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66" r:id="rId3"/>
    <p:sldId id="963" r:id="rId4"/>
    <p:sldId id="973" r:id="rId5"/>
    <p:sldId id="974" r:id="rId6"/>
    <p:sldId id="975" r:id="rId7"/>
    <p:sldId id="976" r:id="rId8"/>
    <p:sldId id="977" r:id="rId9"/>
    <p:sldId id="978" r:id="rId10"/>
    <p:sldId id="979" r:id="rId11"/>
    <p:sldId id="964" r:id="rId12"/>
    <p:sldId id="965" r:id="rId13"/>
    <p:sldId id="980" r:id="rId14"/>
    <p:sldId id="981" r:id="rId15"/>
    <p:sldId id="982" r:id="rId16"/>
    <p:sldId id="983" r:id="rId17"/>
    <p:sldId id="984" r:id="rId18"/>
    <p:sldId id="985" r:id="rId19"/>
    <p:sldId id="986" r:id="rId20"/>
    <p:sldId id="987" r:id="rId21"/>
    <p:sldId id="1039" r:id="rId22"/>
    <p:sldId id="1041" r:id="rId23"/>
    <p:sldId id="966" r:id="rId24"/>
    <p:sldId id="967" r:id="rId25"/>
    <p:sldId id="988" r:id="rId26"/>
    <p:sldId id="989" r:id="rId27"/>
    <p:sldId id="990" r:id="rId28"/>
    <p:sldId id="991" r:id="rId29"/>
    <p:sldId id="1045" r:id="rId30"/>
    <p:sldId id="992" r:id="rId31"/>
    <p:sldId id="993" r:id="rId32"/>
    <p:sldId id="994" r:id="rId33"/>
    <p:sldId id="995" r:id="rId34"/>
    <p:sldId id="996" r:id="rId35"/>
    <p:sldId id="997" r:id="rId36"/>
    <p:sldId id="998" r:id="rId37"/>
    <p:sldId id="999" r:id="rId38"/>
    <p:sldId id="1000" r:id="rId39"/>
    <p:sldId id="1001" r:id="rId40"/>
    <p:sldId id="1002" r:id="rId41"/>
    <p:sldId id="1003" r:id="rId42"/>
    <p:sldId id="1004" r:id="rId43"/>
    <p:sldId id="1005" r:id="rId44"/>
    <p:sldId id="1006" r:id="rId45"/>
    <p:sldId id="1007" r:id="rId46"/>
    <p:sldId id="1008" r:id="rId47"/>
    <p:sldId id="1009" r:id="rId48"/>
    <p:sldId id="1010" r:id="rId49"/>
    <p:sldId id="1011" r:id="rId50"/>
    <p:sldId id="1012" r:id="rId51"/>
    <p:sldId id="1013" r:id="rId52"/>
    <p:sldId id="1014" r:id="rId53"/>
    <p:sldId id="1015" r:id="rId54"/>
    <p:sldId id="1016" r:id="rId55"/>
    <p:sldId id="1017" r:id="rId56"/>
    <p:sldId id="1018" r:id="rId57"/>
    <p:sldId id="1019" r:id="rId58"/>
    <p:sldId id="968" r:id="rId59"/>
    <p:sldId id="969" r:id="rId60"/>
    <p:sldId id="1020" r:id="rId61"/>
    <p:sldId id="1021" r:id="rId62"/>
    <p:sldId id="1022" r:id="rId63"/>
    <p:sldId id="1042" r:id="rId64"/>
    <p:sldId id="970" r:id="rId65"/>
    <p:sldId id="971" r:id="rId66"/>
    <p:sldId id="1023" r:id="rId67"/>
    <p:sldId id="1024" r:id="rId68"/>
    <p:sldId id="1025" r:id="rId69"/>
    <p:sldId id="1026" r:id="rId70"/>
    <p:sldId id="1027" r:id="rId71"/>
    <p:sldId id="1043" r:id="rId72"/>
    <p:sldId id="1044" r:id="rId73"/>
    <p:sldId id="1028" r:id="rId74"/>
    <p:sldId id="1029" r:id="rId75"/>
    <p:sldId id="1030" r:id="rId76"/>
    <p:sldId id="1031" r:id="rId77"/>
    <p:sldId id="1032" r:id="rId78"/>
    <p:sldId id="1033" r:id="rId79"/>
    <p:sldId id="1034" r:id="rId80"/>
    <p:sldId id="1035" r:id="rId81"/>
    <p:sldId id="1036" r:id="rId82"/>
    <p:sldId id="1037" r:id="rId83"/>
    <p:sldId id="1038" r:id="rId84"/>
    <p:sldId id="972" r:id="rId85"/>
    <p:sldId id="325" r:id="rId86"/>
    <p:sldId id="721" r:id="rId87"/>
    <p:sldId id="517" r:id="rId88"/>
    <p:sldId id="458"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11</a:t>
            </a:fld>
            <a:endParaRPr lang="zh-CN" altLang="en-US"/>
          </a:p>
        </p:txBody>
      </p:sp>
    </p:spTree>
    <p:extLst>
      <p:ext uri="{BB962C8B-B14F-4D97-AF65-F5344CB8AC3E}">
        <p14:creationId xmlns:p14="http://schemas.microsoft.com/office/powerpoint/2010/main" val="168884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23</a:t>
            </a:fld>
            <a:endParaRPr lang="zh-CN" altLang="en-US"/>
          </a:p>
        </p:txBody>
      </p:sp>
    </p:spTree>
    <p:extLst>
      <p:ext uri="{BB962C8B-B14F-4D97-AF65-F5344CB8AC3E}">
        <p14:creationId xmlns:p14="http://schemas.microsoft.com/office/powerpoint/2010/main" val="356803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58</a:t>
            </a:fld>
            <a:endParaRPr lang="zh-CN" altLang="en-US"/>
          </a:p>
        </p:txBody>
      </p:sp>
    </p:spTree>
    <p:extLst>
      <p:ext uri="{BB962C8B-B14F-4D97-AF65-F5344CB8AC3E}">
        <p14:creationId xmlns:p14="http://schemas.microsoft.com/office/powerpoint/2010/main" val="375786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64</a:t>
            </a:fld>
            <a:endParaRPr lang="zh-CN" altLang="en-US"/>
          </a:p>
        </p:txBody>
      </p:sp>
    </p:spTree>
    <p:extLst>
      <p:ext uri="{BB962C8B-B14F-4D97-AF65-F5344CB8AC3E}">
        <p14:creationId xmlns:p14="http://schemas.microsoft.com/office/powerpoint/2010/main" val="277998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84</a:t>
            </a:fld>
            <a:endParaRPr lang="zh-CN" altLang="en-US"/>
          </a:p>
        </p:txBody>
      </p:sp>
    </p:spTree>
    <p:extLst>
      <p:ext uri="{BB962C8B-B14F-4D97-AF65-F5344CB8AC3E}">
        <p14:creationId xmlns:p14="http://schemas.microsoft.com/office/powerpoint/2010/main" val="331978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85</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ode/c010/Example11_01.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code/c010/Example11_02.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ode/c010/ZipTest.java" TargetMode="External"/><Relationship Id="rId2" Type="http://schemas.openxmlformats.org/officeDocument/2006/relationships/hyperlink" Target="code/c010/FileOpTes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code/c010/Example11_03.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code/c010/Example11_04.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code/c010/Scanner1Tes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ode/c010/Scanner2Test.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code/c010/Example11_05.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ode/c010/InputStreamwithProgressBar.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code/c010/Example11_06.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code/c010/Example11_07.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code/c010/Example11_08.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code/c010/Example11_09.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code/c010/Example11_10.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code/c010/Example11_11.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ode/c010/ObjectCloneTes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code/c010/NIOTes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code/c010/FileLockTes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code/c010/Example11_12.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code/c010/Example11_13.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code/c010/Example11_14.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1/sun/hello/moon/TestTwo.java" TargetMode="External"/><Relationship Id="rId2" Type="http://schemas.openxmlformats.org/officeDocument/2006/relationships/hyperlink" Target="Java&#38754;&#21521;&#23545;&#35937;&#31532;3&#29256;&#20195;&#30721;/chapter4/&#20363;&#23376;21/sohu/com/TestOne.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10</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输入输出流</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41951" y="2311020"/>
            <a:ext cx="12203689" cy="407726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a:t>
              </a:r>
            </a:p>
          </p:txBody>
        </p:sp>
      </p:grpSp>
      <p:grpSp>
        <p:nvGrpSpPr>
          <p:cNvPr id="11" name="组合 10">
            <a:extLst>
              <a:ext uri="{FF2B5EF4-FFF2-40B4-BE49-F238E27FC236}">
                <a16:creationId xmlns:a16="http://schemas.microsoft.com/office/drawing/2014/main" id="{76DFA35E-EE75-42D2-8D2E-F139E1469EAE}"/>
              </a:ext>
            </a:extLst>
          </p:cNvPr>
          <p:cNvGrpSpPr/>
          <p:nvPr/>
        </p:nvGrpSpPr>
        <p:grpSpPr>
          <a:xfrm>
            <a:off x="3805124" y="1355574"/>
            <a:ext cx="7333977" cy="5537130"/>
            <a:chOff x="4474531" y="1031697"/>
            <a:chExt cx="7335675" cy="5538412"/>
          </a:xfrm>
        </p:grpSpPr>
        <p:sp>
          <p:nvSpPr>
            <p:cNvPr id="13" name="Rectangle 44">
              <a:extLst>
                <a:ext uri="{FF2B5EF4-FFF2-40B4-BE49-F238E27FC236}">
                  <a16:creationId xmlns:a16="http://schemas.microsoft.com/office/drawing/2014/main" id="{EADE6796-392C-486C-AF81-83CF4EBD079B}"/>
                </a:ext>
              </a:extLst>
            </p:cNvPr>
            <p:cNvSpPr>
              <a:spLocks noChangeArrowheads="1"/>
            </p:cNvSpPr>
            <p:nvPr/>
          </p:nvSpPr>
          <p:spPr bwMode="auto">
            <a:xfrm>
              <a:off x="4474531" y="3826361"/>
              <a:ext cx="974400" cy="469934"/>
            </a:xfrm>
            <a:prstGeom prst="rect">
              <a:avLst/>
            </a:prstGeom>
            <a:solidFill>
              <a:schemeClr val="accent6">
                <a:lumMod val="60000"/>
                <a:lumOff val="4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000" dirty="0">
                  <a:latin typeface="+mn-ea"/>
                  <a:ea typeface="+mn-ea"/>
                  <a:cs typeface="Times New Roman" panose="02020603050405020304" pitchFamily="18" charset="0"/>
                </a:rPr>
                <a:t>字符流</a:t>
              </a:r>
              <a:endParaRPr lang="zh-CN" altLang="zh-CN" sz="2000" dirty="0">
                <a:latin typeface="+mn-ea"/>
                <a:ea typeface="+mn-ea"/>
              </a:endParaRPr>
            </a:p>
          </p:txBody>
        </p:sp>
        <p:sp>
          <p:nvSpPr>
            <p:cNvPr id="14" name="Rectangle 43">
              <a:extLst>
                <a:ext uri="{FF2B5EF4-FFF2-40B4-BE49-F238E27FC236}">
                  <a16:creationId xmlns:a16="http://schemas.microsoft.com/office/drawing/2014/main" id="{0B2FAF73-A2D6-4410-B5AC-A6D4566F293B}"/>
                </a:ext>
              </a:extLst>
            </p:cNvPr>
            <p:cNvSpPr>
              <a:spLocks noChangeArrowheads="1"/>
            </p:cNvSpPr>
            <p:nvPr/>
          </p:nvSpPr>
          <p:spPr bwMode="auto">
            <a:xfrm>
              <a:off x="5872394" y="2312740"/>
              <a:ext cx="1126243" cy="324000"/>
            </a:xfrm>
            <a:prstGeom prst="rect">
              <a:avLst/>
            </a:prstGeom>
            <a:solidFill>
              <a:schemeClr val="accent4">
                <a:lumMod val="40000"/>
                <a:lumOff val="6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mn-ea"/>
                  <a:ea typeface="+mn-ea"/>
                  <a:cs typeface="Times New Roman" panose="02020603050405020304" pitchFamily="18" charset="0"/>
                </a:rPr>
                <a:t>Reader</a:t>
              </a:r>
              <a:endParaRPr lang="en-US" altLang="zh-CN" dirty="0">
                <a:latin typeface="+mn-ea"/>
                <a:ea typeface="+mn-ea"/>
              </a:endParaRPr>
            </a:p>
          </p:txBody>
        </p:sp>
        <p:sp>
          <p:nvSpPr>
            <p:cNvPr id="15" name="Rectangle 42">
              <a:extLst>
                <a:ext uri="{FF2B5EF4-FFF2-40B4-BE49-F238E27FC236}">
                  <a16:creationId xmlns:a16="http://schemas.microsoft.com/office/drawing/2014/main" id="{63409750-63F9-4839-9786-05D873DB141B}"/>
                </a:ext>
              </a:extLst>
            </p:cNvPr>
            <p:cNvSpPr>
              <a:spLocks noChangeArrowheads="1"/>
            </p:cNvSpPr>
            <p:nvPr/>
          </p:nvSpPr>
          <p:spPr bwMode="auto">
            <a:xfrm>
              <a:off x="5869604" y="5007861"/>
              <a:ext cx="1124383" cy="324000"/>
            </a:xfrm>
            <a:prstGeom prst="rect">
              <a:avLst/>
            </a:prstGeom>
            <a:solidFill>
              <a:schemeClr val="accent4">
                <a:lumMod val="40000"/>
                <a:lumOff val="60000"/>
              </a:schemeClr>
            </a:solidFill>
            <a:ln w="9525">
              <a:noFill/>
              <a:miter lim="800000"/>
              <a:headEnd/>
              <a:tailEnd/>
            </a:ln>
          </p:spPr>
          <p:txBody>
            <a:bodyPr/>
            <a:lstStyle/>
            <a:p>
              <a:pPr algn="ctr"/>
              <a:r>
                <a:rPr lang="en-US" altLang="zh-CN" dirty="0">
                  <a:latin typeface="+mn-ea"/>
                  <a:cs typeface="Times New Roman" panose="02020603050405020304" pitchFamily="18" charset="0"/>
                </a:rPr>
                <a:t>Writer</a:t>
              </a:r>
            </a:p>
          </p:txBody>
        </p:sp>
        <p:sp>
          <p:nvSpPr>
            <p:cNvPr id="16" name="Rectangle 41">
              <a:extLst>
                <a:ext uri="{FF2B5EF4-FFF2-40B4-BE49-F238E27FC236}">
                  <a16:creationId xmlns:a16="http://schemas.microsoft.com/office/drawing/2014/main" id="{929E4AB2-DA0B-4260-9D93-19E05E8D0853}"/>
                </a:ext>
              </a:extLst>
            </p:cNvPr>
            <p:cNvSpPr>
              <a:spLocks noChangeArrowheads="1"/>
            </p:cNvSpPr>
            <p:nvPr/>
          </p:nvSpPr>
          <p:spPr bwMode="auto">
            <a:xfrm>
              <a:off x="7384591" y="1031697"/>
              <a:ext cx="1753070" cy="324000"/>
            </a:xfrm>
            <a:prstGeom prst="rect">
              <a:avLst/>
            </a:prstGeom>
            <a:solidFill>
              <a:schemeClr val="accent2">
                <a:lumMod val="40000"/>
                <a:lumOff val="6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anose="02020603050405020304" pitchFamily="18" charset="0"/>
                </a:rPr>
                <a:t>BufferedReader</a:t>
              </a:r>
              <a:endParaRPr lang="en-US" altLang="zh-CN" dirty="0">
                <a:latin typeface="+mn-ea"/>
                <a:ea typeface="+mn-ea"/>
                <a:cs typeface="Times New Roman" panose="02020603050405020304" pitchFamily="18" charset="0"/>
              </a:endParaRPr>
            </a:p>
          </p:txBody>
        </p:sp>
        <p:sp>
          <p:nvSpPr>
            <p:cNvPr id="23" name="Rectangle 40">
              <a:extLst>
                <a:ext uri="{FF2B5EF4-FFF2-40B4-BE49-F238E27FC236}">
                  <a16:creationId xmlns:a16="http://schemas.microsoft.com/office/drawing/2014/main" id="{F18053F0-3E03-475B-B473-621923404674}"/>
                </a:ext>
              </a:extLst>
            </p:cNvPr>
            <p:cNvSpPr>
              <a:spLocks noChangeArrowheads="1"/>
            </p:cNvSpPr>
            <p:nvPr/>
          </p:nvSpPr>
          <p:spPr bwMode="auto">
            <a:xfrm>
              <a:off x="7384591" y="1441965"/>
              <a:ext cx="2332282"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InputStreamReader</a:t>
              </a:r>
              <a:endParaRPr lang="en-US" altLang="zh-CN" dirty="0">
                <a:latin typeface="+mn-ea"/>
                <a:cs typeface="Times New Roman" panose="02020603050405020304" pitchFamily="18" charset="0"/>
              </a:endParaRPr>
            </a:p>
          </p:txBody>
        </p:sp>
        <p:sp>
          <p:nvSpPr>
            <p:cNvPr id="24" name="Rectangle 39">
              <a:extLst>
                <a:ext uri="{FF2B5EF4-FFF2-40B4-BE49-F238E27FC236}">
                  <a16:creationId xmlns:a16="http://schemas.microsoft.com/office/drawing/2014/main" id="{71508CA5-7D16-4649-9D44-971B916CFA1B}"/>
                </a:ext>
              </a:extLst>
            </p:cNvPr>
            <p:cNvSpPr>
              <a:spLocks noChangeArrowheads="1"/>
            </p:cNvSpPr>
            <p:nvPr/>
          </p:nvSpPr>
          <p:spPr bwMode="auto">
            <a:xfrm>
              <a:off x="7384591" y="1865258"/>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StringReader</a:t>
              </a:r>
              <a:endParaRPr lang="en-US" altLang="zh-CN" dirty="0">
                <a:latin typeface="+mn-ea"/>
                <a:cs typeface="Times New Roman" panose="02020603050405020304" pitchFamily="18" charset="0"/>
              </a:endParaRPr>
            </a:p>
          </p:txBody>
        </p:sp>
        <p:sp>
          <p:nvSpPr>
            <p:cNvPr id="25" name="Rectangle 38">
              <a:extLst>
                <a:ext uri="{FF2B5EF4-FFF2-40B4-BE49-F238E27FC236}">
                  <a16:creationId xmlns:a16="http://schemas.microsoft.com/office/drawing/2014/main" id="{F18820B2-5946-4F44-BB01-67A6A5634A41}"/>
                </a:ext>
              </a:extLst>
            </p:cNvPr>
            <p:cNvSpPr>
              <a:spLocks noChangeArrowheads="1"/>
            </p:cNvSpPr>
            <p:nvPr/>
          </p:nvSpPr>
          <p:spPr bwMode="auto">
            <a:xfrm>
              <a:off x="7384591" y="2286691"/>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PipedReader</a:t>
              </a:r>
              <a:endParaRPr lang="en-US" altLang="zh-CN" dirty="0">
                <a:latin typeface="+mn-ea"/>
                <a:cs typeface="Times New Roman" panose="02020603050405020304" pitchFamily="18" charset="0"/>
              </a:endParaRPr>
            </a:p>
          </p:txBody>
        </p:sp>
        <p:sp>
          <p:nvSpPr>
            <p:cNvPr id="27" name="Rectangle 37">
              <a:extLst>
                <a:ext uri="{FF2B5EF4-FFF2-40B4-BE49-F238E27FC236}">
                  <a16:creationId xmlns:a16="http://schemas.microsoft.com/office/drawing/2014/main" id="{5DC58CE3-0493-4EFC-B015-24CF36F663CC}"/>
                </a:ext>
              </a:extLst>
            </p:cNvPr>
            <p:cNvSpPr>
              <a:spLocks noChangeArrowheads="1"/>
            </p:cNvSpPr>
            <p:nvPr/>
          </p:nvSpPr>
          <p:spPr bwMode="auto">
            <a:xfrm>
              <a:off x="7384591" y="2710914"/>
              <a:ext cx="2126934"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CharArrayReader</a:t>
              </a:r>
              <a:endParaRPr lang="en-US" altLang="zh-CN" dirty="0">
                <a:latin typeface="+mn-ea"/>
                <a:cs typeface="Times New Roman" panose="02020603050405020304" pitchFamily="18" charset="0"/>
              </a:endParaRPr>
            </a:p>
          </p:txBody>
        </p:sp>
        <p:sp>
          <p:nvSpPr>
            <p:cNvPr id="29" name="Rectangle 36">
              <a:extLst>
                <a:ext uri="{FF2B5EF4-FFF2-40B4-BE49-F238E27FC236}">
                  <a16:creationId xmlns:a16="http://schemas.microsoft.com/office/drawing/2014/main" id="{378C0414-6FC8-43D7-8E28-0749420BDCCF}"/>
                </a:ext>
              </a:extLst>
            </p:cNvPr>
            <p:cNvSpPr>
              <a:spLocks noChangeArrowheads="1"/>
            </p:cNvSpPr>
            <p:nvPr/>
          </p:nvSpPr>
          <p:spPr bwMode="auto">
            <a:xfrm>
              <a:off x="7384591" y="3134207"/>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FilterReader</a:t>
              </a:r>
              <a:endParaRPr lang="en-US" altLang="zh-CN" dirty="0">
                <a:latin typeface="+mn-ea"/>
                <a:cs typeface="Times New Roman" panose="02020603050405020304" pitchFamily="18" charset="0"/>
              </a:endParaRPr>
            </a:p>
          </p:txBody>
        </p:sp>
        <p:sp>
          <p:nvSpPr>
            <p:cNvPr id="30" name="Rectangle 35">
              <a:extLst>
                <a:ext uri="{FF2B5EF4-FFF2-40B4-BE49-F238E27FC236}">
                  <a16:creationId xmlns:a16="http://schemas.microsoft.com/office/drawing/2014/main" id="{89A60115-363E-4AD4-8D34-AA413DC55CC6}"/>
                </a:ext>
              </a:extLst>
            </p:cNvPr>
            <p:cNvSpPr>
              <a:spLocks noChangeArrowheads="1"/>
            </p:cNvSpPr>
            <p:nvPr/>
          </p:nvSpPr>
          <p:spPr bwMode="auto">
            <a:xfrm>
              <a:off x="10056206" y="1441965"/>
              <a:ext cx="1754000" cy="324000"/>
            </a:xfrm>
            <a:prstGeom prst="rect">
              <a:avLst/>
            </a:prstGeom>
            <a:solidFill>
              <a:schemeClr val="tx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FileReader</a:t>
              </a:r>
              <a:r>
                <a:rPr lang="en-US" altLang="zh-CN" dirty="0">
                  <a:latin typeface="+mn-ea"/>
                  <a:cs typeface="Times New Roman" panose="02020603050405020304" pitchFamily="18" charset="0"/>
                </a:rPr>
                <a:t>*</a:t>
              </a:r>
            </a:p>
          </p:txBody>
        </p:sp>
        <p:sp>
          <p:nvSpPr>
            <p:cNvPr id="31" name="Rectangle 34">
              <a:extLst>
                <a:ext uri="{FF2B5EF4-FFF2-40B4-BE49-F238E27FC236}">
                  <a16:creationId xmlns:a16="http://schemas.microsoft.com/office/drawing/2014/main" id="{9E3F403D-7014-4736-B68E-735FC6BF7383}"/>
                </a:ext>
              </a:extLst>
            </p:cNvPr>
            <p:cNvSpPr>
              <a:spLocks noChangeArrowheads="1"/>
            </p:cNvSpPr>
            <p:nvPr/>
          </p:nvSpPr>
          <p:spPr bwMode="auto">
            <a:xfrm>
              <a:off x="7384591" y="3724027"/>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BufferedWriter</a:t>
              </a:r>
              <a:r>
                <a:rPr lang="en-US" altLang="zh-CN" dirty="0">
                  <a:latin typeface="+mn-ea"/>
                  <a:cs typeface="Times New Roman" panose="02020603050405020304" pitchFamily="18" charset="0"/>
                </a:rPr>
                <a:t>*</a:t>
              </a:r>
            </a:p>
          </p:txBody>
        </p:sp>
        <p:sp>
          <p:nvSpPr>
            <p:cNvPr id="32" name="Rectangle 33">
              <a:extLst>
                <a:ext uri="{FF2B5EF4-FFF2-40B4-BE49-F238E27FC236}">
                  <a16:creationId xmlns:a16="http://schemas.microsoft.com/office/drawing/2014/main" id="{500CA0CE-F3D4-4EF8-9813-7D51C14815F6}"/>
                </a:ext>
              </a:extLst>
            </p:cNvPr>
            <p:cNvSpPr>
              <a:spLocks noChangeArrowheads="1"/>
            </p:cNvSpPr>
            <p:nvPr/>
          </p:nvSpPr>
          <p:spPr bwMode="auto">
            <a:xfrm>
              <a:off x="7384591" y="4134295"/>
              <a:ext cx="222248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OutputStreamWriter</a:t>
              </a:r>
              <a:endParaRPr lang="en-US" altLang="zh-CN" dirty="0">
                <a:latin typeface="+mn-ea"/>
                <a:cs typeface="Times New Roman" panose="02020603050405020304" pitchFamily="18" charset="0"/>
              </a:endParaRPr>
            </a:p>
          </p:txBody>
        </p:sp>
        <p:sp>
          <p:nvSpPr>
            <p:cNvPr id="33" name="Rectangle 32">
              <a:extLst>
                <a:ext uri="{FF2B5EF4-FFF2-40B4-BE49-F238E27FC236}">
                  <a16:creationId xmlns:a16="http://schemas.microsoft.com/office/drawing/2014/main" id="{8C544280-A3BB-4FCE-8B21-49AA5CA46CFC}"/>
                </a:ext>
              </a:extLst>
            </p:cNvPr>
            <p:cNvSpPr>
              <a:spLocks noChangeArrowheads="1"/>
            </p:cNvSpPr>
            <p:nvPr/>
          </p:nvSpPr>
          <p:spPr bwMode="auto">
            <a:xfrm>
              <a:off x="7384591" y="4557589"/>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StringWriter</a:t>
              </a:r>
              <a:endParaRPr lang="en-US" altLang="zh-CN" dirty="0">
                <a:latin typeface="+mn-ea"/>
                <a:cs typeface="Times New Roman" panose="02020603050405020304" pitchFamily="18" charset="0"/>
              </a:endParaRPr>
            </a:p>
          </p:txBody>
        </p:sp>
        <p:sp>
          <p:nvSpPr>
            <p:cNvPr id="34" name="Rectangle 31">
              <a:extLst>
                <a:ext uri="{FF2B5EF4-FFF2-40B4-BE49-F238E27FC236}">
                  <a16:creationId xmlns:a16="http://schemas.microsoft.com/office/drawing/2014/main" id="{60A54B7A-26D4-4F36-85D1-1D152578F3EB}"/>
                </a:ext>
              </a:extLst>
            </p:cNvPr>
            <p:cNvSpPr>
              <a:spLocks noChangeArrowheads="1"/>
            </p:cNvSpPr>
            <p:nvPr/>
          </p:nvSpPr>
          <p:spPr bwMode="auto">
            <a:xfrm>
              <a:off x="7384591" y="4979021"/>
              <a:ext cx="175307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PipedWriter</a:t>
              </a:r>
              <a:endParaRPr lang="en-US" altLang="zh-CN" dirty="0">
                <a:latin typeface="+mn-ea"/>
                <a:cs typeface="Times New Roman" panose="02020603050405020304" pitchFamily="18" charset="0"/>
              </a:endParaRPr>
            </a:p>
          </p:txBody>
        </p:sp>
        <p:sp>
          <p:nvSpPr>
            <p:cNvPr id="35" name="Rectangle 30">
              <a:extLst>
                <a:ext uri="{FF2B5EF4-FFF2-40B4-BE49-F238E27FC236}">
                  <a16:creationId xmlns:a16="http://schemas.microsoft.com/office/drawing/2014/main" id="{D4E59037-A57D-4174-AD5A-B6248F8081FF}"/>
                </a:ext>
              </a:extLst>
            </p:cNvPr>
            <p:cNvSpPr>
              <a:spLocks noChangeArrowheads="1"/>
            </p:cNvSpPr>
            <p:nvPr/>
          </p:nvSpPr>
          <p:spPr bwMode="auto">
            <a:xfrm>
              <a:off x="7384591" y="5402314"/>
              <a:ext cx="175400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CharArrayWriter</a:t>
              </a:r>
              <a:endParaRPr lang="en-US" altLang="zh-CN" dirty="0">
                <a:latin typeface="+mn-ea"/>
                <a:cs typeface="Times New Roman" panose="02020603050405020304" pitchFamily="18" charset="0"/>
              </a:endParaRPr>
            </a:p>
          </p:txBody>
        </p:sp>
        <p:cxnSp>
          <p:nvCxnSpPr>
            <p:cNvPr id="36" name="AutoShape 29">
              <a:extLst>
                <a:ext uri="{FF2B5EF4-FFF2-40B4-BE49-F238E27FC236}">
                  <a16:creationId xmlns:a16="http://schemas.microsoft.com/office/drawing/2014/main" id="{5FE1990C-8A87-4BE3-8803-7C57A76D6952}"/>
                </a:ext>
              </a:extLst>
            </p:cNvPr>
            <p:cNvCxnSpPr>
              <a:cxnSpLocks noChangeShapeType="1"/>
            </p:cNvCxnSpPr>
            <p:nvPr/>
          </p:nvCxnSpPr>
          <p:spPr bwMode="auto">
            <a:xfrm>
              <a:off x="5676162" y="2499733"/>
              <a:ext cx="2790" cy="26718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28">
              <a:extLst>
                <a:ext uri="{FF2B5EF4-FFF2-40B4-BE49-F238E27FC236}">
                  <a16:creationId xmlns:a16="http://schemas.microsoft.com/office/drawing/2014/main" id="{200D2AF3-3C97-4AD5-8018-C6442BD80833}"/>
                </a:ext>
              </a:extLst>
            </p:cNvPr>
            <p:cNvCxnSpPr>
              <a:cxnSpLocks noChangeShapeType="1"/>
            </p:cNvCxnSpPr>
            <p:nvPr/>
          </p:nvCxnSpPr>
          <p:spPr bwMode="auto">
            <a:xfrm>
              <a:off x="5677092" y="2497872"/>
              <a:ext cx="19530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7">
              <a:extLst>
                <a:ext uri="{FF2B5EF4-FFF2-40B4-BE49-F238E27FC236}">
                  <a16:creationId xmlns:a16="http://schemas.microsoft.com/office/drawing/2014/main" id="{B776B61C-4B01-4619-9BCA-DB00E75AEF34}"/>
                </a:ext>
              </a:extLst>
            </p:cNvPr>
            <p:cNvCxnSpPr>
              <a:cxnSpLocks noChangeShapeType="1"/>
            </p:cNvCxnSpPr>
            <p:nvPr/>
          </p:nvCxnSpPr>
          <p:spPr bwMode="auto">
            <a:xfrm>
              <a:off x="5678952" y="5171596"/>
              <a:ext cx="19437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26">
              <a:extLst>
                <a:ext uri="{FF2B5EF4-FFF2-40B4-BE49-F238E27FC236}">
                  <a16:creationId xmlns:a16="http://schemas.microsoft.com/office/drawing/2014/main" id="{99BEC2FF-14F5-4D00-B328-6ADB859D81ED}"/>
                </a:ext>
              </a:extLst>
            </p:cNvPr>
            <p:cNvCxnSpPr>
              <a:cxnSpLocks noChangeShapeType="1"/>
            </p:cNvCxnSpPr>
            <p:nvPr/>
          </p:nvCxnSpPr>
          <p:spPr bwMode="auto">
            <a:xfrm>
              <a:off x="5483649" y="3990097"/>
              <a:ext cx="19530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5">
              <a:extLst>
                <a:ext uri="{FF2B5EF4-FFF2-40B4-BE49-F238E27FC236}">
                  <a16:creationId xmlns:a16="http://schemas.microsoft.com/office/drawing/2014/main" id="{51B09B57-3BB4-4C78-8946-D3A61007726D}"/>
                </a:ext>
              </a:extLst>
            </p:cNvPr>
            <p:cNvCxnSpPr>
              <a:cxnSpLocks noChangeShapeType="1"/>
            </p:cNvCxnSpPr>
            <p:nvPr/>
          </p:nvCxnSpPr>
          <p:spPr bwMode="auto">
            <a:xfrm>
              <a:off x="7188359" y="1211247"/>
              <a:ext cx="930" cy="209041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24">
              <a:extLst>
                <a:ext uri="{FF2B5EF4-FFF2-40B4-BE49-F238E27FC236}">
                  <a16:creationId xmlns:a16="http://schemas.microsoft.com/office/drawing/2014/main" id="{72BCF083-070A-459A-BE9A-78D8CE624623}"/>
                </a:ext>
              </a:extLst>
            </p:cNvPr>
            <p:cNvCxnSpPr>
              <a:cxnSpLocks noChangeShapeType="1"/>
            </p:cNvCxnSpPr>
            <p:nvPr/>
          </p:nvCxnSpPr>
          <p:spPr bwMode="auto">
            <a:xfrm>
              <a:off x="7190219" y="1210317"/>
              <a:ext cx="19437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3">
              <a:extLst>
                <a:ext uri="{FF2B5EF4-FFF2-40B4-BE49-F238E27FC236}">
                  <a16:creationId xmlns:a16="http://schemas.microsoft.com/office/drawing/2014/main" id="{48CA2131-EC5C-4629-AAA1-F3DF0D36F9B4}"/>
                </a:ext>
              </a:extLst>
            </p:cNvPr>
            <p:cNvCxnSpPr>
              <a:cxnSpLocks noChangeShapeType="1"/>
            </p:cNvCxnSpPr>
            <p:nvPr/>
          </p:nvCxnSpPr>
          <p:spPr bwMode="auto">
            <a:xfrm>
              <a:off x="7190219" y="3300734"/>
              <a:ext cx="19437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22">
              <a:extLst>
                <a:ext uri="{FF2B5EF4-FFF2-40B4-BE49-F238E27FC236}">
                  <a16:creationId xmlns:a16="http://schemas.microsoft.com/office/drawing/2014/main" id="{A67E823A-6ABF-4353-81E7-365AF2137AD9}"/>
                </a:ext>
              </a:extLst>
            </p:cNvPr>
            <p:cNvCxnSpPr>
              <a:cxnSpLocks noChangeShapeType="1"/>
            </p:cNvCxnSpPr>
            <p:nvPr/>
          </p:nvCxnSpPr>
          <p:spPr bwMode="auto">
            <a:xfrm>
              <a:off x="7191149" y="1619655"/>
              <a:ext cx="19530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AutoShape 21">
              <a:extLst>
                <a:ext uri="{FF2B5EF4-FFF2-40B4-BE49-F238E27FC236}">
                  <a16:creationId xmlns:a16="http://schemas.microsoft.com/office/drawing/2014/main" id="{BD72F336-F30F-404F-8A94-5830EC8D3443}"/>
                </a:ext>
              </a:extLst>
            </p:cNvPr>
            <p:cNvCxnSpPr>
              <a:cxnSpLocks noChangeShapeType="1"/>
            </p:cNvCxnSpPr>
            <p:nvPr/>
          </p:nvCxnSpPr>
          <p:spPr bwMode="auto">
            <a:xfrm>
              <a:off x="7191149" y="2041088"/>
              <a:ext cx="195302" cy="27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0">
              <a:extLst>
                <a:ext uri="{FF2B5EF4-FFF2-40B4-BE49-F238E27FC236}">
                  <a16:creationId xmlns:a16="http://schemas.microsoft.com/office/drawing/2014/main" id="{B027B3A5-7CFD-4F6F-AD3D-20406A10AE42}"/>
                </a:ext>
              </a:extLst>
            </p:cNvPr>
            <p:cNvCxnSpPr>
              <a:cxnSpLocks noChangeShapeType="1"/>
            </p:cNvCxnSpPr>
            <p:nvPr/>
          </p:nvCxnSpPr>
          <p:spPr bwMode="auto">
            <a:xfrm>
              <a:off x="7188359" y="2905350"/>
              <a:ext cx="195302" cy="27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19">
              <a:extLst>
                <a:ext uri="{FF2B5EF4-FFF2-40B4-BE49-F238E27FC236}">
                  <a16:creationId xmlns:a16="http://schemas.microsoft.com/office/drawing/2014/main" id="{3EB607A7-3176-4041-B643-7FEB3632E042}"/>
                </a:ext>
              </a:extLst>
            </p:cNvPr>
            <p:cNvCxnSpPr>
              <a:cxnSpLocks noChangeShapeType="1"/>
            </p:cNvCxnSpPr>
            <p:nvPr/>
          </p:nvCxnSpPr>
          <p:spPr bwMode="auto">
            <a:xfrm>
              <a:off x="6998636" y="2498803"/>
              <a:ext cx="192512" cy="9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8">
              <a:extLst>
                <a:ext uri="{FF2B5EF4-FFF2-40B4-BE49-F238E27FC236}">
                  <a16:creationId xmlns:a16="http://schemas.microsoft.com/office/drawing/2014/main" id="{10CE10B1-7B48-4DEF-BE60-17F70D00E20D}"/>
                </a:ext>
              </a:extLst>
            </p:cNvPr>
            <p:cNvCxnSpPr>
              <a:cxnSpLocks noChangeShapeType="1"/>
            </p:cNvCxnSpPr>
            <p:nvPr/>
          </p:nvCxnSpPr>
          <p:spPr bwMode="auto">
            <a:xfrm>
              <a:off x="9682341" y="1628958"/>
              <a:ext cx="373864"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7">
              <a:extLst>
                <a:ext uri="{FF2B5EF4-FFF2-40B4-BE49-F238E27FC236}">
                  <a16:creationId xmlns:a16="http://schemas.microsoft.com/office/drawing/2014/main" id="{17A8DB25-DFE3-4B43-8AB6-B16188ABB5E4}"/>
                </a:ext>
              </a:extLst>
            </p:cNvPr>
            <p:cNvCxnSpPr>
              <a:cxnSpLocks noChangeShapeType="1"/>
            </p:cNvCxnSpPr>
            <p:nvPr/>
          </p:nvCxnSpPr>
          <p:spPr bwMode="auto">
            <a:xfrm>
              <a:off x="7191149" y="2499733"/>
              <a:ext cx="195302" cy="18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6">
              <a:extLst>
                <a:ext uri="{FF2B5EF4-FFF2-40B4-BE49-F238E27FC236}">
                  <a16:creationId xmlns:a16="http://schemas.microsoft.com/office/drawing/2014/main" id="{6F73CF24-3C88-4009-B2CA-FAAA11A59E76}"/>
                </a:ext>
              </a:extLst>
            </p:cNvPr>
            <p:cNvCxnSpPr>
              <a:cxnSpLocks noChangeShapeType="1"/>
            </p:cNvCxnSpPr>
            <p:nvPr/>
          </p:nvCxnSpPr>
          <p:spPr bwMode="auto">
            <a:xfrm>
              <a:off x="7185568" y="3856131"/>
              <a:ext cx="2790" cy="25927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15">
              <a:extLst>
                <a:ext uri="{FF2B5EF4-FFF2-40B4-BE49-F238E27FC236}">
                  <a16:creationId xmlns:a16="http://schemas.microsoft.com/office/drawing/2014/main" id="{F2E440E3-0A56-4B3A-8AD1-93EE40F7AABF}"/>
                </a:ext>
              </a:extLst>
            </p:cNvPr>
            <p:cNvCxnSpPr>
              <a:cxnSpLocks noChangeShapeType="1"/>
            </p:cNvCxnSpPr>
            <p:nvPr/>
          </p:nvCxnSpPr>
          <p:spPr bwMode="auto">
            <a:xfrm>
              <a:off x="7186498" y="5600471"/>
              <a:ext cx="19623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14">
              <a:extLst>
                <a:ext uri="{FF2B5EF4-FFF2-40B4-BE49-F238E27FC236}">
                  <a16:creationId xmlns:a16="http://schemas.microsoft.com/office/drawing/2014/main" id="{44ACD92E-261F-450D-B6AB-BA7E70FD12D2}"/>
                </a:ext>
              </a:extLst>
            </p:cNvPr>
            <p:cNvCxnSpPr>
              <a:cxnSpLocks noChangeShapeType="1"/>
            </p:cNvCxnSpPr>
            <p:nvPr/>
          </p:nvCxnSpPr>
          <p:spPr bwMode="auto">
            <a:xfrm>
              <a:off x="7188359" y="3856131"/>
              <a:ext cx="19530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13">
              <a:extLst>
                <a:ext uri="{FF2B5EF4-FFF2-40B4-BE49-F238E27FC236}">
                  <a16:creationId xmlns:a16="http://schemas.microsoft.com/office/drawing/2014/main" id="{C5FC73FF-823A-490A-93CB-42AA82D0D1D7}"/>
                </a:ext>
              </a:extLst>
            </p:cNvPr>
            <p:cNvCxnSpPr>
              <a:cxnSpLocks noChangeShapeType="1"/>
            </p:cNvCxnSpPr>
            <p:nvPr/>
          </p:nvCxnSpPr>
          <p:spPr bwMode="auto">
            <a:xfrm>
              <a:off x="7188359" y="4277564"/>
              <a:ext cx="195302" cy="27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2">
              <a:extLst>
                <a:ext uri="{FF2B5EF4-FFF2-40B4-BE49-F238E27FC236}">
                  <a16:creationId xmlns:a16="http://schemas.microsoft.com/office/drawing/2014/main" id="{B6A67962-43C2-42D8-9E9B-6F4833854DDF}"/>
                </a:ext>
              </a:extLst>
            </p:cNvPr>
            <p:cNvCxnSpPr>
              <a:cxnSpLocks noChangeShapeType="1"/>
            </p:cNvCxnSpPr>
            <p:nvPr/>
          </p:nvCxnSpPr>
          <p:spPr bwMode="auto">
            <a:xfrm>
              <a:off x="7191149" y="5186481"/>
              <a:ext cx="195302" cy="37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
              <a:extLst>
                <a:ext uri="{FF2B5EF4-FFF2-40B4-BE49-F238E27FC236}">
                  <a16:creationId xmlns:a16="http://schemas.microsoft.com/office/drawing/2014/main" id="{91A29194-7886-47FB-8681-2F0E10E1321B}"/>
                </a:ext>
              </a:extLst>
            </p:cNvPr>
            <p:cNvCxnSpPr>
              <a:cxnSpLocks noChangeShapeType="1"/>
            </p:cNvCxnSpPr>
            <p:nvPr/>
          </p:nvCxnSpPr>
          <p:spPr bwMode="auto">
            <a:xfrm>
              <a:off x="6993986" y="5189272"/>
              <a:ext cx="191582" cy="9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10">
              <a:extLst>
                <a:ext uri="{FF2B5EF4-FFF2-40B4-BE49-F238E27FC236}">
                  <a16:creationId xmlns:a16="http://schemas.microsoft.com/office/drawing/2014/main" id="{87135393-C866-4C47-9160-B4E1C2AE3AB8}"/>
                </a:ext>
              </a:extLst>
            </p:cNvPr>
            <p:cNvCxnSpPr>
              <a:cxnSpLocks noChangeShapeType="1"/>
            </p:cNvCxnSpPr>
            <p:nvPr/>
          </p:nvCxnSpPr>
          <p:spPr bwMode="auto">
            <a:xfrm>
              <a:off x="7188359" y="4736209"/>
              <a:ext cx="195302" cy="18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6" name="Rectangle 9">
              <a:extLst>
                <a:ext uri="{FF2B5EF4-FFF2-40B4-BE49-F238E27FC236}">
                  <a16:creationId xmlns:a16="http://schemas.microsoft.com/office/drawing/2014/main" id="{B6E5560E-0EA1-4A72-BDDD-9B7F145637D8}"/>
                </a:ext>
              </a:extLst>
            </p:cNvPr>
            <p:cNvSpPr>
              <a:spLocks noChangeArrowheads="1"/>
            </p:cNvSpPr>
            <p:nvPr/>
          </p:nvSpPr>
          <p:spPr bwMode="auto">
            <a:xfrm>
              <a:off x="9498503" y="3132347"/>
              <a:ext cx="2083103" cy="324000"/>
            </a:xfrm>
            <a:prstGeom prst="rect">
              <a:avLst/>
            </a:prstGeom>
            <a:solidFill>
              <a:schemeClr val="tx2">
                <a:lumMod val="40000"/>
                <a:lumOff val="6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anose="02020603050405020304" pitchFamily="18" charset="0"/>
                </a:rPr>
                <a:t>PushbackReader</a:t>
              </a:r>
              <a:r>
                <a:rPr lang="en-US" altLang="zh-CN" sz="1400" dirty="0">
                  <a:latin typeface="+mn-ea"/>
                  <a:ea typeface="+mn-ea"/>
                  <a:cs typeface="Times New Roman" panose="02020603050405020304" pitchFamily="18" charset="0"/>
                </a:rPr>
                <a:t>*</a:t>
              </a:r>
              <a:endParaRPr lang="en-US" altLang="zh-CN" sz="1400" dirty="0">
                <a:latin typeface="+mn-ea"/>
                <a:ea typeface="+mn-ea"/>
              </a:endParaRPr>
            </a:p>
          </p:txBody>
        </p:sp>
        <p:cxnSp>
          <p:nvCxnSpPr>
            <p:cNvPr id="57" name="AutoShape 8">
              <a:extLst>
                <a:ext uri="{FF2B5EF4-FFF2-40B4-BE49-F238E27FC236}">
                  <a16:creationId xmlns:a16="http://schemas.microsoft.com/office/drawing/2014/main" id="{61616FAB-5C28-4DBA-BB08-9BE2C9CD1AA4}"/>
                </a:ext>
              </a:extLst>
            </p:cNvPr>
            <p:cNvCxnSpPr>
              <a:cxnSpLocks noChangeShapeType="1"/>
            </p:cNvCxnSpPr>
            <p:nvPr/>
          </p:nvCxnSpPr>
          <p:spPr bwMode="auto">
            <a:xfrm>
              <a:off x="9125570" y="3316549"/>
              <a:ext cx="372934" cy="37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8" name="Rectangle 7">
              <a:extLst>
                <a:ext uri="{FF2B5EF4-FFF2-40B4-BE49-F238E27FC236}">
                  <a16:creationId xmlns:a16="http://schemas.microsoft.com/office/drawing/2014/main" id="{0D142743-B40B-4361-BEE6-DF8A1F411AF8}"/>
                </a:ext>
              </a:extLst>
            </p:cNvPr>
            <p:cNvSpPr>
              <a:spLocks noChangeArrowheads="1"/>
            </p:cNvSpPr>
            <p:nvPr/>
          </p:nvSpPr>
          <p:spPr bwMode="auto">
            <a:xfrm>
              <a:off x="9980006" y="4157553"/>
              <a:ext cx="1754000" cy="324000"/>
            </a:xfrm>
            <a:prstGeom prst="rect">
              <a:avLst/>
            </a:prstGeom>
            <a:solidFill>
              <a:schemeClr val="tx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FileWriter</a:t>
              </a:r>
              <a:r>
                <a:rPr lang="en-US" altLang="zh-CN" dirty="0">
                  <a:latin typeface="+mn-ea"/>
                  <a:cs typeface="Times New Roman" panose="02020603050405020304" pitchFamily="18" charset="0"/>
                </a:rPr>
                <a:t>*</a:t>
              </a:r>
            </a:p>
          </p:txBody>
        </p:sp>
        <p:cxnSp>
          <p:nvCxnSpPr>
            <p:cNvPr id="59" name="AutoShape 6">
              <a:extLst>
                <a:ext uri="{FF2B5EF4-FFF2-40B4-BE49-F238E27FC236}">
                  <a16:creationId xmlns:a16="http://schemas.microsoft.com/office/drawing/2014/main" id="{18FC1DA6-5506-4492-A94E-DDA93B823653}"/>
                </a:ext>
              </a:extLst>
            </p:cNvPr>
            <p:cNvCxnSpPr>
              <a:cxnSpLocks noChangeShapeType="1"/>
            </p:cNvCxnSpPr>
            <p:nvPr/>
          </p:nvCxnSpPr>
          <p:spPr bwMode="auto">
            <a:xfrm>
              <a:off x="9607071" y="4342686"/>
              <a:ext cx="372934" cy="18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0" name="Rectangle 5">
              <a:extLst>
                <a:ext uri="{FF2B5EF4-FFF2-40B4-BE49-F238E27FC236}">
                  <a16:creationId xmlns:a16="http://schemas.microsoft.com/office/drawing/2014/main" id="{E6FD963F-1D87-40A7-A995-426287496375}"/>
                </a:ext>
              </a:extLst>
            </p:cNvPr>
            <p:cNvSpPr>
              <a:spLocks noChangeArrowheads="1"/>
            </p:cNvSpPr>
            <p:nvPr/>
          </p:nvSpPr>
          <p:spPr bwMode="auto">
            <a:xfrm>
              <a:off x="7384591" y="5827468"/>
              <a:ext cx="175400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FilterWriter</a:t>
              </a:r>
              <a:endParaRPr lang="en-US" altLang="zh-CN" dirty="0">
                <a:latin typeface="+mn-ea"/>
                <a:cs typeface="Times New Roman" panose="02020603050405020304" pitchFamily="18" charset="0"/>
              </a:endParaRPr>
            </a:p>
          </p:txBody>
        </p:sp>
        <p:sp>
          <p:nvSpPr>
            <p:cNvPr id="61" name="Rectangle 4">
              <a:extLst>
                <a:ext uri="{FF2B5EF4-FFF2-40B4-BE49-F238E27FC236}">
                  <a16:creationId xmlns:a16="http://schemas.microsoft.com/office/drawing/2014/main" id="{622C49E8-CD24-438A-BB9E-40C50D52AC75}"/>
                </a:ext>
              </a:extLst>
            </p:cNvPr>
            <p:cNvSpPr>
              <a:spLocks noChangeArrowheads="1"/>
            </p:cNvSpPr>
            <p:nvPr/>
          </p:nvSpPr>
          <p:spPr bwMode="auto">
            <a:xfrm>
              <a:off x="7384591" y="6246109"/>
              <a:ext cx="1754000" cy="324000"/>
            </a:xfrm>
            <a:prstGeom prst="rect">
              <a:avLst/>
            </a:prstGeom>
            <a:solidFill>
              <a:schemeClr val="accent2">
                <a:lumMod val="40000"/>
                <a:lumOff val="60000"/>
              </a:schemeClr>
            </a:solidFill>
            <a:ln w="9525">
              <a:noFill/>
              <a:miter lim="800000"/>
              <a:headEnd/>
              <a:tailEnd/>
            </a:ln>
          </p:spPr>
          <p:txBody>
            <a:bodyPr/>
            <a:lstStyle/>
            <a:p>
              <a:pPr algn="ctr"/>
              <a:r>
                <a:rPr lang="en-US" altLang="zh-CN" dirty="0" err="1">
                  <a:latin typeface="+mn-ea"/>
                  <a:cs typeface="Times New Roman" panose="02020603050405020304" pitchFamily="18" charset="0"/>
                </a:rPr>
                <a:t>PrintWriter</a:t>
              </a:r>
              <a:endParaRPr lang="en-US" altLang="zh-CN" dirty="0">
                <a:latin typeface="+mn-ea"/>
                <a:cs typeface="Times New Roman" panose="02020603050405020304" pitchFamily="18" charset="0"/>
              </a:endParaRPr>
            </a:p>
          </p:txBody>
        </p:sp>
        <p:cxnSp>
          <p:nvCxnSpPr>
            <p:cNvPr id="62" name="AutoShape 3">
              <a:extLst>
                <a:ext uri="{FF2B5EF4-FFF2-40B4-BE49-F238E27FC236}">
                  <a16:creationId xmlns:a16="http://schemas.microsoft.com/office/drawing/2014/main" id="{9FDC3C94-397F-404E-BF4A-EC6D009C49C0}"/>
                </a:ext>
              </a:extLst>
            </p:cNvPr>
            <p:cNvCxnSpPr>
              <a:cxnSpLocks noChangeShapeType="1"/>
            </p:cNvCxnSpPr>
            <p:nvPr/>
          </p:nvCxnSpPr>
          <p:spPr bwMode="auto">
            <a:xfrm>
              <a:off x="7185568" y="6045161"/>
              <a:ext cx="19623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2">
              <a:extLst>
                <a:ext uri="{FF2B5EF4-FFF2-40B4-BE49-F238E27FC236}">
                  <a16:creationId xmlns:a16="http://schemas.microsoft.com/office/drawing/2014/main" id="{BBC48C95-5EB7-489E-8842-3FB2A0C48C30}"/>
                </a:ext>
              </a:extLst>
            </p:cNvPr>
            <p:cNvCxnSpPr>
              <a:cxnSpLocks noChangeShapeType="1"/>
            </p:cNvCxnSpPr>
            <p:nvPr/>
          </p:nvCxnSpPr>
          <p:spPr bwMode="auto">
            <a:xfrm>
              <a:off x="7185568" y="6448918"/>
              <a:ext cx="196232" cy="9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64" name="组合 63">
            <a:extLst>
              <a:ext uri="{FF2B5EF4-FFF2-40B4-BE49-F238E27FC236}">
                <a16:creationId xmlns:a16="http://schemas.microsoft.com/office/drawing/2014/main" id="{B4EF7C27-5782-4C79-A25E-E2ABD8DB8FFE}"/>
              </a:ext>
            </a:extLst>
          </p:cNvPr>
          <p:cNvGrpSpPr/>
          <p:nvPr/>
        </p:nvGrpSpPr>
        <p:grpSpPr>
          <a:xfrm>
            <a:off x="106088" y="4863080"/>
            <a:ext cx="1877352" cy="1977541"/>
            <a:chOff x="9675584" y="5175723"/>
            <a:chExt cx="1877787" cy="1129564"/>
          </a:xfrm>
        </p:grpSpPr>
        <p:sp>
          <p:nvSpPr>
            <p:cNvPr id="65" name="矩形 64">
              <a:extLst>
                <a:ext uri="{FF2B5EF4-FFF2-40B4-BE49-F238E27FC236}">
                  <a16:creationId xmlns:a16="http://schemas.microsoft.com/office/drawing/2014/main" id="{120B4057-2C5E-4420-B853-23CF1EB321AB}"/>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6" name="矩形 65">
              <a:extLst>
                <a:ext uri="{FF2B5EF4-FFF2-40B4-BE49-F238E27FC236}">
                  <a16:creationId xmlns:a16="http://schemas.microsoft.com/office/drawing/2014/main" id="{99F9E42D-3305-4F0A-9877-C942C66FE17A}"/>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7" name="矩形 66">
              <a:extLst>
                <a:ext uri="{FF2B5EF4-FFF2-40B4-BE49-F238E27FC236}">
                  <a16:creationId xmlns:a16="http://schemas.microsoft.com/office/drawing/2014/main" id="{2CEBA8D4-518C-40B1-869A-F8137DA7C47E}"/>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8" name="矩形 67">
              <a:extLst>
                <a:ext uri="{FF2B5EF4-FFF2-40B4-BE49-F238E27FC236}">
                  <a16:creationId xmlns:a16="http://schemas.microsoft.com/office/drawing/2014/main" id="{D330D652-731C-444C-AEE3-218A6F1A9543}"/>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Tree>
    <p:extLst>
      <p:ext uri="{BB962C8B-B14F-4D97-AF65-F5344CB8AC3E}">
        <p14:creationId xmlns:p14="http://schemas.microsoft.com/office/powerpoint/2010/main" val="28184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096000" y="1594832"/>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10.2   File</a:t>
              </a:r>
              <a:r>
                <a:rPr lang="zh-CN" altLang="en-US" sz="2400" b="1" dirty="0">
                  <a:solidFill>
                    <a:schemeClr val="bg1"/>
                  </a:solidFill>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10.3   </a:t>
              </a:r>
              <a:r>
                <a:rPr lang="zh-CN" altLang="en-US" sz="2400" b="1" dirty="0">
                  <a:latin typeface="仿宋" panose="02010609060101010101" pitchFamily="49" charset="-122"/>
                  <a:ea typeface="仿宋" panose="02010609060101010101" pitchFamily="49" charset="-122"/>
                </a:rPr>
                <a:t>常用</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68834"/>
            <a:ext cx="6001742" cy="617986"/>
            <a:chOff x="5275064" y="2795844"/>
            <a:chExt cx="6001742"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10.4   </a:t>
              </a:r>
              <a:r>
                <a:rPr lang="zh-CN" altLang="en-US" sz="2400" b="1" dirty="0">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6001742" cy="617986"/>
            <a:chOff x="5275064" y="3557844"/>
            <a:chExt cx="60017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10.5   NIO</a:t>
              </a:r>
              <a:endParaRPr lang="zh-CN" altLang="en-US" sz="2400" b="1" dirty="0">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6001742" cy="617986"/>
            <a:chOff x="5275064" y="5258594"/>
            <a:chExt cx="6001742"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10.6   </a:t>
              </a:r>
              <a:r>
                <a:rPr lang="zh-CN" altLang="en-US" sz="2400" b="1" dirty="0">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10.1   </a:t>
              </a:r>
              <a:r>
                <a:rPr lang="zh-CN" altLang="en-US" sz="2400" b="1" dirty="0">
                  <a:latin typeface="仿宋" panose="02010609060101010101" pitchFamily="49" charset="-122"/>
                  <a:ea typeface="仿宋" panose="02010609060101010101" pitchFamily="49" charset="-122"/>
                </a:rPr>
                <a:t>理解</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174903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文件对象与属性</a:t>
              </a:r>
            </a:p>
          </p:txBody>
        </p:sp>
      </p:grpSp>
      <p:graphicFrame>
        <p:nvGraphicFramePr>
          <p:cNvPr id="15" name="表格 14">
            <a:extLst>
              <a:ext uri="{FF2B5EF4-FFF2-40B4-BE49-F238E27FC236}">
                <a16:creationId xmlns:a16="http://schemas.microsoft.com/office/drawing/2014/main" id="{5B240973-3EE5-4D5B-85BA-222BB8DB7E77}"/>
              </a:ext>
            </a:extLst>
          </p:cNvPr>
          <p:cNvGraphicFramePr>
            <a:graphicFrameLocks noGrp="1"/>
          </p:cNvGraphicFramePr>
          <p:nvPr>
            <p:extLst>
              <p:ext uri="{D42A27DB-BD31-4B8C-83A1-F6EECF244321}">
                <p14:modId xmlns:p14="http://schemas.microsoft.com/office/powerpoint/2010/main" val="1691777264"/>
              </p:ext>
            </p:extLst>
          </p:nvPr>
        </p:nvGraphicFramePr>
        <p:xfrm>
          <a:off x="382321" y="2116511"/>
          <a:ext cx="11427356" cy="4494758"/>
        </p:xfrm>
        <a:graphic>
          <a:graphicData uri="http://schemas.openxmlformats.org/drawingml/2006/table">
            <a:tbl>
              <a:tblPr>
                <a:tableStyleId>{16D9F66E-5EB9-4882-86FB-DCBF35E3C3E4}</a:tableStyleId>
              </a:tblPr>
              <a:tblGrid>
                <a:gridCol w="1584816">
                  <a:extLst>
                    <a:ext uri="{9D8B030D-6E8A-4147-A177-3AD203B41FA5}">
                      <a16:colId xmlns:a16="http://schemas.microsoft.com/office/drawing/2014/main" val="20000"/>
                    </a:ext>
                  </a:extLst>
                </a:gridCol>
                <a:gridCol w="3062308">
                  <a:extLst>
                    <a:ext uri="{9D8B030D-6E8A-4147-A177-3AD203B41FA5}">
                      <a16:colId xmlns:a16="http://schemas.microsoft.com/office/drawing/2014/main" val="20001"/>
                    </a:ext>
                  </a:extLst>
                </a:gridCol>
                <a:gridCol w="6780232">
                  <a:extLst>
                    <a:ext uri="{9D8B030D-6E8A-4147-A177-3AD203B41FA5}">
                      <a16:colId xmlns:a16="http://schemas.microsoft.com/office/drawing/2014/main" val="20002"/>
                    </a:ext>
                  </a:extLst>
                </a:gridCol>
              </a:tblGrid>
              <a:tr h="473107">
                <a:tc>
                  <a:txBody>
                    <a:bodyPr/>
                    <a:lstStyle/>
                    <a:p>
                      <a:pPr algn="ctr">
                        <a:spcAft>
                          <a:spcPts val="0"/>
                        </a:spcAft>
                      </a:pPr>
                      <a:r>
                        <a:rPr lang="zh-CN" sz="2200" kern="100" dirty="0"/>
                        <a:t>类型</a:t>
                      </a:r>
                      <a:endParaRPr lang="zh-CN" sz="2200" b="1" kern="100" dirty="0">
                        <a:solidFill>
                          <a:schemeClr val="bg1"/>
                        </a:solidFill>
                        <a:latin typeface="+mj-ea"/>
                        <a:ea typeface="+mj-ea"/>
                        <a:cs typeface="Times New Roman"/>
                      </a:endParaRPr>
                    </a:p>
                  </a:txBody>
                  <a:tcPr marL="68564" marR="68564" marT="0" marB="0" anchor="ctr">
                    <a:solidFill>
                      <a:srgbClr val="FFC000"/>
                    </a:solidFill>
                  </a:tcPr>
                </a:tc>
                <a:tc>
                  <a:txBody>
                    <a:bodyPr/>
                    <a:lstStyle/>
                    <a:p>
                      <a:pPr algn="ctr">
                        <a:spcAft>
                          <a:spcPts val="0"/>
                        </a:spcAft>
                      </a:pPr>
                      <a:r>
                        <a:rPr lang="zh-CN" sz="2200" kern="100" dirty="0"/>
                        <a:t>方法名</a:t>
                      </a:r>
                      <a:endParaRPr lang="zh-CN" sz="2200" b="1" kern="100" dirty="0">
                        <a:solidFill>
                          <a:schemeClr val="bg1"/>
                        </a:solidFill>
                        <a:latin typeface="+mj-ea"/>
                        <a:ea typeface="+mj-ea"/>
                        <a:cs typeface="Times New Roman"/>
                      </a:endParaRPr>
                    </a:p>
                  </a:txBody>
                  <a:tcPr marL="68564" marR="68564" marT="0" marB="0" anchor="ctr">
                    <a:solidFill>
                      <a:srgbClr val="FFC000"/>
                    </a:solidFill>
                  </a:tcPr>
                </a:tc>
                <a:tc>
                  <a:txBody>
                    <a:bodyPr/>
                    <a:lstStyle/>
                    <a:p>
                      <a:pPr algn="ctr">
                        <a:spcAft>
                          <a:spcPts val="0"/>
                        </a:spcAft>
                      </a:pPr>
                      <a:r>
                        <a:rPr lang="zh-CN" sz="2200" kern="100" dirty="0"/>
                        <a:t>功能</a:t>
                      </a:r>
                      <a:endParaRPr lang="zh-CN" sz="2200" b="1" kern="100" dirty="0">
                        <a:solidFill>
                          <a:schemeClr val="bg1"/>
                        </a:solidFill>
                        <a:latin typeface="+mj-ea"/>
                        <a:ea typeface="+mj-ea"/>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517264">
                <a:tc>
                  <a:txBody>
                    <a:bodyPr/>
                    <a:lstStyle/>
                    <a:p>
                      <a:pPr>
                        <a:spcAft>
                          <a:spcPts val="0"/>
                        </a:spcAft>
                      </a:pPr>
                      <a:endParaRPr lang="en-US"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a:t>File(</a:t>
                      </a:r>
                      <a:r>
                        <a:rPr lang="en-US" sz="2200" u="none" strike="noStrike" kern="100" dirty="0"/>
                        <a:t>String</a:t>
                      </a:r>
                      <a:r>
                        <a:rPr lang="en-US" sz="2200" kern="100" dirty="0"/>
                        <a:t> filename)</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在当前路径下，创建一个名字为</a:t>
                      </a:r>
                      <a:r>
                        <a:rPr lang="en-US" sz="2200" kern="100" dirty="0"/>
                        <a:t>filename</a:t>
                      </a:r>
                      <a:r>
                        <a:rPr lang="zh-CN" sz="2200" kern="100" dirty="0"/>
                        <a:t>的文件</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1"/>
                  </a:ext>
                </a:extLst>
              </a:tr>
              <a:tr h="871488">
                <a:tc>
                  <a:txBody>
                    <a:bodyPr/>
                    <a:lstStyle/>
                    <a:p>
                      <a:pPr>
                        <a:spcAft>
                          <a:spcPts val="0"/>
                        </a:spcAft>
                      </a:pPr>
                      <a:endParaRPr lang="en-US"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marL="630238" indent="-630238">
                        <a:spcAft>
                          <a:spcPts val="0"/>
                        </a:spcAft>
                      </a:pPr>
                      <a:r>
                        <a:rPr lang="en-US" sz="2200" kern="100" dirty="0"/>
                        <a:t>File(String path,</a:t>
                      </a:r>
                    </a:p>
                    <a:p>
                      <a:pPr marL="0" indent="630238">
                        <a:spcAft>
                          <a:spcPts val="0"/>
                        </a:spcAft>
                      </a:pPr>
                      <a:r>
                        <a:rPr lang="en-US" sz="2200" kern="100" dirty="0"/>
                        <a:t>String filename)</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在给定的</a:t>
                      </a:r>
                      <a:r>
                        <a:rPr lang="en-US" sz="2200" kern="100" dirty="0"/>
                        <a:t>path</a:t>
                      </a:r>
                      <a:r>
                        <a:rPr lang="zh-CN" sz="2200" kern="100" dirty="0"/>
                        <a:t>路径下，创建一个名字为</a:t>
                      </a:r>
                      <a:r>
                        <a:rPr lang="en-US" sz="2200" kern="100" dirty="0"/>
                        <a:t>filename</a:t>
                      </a:r>
                      <a:r>
                        <a:rPr lang="zh-CN" sz="2200" kern="100" dirty="0"/>
                        <a:t>的文件</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2"/>
                  </a:ext>
                </a:extLst>
              </a:tr>
              <a:tr h="441567">
                <a:tc>
                  <a:txBody>
                    <a:bodyPr/>
                    <a:lstStyle/>
                    <a:p>
                      <a:pPr>
                        <a:spcAft>
                          <a:spcPts val="0"/>
                        </a:spcAft>
                      </a:pPr>
                      <a:r>
                        <a:rPr lang="en-US" sz="2200" u="none" strike="noStrike" kern="100" dirty="0"/>
                        <a:t>String</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err="1"/>
                        <a:t>getName</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获取此文件（目录）的名称</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3"/>
                  </a:ext>
                </a:extLst>
              </a:tr>
              <a:tr h="473107">
                <a:tc>
                  <a:txBody>
                    <a:bodyPr/>
                    <a:lstStyle/>
                    <a:p>
                      <a:pPr>
                        <a:spcAft>
                          <a:spcPts val="0"/>
                        </a:spcAft>
                      </a:pPr>
                      <a:r>
                        <a:rPr lang="en-US" sz="2200" kern="100" dirty="0"/>
                        <a:t>String</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err="1"/>
                        <a:t>getPath</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获取路径名字符串</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4"/>
                  </a:ext>
                </a:extLst>
              </a:tr>
              <a:tr h="473107">
                <a:tc>
                  <a:txBody>
                    <a:bodyPr/>
                    <a:lstStyle/>
                    <a:p>
                      <a:pPr>
                        <a:spcAft>
                          <a:spcPts val="0"/>
                        </a:spcAft>
                      </a:pPr>
                      <a:r>
                        <a:rPr lang="en-US" sz="2200" kern="100" dirty="0"/>
                        <a:t>String</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err="1"/>
                        <a:t>getAbsolutePath</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获取路径名的绝对路径名字符串</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5"/>
                  </a:ext>
                </a:extLst>
              </a:tr>
              <a:tr h="788511">
                <a:tc>
                  <a:txBody>
                    <a:bodyPr/>
                    <a:lstStyle/>
                    <a:p>
                      <a:pPr>
                        <a:spcAft>
                          <a:spcPts val="0"/>
                        </a:spcAft>
                      </a:pPr>
                      <a:r>
                        <a:rPr lang="en-US" sz="2200" kern="100" dirty="0"/>
                        <a:t>long</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a:t>length()</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获取文件的长度。如果表示目录，则返回值不确定</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6"/>
                  </a:ext>
                </a:extLst>
              </a:tr>
              <a:tr h="456607">
                <a:tc>
                  <a:txBody>
                    <a:bodyPr/>
                    <a:lstStyle/>
                    <a:p>
                      <a:pPr>
                        <a:spcAft>
                          <a:spcPts val="0"/>
                        </a:spcAft>
                      </a:pPr>
                      <a:r>
                        <a:rPr lang="en-US" sz="2200" kern="100" dirty="0" err="1"/>
                        <a:t>boolean</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en-US" sz="2200" kern="100" dirty="0" err="1"/>
                        <a:t>canRead</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tc>
                  <a:txBody>
                    <a:bodyPr/>
                    <a:lstStyle/>
                    <a:p>
                      <a:pPr>
                        <a:spcAft>
                          <a:spcPts val="0"/>
                        </a:spcAft>
                      </a:pPr>
                      <a:r>
                        <a:rPr lang="zh-CN" sz="2200" kern="100" dirty="0"/>
                        <a:t>判断文件是否可读</a:t>
                      </a:r>
                      <a:endParaRPr lang="zh-CN" sz="2200" b="0" kern="100" dirty="0">
                        <a:solidFill>
                          <a:schemeClr val="tx1"/>
                        </a:solidFill>
                        <a:latin typeface="Times New Roman" pitchFamily="18" charset="0"/>
                        <a:ea typeface="宋体" pitchFamily="2" charset="-122"/>
                        <a:cs typeface="Times New Roman" pitchFamily="18" charset="0"/>
                      </a:endParaRPr>
                    </a:p>
                  </a:txBody>
                  <a:tcPr marL="68564" marR="68564" marT="0" marB="0" anchor="ctr"/>
                </a:tc>
                <a:extLst>
                  <a:ext uri="{0D108BD9-81ED-4DB2-BD59-A6C34878D82A}">
                    <a16:rowId xmlns:a16="http://schemas.microsoft.com/office/drawing/2014/main" val="10007"/>
                  </a:ext>
                </a:extLst>
              </a:tr>
            </a:tbl>
          </a:graphicData>
        </a:graphic>
      </p:graphicFrame>
      <p:sp>
        <p:nvSpPr>
          <p:cNvPr id="16" name="内容占位符 2">
            <a:extLst>
              <a:ext uri="{FF2B5EF4-FFF2-40B4-BE49-F238E27FC236}">
                <a16:creationId xmlns:a16="http://schemas.microsoft.com/office/drawing/2014/main" id="{296AFEF4-4DB2-4048-AAF8-ADEB833DDE73}"/>
              </a:ext>
            </a:extLst>
          </p:cNvPr>
          <p:cNvSpPr txBox="1">
            <a:spLocks/>
          </p:cNvSpPr>
          <p:nvPr/>
        </p:nvSpPr>
        <p:spPr>
          <a:xfrm>
            <a:off x="757107" y="1406778"/>
            <a:ext cx="10438359" cy="63846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文件用文件类的对象表示，有了文件对象就可以获取文件的属性。</a:t>
            </a:r>
          </a:p>
        </p:txBody>
      </p:sp>
    </p:spTree>
    <p:extLst>
      <p:ext uri="{BB962C8B-B14F-4D97-AF65-F5344CB8AC3E}">
        <p14:creationId xmlns:p14="http://schemas.microsoft.com/office/powerpoint/2010/main" val="246741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1249" y="1842388"/>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文件对象与属性</a:t>
              </a:r>
            </a:p>
          </p:txBody>
        </p:sp>
      </p:grpSp>
      <p:graphicFrame>
        <p:nvGraphicFramePr>
          <p:cNvPr id="23" name="表格 22">
            <a:extLst>
              <a:ext uri="{FF2B5EF4-FFF2-40B4-BE49-F238E27FC236}">
                <a16:creationId xmlns:a16="http://schemas.microsoft.com/office/drawing/2014/main" id="{87EA4D26-A759-4745-8517-77633BE700D2}"/>
              </a:ext>
            </a:extLst>
          </p:cNvPr>
          <p:cNvGraphicFramePr>
            <a:graphicFrameLocks noGrp="1"/>
          </p:cNvGraphicFramePr>
          <p:nvPr>
            <p:extLst>
              <p:ext uri="{D42A27DB-BD31-4B8C-83A1-F6EECF244321}">
                <p14:modId xmlns:p14="http://schemas.microsoft.com/office/powerpoint/2010/main" val="1970475234"/>
              </p:ext>
            </p:extLst>
          </p:nvPr>
        </p:nvGraphicFramePr>
        <p:xfrm>
          <a:off x="852105" y="2090583"/>
          <a:ext cx="10436983" cy="3232508"/>
        </p:xfrm>
        <a:graphic>
          <a:graphicData uri="http://schemas.openxmlformats.org/drawingml/2006/table">
            <a:tbl>
              <a:tblPr>
                <a:tableStyleId>{16D9F66E-5EB9-4882-86FB-DCBF35E3C3E4}</a:tableStyleId>
              </a:tblPr>
              <a:tblGrid>
                <a:gridCol w="1812051">
                  <a:extLst>
                    <a:ext uri="{9D8B030D-6E8A-4147-A177-3AD203B41FA5}">
                      <a16:colId xmlns:a16="http://schemas.microsoft.com/office/drawing/2014/main" val="20000"/>
                    </a:ext>
                  </a:extLst>
                </a:gridCol>
                <a:gridCol w="2758891">
                  <a:extLst>
                    <a:ext uri="{9D8B030D-6E8A-4147-A177-3AD203B41FA5}">
                      <a16:colId xmlns:a16="http://schemas.microsoft.com/office/drawing/2014/main" val="20001"/>
                    </a:ext>
                  </a:extLst>
                </a:gridCol>
                <a:gridCol w="5866041">
                  <a:extLst>
                    <a:ext uri="{9D8B030D-6E8A-4147-A177-3AD203B41FA5}">
                      <a16:colId xmlns:a16="http://schemas.microsoft.com/office/drawing/2014/main" val="20002"/>
                    </a:ext>
                  </a:extLst>
                </a:gridCol>
              </a:tblGrid>
              <a:tr h="489775">
                <a:tc>
                  <a:txBody>
                    <a:bodyPr/>
                    <a:lstStyle/>
                    <a:p>
                      <a:pPr algn="ctr">
                        <a:spcAft>
                          <a:spcPts val="0"/>
                        </a:spcAft>
                      </a:pPr>
                      <a:r>
                        <a:rPr lang="zh-CN" sz="2400" kern="100" dirty="0"/>
                        <a:t>类型</a:t>
                      </a:r>
                      <a:endParaRPr lang="zh-CN" sz="2400" b="1" kern="100" dirty="0">
                        <a:solidFill>
                          <a:schemeClr val="bg1"/>
                        </a:solidFill>
                        <a:latin typeface="+mj-ea"/>
                        <a:ea typeface="+mj-ea"/>
                        <a:cs typeface="Times New Roman"/>
                      </a:endParaRPr>
                    </a:p>
                  </a:txBody>
                  <a:tcPr marL="68564" marR="68564" marT="0" marB="0" anchor="ctr">
                    <a:solidFill>
                      <a:srgbClr val="FFC000"/>
                    </a:solidFill>
                  </a:tcPr>
                </a:tc>
                <a:tc>
                  <a:txBody>
                    <a:bodyPr/>
                    <a:lstStyle/>
                    <a:p>
                      <a:pPr algn="ctr">
                        <a:spcAft>
                          <a:spcPts val="0"/>
                        </a:spcAft>
                      </a:pPr>
                      <a:r>
                        <a:rPr lang="zh-CN" sz="2400" kern="100" dirty="0"/>
                        <a:t>方法名</a:t>
                      </a:r>
                      <a:endParaRPr lang="zh-CN" sz="2400" b="1" kern="100" dirty="0">
                        <a:solidFill>
                          <a:schemeClr val="bg1"/>
                        </a:solidFill>
                        <a:latin typeface="+mj-ea"/>
                        <a:ea typeface="+mj-ea"/>
                        <a:cs typeface="Times New Roman"/>
                      </a:endParaRPr>
                    </a:p>
                  </a:txBody>
                  <a:tcPr marL="68564" marR="68564" marT="0" marB="0" anchor="ctr">
                    <a:solidFill>
                      <a:srgbClr val="FFC000"/>
                    </a:solidFill>
                  </a:tcPr>
                </a:tc>
                <a:tc>
                  <a:txBody>
                    <a:bodyPr/>
                    <a:lstStyle/>
                    <a:p>
                      <a:pPr algn="ctr">
                        <a:spcAft>
                          <a:spcPts val="0"/>
                        </a:spcAft>
                      </a:pPr>
                      <a:r>
                        <a:rPr lang="zh-CN" sz="2400" kern="100" dirty="0"/>
                        <a:t>功能</a:t>
                      </a:r>
                      <a:endParaRPr lang="zh-CN" sz="2400" b="1" kern="100" dirty="0">
                        <a:solidFill>
                          <a:schemeClr val="bg1"/>
                        </a:solidFill>
                        <a:latin typeface="+mj-ea"/>
                        <a:ea typeface="+mj-ea"/>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canWrite</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判断文件是否可写</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08"/>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canExecute</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判断文件是否执行</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09"/>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a:t>exists()</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判断文件（目录）是否存在</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10"/>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isFile</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判断文件是否是一个标准文件</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11"/>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isDirectory</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判断文件是否是一个目录</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12"/>
                  </a:ext>
                </a:extLst>
              </a:tr>
              <a:tr h="391819">
                <a:tc>
                  <a:txBody>
                    <a:bodyPr/>
                    <a:lstStyle/>
                    <a:p>
                      <a:pPr>
                        <a:spcAft>
                          <a:spcPts val="0"/>
                        </a:spcAft>
                      </a:pPr>
                      <a:r>
                        <a:rPr lang="en-US" sz="2400" kern="100" dirty="0" err="1"/>
                        <a:t>boolean</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isHidden</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判读文件是否是一个隐藏文件</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13"/>
                  </a:ext>
                </a:extLst>
              </a:tr>
              <a:tr h="391819">
                <a:tc>
                  <a:txBody>
                    <a:bodyPr/>
                    <a:lstStyle/>
                    <a:p>
                      <a:pPr>
                        <a:spcAft>
                          <a:spcPts val="0"/>
                        </a:spcAft>
                      </a:pPr>
                      <a:r>
                        <a:rPr lang="en-US" sz="2400" kern="100" dirty="0"/>
                        <a:t>long</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en-US" sz="2400" kern="100" dirty="0" err="1"/>
                        <a:t>lastModified</a:t>
                      </a:r>
                      <a:r>
                        <a:rPr lang="en-US" sz="2400" kern="100" dirty="0"/>
                        <a:t>()</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tc>
                  <a:txBody>
                    <a:bodyPr/>
                    <a:lstStyle/>
                    <a:p>
                      <a:pPr>
                        <a:spcAft>
                          <a:spcPts val="0"/>
                        </a:spcAft>
                      </a:pPr>
                      <a:r>
                        <a:rPr lang="zh-CN" sz="2400" kern="100" dirty="0"/>
                        <a:t>获取文件最后一次被修改的时间</a:t>
                      </a:r>
                      <a:endParaRPr lang="zh-CN" sz="2400" b="0" kern="100" dirty="0">
                        <a:solidFill>
                          <a:schemeClr val="tx1"/>
                        </a:solidFill>
                        <a:latin typeface="Times New Roman" pitchFamily="18" charset="0"/>
                        <a:ea typeface="宋体" pitchFamily="2" charset="-122"/>
                        <a:cs typeface="Times New Roman" pitchFamily="18" charset="0"/>
                      </a:endParaRPr>
                    </a:p>
                  </a:txBody>
                  <a:tcPr marL="68564" marR="68564" marT="0" marB="0"/>
                </a:tc>
                <a:extLst>
                  <a:ext uri="{0D108BD9-81ED-4DB2-BD59-A6C34878D82A}">
                    <a16:rowId xmlns:a16="http://schemas.microsoft.com/office/drawing/2014/main" val="10014"/>
                  </a:ext>
                </a:extLst>
              </a:tr>
            </a:tbl>
          </a:graphicData>
        </a:graphic>
      </p:graphicFrame>
      <p:grpSp>
        <p:nvGrpSpPr>
          <p:cNvPr id="27" name="组合 26">
            <a:extLst>
              <a:ext uri="{FF2B5EF4-FFF2-40B4-BE49-F238E27FC236}">
                <a16:creationId xmlns:a16="http://schemas.microsoft.com/office/drawing/2014/main" id="{08041051-F2FB-415D-A27E-BD1156A377AB}"/>
              </a:ext>
            </a:extLst>
          </p:cNvPr>
          <p:cNvGrpSpPr/>
          <p:nvPr/>
        </p:nvGrpSpPr>
        <p:grpSpPr>
          <a:xfrm>
            <a:off x="19560" y="5422188"/>
            <a:ext cx="12231120" cy="1523647"/>
            <a:chOff x="-43539" y="5487194"/>
            <a:chExt cx="12233951" cy="1524000"/>
          </a:xfrm>
        </p:grpSpPr>
        <p:sp>
          <p:nvSpPr>
            <p:cNvPr id="29" name="Freeform 3">
              <a:extLst>
                <a:ext uri="{FF2B5EF4-FFF2-40B4-BE49-F238E27FC236}">
                  <a16:creationId xmlns:a16="http://schemas.microsoft.com/office/drawing/2014/main" id="{DB0EC908-A93F-474A-8E7C-6BFB4C35D390}"/>
                </a:ext>
              </a:extLst>
            </p:cNvPr>
            <p:cNvSpPr/>
            <p:nvPr/>
          </p:nvSpPr>
          <p:spPr>
            <a:xfrm>
              <a:off x="-43539" y="5487194"/>
              <a:ext cx="12233951" cy="1524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C7730307-DC86-410F-BA2B-0D2DC094BD07}"/>
                </a:ext>
              </a:extLst>
            </p:cNvPr>
            <p:cNvSpPr txBox="1">
              <a:spLocks/>
            </p:cNvSpPr>
            <p:nvPr/>
          </p:nvSpPr>
          <p:spPr>
            <a:xfrm>
              <a:off x="1145815" y="5563394"/>
              <a:ext cx="10435791" cy="13723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a:t>
              </a:r>
              <a:r>
                <a:rPr lang="zh-CN" altLang="en-US" sz="2400" b="1" dirty="0">
                  <a:solidFill>
                    <a:schemeClr val="bg1"/>
                  </a:solidFill>
                  <a:latin typeface="仿宋" panose="02010609060101010101" pitchFamily="49" charset="-122"/>
                  <a:ea typeface="仿宋" panose="02010609060101010101" pitchFamily="49" charset="-122"/>
                </a:rPr>
                <a:t>读取给定文件的相关属性，如果该文件不存在则创建该文件。</a:t>
              </a:r>
              <a:endParaRPr lang="en-US" altLang="zh-CN" sz="2400" b="1" dirty="0">
                <a:solidFill>
                  <a:schemeClr val="bg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Example10_01.java</a:t>
              </a:r>
              <a:endParaRPr lang="en-US" altLang="zh-CN" sz="2400" b="1" dirty="0">
                <a:solidFill>
                  <a:srgbClr val="FFFF00"/>
                </a:solidFill>
                <a:latin typeface="仿宋" panose="02010609060101010101" pitchFamily="49" charset="-122"/>
                <a:ea typeface="仿宋" panose="02010609060101010101" pitchFamily="49" charset="-122"/>
              </a:endParaRPr>
            </a:p>
            <a:p>
              <a:pPr marL="0" indent="0">
                <a:lnSpc>
                  <a:spcPct val="150000"/>
                </a:lnSpc>
                <a:buNone/>
              </a:pPr>
              <a:endParaRPr lang="zh-CN" altLang="en-US" sz="2400" b="1" dirty="0">
                <a:solidFill>
                  <a:schemeClr val="bg1"/>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66C91D48-F2C4-4A84-B0A3-6A5BF166D646}"/>
                </a:ext>
              </a:extLst>
            </p:cNvPr>
            <p:cNvGrpSpPr/>
            <p:nvPr/>
          </p:nvGrpSpPr>
          <p:grpSpPr>
            <a:xfrm>
              <a:off x="792751" y="5641181"/>
              <a:ext cx="352250" cy="455613"/>
              <a:chOff x="5449889" y="1827213"/>
              <a:chExt cx="352250" cy="455613"/>
            </a:xfrm>
            <a:solidFill>
              <a:srgbClr val="FFC000"/>
            </a:solidFill>
          </p:grpSpPr>
          <p:sp>
            <p:nvSpPr>
              <p:cNvPr id="32" name="Freeform 125">
                <a:extLst>
                  <a:ext uri="{FF2B5EF4-FFF2-40B4-BE49-F238E27FC236}">
                    <a16:creationId xmlns:a16="http://schemas.microsoft.com/office/drawing/2014/main" id="{E3723E89-B4D9-4E18-BAD4-43B360BC32C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9E957BF0-BBDB-48B3-8EC1-A130186499E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
        <p:nvSpPr>
          <p:cNvPr id="37" name="矩形 36">
            <a:extLst>
              <a:ext uri="{FF2B5EF4-FFF2-40B4-BE49-F238E27FC236}">
                <a16:creationId xmlns:a16="http://schemas.microsoft.com/office/drawing/2014/main" id="{1288DC2C-955A-40CD-9233-5CB58FC96A31}"/>
              </a:ext>
            </a:extLst>
          </p:cNvPr>
          <p:cNvSpPr/>
          <p:nvPr/>
        </p:nvSpPr>
        <p:spPr>
          <a:xfrm>
            <a:off x="8758744" y="1590158"/>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31782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0-#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style.rotation</p:attrName>
                                        </p:attrNameLst>
                                      </p:cBhvr>
                                      <p:tavLst>
                                        <p:tav tm="0">
                                          <p:val>
                                            <p:fltVal val="90"/>
                                          </p:val>
                                        </p:tav>
                                        <p:tav tm="100000">
                                          <p:val>
                                            <p:fltVal val="0"/>
                                          </p:val>
                                        </p:tav>
                                      </p:tavLst>
                                    </p:anim>
                                    <p:animEffect transition="in" filter="fade">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out)">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91460"/>
            <a:ext cx="12203689" cy="396827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目录操作</a:t>
              </a:r>
            </a:p>
          </p:txBody>
        </p:sp>
      </p:grpSp>
      <p:graphicFrame>
        <p:nvGraphicFramePr>
          <p:cNvPr id="23" name="表格 22">
            <a:extLst>
              <a:ext uri="{FF2B5EF4-FFF2-40B4-BE49-F238E27FC236}">
                <a16:creationId xmlns:a16="http://schemas.microsoft.com/office/drawing/2014/main" id="{D4D8AC49-79BA-4A04-81FC-2BB1025DF365}"/>
              </a:ext>
            </a:extLst>
          </p:cNvPr>
          <p:cNvGraphicFramePr>
            <a:graphicFrameLocks noGrp="1"/>
          </p:cNvGraphicFramePr>
          <p:nvPr>
            <p:extLst>
              <p:ext uri="{D42A27DB-BD31-4B8C-83A1-F6EECF244321}">
                <p14:modId xmlns:p14="http://schemas.microsoft.com/office/powerpoint/2010/main" val="358438623"/>
              </p:ext>
            </p:extLst>
          </p:nvPr>
        </p:nvGraphicFramePr>
        <p:xfrm>
          <a:off x="610870" y="2667176"/>
          <a:ext cx="11198808" cy="3580570"/>
        </p:xfrm>
        <a:graphic>
          <a:graphicData uri="http://schemas.openxmlformats.org/drawingml/2006/table">
            <a:tbl>
              <a:tblPr>
                <a:tableStyleId>{16D9F66E-5EB9-4882-86FB-DCBF35E3C3E4}</a:tableStyleId>
              </a:tblPr>
              <a:tblGrid>
                <a:gridCol w="1447466">
                  <a:extLst>
                    <a:ext uri="{9D8B030D-6E8A-4147-A177-3AD203B41FA5}">
                      <a16:colId xmlns:a16="http://schemas.microsoft.com/office/drawing/2014/main" val="20000"/>
                    </a:ext>
                  </a:extLst>
                </a:gridCol>
                <a:gridCol w="3199659">
                  <a:extLst>
                    <a:ext uri="{9D8B030D-6E8A-4147-A177-3AD203B41FA5}">
                      <a16:colId xmlns:a16="http://schemas.microsoft.com/office/drawing/2014/main" val="20001"/>
                    </a:ext>
                  </a:extLst>
                </a:gridCol>
                <a:gridCol w="6551683">
                  <a:extLst>
                    <a:ext uri="{9D8B030D-6E8A-4147-A177-3AD203B41FA5}">
                      <a16:colId xmlns:a16="http://schemas.microsoft.com/office/drawing/2014/main" val="20002"/>
                    </a:ext>
                  </a:extLst>
                </a:gridCol>
              </a:tblGrid>
              <a:tr h="520703">
                <a:tc>
                  <a:txBody>
                    <a:bodyPr/>
                    <a:lstStyle/>
                    <a:p>
                      <a:pPr algn="ctr">
                        <a:spcAft>
                          <a:spcPts val="0"/>
                        </a:spcAft>
                      </a:pPr>
                      <a:r>
                        <a:rPr lang="zh-CN" sz="2200" kern="100" dirty="0"/>
                        <a:t>类型</a:t>
                      </a:r>
                      <a:endParaRPr lang="zh-CN" sz="2200" b="1" kern="100" dirty="0">
                        <a:solidFill>
                          <a:schemeClr val="bg1"/>
                        </a:solidFill>
                        <a:latin typeface="+mn-ea"/>
                        <a:ea typeface="+mn-ea"/>
                        <a:cs typeface="Times New Roman"/>
                      </a:endParaRPr>
                    </a:p>
                  </a:txBody>
                  <a:tcPr marL="68571" marR="68571" marT="0" marB="0" anchor="ctr">
                    <a:solidFill>
                      <a:srgbClr val="FFC000"/>
                    </a:solidFill>
                  </a:tcPr>
                </a:tc>
                <a:tc>
                  <a:txBody>
                    <a:bodyPr/>
                    <a:lstStyle/>
                    <a:p>
                      <a:pPr algn="ctr">
                        <a:spcAft>
                          <a:spcPts val="0"/>
                        </a:spcAft>
                      </a:pPr>
                      <a:r>
                        <a:rPr lang="zh-CN" sz="2200" kern="100" dirty="0"/>
                        <a:t>方法名</a:t>
                      </a:r>
                      <a:endParaRPr lang="zh-CN" sz="2200" b="1" kern="100" dirty="0">
                        <a:solidFill>
                          <a:schemeClr val="bg1"/>
                        </a:solidFill>
                        <a:latin typeface="+mn-ea"/>
                        <a:ea typeface="+mn-ea"/>
                        <a:cs typeface="Times New Roman"/>
                      </a:endParaRPr>
                    </a:p>
                  </a:txBody>
                  <a:tcPr marL="68571" marR="68571" marT="0" marB="0" anchor="ctr">
                    <a:solidFill>
                      <a:srgbClr val="FFC000"/>
                    </a:solidFill>
                  </a:tcPr>
                </a:tc>
                <a:tc>
                  <a:txBody>
                    <a:bodyPr/>
                    <a:lstStyle/>
                    <a:p>
                      <a:pPr algn="ctr">
                        <a:spcAft>
                          <a:spcPts val="0"/>
                        </a:spcAft>
                      </a:pPr>
                      <a:r>
                        <a:rPr lang="zh-CN" sz="2200" kern="100" dirty="0"/>
                        <a:t>功能</a:t>
                      </a:r>
                      <a:endParaRPr lang="zh-CN" sz="2200" b="1" kern="100" dirty="0">
                        <a:solidFill>
                          <a:schemeClr val="bg1"/>
                        </a:solidFill>
                        <a:latin typeface="+mn-ea"/>
                        <a:ea typeface="+mn-ea"/>
                        <a:cs typeface="Times New Roman"/>
                      </a:endParaRPr>
                    </a:p>
                  </a:txBody>
                  <a:tcPr marL="68571" marR="68571" marT="0" marB="0" anchor="ctr">
                    <a:solidFill>
                      <a:srgbClr val="FFC000"/>
                    </a:solidFill>
                  </a:tcPr>
                </a:tc>
                <a:extLst>
                  <a:ext uri="{0D108BD9-81ED-4DB2-BD59-A6C34878D82A}">
                    <a16:rowId xmlns:a16="http://schemas.microsoft.com/office/drawing/2014/main" val="10000"/>
                  </a:ext>
                </a:extLst>
              </a:tr>
              <a:tr h="763700">
                <a:tc>
                  <a:txBody>
                    <a:bodyPr/>
                    <a:lstStyle/>
                    <a:p>
                      <a:pPr>
                        <a:spcAft>
                          <a:spcPts val="0"/>
                        </a:spcAft>
                      </a:pPr>
                      <a:r>
                        <a:rPr lang="en-US" sz="2200" kern="100" dirty="0" err="1"/>
                        <a:t>boolean</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pPr>
                        <a:spcAft>
                          <a:spcPts val="0"/>
                        </a:spcAft>
                      </a:pPr>
                      <a:r>
                        <a:rPr lang="en-US" sz="2200" kern="100" dirty="0" err="1"/>
                        <a:t>mkdir</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r>
                        <a:rPr lang="zh-CN" sz="2200" dirty="0"/>
                        <a:t>创建一个目录，并返回创建结果。成功返回</a:t>
                      </a:r>
                      <a:r>
                        <a:rPr lang="en-US" sz="2200" dirty="0"/>
                        <a:t>true</a:t>
                      </a:r>
                      <a:r>
                        <a:rPr lang="zh-CN" sz="2200" dirty="0"/>
                        <a:t>，失败（目录已存在）返回</a:t>
                      </a:r>
                      <a:r>
                        <a:rPr lang="en-US" sz="2200" dirty="0"/>
                        <a:t>false</a:t>
                      </a:r>
                      <a:endParaRPr lang="zh-CN" sz="2200" b="0" dirty="0">
                        <a:solidFill>
                          <a:schemeClr val="tx1"/>
                        </a:solidFill>
                        <a:latin typeface="Times New Roman" pitchFamily="18" charset="0"/>
                        <a:ea typeface="宋体" pitchFamily="2" charset="-122"/>
                        <a:cs typeface="Times New Roman" pitchFamily="18" charset="0"/>
                      </a:endParaRPr>
                    </a:p>
                  </a:txBody>
                  <a:tcPr marL="68571" marR="68571" marT="0" marB="0" anchor="ctr"/>
                </a:tc>
                <a:extLst>
                  <a:ext uri="{0D108BD9-81ED-4DB2-BD59-A6C34878D82A}">
                    <a16:rowId xmlns:a16="http://schemas.microsoft.com/office/drawing/2014/main" val="10001"/>
                  </a:ext>
                </a:extLst>
              </a:tr>
              <a:tr h="1145549">
                <a:tc>
                  <a:txBody>
                    <a:bodyPr/>
                    <a:lstStyle/>
                    <a:p>
                      <a:pPr>
                        <a:spcAft>
                          <a:spcPts val="0"/>
                        </a:spcAft>
                      </a:pPr>
                      <a:r>
                        <a:rPr lang="en-US" sz="2200" kern="100" dirty="0" err="1"/>
                        <a:t>boolean</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pPr>
                        <a:spcAft>
                          <a:spcPts val="0"/>
                        </a:spcAft>
                      </a:pPr>
                      <a:r>
                        <a:rPr lang="en-US" sz="2200" kern="100" dirty="0" err="1"/>
                        <a:t>mkdirs</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pPr>
                        <a:spcAft>
                          <a:spcPts val="0"/>
                        </a:spcAft>
                      </a:pPr>
                      <a:r>
                        <a:rPr lang="zh-CN" sz="2200" kern="100" dirty="0"/>
                        <a:t>创建一个包括父目录在内的目录。创建所有目录成功返回</a:t>
                      </a:r>
                      <a:r>
                        <a:rPr lang="en-US" sz="2200" kern="100" dirty="0"/>
                        <a:t>true</a:t>
                      </a:r>
                      <a:r>
                        <a:rPr lang="zh-CN" sz="2200" kern="100" dirty="0"/>
                        <a:t>，如果失败返回</a:t>
                      </a:r>
                      <a:r>
                        <a:rPr lang="en-US" sz="2200" kern="100" dirty="0"/>
                        <a:t>false</a:t>
                      </a:r>
                      <a:r>
                        <a:rPr lang="zh-CN" sz="2200" kern="100" dirty="0"/>
                        <a:t>，但要注意的是有可能部分目录已创建成功</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extLst>
                  <a:ext uri="{0D108BD9-81ED-4DB2-BD59-A6C34878D82A}">
                    <a16:rowId xmlns:a16="http://schemas.microsoft.com/office/drawing/2014/main" val="10002"/>
                  </a:ext>
                </a:extLst>
              </a:tr>
              <a:tr h="386918">
                <a:tc>
                  <a:txBody>
                    <a:bodyPr/>
                    <a:lstStyle/>
                    <a:p>
                      <a:pPr>
                        <a:spcAft>
                          <a:spcPts val="0"/>
                        </a:spcAft>
                      </a:pPr>
                      <a:r>
                        <a:rPr lang="en-US" sz="2200" u="none" strike="noStrike" kern="100" dirty="0"/>
                        <a:t>String</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pPr>
                        <a:spcAft>
                          <a:spcPts val="0"/>
                        </a:spcAft>
                      </a:pPr>
                      <a:r>
                        <a:rPr lang="en-US" sz="2200" kern="100" dirty="0"/>
                        <a:t>list()</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r>
                        <a:rPr lang="zh-CN" sz="2200" dirty="0"/>
                        <a:t>获取目录下字符串表示形式的文件名和目录名</a:t>
                      </a:r>
                      <a:endParaRPr lang="zh-CN" sz="2200" b="0" dirty="0">
                        <a:solidFill>
                          <a:schemeClr val="tx1"/>
                        </a:solidFill>
                        <a:latin typeface="Times New Roman" pitchFamily="18" charset="0"/>
                        <a:ea typeface="宋体" pitchFamily="2" charset="-122"/>
                        <a:cs typeface="Times New Roman" pitchFamily="18" charset="0"/>
                      </a:endParaRPr>
                    </a:p>
                  </a:txBody>
                  <a:tcPr marL="68571" marR="68571" marT="0" marB="0" anchor="ctr"/>
                </a:tc>
                <a:extLst>
                  <a:ext uri="{0D108BD9-81ED-4DB2-BD59-A6C34878D82A}">
                    <a16:rowId xmlns:a16="http://schemas.microsoft.com/office/drawing/2014/main" val="10003"/>
                  </a:ext>
                </a:extLst>
              </a:tr>
              <a:tr h="763700">
                <a:tc>
                  <a:txBody>
                    <a:bodyPr/>
                    <a:lstStyle/>
                    <a:p>
                      <a:pPr>
                        <a:spcAft>
                          <a:spcPts val="0"/>
                        </a:spcAft>
                      </a:pPr>
                      <a:r>
                        <a:rPr lang="en-US" sz="2200" u="none" strike="noStrike" kern="100" dirty="0"/>
                        <a:t>String</a:t>
                      </a:r>
                      <a:r>
                        <a:rPr lang="en-US" sz="2200" kern="100" dirty="0"/>
                        <a:t>[]</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pPr>
                        <a:spcAft>
                          <a:spcPts val="0"/>
                        </a:spcAft>
                      </a:pPr>
                      <a:r>
                        <a:rPr lang="en-US" sz="2200" kern="100" dirty="0"/>
                        <a:t>list(</a:t>
                      </a:r>
                      <a:r>
                        <a:rPr lang="en-US" sz="2200" u="none" strike="noStrike" kern="100" dirty="0" err="1"/>
                        <a:t>FilenameFilter</a:t>
                      </a:r>
                      <a:r>
                        <a:rPr lang="en-US" sz="2200" kern="100" dirty="0"/>
                        <a:t> filter)</a:t>
                      </a:r>
                      <a:endParaRPr lang="zh-CN" sz="2200" b="0" kern="100" dirty="0">
                        <a:solidFill>
                          <a:schemeClr val="tx1"/>
                        </a:solidFill>
                        <a:latin typeface="Times New Roman" pitchFamily="18" charset="0"/>
                        <a:ea typeface="宋体" pitchFamily="2" charset="-122"/>
                        <a:cs typeface="Times New Roman" pitchFamily="18" charset="0"/>
                      </a:endParaRPr>
                    </a:p>
                  </a:txBody>
                  <a:tcPr marL="68571" marR="68571" marT="0" marB="0" anchor="ctr"/>
                </a:tc>
                <a:tc>
                  <a:txBody>
                    <a:bodyPr/>
                    <a:lstStyle/>
                    <a:p>
                      <a:r>
                        <a:rPr lang="zh-CN" sz="2200" dirty="0"/>
                        <a:t>获取满足指定过滤器条件的字符串表示形式的文件名和目录名</a:t>
                      </a:r>
                      <a:endParaRPr lang="zh-CN" sz="2200" b="0" dirty="0">
                        <a:solidFill>
                          <a:schemeClr val="tx1"/>
                        </a:solidFill>
                        <a:latin typeface="Times New Roman" pitchFamily="18" charset="0"/>
                        <a:ea typeface="宋体" pitchFamily="2" charset="-122"/>
                        <a:cs typeface="Times New Roman" pitchFamily="18" charset="0"/>
                      </a:endParaRPr>
                    </a:p>
                  </a:txBody>
                  <a:tcPr marL="68571" marR="68571" marT="0" marB="0" anchor="ctr"/>
                </a:tc>
                <a:extLst>
                  <a:ext uri="{0D108BD9-81ED-4DB2-BD59-A6C34878D82A}">
                    <a16:rowId xmlns:a16="http://schemas.microsoft.com/office/drawing/2014/main" val="10004"/>
                  </a:ext>
                </a:extLst>
              </a:tr>
            </a:tbl>
          </a:graphicData>
        </a:graphic>
      </p:graphicFrame>
      <p:sp>
        <p:nvSpPr>
          <p:cNvPr id="27" name="内容占位符 2">
            <a:extLst>
              <a:ext uri="{FF2B5EF4-FFF2-40B4-BE49-F238E27FC236}">
                <a16:creationId xmlns:a16="http://schemas.microsoft.com/office/drawing/2014/main" id="{7BF72CB3-EC89-4E4A-9551-534D19AAFFEE}"/>
              </a:ext>
            </a:extLst>
          </p:cNvPr>
          <p:cNvSpPr txBox="1">
            <a:spLocks/>
          </p:cNvSpPr>
          <p:nvPr/>
        </p:nvSpPr>
        <p:spPr>
          <a:xfrm>
            <a:off x="757107" y="1476851"/>
            <a:ext cx="10438359" cy="117174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Java</a:t>
            </a:r>
            <a:r>
              <a:rPr lang="zh-CN" altLang="en-US" sz="2400" b="1" dirty="0">
                <a:solidFill>
                  <a:schemeClr val="tx1"/>
                </a:solidFill>
                <a:latin typeface="仿宋" panose="02010609060101010101" pitchFamily="49" charset="-122"/>
                <a:ea typeface="仿宋" panose="02010609060101010101" pitchFamily="49" charset="-122"/>
              </a:rPr>
              <a:t>把目录作为一种特殊的文件进行处理，它除了具备文件的基本属性如文件名、所在路径等信息以外，同时也提供了专用于目录的一些操作方法。</a:t>
            </a:r>
          </a:p>
        </p:txBody>
      </p:sp>
    </p:spTree>
    <p:extLst>
      <p:ext uri="{BB962C8B-B14F-4D97-AF65-F5344CB8AC3E}">
        <p14:creationId xmlns:p14="http://schemas.microsoft.com/office/powerpoint/2010/main" val="30796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91460"/>
            <a:ext cx="12203689" cy="396827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目录操作</a:t>
              </a:r>
            </a:p>
          </p:txBody>
        </p:sp>
      </p:grpSp>
      <p:graphicFrame>
        <p:nvGraphicFramePr>
          <p:cNvPr id="12" name="表格 11">
            <a:extLst>
              <a:ext uri="{FF2B5EF4-FFF2-40B4-BE49-F238E27FC236}">
                <a16:creationId xmlns:a16="http://schemas.microsoft.com/office/drawing/2014/main" id="{BE151415-5DBA-47DA-86CB-6D9A0DA82C76}"/>
              </a:ext>
            </a:extLst>
          </p:cNvPr>
          <p:cNvGraphicFramePr>
            <a:graphicFrameLocks noGrp="1"/>
          </p:cNvGraphicFramePr>
          <p:nvPr>
            <p:extLst>
              <p:ext uri="{D42A27DB-BD31-4B8C-83A1-F6EECF244321}">
                <p14:modId xmlns:p14="http://schemas.microsoft.com/office/powerpoint/2010/main" val="1271610107"/>
              </p:ext>
            </p:extLst>
          </p:nvPr>
        </p:nvGraphicFramePr>
        <p:xfrm>
          <a:off x="382323" y="2032365"/>
          <a:ext cx="11503535" cy="2920283"/>
        </p:xfrm>
        <a:graphic>
          <a:graphicData uri="http://schemas.openxmlformats.org/drawingml/2006/table">
            <a:tbl>
              <a:tblPr>
                <a:tableStyleId>{16D9F66E-5EB9-4882-86FB-DCBF35E3C3E4}</a:tableStyleId>
              </a:tblPr>
              <a:tblGrid>
                <a:gridCol w="1142735">
                  <a:extLst>
                    <a:ext uri="{9D8B030D-6E8A-4147-A177-3AD203B41FA5}">
                      <a16:colId xmlns:a16="http://schemas.microsoft.com/office/drawing/2014/main" val="20000"/>
                    </a:ext>
                  </a:extLst>
                </a:gridCol>
                <a:gridCol w="4647124">
                  <a:extLst>
                    <a:ext uri="{9D8B030D-6E8A-4147-A177-3AD203B41FA5}">
                      <a16:colId xmlns:a16="http://schemas.microsoft.com/office/drawing/2014/main" val="20001"/>
                    </a:ext>
                  </a:extLst>
                </a:gridCol>
                <a:gridCol w="5713676">
                  <a:extLst>
                    <a:ext uri="{9D8B030D-6E8A-4147-A177-3AD203B41FA5}">
                      <a16:colId xmlns:a16="http://schemas.microsoft.com/office/drawing/2014/main" val="20002"/>
                    </a:ext>
                  </a:extLst>
                </a:gridCol>
              </a:tblGrid>
              <a:tr h="574457">
                <a:tc>
                  <a:txBody>
                    <a:bodyPr/>
                    <a:lstStyle/>
                    <a:p>
                      <a:pPr algn="ctr">
                        <a:spcAft>
                          <a:spcPts val="0"/>
                        </a:spcAft>
                      </a:pPr>
                      <a:r>
                        <a:rPr lang="zh-CN" sz="2400" kern="100" dirty="0">
                          <a:latin typeface="仿宋" panose="02010609060101010101" pitchFamily="49" charset="-122"/>
                          <a:ea typeface="仿宋" panose="02010609060101010101" pitchFamily="49" charset="-122"/>
                        </a:rPr>
                        <a:t>类型</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1" marR="68571" marT="0" marB="0" anchor="ctr">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rPr>
                        <a:t>方法名</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1" marR="68571" marT="0" marB="0" anchor="ctr">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rPr>
                        <a:t>功能</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1" marR="68571" marT="0" marB="0" anchor="ctr">
                    <a:solidFill>
                      <a:srgbClr val="FFC000"/>
                    </a:solidFill>
                  </a:tcPr>
                </a:tc>
                <a:extLst>
                  <a:ext uri="{0D108BD9-81ED-4DB2-BD59-A6C34878D82A}">
                    <a16:rowId xmlns:a16="http://schemas.microsoft.com/office/drawing/2014/main" val="10000"/>
                  </a:ext>
                </a:extLst>
              </a:tr>
              <a:tr h="781942">
                <a:tc>
                  <a:txBody>
                    <a:bodyPr/>
                    <a:lstStyle/>
                    <a:p>
                      <a:pPr>
                        <a:spcAft>
                          <a:spcPts val="0"/>
                        </a:spcAft>
                      </a:pPr>
                      <a:r>
                        <a:rPr lang="en-US" sz="2400" u="none" strike="noStrike" kern="100" dirty="0">
                          <a:latin typeface="仿宋" panose="02010609060101010101" pitchFamily="49" charset="-122"/>
                          <a:ea typeface="仿宋" panose="02010609060101010101" pitchFamily="49" charset="-122"/>
                        </a:rPr>
                        <a:t>File</a:t>
                      </a:r>
                      <a:r>
                        <a:rPr lang="en-US" sz="2400" kern="10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pPr>
                        <a:spcAft>
                          <a:spcPts val="0"/>
                        </a:spcAft>
                      </a:pPr>
                      <a:r>
                        <a:rPr lang="en-US" sz="2400" kern="100" dirty="0" err="1">
                          <a:latin typeface="仿宋" panose="02010609060101010101" pitchFamily="49" charset="-122"/>
                          <a:ea typeface="仿宋" panose="02010609060101010101" pitchFamily="49" charset="-122"/>
                        </a:rPr>
                        <a:t>listFiles</a:t>
                      </a:r>
                      <a:r>
                        <a:rPr lang="en-US" sz="2400" kern="10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pPr>
                        <a:spcAft>
                          <a:spcPts val="0"/>
                        </a:spcAft>
                      </a:pPr>
                      <a:r>
                        <a:rPr lang="zh-CN" sz="2400" kern="100" dirty="0">
                          <a:latin typeface="仿宋" panose="02010609060101010101" pitchFamily="49" charset="-122"/>
                          <a:ea typeface="仿宋" panose="02010609060101010101" pitchFamily="49" charset="-122"/>
                        </a:rPr>
                        <a:t>获取目录下文件类型表示形式的文件名和目录名</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extLst>
                  <a:ext uri="{0D108BD9-81ED-4DB2-BD59-A6C34878D82A}">
                    <a16:rowId xmlns:a16="http://schemas.microsoft.com/office/drawing/2014/main" val="10005"/>
                  </a:ext>
                </a:extLst>
              </a:tr>
              <a:tr h="781942">
                <a:tc>
                  <a:txBody>
                    <a:bodyPr/>
                    <a:lstStyle/>
                    <a:p>
                      <a:pPr>
                        <a:spcAft>
                          <a:spcPts val="0"/>
                        </a:spcAft>
                      </a:pPr>
                      <a:r>
                        <a:rPr lang="en-US" sz="2400" u="none" strike="noStrike" kern="100" dirty="0">
                          <a:latin typeface="仿宋" panose="02010609060101010101" pitchFamily="49" charset="-122"/>
                          <a:ea typeface="仿宋" panose="02010609060101010101" pitchFamily="49" charset="-122"/>
                        </a:rPr>
                        <a:t>File</a:t>
                      </a:r>
                      <a:r>
                        <a:rPr lang="en-US" sz="2400" kern="10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pPr>
                        <a:spcAft>
                          <a:spcPts val="0"/>
                        </a:spcAft>
                      </a:pPr>
                      <a:r>
                        <a:rPr lang="en-US" sz="2400" kern="100" dirty="0" err="1">
                          <a:latin typeface="仿宋" panose="02010609060101010101" pitchFamily="49" charset="-122"/>
                          <a:ea typeface="仿宋" panose="02010609060101010101" pitchFamily="49" charset="-122"/>
                        </a:rPr>
                        <a:t>listFiles</a:t>
                      </a:r>
                      <a:r>
                        <a:rPr lang="en-US" sz="2400" kern="100" dirty="0">
                          <a:latin typeface="仿宋" panose="02010609060101010101" pitchFamily="49" charset="-122"/>
                          <a:ea typeface="仿宋" panose="02010609060101010101" pitchFamily="49" charset="-122"/>
                        </a:rPr>
                        <a:t>(</a:t>
                      </a:r>
                      <a:r>
                        <a:rPr lang="en-US" sz="2400" u="none" strike="noStrike" kern="100" dirty="0" err="1">
                          <a:latin typeface="仿宋" panose="02010609060101010101" pitchFamily="49" charset="-122"/>
                          <a:ea typeface="仿宋" panose="02010609060101010101" pitchFamily="49" charset="-122"/>
                        </a:rPr>
                        <a:t>FileFilter</a:t>
                      </a:r>
                      <a:r>
                        <a:rPr lang="en-US" sz="2400" kern="100" dirty="0">
                          <a:latin typeface="仿宋" panose="02010609060101010101" pitchFamily="49" charset="-122"/>
                          <a:ea typeface="仿宋" panose="02010609060101010101" pitchFamily="49" charset="-122"/>
                        </a:rPr>
                        <a:t> filter)</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r>
                        <a:rPr lang="zh-CN" sz="2400" dirty="0">
                          <a:latin typeface="仿宋" panose="02010609060101010101" pitchFamily="49" charset="-122"/>
                          <a:ea typeface="仿宋" panose="02010609060101010101" pitchFamily="49" charset="-122"/>
                        </a:rPr>
                        <a:t>获取满足指定过滤器文件条件的文件表示形式的文件名和目录名</a:t>
                      </a:r>
                      <a:endParaRPr lang="zh-CN" sz="2400" b="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extLst>
                  <a:ext uri="{0D108BD9-81ED-4DB2-BD59-A6C34878D82A}">
                    <a16:rowId xmlns:a16="http://schemas.microsoft.com/office/drawing/2014/main" val="10006"/>
                  </a:ext>
                </a:extLst>
              </a:tr>
              <a:tr h="781942">
                <a:tc>
                  <a:txBody>
                    <a:bodyPr/>
                    <a:lstStyle/>
                    <a:p>
                      <a:pPr>
                        <a:spcAft>
                          <a:spcPts val="0"/>
                        </a:spcAft>
                      </a:pPr>
                      <a:r>
                        <a:rPr lang="en-US" sz="2400" u="none" strike="noStrike" kern="100" dirty="0">
                          <a:latin typeface="仿宋" panose="02010609060101010101" pitchFamily="49" charset="-122"/>
                          <a:ea typeface="仿宋" panose="02010609060101010101" pitchFamily="49" charset="-122"/>
                        </a:rPr>
                        <a:t>File</a:t>
                      </a:r>
                      <a:r>
                        <a:rPr lang="en-US" sz="2400" kern="10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pPr>
                        <a:spcAft>
                          <a:spcPts val="0"/>
                        </a:spcAft>
                      </a:pPr>
                      <a:r>
                        <a:rPr lang="en-US" sz="2400" kern="100" dirty="0" err="1">
                          <a:latin typeface="仿宋" panose="02010609060101010101" pitchFamily="49" charset="-122"/>
                          <a:ea typeface="仿宋" panose="02010609060101010101" pitchFamily="49" charset="-122"/>
                        </a:rPr>
                        <a:t>listFiles</a:t>
                      </a:r>
                      <a:r>
                        <a:rPr lang="en-US" sz="2400" kern="100" dirty="0">
                          <a:latin typeface="仿宋" panose="02010609060101010101" pitchFamily="49" charset="-122"/>
                          <a:ea typeface="仿宋" panose="02010609060101010101" pitchFamily="49" charset="-122"/>
                        </a:rPr>
                        <a:t>(</a:t>
                      </a:r>
                      <a:r>
                        <a:rPr lang="en-US" sz="2400" u="none" strike="noStrike" kern="100" dirty="0" err="1">
                          <a:latin typeface="仿宋" panose="02010609060101010101" pitchFamily="49" charset="-122"/>
                          <a:ea typeface="仿宋" panose="02010609060101010101" pitchFamily="49" charset="-122"/>
                        </a:rPr>
                        <a:t>FilenameFilter</a:t>
                      </a:r>
                      <a:r>
                        <a:rPr lang="en-US" sz="2400" kern="100" dirty="0">
                          <a:latin typeface="仿宋" panose="02010609060101010101" pitchFamily="49" charset="-122"/>
                          <a:ea typeface="仿宋" panose="02010609060101010101" pitchFamily="49" charset="-122"/>
                        </a:rPr>
                        <a:t> filter)</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tc>
                  <a:txBody>
                    <a:bodyPr/>
                    <a:lstStyle/>
                    <a:p>
                      <a:r>
                        <a:rPr lang="zh-CN" sz="2400" dirty="0">
                          <a:latin typeface="仿宋" panose="02010609060101010101" pitchFamily="49" charset="-122"/>
                          <a:ea typeface="仿宋" panose="02010609060101010101" pitchFamily="49" charset="-122"/>
                        </a:rPr>
                        <a:t>获取满足指定过滤器路径和文件条件的文件表示形式的文件名和目录名</a:t>
                      </a:r>
                      <a:endParaRPr lang="zh-CN" sz="2400" b="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1" marR="68571" marT="0" marB="0" anchor="ctr"/>
                </a:tc>
                <a:extLst>
                  <a:ext uri="{0D108BD9-81ED-4DB2-BD59-A6C34878D82A}">
                    <a16:rowId xmlns:a16="http://schemas.microsoft.com/office/drawing/2014/main" val="10007"/>
                  </a:ext>
                </a:extLst>
              </a:tr>
            </a:tbl>
          </a:graphicData>
        </a:graphic>
      </p:graphicFrame>
      <p:grpSp>
        <p:nvGrpSpPr>
          <p:cNvPr id="13" name="组合 12">
            <a:extLst>
              <a:ext uri="{FF2B5EF4-FFF2-40B4-BE49-F238E27FC236}">
                <a16:creationId xmlns:a16="http://schemas.microsoft.com/office/drawing/2014/main" id="{3D747C1E-4984-411A-A820-51B62622AC9F}"/>
              </a:ext>
            </a:extLst>
          </p:cNvPr>
          <p:cNvGrpSpPr/>
          <p:nvPr/>
        </p:nvGrpSpPr>
        <p:grpSpPr>
          <a:xfrm>
            <a:off x="0" y="5171519"/>
            <a:ext cx="12231120" cy="1523647"/>
            <a:chOff x="-43539" y="5487194"/>
            <a:chExt cx="12233951" cy="1524000"/>
          </a:xfrm>
        </p:grpSpPr>
        <p:sp>
          <p:nvSpPr>
            <p:cNvPr id="14" name="Freeform 3">
              <a:extLst>
                <a:ext uri="{FF2B5EF4-FFF2-40B4-BE49-F238E27FC236}">
                  <a16:creationId xmlns:a16="http://schemas.microsoft.com/office/drawing/2014/main" id="{095CCE1E-142D-4529-87F4-2C1D2150D2C9}"/>
                </a:ext>
              </a:extLst>
            </p:cNvPr>
            <p:cNvSpPr/>
            <p:nvPr/>
          </p:nvSpPr>
          <p:spPr>
            <a:xfrm>
              <a:off x="-43539" y="5487194"/>
              <a:ext cx="12233951" cy="1524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A7BD6988-7929-4D73-B627-33CECB5DDACA}"/>
                </a:ext>
              </a:extLst>
            </p:cNvPr>
            <p:cNvSpPr txBox="1">
              <a:spLocks/>
            </p:cNvSpPr>
            <p:nvPr/>
          </p:nvSpPr>
          <p:spPr>
            <a:xfrm>
              <a:off x="1145815" y="5563394"/>
              <a:ext cx="10435791" cy="13723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10.2】</a:t>
              </a:r>
              <a:r>
                <a:rPr lang="zh-CN" altLang="en-US" sz="2400" b="1" dirty="0">
                  <a:solidFill>
                    <a:schemeClr val="bg1"/>
                  </a:solidFill>
                  <a:latin typeface="仿宋" panose="02010609060101010101" pitchFamily="49" charset="-122"/>
                  <a:ea typeface="仿宋" panose="02010609060101010101" pitchFamily="49" charset="-122"/>
                </a:rPr>
                <a:t>列出给定目录下的所有文件名，并列出给定扩展名的所有文件名。</a:t>
              </a:r>
            </a:p>
            <a:p>
              <a:pPr marL="0" indent="0">
                <a:lnSpc>
                  <a:spcPct val="150000"/>
                </a:lnSpc>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Example10_02.java</a:t>
              </a:r>
              <a:endParaRPr lang="en-US" altLang="zh-CN" sz="2400" b="1" dirty="0">
                <a:solidFill>
                  <a:srgbClr val="FFFF00"/>
                </a:solidFill>
                <a:latin typeface="仿宋" panose="02010609060101010101" pitchFamily="49" charset="-122"/>
                <a:ea typeface="仿宋" panose="02010609060101010101" pitchFamily="49" charset="-122"/>
              </a:endParaRPr>
            </a:p>
            <a:p>
              <a:pPr marL="0" indent="0">
                <a:lnSpc>
                  <a:spcPct val="150000"/>
                </a:lnSpc>
                <a:buNone/>
              </a:pPr>
              <a:endParaRPr lang="zh-CN" altLang="en-US" sz="2400" b="1" dirty="0">
                <a:solidFill>
                  <a:schemeClr val="bg1"/>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2C3B857D-8806-47C5-B479-22EC46024C96}"/>
                </a:ext>
              </a:extLst>
            </p:cNvPr>
            <p:cNvGrpSpPr/>
            <p:nvPr/>
          </p:nvGrpSpPr>
          <p:grpSpPr>
            <a:xfrm>
              <a:off x="792751" y="5641181"/>
              <a:ext cx="352250" cy="455613"/>
              <a:chOff x="5449889" y="1827213"/>
              <a:chExt cx="352250" cy="455613"/>
            </a:xfrm>
            <a:solidFill>
              <a:srgbClr val="FFC000"/>
            </a:solidFill>
          </p:grpSpPr>
          <p:sp>
            <p:nvSpPr>
              <p:cNvPr id="24" name="Freeform 125">
                <a:extLst>
                  <a:ext uri="{FF2B5EF4-FFF2-40B4-BE49-F238E27FC236}">
                    <a16:creationId xmlns:a16="http://schemas.microsoft.com/office/drawing/2014/main" id="{8E7D240B-E6A3-461D-BAC7-1C0BFA686112}"/>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5" name="Freeform 126">
                <a:extLst>
                  <a:ext uri="{FF2B5EF4-FFF2-40B4-BE49-F238E27FC236}">
                    <a16:creationId xmlns:a16="http://schemas.microsoft.com/office/drawing/2014/main" id="{28FA2901-9820-4C6B-B6A9-494564F2782D}"/>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
        <p:nvSpPr>
          <p:cNvPr id="29" name="矩形 28">
            <a:extLst>
              <a:ext uri="{FF2B5EF4-FFF2-40B4-BE49-F238E27FC236}">
                <a16:creationId xmlns:a16="http://schemas.microsoft.com/office/drawing/2014/main" id="{6FDCFD06-3AFF-4602-84D6-A9F4CFFA0DF5}"/>
              </a:ext>
            </a:extLst>
          </p:cNvPr>
          <p:cNvSpPr/>
          <p:nvPr/>
        </p:nvSpPr>
        <p:spPr>
          <a:xfrm>
            <a:off x="9067112" y="1448258"/>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302137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 calcmode="lin" valueType="num">
                                      <p:cBhvr>
                                        <p:cTn id="29" dur="1000" fill="hold"/>
                                        <p:tgtEl>
                                          <p:spTgt spid="12"/>
                                        </p:tgtEl>
                                        <p:attrNameLst>
                                          <p:attrName>style.rotation</p:attrName>
                                        </p:attrNameLst>
                                      </p:cBhvr>
                                      <p:tavLst>
                                        <p:tav tm="0">
                                          <p:val>
                                            <p:fltVal val="90"/>
                                          </p:val>
                                        </p:tav>
                                        <p:tav tm="100000">
                                          <p:val>
                                            <p:fltVal val="0"/>
                                          </p:val>
                                        </p:tav>
                                      </p:tavLst>
                                    </p:anim>
                                    <p:animEffect transition="in" filter="fade">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文件的操作              </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．创建新文件</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D9B641C-1231-4B51-BA37-F24D165217B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F8D65E8D-1CE7-4B3A-B98F-9CBD5342CECA}"/>
              </a:ext>
            </a:extLst>
          </p:cNvPr>
          <p:cNvSpPr/>
          <p:nvPr/>
        </p:nvSpPr>
        <p:spPr>
          <a:xfrm>
            <a:off x="1905970" y="2327628"/>
            <a:ext cx="5332766"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4090F6C4-864B-4746-BF01-ADDDB88B31CC}"/>
              </a:ext>
            </a:extLst>
          </p:cNvPr>
          <p:cNvSpPr txBox="1">
            <a:spLocks/>
          </p:cNvSpPr>
          <p:nvPr/>
        </p:nvSpPr>
        <p:spPr>
          <a:xfrm>
            <a:off x="1071572" y="2286265"/>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createNewFile</a:t>
            </a:r>
            <a:r>
              <a:rPr lang="en-US" altLang="zh-CN" sz="2400" b="1" dirty="0">
                <a:latin typeface="仿宋" panose="02010609060101010101" pitchFamily="49" charset="-122"/>
                <a:ea typeface="仿宋" panose="02010609060101010101" pitchFamily="49" charset="-122"/>
              </a:rPr>
              <a:t>()</a:t>
            </a:r>
          </a:p>
        </p:txBody>
      </p:sp>
      <p:sp>
        <p:nvSpPr>
          <p:cNvPr id="32" name="内容占位符 2">
            <a:extLst>
              <a:ext uri="{FF2B5EF4-FFF2-40B4-BE49-F238E27FC236}">
                <a16:creationId xmlns:a16="http://schemas.microsoft.com/office/drawing/2014/main" id="{8A3D0C60-6636-484F-BE3A-A0F2C6459059}"/>
              </a:ext>
            </a:extLst>
          </p:cNvPr>
          <p:cNvSpPr txBox="1">
            <a:spLocks/>
          </p:cNvSpPr>
          <p:nvPr/>
        </p:nvSpPr>
        <p:spPr>
          <a:xfrm>
            <a:off x="1071572" y="3132204"/>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4123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例如，要想在</a:t>
            </a:r>
            <a:r>
              <a:rPr lang="en-US" altLang="zh-CN" sz="2400" b="1" dirty="0">
                <a:solidFill>
                  <a:schemeClr val="tx1"/>
                </a:solidFill>
                <a:latin typeface="仿宋" panose="02010609060101010101" pitchFamily="49" charset="-122"/>
                <a:ea typeface="仿宋" panose="02010609060101010101" pitchFamily="49" charset="-122"/>
              </a:rPr>
              <a:t>D</a:t>
            </a:r>
            <a:r>
              <a:rPr lang="zh-CN" altLang="en-US" sz="2400" b="1" dirty="0">
                <a:solidFill>
                  <a:schemeClr val="tx1"/>
                </a:solidFill>
                <a:latin typeface="仿宋" panose="02010609060101010101" pitchFamily="49" charset="-122"/>
                <a:ea typeface="仿宋" panose="02010609060101010101" pitchFamily="49" charset="-122"/>
              </a:rPr>
              <a:t>盘根目录下创建一个</a:t>
            </a:r>
            <a:r>
              <a:rPr lang="en-US" altLang="zh-CN" sz="2400" b="1" dirty="0">
                <a:solidFill>
                  <a:schemeClr val="tx1"/>
                </a:solidFill>
                <a:latin typeface="仿宋" panose="02010609060101010101" pitchFamily="49" charset="-122"/>
                <a:ea typeface="仿宋" panose="02010609060101010101" pitchFamily="49" charset="-122"/>
              </a:rPr>
              <a:t>hello.txt</a:t>
            </a:r>
            <a:r>
              <a:rPr lang="zh-CN" altLang="en-US" sz="2400" b="1" dirty="0">
                <a:solidFill>
                  <a:schemeClr val="tx1"/>
                </a:solidFill>
                <a:latin typeface="仿宋" panose="02010609060101010101" pitchFamily="49" charset="-122"/>
                <a:ea typeface="仿宋" panose="02010609060101010101" pitchFamily="49" charset="-122"/>
              </a:rPr>
              <a:t>文件，则首先由</a:t>
            </a:r>
            <a:r>
              <a:rPr lang="en-US" altLang="zh-CN" sz="2400" b="1" dirty="0">
                <a:solidFill>
                  <a:schemeClr val="tx1"/>
                </a:solidFill>
                <a:latin typeface="仿宋" panose="02010609060101010101" pitchFamily="49" charset="-122"/>
                <a:ea typeface="仿宋" panose="02010609060101010101" pitchFamily="49" charset="-122"/>
              </a:rPr>
              <a:t>File</a:t>
            </a:r>
            <a:r>
              <a:rPr lang="zh-CN" altLang="en-US" sz="2400" b="1" dirty="0">
                <a:solidFill>
                  <a:schemeClr val="tx1"/>
                </a:solidFill>
                <a:latin typeface="仿宋" panose="02010609060101010101" pitchFamily="49" charset="-122"/>
                <a:ea typeface="仿宋" panose="02010609060101010101" pitchFamily="49" charset="-122"/>
              </a:rPr>
              <a:t>类创建一个文件对象：</a:t>
            </a:r>
          </a:p>
        </p:txBody>
      </p:sp>
      <p:sp>
        <p:nvSpPr>
          <p:cNvPr id="33" name="矩形 32">
            <a:extLst>
              <a:ext uri="{FF2B5EF4-FFF2-40B4-BE49-F238E27FC236}">
                <a16:creationId xmlns:a16="http://schemas.microsoft.com/office/drawing/2014/main" id="{E1B9655B-4D3F-407F-BD5A-68797B43CAAC}"/>
              </a:ext>
            </a:extLst>
          </p:cNvPr>
          <p:cNvSpPr/>
          <p:nvPr/>
        </p:nvSpPr>
        <p:spPr>
          <a:xfrm>
            <a:off x="1905971" y="4402477"/>
            <a:ext cx="6704048"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A40A0F93-FC8D-47C8-9347-D6A2FBAB6386}"/>
              </a:ext>
            </a:extLst>
          </p:cNvPr>
          <p:cNvSpPr txBox="1">
            <a:spLocks/>
          </p:cNvSpPr>
          <p:nvPr/>
        </p:nvSpPr>
        <p:spPr>
          <a:xfrm>
            <a:off x="1109577" y="4427305"/>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a:latin typeface="仿宋" panose="02010609060101010101" pitchFamily="49" charset="-122"/>
                <a:ea typeface="仿宋" panose="02010609060101010101" pitchFamily="49" charset="-122"/>
              </a:rPr>
              <a:t>File </a:t>
            </a:r>
            <a:r>
              <a:rPr lang="en-US" altLang="zh-CN" sz="2400" b="1" dirty="0" err="1">
                <a:latin typeface="仿宋" panose="02010609060101010101" pitchFamily="49" charset="-122"/>
                <a:ea typeface="仿宋" panose="02010609060101010101" pitchFamily="49" charset="-122"/>
              </a:rPr>
              <a:t>file</a:t>
            </a:r>
            <a:r>
              <a:rPr lang="en-US" altLang="zh-CN" sz="2400" b="1" dirty="0">
                <a:latin typeface="仿宋" panose="02010609060101010101" pitchFamily="49" charset="-122"/>
                <a:ea typeface="仿宋" panose="02010609060101010101" pitchFamily="49" charset="-122"/>
              </a:rPr>
              <a:t> = new File(“D:\\”,”hello.txt”);</a:t>
            </a:r>
          </a:p>
        </p:txBody>
      </p:sp>
      <p:sp>
        <p:nvSpPr>
          <p:cNvPr id="38" name="内容占位符 2">
            <a:extLst>
              <a:ext uri="{FF2B5EF4-FFF2-40B4-BE49-F238E27FC236}">
                <a16:creationId xmlns:a16="http://schemas.microsoft.com/office/drawing/2014/main" id="{84769C40-8CF8-4AF6-A7D8-81F78D9B7586}"/>
              </a:ext>
            </a:extLst>
          </p:cNvPr>
          <p:cNvSpPr txBox="1">
            <a:spLocks/>
          </p:cNvSpPr>
          <p:nvPr/>
        </p:nvSpPr>
        <p:spPr>
          <a:xfrm>
            <a:off x="1109577" y="5345974"/>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然后使用语句：</a:t>
            </a:r>
            <a:r>
              <a:rPr lang="en-US" altLang="zh-CN" sz="2400" b="1" dirty="0" err="1">
                <a:solidFill>
                  <a:schemeClr val="tx1"/>
                </a:solidFill>
                <a:latin typeface="仿宋" panose="02010609060101010101" pitchFamily="49" charset="-122"/>
                <a:ea typeface="仿宋" panose="02010609060101010101" pitchFamily="49" charset="-122"/>
              </a:rPr>
              <a:t>file.createNewFile</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就可以创建文件。</a:t>
            </a:r>
          </a:p>
        </p:txBody>
      </p:sp>
      <p:grpSp>
        <p:nvGrpSpPr>
          <p:cNvPr id="39" name="组合 38">
            <a:extLst>
              <a:ext uri="{FF2B5EF4-FFF2-40B4-BE49-F238E27FC236}">
                <a16:creationId xmlns:a16="http://schemas.microsoft.com/office/drawing/2014/main" id="{37EB3B2C-B93A-4F85-8DB9-EDB0991EA53D}"/>
              </a:ext>
            </a:extLst>
          </p:cNvPr>
          <p:cNvGrpSpPr/>
          <p:nvPr/>
        </p:nvGrpSpPr>
        <p:grpSpPr>
          <a:xfrm>
            <a:off x="10257583" y="5264617"/>
            <a:ext cx="1877352" cy="1129303"/>
            <a:chOff x="9675584" y="5175723"/>
            <a:chExt cx="1877787" cy="1129564"/>
          </a:xfrm>
        </p:grpSpPr>
        <p:sp>
          <p:nvSpPr>
            <p:cNvPr id="40" name="矩形 39">
              <a:extLst>
                <a:ext uri="{FF2B5EF4-FFF2-40B4-BE49-F238E27FC236}">
                  <a16:creationId xmlns:a16="http://schemas.microsoft.com/office/drawing/2014/main" id="{12B51F60-06EE-4D38-A87F-69818CCF94B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DA046CDB-FC07-4C5E-A2C5-39CA71D04463}"/>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50BE69B-3DB4-472B-85A7-014813C2BA08}"/>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7AD23DD0-AEAB-4228-97EC-0AFCC618FBF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13031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1+#ppt_w/2"/>
                                          </p:val>
                                        </p:tav>
                                        <p:tav tm="100000">
                                          <p:val>
                                            <p:strVal val="#ppt_x"/>
                                          </p:val>
                                        </p:tav>
                                      </p:tavLst>
                                    </p:anim>
                                    <p:anim calcmode="lin" valueType="num">
                                      <p:cBhvr additive="base">
                                        <p:cTn id="34" dur="500" fill="hold"/>
                                        <p:tgtEl>
                                          <p:spTgt spid="32"/>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1+#ppt_w/2"/>
                                          </p:val>
                                        </p:tav>
                                        <p:tav tm="100000">
                                          <p:val>
                                            <p:strVal val="#ppt_x"/>
                                          </p:val>
                                        </p:tav>
                                      </p:tavLst>
                                    </p:anim>
                                    <p:anim calcmode="lin" valueType="num">
                                      <p:cBhvr additive="base">
                                        <p:cTn id="43" dur="500" fill="hold"/>
                                        <p:tgtEl>
                                          <p:spTgt spid="37"/>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0-#ppt_w/2"/>
                                          </p:val>
                                        </p:tav>
                                        <p:tav tm="100000">
                                          <p:val>
                                            <p:strVal val="#ppt_x"/>
                                          </p:val>
                                        </p:tav>
                                      </p:tavLst>
                                    </p:anim>
                                    <p:anim calcmode="lin" valueType="num">
                                      <p:cBhvr additive="base">
                                        <p:cTn id="48" dur="500" fill="hold"/>
                                        <p:tgtEl>
                                          <p:spTgt spid="38"/>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22" presetClass="entr" presetSubtype="4"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30" grpId="0" animBg="1"/>
      <p:bldP spid="31" grpId="0"/>
      <p:bldP spid="32" grpId="0"/>
      <p:bldP spid="33" grpId="0" animBg="1"/>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文件的操作             </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．删除文件</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D9B641C-1231-4B51-BA37-F24D165217B3}"/>
              </a:ext>
            </a:extLst>
          </p:cNvPr>
          <p:cNvSpPr/>
          <p:nvPr/>
        </p:nvSpPr>
        <p:spPr>
          <a:xfrm>
            <a:off x="-39736" y="6155790"/>
            <a:ext cx="12231120" cy="73465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39" name="组合 38">
            <a:extLst>
              <a:ext uri="{FF2B5EF4-FFF2-40B4-BE49-F238E27FC236}">
                <a16:creationId xmlns:a16="http://schemas.microsoft.com/office/drawing/2014/main" id="{37EB3B2C-B93A-4F85-8DB9-EDB0991EA53D}"/>
              </a:ext>
            </a:extLst>
          </p:cNvPr>
          <p:cNvGrpSpPr/>
          <p:nvPr/>
        </p:nvGrpSpPr>
        <p:grpSpPr>
          <a:xfrm>
            <a:off x="10257583" y="5264617"/>
            <a:ext cx="1877352" cy="1129303"/>
            <a:chOff x="9675584" y="5175723"/>
            <a:chExt cx="1877787" cy="1129564"/>
          </a:xfrm>
        </p:grpSpPr>
        <p:sp>
          <p:nvSpPr>
            <p:cNvPr id="40" name="矩形 39">
              <a:extLst>
                <a:ext uri="{FF2B5EF4-FFF2-40B4-BE49-F238E27FC236}">
                  <a16:creationId xmlns:a16="http://schemas.microsoft.com/office/drawing/2014/main" id="{12B51F60-06EE-4D38-A87F-69818CCF94B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DA046CDB-FC07-4C5E-A2C5-39CA71D04463}"/>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50BE69B-3DB4-472B-85A7-014813C2BA08}"/>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7AD23DD0-AEAB-4228-97EC-0AFCC618FBF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24" name="矩形 23">
            <a:extLst>
              <a:ext uri="{FF2B5EF4-FFF2-40B4-BE49-F238E27FC236}">
                <a16:creationId xmlns:a16="http://schemas.microsoft.com/office/drawing/2014/main" id="{4051B344-B46E-4033-82F7-3104BA95AE2A}"/>
              </a:ext>
            </a:extLst>
          </p:cNvPr>
          <p:cNvSpPr/>
          <p:nvPr/>
        </p:nvSpPr>
        <p:spPr>
          <a:xfrm>
            <a:off x="1445267" y="2496887"/>
            <a:ext cx="4951854"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ED462275-8F82-4520-A8A3-7A2921C00742}"/>
              </a:ext>
            </a:extLst>
          </p:cNvPr>
          <p:cNvSpPr txBox="1">
            <a:spLocks/>
          </p:cNvSpPr>
          <p:nvPr/>
        </p:nvSpPr>
        <p:spPr>
          <a:xfrm>
            <a:off x="687053" y="2455524"/>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delete()</a:t>
            </a:r>
          </a:p>
        </p:txBody>
      </p:sp>
      <p:sp>
        <p:nvSpPr>
          <p:cNvPr id="27" name="内容占位符 2">
            <a:extLst>
              <a:ext uri="{FF2B5EF4-FFF2-40B4-BE49-F238E27FC236}">
                <a16:creationId xmlns:a16="http://schemas.microsoft.com/office/drawing/2014/main" id="{EBC0DCF3-4B60-4A75-8AA9-BDA97E0F4B4E}"/>
              </a:ext>
            </a:extLst>
          </p:cNvPr>
          <p:cNvSpPr txBox="1">
            <a:spLocks/>
          </p:cNvSpPr>
          <p:nvPr/>
        </p:nvSpPr>
        <p:spPr>
          <a:xfrm>
            <a:off x="1220329" y="3217348"/>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例如上述的</a:t>
            </a:r>
            <a:r>
              <a:rPr lang="en-US" altLang="zh-CN" sz="2400" b="1" dirty="0">
                <a:solidFill>
                  <a:schemeClr val="tx1"/>
                </a:solidFill>
                <a:latin typeface="仿宋" panose="02010609060101010101" pitchFamily="49" charset="-122"/>
                <a:ea typeface="仿宋" panose="02010609060101010101" pitchFamily="49" charset="-122"/>
              </a:rPr>
              <a:t>hello.txt</a:t>
            </a:r>
            <a:r>
              <a:rPr lang="zh-CN" altLang="en-US" sz="2400" b="1" dirty="0">
                <a:solidFill>
                  <a:schemeClr val="tx1"/>
                </a:solidFill>
                <a:latin typeface="仿宋" panose="02010609060101010101" pitchFamily="49" charset="-122"/>
                <a:ea typeface="仿宋" panose="02010609060101010101" pitchFamily="49" charset="-122"/>
              </a:rPr>
              <a:t>文件可以使用语句：</a:t>
            </a:r>
          </a:p>
        </p:txBody>
      </p:sp>
      <p:sp>
        <p:nvSpPr>
          <p:cNvPr id="29" name="矩形 28">
            <a:extLst>
              <a:ext uri="{FF2B5EF4-FFF2-40B4-BE49-F238E27FC236}">
                <a16:creationId xmlns:a16="http://schemas.microsoft.com/office/drawing/2014/main" id="{DBE683AA-8784-41F0-B8F8-9ACE9507C4EC}"/>
              </a:ext>
            </a:extLst>
          </p:cNvPr>
          <p:cNvSpPr/>
          <p:nvPr/>
        </p:nvSpPr>
        <p:spPr>
          <a:xfrm>
            <a:off x="1445267" y="3962277"/>
            <a:ext cx="4951854"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34" name="内容占位符 2">
            <a:extLst>
              <a:ext uri="{FF2B5EF4-FFF2-40B4-BE49-F238E27FC236}">
                <a16:creationId xmlns:a16="http://schemas.microsoft.com/office/drawing/2014/main" id="{F20C490D-BA8B-4F3F-A075-DDF833FC60A8}"/>
              </a:ext>
            </a:extLst>
          </p:cNvPr>
          <p:cNvSpPr txBox="1">
            <a:spLocks/>
          </p:cNvSpPr>
          <p:nvPr/>
        </p:nvSpPr>
        <p:spPr>
          <a:xfrm>
            <a:off x="687053" y="3902989"/>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err="1">
                <a:latin typeface="仿宋" panose="02010609060101010101" pitchFamily="49" charset="-122"/>
                <a:ea typeface="仿宋" panose="02010609060101010101" pitchFamily="49" charset="-122"/>
              </a:rPr>
              <a:t>file.delete</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删除。</a:t>
            </a:r>
          </a:p>
        </p:txBody>
      </p:sp>
      <p:grpSp>
        <p:nvGrpSpPr>
          <p:cNvPr id="35" name="组合 34">
            <a:extLst>
              <a:ext uri="{FF2B5EF4-FFF2-40B4-BE49-F238E27FC236}">
                <a16:creationId xmlns:a16="http://schemas.microsoft.com/office/drawing/2014/main" id="{29A92694-6BDD-4742-8E46-A962CB69577C}"/>
              </a:ext>
            </a:extLst>
          </p:cNvPr>
          <p:cNvGrpSpPr/>
          <p:nvPr/>
        </p:nvGrpSpPr>
        <p:grpSpPr>
          <a:xfrm rot="756347">
            <a:off x="8152923" y="2242332"/>
            <a:ext cx="2385715" cy="3319775"/>
            <a:chOff x="4918076" y="2241551"/>
            <a:chExt cx="636587" cy="885825"/>
          </a:xfrm>
        </p:grpSpPr>
        <p:sp>
          <p:nvSpPr>
            <p:cNvPr id="36" name="Freeform 1132">
              <a:extLst>
                <a:ext uri="{FF2B5EF4-FFF2-40B4-BE49-F238E27FC236}">
                  <a16:creationId xmlns:a16="http://schemas.microsoft.com/office/drawing/2014/main" id="{001C3E90-D73E-4DBB-B477-FC6910BAEFC6}"/>
                </a:ext>
              </a:extLst>
            </p:cNvPr>
            <p:cNvSpPr>
              <a:spLocks/>
            </p:cNvSpPr>
            <p:nvPr/>
          </p:nvSpPr>
          <p:spPr bwMode="auto">
            <a:xfrm>
              <a:off x="5246688" y="3060701"/>
              <a:ext cx="152400" cy="66675"/>
            </a:xfrm>
            <a:custGeom>
              <a:avLst/>
              <a:gdLst>
                <a:gd name="T0" fmla="*/ 55 w 104"/>
                <a:gd name="T1" fmla="*/ 0 h 45"/>
                <a:gd name="T2" fmla="*/ 39 w 104"/>
                <a:gd name="T3" fmla="*/ 1 h 45"/>
                <a:gd name="T4" fmla="*/ 40 w 104"/>
                <a:gd name="T5" fmla="*/ 5 h 45"/>
                <a:gd name="T6" fmla="*/ 40 w 104"/>
                <a:gd name="T7" fmla="*/ 5 h 45"/>
                <a:gd name="T8" fmla="*/ 40 w 104"/>
                <a:gd name="T9" fmla="*/ 17 h 45"/>
                <a:gd name="T10" fmla="*/ 40 w 104"/>
                <a:gd name="T11" fmla="*/ 17 h 45"/>
                <a:gd name="T12" fmla="*/ 20 w 104"/>
                <a:gd name="T13" fmla="*/ 32 h 45"/>
                <a:gd name="T14" fmla="*/ 20 w 104"/>
                <a:gd name="T15" fmla="*/ 32 h 45"/>
                <a:gd name="T16" fmla="*/ 20 w 104"/>
                <a:gd name="T17" fmla="*/ 32 h 45"/>
                <a:gd name="T18" fmla="*/ 20 w 104"/>
                <a:gd name="T19" fmla="*/ 32 h 45"/>
                <a:gd name="T20" fmla="*/ 20 w 104"/>
                <a:gd name="T21" fmla="*/ 32 h 45"/>
                <a:gd name="T22" fmla="*/ 20 w 104"/>
                <a:gd name="T23" fmla="*/ 32 h 45"/>
                <a:gd name="T24" fmla="*/ 20 w 104"/>
                <a:gd name="T25" fmla="*/ 32 h 45"/>
                <a:gd name="T26" fmla="*/ 19 w 104"/>
                <a:gd name="T27" fmla="*/ 32 h 45"/>
                <a:gd name="T28" fmla="*/ 19 w 104"/>
                <a:gd name="T29" fmla="*/ 32 h 45"/>
                <a:gd name="T30" fmla="*/ 19 w 104"/>
                <a:gd name="T31" fmla="*/ 32 h 45"/>
                <a:gd name="T32" fmla="*/ 19 w 104"/>
                <a:gd name="T33" fmla="*/ 32 h 45"/>
                <a:gd name="T34" fmla="*/ 19 w 104"/>
                <a:gd name="T35" fmla="*/ 33 h 45"/>
                <a:gd name="T36" fmla="*/ 19 w 104"/>
                <a:gd name="T37" fmla="*/ 33 h 45"/>
                <a:gd name="T38" fmla="*/ 3 w 104"/>
                <a:gd name="T39" fmla="*/ 35 h 45"/>
                <a:gd name="T40" fmla="*/ 3 w 104"/>
                <a:gd name="T41" fmla="*/ 35 h 45"/>
                <a:gd name="T42" fmla="*/ 0 w 104"/>
                <a:gd name="T43" fmla="*/ 36 h 45"/>
                <a:gd name="T44" fmla="*/ 3 w 104"/>
                <a:gd name="T45" fmla="*/ 38 h 45"/>
                <a:gd name="T46" fmla="*/ 37 w 104"/>
                <a:gd name="T47" fmla="*/ 45 h 45"/>
                <a:gd name="T48" fmla="*/ 73 w 104"/>
                <a:gd name="T49" fmla="*/ 39 h 45"/>
                <a:gd name="T50" fmla="*/ 89 w 104"/>
                <a:gd name="T51" fmla="*/ 7 h 45"/>
                <a:gd name="T52" fmla="*/ 55 w 104"/>
                <a:gd name="T5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45">
                  <a:moveTo>
                    <a:pt x="55" y="0"/>
                  </a:moveTo>
                  <a:cubicBezTo>
                    <a:pt x="50" y="0"/>
                    <a:pt x="44" y="0"/>
                    <a:pt x="39" y="1"/>
                  </a:cubicBezTo>
                  <a:cubicBezTo>
                    <a:pt x="40" y="2"/>
                    <a:pt x="40" y="4"/>
                    <a:pt x="40" y="5"/>
                  </a:cubicBezTo>
                  <a:cubicBezTo>
                    <a:pt x="40" y="5"/>
                    <a:pt x="40" y="5"/>
                    <a:pt x="40" y="5"/>
                  </a:cubicBezTo>
                  <a:cubicBezTo>
                    <a:pt x="40" y="17"/>
                    <a:pt x="40" y="17"/>
                    <a:pt x="40" y="17"/>
                  </a:cubicBezTo>
                  <a:cubicBezTo>
                    <a:pt x="40" y="17"/>
                    <a:pt x="40" y="17"/>
                    <a:pt x="40" y="17"/>
                  </a:cubicBezTo>
                  <a:cubicBezTo>
                    <a:pt x="40" y="23"/>
                    <a:pt x="32" y="29"/>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19" y="32"/>
                    <a:pt x="19" y="32"/>
                  </a:cubicBezTo>
                  <a:cubicBezTo>
                    <a:pt x="19" y="32"/>
                    <a:pt x="19" y="32"/>
                    <a:pt x="19" y="32"/>
                  </a:cubicBezTo>
                  <a:cubicBezTo>
                    <a:pt x="19" y="32"/>
                    <a:pt x="19" y="32"/>
                    <a:pt x="19" y="32"/>
                  </a:cubicBezTo>
                  <a:cubicBezTo>
                    <a:pt x="19" y="32"/>
                    <a:pt x="19" y="32"/>
                    <a:pt x="19" y="32"/>
                  </a:cubicBezTo>
                  <a:cubicBezTo>
                    <a:pt x="19" y="32"/>
                    <a:pt x="19" y="32"/>
                    <a:pt x="19" y="33"/>
                  </a:cubicBezTo>
                  <a:cubicBezTo>
                    <a:pt x="19" y="33"/>
                    <a:pt x="19" y="33"/>
                    <a:pt x="19" y="33"/>
                  </a:cubicBezTo>
                  <a:cubicBezTo>
                    <a:pt x="14" y="34"/>
                    <a:pt x="9" y="35"/>
                    <a:pt x="3" y="35"/>
                  </a:cubicBezTo>
                  <a:cubicBezTo>
                    <a:pt x="3" y="35"/>
                    <a:pt x="3" y="35"/>
                    <a:pt x="3" y="35"/>
                  </a:cubicBezTo>
                  <a:cubicBezTo>
                    <a:pt x="2" y="35"/>
                    <a:pt x="1" y="36"/>
                    <a:pt x="0" y="36"/>
                  </a:cubicBezTo>
                  <a:cubicBezTo>
                    <a:pt x="1" y="36"/>
                    <a:pt x="2" y="37"/>
                    <a:pt x="3" y="38"/>
                  </a:cubicBezTo>
                  <a:cubicBezTo>
                    <a:pt x="11" y="42"/>
                    <a:pt x="23" y="45"/>
                    <a:pt x="37" y="45"/>
                  </a:cubicBezTo>
                  <a:cubicBezTo>
                    <a:pt x="49" y="45"/>
                    <a:pt x="62" y="43"/>
                    <a:pt x="73" y="39"/>
                  </a:cubicBezTo>
                  <a:cubicBezTo>
                    <a:pt x="97" y="30"/>
                    <a:pt x="104" y="16"/>
                    <a:pt x="89" y="7"/>
                  </a:cubicBezTo>
                  <a:cubicBezTo>
                    <a:pt x="81" y="2"/>
                    <a:pt x="69" y="0"/>
                    <a:pt x="55" y="0"/>
                  </a:cubicBezTo>
                </a:path>
              </a:pathLst>
            </a:custGeom>
            <a:solidFill>
              <a:srgbClr val="4852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4" name="Freeform 1133">
              <a:extLst>
                <a:ext uri="{FF2B5EF4-FFF2-40B4-BE49-F238E27FC236}">
                  <a16:creationId xmlns:a16="http://schemas.microsoft.com/office/drawing/2014/main" id="{0A36CC79-C754-42BD-B2FE-7FEFD7A59886}"/>
                </a:ext>
              </a:extLst>
            </p:cNvPr>
            <p:cNvSpPr>
              <a:spLocks/>
            </p:cNvSpPr>
            <p:nvPr/>
          </p:nvSpPr>
          <p:spPr bwMode="auto">
            <a:xfrm>
              <a:off x="4918076" y="2241551"/>
              <a:ext cx="565150" cy="803275"/>
            </a:xfrm>
            <a:custGeom>
              <a:avLst/>
              <a:gdLst>
                <a:gd name="T0" fmla="*/ 388 w 388"/>
                <a:gd name="T1" fmla="*/ 548 h 551"/>
                <a:gd name="T2" fmla="*/ 385 w 388"/>
                <a:gd name="T3" fmla="*/ 551 h 551"/>
                <a:gd name="T4" fmla="*/ 3 w 388"/>
                <a:gd name="T5" fmla="*/ 551 h 551"/>
                <a:gd name="T6" fmla="*/ 0 w 388"/>
                <a:gd name="T7" fmla="*/ 548 h 551"/>
                <a:gd name="T8" fmla="*/ 0 w 388"/>
                <a:gd name="T9" fmla="*/ 2 h 551"/>
                <a:gd name="T10" fmla="*/ 3 w 388"/>
                <a:gd name="T11" fmla="*/ 0 h 551"/>
                <a:gd name="T12" fmla="*/ 385 w 388"/>
                <a:gd name="T13" fmla="*/ 0 h 551"/>
                <a:gd name="T14" fmla="*/ 388 w 388"/>
                <a:gd name="T15" fmla="*/ 2 h 551"/>
                <a:gd name="T16" fmla="*/ 388 w 388"/>
                <a:gd name="T1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551">
                  <a:moveTo>
                    <a:pt x="388" y="548"/>
                  </a:moveTo>
                  <a:cubicBezTo>
                    <a:pt x="388" y="549"/>
                    <a:pt x="387" y="551"/>
                    <a:pt x="385" y="551"/>
                  </a:cubicBezTo>
                  <a:cubicBezTo>
                    <a:pt x="3" y="551"/>
                    <a:pt x="3" y="551"/>
                    <a:pt x="3" y="551"/>
                  </a:cubicBezTo>
                  <a:cubicBezTo>
                    <a:pt x="1" y="551"/>
                    <a:pt x="0" y="549"/>
                    <a:pt x="0" y="548"/>
                  </a:cubicBezTo>
                  <a:cubicBezTo>
                    <a:pt x="0" y="2"/>
                    <a:pt x="0" y="2"/>
                    <a:pt x="0" y="2"/>
                  </a:cubicBezTo>
                  <a:cubicBezTo>
                    <a:pt x="0" y="1"/>
                    <a:pt x="1" y="0"/>
                    <a:pt x="3" y="0"/>
                  </a:cubicBezTo>
                  <a:cubicBezTo>
                    <a:pt x="385" y="0"/>
                    <a:pt x="385" y="0"/>
                    <a:pt x="385" y="0"/>
                  </a:cubicBezTo>
                  <a:cubicBezTo>
                    <a:pt x="387" y="0"/>
                    <a:pt x="388" y="1"/>
                    <a:pt x="388" y="2"/>
                  </a:cubicBezTo>
                  <a:cubicBezTo>
                    <a:pt x="388" y="548"/>
                    <a:pt x="388" y="548"/>
                    <a:pt x="388" y="54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5" name="Freeform 1134">
              <a:extLst>
                <a:ext uri="{FF2B5EF4-FFF2-40B4-BE49-F238E27FC236}">
                  <a16:creationId xmlns:a16="http://schemas.microsoft.com/office/drawing/2014/main" id="{1CD37D30-F31C-4806-8C91-49763FC0463D}"/>
                </a:ext>
              </a:extLst>
            </p:cNvPr>
            <p:cNvSpPr>
              <a:spLocks/>
            </p:cNvSpPr>
            <p:nvPr/>
          </p:nvSpPr>
          <p:spPr bwMode="auto">
            <a:xfrm>
              <a:off x="4918076" y="2241551"/>
              <a:ext cx="565150" cy="46038"/>
            </a:xfrm>
            <a:custGeom>
              <a:avLst/>
              <a:gdLst>
                <a:gd name="T0" fmla="*/ 388 w 388"/>
                <a:gd name="T1" fmla="*/ 31 h 31"/>
                <a:gd name="T2" fmla="*/ 388 w 388"/>
                <a:gd name="T3" fmla="*/ 2 h 31"/>
                <a:gd name="T4" fmla="*/ 385 w 388"/>
                <a:gd name="T5" fmla="*/ 0 h 31"/>
                <a:gd name="T6" fmla="*/ 3 w 388"/>
                <a:gd name="T7" fmla="*/ 0 h 31"/>
                <a:gd name="T8" fmla="*/ 0 w 388"/>
                <a:gd name="T9" fmla="*/ 2 h 31"/>
                <a:gd name="T10" fmla="*/ 0 w 388"/>
                <a:gd name="T11" fmla="*/ 31 h 31"/>
                <a:gd name="T12" fmla="*/ 388 w 388"/>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88" h="31">
                  <a:moveTo>
                    <a:pt x="388" y="31"/>
                  </a:moveTo>
                  <a:cubicBezTo>
                    <a:pt x="388" y="2"/>
                    <a:pt x="388" y="2"/>
                    <a:pt x="388" y="2"/>
                  </a:cubicBezTo>
                  <a:cubicBezTo>
                    <a:pt x="388" y="1"/>
                    <a:pt x="387" y="0"/>
                    <a:pt x="385" y="0"/>
                  </a:cubicBezTo>
                  <a:cubicBezTo>
                    <a:pt x="3" y="0"/>
                    <a:pt x="3" y="0"/>
                    <a:pt x="3" y="0"/>
                  </a:cubicBezTo>
                  <a:cubicBezTo>
                    <a:pt x="1" y="0"/>
                    <a:pt x="0" y="1"/>
                    <a:pt x="0" y="2"/>
                  </a:cubicBezTo>
                  <a:cubicBezTo>
                    <a:pt x="0" y="31"/>
                    <a:pt x="0" y="31"/>
                    <a:pt x="0" y="31"/>
                  </a:cubicBezTo>
                  <a:lnTo>
                    <a:pt x="388" y="31"/>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6" name="Freeform 1135">
              <a:extLst>
                <a:ext uri="{FF2B5EF4-FFF2-40B4-BE49-F238E27FC236}">
                  <a16:creationId xmlns:a16="http://schemas.microsoft.com/office/drawing/2014/main" id="{8A9C225A-46EC-4778-94B9-3F6717CBA7DA}"/>
                </a:ext>
              </a:extLst>
            </p:cNvPr>
            <p:cNvSpPr>
              <a:spLocks/>
            </p:cNvSpPr>
            <p:nvPr/>
          </p:nvSpPr>
          <p:spPr bwMode="auto">
            <a:xfrm>
              <a:off x="4918076" y="2946401"/>
              <a:ext cx="565150" cy="98425"/>
            </a:xfrm>
            <a:custGeom>
              <a:avLst/>
              <a:gdLst>
                <a:gd name="T0" fmla="*/ 0 w 388"/>
                <a:gd name="T1" fmla="*/ 0 h 68"/>
                <a:gd name="T2" fmla="*/ 0 w 388"/>
                <a:gd name="T3" fmla="*/ 65 h 68"/>
                <a:gd name="T4" fmla="*/ 3 w 388"/>
                <a:gd name="T5" fmla="*/ 68 h 68"/>
                <a:gd name="T6" fmla="*/ 385 w 388"/>
                <a:gd name="T7" fmla="*/ 68 h 68"/>
                <a:gd name="T8" fmla="*/ 388 w 388"/>
                <a:gd name="T9" fmla="*/ 65 h 68"/>
                <a:gd name="T10" fmla="*/ 388 w 388"/>
                <a:gd name="T11" fmla="*/ 0 h 68"/>
                <a:gd name="T12" fmla="*/ 0 w 388"/>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88" h="68">
                  <a:moveTo>
                    <a:pt x="0" y="0"/>
                  </a:moveTo>
                  <a:cubicBezTo>
                    <a:pt x="0" y="65"/>
                    <a:pt x="0" y="65"/>
                    <a:pt x="0" y="65"/>
                  </a:cubicBezTo>
                  <a:cubicBezTo>
                    <a:pt x="0" y="66"/>
                    <a:pt x="1" y="68"/>
                    <a:pt x="3" y="68"/>
                  </a:cubicBezTo>
                  <a:cubicBezTo>
                    <a:pt x="385" y="68"/>
                    <a:pt x="385" y="68"/>
                    <a:pt x="385" y="68"/>
                  </a:cubicBezTo>
                  <a:cubicBezTo>
                    <a:pt x="387" y="68"/>
                    <a:pt x="388" y="66"/>
                    <a:pt x="388" y="65"/>
                  </a:cubicBezTo>
                  <a:cubicBezTo>
                    <a:pt x="388" y="0"/>
                    <a:pt x="388" y="0"/>
                    <a:pt x="388" y="0"/>
                  </a:cubicBezTo>
                  <a:cubicBezTo>
                    <a:pt x="0" y="0"/>
                    <a:pt x="0" y="0"/>
                    <a:pt x="0" y="0"/>
                  </a:cubicBezTo>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7" name="Rectangle 1136">
              <a:extLst>
                <a:ext uri="{FF2B5EF4-FFF2-40B4-BE49-F238E27FC236}">
                  <a16:creationId xmlns:a16="http://schemas.microsoft.com/office/drawing/2014/main" id="{9244BAF5-5849-4022-B231-6E1860F97D4C}"/>
                </a:ext>
              </a:extLst>
            </p:cNvPr>
            <p:cNvSpPr>
              <a:spLocks noChangeArrowheads="1"/>
            </p:cNvSpPr>
            <p:nvPr/>
          </p:nvSpPr>
          <p:spPr bwMode="auto">
            <a:xfrm>
              <a:off x="4918076" y="2435226"/>
              <a:ext cx="565150" cy="214313"/>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8" name="Rectangle 1137">
              <a:extLst>
                <a:ext uri="{FF2B5EF4-FFF2-40B4-BE49-F238E27FC236}">
                  <a16:creationId xmlns:a16="http://schemas.microsoft.com/office/drawing/2014/main" id="{05599FFF-DE66-4A82-B9CF-A9A78AF4401E}"/>
                </a:ext>
              </a:extLst>
            </p:cNvPr>
            <p:cNvSpPr>
              <a:spLocks noChangeArrowheads="1"/>
            </p:cNvSpPr>
            <p:nvPr/>
          </p:nvSpPr>
          <p:spPr bwMode="auto">
            <a:xfrm>
              <a:off x="4918076" y="2435226"/>
              <a:ext cx="565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9" name="Rectangle 1138">
              <a:extLst>
                <a:ext uri="{FF2B5EF4-FFF2-40B4-BE49-F238E27FC236}">
                  <a16:creationId xmlns:a16="http://schemas.microsoft.com/office/drawing/2014/main" id="{1350409B-28EA-4AB0-9D79-FAA8F174AF13}"/>
                </a:ext>
              </a:extLst>
            </p:cNvPr>
            <p:cNvSpPr>
              <a:spLocks noChangeArrowheads="1"/>
            </p:cNvSpPr>
            <p:nvPr/>
          </p:nvSpPr>
          <p:spPr bwMode="auto">
            <a:xfrm>
              <a:off x="5046663" y="2501901"/>
              <a:ext cx="306388" cy="19050"/>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Rectangle 1139">
              <a:extLst>
                <a:ext uri="{FF2B5EF4-FFF2-40B4-BE49-F238E27FC236}">
                  <a16:creationId xmlns:a16="http://schemas.microsoft.com/office/drawing/2014/main" id="{CC56CDCA-5981-4435-8162-5346A2260EDC}"/>
                </a:ext>
              </a:extLst>
            </p:cNvPr>
            <p:cNvSpPr>
              <a:spLocks noChangeArrowheads="1"/>
            </p:cNvSpPr>
            <p:nvPr/>
          </p:nvSpPr>
          <p:spPr bwMode="auto">
            <a:xfrm>
              <a:off x="5046663" y="2501901"/>
              <a:ext cx="306388"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1" name="Rectangle 1140">
              <a:extLst>
                <a:ext uri="{FF2B5EF4-FFF2-40B4-BE49-F238E27FC236}">
                  <a16:creationId xmlns:a16="http://schemas.microsoft.com/office/drawing/2014/main" id="{B1A6FD0D-FC4E-4CF5-BADA-935F364F0552}"/>
                </a:ext>
              </a:extLst>
            </p:cNvPr>
            <p:cNvSpPr>
              <a:spLocks noChangeArrowheads="1"/>
            </p:cNvSpPr>
            <p:nvPr/>
          </p:nvSpPr>
          <p:spPr bwMode="auto">
            <a:xfrm>
              <a:off x="5013326" y="2541589"/>
              <a:ext cx="373063" cy="31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2" name="Rectangle 1141">
              <a:extLst>
                <a:ext uri="{FF2B5EF4-FFF2-40B4-BE49-F238E27FC236}">
                  <a16:creationId xmlns:a16="http://schemas.microsoft.com/office/drawing/2014/main" id="{AA2D0A46-92B1-43EB-A4AD-C90CF6A682FF}"/>
                </a:ext>
              </a:extLst>
            </p:cNvPr>
            <p:cNvSpPr>
              <a:spLocks noChangeArrowheads="1"/>
            </p:cNvSpPr>
            <p:nvPr/>
          </p:nvSpPr>
          <p:spPr bwMode="auto">
            <a:xfrm>
              <a:off x="5013326" y="2541589"/>
              <a:ext cx="37306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Rectangle 1142">
              <a:extLst>
                <a:ext uri="{FF2B5EF4-FFF2-40B4-BE49-F238E27FC236}">
                  <a16:creationId xmlns:a16="http://schemas.microsoft.com/office/drawing/2014/main" id="{8FBE2FE4-6323-45B5-967B-8AAEBAA46CA7}"/>
                </a:ext>
              </a:extLst>
            </p:cNvPr>
            <p:cNvSpPr>
              <a:spLocks noChangeArrowheads="1"/>
            </p:cNvSpPr>
            <p:nvPr/>
          </p:nvSpPr>
          <p:spPr bwMode="auto">
            <a:xfrm>
              <a:off x="4997451" y="2560639"/>
              <a:ext cx="404813" cy="31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Rectangle 1143">
              <a:extLst>
                <a:ext uri="{FF2B5EF4-FFF2-40B4-BE49-F238E27FC236}">
                  <a16:creationId xmlns:a16="http://schemas.microsoft.com/office/drawing/2014/main" id="{307FFEAA-316B-457C-93F2-AFE9F24DD5C5}"/>
                </a:ext>
              </a:extLst>
            </p:cNvPr>
            <p:cNvSpPr>
              <a:spLocks noChangeArrowheads="1"/>
            </p:cNvSpPr>
            <p:nvPr/>
          </p:nvSpPr>
          <p:spPr bwMode="auto">
            <a:xfrm>
              <a:off x="4997451" y="2560639"/>
              <a:ext cx="404813"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Rectangle 1144">
              <a:extLst>
                <a:ext uri="{FF2B5EF4-FFF2-40B4-BE49-F238E27FC236}">
                  <a16:creationId xmlns:a16="http://schemas.microsoft.com/office/drawing/2014/main" id="{39937E64-79D7-4D4B-9AC1-096C4E88DFBE}"/>
                </a:ext>
              </a:extLst>
            </p:cNvPr>
            <p:cNvSpPr>
              <a:spLocks noChangeArrowheads="1"/>
            </p:cNvSpPr>
            <p:nvPr/>
          </p:nvSpPr>
          <p:spPr bwMode="auto">
            <a:xfrm>
              <a:off x="5048251" y="2578101"/>
              <a:ext cx="303213" cy="4763"/>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Rectangle 1145">
              <a:extLst>
                <a:ext uri="{FF2B5EF4-FFF2-40B4-BE49-F238E27FC236}">
                  <a16:creationId xmlns:a16="http://schemas.microsoft.com/office/drawing/2014/main" id="{9C2FE3C6-AEC3-4988-82AF-2BCA3D2CEF77}"/>
                </a:ext>
              </a:extLst>
            </p:cNvPr>
            <p:cNvSpPr>
              <a:spLocks noChangeArrowheads="1"/>
            </p:cNvSpPr>
            <p:nvPr/>
          </p:nvSpPr>
          <p:spPr bwMode="auto">
            <a:xfrm>
              <a:off x="5048251" y="2578101"/>
              <a:ext cx="3032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Rectangle 1146">
              <a:extLst>
                <a:ext uri="{FF2B5EF4-FFF2-40B4-BE49-F238E27FC236}">
                  <a16:creationId xmlns:a16="http://schemas.microsoft.com/office/drawing/2014/main" id="{DDD2A51F-385B-41DA-B504-02F2FAC403D2}"/>
                </a:ext>
              </a:extLst>
            </p:cNvPr>
            <p:cNvSpPr>
              <a:spLocks noChangeArrowheads="1"/>
            </p:cNvSpPr>
            <p:nvPr/>
          </p:nvSpPr>
          <p:spPr bwMode="auto">
            <a:xfrm>
              <a:off x="5124451" y="2332039"/>
              <a:ext cx="152400" cy="34925"/>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Rectangle 1147">
              <a:extLst>
                <a:ext uri="{FF2B5EF4-FFF2-40B4-BE49-F238E27FC236}">
                  <a16:creationId xmlns:a16="http://schemas.microsoft.com/office/drawing/2014/main" id="{8E29E1B8-C0EE-4EBB-A971-EB5AA57B79AD}"/>
                </a:ext>
              </a:extLst>
            </p:cNvPr>
            <p:cNvSpPr>
              <a:spLocks noChangeArrowheads="1"/>
            </p:cNvSpPr>
            <p:nvPr/>
          </p:nvSpPr>
          <p:spPr bwMode="auto">
            <a:xfrm>
              <a:off x="4989513" y="2387601"/>
              <a:ext cx="76200" cy="4763"/>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Rectangle 1148">
              <a:extLst>
                <a:ext uri="{FF2B5EF4-FFF2-40B4-BE49-F238E27FC236}">
                  <a16:creationId xmlns:a16="http://schemas.microsoft.com/office/drawing/2014/main" id="{3010F8A7-E50F-48B5-B850-885EBA163F9D}"/>
                </a:ext>
              </a:extLst>
            </p:cNvPr>
            <p:cNvSpPr>
              <a:spLocks noChangeArrowheads="1"/>
            </p:cNvSpPr>
            <p:nvPr/>
          </p:nvSpPr>
          <p:spPr bwMode="auto">
            <a:xfrm>
              <a:off x="5076826" y="2387601"/>
              <a:ext cx="74613" cy="4763"/>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0" name="Rectangle 1149">
              <a:extLst>
                <a:ext uri="{FF2B5EF4-FFF2-40B4-BE49-F238E27FC236}">
                  <a16:creationId xmlns:a16="http://schemas.microsoft.com/office/drawing/2014/main" id="{34A45D03-FD0A-43D9-83E2-D5235F579CA8}"/>
                </a:ext>
              </a:extLst>
            </p:cNvPr>
            <p:cNvSpPr>
              <a:spLocks noChangeArrowheads="1"/>
            </p:cNvSpPr>
            <p:nvPr/>
          </p:nvSpPr>
          <p:spPr bwMode="auto">
            <a:xfrm>
              <a:off x="5162551" y="2387601"/>
              <a:ext cx="76200" cy="4763"/>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1" name="Rectangle 1150">
              <a:extLst>
                <a:ext uri="{FF2B5EF4-FFF2-40B4-BE49-F238E27FC236}">
                  <a16:creationId xmlns:a16="http://schemas.microsoft.com/office/drawing/2014/main" id="{16264575-854C-4F6B-9195-92517933600C}"/>
                </a:ext>
              </a:extLst>
            </p:cNvPr>
            <p:cNvSpPr>
              <a:spLocks noChangeArrowheads="1"/>
            </p:cNvSpPr>
            <p:nvPr/>
          </p:nvSpPr>
          <p:spPr bwMode="auto">
            <a:xfrm>
              <a:off x="5249863" y="2387601"/>
              <a:ext cx="74613" cy="4763"/>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Rectangle 1151">
              <a:extLst>
                <a:ext uri="{FF2B5EF4-FFF2-40B4-BE49-F238E27FC236}">
                  <a16:creationId xmlns:a16="http://schemas.microsoft.com/office/drawing/2014/main" id="{6FDADDEB-6E1F-4DF4-9D2A-ACCBDAB12A36}"/>
                </a:ext>
              </a:extLst>
            </p:cNvPr>
            <p:cNvSpPr>
              <a:spLocks noChangeArrowheads="1"/>
            </p:cNvSpPr>
            <p:nvPr/>
          </p:nvSpPr>
          <p:spPr bwMode="auto">
            <a:xfrm>
              <a:off x="5335588" y="2387601"/>
              <a:ext cx="76200" cy="4763"/>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1152">
              <a:extLst>
                <a:ext uri="{FF2B5EF4-FFF2-40B4-BE49-F238E27FC236}">
                  <a16:creationId xmlns:a16="http://schemas.microsoft.com/office/drawing/2014/main" id="{B80F3110-20D0-45F8-B470-89AD3BA579FA}"/>
                </a:ext>
              </a:extLst>
            </p:cNvPr>
            <p:cNvSpPr>
              <a:spLocks/>
            </p:cNvSpPr>
            <p:nvPr/>
          </p:nvSpPr>
          <p:spPr bwMode="auto">
            <a:xfrm>
              <a:off x="5451476" y="2530476"/>
              <a:ext cx="11113" cy="22225"/>
            </a:xfrm>
            <a:custGeom>
              <a:avLst/>
              <a:gdLst>
                <a:gd name="T0" fmla="*/ 2 w 7"/>
                <a:gd name="T1" fmla="*/ 14 h 14"/>
                <a:gd name="T2" fmla="*/ 0 w 7"/>
                <a:gd name="T3" fmla="*/ 12 h 14"/>
                <a:gd name="T4" fmla="*/ 3 w 7"/>
                <a:gd name="T5" fmla="*/ 8 h 14"/>
                <a:gd name="T6" fmla="*/ 0 w 7"/>
                <a:gd name="T7" fmla="*/ 2 h 14"/>
                <a:gd name="T8" fmla="*/ 2 w 7"/>
                <a:gd name="T9" fmla="*/ 0 h 14"/>
                <a:gd name="T10" fmla="*/ 7 w 7"/>
                <a:gd name="T11" fmla="*/ 8 h 14"/>
                <a:gd name="T12" fmla="*/ 2 w 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2" y="14"/>
                  </a:moveTo>
                  <a:lnTo>
                    <a:pt x="0" y="12"/>
                  </a:lnTo>
                  <a:lnTo>
                    <a:pt x="3" y="8"/>
                  </a:lnTo>
                  <a:lnTo>
                    <a:pt x="0" y="2"/>
                  </a:lnTo>
                  <a:lnTo>
                    <a:pt x="2" y="0"/>
                  </a:lnTo>
                  <a:lnTo>
                    <a:pt x="7" y="8"/>
                  </a:ln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Rectangle 1153">
              <a:extLst>
                <a:ext uri="{FF2B5EF4-FFF2-40B4-BE49-F238E27FC236}">
                  <a16:creationId xmlns:a16="http://schemas.microsoft.com/office/drawing/2014/main" id="{3F57765D-8C47-4B91-9B3A-A288958DFE9D}"/>
                </a:ext>
              </a:extLst>
            </p:cNvPr>
            <p:cNvSpPr>
              <a:spLocks noChangeArrowheads="1"/>
            </p:cNvSpPr>
            <p:nvPr/>
          </p:nvSpPr>
          <p:spPr bwMode="auto">
            <a:xfrm>
              <a:off x="5437188" y="2540001"/>
              <a:ext cx="22225"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1154">
              <a:extLst>
                <a:ext uri="{FF2B5EF4-FFF2-40B4-BE49-F238E27FC236}">
                  <a16:creationId xmlns:a16="http://schemas.microsoft.com/office/drawing/2014/main" id="{46694BA7-F20B-433C-9BD1-1DB1FEFAC33F}"/>
                </a:ext>
              </a:extLst>
            </p:cNvPr>
            <p:cNvSpPr>
              <a:spLocks/>
            </p:cNvSpPr>
            <p:nvPr/>
          </p:nvSpPr>
          <p:spPr bwMode="auto">
            <a:xfrm>
              <a:off x="4938713" y="2530476"/>
              <a:ext cx="11113" cy="22225"/>
            </a:xfrm>
            <a:custGeom>
              <a:avLst/>
              <a:gdLst>
                <a:gd name="T0" fmla="*/ 5 w 7"/>
                <a:gd name="T1" fmla="*/ 14 h 14"/>
                <a:gd name="T2" fmla="*/ 0 w 7"/>
                <a:gd name="T3" fmla="*/ 8 h 14"/>
                <a:gd name="T4" fmla="*/ 5 w 7"/>
                <a:gd name="T5" fmla="*/ 0 h 14"/>
                <a:gd name="T6" fmla="*/ 7 w 7"/>
                <a:gd name="T7" fmla="*/ 2 h 14"/>
                <a:gd name="T8" fmla="*/ 3 w 7"/>
                <a:gd name="T9" fmla="*/ 8 h 14"/>
                <a:gd name="T10" fmla="*/ 7 w 7"/>
                <a:gd name="T11" fmla="*/ 12 h 14"/>
                <a:gd name="T12" fmla="*/ 5 w 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5" y="14"/>
                  </a:moveTo>
                  <a:lnTo>
                    <a:pt x="0" y="8"/>
                  </a:lnTo>
                  <a:lnTo>
                    <a:pt x="5" y="0"/>
                  </a:lnTo>
                  <a:lnTo>
                    <a:pt x="7" y="2"/>
                  </a:lnTo>
                  <a:lnTo>
                    <a:pt x="3" y="8"/>
                  </a:lnTo>
                  <a:lnTo>
                    <a:pt x="7" y="12"/>
                  </a:lnTo>
                  <a:lnTo>
                    <a:pt x="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Rectangle 1155">
              <a:extLst>
                <a:ext uri="{FF2B5EF4-FFF2-40B4-BE49-F238E27FC236}">
                  <a16:creationId xmlns:a16="http://schemas.microsoft.com/office/drawing/2014/main" id="{668C8DD4-D0A9-42E9-A478-D361528A143E}"/>
                </a:ext>
              </a:extLst>
            </p:cNvPr>
            <p:cNvSpPr>
              <a:spLocks noChangeArrowheads="1"/>
            </p:cNvSpPr>
            <p:nvPr/>
          </p:nvSpPr>
          <p:spPr bwMode="auto">
            <a:xfrm>
              <a:off x="4941888" y="2540001"/>
              <a:ext cx="2063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Rectangle 1156">
              <a:extLst>
                <a:ext uri="{FF2B5EF4-FFF2-40B4-BE49-F238E27FC236}">
                  <a16:creationId xmlns:a16="http://schemas.microsoft.com/office/drawing/2014/main" id="{D1CE114A-E032-4257-B7A6-0396B8E5DCCA}"/>
                </a:ext>
              </a:extLst>
            </p:cNvPr>
            <p:cNvSpPr>
              <a:spLocks noChangeArrowheads="1"/>
            </p:cNvSpPr>
            <p:nvPr/>
          </p:nvSpPr>
          <p:spPr bwMode="auto">
            <a:xfrm>
              <a:off x="4964113" y="2678114"/>
              <a:ext cx="138113" cy="136525"/>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1157">
              <a:extLst>
                <a:ext uri="{FF2B5EF4-FFF2-40B4-BE49-F238E27FC236}">
                  <a16:creationId xmlns:a16="http://schemas.microsoft.com/office/drawing/2014/main" id="{992B902B-8E44-455A-AC81-C4F7C8AF1606}"/>
                </a:ext>
              </a:extLst>
            </p:cNvPr>
            <p:cNvSpPr>
              <a:spLocks noEditPoints="1"/>
            </p:cNvSpPr>
            <p:nvPr/>
          </p:nvSpPr>
          <p:spPr bwMode="auto">
            <a:xfrm>
              <a:off x="4962526" y="2676526"/>
              <a:ext cx="141288" cy="141288"/>
            </a:xfrm>
            <a:custGeom>
              <a:avLst/>
              <a:gdLst>
                <a:gd name="T0" fmla="*/ 87 w 89"/>
                <a:gd name="T1" fmla="*/ 3 h 89"/>
                <a:gd name="T2" fmla="*/ 87 w 89"/>
                <a:gd name="T3" fmla="*/ 86 h 89"/>
                <a:gd name="T4" fmla="*/ 3 w 89"/>
                <a:gd name="T5" fmla="*/ 86 h 89"/>
                <a:gd name="T6" fmla="*/ 3 w 89"/>
                <a:gd name="T7" fmla="*/ 3 h 89"/>
                <a:gd name="T8" fmla="*/ 87 w 89"/>
                <a:gd name="T9" fmla="*/ 3 h 89"/>
                <a:gd name="T10" fmla="*/ 89 w 89"/>
                <a:gd name="T11" fmla="*/ 0 h 89"/>
                <a:gd name="T12" fmla="*/ 0 w 89"/>
                <a:gd name="T13" fmla="*/ 0 h 89"/>
                <a:gd name="T14" fmla="*/ 0 w 89"/>
                <a:gd name="T15" fmla="*/ 89 h 89"/>
                <a:gd name="T16" fmla="*/ 89 w 89"/>
                <a:gd name="T17" fmla="*/ 89 h 89"/>
                <a:gd name="T18" fmla="*/ 89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87" y="3"/>
                  </a:moveTo>
                  <a:lnTo>
                    <a:pt x="87" y="86"/>
                  </a:lnTo>
                  <a:lnTo>
                    <a:pt x="3" y="86"/>
                  </a:lnTo>
                  <a:lnTo>
                    <a:pt x="3" y="3"/>
                  </a:lnTo>
                  <a:lnTo>
                    <a:pt x="87" y="3"/>
                  </a:lnTo>
                  <a:close/>
                  <a:moveTo>
                    <a:pt x="89" y="0"/>
                  </a:moveTo>
                  <a:lnTo>
                    <a:pt x="0" y="0"/>
                  </a:lnTo>
                  <a:lnTo>
                    <a:pt x="0" y="89"/>
                  </a:lnTo>
                  <a:lnTo>
                    <a:pt x="89" y="89"/>
                  </a:lnTo>
                  <a:lnTo>
                    <a:pt x="89" y="0"/>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9" name="Freeform 1158">
              <a:extLst>
                <a:ext uri="{FF2B5EF4-FFF2-40B4-BE49-F238E27FC236}">
                  <a16:creationId xmlns:a16="http://schemas.microsoft.com/office/drawing/2014/main" id="{38DD0D30-4456-4C4E-94B1-B9CF24E77D20}"/>
                </a:ext>
              </a:extLst>
            </p:cNvPr>
            <p:cNvSpPr>
              <a:spLocks noEditPoints="1"/>
            </p:cNvSpPr>
            <p:nvPr/>
          </p:nvSpPr>
          <p:spPr bwMode="auto">
            <a:xfrm>
              <a:off x="4962526" y="2676526"/>
              <a:ext cx="141288" cy="141288"/>
            </a:xfrm>
            <a:custGeom>
              <a:avLst/>
              <a:gdLst>
                <a:gd name="T0" fmla="*/ 87 w 89"/>
                <a:gd name="T1" fmla="*/ 3 h 89"/>
                <a:gd name="T2" fmla="*/ 87 w 89"/>
                <a:gd name="T3" fmla="*/ 86 h 89"/>
                <a:gd name="T4" fmla="*/ 3 w 89"/>
                <a:gd name="T5" fmla="*/ 86 h 89"/>
                <a:gd name="T6" fmla="*/ 3 w 89"/>
                <a:gd name="T7" fmla="*/ 3 h 89"/>
                <a:gd name="T8" fmla="*/ 87 w 89"/>
                <a:gd name="T9" fmla="*/ 3 h 89"/>
                <a:gd name="T10" fmla="*/ 89 w 89"/>
                <a:gd name="T11" fmla="*/ 0 h 89"/>
                <a:gd name="T12" fmla="*/ 0 w 89"/>
                <a:gd name="T13" fmla="*/ 0 h 89"/>
                <a:gd name="T14" fmla="*/ 0 w 89"/>
                <a:gd name="T15" fmla="*/ 89 h 89"/>
                <a:gd name="T16" fmla="*/ 89 w 89"/>
                <a:gd name="T17" fmla="*/ 89 h 89"/>
                <a:gd name="T18" fmla="*/ 89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87" y="3"/>
                  </a:moveTo>
                  <a:lnTo>
                    <a:pt x="87" y="86"/>
                  </a:lnTo>
                  <a:lnTo>
                    <a:pt x="3" y="86"/>
                  </a:lnTo>
                  <a:lnTo>
                    <a:pt x="3" y="3"/>
                  </a:lnTo>
                  <a:lnTo>
                    <a:pt x="87" y="3"/>
                  </a:lnTo>
                  <a:moveTo>
                    <a:pt x="89" y="0"/>
                  </a:moveTo>
                  <a:lnTo>
                    <a:pt x="0" y="0"/>
                  </a:lnTo>
                  <a:lnTo>
                    <a:pt x="0" y="89"/>
                  </a:lnTo>
                  <a:lnTo>
                    <a:pt x="89" y="89"/>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0" name="Freeform 1159">
              <a:extLst>
                <a:ext uri="{FF2B5EF4-FFF2-40B4-BE49-F238E27FC236}">
                  <a16:creationId xmlns:a16="http://schemas.microsoft.com/office/drawing/2014/main" id="{09C6F253-DAFD-422A-83A3-D41C12BDD04F}"/>
                </a:ext>
              </a:extLst>
            </p:cNvPr>
            <p:cNvSpPr>
              <a:spLocks/>
            </p:cNvSpPr>
            <p:nvPr/>
          </p:nvSpPr>
          <p:spPr bwMode="auto">
            <a:xfrm>
              <a:off x="4964113" y="2678114"/>
              <a:ext cx="138113" cy="136525"/>
            </a:xfrm>
            <a:custGeom>
              <a:avLst/>
              <a:gdLst>
                <a:gd name="T0" fmla="*/ 2 w 95"/>
                <a:gd name="T1" fmla="*/ 94 h 94"/>
                <a:gd name="T2" fmla="*/ 1 w 95"/>
                <a:gd name="T3" fmla="*/ 94 h 94"/>
                <a:gd name="T4" fmla="*/ 1 w 95"/>
                <a:gd name="T5" fmla="*/ 92 h 94"/>
                <a:gd name="T6" fmla="*/ 92 w 95"/>
                <a:gd name="T7" fmla="*/ 1 h 94"/>
                <a:gd name="T8" fmla="*/ 94 w 95"/>
                <a:gd name="T9" fmla="*/ 1 h 94"/>
                <a:gd name="T10" fmla="*/ 94 w 95"/>
                <a:gd name="T11" fmla="*/ 3 h 94"/>
                <a:gd name="T12" fmla="*/ 3 w 95"/>
                <a:gd name="T13" fmla="*/ 94 h 94"/>
                <a:gd name="T14" fmla="*/ 2 w 95"/>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4">
                  <a:moveTo>
                    <a:pt x="2" y="94"/>
                  </a:moveTo>
                  <a:cubicBezTo>
                    <a:pt x="1" y="94"/>
                    <a:pt x="1" y="94"/>
                    <a:pt x="1" y="94"/>
                  </a:cubicBezTo>
                  <a:cubicBezTo>
                    <a:pt x="0" y="93"/>
                    <a:pt x="0" y="92"/>
                    <a:pt x="1" y="92"/>
                  </a:cubicBezTo>
                  <a:cubicBezTo>
                    <a:pt x="92" y="1"/>
                    <a:pt x="92" y="1"/>
                    <a:pt x="92" y="1"/>
                  </a:cubicBezTo>
                  <a:cubicBezTo>
                    <a:pt x="92" y="0"/>
                    <a:pt x="93" y="0"/>
                    <a:pt x="94" y="1"/>
                  </a:cubicBezTo>
                  <a:cubicBezTo>
                    <a:pt x="95" y="1"/>
                    <a:pt x="95" y="2"/>
                    <a:pt x="94" y="3"/>
                  </a:cubicBezTo>
                  <a:cubicBezTo>
                    <a:pt x="3" y="94"/>
                    <a:pt x="3" y="94"/>
                    <a:pt x="3" y="94"/>
                  </a:cubicBezTo>
                  <a:cubicBezTo>
                    <a:pt x="3" y="94"/>
                    <a:pt x="2" y="94"/>
                    <a:pt x="2" y="94"/>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1" name="Freeform 1160">
              <a:extLst>
                <a:ext uri="{FF2B5EF4-FFF2-40B4-BE49-F238E27FC236}">
                  <a16:creationId xmlns:a16="http://schemas.microsoft.com/office/drawing/2014/main" id="{0EDEFD32-7D6A-492A-AE07-F25C0823DEE3}"/>
                </a:ext>
              </a:extLst>
            </p:cNvPr>
            <p:cNvSpPr>
              <a:spLocks/>
            </p:cNvSpPr>
            <p:nvPr/>
          </p:nvSpPr>
          <p:spPr bwMode="auto">
            <a:xfrm>
              <a:off x="4964113" y="2678114"/>
              <a:ext cx="138113" cy="136525"/>
            </a:xfrm>
            <a:custGeom>
              <a:avLst/>
              <a:gdLst>
                <a:gd name="T0" fmla="*/ 93 w 95"/>
                <a:gd name="T1" fmla="*/ 94 h 94"/>
                <a:gd name="T2" fmla="*/ 92 w 95"/>
                <a:gd name="T3" fmla="*/ 94 h 94"/>
                <a:gd name="T4" fmla="*/ 1 w 95"/>
                <a:gd name="T5" fmla="*/ 3 h 94"/>
                <a:gd name="T6" fmla="*/ 1 w 95"/>
                <a:gd name="T7" fmla="*/ 1 h 94"/>
                <a:gd name="T8" fmla="*/ 3 w 95"/>
                <a:gd name="T9" fmla="*/ 1 h 94"/>
                <a:gd name="T10" fmla="*/ 94 w 95"/>
                <a:gd name="T11" fmla="*/ 92 h 94"/>
                <a:gd name="T12" fmla="*/ 94 w 95"/>
                <a:gd name="T13" fmla="*/ 94 h 94"/>
                <a:gd name="T14" fmla="*/ 93 w 95"/>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4">
                  <a:moveTo>
                    <a:pt x="93" y="94"/>
                  </a:moveTo>
                  <a:cubicBezTo>
                    <a:pt x="92" y="94"/>
                    <a:pt x="92" y="94"/>
                    <a:pt x="92" y="94"/>
                  </a:cubicBezTo>
                  <a:cubicBezTo>
                    <a:pt x="1" y="3"/>
                    <a:pt x="1" y="3"/>
                    <a:pt x="1" y="3"/>
                  </a:cubicBezTo>
                  <a:cubicBezTo>
                    <a:pt x="0" y="2"/>
                    <a:pt x="0" y="1"/>
                    <a:pt x="1" y="1"/>
                  </a:cubicBezTo>
                  <a:cubicBezTo>
                    <a:pt x="1" y="0"/>
                    <a:pt x="2" y="0"/>
                    <a:pt x="3" y="1"/>
                  </a:cubicBezTo>
                  <a:cubicBezTo>
                    <a:pt x="94" y="92"/>
                    <a:pt x="94" y="92"/>
                    <a:pt x="94" y="92"/>
                  </a:cubicBezTo>
                  <a:cubicBezTo>
                    <a:pt x="95" y="92"/>
                    <a:pt x="95" y="93"/>
                    <a:pt x="94" y="94"/>
                  </a:cubicBezTo>
                  <a:cubicBezTo>
                    <a:pt x="94" y="94"/>
                    <a:pt x="93" y="94"/>
                    <a:pt x="93" y="94"/>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Rectangle 1161">
              <a:extLst>
                <a:ext uri="{FF2B5EF4-FFF2-40B4-BE49-F238E27FC236}">
                  <a16:creationId xmlns:a16="http://schemas.microsoft.com/office/drawing/2014/main" id="{4E82D0AC-3A46-4A26-BDC4-2C625D112E5C}"/>
                </a:ext>
              </a:extLst>
            </p:cNvPr>
            <p:cNvSpPr>
              <a:spLocks noChangeArrowheads="1"/>
            </p:cNvSpPr>
            <p:nvPr/>
          </p:nvSpPr>
          <p:spPr bwMode="auto">
            <a:xfrm>
              <a:off x="5132388" y="2678114"/>
              <a:ext cx="136525" cy="136525"/>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1162">
              <a:extLst>
                <a:ext uri="{FF2B5EF4-FFF2-40B4-BE49-F238E27FC236}">
                  <a16:creationId xmlns:a16="http://schemas.microsoft.com/office/drawing/2014/main" id="{17C305B0-9CFB-4B02-981C-648F38FCA251}"/>
                </a:ext>
              </a:extLst>
            </p:cNvPr>
            <p:cNvSpPr>
              <a:spLocks noEditPoints="1"/>
            </p:cNvSpPr>
            <p:nvPr/>
          </p:nvSpPr>
          <p:spPr bwMode="auto">
            <a:xfrm>
              <a:off x="5129213" y="2676526"/>
              <a:ext cx="142875" cy="141288"/>
            </a:xfrm>
            <a:custGeom>
              <a:avLst/>
              <a:gdLst>
                <a:gd name="T0" fmla="*/ 87 w 90"/>
                <a:gd name="T1" fmla="*/ 3 h 89"/>
                <a:gd name="T2" fmla="*/ 87 w 90"/>
                <a:gd name="T3" fmla="*/ 86 h 89"/>
                <a:gd name="T4" fmla="*/ 3 w 90"/>
                <a:gd name="T5" fmla="*/ 86 h 89"/>
                <a:gd name="T6" fmla="*/ 3 w 90"/>
                <a:gd name="T7" fmla="*/ 3 h 89"/>
                <a:gd name="T8" fmla="*/ 87 w 90"/>
                <a:gd name="T9" fmla="*/ 3 h 89"/>
                <a:gd name="T10" fmla="*/ 90 w 90"/>
                <a:gd name="T11" fmla="*/ 0 h 89"/>
                <a:gd name="T12" fmla="*/ 0 w 90"/>
                <a:gd name="T13" fmla="*/ 0 h 89"/>
                <a:gd name="T14" fmla="*/ 0 w 90"/>
                <a:gd name="T15" fmla="*/ 89 h 89"/>
                <a:gd name="T16" fmla="*/ 90 w 90"/>
                <a:gd name="T17" fmla="*/ 89 h 89"/>
                <a:gd name="T18" fmla="*/ 90 w 90"/>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87" y="3"/>
                  </a:moveTo>
                  <a:lnTo>
                    <a:pt x="87" y="86"/>
                  </a:lnTo>
                  <a:lnTo>
                    <a:pt x="3" y="86"/>
                  </a:lnTo>
                  <a:lnTo>
                    <a:pt x="3" y="3"/>
                  </a:lnTo>
                  <a:lnTo>
                    <a:pt x="87" y="3"/>
                  </a:lnTo>
                  <a:close/>
                  <a:moveTo>
                    <a:pt x="90" y="0"/>
                  </a:moveTo>
                  <a:lnTo>
                    <a:pt x="0" y="0"/>
                  </a:lnTo>
                  <a:lnTo>
                    <a:pt x="0" y="89"/>
                  </a:lnTo>
                  <a:lnTo>
                    <a:pt x="90" y="89"/>
                  </a:lnTo>
                  <a:lnTo>
                    <a:pt x="90" y="0"/>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1163">
              <a:extLst>
                <a:ext uri="{FF2B5EF4-FFF2-40B4-BE49-F238E27FC236}">
                  <a16:creationId xmlns:a16="http://schemas.microsoft.com/office/drawing/2014/main" id="{82575575-46CB-471F-9178-909D27760B05}"/>
                </a:ext>
              </a:extLst>
            </p:cNvPr>
            <p:cNvSpPr>
              <a:spLocks noEditPoints="1"/>
            </p:cNvSpPr>
            <p:nvPr/>
          </p:nvSpPr>
          <p:spPr bwMode="auto">
            <a:xfrm>
              <a:off x="5129213" y="2676526"/>
              <a:ext cx="142875" cy="141288"/>
            </a:xfrm>
            <a:custGeom>
              <a:avLst/>
              <a:gdLst>
                <a:gd name="T0" fmla="*/ 87 w 90"/>
                <a:gd name="T1" fmla="*/ 3 h 89"/>
                <a:gd name="T2" fmla="*/ 87 w 90"/>
                <a:gd name="T3" fmla="*/ 86 h 89"/>
                <a:gd name="T4" fmla="*/ 3 w 90"/>
                <a:gd name="T5" fmla="*/ 86 h 89"/>
                <a:gd name="T6" fmla="*/ 3 w 90"/>
                <a:gd name="T7" fmla="*/ 3 h 89"/>
                <a:gd name="T8" fmla="*/ 87 w 90"/>
                <a:gd name="T9" fmla="*/ 3 h 89"/>
                <a:gd name="T10" fmla="*/ 90 w 90"/>
                <a:gd name="T11" fmla="*/ 0 h 89"/>
                <a:gd name="T12" fmla="*/ 0 w 90"/>
                <a:gd name="T13" fmla="*/ 0 h 89"/>
                <a:gd name="T14" fmla="*/ 0 w 90"/>
                <a:gd name="T15" fmla="*/ 89 h 89"/>
                <a:gd name="T16" fmla="*/ 90 w 90"/>
                <a:gd name="T17" fmla="*/ 89 h 89"/>
                <a:gd name="T18" fmla="*/ 90 w 90"/>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87" y="3"/>
                  </a:moveTo>
                  <a:lnTo>
                    <a:pt x="87" y="86"/>
                  </a:lnTo>
                  <a:lnTo>
                    <a:pt x="3" y="86"/>
                  </a:lnTo>
                  <a:lnTo>
                    <a:pt x="3" y="3"/>
                  </a:lnTo>
                  <a:lnTo>
                    <a:pt x="87" y="3"/>
                  </a:lnTo>
                  <a:moveTo>
                    <a:pt x="90" y="0"/>
                  </a:moveTo>
                  <a:lnTo>
                    <a:pt x="0" y="0"/>
                  </a:lnTo>
                  <a:lnTo>
                    <a:pt x="0" y="89"/>
                  </a:lnTo>
                  <a:lnTo>
                    <a:pt x="90" y="89"/>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1164">
              <a:extLst>
                <a:ext uri="{FF2B5EF4-FFF2-40B4-BE49-F238E27FC236}">
                  <a16:creationId xmlns:a16="http://schemas.microsoft.com/office/drawing/2014/main" id="{CC3B13C7-3B66-4BE1-ADF7-C2BFB6C6C4F9}"/>
                </a:ext>
              </a:extLst>
            </p:cNvPr>
            <p:cNvSpPr>
              <a:spLocks/>
            </p:cNvSpPr>
            <p:nvPr/>
          </p:nvSpPr>
          <p:spPr bwMode="auto">
            <a:xfrm>
              <a:off x="5132388" y="2678114"/>
              <a:ext cx="136525" cy="136525"/>
            </a:xfrm>
            <a:custGeom>
              <a:avLst/>
              <a:gdLst>
                <a:gd name="T0" fmla="*/ 1 w 94"/>
                <a:gd name="T1" fmla="*/ 94 h 94"/>
                <a:gd name="T2" fmla="*/ 0 w 94"/>
                <a:gd name="T3" fmla="*/ 94 h 94"/>
                <a:gd name="T4" fmla="*/ 0 w 94"/>
                <a:gd name="T5" fmla="*/ 92 h 94"/>
                <a:gd name="T6" fmla="*/ 91 w 94"/>
                <a:gd name="T7" fmla="*/ 1 h 94"/>
                <a:gd name="T8" fmla="*/ 94 w 94"/>
                <a:gd name="T9" fmla="*/ 1 h 94"/>
                <a:gd name="T10" fmla="*/ 94 w 94"/>
                <a:gd name="T11" fmla="*/ 3 h 94"/>
                <a:gd name="T12" fmla="*/ 3 w 94"/>
                <a:gd name="T13" fmla="*/ 94 h 94"/>
                <a:gd name="T14" fmla="*/ 1 w 94"/>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4">
                  <a:moveTo>
                    <a:pt x="1" y="94"/>
                  </a:moveTo>
                  <a:cubicBezTo>
                    <a:pt x="1" y="94"/>
                    <a:pt x="1" y="94"/>
                    <a:pt x="0" y="94"/>
                  </a:cubicBezTo>
                  <a:cubicBezTo>
                    <a:pt x="0" y="93"/>
                    <a:pt x="0" y="92"/>
                    <a:pt x="0" y="92"/>
                  </a:cubicBezTo>
                  <a:cubicBezTo>
                    <a:pt x="91" y="1"/>
                    <a:pt x="91" y="1"/>
                    <a:pt x="91" y="1"/>
                  </a:cubicBezTo>
                  <a:cubicBezTo>
                    <a:pt x="92" y="0"/>
                    <a:pt x="93" y="0"/>
                    <a:pt x="94" y="1"/>
                  </a:cubicBezTo>
                  <a:cubicBezTo>
                    <a:pt x="94" y="1"/>
                    <a:pt x="94" y="2"/>
                    <a:pt x="94" y="3"/>
                  </a:cubicBezTo>
                  <a:cubicBezTo>
                    <a:pt x="3" y="94"/>
                    <a:pt x="3" y="94"/>
                    <a:pt x="3" y="94"/>
                  </a:cubicBezTo>
                  <a:cubicBezTo>
                    <a:pt x="2" y="94"/>
                    <a:pt x="2" y="94"/>
                    <a:pt x="1" y="94"/>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Freeform 1165">
              <a:extLst>
                <a:ext uri="{FF2B5EF4-FFF2-40B4-BE49-F238E27FC236}">
                  <a16:creationId xmlns:a16="http://schemas.microsoft.com/office/drawing/2014/main" id="{C53ECFCC-7FE1-4170-B59E-87B27A91A7FE}"/>
                </a:ext>
              </a:extLst>
            </p:cNvPr>
            <p:cNvSpPr>
              <a:spLocks/>
            </p:cNvSpPr>
            <p:nvPr/>
          </p:nvSpPr>
          <p:spPr bwMode="auto">
            <a:xfrm>
              <a:off x="5132388" y="2678114"/>
              <a:ext cx="136525" cy="136525"/>
            </a:xfrm>
            <a:custGeom>
              <a:avLst/>
              <a:gdLst>
                <a:gd name="T0" fmla="*/ 93 w 94"/>
                <a:gd name="T1" fmla="*/ 94 h 94"/>
                <a:gd name="T2" fmla="*/ 91 w 94"/>
                <a:gd name="T3" fmla="*/ 94 h 94"/>
                <a:gd name="T4" fmla="*/ 0 w 94"/>
                <a:gd name="T5" fmla="*/ 3 h 94"/>
                <a:gd name="T6" fmla="*/ 0 w 94"/>
                <a:gd name="T7" fmla="*/ 1 h 94"/>
                <a:gd name="T8" fmla="*/ 3 w 94"/>
                <a:gd name="T9" fmla="*/ 1 h 94"/>
                <a:gd name="T10" fmla="*/ 94 w 94"/>
                <a:gd name="T11" fmla="*/ 92 h 94"/>
                <a:gd name="T12" fmla="*/ 94 w 94"/>
                <a:gd name="T13" fmla="*/ 94 h 94"/>
                <a:gd name="T14" fmla="*/ 93 w 94"/>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4">
                  <a:moveTo>
                    <a:pt x="93" y="94"/>
                  </a:moveTo>
                  <a:cubicBezTo>
                    <a:pt x="92" y="94"/>
                    <a:pt x="92" y="94"/>
                    <a:pt x="91" y="94"/>
                  </a:cubicBezTo>
                  <a:cubicBezTo>
                    <a:pt x="0" y="3"/>
                    <a:pt x="0" y="3"/>
                    <a:pt x="0" y="3"/>
                  </a:cubicBezTo>
                  <a:cubicBezTo>
                    <a:pt x="0" y="2"/>
                    <a:pt x="0" y="1"/>
                    <a:pt x="0" y="1"/>
                  </a:cubicBezTo>
                  <a:cubicBezTo>
                    <a:pt x="1" y="0"/>
                    <a:pt x="2" y="0"/>
                    <a:pt x="3" y="1"/>
                  </a:cubicBezTo>
                  <a:cubicBezTo>
                    <a:pt x="94" y="92"/>
                    <a:pt x="94" y="92"/>
                    <a:pt x="94" y="92"/>
                  </a:cubicBezTo>
                  <a:cubicBezTo>
                    <a:pt x="94" y="92"/>
                    <a:pt x="94" y="93"/>
                    <a:pt x="94" y="94"/>
                  </a:cubicBezTo>
                  <a:cubicBezTo>
                    <a:pt x="93" y="94"/>
                    <a:pt x="93" y="94"/>
                    <a:pt x="93" y="94"/>
                  </a:cubicBez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Rectangle 1166">
              <a:extLst>
                <a:ext uri="{FF2B5EF4-FFF2-40B4-BE49-F238E27FC236}">
                  <a16:creationId xmlns:a16="http://schemas.microsoft.com/office/drawing/2014/main" id="{888E71A2-D349-4651-BB54-2B5C35F507B9}"/>
                </a:ext>
              </a:extLst>
            </p:cNvPr>
            <p:cNvSpPr>
              <a:spLocks noChangeArrowheads="1"/>
            </p:cNvSpPr>
            <p:nvPr/>
          </p:nvSpPr>
          <p:spPr bwMode="auto">
            <a:xfrm>
              <a:off x="5300663" y="2681289"/>
              <a:ext cx="133350" cy="131763"/>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Rectangle 1167">
              <a:extLst>
                <a:ext uri="{FF2B5EF4-FFF2-40B4-BE49-F238E27FC236}">
                  <a16:creationId xmlns:a16="http://schemas.microsoft.com/office/drawing/2014/main" id="{337C1BDF-BE4D-435E-92B7-0FAB53E26758}"/>
                </a:ext>
              </a:extLst>
            </p:cNvPr>
            <p:cNvSpPr>
              <a:spLocks noChangeArrowheads="1"/>
            </p:cNvSpPr>
            <p:nvPr/>
          </p:nvSpPr>
          <p:spPr bwMode="auto">
            <a:xfrm>
              <a:off x="5300663" y="2681289"/>
              <a:ext cx="133350"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9" name="Freeform 1168">
              <a:extLst>
                <a:ext uri="{FF2B5EF4-FFF2-40B4-BE49-F238E27FC236}">
                  <a16:creationId xmlns:a16="http://schemas.microsoft.com/office/drawing/2014/main" id="{475618C9-7369-4977-A5B0-2020C8024BDD}"/>
                </a:ext>
              </a:extLst>
            </p:cNvPr>
            <p:cNvSpPr>
              <a:spLocks noEditPoints="1"/>
            </p:cNvSpPr>
            <p:nvPr/>
          </p:nvSpPr>
          <p:spPr bwMode="auto">
            <a:xfrm>
              <a:off x="5295901" y="2676526"/>
              <a:ext cx="141288" cy="141288"/>
            </a:xfrm>
            <a:custGeom>
              <a:avLst/>
              <a:gdLst>
                <a:gd name="T0" fmla="*/ 84 w 89"/>
                <a:gd name="T1" fmla="*/ 5 h 89"/>
                <a:gd name="T2" fmla="*/ 84 w 89"/>
                <a:gd name="T3" fmla="*/ 83 h 89"/>
                <a:gd name="T4" fmla="*/ 7 w 89"/>
                <a:gd name="T5" fmla="*/ 83 h 89"/>
                <a:gd name="T6" fmla="*/ 7 w 89"/>
                <a:gd name="T7" fmla="*/ 5 h 89"/>
                <a:gd name="T8" fmla="*/ 84 w 89"/>
                <a:gd name="T9" fmla="*/ 5 h 89"/>
                <a:gd name="T10" fmla="*/ 89 w 89"/>
                <a:gd name="T11" fmla="*/ 0 h 89"/>
                <a:gd name="T12" fmla="*/ 0 w 89"/>
                <a:gd name="T13" fmla="*/ 0 h 89"/>
                <a:gd name="T14" fmla="*/ 0 w 89"/>
                <a:gd name="T15" fmla="*/ 89 h 89"/>
                <a:gd name="T16" fmla="*/ 89 w 89"/>
                <a:gd name="T17" fmla="*/ 89 h 89"/>
                <a:gd name="T18" fmla="*/ 89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84" y="5"/>
                  </a:moveTo>
                  <a:lnTo>
                    <a:pt x="84" y="83"/>
                  </a:lnTo>
                  <a:lnTo>
                    <a:pt x="7" y="83"/>
                  </a:lnTo>
                  <a:lnTo>
                    <a:pt x="7" y="5"/>
                  </a:lnTo>
                  <a:lnTo>
                    <a:pt x="84" y="5"/>
                  </a:lnTo>
                  <a:close/>
                  <a:moveTo>
                    <a:pt x="89" y="0"/>
                  </a:moveTo>
                  <a:lnTo>
                    <a:pt x="0" y="0"/>
                  </a:lnTo>
                  <a:lnTo>
                    <a:pt x="0" y="89"/>
                  </a:lnTo>
                  <a:lnTo>
                    <a:pt x="89" y="89"/>
                  </a:lnTo>
                  <a:lnTo>
                    <a:pt x="89" y="0"/>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1169">
              <a:extLst>
                <a:ext uri="{FF2B5EF4-FFF2-40B4-BE49-F238E27FC236}">
                  <a16:creationId xmlns:a16="http://schemas.microsoft.com/office/drawing/2014/main" id="{389DE45A-086B-487D-A269-6A7208926862}"/>
                </a:ext>
              </a:extLst>
            </p:cNvPr>
            <p:cNvSpPr>
              <a:spLocks noEditPoints="1"/>
            </p:cNvSpPr>
            <p:nvPr/>
          </p:nvSpPr>
          <p:spPr bwMode="auto">
            <a:xfrm>
              <a:off x="5295901" y="2676526"/>
              <a:ext cx="141288" cy="141288"/>
            </a:xfrm>
            <a:custGeom>
              <a:avLst/>
              <a:gdLst>
                <a:gd name="T0" fmla="*/ 84 w 89"/>
                <a:gd name="T1" fmla="*/ 5 h 89"/>
                <a:gd name="T2" fmla="*/ 84 w 89"/>
                <a:gd name="T3" fmla="*/ 83 h 89"/>
                <a:gd name="T4" fmla="*/ 7 w 89"/>
                <a:gd name="T5" fmla="*/ 83 h 89"/>
                <a:gd name="T6" fmla="*/ 7 w 89"/>
                <a:gd name="T7" fmla="*/ 5 h 89"/>
                <a:gd name="T8" fmla="*/ 84 w 89"/>
                <a:gd name="T9" fmla="*/ 5 h 89"/>
                <a:gd name="T10" fmla="*/ 89 w 89"/>
                <a:gd name="T11" fmla="*/ 0 h 89"/>
                <a:gd name="T12" fmla="*/ 0 w 89"/>
                <a:gd name="T13" fmla="*/ 0 h 89"/>
                <a:gd name="T14" fmla="*/ 0 w 89"/>
                <a:gd name="T15" fmla="*/ 89 h 89"/>
                <a:gd name="T16" fmla="*/ 89 w 89"/>
                <a:gd name="T17" fmla="*/ 89 h 89"/>
                <a:gd name="T18" fmla="*/ 89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84" y="5"/>
                  </a:moveTo>
                  <a:lnTo>
                    <a:pt x="84" y="83"/>
                  </a:lnTo>
                  <a:lnTo>
                    <a:pt x="7" y="83"/>
                  </a:lnTo>
                  <a:lnTo>
                    <a:pt x="7" y="5"/>
                  </a:lnTo>
                  <a:lnTo>
                    <a:pt x="84" y="5"/>
                  </a:lnTo>
                  <a:moveTo>
                    <a:pt x="89" y="0"/>
                  </a:moveTo>
                  <a:lnTo>
                    <a:pt x="0" y="0"/>
                  </a:lnTo>
                  <a:lnTo>
                    <a:pt x="0" y="89"/>
                  </a:lnTo>
                  <a:lnTo>
                    <a:pt x="89" y="89"/>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Rectangle 1170">
              <a:extLst>
                <a:ext uri="{FF2B5EF4-FFF2-40B4-BE49-F238E27FC236}">
                  <a16:creationId xmlns:a16="http://schemas.microsoft.com/office/drawing/2014/main" id="{FA2B81B1-781F-417E-800D-C3E0C374C66B}"/>
                </a:ext>
              </a:extLst>
            </p:cNvPr>
            <p:cNvSpPr>
              <a:spLocks noChangeArrowheads="1"/>
            </p:cNvSpPr>
            <p:nvPr/>
          </p:nvSpPr>
          <p:spPr bwMode="auto">
            <a:xfrm>
              <a:off x="4962526" y="2846389"/>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Rectangle 1171">
              <a:extLst>
                <a:ext uri="{FF2B5EF4-FFF2-40B4-BE49-F238E27FC236}">
                  <a16:creationId xmlns:a16="http://schemas.microsoft.com/office/drawing/2014/main" id="{82C91843-35F8-4335-8B2D-3B6487DA269D}"/>
                </a:ext>
              </a:extLst>
            </p:cNvPr>
            <p:cNvSpPr>
              <a:spLocks noChangeArrowheads="1"/>
            </p:cNvSpPr>
            <p:nvPr/>
          </p:nvSpPr>
          <p:spPr bwMode="auto">
            <a:xfrm>
              <a:off x="4962526" y="2860676"/>
              <a:ext cx="125413" cy="3175"/>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Rectangle 1172">
              <a:extLst>
                <a:ext uri="{FF2B5EF4-FFF2-40B4-BE49-F238E27FC236}">
                  <a16:creationId xmlns:a16="http://schemas.microsoft.com/office/drawing/2014/main" id="{EAAE9F32-57C4-45C5-8FF1-6F4AE744AB3E}"/>
                </a:ext>
              </a:extLst>
            </p:cNvPr>
            <p:cNvSpPr>
              <a:spLocks noChangeArrowheads="1"/>
            </p:cNvSpPr>
            <p:nvPr/>
          </p:nvSpPr>
          <p:spPr bwMode="auto">
            <a:xfrm>
              <a:off x="4962526" y="2873376"/>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Rectangle 1173">
              <a:extLst>
                <a:ext uri="{FF2B5EF4-FFF2-40B4-BE49-F238E27FC236}">
                  <a16:creationId xmlns:a16="http://schemas.microsoft.com/office/drawing/2014/main" id="{C0C06917-C319-48C2-977E-D5D36B5D5F0F}"/>
                </a:ext>
              </a:extLst>
            </p:cNvPr>
            <p:cNvSpPr>
              <a:spLocks noChangeArrowheads="1"/>
            </p:cNvSpPr>
            <p:nvPr/>
          </p:nvSpPr>
          <p:spPr bwMode="auto">
            <a:xfrm>
              <a:off x="4962526" y="2886076"/>
              <a:ext cx="111125"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Rectangle 1174">
              <a:extLst>
                <a:ext uri="{FF2B5EF4-FFF2-40B4-BE49-F238E27FC236}">
                  <a16:creationId xmlns:a16="http://schemas.microsoft.com/office/drawing/2014/main" id="{0A7FD279-F37D-4EDE-9957-5A6366F8CFDF}"/>
                </a:ext>
              </a:extLst>
            </p:cNvPr>
            <p:cNvSpPr>
              <a:spLocks noChangeArrowheads="1"/>
            </p:cNvSpPr>
            <p:nvPr/>
          </p:nvSpPr>
          <p:spPr bwMode="auto">
            <a:xfrm>
              <a:off x="4962526" y="2833689"/>
              <a:ext cx="74613" cy="6350"/>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6" name="Rectangle 1175">
              <a:extLst>
                <a:ext uri="{FF2B5EF4-FFF2-40B4-BE49-F238E27FC236}">
                  <a16:creationId xmlns:a16="http://schemas.microsoft.com/office/drawing/2014/main" id="{122EB0E4-00B5-4FB1-9888-B426C759EAB0}"/>
                </a:ext>
              </a:extLst>
            </p:cNvPr>
            <p:cNvSpPr>
              <a:spLocks noChangeArrowheads="1"/>
            </p:cNvSpPr>
            <p:nvPr/>
          </p:nvSpPr>
          <p:spPr bwMode="auto">
            <a:xfrm>
              <a:off x="4962526" y="2990851"/>
              <a:ext cx="139700" cy="476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7" name="Rectangle 1176">
              <a:extLst>
                <a:ext uri="{FF2B5EF4-FFF2-40B4-BE49-F238E27FC236}">
                  <a16:creationId xmlns:a16="http://schemas.microsoft.com/office/drawing/2014/main" id="{95EBEC46-009B-40C9-9C48-890DA0DD6BB8}"/>
                </a:ext>
              </a:extLst>
            </p:cNvPr>
            <p:cNvSpPr>
              <a:spLocks noChangeArrowheads="1"/>
            </p:cNvSpPr>
            <p:nvPr/>
          </p:nvSpPr>
          <p:spPr bwMode="auto">
            <a:xfrm>
              <a:off x="4962526" y="3001964"/>
              <a:ext cx="125413" cy="3175"/>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8" name="Rectangle 1177">
              <a:extLst>
                <a:ext uri="{FF2B5EF4-FFF2-40B4-BE49-F238E27FC236}">
                  <a16:creationId xmlns:a16="http://schemas.microsoft.com/office/drawing/2014/main" id="{8A60F2AC-DF99-4D9D-B687-E6595A6B2C7E}"/>
                </a:ext>
              </a:extLst>
            </p:cNvPr>
            <p:cNvSpPr>
              <a:spLocks noChangeArrowheads="1"/>
            </p:cNvSpPr>
            <p:nvPr/>
          </p:nvSpPr>
          <p:spPr bwMode="auto">
            <a:xfrm>
              <a:off x="4962526" y="2978151"/>
              <a:ext cx="74613" cy="63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Rectangle 1178">
              <a:extLst>
                <a:ext uri="{FF2B5EF4-FFF2-40B4-BE49-F238E27FC236}">
                  <a16:creationId xmlns:a16="http://schemas.microsoft.com/office/drawing/2014/main" id="{C3AE460D-EA18-477B-A2B5-C39241B90B02}"/>
                </a:ext>
              </a:extLst>
            </p:cNvPr>
            <p:cNvSpPr>
              <a:spLocks noChangeArrowheads="1"/>
            </p:cNvSpPr>
            <p:nvPr/>
          </p:nvSpPr>
          <p:spPr bwMode="auto">
            <a:xfrm>
              <a:off x="5129213" y="2846389"/>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Rectangle 1179">
              <a:extLst>
                <a:ext uri="{FF2B5EF4-FFF2-40B4-BE49-F238E27FC236}">
                  <a16:creationId xmlns:a16="http://schemas.microsoft.com/office/drawing/2014/main" id="{08C3455C-D795-4823-940A-08B4AE5CB9F2}"/>
                </a:ext>
              </a:extLst>
            </p:cNvPr>
            <p:cNvSpPr>
              <a:spLocks noChangeArrowheads="1"/>
            </p:cNvSpPr>
            <p:nvPr/>
          </p:nvSpPr>
          <p:spPr bwMode="auto">
            <a:xfrm>
              <a:off x="5129213" y="2860676"/>
              <a:ext cx="127000" cy="3175"/>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Rectangle 1180">
              <a:extLst>
                <a:ext uri="{FF2B5EF4-FFF2-40B4-BE49-F238E27FC236}">
                  <a16:creationId xmlns:a16="http://schemas.microsoft.com/office/drawing/2014/main" id="{92781C36-86E8-473A-AFEA-8E1EEA2D1CCA}"/>
                </a:ext>
              </a:extLst>
            </p:cNvPr>
            <p:cNvSpPr>
              <a:spLocks noChangeArrowheads="1"/>
            </p:cNvSpPr>
            <p:nvPr/>
          </p:nvSpPr>
          <p:spPr bwMode="auto">
            <a:xfrm>
              <a:off x="5129213" y="2873376"/>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Rectangle 1181">
              <a:extLst>
                <a:ext uri="{FF2B5EF4-FFF2-40B4-BE49-F238E27FC236}">
                  <a16:creationId xmlns:a16="http://schemas.microsoft.com/office/drawing/2014/main" id="{859AAEA6-1ED1-413D-B454-DA8A692007BF}"/>
                </a:ext>
              </a:extLst>
            </p:cNvPr>
            <p:cNvSpPr>
              <a:spLocks noChangeArrowheads="1"/>
            </p:cNvSpPr>
            <p:nvPr/>
          </p:nvSpPr>
          <p:spPr bwMode="auto">
            <a:xfrm>
              <a:off x="5129213" y="2886076"/>
              <a:ext cx="111125"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Rectangle 1182">
              <a:extLst>
                <a:ext uri="{FF2B5EF4-FFF2-40B4-BE49-F238E27FC236}">
                  <a16:creationId xmlns:a16="http://schemas.microsoft.com/office/drawing/2014/main" id="{A4E15DA2-C219-4FC2-B033-87AC87BE4CAA}"/>
                </a:ext>
              </a:extLst>
            </p:cNvPr>
            <p:cNvSpPr>
              <a:spLocks noChangeArrowheads="1"/>
            </p:cNvSpPr>
            <p:nvPr/>
          </p:nvSpPr>
          <p:spPr bwMode="auto">
            <a:xfrm>
              <a:off x="5129213" y="2833689"/>
              <a:ext cx="76200" cy="6350"/>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Rectangle 1183">
              <a:extLst>
                <a:ext uri="{FF2B5EF4-FFF2-40B4-BE49-F238E27FC236}">
                  <a16:creationId xmlns:a16="http://schemas.microsoft.com/office/drawing/2014/main" id="{BFAE935B-00A4-4C10-88D0-711F533F5B92}"/>
                </a:ext>
              </a:extLst>
            </p:cNvPr>
            <p:cNvSpPr>
              <a:spLocks noChangeArrowheads="1"/>
            </p:cNvSpPr>
            <p:nvPr/>
          </p:nvSpPr>
          <p:spPr bwMode="auto">
            <a:xfrm>
              <a:off x="5295901" y="2846389"/>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Rectangle 1184">
              <a:extLst>
                <a:ext uri="{FF2B5EF4-FFF2-40B4-BE49-F238E27FC236}">
                  <a16:creationId xmlns:a16="http://schemas.microsoft.com/office/drawing/2014/main" id="{DD57BB4C-9919-46EB-BF44-1639962F971B}"/>
                </a:ext>
              </a:extLst>
            </p:cNvPr>
            <p:cNvSpPr>
              <a:spLocks noChangeArrowheads="1"/>
            </p:cNvSpPr>
            <p:nvPr/>
          </p:nvSpPr>
          <p:spPr bwMode="auto">
            <a:xfrm>
              <a:off x="5295901" y="2846389"/>
              <a:ext cx="13970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6" name="Rectangle 1185">
              <a:extLst>
                <a:ext uri="{FF2B5EF4-FFF2-40B4-BE49-F238E27FC236}">
                  <a16:creationId xmlns:a16="http://schemas.microsoft.com/office/drawing/2014/main" id="{273DE381-31A7-4C0C-9991-0D401FF415F1}"/>
                </a:ext>
              </a:extLst>
            </p:cNvPr>
            <p:cNvSpPr>
              <a:spLocks noChangeArrowheads="1"/>
            </p:cNvSpPr>
            <p:nvPr/>
          </p:nvSpPr>
          <p:spPr bwMode="auto">
            <a:xfrm>
              <a:off x="5295901" y="2860676"/>
              <a:ext cx="127000" cy="3175"/>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7" name="Rectangle 1186">
              <a:extLst>
                <a:ext uri="{FF2B5EF4-FFF2-40B4-BE49-F238E27FC236}">
                  <a16:creationId xmlns:a16="http://schemas.microsoft.com/office/drawing/2014/main" id="{6891D091-9FF4-49B5-8ACB-05119F64872A}"/>
                </a:ext>
              </a:extLst>
            </p:cNvPr>
            <p:cNvSpPr>
              <a:spLocks noChangeArrowheads="1"/>
            </p:cNvSpPr>
            <p:nvPr/>
          </p:nvSpPr>
          <p:spPr bwMode="auto">
            <a:xfrm>
              <a:off x="5295901" y="2860676"/>
              <a:ext cx="12700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8" name="Rectangle 1187">
              <a:extLst>
                <a:ext uri="{FF2B5EF4-FFF2-40B4-BE49-F238E27FC236}">
                  <a16:creationId xmlns:a16="http://schemas.microsoft.com/office/drawing/2014/main" id="{55ECB22E-150A-43DB-BA44-7DF04B3FAE7E}"/>
                </a:ext>
              </a:extLst>
            </p:cNvPr>
            <p:cNvSpPr>
              <a:spLocks noChangeArrowheads="1"/>
            </p:cNvSpPr>
            <p:nvPr/>
          </p:nvSpPr>
          <p:spPr bwMode="auto">
            <a:xfrm>
              <a:off x="5295901" y="2873376"/>
              <a:ext cx="139700"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Rectangle 1188">
              <a:extLst>
                <a:ext uri="{FF2B5EF4-FFF2-40B4-BE49-F238E27FC236}">
                  <a16:creationId xmlns:a16="http://schemas.microsoft.com/office/drawing/2014/main" id="{A9A66575-F215-40A9-A272-09D5A90C00C0}"/>
                </a:ext>
              </a:extLst>
            </p:cNvPr>
            <p:cNvSpPr>
              <a:spLocks noChangeArrowheads="1"/>
            </p:cNvSpPr>
            <p:nvPr/>
          </p:nvSpPr>
          <p:spPr bwMode="auto">
            <a:xfrm>
              <a:off x="5295901" y="2873376"/>
              <a:ext cx="13970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0" name="Rectangle 1189">
              <a:extLst>
                <a:ext uri="{FF2B5EF4-FFF2-40B4-BE49-F238E27FC236}">
                  <a16:creationId xmlns:a16="http://schemas.microsoft.com/office/drawing/2014/main" id="{C819436A-3349-4B34-A52A-FDD3CF589B59}"/>
                </a:ext>
              </a:extLst>
            </p:cNvPr>
            <p:cNvSpPr>
              <a:spLocks noChangeArrowheads="1"/>
            </p:cNvSpPr>
            <p:nvPr/>
          </p:nvSpPr>
          <p:spPr bwMode="auto">
            <a:xfrm>
              <a:off x="5295901" y="2886076"/>
              <a:ext cx="111125" cy="4763"/>
            </a:xfrm>
            <a:prstGeom prst="rect">
              <a:avLst/>
            </a:prstGeom>
            <a:solidFill>
              <a:srgbClr val="DCE4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1" name="Rectangle 1190">
              <a:extLst>
                <a:ext uri="{FF2B5EF4-FFF2-40B4-BE49-F238E27FC236}">
                  <a16:creationId xmlns:a16="http://schemas.microsoft.com/office/drawing/2014/main" id="{FECA7B82-C0A1-4D48-B1DF-60ABDC01BBE8}"/>
                </a:ext>
              </a:extLst>
            </p:cNvPr>
            <p:cNvSpPr>
              <a:spLocks noChangeArrowheads="1"/>
            </p:cNvSpPr>
            <p:nvPr/>
          </p:nvSpPr>
          <p:spPr bwMode="auto">
            <a:xfrm>
              <a:off x="5295901" y="2833689"/>
              <a:ext cx="74613" cy="6350"/>
            </a:xfrm>
            <a:prstGeom prst="rect">
              <a:avLst/>
            </a:prstGeom>
            <a:solidFill>
              <a:srgbClr val="CDD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Oval 1191">
              <a:extLst>
                <a:ext uri="{FF2B5EF4-FFF2-40B4-BE49-F238E27FC236}">
                  <a16:creationId xmlns:a16="http://schemas.microsoft.com/office/drawing/2014/main" id="{3317B5EE-1EC6-4899-9458-9B67B97EBBBB}"/>
                </a:ext>
              </a:extLst>
            </p:cNvPr>
            <p:cNvSpPr>
              <a:spLocks noChangeArrowheads="1"/>
            </p:cNvSpPr>
            <p:nvPr/>
          </p:nvSpPr>
          <p:spPr bwMode="auto">
            <a:xfrm>
              <a:off x="5414963" y="2981326"/>
              <a:ext cx="22225" cy="22225"/>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Oval 1192">
              <a:extLst>
                <a:ext uri="{FF2B5EF4-FFF2-40B4-BE49-F238E27FC236}">
                  <a16:creationId xmlns:a16="http://schemas.microsoft.com/office/drawing/2014/main" id="{0F0EC474-6D5E-412F-8CBC-552C2660185B}"/>
                </a:ext>
              </a:extLst>
            </p:cNvPr>
            <p:cNvSpPr>
              <a:spLocks noChangeArrowheads="1"/>
            </p:cNvSpPr>
            <p:nvPr/>
          </p:nvSpPr>
          <p:spPr bwMode="auto">
            <a:xfrm>
              <a:off x="5384801" y="2981326"/>
              <a:ext cx="22225" cy="22225"/>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Oval 1193">
              <a:extLst>
                <a:ext uri="{FF2B5EF4-FFF2-40B4-BE49-F238E27FC236}">
                  <a16:creationId xmlns:a16="http://schemas.microsoft.com/office/drawing/2014/main" id="{DC936D54-D08F-4B81-86DD-440C89B7AC86}"/>
                </a:ext>
              </a:extLst>
            </p:cNvPr>
            <p:cNvSpPr>
              <a:spLocks noChangeArrowheads="1"/>
            </p:cNvSpPr>
            <p:nvPr/>
          </p:nvSpPr>
          <p:spPr bwMode="auto">
            <a:xfrm>
              <a:off x="5354638" y="2981326"/>
              <a:ext cx="23813" cy="22225"/>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Oval 1194">
              <a:extLst>
                <a:ext uri="{FF2B5EF4-FFF2-40B4-BE49-F238E27FC236}">
                  <a16:creationId xmlns:a16="http://schemas.microsoft.com/office/drawing/2014/main" id="{BB1B88F1-AEDA-4305-9C52-598B74CCA687}"/>
                </a:ext>
              </a:extLst>
            </p:cNvPr>
            <p:cNvSpPr>
              <a:spLocks noChangeArrowheads="1"/>
            </p:cNvSpPr>
            <p:nvPr/>
          </p:nvSpPr>
          <p:spPr bwMode="auto">
            <a:xfrm>
              <a:off x="4976813" y="225742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1195">
              <a:extLst>
                <a:ext uri="{FF2B5EF4-FFF2-40B4-BE49-F238E27FC236}">
                  <a16:creationId xmlns:a16="http://schemas.microsoft.com/office/drawing/2014/main" id="{E8A4D2BD-C5D7-4205-9B7B-53F8A0657471}"/>
                </a:ext>
              </a:extLst>
            </p:cNvPr>
            <p:cNvSpPr>
              <a:spLocks noChangeArrowheads="1"/>
            </p:cNvSpPr>
            <p:nvPr/>
          </p:nvSpPr>
          <p:spPr bwMode="auto">
            <a:xfrm>
              <a:off x="4953001" y="225742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Oval 1196">
              <a:extLst>
                <a:ext uri="{FF2B5EF4-FFF2-40B4-BE49-F238E27FC236}">
                  <a16:creationId xmlns:a16="http://schemas.microsoft.com/office/drawing/2014/main" id="{7CC16BCF-7307-4612-BC4E-159FB3FC1C77}"/>
                </a:ext>
              </a:extLst>
            </p:cNvPr>
            <p:cNvSpPr>
              <a:spLocks noChangeArrowheads="1"/>
            </p:cNvSpPr>
            <p:nvPr/>
          </p:nvSpPr>
          <p:spPr bwMode="auto">
            <a:xfrm>
              <a:off x="4927601" y="225742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Rectangle 1197">
              <a:extLst>
                <a:ext uri="{FF2B5EF4-FFF2-40B4-BE49-F238E27FC236}">
                  <a16:creationId xmlns:a16="http://schemas.microsoft.com/office/drawing/2014/main" id="{D228DA65-6A9E-4DDA-9124-6E428DA23F7F}"/>
                </a:ext>
              </a:extLst>
            </p:cNvPr>
            <p:cNvSpPr>
              <a:spLocks noChangeArrowheads="1"/>
            </p:cNvSpPr>
            <p:nvPr/>
          </p:nvSpPr>
          <p:spPr bwMode="auto">
            <a:xfrm>
              <a:off x="5165726" y="3068639"/>
              <a:ext cx="9525" cy="17463"/>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9" name="Rectangle 1198">
              <a:extLst>
                <a:ext uri="{FF2B5EF4-FFF2-40B4-BE49-F238E27FC236}">
                  <a16:creationId xmlns:a16="http://schemas.microsoft.com/office/drawing/2014/main" id="{A8C860CC-5B86-4F10-9067-D73705F7D97E}"/>
                </a:ext>
              </a:extLst>
            </p:cNvPr>
            <p:cNvSpPr>
              <a:spLocks noChangeArrowheads="1"/>
            </p:cNvSpPr>
            <p:nvPr/>
          </p:nvSpPr>
          <p:spPr bwMode="auto">
            <a:xfrm>
              <a:off x="5295901" y="3068639"/>
              <a:ext cx="9525" cy="17463"/>
            </a:xfrm>
            <a:prstGeom prst="rect">
              <a:avLst/>
            </a:prstGeom>
            <a:solidFill>
              <a:srgbClr val="FFF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0" name="Rectangle 1199">
              <a:extLst>
                <a:ext uri="{FF2B5EF4-FFF2-40B4-BE49-F238E27FC236}">
                  <a16:creationId xmlns:a16="http://schemas.microsoft.com/office/drawing/2014/main" id="{8B49F655-8301-42C9-8800-3BBB6527A920}"/>
                </a:ext>
              </a:extLst>
            </p:cNvPr>
            <p:cNvSpPr>
              <a:spLocks noChangeArrowheads="1"/>
            </p:cNvSpPr>
            <p:nvPr/>
          </p:nvSpPr>
          <p:spPr bwMode="auto">
            <a:xfrm>
              <a:off x="5295901" y="3068639"/>
              <a:ext cx="9525"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Oval 1200">
              <a:extLst>
                <a:ext uri="{FF2B5EF4-FFF2-40B4-BE49-F238E27FC236}">
                  <a16:creationId xmlns:a16="http://schemas.microsoft.com/office/drawing/2014/main" id="{9BEB6F3E-4DC4-46A6-B621-38745ED9DBDA}"/>
                </a:ext>
              </a:extLst>
            </p:cNvPr>
            <p:cNvSpPr>
              <a:spLocks noChangeArrowheads="1"/>
            </p:cNvSpPr>
            <p:nvPr/>
          </p:nvSpPr>
          <p:spPr bwMode="auto">
            <a:xfrm>
              <a:off x="5165726" y="3055939"/>
              <a:ext cx="139700" cy="57150"/>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Oval 1201">
              <a:extLst>
                <a:ext uri="{FF2B5EF4-FFF2-40B4-BE49-F238E27FC236}">
                  <a16:creationId xmlns:a16="http://schemas.microsoft.com/office/drawing/2014/main" id="{460EAFB2-B892-4860-A71A-B436C1B77A8D}"/>
                </a:ext>
              </a:extLst>
            </p:cNvPr>
            <p:cNvSpPr>
              <a:spLocks noChangeArrowheads="1"/>
            </p:cNvSpPr>
            <p:nvPr/>
          </p:nvSpPr>
          <p:spPr bwMode="auto">
            <a:xfrm>
              <a:off x="5165726" y="3040064"/>
              <a:ext cx="139700" cy="57150"/>
            </a:xfrm>
            <a:prstGeom prst="ellipse">
              <a:avLst/>
            </a:pr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Oval 1202">
              <a:extLst>
                <a:ext uri="{FF2B5EF4-FFF2-40B4-BE49-F238E27FC236}">
                  <a16:creationId xmlns:a16="http://schemas.microsoft.com/office/drawing/2014/main" id="{63ECD287-88B1-46E2-AB22-B7F406239AC9}"/>
                </a:ext>
              </a:extLst>
            </p:cNvPr>
            <p:cNvSpPr>
              <a:spLocks noChangeArrowheads="1"/>
            </p:cNvSpPr>
            <p:nvPr/>
          </p:nvSpPr>
          <p:spPr bwMode="auto">
            <a:xfrm>
              <a:off x="5180013" y="3046414"/>
              <a:ext cx="111125" cy="36513"/>
            </a:xfrm>
            <a:prstGeom prst="ellipse">
              <a:avLst/>
            </a:pr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Rectangle 1203">
              <a:extLst>
                <a:ext uri="{FF2B5EF4-FFF2-40B4-BE49-F238E27FC236}">
                  <a16:creationId xmlns:a16="http://schemas.microsoft.com/office/drawing/2014/main" id="{EC6762AF-29FE-433D-834E-3FF89375A2CF}"/>
                </a:ext>
              </a:extLst>
            </p:cNvPr>
            <p:cNvSpPr>
              <a:spLocks noChangeArrowheads="1"/>
            </p:cNvSpPr>
            <p:nvPr/>
          </p:nvSpPr>
          <p:spPr bwMode="auto">
            <a:xfrm>
              <a:off x="5156201" y="3041651"/>
              <a:ext cx="12700" cy="15875"/>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Rectangle 1204">
              <a:extLst>
                <a:ext uri="{FF2B5EF4-FFF2-40B4-BE49-F238E27FC236}">
                  <a16:creationId xmlns:a16="http://schemas.microsoft.com/office/drawing/2014/main" id="{0F2A551D-178D-485B-B1CB-8E589AE5E8C8}"/>
                </a:ext>
              </a:extLst>
            </p:cNvPr>
            <p:cNvSpPr>
              <a:spLocks noChangeArrowheads="1"/>
            </p:cNvSpPr>
            <p:nvPr/>
          </p:nvSpPr>
          <p:spPr bwMode="auto">
            <a:xfrm>
              <a:off x="5287963" y="3041651"/>
              <a:ext cx="9525" cy="15875"/>
            </a:xfrm>
            <a:prstGeom prst="rect">
              <a:avLst/>
            </a:prstGeom>
            <a:solidFill>
              <a:srgbClr val="FFF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Rectangle 1205">
              <a:extLst>
                <a:ext uri="{FF2B5EF4-FFF2-40B4-BE49-F238E27FC236}">
                  <a16:creationId xmlns:a16="http://schemas.microsoft.com/office/drawing/2014/main" id="{85541D56-A65F-4DCB-9E86-1B7B5561AC59}"/>
                </a:ext>
              </a:extLst>
            </p:cNvPr>
            <p:cNvSpPr>
              <a:spLocks noChangeArrowheads="1"/>
            </p:cNvSpPr>
            <p:nvPr/>
          </p:nvSpPr>
          <p:spPr bwMode="auto">
            <a:xfrm>
              <a:off x="5287963" y="3041651"/>
              <a:ext cx="952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7" name="Oval 1206">
              <a:extLst>
                <a:ext uri="{FF2B5EF4-FFF2-40B4-BE49-F238E27FC236}">
                  <a16:creationId xmlns:a16="http://schemas.microsoft.com/office/drawing/2014/main" id="{6633AC85-8A7F-4459-B85F-1DE4A65C7842}"/>
                </a:ext>
              </a:extLst>
            </p:cNvPr>
            <p:cNvSpPr>
              <a:spLocks noChangeArrowheads="1"/>
            </p:cNvSpPr>
            <p:nvPr/>
          </p:nvSpPr>
          <p:spPr bwMode="auto">
            <a:xfrm>
              <a:off x="5156201" y="3028951"/>
              <a:ext cx="141288" cy="58738"/>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8" name="Oval 1207">
              <a:extLst>
                <a:ext uri="{FF2B5EF4-FFF2-40B4-BE49-F238E27FC236}">
                  <a16:creationId xmlns:a16="http://schemas.microsoft.com/office/drawing/2014/main" id="{23D88AA5-AC80-4C51-B3F0-9D88F6A74F37}"/>
                </a:ext>
              </a:extLst>
            </p:cNvPr>
            <p:cNvSpPr>
              <a:spLocks noChangeArrowheads="1"/>
            </p:cNvSpPr>
            <p:nvPr/>
          </p:nvSpPr>
          <p:spPr bwMode="auto">
            <a:xfrm>
              <a:off x="5156201" y="3014664"/>
              <a:ext cx="141288" cy="57150"/>
            </a:xfrm>
            <a:prstGeom prst="ellipse">
              <a:avLst/>
            </a:pr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9" name="Oval 1208">
              <a:extLst>
                <a:ext uri="{FF2B5EF4-FFF2-40B4-BE49-F238E27FC236}">
                  <a16:creationId xmlns:a16="http://schemas.microsoft.com/office/drawing/2014/main" id="{75633EEE-768B-4B65-8D3C-E9AA31313DA8}"/>
                </a:ext>
              </a:extLst>
            </p:cNvPr>
            <p:cNvSpPr>
              <a:spLocks noChangeArrowheads="1"/>
            </p:cNvSpPr>
            <p:nvPr/>
          </p:nvSpPr>
          <p:spPr bwMode="auto">
            <a:xfrm>
              <a:off x="5172076" y="3021014"/>
              <a:ext cx="111125" cy="34925"/>
            </a:xfrm>
            <a:prstGeom prst="ellipse">
              <a:avLst/>
            </a:pr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0" name="Rectangle 1209">
              <a:extLst>
                <a:ext uri="{FF2B5EF4-FFF2-40B4-BE49-F238E27FC236}">
                  <a16:creationId xmlns:a16="http://schemas.microsoft.com/office/drawing/2014/main" id="{92A017F4-2701-4ED9-B4D3-3979A3D08CD7}"/>
                </a:ext>
              </a:extLst>
            </p:cNvPr>
            <p:cNvSpPr>
              <a:spLocks noChangeArrowheads="1"/>
            </p:cNvSpPr>
            <p:nvPr/>
          </p:nvSpPr>
          <p:spPr bwMode="auto">
            <a:xfrm>
              <a:off x="5167313" y="3016251"/>
              <a:ext cx="9525" cy="17463"/>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1" name="Rectangle 1211">
              <a:extLst>
                <a:ext uri="{FF2B5EF4-FFF2-40B4-BE49-F238E27FC236}">
                  <a16:creationId xmlns:a16="http://schemas.microsoft.com/office/drawing/2014/main" id="{472E3950-B173-42FB-92E4-6B2F69DF45EA}"/>
                </a:ext>
              </a:extLst>
            </p:cNvPr>
            <p:cNvSpPr>
              <a:spLocks noChangeArrowheads="1"/>
            </p:cNvSpPr>
            <p:nvPr/>
          </p:nvSpPr>
          <p:spPr bwMode="auto">
            <a:xfrm>
              <a:off x="5295900" y="3016251"/>
              <a:ext cx="12700" cy="17463"/>
            </a:xfrm>
            <a:prstGeom prst="rect">
              <a:avLst/>
            </a:prstGeom>
            <a:solidFill>
              <a:srgbClr val="FFF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2" name="Rectangle 1212">
              <a:extLst>
                <a:ext uri="{FF2B5EF4-FFF2-40B4-BE49-F238E27FC236}">
                  <a16:creationId xmlns:a16="http://schemas.microsoft.com/office/drawing/2014/main" id="{9D5CEC74-D257-4CD2-BE3C-164482A31983}"/>
                </a:ext>
              </a:extLst>
            </p:cNvPr>
            <p:cNvSpPr>
              <a:spLocks noChangeArrowheads="1"/>
            </p:cNvSpPr>
            <p:nvPr/>
          </p:nvSpPr>
          <p:spPr bwMode="auto">
            <a:xfrm>
              <a:off x="5295900" y="3016251"/>
              <a:ext cx="12700"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3" name="Oval 1213">
              <a:extLst>
                <a:ext uri="{FF2B5EF4-FFF2-40B4-BE49-F238E27FC236}">
                  <a16:creationId xmlns:a16="http://schemas.microsoft.com/office/drawing/2014/main" id="{A3A6263D-8714-4859-978A-AAE1B478E795}"/>
                </a:ext>
              </a:extLst>
            </p:cNvPr>
            <p:cNvSpPr>
              <a:spLocks noChangeArrowheads="1"/>
            </p:cNvSpPr>
            <p:nvPr/>
          </p:nvSpPr>
          <p:spPr bwMode="auto">
            <a:xfrm>
              <a:off x="5167313" y="3003551"/>
              <a:ext cx="141288" cy="57150"/>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4" name="Oval 1214">
              <a:extLst>
                <a:ext uri="{FF2B5EF4-FFF2-40B4-BE49-F238E27FC236}">
                  <a16:creationId xmlns:a16="http://schemas.microsoft.com/office/drawing/2014/main" id="{AD700173-6E1D-4E68-8EF3-5C8B6293EFFE}"/>
                </a:ext>
              </a:extLst>
            </p:cNvPr>
            <p:cNvSpPr>
              <a:spLocks noChangeArrowheads="1"/>
            </p:cNvSpPr>
            <p:nvPr/>
          </p:nvSpPr>
          <p:spPr bwMode="auto">
            <a:xfrm>
              <a:off x="5167313" y="2987676"/>
              <a:ext cx="141288" cy="58738"/>
            </a:xfrm>
            <a:prstGeom prst="ellipse">
              <a:avLst/>
            </a:pr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5" name="Oval 1215">
              <a:extLst>
                <a:ext uri="{FF2B5EF4-FFF2-40B4-BE49-F238E27FC236}">
                  <a16:creationId xmlns:a16="http://schemas.microsoft.com/office/drawing/2014/main" id="{BF62305A-92A6-44C8-B1D2-4E713B25F352}"/>
                </a:ext>
              </a:extLst>
            </p:cNvPr>
            <p:cNvSpPr>
              <a:spLocks noChangeArrowheads="1"/>
            </p:cNvSpPr>
            <p:nvPr/>
          </p:nvSpPr>
          <p:spPr bwMode="auto">
            <a:xfrm>
              <a:off x="5181600" y="2994026"/>
              <a:ext cx="111125" cy="38100"/>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6" name="Freeform 1216">
              <a:extLst>
                <a:ext uri="{FF2B5EF4-FFF2-40B4-BE49-F238E27FC236}">
                  <a16:creationId xmlns:a16="http://schemas.microsoft.com/office/drawing/2014/main" id="{27B9A873-B18D-4CA3-A977-3EB3E3012CEA}"/>
                </a:ext>
              </a:extLst>
            </p:cNvPr>
            <p:cNvSpPr>
              <a:spLocks noEditPoints="1"/>
            </p:cNvSpPr>
            <p:nvPr/>
          </p:nvSpPr>
          <p:spPr bwMode="auto">
            <a:xfrm>
              <a:off x="5251450" y="3108326"/>
              <a:ext cx="25400" cy="3175"/>
            </a:xfrm>
            <a:custGeom>
              <a:avLst/>
              <a:gdLst>
                <a:gd name="T0" fmla="*/ 16 w 17"/>
                <a:gd name="T1" fmla="*/ 1 h 3"/>
                <a:gd name="T2" fmla="*/ 0 w 17"/>
                <a:gd name="T3" fmla="*/ 3 h 3"/>
                <a:gd name="T4" fmla="*/ 0 w 17"/>
                <a:gd name="T5" fmla="*/ 3 h 3"/>
                <a:gd name="T6" fmla="*/ 16 w 17"/>
                <a:gd name="T7" fmla="*/ 1 h 3"/>
                <a:gd name="T8" fmla="*/ 16 w 17"/>
                <a:gd name="T9" fmla="*/ 0 h 3"/>
                <a:gd name="T10" fmla="*/ 16 w 17"/>
                <a:gd name="T11" fmla="*/ 1 h 3"/>
                <a:gd name="T12" fmla="*/ 16 w 17"/>
                <a:gd name="T13" fmla="*/ 0 h 3"/>
                <a:gd name="T14" fmla="*/ 16 w 17"/>
                <a:gd name="T15" fmla="*/ 0 h 3"/>
                <a:gd name="T16" fmla="*/ 16 w 17"/>
                <a:gd name="T17" fmla="*/ 0 h 3"/>
                <a:gd name="T18" fmla="*/ 16 w 17"/>
                <a:gd name="T19" fmla="*/ 0 h 3"/>
                <a:gd name="T20" fmla="*/ 17 w 17"/>
                <a:gd name="T21" fmla="*/ 0 h 3"/>
                <a:gd name="T22" fmla="*/ 16 w 17"/>
                <a:gd name="T23" fmla="*/ 0 h 3"/>
                <a:gd name="T24" fmla="*/ 17 w 17"/>
                <a:gd name="T25" fmla="*/ 0 h 3"/>
                <a:gd name="T26" fmla="*/ 17 w 17"/>
                <a:gd name="T27" fmla="*/ 0 h 3"/>
                <a:gd name="T28" fmla="*/ 17 w 17"/>
                <a:gd name="T29" fmla="*/ 0 h 3"/>
                <a:gd name="T30" fmla="*/ 17 w 17"/>
                <a:gd name="T31" fmla="*/ 0 h 3"/>
                <a:gd name="T32" fmla="*/ 17 w 17"/>
                <a:gd name="T33" fmla="*/ 0 h 3"/>
                <a:gd name="T34" fmla="*/ 17 w 17"/>
                <a:gd name="T35" fmla="*/ 0 h 3"/>
                <a:gd name="T36" fmla="*/ 17 w 17"/>
                <a:gd name="T37" fmla="*/ 0 h 3"/>
                <a:gd name="T38" fmla="*/ 17 w 17"/>
                <a:gd name="T39" fmla="*/ 0 h 3"/>
                <a:gd name="T40" fmla="*/ 17 w 17"/>
                <a:gd name="T41" fmla="*/ 0 h 3"/>
                <a:gd name="T42" fmla="*/ 17 w 17"/>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
                  <a:moveTo>
                    <a:pt x="16" y="1"/>
                  </a:moveTo>
                  <a:cubicBezTo>
                    <a:pt x="11" y="2"/>
                    <a:pt x="6" y="3"/>
                    <a:pt x="0" y="3"/>
                  </a:cubicBezTo>
                  <a:cubicBezTo>
                    <a:pt x="0" y="3"/>
                    <a:pt x="0" y="3"/>
                    <a:pt x="0" y="3"/>
                  </a:cubicBezTo>
                  <a:cubicBezTo>
                    <a:pt x="6" y="3"/>
                    <a:pt x="11" y="2"/>
                    <a:pt x="16" y="1"/>
                  </a:cubicBezTo>
                  <a:moveTo>
                    <a:pt x="16" y="0"/>
                  </a:moveTo>
                  <a:cubicBezTo>
                    <a:pt x="16" y="0"/>
                    <a:pt x="16" y="0"/>
                    <a:pt x="16" y="1"/>
                  </a:cubicBezTo>
                  <a:cubicBezTo>
                    <a:pt x="16" y="0"/>
                    <a:pt x="16" y="0"/>
                    <a:pt x="16" y="0"/>
                  </a:cubicBezTo>
                  <a:moveTo>
                    <a:pt x="16" y="0"/>
                  </a:moveTo>
                  <a:cubicBezTo>
                    <a:pt x="16" y="0"/>
                    <a:pt x="16" y="0"/>
                    <a:pt x="16" y="0"/>
                  </a:cubicBezTo>
                  <a:cubicBezTo>
                    <a:pt x="16" y="0"/>
                    <a:pt x="16" y="0"/>
                    <a:pt x="16" y="0"/>
                  </a:cubicBezTo>
                  <a:moveTo>
                    <a:pt x="17" y="0"/>
                  </a:moveTo>
                  <a:cubicBezTo>
                    <a:pt x="17" y="0"/>
                    <a:pt x="16" y="0"/>
                    <a:pt x="16" y="0"/>
                  </a:cubicBezTo>
                  <a:cubicBezTo>
                    <a:pt x="16"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path>
              </a:pathLst>
            </a:custGeom>
            <a:solidFill>
              <a:srgbClr val="3A4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7" name="Freeform 1217">
              <a:extLst>
                <a:ext uri="{FF2B5EF4-FFF2-40B4-BE49-F238E27FC236}">
                  <a16:creationId xmlns:a16="http://schemas.microsoft.com/office/drawing/2014/main" id="{E4D5765C-ADEA-49C0-93FB-39328E556B27}"/>
                </a:ext>
              </a:extLst>
            </p:cNvPr>
            <p:cNvSpPr>
              <a:spLocks noEditPoints="1"/>
            </p:cNvSpPr>
            <p:nvPr/>
          </p:nvSpPr>
          <p:spPr bwMode="auto">
            <a:xfrm>
              <a:off x="5302250" y="3068638"/>
              <a:ext cx="3175" cy="17463"/>
            </a:xfrm>
            <a:custGeom>
              <a:avLst/>
              <a:gdLst>
                <a:gd name="T0" fmla="*/ 2 w 2"/>
                <a:gd name="T1" fmla="*/ 11 h 12"/>
                <a:gd name="T2" fmla="*/ 2 w 2"/>
                <a:gd name="T3" fmla="*/ 12 h 12"/>
                <a:gd name="T4" fmla="*/ 2 w 2"/>
                <a:gd name="T5" fmla="*/ 12 h 12"/>
                <a:gd name="T6" fmla="*/ 2 w 2"/>
                <a:gd name="T7" fmla="*/ 11 h 12"/>
                <a:gd name="T8" fmla="*/ 2 w 2"/>
                <a:gd name="T9" fmla="*/ 1 h 12"/>
                <a:gd name="T10" fmla="*/ 0 w 2"/>
                <a:gd name="T11" fmla="*/ 6 h 12"/>
                <a:gd name="T12" fmla="*/ 2 w 2"/>
                <a:gd name="T13" fmla="*/ 11 h 12"/>
                <a:gd name="T14" fmla="*/ 2 w 2"/>
                <a:gd name="T15" fmla="*/ 1 h 12"/>
                <a:gd name="T16" fmla="*/ 2 w 2"/>
                <a:gd name="T17" fmla="*/ 0 h 12"/>
                <a:gd name="T18" fmla="*/ 2 w 2"/>
                <a:gd name="T19" fmla="*/ 0 h 12"/>
                <a:gd name="T20" fmla="*/ 2 w 2"/>
                <a:gd name="T21" fmla="*/ 1 h 12"/>
                <a:gd name="T22" fmla="*/ 2 w 2"/>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2">
                  <a:moveTo>
                    <a:pt x="2" y="11"/>
                  </a:moveTo>
                  <a:cubicBezTo>
                    <a:pt x="2" y="11"/>
                    <a:pt x="2" y="11"/>
                    <a:pt x="2" y="12"/>
                  </a:cubicBezTo>
                  <a:cubicBezTo>
                    <a:pt x="2" y="12"/>
                    <a:pt x="2" y="12"/>
                    <a:pt x="2" y="12"/>
                  </a:cubicBezTo>
                  <a:cubicBezTo>
                    <a:pt x="2" y="11"/>
                    <a:pt x="2" y="11"/>
                    <a:pt x="2" y="11"/>
                  </a:cubicBezTo>
                  <a:moveTo>
                    <a:pt x="2" y="1"/>
                  </a:moveTo>
                  <a:cubicBezTo>
                    <a:pt x="2" y="2"/>
                    <a:pt x="2" y="4"/>
                    <a:pt x="0" y="6"/>
                  </a:cubicBezTo>
                  <a:cubicBezTo>
                    <a:pt x="2" y="8"/>
                    <a:pt x="2" y="9"/>
                    <a:pt x="2" y="11"/>
                  </a:cubicBezTo>
                  <a:cubicBezTo>
                    <a:pt x="2" y="1"/>
                    <a:pt x="2" y="1"/>
                    <a:pt x="2" y="1"/>
                  </a:cubicBezTo>
                  <a:moveTo>
                    <a:pt x="2" y="0"/>
                  </a:moveTo>
                  <a:cubicBezTo>
                    <a:pt x="2" y="0"/>
                    <a:pt x="2" y="0"/>
                    <a:pt x="2" y="0"/>
                  </a:cubicBezTo>
                  <a:cubicBezTo>
                    <a:pt x="2" y="0"/>
                    <a:pt x="2" y="0"/>
                    <a:pt x="2" y="1"/>
                  </a:cubicBezTo>
                  <a:cubicBezTo>
                    <a:pt x="2" y="0"/>
                    <a:pt x="2" y="0"/>
                    <a:pt x="2" y="0"/>
                  </a:cubicBezTo>
                </a:path>
              </a:pathLst>
            </a:custGeom>
            <a:solidFill>
              <a:srgbClr val="CDC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8" name="Freeform 1218">
              <a:extLst>
                <a:ext uri="{FF2B5EF4-FFF2-40B4-BE49-F238E27FC236}">
                  <a16:creationId xmlns:a16="http://schemas.microsoft.com/office/drawing/2014/main" id="{3CB124EB-3F63-48DF-8A72-8FA034B1CC2F}"/>
                </a:ext>
              </a:extLst>
            </p:cNvPr>
            <p:cNvSpPr>
              <a:spLocks/>
            </p:cNvSpPr>
            <p:nvPr/>
          </p:nvSpPr>
          <p:spPr bwMode="auto">
            <a:xfrm>
              <a:off x="5240338" y="3076576"/>
              <a:ext cx="65088" cy="34925"/>
            </a:xfrm>
            <a:custGeom>
              <a:avLst/>
              <a:gdLst>
                <a:gd name="T0" fmla="*/ 43 w 45"/>
                <a:gd name="T1" fmla="*/ 0 h 24"/>
                <a:gd name="T2" fmla="*/ 0 w 45"/>
                <a:gd name="T3" fmla="*/ 14 h 24"/>
                <a:gd name="T4" fmla="*/ 8 w 45"/>
                <a:gd name="T5" fmla="*/ 24 h 24"/>
                <a:gd name="T6" fmla="*/ 24 w 45"/>
                <a:gd name="T7" fmla="*/ 22 h 24"/>
                <a:gd name="T8" fmla="*/ 24 w 45"/>
                <a:gd name="T9" fmla="*/ 22 h 24"/>
                <a:gd name="T10" fmla="*/ 24 w 45"/>
                <a:gd name="T11" fmla="*/ 21 h 24"/>
                <a:gd name="T12" fmla="*/ 24 w 45"/>
                <a:gd name="T13" fmla="*/ 21 h 24"/>
                <a:gd name="T14" fmla="*/ 24 w 45"/>
                <a:gd name="T15" fmla="*/ 21 h 24"/>
                <a:gd name="T16" fmla="*/ 24 w 45"/>
                <a:gd name="T17" fmla="*/ 21 h 24"/>
                <a:gd name="T18" fmla="*/ 25 w 45"/>
                <a:gd name="T19" fmla="*/ 21 h 24"/>
                <a:gd name="T20" fmla="*/ 25 w 45"/>
                <a:gd name="T21" fmla="*/ 21 h 24"/>
                <a:gd name="T22" fmla="*/ 25 w 45"/>
                <a:gd name="T23" fmla="*/ 21 h 24"/>
                <a:gd name="T24" fmla="*/ 25 w 45"/>
                <a:gd name="T25" fmla="*/ 21 h 24"/>
                <a:gd name="T26" fmla="*/ 25 w 45"/>
                <a:gd name="T27" fmla="*/ 21 h 24"/>
                <a:gd name="T28" fmla="*/ 25 w 45"/>
                <a:gd name="T29" fmla="*/ 21 h 24"/>
                <a:gd name="T30" fmla="*/ 25 w 45"/>
                <a:gd name="T31" fmla="*/ 21 h 24"/>
                <a:gd name="T32" fmla="*/ 45 w 45"/>
                <a:gd name="T33" fmla="*/ 6 h 24"/>
                <a:gd name="T34" fmla="*/ 45 w 45"/>
                <a:gd name="T35" fmla="*/ 6 h 24"/>
                <a:gd name="T36" fmla="*/ 45 w 45"/>
                <a:gd name="T37" fmla="*/ 5 h 24"/>
                <a:gd name="T38" fmla="*/ 45 w 45"/>
                <a:gd name="T39" fmla="*/ 5 h 24"/>
                <a:gd name="T40" fmla="*/ 45 w 45"/>
                <a:gd name="T41" fmla="*/ 5 h 24"/>
                <a:gd name="T42" fmla="*/ 43 w 45"/>
                <a:gd name="T4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24">
                  <a:moveTo>
                    <a:pt x="43" y="0"/>
                  </a:moveTo>
                  <a:cubicBezTo>
                    <a:pt x="38" y="8"/>
                    <a:pt x="21" y="14"/>
                    <a:pt x="0" y="14"/>
                  </a:cubicBezTo>
                  <a:cubicBezTo>
                    <a:pt x="2" y="18"/>
                    <a:pt x="5" y="21"/>
                    <a:pt x="8" y="24"/>
                  </a:cubicBezTo>
                  <a:cubicBezTo>
                    <a:pt x="14" y="24"/>
                    <a:pt x="19" y="23"/>
                    <a:pt x="24" y="22"/>
                  </a:cubicBezTo>
                  <a:cubicBezTo>
                    <a:pt x="24" y="22"/>
                    <a:pt x="24" y="22"/>
                    <a:pt x="24" y="22"/>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ubicBezTo>
                    <a:pt x="37" y="18"/>
                    <a:pt x="45" y="12"/>
                    <a:pt x="45" y="6"/>
                  </a:cubicBezTo>
                  <a:cubicBezTo>
                    <a:pt x="45" y="6"/>
                    <a:pt x="45" y="6"/>
                    <a:pt x="45" y="6"/>
                  </a:cubicBezTo>
                  <a:cubicBezTo>
                    <a:pt x="45" y="5"/>
                    <a:pt x="45" y="5"/>
                    <a:pt x="45" y="5"/>
                  </a:cubicBezTo>
                  <a:cubicBezTo>
                    <a:pt x="45" y="5"/>
                    <a:pt x="45" y="5"/>
                    <a:pt x="45" y="5"/>
                  </a:cubicBezTo>
                  <a:cubicBezTo>
                    <a:pt x="45" y="5"/>
                    <a:pt x="45" y="5"/>
                    <a:pt x="45" y="5"/>
                  </a:cubicBezTo>
                  <a:cubicBezTo>
                    <a:pt x="45" y="3"/>
                    <a:pt x="45" y="2"/>
                    <a:pt x="43" y="0"/>
                  </a:cubicBezTo>
                </a:path>
              </a:pathLst>
            </a:custGeom>
            <a:solidFill>
              <a:srgbClr val="BE6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29" name="Freeform 1219">
              <a:extLst>
                <a:ext uri="{FF2B5EF4-FFF2-40B4-BE49-F238E27FC236}">
                  <a16:creationId xmlns:a16="http://schemas.microsoft.com/office/drawing/2014/main" id="{44091348-F44D-49AF-99D8-5645AC08B061}"/>
                </a:ext>
              </a:extLst>
            </p:cNvPr>
            <p:cNvSpPr>
              <a:spLocks/>
            </p:cNvSpPr>
            <p:nvPr/>
          </p:nvSpPr>
          <p:spPr bwMode="auto">
            <a:xfrm>
              <a:off x="5235575" y="3055938"/>
              <a:ext cx="69850" cy="41275"/>
            </a:xfrm>
            <a:custGeom>
              <a:avLst/>
              <a:gdLst>
                <a:gd name="T0" fmla="*/ 43 w 48"/>
                <a:gd name="T1" fmla="*/ 0 h 28"/>
                <a:gd name="T2" fmla="*/ 43 w 48"/>
                <a:gd name="T3" fmla="*/ 1 h 28"/>
                <a:gd name="T4" fmla="*/ 43 w 48"/>
                <a:gd name="T5" fmla="*/ 1 h 28"/>
                <a:gd name="T6" fmla="*/ 43 w 48"/>
                <a:gd name="T7" fmla="*/ 1 h 28"/>
                <a:gd name="T8" fmla="*/ 43 w 48"/>
                <a:gd name="T9" fmla="*/ 1 h 28"/>
                <a:gd name="T10" fmla="*/ 43 w 48"/>
                <a:gd name="T11" fmla="*/ 1 h 28"/>
                <a:gd name="T12" fmla="*/ 0 w 48"/>
                <a:gd name="T13" fmla="*/ 21 h 28"/>
                <a:gd name="T14" fmla="*/ 3 w 48"/>
                <a:gd name="T15" fmla="*/ 28 h 28"/>
                <a:gd name="T16" fmla="*/ 46 w 48"/>
                <a:gd name="T17" fmla="*/ 14 h 28"/>
                <a:gd name="T18" fmla="*/ 48 w 48"/>
                <a:gd name="T19" fmla="*/ 9 h 28"/>
                <a:gd name="T20" fmla="*/ 48 w 48"/>
                <a:gd name="T21" fmla="*/ 9 h 28"/>
                <a:gd name="T22" fmla="*/ 48 w 48"/>
                <a:gd name="T23" fmla="*/ 9 h 28"/>
                <a:gd name="T24" fmla="*/ 48 w 48"/>
                <a:gd name="T25" fmla="*/ 8 h 28"/>
                <a:gd name="T26" fmla="*/ 48 w 48"/>
                <a:gd name="T27" fmla="*/ 8 h 28"/>
                <a:gd name="T28" fmla="*/ 48 w 48"/>
                <a:gd name="T29" fmla="*/ 8 h 28"/>
                <a:gd name="T30" fmla="*/ 43 w 48"/>
                <a:gd name="T31" fmla="*/ 0 h 28"/>
                <a:gd name="T32" fmla="*/ 43 w 48"/>
                <a:gd name="T33" fmla="*/ 0 h 28"/>
                <a:gd name="T34" fmla="*/ 43 w 48"/>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28">
                  <a:moveTo>
                    <a:pt x="43" y="0"/>
                  </a:moveTo>
                  <a:cubicBezTo>
                    <a:pt x="43" y="1"/>
                    <a:pt x="43" y="1"/>
                    <a:pt x="43" y="1"/>
                  </a:cubicBezTo>
                  <a:cubicBezTo>
                    <a:pt x="43" y="1"/>
                    <a:pt x="43" y="1"/>
                    <a:pt x="43" y="1"/>
                  </a:cubicBezTo>
                  <a:cubicBezTo>
                    <a:pt x="43" y="1"/>
                    <a:pt x="43" y="1"/>
                    <a:pt x="43" y="1"/>
                  </a:cubicBezTo>
                  <a:cubicBezTo>
                    <a:pt x="43" y="1"/>
                    <a:pt x="43" y="1"/>
                    <a:pt x="43" y="1"/>
                  </a:cubicBezTo>
                  <a:cubicBezTo>
                    <a:pt x="43" y="1"/>
                    <a:pt x="43" y="1"/>
                    <a:pt x="43" y="1"/>
                  </a:cubicBezTo>
                  <a:cubicBezTo>
                    <a:pt x="42" y="11"/>
                    <a:pt x="24" y="20"/>
                    <a:pt x="0" y="21"/>
                  </a:cubicBezTo>
                  <a:cubicBezTo>
                    <a:pt x="1" y="23"/>
                    <a:pt x="2" y="26"/>
                    <a:pt x="3" y="28"/>
                  </a:cubicBezTo>
                  <a:cubicBezTo>
                    <a:pt x="24" y="28"/>
                    <a:pt x="41" y="22"/>
                    <a:pt x="46" y="14"/>
                  </a:cubicBezTo>
                  <a:cubicBezTo>
                    <a:pt x="48" y="12"/>
                    <a:pt x="48" y="10"/>
                    <a:pt x="48" y="9"/>
                  </a:cubicBezTo>
                  <a:cubicBezTo>
                    <a:pt x="48" y="9"/>
                    <a:pt x="48" y="9"/>
                    <a:pt x="48" y="9"/>
                  </a:cubicBezTo>
                  <a:cubicBezTo>
                    <a:pt x="48" y="9"/>
                    <a:pt x="48" y="9"/>
                    <a:pt x="48" y="9"/>
                  </a:cubicBezTo>
                  <a:cubicBezTo>
                    <a:pt x="48" y="8"/>
                    <a:pt x="48" y="8"/>
                    <a:pt x="48" y="8"/>
                  </a:cubicBezTo>
                  <a:cubicBezTo>
                    <a:pt x="48" y="8"/>
                    <a:pt x="48" y="8"/>
                    <a:pt x="48" y="8"/>
                  </a:cubicBezTo>
                  <a:cubicBezTo>
                    <a:pt x="48" y="8"/>
                    <a:pt x="48" y="8"/>
                    <a:pt x="48" y="8"/>
                  </a:cubicBezTo>
                  <a:cubicBezTo>
                    <a:pt x="48" y="5"/>
                    <a:pt x="46" y="2"/>
                    <a:pt x="43" y="0"/>
                  </a:cubicBezTo>
                  <a:cubicBezTo>
                    <a:pt x="43" y="0"/>
                    <a:pt x="43" y="0"/>
                    <a:pt x="43" y="0"/>
                  </a:cubicBezTo>
                  <a:cubicBezTo>
                    <a:pt x="43" y="0"/>
                    <a:pt x="43" y="0"/>
                    <a:pt x="43" y="0"/>
                  </a:cubicBezTo>
                </a:path>
              </a:pathLst>
            </a:custGeom>
            <a:solidFill>
              <a:srgbClr val="AA5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0" name="Freeform 1220">
              <a:extLst>
                <a:ext uri="{FF2B5EF4-FFF2-40B4-BE49-F238E27FC236}">
                  <a16:creationId xmlns:a16="http://schemas.microsoft.com/office/drawing/2014/main" id="{A63481E1-4AC5-4CE3-B588-B7161E2D73B3}"/>
                </a:ext>
              </a:extLst>
            </p:cNvPr>
            <p:cNvSpPr>
              <a:spLocks noEditPoints="1"/>
            </p:cNvSpPr>
            <p:nvPr/>
          </p:nvSpPr>
          <p:spPr bwMode="auto">
            <a:xfrm>
              <a:off x="5295900" y="3048001"/>
              <a:ext cx="1588" cy="9525"/>
            </a:xfrm>
            <a:custGeom>
              <a:avLst/>
              <a:gdLst>
                <a:gd name="T0" fmla="*/ 2 w 2"/>
                <a:gd name="T1" fmla="*/ 7 h 7"/>
                <a:gd name="T2" fmla="*/ 2 w 2"/>
                <a:gd name="T3" fmla="*/ 7 h 7"/>
                <a:gd name="T4" fmla="*/ 2 w 2"/>
                <a:gd name="T5" fmla="*/ 7 h 7"/>
                <a:gd name="T6" fmla="*/ 2 w 2"/>
                <a:gd name="T7" fmla="*/ 7 h 7"/>
                <a:gd name="T8" fmla="*/ 2 w 2"/>
                <a:gd name="T9" fmla="*/ 0 h 7"/>
                <a:gd name="T10" fmla="*/ 1 w 2"/>
                <a:gd name="T11" fmla="*/ 0 h 7"/>
                <a:gd name="T12" fmla="*/ 0 w 2"/>
                <a:gd name="T13" fmla="*/ 2 h 7"/>
                <a:gd name="T14" fmla="*/ 2 w 2"/>
                <a:gd name="T15" fmla="*/ 7 h 7"/>
                <a:gd name="T16" fmla="*/ 2 w 2"/>
                <a:gd name="T17" fmla="*/ 6 h 7"/>
                <a:gd name="T18" fmla="*/ 2 w 2"/>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2" y="7"/>
                  </a:moveTo>
                  <a:cubicBezTo>
                    <a:pt x="2" y="7"/>
                    <a:pt x="2" y="7"/>
                    <a:pt x="2" y="7"/>
                  </a:cubicBezTo>
                  <a:cubicBezTo>
                    <a:pt x="2" y="7"/>
                    <a:pt x="2" y="7"/>
                    <a:pt x="2" y="7"/>
                  </a:cubicBezTo>
                  <a:cubicBezTo>
                    <a:pt x="2" y="7"/>
                    <a:pt x="2" y="7"/>
                    <a:pt x="2" y="7"/>
                  </a:cubicBezTo>
                  <a:moveTo>
                    <a:pt x="2" y="0"/>
                  </a:moveTo>
                  <a:cubicBezTo>
                    <a:pt x="2" y="0"/>
                    <a:pt x="1" y="0"/>
                    <a:pt x="1" y="0"/>
                  </a:cubicBezTo>
                  <a:cubicBezTo>
                    <a:pt x="1" y="1"/>
                    <a:pt x="0" y="1"/>
                    <a:pt x="0" y="2"/>
                  </a:cubicBezTo>
                  <a:cubicBezTo>
                    <a:pt x="1" y="3"/>
                    <a:pt x="2" y="5"/>
                    <a:pt x="2" y="7"/>
                  </a:cubicBezTo>
                  <a:cubicBezTo>
                    <a:pt x="2" y="6"/>
                    <a:pt x="2" y="6"/>
                    <a:pt x="2" y="6"/>
                  </a:cubicBezTo>
                  <a:cubicBezTo>
                    <a:pt x="2" y="0"/>
                    <a:pt x="2" y="0"/>
                    <a:pt x="2" y="0"/>
                  </a:cubicBezTo>
                </a:path>
              </a:pathLst>
            </a:custGeom>
            <a:solidFill>
              <a:srgbClr val="CDC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1" name="Freeform 1221">
              <a:extLst>
                <a:ext uri="{FF2B5EF4-FFF2-40B4-BE49-F238E27FC236}">
                  <a16:creationId xmlns:a16="http://schemas.microsoft.com/office/drawing/2014/main" id="{2F53432A-469A-4D21-AC72-E791A49E3E2E}"/>
                </a:ext>
              </a:extLst>
            </p:cNvPr>
            <p:cNvSpPr>
              <a:spLocks/>
            </p:cNvSpPr>
            <p:nvPr/>
          </p:nvSpPr>
          <p:spPr bwMode="auto">
            <a:xfrm>
              <a:off x="5230813" y="3051176"/>
              <a:ext cx="66675" cy="36513"/>
            </a:xfrm>
            <a:custGeom>
              <a:avLst/>
              <a:gdLst>
                <a:gd name="T0" fmla="*/ 44 w 46"/>
                <a:gd name="T1" fmla="*/ 0 h 25"/>
                <a:gd name="T2" fmla="*/ 0 w 46"/>
                <a:gd name="T3" fmla="*/ 14 h 25"/>
                <a:gd name="T4" fmla="*/ 1 w 46"/>
                <a:gd name="T5" fmla="*/ 20 h 25"/>
                <a:gd name="T6" fmla="*/ 3 w 46"/>
                <a:gd name="T7" fmla="*/ 25 h 25"/>
                <a:gd name="T8" fmla="*/ 46 w 46"/>
                <a:gd name="T9" fmla="*/ 5 h 25"/>
                <a:gd name="T10" fmla="*/ 46 w 46"/>
                <a:gd name="T11" fmla="*/ 5 h 25"/>
                <a:gd name="T12" fmla="*/ 46 w 46"/>
                <a:gd name="T13" fmla="*/ 5 h 25"/>
                <a:gd name="T14" fmla="*/ 46 w 46"/>
                <a:gd name="T15" fmla="*/ 5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39" y="8"/>
                    <a:pt x="21" y="13"/>
                    <a:pt x="0" y="14"/>
                  </a:cubicBezTo>
                  <a:cubicBezTo>
                    <a:pt x="1" y="16"/>
                    <a:pt x="1" y="18"/>
                    <a:pt x="1" y="20"/>
                  </a:cubicBezTo>
                  <a:cubicBezTo>
                    <a:pt x="2" y="21"/>
                    <a:pt x="2" y="23"/>
                    <a:pt x="3" y="25"/>
                  </a:cubicBezTo>
                  <a:cubicBezTo>
                    <a:pt x="27" y="24"/>
                    <a:pt x="45" y="15"/>
                    <a:pt x="46" y="5"/>
                  </a:cubicBezTo>
                  <a:cubicBezTo>
                    <a:pt x="46" y="5"/>
                    <a:pt x="46" y="5"/>
                    <a:pt x="46" y="5"/>
                  </a:cubicBezTo>
                  <a:cubicBezTo>
                    <a:pt x="46" y="5"/>
                    <a:pt x="46" y="5"/>
                    <a:pt x="46" y="5"/>
                  </a:cubicBezTo>
                  <a:cubicBezTo>
                    <a:pt x="46" y="5"/>
                    <a:pt x="46" y="5"/>
                    <a:pt x="46" y="5"/>
                  </a:cubicBezTo>
                  <a:cubicBezTo>
                    <a:pt x="46" y="3"/>
                    <a:pt x="45" y="1"/>
                    <a:pt x="44" y="0"/>
                  </a:cubicBezTo>
                </a:path>
              </a:pathLst>
            </a:custGeom>
            <a:solidFill>
              <a:srgbClr val="BE6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2" name="Freeform 1222">
              <a:extLst>
                <a:ext uri="{FF2B5EF4-FFF2-40B4-BE49-F238E27FC236}">
                  <a16:creationId xmlns:a16="http://schemas.microsoft.com/office/drawing/2014/main" id="{9022B975-840D-4238-B912-CD87C61D9CF9}"/>
                </a:ext>
              </a:extLst>
            </p:cNvPr>
            <p:cNvSpPr>
              <a:spLocks/>
            </p:cNvSpPr>
            <p:nvPr/>
          </p:nvSpPr>
          <p:spPr bwMode="auto">
            <a:xfrm>
              <a:off x="5230813" y="3048001"/>
              <a:ext cx="65088" cy="23813"/>
            </a:xfrm>
            <a:custGeom>
              <a:avLst/>
              <a:gdLst>
                <a:gd name="T0" fmla="*/ 45 w 45"/>
                <a:gd name="T1" fmla="*/ 0 h 16"/>
                <a:gd name="T2" fmla="*/ 4 w 45"/>
                <a:gd name="T3" fmla="*/ 9 h 16"/>
                <a:gd name="T4" fmla="*/ 0 w 45"/>
                <a:gd name="T5" fmla="*/ 9 h 16"/>
                <a:gd name="T6" fmla="*/ 0 w 45"/>
                <a:gd name="T7" fmla="*/ 16 h 16"/>
                <a:gd name="T8" fmla="*/ 44 w 45"/>
                <a:gd name="T9" fmla="*/ 2 h 16"/>
                <a:gd name="T10" fmla="*/ 45 w 45"/>
                <a:gd name="T11" fmla="*/ 0 h 16"/>
              </a:gdLst>
              <a:ahLst/>
              <a:cxnLst>
                <a:cxn ang="0">
                  <a:pos x="T0" y="T1"/>
                </a:cxn>
                <a:cxn ang="0">
                  <a:pos x="T2" y="T3"/>
                </a:cxn>
                <a:cxn ang="0">
                  <a:pos x="T4" y="T5"/>
                </a:cxn>
                <a:cxn ang="0">
                  <a:pos x="T6" y="T7"/>
                </a:cxn>
                <a:cxn ang="0">
                  <a:pos x="T8" y="T9"/>
                </a:cxn>
                <a:cxn ang="0">
                  <a:pos x="T10" y="T11"/>
                </a:cxn>
              </a:cxnLst>
              <a:rect l="0" t="0" r="r" b="b"/>
              <a:pathLst>
                <a:path w="45" h="16">
                  <a:moveTo>
                    <a:pt x="45" y="0"/>
                  </a:moveTo>
                  <a:cubicBezTo>
                    <a:pt x="36" y="6"/>
                    <a:pt x="21" y="9"/>
                    <a:pt x="4" y="9"/>
                  </a:cubicBezTo>
                  <a:cubicBezTo>
                    <a:pt x="3" y="9"/>
                    <a:pt x="2" y="9"/>
                    <a:pt x="0" y="9"/>
                  </a:cubicBezTo>
                  <a:cubicBezTo>
                    <a:pt x="0" y="11"/>
                    <a:pt x="0" y="14"/>
                    <a:pt x="0" y="16"/>
                  </a:cubicBezTo>
                  <a:cubicBezTo>
                    <a:pt x="21" y="15"/>
                    <a:pt x="39" y="10"/>
                    <a:pt x="44" y="2"/>
                  </a:cubicBezTo>
                  <a:cubicBezTo>
                    <a:pt x="44" y="1"/>
                    <a:pt x="45" y="1"/>
                    <a:pt x="45" y="0"/>
                  </a:cubicBezTo>
                </a:path>
              </a:pathLst>
            </a:custGeom>
            <a:solidFill>
              <a:srgbClr val="AA5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3" name="Freeform 1223">
              <a:extLst>
                <a:ext uri="{FF2B5EF4-FFF2-40B4-BE49-F238E27FC236}">
                  <a16:creationId xmlns:a16="http://schemas.microsoft.com/office/drawing/2014/main" id="{FCD88087-9FEF-4D13-A7AA-8E3BB433C0AE}"/>
                </a:ext>
              </a:extLst>
            </p:cNvPr>
            <p:cNvSpPr>
              <a:spLocks noEditPoints="1"/>
            </p:cNvSpPr>
            <p:nvPr/>
          </p:nvSpPr>
          <p:spPr bwMode="auto">
            <a:xfrm>
              <a:off x="5305425" y="3016251"/>
              <a:ext cx="3175" cy="17463"/>
            </a:xfrm>
            <a:custGeom>
              <a:avLst/>
              <a:gdLst>
                <a:gd name="T0" fmla="*/ 2 w 2"/>
                <a:gd name="T1" fmla="*/ 11 h 12"/>
                <a:gd name="T2" fmla="*/ 2 w 2"/>
                <a:gd name="T3" fmla="*/ 12 h 12"/>
                <a:gd name="T4" fmla="*/ 2 w 2"/>
                <a:gd name="T5" fmla="*/ 12 h 12"/>
                <a:gd name="T6" fmla="*/ 2 w 2"/>
                <a:gd name="T7" fmla="*/ 11 h 12"/>
                <a:gd name="T8" fmla="*/ 2 w 2"/>
                <a:gd name="T9" fmla="*/ 1 h 12"/>
                <a:gd name="T10" fmla="*/ 0 w 2"/>
                <a:gd name="T11" fmla="*/ 6 h 12"/>
                <a:gd name="T12" fmla="*/ 2 w 2"/>
                <a:gd name="T13" fmla="*/ 11 h 12"/>
                <a:gd name="T14" fmla="*/ 2 w 2"/>
                <a:gd name="T15" fmla="*/ 1 h 12"/>
                <a:gd name="T16" fmla="*/ 2 w 2"/>
                <a:gd name="T17" fmla="*/ 0 h 12"/>
                <a:gd name="T18" fmla="*/ 2 w 2"/>
                <a:gd name="T19" fmla="*/ 0 h 12"/>
                <a:gd name="T20" fmla="*/ 2 w 2"/>
                <a:gd name="T21" fmla="*/ 1 h 12"/>
                <a:gd name="T22" fmla="*/ 2 w 2"/>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2">
                  <a:moveTo>
                    <a:pt x="2" y="11"/>
                  </a:moveTo>
                  <a:cubicBezTo>
                    <a:pt x="2" y="12"/>
                    <a:pt x="2" y="12"/>
                    <a:pt x="2" y="12"/>
                  </a:cubicBezTo>
                  <a:cubicBezTo>
                    <a:pt x="2" y="12"/>
                    <a:pt x="2" y="12"/>
                    <a:pt x="2" y="12"/>
                  </a:cubicBezTo>
                  <a:cubicBezTo>
                    <a:pt x="2" y="11"/>
                    <a:pt x="2" y="11"/>
                    <a:pt x="2" y="11"/>
                  </a:cubicBezTo>
                  <a:moveTo>
                    <a:pt x="2" y="1"/>
                  </a:moveTo>
                  <a:cubicBezTo>
                    <a:pt x="2" y="3"/>
                    <a:pt x="1" y="4"/>
                    <a:pt x="0" y="6"/>
                  </a:cubicBezTo>
                  <a:cubicBezTo>
                    <a:pt x="1" y="8"/>
                    <a:pt x="2" y="10"/>
                    <a:pt x="2" y="11"/>
                  </a:cubicBezTo>
                  <a:cubicBezTo>
                    <a:pt x="2" y="1"/>
                    <a:pt x="2" y="1"/>
                    <a:pt x="2" y="1"/>
                  </a:cubicBezTo>
                  <a:moveTo>
                    <a:pt x="2" y="0"/>
                  </a:moveTo>
                  <a:cubicBezTo>
                    <a:pt x="2" y="0"/>
                    <a:pt x="2" y="0"/>
                    <a:pt x="2" y="0"/>
                  </a:cubicBezTo>
                  <a:cubicBezTo>
                    <a:pt x="2" y="1"/>
                    <a:pt x="2" y="1"/>
                    <a:pt x="2" y="1"/>
                  </a:cubicBezTo>
                  <a:cubicBezTo>
                    <a:pt x="2" y="0"/>
                    <a:pt x="2" y="0"/>
                    <a:pt x="2" y="0"/>
                  </a:cubicBezTo>
                </a:path>
              </a:pathLst>
            </a:custGeom>
            <a:solidFill>
              <a:srgbClr val="CDC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4" name="Freeform 1224">
              <a:extLst>
                <a:ext uri="{FF2B5EF4-FFF2-40B4-BE49-F238E27FC236}">
                  <a16:creationId xmlns:a16="http://schemas.microsoft.com/office/drawing/2014/main" id="{8BA09B02-9E6A-46C4-A139-1BBA397A321D}"/>
                </a:ext>
              </a:extLst>
            </p:cNvPr>
            <p:cNvSpPr>
              <a:spLocks/>
            </p:cNvSpPr>
            <p:nvPr/>
          </p:nvSpPr>
          <p:spPr bwMode="auto">
            <a:xfrm>
              <a:off x="5230813" y="3024188"/>
              <a:ext cx="77788" cy="36513"/>
            </a:xfrm>
            <a:custGeom>
              <a:avLst/>
              <a:gdLst>
                <a:gd name="T0" fmla="*/ 51 w 53"/>
                <a:gd name="T1" fmla="*/ 0 h 25"/>
                <a:gd name="T2" fmla="*/ 4 w 53"/>
                <a:gd name="T3" fmla="*/ 15 h 25"/>
                <a:gd name="T4" fmla="*/ 2 w 53"/>
                <a:gd name="T5" fmla="*/ 14 h 25"/>
                <a:gd name="T6" fmla="*/ 0 w 53"/>
                <a:gd name="T7" fmla="*/ 25 h 25"/>
                <a:gd name="T8" fmla="*/ 4 w 53"/>
                <a:gd name="T9" fmla="*/ 25 h 25"/>
                <a:gd name="T10" fmla="*/ 45 w 53"/>
                <a:gd name="T11" fmla="*/ 16 h 25"/>
                <a:gd name="T12" fmla="*/ 46 w 53"/>
                <a:gd name="T13" fmla="*/ 16 h 25"/>
                <a:gd name="T14" fmla="*/ 46 w 53"/>
                <a:gd name="T15" fmla="*/ 16 h 25"/>
                <a:gd name="T16" fmla="*/ 46 w 53"/>
                <a:gd name="T17" fmla="*/ 16 h 25"/>
                <a:gd name="T18" fmla="*/ 53 w 53"/>
                <a:gd name="T19" fmla="*/ 6 h 25"/>
                <a:gd name="T20" fmla="*/ 53 w 53"/>
                <a:gd name="T21" fmla="*/ 6 h 25"/>
                <a:gd name="T22" fmla="*/ 53 w 53"/>
                <a:gd name="T23" fmla="*/ 5 h 25"/>
                <a:gd name="T24" fmla="*/ 53 w 53"/>
                <a:gd name="T25" fmla="*/ 5 h 25"/>
                <a:gd name="T26" fmla="*/ 53 w 53"/>
                <a:gd name="T27" fmla="*/ 5 h 25"/>
                <a:gd name="T28" fmla="*/ 51 w 53"/>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25">
                  <a:moveTo>
                    <a:pt x="51" y="0"/>
                  </a:moveTo>
                  <a:cubicBezTo>
                    <a:pt x="45" y="8"/>
                    <a:pt x="27" y="15"/>
                    <a:pt x="4" y="15"/>
                  </a:cubicBezTo>
                  <a:cubicBezTo>
                    <a:pt x="4" y="15"/>
                    <a:pt x="3" y="14"/>
                    <a:pt x="2" y="14"/>
                  </a:cubicBezTo>
                  <a:cubicBezTo>
                    <a:pt x="1" y="18"/>
                    <a:pt x="0" y="21"/>
                    <a:pt x="0" y="25"/>
                  </a:cubicBezTo>
                  <a:cubicBezTo>
                    <a:pt x="2" y="25"/>
                    <a:pt x="3" y="25"/>
                    <a:pt x="4" y="25"/>
                  </a:cubicBezTo>
                  <a:cubicBezTo>
                    <a:pt x="21" y="25"/>
                    <a:pt x="36" y="22"/>
                    <a:pt x="45" y="16"/>
                  </a:cubicBezTo>
                  <a:cubicBezTo>
                    <a:pt x="45" y="16"/>
                    <a:pt x="46" y="16"/>
                    <a:pt x="46" y="16"/>
                  </a:cubicBezTo>
                  <a:cubicBezTo>
                    <a:pt x="46" y="16"/>
                    <a:pt x="46" y="16"/>
                    <a:pt x="46" y="16"/>
                  </a:cubicBezTo>
                  <a:cubicBezTo>
                    <a:pt x="46" y="16"/>
                    <a:pt x="46" y="16"/>
                    <a:pt x="46" y="16"/>
                  </a:cubicBezTo>
                  <a:cubicBezTo>
                    <a:pt x="50" y="13"/>
                    <a:pt x="52" y="9"/>
                    <a:pt x="53" y="6"/>
                  </a:cubicBezTo>
                  <a:cubicBezTo>
                    <a:pt x="53" y="6"/>
                    <a:pt x="53" y="6"/>
                    <a:pt x="53" y="6"/>
                  </a:cubicBezTo>
                  <a:cubicBezTo>
                    <a:pt x="53" y="6"/>
                    <a:pt x="53" y="6"/>
                    <a:pt x="53" y="5"/>
                  </a:cubicBezTo>
                  <a:cubicBezTo>
                    <a:pt x="53" y="5"/>
                    <a:pt x="53" y="5"/>
                    <a:pt x="53" y="5"/>
                  </a:cubicBezTo>
                  <a:cubicBezTo>
                    <a:pt x="53" y="5"/>
                    <a:pt x="53" y="5"/>
                    <a:pt x="53" y="5"/>
                  </a:cubicBezTo>
                  <a:cubicBezTo>
                    <a:pt x="53" y="4"/>
                    <a:pt x="52" y="2"/>
                    <a:pt x="51" y="0"/>
                  </a:cubicBezTo>
                </a:path>
              </a:pathLst>
            </a:custGeom>
            <a:solidFill>
              <a:srgbClr val="BE6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5" name="Freeform 1225">
              <a:extLst>
                <a:ext uri="{FF2B5EF4-FFF2-40B4-BE49-F238E27FC236}">
                  <a16:creationId xmlns:a16="http://schemas.microsoft.com/office/drawing/2014/main" id="{24BB5DB2-1316-47BF-A405-D741D054C534}"/>
                </a:ext>
              </a:extLst>
            </p:cNvPr>
            <p:cNvSpPr>
              <a:spLocks/>
            </p:cNvSpPr>
            <p:nvPr/>
          </p:nvSpPr>
          <p:spPr bwMode="auto">
            <a:xfrm>
              <a:off x="5233988" y="2998788"/>
              <a:ext cx="74613" cy="47625"/>
            </a:xfrm>
            <a:custGeom>
              <a:avLst/>
              <a:gdLst>
                <a:gd name="T0" fmla="*/ 38 w 51"/>
                <a:gd name="T1" fmla="*/ 0 h 33"/>
                <a:gd name="T2" fmla="*/ 36 w 51"/>
                <a:gd name="T3" fmla="*/ 0 h 33"/>
                <a:gd name="T4" fmla="*/ 31 w 51"/>
                <a:gd name="T5" fmla="*/ 2 h 33"/>
                <a:gd name="T6" fmla="*/ 40 w 51"/>
                <a:gd name="T7" fmla="*/ 10 h 33"/>
                <a:gd name="T8" fmla="*/ 5 w 51"/>
                <a:gd name="T9" fmla="*/ 23 h 33"/>
                <a:gd name="T10" fmla="*/ 0 w 51"/>
                <a:gd name="T11" fmla="*/ 32 h 33"/>
                <a:gd name="T12" fmla="*/ 2 w 51"/>
                <a:gd name="T13" fmla="*/ 33 h 33"/>
                <a:gd name="T14" fmla="*/ 49 w 51"/>
                <a:gd name="T15" fmla="*/ 18 h 33"/>
                <a:gd name="T16" fmla="*/ 51 w 51"/>
                <a:gd name="T17" fmla="*/ 13 h 33"/>
                <a:gd name="T18" fmla="*/ 51 w 51"/>
                <a:gd name="T19" fmla="*/ 13 h 33"/>
                <a:gd name="T20" fmla="*/ 51 w 51"/>
                <a:gd name="T21" fmla="*/ 13 h 33"/>
                <a:gd name="T22" fmla="*/ 51 w 51"/>
                <a:gd name="T23" fmla="*/ 12 h 33"/>
                <a:gd name="T24" fmla="*/ 51 w 51"/>
                <a:gd name="T25" fmla="*/ 12 h 33"/>
                <a:gd name="T26" fmla="*/ 51 w 51"/>
                <a:gd name="T27" fmla="*/ 12 h 33"/>
                <a:gd name="T28" fmla="*/ 38 w 51"/>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33">
                  <a:moveTo>
                    <a:pt x="38" y="0"/>
                  </a:moveTo>
                  <a:cubicBezTo>
                    <a:pt x="38" y="0"/>
                    <a:pt x="37" y="0"/>
                    <a:pt x="36" y="0"/>
                  </a:cubicBezTo>
                  <a:cubicBezTo>
                    <a:pt x="34" y="0"/>
                    <a:pt x="32" y="1"/>
                    <a:pt x="31" y="2"/>
                  </a:cubicBezTo>
                  <a:cubicBezTo>
                    <a:pt x="37" y="4"/>
                    <a:pt x="40" y="7"/>
                    <a:pt x="40" y="10"/>
                  </a:cubicBezTo>
                  <a:cubicBezTo>
                    <a:pt x="40" y="17"/>
                    <a:pt x="25" y="22"/>
                    <a:pt x="5" y="23"/>
                  </a:cubicBezTo>
                  <a:cubicBezTo>
                    <a:pt x="3" y="26"/>
                    <a:pt x="1" y="29"/>
                    <a:pt x="0" y="32"/>
                  </a:cubicBezTo>
                  <a:cubicBezTo>
                    <a:pt x="1" y="32"/>
                    <a:pt x="2" y="33"/>
                    <a:pt x="2" y="33"/>
                  </a:cubicBezTo>
                  <a:cubicBezTo>
                    <a:pt x="25" y="33"/>
                    <a:pt x="43" y="26"/>
                    <a:pt x="49" y="18"/>
                  </a:cubicBezTo>
                  <a:cubicBezTo>
                    <a:pt x="50" y="16"/>
                    <a:pt x="51" y="15"/>
                    <a:pt x="51" y="13"/>
                  </a:cubicBezTo>
                  <a:cubicBezTo>
                    <a:pt x="51" y="13"/>
                    <a:pt x="51" y="13"/>
                    <a:pt x="51" y="13"/>
                  </a:cubicBezTo>
                  <a:cubicBezTo>
                    <a:pt x="51" y="13"/>
                    <a:pt x="51" y="13"/>
                    <a:pt x="51" y="13"/>
                  </a:cubicBezTo>
                  <a:cubicBezTo>
                    <a:pt x="51" y="13"/>
                    <a:pt x="51" y="13"/>
                    <a:pt x="51" y="12"/>
                  </a:cubicBezTo>
                  <a:cubicBezTo>
                    <a:pt x="51" y="12"/>
                    <a:pt x="51" y="12"/>
                    <a:pt x="51" y="12"/>
                  </a:cubicBezTo>
                  <a:cubicBezTo>
                    <a:pt x="51" y="12"/>
                    <a:pt x="51" y="12"/>
                    <a:pt x="51" y="12"/>
                  </a:cubicBezTo>
                  <a:cubicBezTo>
                    <a:pt x="50" y="8"/>
                    <a:pt x="46" y="3"/>
                    <a:pt x="38" y="0"/>
                  </a:cubicBezTo>
                </a:path>
              </a:pathLst>
            </a:custGeom>
            <a:solidFill>
              <a:srgbClr val="AA5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6" name="Freeform 1226">
              <a:extLst>
                <a:ext uri="{FF2B5EF4-FFF2-40B4-BE49-F238E27FC236}">
                  <a16:creationId xmlns:a16="http://schemas.microsoft.com/office/drawing/2014/main" id="{27738B07-3A25-4C14-A75B-7C5761606B72}"/>
                </a:ext>
              </a:extLst>
            </p:cNvPr>
            <p:cNvSpPr>
              <a:spLocks/>
            </p:cNvSpPr>
            <p:nvPr/>
          </p:nvSpPr>
          <p:spPr bwMode="auto">
            <a:xfrm>
              <a:off x="5241925" y="3001963"/>
              <a:ext cx="50800" cy="30163"/>
            </a:xfrm>
            <a:custGeom>
              <a:avLst/>
              <a:gdLst>
                <a:gd name="T0" fmla="*/ 26 w 35"/>
                <a:gd name="T1" fmla="*/ 0 h 21"/>
                <a:gd name="T2" fmla="*/ 0 w 35"/>
                <a:gd name="T3" fmla="*/ 21 h 21"/>
                <a:gd name="T4" fmla="*/ 35 w 35"/>
                <a:gd name="T5" fmla="*/ 8 h 21"/>
                <a:gd name="T6" fmla="*/ 26 w 35"/>
                <a:gd name="T7" fmla="*/ 0 h 21"/>
              </a:gdLst>
              <a:ahLst/>
              <a:cxnLst>
                <a:cxn ang="0">
                  <a:pos x="T0" y="T1"/>
                </a:cxn>
                <a:cxn ang="0">
                  <a:pos x="T2" y="T3"/>
                </a:cxn>
                <a:cxn ang="0">
                  <a:pos x="T4" y="T5"/>
                </a:cxn>
                <a:cxn ang="0">
                  <a:pos x="T6" y="T7"/>
                </a:cxn>
              </a:cxnLst>
              <a:rect l="0" t="0" r="r" b="b"/>
              <a:pathLst>
                <a:path w="35" h="21">
                  <a:moveTo>
                    <a:pt x="26" y="0"/>
                  </a:moveTo>
                  <a:cubicBezTo>
                    <a:pt x="14" y="3"/>
                    <a:pt x="5" y="11"/>
                    <a:pt x="0" y="21"/>
                  </a:cubicBezTo>
                  <a:cubicBezTo>
                    <a:pt x="20" y="20"/>
                    <a:pt x="35" y="15"/>
                    <a:pt x="35" y="8"/>
                  </a:cubicBezTo>
                  <a:cubicBezTo>
                    <a:pt x="35" y="5"/>
                    <a:pt x="32" y="2"/>
                    <a:pt x="26" y="0"/>
                  </a:cubicBezTo>
                </a:path>
              </a:pathLst>
            </a:custGeom>
            <a:solidFill>
              <a:srgbClr val="BE6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7" name="Oval 1227">
              <a:extLst>
                <a:ext uri="{FF2B5EF4-FFF2-40B4-BE49-F238E27FC236}">
                  <a16:creationId xmlns:a16="http://schemas.microsoft.com/office/drawing/2014/main" id="{CF618231-2034-45F5-A8EF-860918E06990}"/>
                </a:ext>
              </a:extLst>
            </p:cNvPr>
            <p:cNvSpPr>
              <a:spLocks noChangeArrowheads="1"/>
            </p:cNvSpPr>
            <p:nvPr/>
          </p:nvSpPr>
          <p:spPr bwMode="auto">
            <a:xfrm>
              <a:off x="5237163" y="2971801"/>
              <a:ext cx="146050" cy="146050"/>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8" name="Oval 1228">
              <a:extLst>
                <a:ext uri="{FF2B5EF4-FFF2-40B4-BE49-F238E27FC236}">
                  <a16:creationId xmlns:a16="http://schemas.microsoft.com/office/drawing/2014/main" id="{F0B26EFF-FA09-47EC-9FED-BA277AAFA1B2}"/>
                </a:ext>
              </a:extLst>
            </p:cNvPr>
            <p:cNvSpPr>
              <a:spLocks noChangeArrowheads="1"/>
            </p:cNvSpPr>
            <p:nvPr/>
          </p:nvSpPr>
          <p:spPr bwMode="auto">
            <a:xfrm>
              <a:off x="5240338" y="2974976"/>
              <a:ext cx="139700" cy="139700"/>
            </a:xfrm>
            <a:prstGeom prst="ellipse">
              <a:avLst/>
            </a:pr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39" name="Oval 1229">
              <a:extLst>
                <a:ext uri="{FF2B5EF4-FFF2-40B4-BE49-F238E27FC236}">
                  <a16:creationId xmlns:a16="http://schemas.microsoft.com/office/drawing/2014/main" id="{A59231FA-DA81-48A2-A743-611C42C0F437}"/>
                </a:ext>
              </a:extLst>
            </p:cNvPr>
            <p:cNvSpPr>
              <a:spLocks noChangeArrowheads="1"/>
            </p:cNvSpPr>
            <p:nvPr/>
          </p:nvSpPr>
          <p:spPr bwMode="auto">
            <a:xfrm>
              <a:off x="5254625" y="2989263"/>
              <a:ext cx="111125" cy="111125"/>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0" name="Freeform 1230">
              <a:extLst>
                <a:ext uri="{FF2B5EF4-FFF2-40B4-BE49-F238E27FC236}">
                  <a16:creationId xmlns:a16="http://schemas.microsoft.com/office/drawing/2014/main" id="{28AAB7D8-295F-4F08-A38D-9E704685720A}"/>
                </a:ext>
              </a:extLst>
            </p:cNvPr>
            <p:cNvSpPr>
              <a:spLocks noEditPoints="1"/>
            </p:cNvSpPr>
            <p:nvPr/>
          </p:nvSpPr>
          <p:spPr bwMode="auto">
            <a:xfrm>
              <a:off x="5287963" y="3003551"/>
              <a:ext cx="42863" cy="85725"/>
            </a:xfrm>
            <a:custGeom>
              <a:avLst/>
              <a:gdLst>
                <a:gd name="T0" fmla="*/ 5 w 30"/>
                <a:gd name="T1" fmla="*/ 50 h 59"/>
                <a:gd name="T2" fmla="*/ 2 w 30"/>
                <a:gd name="T3" fmla="*/ 43 h 59"/>
                <a:gd name="T4" fmla="*/ 3 w 30"/>
                <a:gd name="T5" fmla="*/ 42 h 59"/>
                <a:gd name="T6" fmla="*/ 6 w 30"/>
                <a:gd name="T7" fmla="*/ 44 h 59"/>
                <a:gd name="T8" fmla="*/ 13 w 30"/>
                <a:gd name="T9" fmla="*/ 47 h 59"/>
                <a:gd name="T10" fmla="*/ 10 w 30"/>
                <a:gd name="T11" fmla="*/ 29 h 59"/>
                <a:gd name="T12" fmla="*/ 3 w 30"/>
                <a:gd name="T13" fmla="*/ 23 h 59"/>
                <a:gd name="T14" fmla="*/ 3 w 30"/>
                <a:gd name="T15" fmla="*/ 14 h 59"/>
                <a:gd name="T16" fmla="*/ 10 w 30"/>
                <a:gd name="T17" fmla="*/ 7 h 59"/>
                <a:gd name="T18" fmla="*/ 16 w 30"/>
                <a:gd name="T19" fmla="*/ 1 h 59"/>
                <a:gd name="T20" fmla="*/ 17 w 30"/>
                <a:gd name="T21" fmla="*/ 0 h 59"/>
                <a:gd name="T22" fmla="*/ 19 w 30"/>
                <a:gd name="T23" fmla="*/ 6 h 59"/>
                <a:gd name="T24" fmla="*/ 29 w 30"/>
                <a:gd name="T25" fmla="*/ 11 h 59"/>
                <a:gd name="T26" fmla="*/ 26 w 30"/>
                <a:gd name="T27" fmla="*/ 14 h 59"/>
                <a:gd name="T28" fmla="*/ 24 w 30"/>
                <a:gd name="T29" fmla="*/ 12 h 59"/>
                <a:gd name="T30" fmla="*/ 19 w 30"/>
                <a:gd name="T31" fmla="*/ 11 h 59"/>
                <a:gd name="T32" fmla="*/ 22 w 30"/>
                <a:gd name="T33" fmla="*/ 27 h 59"/>
                <a:gd name="T34" fmla="*/ 29 w 30"/>
                <a:gd name="T35" fmla="*/ 33 h 59"/>
                <a:gd name="T36" fmla="*/ 29 w 30"/>
                <a:gd name="T37" fmla="*/ 43 h 59"/>
                <a:gd name="T38" fmla="*/ 22 w 30"/>
                <a:gd name="T39" fmla="*/ 50 h 59"/>
                <a:gd name="T40" fmla="*/ 16 w 30"/>
                <a:gd name="T41" fmla="*/ 57 h 59"/>
                <a:gd name="T42" fmla="*/ 14 w 30"/>
                <a:gd name="T43" fmla="*/ 59 h 59"/>
                <a:gd name="T44" fmla="*/ 12 w 30"/>
                <a:gd name="T45" fmla="*/ 52 h 59"/>
                <a:gd name="T46" fmla="*/ 8 w 30"/>
                <a:gd name="T47" fmla="*/ 20 h 59"/>
                <a:gd name="T48" fmla="*/ 11 w 30"/>
                <a:gd name="T49" fmla="*/ 24 h 59"/>
                <a:gd name="T50" fmla="*/ 15 w 30"/>
                <a:gd name="T51" fmla="*/ 11 h 59"/>
                <a:gd name="T52" fmla="*/ 9 w 30"/>
                <a:gd name="T53" fmla="*/ 13 h 59"/>
                <a:gd name="T54" fmla="*/ 7 w 30"/>
                <a:gd name="T55" fmla="*/ 18 h 59"/>
                <a:gd name="T56" fmla="*/ 24 w 30"/>
                <a:gd name="T57" fmla="*/ 36 h 59"/>
                <a:gd name="T58" fmla="*/ 20 w 30"/>
                <a:gd name="T59" fmla="*/ 32 h 59"/>
                <a:gd name="T60" fmla="*/ 16 w 30"/>
                <a:gd name="T61" fmla="*/ 47 h 59"/>
                <a:gd name="T62" fmla="*/ 22 w 30"/>
                <a:gd name="T63" fmla="*/ 44 h 59"/>
                <a:gd name="T64" fmla="*/ 25 w 30"/>
                <a:gd name="T65"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59">
                  <a:moveTo>
                    <a:pt x="12" y="52"/>
                  </a:moveTo>
                  <a:cubicBezTo>
                    <a:pt x="10" y="51"/>
                    <a:pt x="8" y="51"/>
                    <a:pt x="5" y="50"/>
                  </a:cubicBezTo>
                  <a:cubicBezTo>
                    <a:pt x="3" y="49"/>
                    <a:pt x="2" y="47"/>
                    <a:pt x="0" y="46"/>
                  </a:cubicBezTo>
                  <a:cubicBezTo>
                    <a:pt x="2" y="43"/>
                    <a:pt x="2" y="43"/>
                    <a:pt x="2" y="43"/>
                  </a:cubicBezTo>
                  <a:cubicBezTo>
                    <a:pt x="2" y="43"/>
                    <a:pt x="2" y="43"/>
                    <a:pt x="2" y="43"/>
                  </a:cubicBezTo>
                  <a:cubicBezTo>
                    <a:pt x="3" y="42"/>
                    <a:pt x="3" y="42"/>
                    <a:pt x="3" y="42"/>
                  </a:cubicBezTo>
                  <a:cubicBezTo>
                    <a:pt x="4" y="42"/>
                    <a:pt x="4" y="43"/>
                    <a:pt x="5" y="43"/>
                  </a:cubicBezTo>
                  <a:cubicBezTo>
                    <a:pt x="5" y="43"/>
                    <a:pt x="6" y="44"/>
                    <a:pt x="6" y="44"/>
                  </a:cubicBezTo>
                  <a:cubicBezTo>
                    <a:pt x="7" y="45"/>
                    <a:pt x="8" y="45"/>
                    <a:pt x="9" y="46"/>
                  </a:cubicBezTo>
                  <a:cubicBezTo>
                    <a:pt x="10" y="46"/>
                    <a:pt x="11" y="47"/>
                    <a:pt x="13" y="47"/>
                  </a:cubicBezTo>
                  <a:cubicBezTo>
                    <a:pt x="14" y="30"/>
                    <a:pt x="14" y="30"/>
                    <a:pt x="14" y="30"/>
                  </a:cubicBezTo>
                  <a:cubicBezTo>
                    <a:pt x="12" y="30"/>
                    <a:pt x="11" y="29"/>
                    <a:pt x="10" y="29"/>
                  </a:cubicBezTo>
                  <a:cubicBezTo>
                    <a:pt x="8" y="28"/>
                    <a:pt x="7" y="27"/>
                    <a:pt x="6" y="27"/>
                  </a:cubicBezTo>
                  <a:cubicBezTo>
                    <a:pt x="5" y="26"/>
                    <a:pt x="4" y="25"/>
                    <a:pt x="3" y="23"/>
                  </a:cubicBezTo>
                  <a:cubicBezTo>
                    <a:pt x="2" y="22"/>
                    <a:pt x="2" y="20"/>
                    <a:pt x="2" y="18"/>
                  </a:cubicBezTo>
                  <a:cubicBezTo>
                    <a:pt x="2" y="17"/>
                    <a:pt x="2" y="15"/>
                    <a:pt x="3" y="14"/>
                  </a:cubicBezTo>
                  <a:cubicBezTo>
                    <a:pt x="4" y="12"/>
                    <a:pt x="4" y="11"/>
                    <a:pt x="6" y="10"/>
                  </a:cubicBezTo>
                  <a:cubicBezTo>
                    <a:pt x="7" y="9"/>
                    <a:pt x="8" y="8"/>
                    <a:pt x="10" y="7"/>
                  </a:cubicBezTo>
                  <a:cubicBezTo>
                    <a:pt x="11" y="6"/>
                    <a:pt x="13" y="6"/>
                    <a:pt x="15" y="6"/>
                  </a:cubicBezTo>
                  <a:cubicBezTo>
                    <a:pt x="16" y="1"/>
                    <a:pt x="16" y="1"/>
                    <a:pt x="16" y="1"/>
                  </a:cubicBezTo>
                  <a:cubicBezTo>
                    <a:pt x="16" y="1"/>
                    <a:pt x="16" y="1"/>
                    <a:pt x="16" y="0"/>
                  </a:cubicBezTo>
                  <a:cubicBezTo>
                    <a:pt x="17" y="0"/>
                    <a:pt x="17" y="0"/>
                    <a:pt x="17" y="0"/>
                  </a:cubicBezTo>
                  <a:cubicBezTo>
                    <a:pt x="19" y="0"/>
                    <a:pt x="19" y="0"/>
                    <a:pt x="19" y="0"/>
                  </a:cubicBezTo>
                  <a:cubicBezTo>
                    <a:pt x="19" y="6"/>
                    <a:pt x="19" y="6"/>
                    <a:pt x="19" y="6"/>
                  </a:cubicBezTo>
                  <a:cubicBezTo>
                    <a:pt x="21" y="6"/>
                    <a:pt x="23" y="7"/>
                    <a:pt x="25" y="8"/>
                  </a:cubicBezTo>
                  <a:cubicBezTo>
                    <a:pt x="26" y="9"/>
                    <a:pt x="28" y="10"/>
                    <a:pt x="29" y="11"/>
                  </a:cubicBezTo>
                  <a:cubicBezTo>
                    <a:pt x="28" y="13"/>
                    <a:pt x="28" y="13"/>
                    <a:pt x="28" y="13"/>
                  </a:cubicBezTo>
                  <a:cubicBezTo>
                    <a:pt x="27" y="13"/>
                    <a:pt x="27" y="14"/>
                    <a:pt x="26" y="14"/>
                  </a:cubicBezTo>
                  <a:cubicBezTo>
                    <a:pt x="26" y="14"/>
                    <a:pt x="26" y="14"/>
                    <a:pt x="25" y="13"/>
                  </a:cubicBezTo>
                  <a:cubicBezTo>
                    <a:pt x="25" y="13"/>
                    <a:pt x="24" y="13"/>
                    <a:pt x="24" y="12"/>
                  </a:cubicBezTo>
                  <a:cubicBezTo>
                    <a:pt x="23" y="12"/>
                    <a:pt x="22" y="12"/>
                    <a:pt x="21" y="11"/>
                  </a:cubicBezTo>
                  <a:cubicBezTo>
                    <a:pt x="21" y="11"/>
                    <a:pt x="20" y="11"/>
                    <a:pt x="19" y="11"/>
                  </a:cubicBezTo>
                  <a:cubicBezTo>
                    <a:pt x="18" y="26"/>
                    <a:pt x="18" y="26"/>
                    <a:pt x="18" y="26"/>
                  </a:cubicBezTo>
                  <a:cubicBezTo>
                    <a:pt x="19" y="26"/>
                    <a:pt x="21" y="27"/>
                    <a:pt x="22" y="27"/>
                  </a:cubicBezTo>
                  <a:cubicBezTo>
                    <a:pt x="24" y="28"/>
                    <a:pt x="25" y="29"/>
                    <a:pt x="26" y="30"/>
                  </a:cubicBezTo>
                  <a:cubicBezTo>
                    <a:pt x="27" y="30"/>
                    <a:pt x="28" y="31"/>
                    <a:pt x="29" y="33"/>
                  </a:cubicBezTo>
                  <a:cubicBezTo>
                    <a:pt x="30" y="34"/>
                    <a:pt x="30" y="36"/>
                    <a:pt x="30" y="38"/>
                  </a:cubicBezTo>
                  <a:cubicBezTo>
                    <a:pt x="30" y="39"/>
                    <a:pt x="30" y="41"/>
                    <a:pt x="29" y="43"/>
                  </a:cubicBezTo>
                  <a:cubicBezTo>
                    <a:pt x="28" y="45"/>
                    <a:pt x="27" y="46"/>
                    <a:pt x="26" y="47"/>
                  </a:cubicBezTo>
                  <a:cubicBezTo>
                    <a:pt x="25" y="48"/>
                    <a:pt x="24" y="50"/>
                    <a:pt x="22" y="50"/>
                  </a:cubicBezTo>
                  <a:cubicBezTo>
                    <a:pt x="20" y="51"/>
                    <a:pt x="18" y="51"/>
                    <a:pt x="16" y="51"/>
                  </a:cubicBezTo>
                  <a:cubicBezTo>
                    <a:pt x="16" y="57"/>
                    <a:pt x="16" y="57"/>
                    <a:pt x="16" y="57"/>
                  </a:cubicBezTo>
                  <a:cubicBezTo>
                    <a:pt x="15" y="57"/>
                    <a:pt x="15" y="58"/>
                    <a:pt x="15" y="58"/>
                  </a:cubicBezTo>
                  <a:cubicBezTo>
                    <a:pt x="15" y="58"/>
                    <a:pt x="14" y="59"/>
                    <a:pt x="14" y="59"/>
                  </a:cubicBezTo>
                  <a:cubicBezTo>
                    <a:pt x="12" y="59"/>
                    <a:pt x="12" y="59"/>
                    <a:pt x="12" y="59"/>
                  </a:cubicBezTo>
                  <a:lnTo>
                    <a:pt x="12" y="52"/>
                  </a:lnTo>
                  <a:close/>
                  <a:moveTo>
                    <a:pt x="7" y="18"/>
                  </a:moveTo>
                  <a:cubicBezTo>
                    <a:pt x="7" y="19"/>
                    <a:pt x="7" y="19"/>
                    <a:pt x="8" y="20"/>
                  </a:cubicBezTo>
                  <a:cubicBezTo>
                    <a:pt x="8" y="21"/>
                    <a:pt x="9" y="22"/>
                    <a:pt x="9" y="22"/>
                  </a:cubicBezTo>
                  <a:cubicBezTo>
                    <a:pt x="10" y="23"/>
                    <a:pt x="11" y="23"/>
                    <a:pt x="11" y="24"/>
                  </a:cubicBezTo>
                  <a:cubicBezTo>
                    <a:pt x="12" y="24"/>
                    <a:pt x="13" y="24"/>
                    <a:pt x="14" y="25"/>
                  </a:cubicBezTo>
                  <a:cubicBezTo>
                    <a:pt x="15" y="11"/>
                    <a:pt x="15" y="11"/>
                    <a:pt x="15" y="11"/>
                  </a:cubicBezTo>
                  <a:cubicBezTo>
                    <a:pt x="14" y="11"/>
                    <a:pt x="13" y="11"/>
                    <a:pt x="12" y="11"/>
                  </a:cubicBezTo>
                  <a:cubicBezTo>
                    <a:pt x="11" y="12"/>
                    <a:pt x="10" y="12"/>
                    <a:pt x="9" y="13"/>
                  </a:cubicBezTo>
                  <a:cubicBezTo>
                    <a:pt x="9" y="14"/>
                    <a:pt x="8" y="14"/>
                    <a:pt x="8" y="15"/>
                  </a:cubicBezTo>
                  <a:cubicBezTo>
                    <a:pt x="7" y="16"/>
                    <a:pt x="7" y="17"/>
                    <a:pt x="7" y="18"/>
                  </a:cubicBezTo>
                  <a:close/>
                  <a:moveTo>
                    <a:pt x="25" y="38"/>
                  </a:moveTo>
                  <a:cubicBezTo>
                    <a:pt x="25" y="37"/>
                    <a:pt x="24" y="36"/>
                    <a:pt x="24" y="36"/>
                  </a:cubicBezTo>
                  <a:cubicBezTo>
                    <a:pt x="24" y="35"/>
                    <a:pt x="23" y="34"/>
                    <a:pt x="23" y="34"/>
                  </a:cubicBezTo>
                  <a:cubicBezTo>
                    <a:pt x="22" y="33"/>
                    <a:pt x="21" y="33"/>
                    <a:pt x="20" y="32"/>
                  </a:cubicBezTo>
                  <a:cubicBezTo>
                    <a:pt x="19" y="32"/>
                    <a:pt x="18" y="32"/>
                    <a:pt x="17" y="31"/>
                  </a:cubicBezTo>
                  <a:cubicBezTo>
                    <a:pt x="16" y="47"/>
                    <a:pt x="16" y="47"/>
                    <a:pt x="16" y="47"/>
                  </a:cubicBezTo>
                  <a:cubicBezTo>
                    <a:pt x="18" y="47"/>
                    <a:pt x="19" y="46"/>
                    <a:pt x="20" y="46"/>
                  </a:cubicBezTo>
                  <a:cubicBezTo>
                    <a:pt x="21" y="45"/>
                    <a:pt x="22" y="45"/>
                    <a:pt x="22" y="44"/>
                  </a:cubicBezTo>
                  <a:cubicBezTo>
                    <a:pt x="23" y="43"/>
                    <a:pt x="24" y="43"/>
                    <a:pt x="24" y="42"/>
                  </a:cubicBezTo>
                  <a:cubicBezTo>
                    <a:pt x="24" y="41"/>
                    <a:pt x="25" y="40"/>
                    <a:pt x="25" y="38"/>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1" name="Freeform 1231">
              <a:extLst>
                <a:ext uri="{FF2B5EF4-FFF2-40B4-BE49-F238E27FC236}">
                  <a16:creationId xmlns:a16="http://schemas.microsoft.com/office/drawing/2014/main" id="{875F3E4B-D1C0-4338-86D6-5B704C96C2CC}"/>
                </a:ext>
              </a:extLst>
            </p:cNvPr>
            <p:cNvSpPr>
              <a:spLocks/>
            </p:cNvSpPr>
            <p:nvPr/>
          </p:nvSpPr>
          <p:spPr bwMode="auto">
            <a:xfrm>
              <a:off x="5411788" y="2366963"/>
              <a:ext cx="71438" cy="68263"/>
            </a:xfrm>
            <a:custGeom>
              <a:avLst/>
              <a:gdLst>
                <a:gd name="T0" fmla="*/ 49 w 49"/>
                <a:gd name="T1" fmla="*/ 0 h 46"/>
                <a:gd name="T2" fmla="*/ 14 w 49"/>
                <a:gd name="T3" fmla="*/ 19 h 46"/>
                <a:gd name="T4" fmla="*/ 0 w 49"/>
                <a:gd name="T5" fmla="*/ 46 h 46"/>
                <a:gd name="T6" fmla="*/ 49 w 49"/>
                <a:gd name="T7" fmla="*/ 46 h 46"/>
                <a:gd name="T8" fmla="*/ 49 w 49"/>
                <a:gd name="T9" fmla="*/ 0 h 46"/>
              </a:gdLst>
              <a:ahLst/>
              <a:cxnLst>
                <a:cxn ang="0">
                  <a:pos x="T0" y="T1"/>
                </a:cxn>
                <a:cxn ang="0">
                  <a:pos x="T2" y="T3"/>
                </a:cxn>
                <a:cxn ang="0">
                  <a:pos x="T4" y="T5"/>
                </a:cxn>
                <a:cxn ang="0">
                  <a:pos x="T6" y="T7"/>
                </a:cxn>
                <a:cxn ang="0">
                  <a:pos x="T8" y="T9"/>
                </a:cxn>
              </a:cxnLst>
              <a:rect l="0" t="0" r="r" b="b"/>
              <a:pathLst>
                <a:path w="49" h="46">
                  <a:moveTo>
                    <a:pt x="49" y="0"/>
                  </a:moveTo>
                  <a:cubicBezTo>
                    <a:pt x="37" y="2"/>
                    <a:pt x="24" y="8"/>
                    <a:pt x="14" y="19"/>
                  </a:cubicBezTo>
                  <a:cubicBezTo>
                    <a:pt x="7" y="27"/>
                    <a:pt x="2" y="37"/>
                    <a:pt x="0" y="46"/>
                  </a:cubicBezTo>
                  <a:cubicBezTo>
                    <a:pt x="49" y="46"/>
                    <a:pt x="49" y="46"/>
                    <a:pt x="49" y="46"/>
                  </a:cubicBezTo>
                  <a:cubicBezTo>
                    <a:pt x="49" y="0"/>
                    <a:pt x="49" y="0"/>
                    <a:pt x="49"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2" name="Freeform 1232">
              <a:extLst>
                <a:ext uri="{FF2B5EF4-FFF2-40B4-BE49-F238E27FC236}">
                  <a16:creationId xmlns:a16="http://schemas.microsoft.com/office/drawing/2014/main" id="{E8CE646E-A0FB-464D-B3EA-9E8FD77645DB}"/>
                </a:ext>
              </a:extLst>
            </p:cNvPr>
            <p:cNvSpPr>
              <a:spLocks/>
            </p:cNvSpPr>
            <p:nvPr/>
          </p:nvSpPr>
          <p:spPr bwMode="auto">
            <a:xfrm>
              <a:off x="5410200" y="2435226"/>
              <a:ext cx="73025" cy="76200"/>
            </a:xfrm>
            <a:custGeom>
              <a:avLst/>
              <a:gdLst>
                <a:gd name="T0" fmla="*/ 50 w 50"/>
                <a:gd name="T1" fmla="*/ 0 h 53"/>
                <a:gd name="T2" fmla="*/ 50 w 50"/>
                <a:gd name="T3" fmla="*/ 0 h 53"/>
                <a:gd name="T4" fmla="*/ 1 w 50"/>
                <a:gd name="T5" fmla="*/ 0 h 53"/>
                <a:gd name="T6" fmla="*/ 1 w 50"/>
                <a:gd name="T7" fmla="*/ 21 h 53"/>
                <a:gd name="T8" fmla="*/ 1 w 50"/>
                <a:gd name="T9" fmla="*/ 22 h 53"/>
                <a:gd name="T10" fmla="*/ 14 w 50"/>
                <a:gd name="T11" fmla="*/ 43 h 53"/>
                <a:gd name="T12" fmla="*/ 41 w 50"/>
                <a:gd name="T13" fmla="*/ 53 h 53"/>
                <a:gd name="T14" fmla="*/ 50 w 50"/>
                <a:gd name="T15" fmla="*/ 52 h 53"/>
                <a:gd name="T16" fmla="*/ 50 w 50"/>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3">
                  <a:moveTo>
                    <a:pt x="50" y="0"/>
                  </a:moveTo>
                  <a:cubicBezTo>
                    <a:pt x="50" y="0"/>
                    <a:pt x="50" y="0"/>
                    <a:pt x="50" y="0"/>
                  </a:cubicBezTo>
                  <a:cubicBezTo>
                    <a:pt x="1" y="0"/>
                    <a:pt x="1" y="0"/>
                    <a:pt x="1" y="0"/>
                  </a:cubicBezTo>
                  <a:cubicBezTo>
                    <a:pt x="0" y="7"/>
                    <a:pt x="0" y="14"/>
                    <a:pt x="1" y="21"/>
                  </a:cubicBezTo>
                  <a:cubicBezTo>
                    <a:pt x="1" y="22"/>
                    <a:pt x="1" y="22"/>
                    <a:pt x="1" y="22"/>
                  </a:cubicBezTo>
                  <a:cubicBezTo>
                    <a:pt x="3" y="30"/>
                    <a:pt x="7" y="37"/>
                    <a:pt x="14" y="43"/>
                  </a:cubicBezTo>
                  <a:cubicBezTo>
                    <a:pt x="21" y="50"/>
                    <a:pt x="31" y="53"/>
                    <a:pt x="41" y="53"/>
                  </a:cubicBezTo>
                  <a:cubicBezTo>
                    <a:pt x="44" y="53"/>
                    <a:pt x="47" y="53"/>
                    <a:pt x="50" y="52"/>
                  </a:cubicBezTo>
                  <a:cubicBezTo>
                    <a:pt x="50" y="0"/>
                    <a:pt x="50" y="0"/>
                    <a:pt x="50" y="0"/>
                  </a:cubicBezTo>
                </a:path>
              </a:pathLst>
            </a:custGeom>
            <a:solidFill>
              <a:srgbClr val="5C9D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3" name="Freeform 1233">
              <a:extLst>
                <a:ext uri="{FF2B5EF4-FFF2-40B4-BE49-F238E27FC236}">
                  <a16:creationId xmlns:a16="http://schemas.microsoft.com/office/drawing/2014/main" id="{F1D71D1A-9A8F-4955-8A0B-5FDCE979E421}"/>
                </a:ext>
              </a:extLst>
            </p:cNvPr>
            <p:cNvSpPr>
              <a:spLocks/>
            </p:cNvSpPr>
            <p:nvPr/>
          </p:nvSpPr>
          <p:spPr bwMode="auto">
            <a:xfrm>
              <a:off x="5318125" y="2649538"/>
              <a:ext cx="50800" cy="3175"/>
            </a:xfrm>
            <a:custGeom>
              <a:avLst/>
              <a:gdLst>
                <a:gd name="T0" fmla="*/ 35 w 35"/>
                <a:gd name="T1" fmla="*/ 0 h 3"/>
                <a:gd name="T2" fmla="*/ 0 w 35"/>
                <a:gd name="T3" fmla="*/ 0 h 3"/>
                <a:gd name="T4" fmla="*/ 18 w 35"/>
                <a:gd name="T5" fmla="*/ 3 h 3"/>
                <a:gd name="T6" fmla="*/ 35 w 35"/>
                <a:gd name="T7" fmla="*/ 0 h 3"/>
              </a:gdLst>
              <a:ahLst/>
              <a:cxnLst>
                <a:cxn ang="0">
                  <a:pos x="T0" y="T1"/>
                </a:cxn>
                <a:cxn ang="0">
                  <a:pos x="T2" y="T3"/>
                </a:cxn>
                <a:cxn ang="0">
                  <a:pos x="T4" y="T5"/>
                </a:cxn>
                <a:cxn ang="0">
                  <a:pos x="T6" y="T7"/>
                </a:cxn>
              </a:cxnLst>
              <a:rect l="0" t="0" r="r" b="b"/>
              <a:pathLst>
                <a:path w="35" h="3">
                  <a:moveTo>
                    <a:pt x="35" y="0"/>
                  </a:moveTo>
                  <a:cubicBezTo>
                    <a:pt x="0" y="0"/>
                    <a:pt x="0" y="0"/>
                    <a:pt x="0" y="0"/>
                  </a:cubicBezTo>
                  <a:cubicBezTo>
                    <a:pt x="5" y="2"/>
                    <a:pt x="11" y="3"/>
                    <a:pt x="18" y="3"/>
                  </a:cubicBezTo>
                  <a:cubicBezTo>
                    <a:pt x="23" y="3"/>
                    <a:pt x="29" y="2"/>
                    <a:pt x="35" y="0"/>
                  </a:cubicBezTo>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4" name="Freeform 1234">
              <a:extLst>
                <a:ext uri="{FF2B5EF4-FFF2-40B4-BE49-F238E27FC236}">
                  <a16:creationId xmlns:a16="http://schemas.microsoft.com/office/drawing/2014/main" id="{26017DAD-4A72-41AA-AEAB-0BB968553091}"/>
                </a:ext>
              </a:extLst>
            </p:cNvPr>
            <p:cNvSpPr>
              <a:spLocks/>
            </p:cNvSpPr>
            <p:nvPr/>
          </p:nvSpPr>
          <p:spPr bwMode="auto">
            <a:xfrm>
              <a:off x="5265738" y="2505076"/>
              <a:ext cx="158750" cy="144463"/>
            </a:xfrm>
            <a:custGeom>
              <a:avLst/>
              <a:gdLst>
                <a:gd name="T0" fmla="*/ 60 w 109"/>
                <a:gd name="T1" fmla="*/ 0 h 99"/>
                <a:gd name="T2" fmla="*/ 60 w 109"/>
                <a:gd name="T3" fmla="*/ 11 h 99"/>
                <a:gd name="T4" fmla="*/ 15 w 109"/>
                <a:gd name="T5" fmla="*/ 11 h 99"/>
                <a:gd name="T6" fmla="*/ 5 w 109"/>
                <a:gd name="T7" fmla="*/ 25 h 99"/>
                <a:gd name="T8" fmla="*/ 83 w 109"/>
                <a:gd name="T9" fmla="*/ 25 h 99"/>
                <a:gd name="T10" fmla="*/ 83 w 109"/>
                <a:gd name="T11" fmla="*/ 28 h 99"/>
                <a:gd name="T12" fmla="*/ 3 w 109"/>
                <a:gd name="T13" fmla="*/ 28 h 99"/>
                <a:gd name="T14" fmla="*/ 1 w 109"/>
                <a:gd name="T15" fmla="*/ 38 h 99"/>
                <a:gd name="T16" fmla="*/ 93 w 109"/>
                <a:gd name="T17" fmla="*/ 38 h 99"/>
                <a:gd name="T18" fmla="*/ 93 w 109"/>
                <a:gd name="T19" fmla="*/ 41 h 99"/>
                <a:gd name="T20" fmla="*/ 0 w 109"/>
                <a:gd name="T21" fmla="*/ 41 h 99"/>
                <a:gd name="T22" fmla="*/ 0 w 109"/>
                <a:gd name="T23" fmla="*/ 50 h 99"/>
                <a:gd name="T24" fmla="*/ 59 w 109"/>
                <a:gd name="T25" fmla="*/ 50 h 99"/>
                <a:gd name="T26" fmla="*/ 59 w 109"/>
                <a:gd name="T27" fmla="*/ 54 h 99"/>
                <a:gd name="T28" fmla="*/ 0 w 109"/>
                <a:gd name="T29" fmla="*/ 54 h 99"/>
                <a:gd name="T30" fmla="*/ 11 w 109"/>
                <a:gd name="T31" fmla="*/ 80 h 99"/>
                <a:gd name="T32" fmla="*/ 36 w 109"/>
                <a:gd name="T33" fmla="*/ 99 h 99"/>
                <a:gd name="T34" fmla="*/ 71 w 109"/>
                <a:gd name="T35" fmla="*/ 99 h 99"/>
                <a:gd name="T36" fmla="*/ 83 w 109"/>
                <a:gd name="T37" fmla="*/ 93 h 99"/>
                <a:gd name="T38" fmla="*/ 91 w 109"/>
                <a:gd name="T39" fmla="*/ 20 h 99"/>
                <a:gd name="T40" fmla="*/ 60 w 109"/>
                <a:gd name="T4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99">
                  <a:moveTo>
                    <a:pt x="60" y="0"/>
                  </a:moveTo>
                  <a:cubicBezTo>
                    <a:pt x="60" y="11"/>
                    <a:pt x="60" y="11"/>
                    <a:pt x="60" y="11"/>
                  </a:cubicBezTo>
                  <a:cubicBezTo>
                    <a:pt x="15" y="11"/>
                    <a:pt x="15" y="11"/>
                    <a:pt x="15" y="11"/>
                  </a:cubicBezTo>
                  <a:cubicBezTo>
                    <a:pt x="11" y="15"/>
                    <a:pt x="7" y="20"/>
                    <a:pt x="5" y="25"/>
                  </a:cubicBezTo>
                  <a:cubicBezTo>
                    <a:pt x="83" y="25"/>
                    <a:pt x="83" y="25"/>
                    <a:pt x="83" y="25"/>
                  </a:cubicBezTo>
                  <a:cubicBezTo>
                    <a:pt x="83" y="28"/>
                    <a:pt x="83" y="28"/>
                    <a:pt x="83" y="28"/>
                  </a:cubicBezTo>
                  <a:cubicBezTo>
                    <a:pt x="3" y="28"/>
                    <a:pt x="3" y="28"/>
                    <a:pt x="3" y="28"/>
                  </a:cubicBezTo>
                  <a:cubicBezTo>
                    <a:pt x="2" y="31"/>
                    <a:pt x="1" y="34"/>
                    <a:pt x="1" y="38"/>
                  </a:cubicBezTo>
                  <a:cubicBezTo>
                    <a:pt x="93" y="38"/>
                    <a:pt x="93" y="38"/>
                    <a:pt x="93" y="38"/>
                  </a:cubicBezTo>
                  <a:cubicBezTo>
                    <a:pt x="93" y="41"/>
                    <a:pt x="93" y="41"/>
                    <a:pt x="93" y="41"/>
                  </a:cubicBezTo>
                  <a:cubicBezTo>
                    <a:pt x="0" y="41"/>
                    <a:pt x="0" y="41"/>
                    <a:pt x="0" y="41"/>
                  </a:cubicBezTo>
                  <a:cubicBezTo>
                    <a:pt x="0" y="44"/>
                    <a:pt x="0" y="47"/>
                    <a:pt x="0" y="50"/>
                  </a:cubicBezTo>
                  <a:cubicBezTo>
                    <a:pt x="59" y="50"/>
                    <a:pt x="59" y="50"/>
                    <a:pt x="59" y="50"/>
                  </a:cubicBezTo>
                  <a:cubicBezTo>
                    <a:pt x="59" y="54"/>
                    <a:pt x="59" y="54"/>
                    <a:pt x="59" y="54"/>
                  </a:cubicBezTo>
                  <a:cubicBezTo>
                    <a:pt x="0" y="54"/>
                    <a:pt x="0" y="54"/>
                    <a:pt x="0" y="54"/>
                  </a:cubicBezTo>
                  <a:cubicBezTo>
                    <a:pt x="1" y="63"/>
                    <a:pt x="5" y="72"/>
                    <a:pt x="11" y="80"/>
                  </a:cubicBezTo>
                  <a:cubicBezTo>
                    <a:pt x="17" y="89"/>
                    <a:pt x="26" y="96"/>
                    <a:pt x="36" y="99"/>
                  </a:cubicBezTo>
                  <a:cubicBezTo>
                    <a:pt x="71" y="99"/>
                    <a:pt x="71" y="99"/>
                    <a:pt x="71" y="99"/>
                  </a:cubicBezTo>
                  <a:cubicBezTo>
                    <a:pt x="75" y="98"/>
                    <a:pt x="79" y="95"/>
                    <a:pt x="83" y="93"/>
                  </a:cubicBezTo>
                  <a:cubicBezTo>
                    <a:pt x="105" y="76"/>
                    <a:pt x="109" y="44"/>
                    <a:pt x="91" y="20"/>
                  </a:cubicBezTo>
                  <a:cubicBezTo>
                    <a:pt x="83" y="9"/>
                    <a:pt x="72" y="3"/>
                    <a:pt x="60" y="0"/>
                  </a:cubicBezTo>
                </a:path>
              </a:pathLst>
            </a:custGeom>
            <a:solidFill>
              <a:srgbClr val="5C9D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5" name="Freeform 1235">
              <a:extLst>
                <a:ext uri="{FF2B5EF4-FFF2-40B4-BE49-F238E27FC236}">
                  <a16:creationId xmlns:a16="http://schemas.microsoft.com/office/drawing/2014/main" id="{87851FDD-EE56-45D2-A77A-3F7A0724A311}"/>
                </a:ext>
              </a:extLst>
            </p:cNvPr>
            <p:cNvSpPr>
              <a:spLocks/>
            </p:cNvSpPr>
            <p:nvPr/>
          </p:nvSpPr>
          <p:spPr bwMode="auto">
            <a:xfrm>
              <a:off x="5287963" y="2501901"/>
              <a:ext cx="65088" cy="19050"/>
            </a:xfrm>
            <a:custGeom>
              <a:avLst/>
              <a:gdLst>
                <a:gd name="T0" fmla="*/ 33 w 45"/>
                <a:gd name="T1" fmla="*/ 0 h 13"/>
                <a:gd name="T2" fmla="*/ 4 w 45"/>
                <a:gd name="T3" fmla="*/ 10 h 13"/>
                <a:gd name="T4" fmla="*/ 0 w 45"/>
                <a:gd name="T5" fmla="*/ 13 h 13"/>
                <a:gd name="T6" fmla="*/ 45 w 45"/>
                <a:gd name="T7" fmla="*/ 13 h 13"/>
                <a:gd name="T8" fmla="*/ 45 w 45"/>
                <a:gd name="T9" fmla="*/ 2 h 13"/>
                <a:gd name="T10" fmla="*/ 33 w 45"/>
                <a:gd name="T11" fmla="*/ 0 h 13"/>
              </a:gdLst>
              <a:ahLst/>
              <a:cxnLst>
                <a:cxn ang="0">
                  <a:pos x="T0" y="T1"/>
                </a:cxn>
                <a:cxn ang="0">
                  <a:pos x="T2" y="T3"/>
                </a:cxn>
                <a:cxn ang="0">
                  <a:pos x="T4" y="T5"/>
                </a:cxn>
                <a:cxn ang="0">
                  <a:pos x="T6" y="T7"/>
                </a:cxn>
                <a:cxn ang="0">
                  <a:pos x="T8" y="T9"/>
                </a:cxn>
                <a:cxn ang="0">
                  <a:pos x="T10" y="T11"/>
                </a:cxn>
              </a:cxnLst>
              <a:rect l="0" t="0" r="r" b="b"/>
              <a:pathLst>
                <a:path w="45" h="13">
                  <a:moveTo>
                    <a:pt x="33" y="0"/>
                  </a:moveTo>
                  <a:cubicBezTo>
                    <a:pt x="23" y="0"/>
                    <a:pt x="13" y="3"/>
                    <a:pt x="4" y="10"/>
                  </a:cubicBezTo>
                  <a:cubicBezTo>
                    <a:pt x="3" y="11"/>
                    <a:pt x="1" y="12"/>
                    <a:pt x="0" y="13"/>
                  </a:cubicBezTo>
                  <a:cubicBezTo>
                    <a:pt x="45" y="13"/>
                    <a:pt x="45" y="13"/>
                    <a:pt x="45" y="13"/>
                  </a:cubicBezTo>
                  <a:cubicBezTo>
                    <a:pt x="45" y="2"/>
                    <a:pt x="45" y="2"/>
                    <a:pt x="45" y="2"/>
                  </a:cubicBezTo>
                  <a:cubicBezTo>
                    <a:pt x="41" y="1"/>
                    <a:pt x="37" y="0"/>
                    <a:pt x="33" y="0"/>
                  </a:cubicBezTo>
                </a:path>
              </a:pathLst>
            </a:custGeom>
            <a:solidFill>
              <a:srgbClr val="4C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6" name="Freeform 1236">
              <a:extLst>
                <a:ext uri="{FF2B5EF4-FFF2-40B4-BE49-F238E27FC236}">
                  <a16:creationId xmlns:a16="http://schemas.microsoft.com/office/drawing/2014/main" id="{57E0A0DA-A04D-473A-AD07-ED35A96C93C0}"/>
                </a:ext>
              </a:extLst>
            </p:cNvPr>
            <p:cNvSpPr>
              <a:spLocks/>
            </p:cNvSpPr>
            <p:nvPr/>
          </p:nvSpPr>
          <p:spPr bwMode="auto">
            <a:xfrm>
              <a:off x="5270500" y="2541588"/>
              <a:ext cx="115888" cy="3175"/>
            </a:xfrm>
            <a:custGeom>
              <a:avLst/>
              <a:gdLst>
                <a:gd name="T0" fmla="*/ 80 w 80"/>
                <a:gd name="T1" fmla="*/ 0 h 3"/>
                <a:gd name="T2" fmla="*/ 2 w 80"/>
                <a:gd name="T3" fmla="*/ 0 h 3"/>
                <a:gd name="T4" fmla="*/ 0 w 80"/>
                <a:gd name="T5" fmla="*/ 3 h 3"/>
                <a:gd name="T6" fmla="*/ 80 w 80"/>
                <a:gd name="T7" fmla="*/ 3 h 3"/>
                <a:gd name="T8" fmla="*/ 80 w 80"/>
                <a:gd name="T9" fmla="*/ 0 h 3"/>
              </a:gdLst>
              <a:ahLst/>
              <a:cxnLst>
                <a:cxn ang="0">
                  <a:pos x="T0" y="T1"/>
                </a:cxn>
                <a:cxn ang="0">
                  <a:pos x="T2" y="T3"/>
                </a:cxn>
                <a:cxn ang="0">
                  <a:pos x="T4" y="T5"/>
                </a:cxn>
                <a:cxn ang="0">
                  <a:pos x="T6" y="T7"/>
                </a:cxn>
                <a:cxn ang="0">
                  <a:pos x="T8" y="T9"/>
                </a:cxn>
              </a:cxnLst>
              <a:rect l="0" t="0" r="r" b="b"/>
              <a:pathLst>
                <a:path w="80" h="3">
                  <a:moveTo>
                    <a:pt x="80" y="0"/>
                  </a:moveTo>
                  <a:cubicBezTo>
                    <a:pt x="2" y="0"/>
                    <a:pt x="2" y="0"/>
                    <a:pt x="2" y="0"/>
                  </a:cubicBezTo>
                  <a:cubicBezTo>
                    <a:pt x="1" y="1"/>
                    <a:pt x="1" y="2"/>
                    <a:pt x="0" y="3"/>
                  </a:cubicBezTo>
                  <a:cubicBezTo>
                    <a:pt x="80" y="3"/>
                    <a:pt x="80" y="3"/>
                    <a:pt x="80" y="3"/>
                  </a:cubicBezTo>
                  <a:cubicBezTo>
                    <a:pt x="80" y="0"/>
                    <a:pt x="80" y="0"/>
                    <a:pt x="80" y="0"/>
                  </a:cubicBezTo>
                </a:path>
              </a:pathLst>
            </a:custGeom>
            <a:solidFill>
              <a:srgbClr val="4C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7" name="Freeform 1237">
              <a:extLst>
                <a:ext uri="{FF2B5EF4-FFF2-40B4-BE49-F238E27FC236}">
                  <a16:creationId xmlns:a16="http://schemas.microsoft.com/office/drawing/2014/main" id="{2687191F-F17B-4C51-BD91-071B4AB9D6C9}"/>
                </a:ext>
              </a:extLst>
            </p:cNvPr>
            <p:cNvSpPr>
              <a:spLocks/>
            </p:cNvSpPr>
            <p:nvPr/>
          </p:nvSpPr>
          <p:spPr bwMode="auto">
            <a:xfrm>
              <a:off x="5265738" y="2560638"/>
              <a:ext cx="136525" cy="3175"/>
            </a:xfrm>
            <a:custGeom>
              <a:avLst/>
              <a:gdLst>
                <a:gd name="T0" fmla="*/ 93 w 93"/>
                <a:gd name="T1" fmla="*/ 0 h 3"/>
                <a:gd name="T2" fmla="*/ 1 w 93"/>
                <a:gd name="T3" fmla="*/ 0 h 3"/>
                <a:gd name="T4" fmla="*/ 0 w 93"/>
                <a:gd name="T5" fmla="*/ 3 h 3"/>
                <a:gd name="T6" fmla="*/ 93 w 93"/>
                <a:gd name="T7" fmla="*/ 3 h 3"/>
                <a:gd name="T8" fmla="*/ 93 w 93"/>
                <a:gd name="T9" fmla="*/ 0 h 3"/>
              </a:gdLst>
              <a:ahLst/>
              <a:cxnLst>
                <a:cxn ang="0">
                  <a:pos x="T0" y="T1"/>
                </a:cxn>
                <a:cxn ang="0">
                  <a:pos x="T2" y="T3"/>
                </a:cxn>
                <a:cxn ang="0">
                  <a:pos x="T4" y="T5"/>
                </a:cxn>
                <a:cxn ang="0">
                  <a:pos x="T6" y="T7"/>
                </a:cxn>
                <a:cxn ang="0">
                  <a:pos x="T8" y="T9"/>
                </a:cxn>
              </a:cxnLst>
              <a:rect l="0" t="0" r="r" b="b"/>
              <a:pathLst>
                <a:path w="93" h="3">
                  <a:moveTo>
                    <a:pt x="93" y="0"/>
                  </a:moveTo>
                  <a:cubicBezTo>
                    <a:pt x="1" y="0"/>
                    <a:pt x="1" y="0"/>
                    <a:pt x="1" y="0"/>
                  </a:cubicBezTo>
                  <a:cubicBezTo>
                    <a:pt x="0" y="1"/>
                    <a:pt x="0" y="2"/>
                    <a:pt x="0" y="3"/>
                  </a:cubicBezTo>
                  <a:cubicBezTo>
                    <a:pt x="93" y="3"/>
                    <a:pt x="93" y="3"/>
                    <a:pt x="93" y="3"/>
                  </a:cubicBezTo>
                  <a:cubicBezTo>
                    <a:pt x="93" y="0"/>
                    <a:pt x="93" y="0"/>
                    <a:pt x="93" y="0"/>
                  </a:cubicBezTo>
                </a:path>
              </a:pathLst>
            </a:custGeom>
            <a:solidFill>
              <a:srgbClr val="4C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8" name="Freeform 1238">
              <a:extLst>
                <a:ext uri="{FF2B5EF4-FFF2-40B4-BE49-F238E27FC236}">
                  <a16:creationId xmlns:a16="http://schemas.microsoft.com/office/drawing/2014/main" id="{65954618-8C19-45E5-9DC2-C7DCF84EE941}"/>
                </a:ext>
              </a:extLst>
            </p:cNvPr>
            <p:cNvSpPr>
              <a:spLocks/>
            </p:cNvSpPr>
            <p:nvPr/>
          </p:nvSpPr>
          <p:spPr bwMode="auto">
            <a:xfrm>
              <a:off x="5265738" y="2578101"/>
              <a:ext cx="85725" cy="4763"/>
            </a:xfrm>
            <a:custGeom>
              <a:avLst/>
              <a:gdLst>
                <a:gd name="T0" fmla="*/ 59 w 59"/>
                <a:gd name="T1" fmla="*/ 0 h 4"/>
                <a:gd name="T2" fmla="*/ 0 w 59"/>
                <a:gd name="T3" fmla="*/ 0 h 4"/>
                <a:gd name="T4" fmla="*/ 0 w 59"/>
                <a:gd name="T5" fmla="*/ 4 h 4"/>
                <a:gd name="T6" fmla="*/ 59 w 59"/>
                <a:gd name="T7" fmla="*/ 4 h 4"/>
                <a:gd name="T8" fmla="*/ 59 w 59"/>
                <a:gd name="T9" fmla="*/ 0 h 4"/>
              </a:gdLst>
              <a:ahLst/>
              <a:cxnLst>
                <a:cxn ang="0">
                  <a:pos x="T0" y="T1"/>
                </a:cxn>
                <a:cxn ang="0">
                  <a:pos x="T2" y="T3"/>
                </a:cxn>
                <a:cxn ang="0">
                  <a:pos x="T4" y="T5"/>
                </a:cxn>
                <a:cxn ang="0">
                  <a:pos x="T6" y="T7"/>
                </a:cxn>
                <a:cxn ang="0">
                  <a:pos x="T8" y="T9"/>
                </a:cxn>
              </a:cxnLst>
              <a:rect l="0" t="0" r="r" b="b"/>
              <a:pathLst>
                <a:path w="59" h="4">
                  <a:moveTo>
                    <a:pt x="59" y="0"/>
                  </a:moveTo>
                  <a:cubicBezTo>
                    <a:pt x="0" y="0"/>
                    <a:pt x="0" y="0"/>
                    <a:pt x="0" y="0"/>
                  </a:cubicBezTo>
                  <a:cubicBezTo>
                    <a:pt x="0" y="1"/>
                    <a:pt x="0" y="2"/>
                    <a:pt x="0" y="4"/>
                  </a:cubicBezTo>
                  <a:cubicBezTo>
                    <a:pt x="59" y="4"/>
                    <a:pt x="59" y="4"/>
                    <a:pt x="59" y="4"/>
                  </a:cubicBezTo>
                  <a:cubicBezTo>
                    <a:pt x="59" y="0"/>
                    <a:pt x="59" y="0"/>
                    <a:pt x="59" y="0"/>
                  </a:cubicBezTo>
                </a:path>
              </a:pathLst>
            </a:custGeom>
            <a:solidFill>
              <a:srgbClr val="4C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49" name="Freeform 1239">
              <a:extLst>
                <a:ext uri="{FF2B5EF4-FFF2-40B4-BE49-F238E27FC236}">
                  <a16:creationId xmlns:a16="http://schemas.microsoft.com/office/drawing/2014/main" id="{AA8537AF-3886-490A-8557-25AA3C41F1C1}"/>
                </a:ext>
              </a:extLst>
            </p:cNvPr>
            <p:cNvSpPr>
              <a:spLocks/>
            </p:cNvSpPr>
            <p:nvPr/>
          </p:nvSpPr>
          <p:spPr bwMode="auto">
            <a:xfrm>
              <a:off x="5392738" y="2327276"/>
              <a:ext cx="157163" cy="161925"/>
            </a:xfrm>
            <a:custGeom>
              <a:avLst/>
              <a:gdLst>
                <a:gd name="T0" fmla="*/ 20 w 108"/>
                <a:gd name="T1" fmla="*/ 26 h 112"/>
                <a:gd name="T2" fmla="*/ 89 w 108"/>
                <a:gd name="T3" fmla="*/ 16 h 112"/>
                <a:gd name="T4" fmla="*/ 88 w 108"/>
                <a:gd name="T5" fmla="*/ 86 h 112"/>
                <a:gd name="T6" fmla="*/ 19 w 108"/>
                <a:gd name="T7" fmla="*/ 96 h 112"/>
                <a:gd name="T8" fmla="*/ 20 w 108"/>
                <a:gd name="T9" fmla="*/ 26 h 112"/>
              </a:gdLst>
              <a:ahLst/>
              <a:cxnLst>
                <a:cxn ang="0">
                  <a:pos x="T0" y="T1"/>
                </a:cxn>
                <a:cxn ang="0">
                  <a:pos x="T2" y="T3"/>
                </a:cxn>
                <a:cxn ang="0">
                  <a:pos x="T4" y="T5"/>
                </a:cxn>
                <a:cxn ang="0">
                  <a:pos x="T6" y="T7"/>
                </a:cxn>
                <a:cxn ang="0">
                  <a:pos x="T8" y="T9"/>
                </a:cxn>
              </a:cxnLst>
              <a:rect l="0" t="0" r="r" b="b"/>
              <a:pathLst>
                <a:path w="108" h="112">
                  <a:moveTo>
                    <a:pt x="20" y="26"/>
                  </a:moveTo>
                  <a:cubicBezTo>
                    <a:pt x="40" y="4"/>
                    <a:pt x="71" y="0"/>
                    <a:pt x="89" y="16"/>
                  </a:cubicBezTo>
                  <a:cubicBezTo>
                    <a:pt x="108" y="33"/>
                    <a:pt x="108" y="64"/>
                    <a:pt x="88" y="86"/>
                  </a:cubicBezTo>
                  <a:cubicBezTo>
                    <a:pt x="69" y="108"/>
                    <a:pt x="38" y="112"/>
                    <a:pt x="19" y="96"/>
                  </a:cubicBezTo>
                  <a:cubicBezTo>
                    <a:pt x="0" y="79"/>
                    <a:pt x="1" y="48"/>
                    <a:pt x="20" y="26"/>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0" name="Freeform 1240">
              <a:extLst>
                <a:ext uri="{FF2B5EF4-FFF2-40B4-BE49-F238E27FC236}">
                  <a16:creationId xmlns:a16="http://schemas.microsoft.com/office/drawing/2014/main" id="{C9D1F32B-8E7F-4C24-899C-F7D3ABD58218}"/>
                </a:ext>
              </a:extLst>
            </p:cNvPr>
            <p:cNvSpPr>
              <a:spLocks/>
            </p:cNvSpPr>
            <p:nvPr/>
          </p:nvSpPr>
          <p:spPr bwMode="auto">
            <a:xfrm>
              <a:off x="5392738" y="2327276"/>
              <a:ext cx="147638" cy="152400"/>
            </a:xfrm>
            <a:custGeom>
              <a:avLst/>
              <a:gdLst>
                <a:gd name="T0" fmla="*/ 21 w 101"/>
                <a:gd name="T1" fmla="*/ 27 h 105"/>
                <a:gd name="T2" fmla="*/ 84 w 101"/>
                <a:gd name="T3" fmla="*/ 14 h 105"/>
                <a:gd name="T4" fmla="*/ 80 w 101"/>
                <a:gd name="T5" fmla="*/ 79 h 105"/>
                <a:gd name="T6" fmla="*/ 16 w 101"/>
                <a:gd name="T7" fmla="*/ 91 h 105"/>
                <a:gd name="T8" fmla="*/ 21 w 101"/>
                <a:gd name="T9" fmla="*/ 27 h 105"/>
              </a:gdLst>
              <a:ahLst/>
              <a:cxnLst>
                <a:cxn ang="0">
                  <a:pos x="T0" y="T1"/>
                </a:cxn>
                <a:cxn ang="0">
                  <a:pos x="T2" y="T3"/>
                </a:cxn>
                <a:cxn ang="0">
                  <a:pos x="T4" y="T5"/>
                </a:cxn>
                <a:cxn ang="0">
                  <a:pos x="T6" y="T7"/>
                </a:cxn>
                <a:cxn ang="0">
                  <a:pos x="T8" y="T9"/>
                </a:cxn>
              </a:cxnLst>
              <a:rect l="0" t="0" r="r" b="b"/>
              <a:pathLst>
                <a:path w="101" h="105">
                  <a:moveTo>
                    <a:pt x="21" y="27"/>
                  </a:moveTo>
                  <a:cubicBezTo>
                    <a:pt x="40" y="5"/>
                    <a:pt x="68" y="0"/>
                    <a:pt x="84" y="14"/>
                  </a:cubicBezTo>
                  <a:cubicBezTo>
                    <a:pt x="101" y="29"/>
                    <a:pt x="98" y="58"/>
                    <a:pt x="80" y="79"/>
                  </a:cubicBezTo>
                  <a:cubicBezTo>
                    <a:pt x="61" y="100"/>
                    <a:pt x="32" y="105"/>
                    <a:pt x="16" y="91"/>
                  </a:cubicBezTo>
                  <a:cubicBezTo>
                    <a:pt x="0" y="77"/>
                    <a:pt x="2" y="48"/>
                    <a:pt x="21" y="27"/>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1" name="Freeform 1241">
              <a:extLst>
                <a:ext uri="{FF2B5EF4-FFF2-40B4-BE49-F238E27FC236}">
                  <a16:creationId xmlns:a16="http://schemas.microsoft.com/office/drawing/2014/main" id="{32576242-2592-4C31-BED2-B44F20146DC9}"/>
                </a:ext>
              </a:extLst>
            </p:cNvPr>
            <p:cNvSpPr>
              <a:spLocks/>
            </p:cNvSpPr>
            <p:nvPr/>
          </p:nvSpPr>
          <p:spPr bwMode="auto">
            <a:xfrm>
              <a:off x="5407025" y="2339976"/>
              <a:ext cx="115888" cy="122238"/>
            </a:xfrm>
            <a:custGeom>
              <a:avLst/>
              <a:gdLst>
                <a:gd name="T0" fmla="*/ 16 w 79"/>
                <a:gd name="T1" fmla="*/ 21 h 84"/>
                <a:gd name="T2" fmla="*/ 66 w 79"/>
                <a:gd name="T3" fmla="*/ 12 h 84"/>
                <a:gd name="T4" fmla="*/ 62 w 79"/>
                <a:gd name="T5" fmla="*/ 63 h 84"/>
                <a:gd name="T6" fmla="*/ 12 w 79"/>
                <a:gd name="T7" fmla="*/ 72 h 84"/>
                <a:gd name="T8" fmla="*/ 16 w 79"/>
                <a:gd name="T9" fmla="*/ 21 h 84"/>
              </a:gdLst>
              <a:ahLst/>
              <a:cxnLst>
                <a:cxn ang="0">
                  <a:pos x="T0" y="T1"/>
                </a:cxn>
                <a:cxn ang="0">
                  <a:pos x="T2" y="T3"/>
                </a:cxn>
                <a:cxn ang="0">
                  <a:pos x="T4" y="T5"/>
                </a:cxn>
                <a:cxn ang="0">
                  <a:pos x="T6" y="T7"/>
                </a:cxn>
                <a:cxn ang="0">
                  <a:pos x="T8" y="T9"/>
                </a:cxn>
              </a:cxnLst>
              <a:rect l="0" t="0" r="r" b="b"/>
              <a:pathLst>
                <a:path w="79" h="84">
                  <a:moveTo>
                    <a:pt x="16" y="21"/>
                  </a:moveTo>
                  <a:cubicBezTo>
                    <a:pt x="31" y="5"/>
                    <a:pt x="53" y="0"/>
                    <a:pt x="66" y="12"/>
                  </a:cubicBezTo>
                  <a:cubicBezTo>
                    <a:pt x="79" y="23"/>
                    <a:pt x="77" y="46"/>
                    <a:pt x="62" y="63"/>
                  </a:cubicBezTo>
                  <a:cubicBezTo>
                    <a:pt x="47" y="79"/>
                    <a:pt x="25" y="84"/>
                    <a:pt x="12" y="72"/>
                  </a:cubicBezTo>
                  <a:cubicBezTo>
                    <a:pt x="0" y="61"/>
                    <a:pt x="1" y="38"/>
                    <a:pt x="16" y="21"/>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2" name="Freeform 1242">
              <a:extLst>
                <a:ext uri="{FF2B5EF4-FFF2-40B4-BE49-F238E27FC236}">
                  <a16:creationId xmlns:a16="http://schemas.microsoft.com/office/drawing/2014/main" id="{3AD8E69D-F788-4AF3-BD24-B4A0B2F010FC}"/>
                </a:ext>
              </a:extLst>
            </p:cNvPr>
            <p:cNvSpPr>
              <a:spLocks noEditPoints="1"/>
            </p:cNvSpPr>
            <p:nvPr/>
          </p:nvSpPr>
          <p:spPr bwMode="auto">
            <a:xfrm>
              <a:off x="5430838" y="2366963"/>
              <a:ext cx="66675" cy="66675"/>
            </a:xfrm>
            <a:custGeom>
              <a:avLst/>
              <a:gdLst>
                <a:gd name="T0" fmla="*/ 43 w 46"/>
                <a:gd name="T1" fmla="*/ 12 h 45"/>
                <a:gd name="T2" fmla="*/ 41 w 46"/>
                <a:gd name="T3" fmla="*/ 19 h 45"/>
                <a:gd name="T4" fmla="*/ 40 w 46"/>
                <a:gd name="T5" fmla="*/ 19 h 45"/>
                <a:gd name="T6" fmla="*/ 39 w 46"/>
                <a:gd name="T7" fmla="*/ 16 h 45"/>
                <a:gd name="T8" fmla="*/ 37 w 46"/>
                <a:gd name="T9" fmla="*/ 10 h 45"/>
                <a:gd name="T10" fmla="*/ 26 w 46"/>
                <a:gd name="T11" fmla="*/ 26 h 45"/>
                <a:gd name="T12" fmla="*/ 26 w 46"/>
                <a:gd name="T13" fmla="*/ 34 h 45"/>
                <a:gd name="T14" fmla="*/ 20 w 46"/>
                <a:gd name="T15" fmla="*/ 42 h 45"/>
                <a:gd name="T16" fmla="*/ 11 w 46"/>
                <a:gd name="T17" fmla="*/ 43 h 45"/>
                <a:gd name="T18" fmla="*/ 3 w 46"/>
                <a:gd name="T19" fmla="*/ 45 h 45"/>
                <a:gd name="T20" fmla="*/ 1 w 46"/>
                <a:gd name="T21" fmla="*/ 45 h 45"/>
                <a:gd name="T22" fmla="*/ 4 w 46"/>
                <a:gd name="T23" fmla="*/ 39 h 45"/>
                <a:gd name="T24" fmla="*/ 2 w 46"/>
                <a:gd name="T25" fmla="*/ 30 h 45"/>
                <a:gd name="T26" fmla="*/ 6 w 46"/>
                <a:gd name="T27" fmla="*/ 29 h 45"/>
                <a:gd name="T28" fmla="*/ 6 w 46"/>
                <a:gd name="T29" fmla="*/ 32 h 45"/>
                <a:gd name="T30" fmla="*/ 8 w 46"/>
                <a:gd name="T31" fmla="*/ 36 h 45"/>
                <a:gd name="T32" fmla="*/ 18 w 46"/>
                <a:gd name="T33" fmla="*/ 21 h 45"/>
                <a:gd name="T34" fmla="*/ 17 w 46"/>
                <a:gd name="T35" fmla="*/ 13 h 45"/>
                <a:gd name="T36" fmla="*/ 24 w 46"/>
                <a:gd name="T37" fmla="*/ 5 h 45"/>
                <a:gd name="T38" fmla="*/ 34 w 46"/>
                <a:gd name="T39" fmla="*/ 3 h 45"/>
                <a:gd name="T40" fmla="*/ 43 w 46"/>
                <a:gd name="T41" fmla="*/ 1 h 45"/>
                <a:gd name="T42" fmla="*/ 45 w 46"/>
                <a:gd name="T43" fmla="*/ 0 h 45"/>
                <a:gd name="T44" fmla="*/ 41 w 46"/>
                <a:gd name="T45" fmla="*/ 7 h 45"/>
                <a:gd name="T46" fmla="*/ 21 w 46"/>
                <a:gd name="T47" fmla="*/ 34 h 45"/>
                <a:gd name="T48" fmla="*/ 21 w 46"/>
                <a:gd name="T49" fmla="*/ 29 h 45"/>
                <a:gd name="T50" fmla="*/ 10 w 46"/>
                <a:gd name="T51" fmla="*/ 38 h 45"/>
                <a:gd name="T52" fmla="*/ 15 w 46"/>
                <a:gd name="T53" fmla="*/ 39 h 45"/>
                <a:gd name="T54" fmla="*/ 20 w 46"/>
                <a:gd name="T55" fmla="*/ 36 h 45"/>
                <a:gd name="T56" fmla="*/ 22 w 46"/>
                <a:gd name="T57" fmla="*/ 13 h 45"/>
                <a:gd name="T58" fmla="*/ 22 w 46"/>
                <a:gd name="T59" fmla="*/ 18 h 45"/>
                <a:gd name="T60" fmla="*/ 35 w 46"/>
                <a:gd name="T61" fmla="*/ 8 h 45"/>
                <a:gd name="T62" fmla="*/ 29 w 46"/>
                <a:gd name="T63" fmla="*/ 7 h 45"/>
                <a:gd name="T64" fmla="*/ 24 w 46"/>
                <a:gd name="T65"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45">
                  <a:moveTo>
                    <a:pt x="41" y="7"/>
                  </a:moveTo>
                  <a:cubicBezTo>
                    <a:pt x="42" y="8"/>
                    <a:pt x="43" y="10"/>
                    <a:pt x="43" y="12"/>
                  </a:cubicBezTo>
                  <a:cubicBezTo>
                    <a:pt x="44" y="14"/>
                    <a:pt x="44" y="16"/>
                    <a:pt x="44" y="18"/>
                  </a:cubicBezTo>
                  <a:cubicBezTo>
                    <a:pt x="41" y="19"/>
                    <a:pt x="41" y="19"/>
                    <a:pt x="41" y="19"/>
                  </a:cubicBezTo>
                  <a:cubicBezTo>
                    <a:pt x="40" y="19"/>
                    <a:pt x="40" y="19"/>
                    <a:pt x="40" y="19"/>
                  </a:cubicBezTo>
                  <a:cubicBezTo>
                    <a:pt x="40" y="19"/>
                    <a:pt x="40" y="19"/>
                    <a:pt x="40" y="19"/>
                  </a:cubicBezTo>
                  <a:cubicBezTo>
                    <a:pt x="39" y="19"/>
                    <a:pt x="39" y="18"/>
                    <a:pt x="39" y="18"/>
                  </a:cubicBezTo>
                  <a:cubicBezTo>
                    <a:pt x="39" y="17"/>
                    <a:pt x="39" y="16"/>
                    <a:pt x="39" y="16"/>
                  </a:cubicBezTo>
                  <a:cubicBezTo>
                    <a:pt x="39" y="15"/>
                    <a:pt x="39" y="14"/>
                    <a:pt x="39" y="13"/>
                  </a:cubicBezTo>
                  <a:cubicBezTo>
                    <a:pt x="38" y="12"/>
                    <a:pt x="38" y="11"/>
                    <a:pt x="37" y="10"/>
                  </a:cubicBezTo>
                  <a:cubicBezTo>
                    <a:pt x="25" y="23"/>
                    <a:pt x="25" y="23"/>
                    <a:pt x="25" y="23"/>
                  </a:cubicBezTo>
                  <a:cubicBezTo>
                    <a:pt x="25" y="24"/>
                    <a:pt x="26" y="25"/>
                    <a:pt x="26" y="26"/>
                  </a:cubicBezTo>
                  <a:cubicBezTo>
                    <a:pt x="27" y="28"/>
                    <a:pt x="27" y="29"/>
                    <a:pt x="27" y="30"/>
                  </a:cubicBezTo>
                  <a:cubicBezTo>
                    <a:pt x="27" y="31"/>
                    <a:pt x="27" y="33"/>
                    <a:pt x="26" y="34"/>
                  </a:cubicBezTo>
                  <a:cubicBezTo>
                    <a:pt x="26" y="36"/>
                    <a:pt x="25" y="37"/>
                    <a:pt x="23" y="39"/>
                  </a:cubicBezTo>
                  <a:cubicBezTo>
                    <a:pt x="22" y="40"/>
                    <a:pt x="21" y="41"/>
                    <a:pt x="20" y="42"/>
                  </a:cubicBezTo>
                  <a:cubicBezTo>
                    <a:pt x="18" y="43"/>
                    <a:pt x="17" y="43"/>
                    <a:pt x="15" y="44"/>
                  </a:cubicBezTo>
                  <a:cubicBezTo>
                    <a:pt x="14" y="44"/>
                    <a:pt x="12" y="44"/>
                    <a:pt x="11" y="43"/>
                  </a:cubicBezTo>
                  <a:cubicBezTo>
                    <a:pt x="9" y="43"/>
                    <a:pt x="8" y="42"/>
                    <a:pt x="6" y="41"/>
                  </a:cubicBezTo>
                  <a:cubicBezTo>
                    <a:pt x="3" y="45"/>
                    <a:pt x="3" y="45"/>
                    <a:pt x="3" y="45"/>
                  </a:cubicBezTo>
                  <a:cubicBezTo>
                    <a:pt x="3" y="45"/>
                    <a:pt x="2" y="45"/>
                    <a:pt x="2" y="45"/>
                  </a:cubicBezTo>
                  <a:cubicBezTo>
                    <a:pt x="2" y="45"/>
                    <a:pt x="1" y="45"/>
                    <a:pt x="1" y="45"/>
                  </a:cubicBezTo>
                  <a:cubicBezTo>
                    <a:pt x="0" y="44"/>
                    <a:pt x="0" y="44"/>
                    <a:pt x="0" y="44"/>
                  </a:cubicBezTo>
                  <a:cubicBezTo>
                    <a:pt x="4" y="39"/>
                    <a:pt x="4" y="39"/>
                    <a:pt x="4" y="39"/>
                  </a:cubicBezTo>
                  <a:cubicBezTo>
                    <a:pt x="3" y="38"/>
                    <a:pt x="3" y="36"/>
                    <a:pt x="2" y="35"/>
                  </a:cubicBezTo>
                  <a:cubicBezTo>
                    <a:pt x="2" y="33"/>
                    <a:pt x="2" y="32"/>
                    <a:pt x="2" y="30"/>
                  </a:cubicBezTo>
                  <a:cubicBezTo>
                    <a:pt x="4" y="29"/>
                    <a:pt x="4" y="29"/>
                    <a:pt x="4" y="29"/>
                  </a:cubicBezTo>
                  <a:cubicBezTo>
                    <a:pt x="5" y="29"/>
                    <a:pt x="5" y="29"/>
                    <a:pt x="6" y="29"/>
                  </a:cubicBezTo>
                  <a:cubicBezTo>
                    <a:pt x="6" y="29"/>
                    <a:pt x="6" y="30"/>
                    <a:pt x="6" y="30"/>
                  </a:cubicBezTo>
                  <a:cubicBezTo>
                    <a:pt x="6" y="31"/>
                    <a:pt x="6" y="31"/>
                    <a:pt x="6" y="32"/>
                  </a:cubicBezTo>
                  <a:cubicBezTo>
                    <a:pt x="6" y="32"/>
                    <a:pt x="7" y="33"/>
                    <a:pt x="7" y="34"/>
                  </a:cubicBezTo>
                  <a:cubicBezTo>
                    <a:pt x="7" y="34"/>
                    <a:pt x="7" y="35"/>
                    <a:pt x="8" y="36"/>
                  </a:cubicBezTo>
                  <a:cubicBezTo>
                    <a:pt x="19" y="24"/>
                    <a:pt x="19" y="24"/>
                    <a:pt x="19" y="24"/>
                  </a:cubicBezTo>
                  <a:cubicBezTo>
                    <a:pt x="19" y="23"/>
                    <a:pt x="18" y="22"/>
                    <a:pt x="18" y="21"/>
                  </a:cubicBezTo>
                  <a:cubicBezTo>
                    <a:pt x="17" y="19"/>
                    <a:pt x="17" y="18"/>
                    <a:pt x="17" y="17"/>
                  </a:cubicBezTo>
                  <a:cubicBezTo>
                    <a:pt x="17" y="15"/>
                    <a:pt x="17" y="14"/>
                    <a:pt x="17" y="13"/>
                  </a:cubicBezTo>
                  <a:cubicBezTo>
                    <a:pt x="18" y="11"/>
                    <a:pt x="19" y="10"/>
                    <a:pt x="20" y="8"/>
                  </a:cubicBezTo>
                  <a:cubicBezTo>
                    <a:pt x="21" y="7"/>
                    <a:pt x="23" y="6"/>
                    <a:pt x="24" y="5"/>
                  </a:cubicBezTo>
                  <a:cubicBezTo>
                    <a:pt x="26" y="4"/>
                    <a:pt x="28" y="3"/>
                    <a:pt x="29" y="3"/>
                  </a:cubicBezTo>
                  <a:cubicBezTo>
                    <a:pt x="31" y="2"/>
                    <a:pt x="32" y="2"/>
                    <a:pt x="34" y="3"/>
                  </a:cubicBezTo>
                  <a:cubicBezTo>
                    <a:pt x="36" y="3"/>
                    <a:pt x="37" y="4"/>
                    <a:pt x="38" y="5"/>
                  </a:cubicBezTo>
                  <a:cubicBezTo>
                    <a:pt x="43" y="1"/>
                    <a:pt x="43" y="1"/>
                    <a:pt x="43" y="1"/>
                  </a:cubicBezTo>
                  <a:cubicBezTo>
                    <a:pt x="43" y="0"/>
                    <a:pt x="43" y="0"/>
                    <a:pt x="44" y="0"/>
                  </a:cubicBezTo>
                  <a:cubicBezTo>
                    <a:pt x="44" y="0"/>
                    <a:pt x="44" y="0"/>
                    <a:pt x="45" y="0"/>
                  </a:cubicBezTo>
                  <a:cubicBezTo>
                    <a:pt x="46" y="1"/>
                    <a:pt x="46" y="1"/>
                    <a:pt x="46" y="1"/>
                  </a:cubicBezTo>
                  <a:lnTo>
                    <a:pt x="41" y="7"/>
                  </a:lnTo>
                  <a:close/>
                  <a:moveTo>
                    <a:pt x="20" y="36"/>
                  </a:moveTo>
                  <a:cubicBezTo>
                    <a:pt x="20" y="36"/>
                    <a:pt x="21" y="35"/>
                    <a:pt x="21" y="34"/>
                  </a:cubicBezTo>
                  <a:cubicBezTo>
                    <a:pt x="22" y="33"/>
                    <a:pt x="22" y="32"/>
                    <a:pt x="22" y="32"/>
                  </a:cubicBezTo>
                  <a:cubicBezTo>
                    <a:pt x="22" y="31"/>
                    <a:pt x="22" y="30"/>
                    <a:pt x="21" y="29"/>
                  </a:cubicBezTo>
                  <a:cubicBezTo>
                    <a:pt x="21" y="29"/>
                    <a:pt x="21" y="28"/>
                    <a:pt x="21" y="27"/>
                  </a:cubicBezTo>
                  <a:cubicBezTo>
                    <a:pt x="10" y="38"/>
                    <a:pt x="10" y="38"/>
                    <a:pt x="10" y="38"/>
                  </a:cubicBezTo>
                  <a:cubicBezTo>
                    <a:pt x="11" y="38"/>
                    <a:pt x="12" y="39"/>
                    <a:pt x="13" y="39"/>
                  </a:cubicBezTo>
                  <a:cubicBezTo>
                    <a:pt x="14" y="39"/>
                    <a:pt x="14" y="39"/>
                    <a:pt x="15" y="39"/>
                  </a:cubicBezTo>
                  <a:cubicBezTo>
                    <a:pt x="16" y="39"/>
                    <a:pt x="17" y="39"/>
                    <a:pt x="18" y="38"/>
                  </a:cubicBezTo>
                  <a:cubicBezTo>
                    <a:pt x="18" y="38"/>
                    <a:pt x="19" y="37"/>
                    <a:pt x="20" y="36"/>
                  </a:cubicBezTo>
                  <a:close/>
                  <a:moveTo>
                    <a:pt x="24" y="10"/>
                  </a:moveTo>
                  <a:cubicBezTo>
                    <a:pt x="23" y="11"/>
                    <a:pt x="23" y="12"/>
                    <a:pt x="22" y="13"/>
                  </a:cubicBezTo>
                  <a:cubicBezTo>
                    <a:pt x="22" y="14"/>
                    <a:pt x="22" y="15"/>
                    <a:pt x="22" y="15"/>
                  </a:cubicBezTo>
                  <a:cubicBezTo>
                    <a:pt x="22" y="16"/>
                    <a:pt x="22" y="17"/>
                    <a:pt x="22" y="18"/>
                  </a:cubicBezTo>
                  <a:cubicBezTo>
                    <a:pt x="23" y="19"/>
                    <a:pt x="23" y="19"/>
                    <a:pt x="23" y="20"/>
                  </a:cubicBezTo>
                  <a:cubicBezTo>
                    <a:pt x="35" y="8"/>
                    <a:pt x="35" y="8"/>
                    <a:pt x="35" y="8"/>
                  </a:cubicBezTo>
                  <a:cubicBezTo>
                    <a:pt x="34" y="8"/>
                    <a:pt x="33" y="7"/>
                    <a:pt x="32" y="7"/>
                  </a:cubicBezTo>
                  <a:cubicBezTo>
                    <a:pt x="31" y="7"/>
                    <a:pt x="30" y="7"/>
                    <a:pt x="29" y="7"/>
                  </a:cubicBezTo>
                  <a:cubicBezTo>
                    <a:pt x="28" y="7"/>
                    <a:pt x="27" y="8"/>
                    <a:pt x="26" y="8"/>
                  </a:cubicBezTo>
                  <a:cubicBezTo>
                    <a:pt x="26" y="9"/>
                    <a:pt x="25" y="10"/>
                    <a:pt x="24" y="1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3" name="Freeform 1243">
              <a:extLst>
                <a:ext uri="{FF2B5EF4-FFF2-40B4-BE49-F238E27FC236}">
                  <a16:creationId xmlns:a16="http://schemas.microsoft.com/office/drawing/2014/main" id="{52A236EC-5346-494E-9164-DD36255D9DB6}"/>
                </a:ext>
              </a:extLst>
            </p:cNvPr>
            <p:cNvSpPr>
              <a:spLocks/>
            </p:cNvSpPr>
            <p:nvPr/>
          </p:nvSpPr>
          <p:spPr bwMode="auto">
            <a:xfrm>
              <a:off x="5245100" y="2460626"/>
              <a:ext cx="169863" cy="171450"/>
            </a:xfrm>
            <a:custGeom>
              <a:avLst/>
              <a:gdLst>
                <a:gd name="T0" fmla="*/ 98 w 116"/>
                <a:gd name="T1" fmla="*/ 29 h 118"/>
                <a:gd name="T2" fmla="*/ 90 w 116"/>
                <a:gd name="T3" fmla="*/ 101 h 118"/>
                <a:gd name="T4" fmla="*/ 18 w 116"/>
                <a:gd name="T5" fmla="*/ 89 h 118"/>
                <a:gd name="T6" fmla="*/ 26 w 116"/>
                <a:gd name="T7" fmla="*/ 16 h 118"/>
                <a:gd name="T8" fmla="*/ 98 w 116"/>
                <a:gd name="T9" fmla="*/ 29 h 118"/>
              </a:gdLst>
              <a:ahLst/>
              <a:cxnLst>
                <a:cxn ang="0">
                  <a:pos x="T0" y="T1"/>
                </a:cxn>
                <a:cxn ang="0">
                  <a:pos x="T2" y="T3"/>
                </a:cxn>
                <a:cxn ang="0">
                  <a:pos x="T4" y="T5"/>
                </a:cxn>
                <a:cxn ang="0">
                  <a:pos x="T6" y="T7"/>
                </a:cxn>
                <a:cxn ang="0">
                  <a:pos x="T8" y="T9"/>
                </a:cxn>
              </a:cxnLst>
              <a:rect l="0" t="0" r="r" b="b"/>
              <a:pathLst>
                <a:path w="116" h="118">
                  <a:moveTo>
                    <a:pt x="98" y="29"/>
                  </a:moveTo>
                  <a:cubicBezTo>
                    <a:pt x="116" y="52"/>
                    <a:pt x="112" y="85"/>
                    <a:pt x="90" y="101"/>
                  </a:cubicBezTo>
                  <a:cubicBezTo>
                    <a:pt x="68" y="118"/>
                    <a:pt x="35" y="112"/>
                    <a:pt x="18" y="89"/>
                  </a:cubicBezTo>
                  <a:cubicBezTo>
                    <a:pt x="0" y="66"/>
                    <a:pt x="4" y="33"/>
                    <a:pt x="26" y="16"/>
                  </a:cubicBezTo>
                  <a:cubicBezTo>
                    <a:pt x="49" y="0"/>
                    <a:pt x="81" y="5"/>
                    <a:pt x="98" y="29"/>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4" name="Freeform 1244">
              <a:extLst>
                <a:ext uri="{FF2B5EF4-FFF2-40B4-BE49-F238E27FC236}">
                  <a16:creationId xmlns:a16="http://schemas.microsoft.com/office/drawing/2014/main" id="{8A7FFC04-1FBC-446F-9CBF-ED1A31301EFB}"/>
                </a:ext>
              </a:extLst>
            </p:cNvPr>
            <p:cNvSpPr>
              <a:spLocks/>
            </p:cNvSpPr>
            <p:nvPr/>
          </p:nvSpPr>
          <p:spPr bwMode="auto">
            <a:xfrm>
              <a:off x="5259388" y="2462213"/>
              <a:ext cx="152400" cy="161925"/>
            </a:xfrm>
            <a:custGeom>
              <a:avLst/>
              <a:gdLst>
                <a:gd name="T0" fmla="*/ 88 w 105"/>
                <a:gd name="T1" fmla="*/ 29 h 111"/>
                <a:gd name="T2" fmla="*/ 83 w 105"/>
                <a:gd name="T3" fmla="*/ 96 h 111"/>
                <a:gd name="T4" fmla="*/ 17 w 105"/>
                <a:gd name="T5" fmla="*/ 82 h 111"/>
                <a:gd name="T6" fmla="*/ 22 w 105"/>
                <a:gd name="T7" fmla="*/ 14 h 111"/>
                <a:gd name="T8" fmla="*/ 88 w 105"/>
                <a:gd name="T9" fmla="*/ 29 h 111"/>
              </a:gdLst>
              <a:ahLst/>
              <a:cxnLst>
                <a:cxn ang="0">
                  <a:pos x="T0" y="T1"/>
                </a:cxn>
                <a:cxn ang="0">
                  <a:pos x="T2" y="T3"/>
                </a:cxn>
                <a:cxn ang="0">
                  <a:pos x="T4" y="T5"/>
                </a:cxn>
                <a:cxn ang="0">
                  <a:pos x="T6" y="T7"/>
                </a:cxn>
                <a:cxn ang="0">
                  <a:pos x="T8" y="T9"/>
                </a:cxn>
              </a:cxnLst>
              <a:rect l="0" t="0" r="r" b="b"/>
              <a:pathLst>
                <a:path w="105" h="111">
                  <a:moveTo>
                    <a:pt x="88" y="29"/>
                  </a:moveTo>
                  <a:cubicBezTo>
                    <a:pt x="105" y="51"/>
                    <a:pt x="103" y="82"/>
                    <a:pt x="83" y="96"/>
                  </a:cubicBezTo>
                  <a:cubicBezTo>
                    <a:pt x="64" y="111"/>
                    <a:pt x="34" y="105"/>
                    <a:pt x="17" y="82"/>
                  </a:cubicBezTo>
                  <a:cubicBezTo>
                    <a:pt x="0" y="59"/>
                    <a:pt x="2" y="29"/>
                    <a:pt x="22" y="14"/>
                  </a:cubicBezTo>
                  <a:cubicBezTo>
                    <a:pt x="41" y="0"/>
                    <a:pt x="71" y="6"/>
                    <a:pt x="88" y="29"/>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5" name="Freeform 1245">
              <a:extLst>
                <a:ext uri="{FF2B5EF4-FFF2-40B4-BE49-F238E27FC236}">
                  <a16:creationId xmlns:a16="http://schemas.microsoft.com/office/drawing/2014/main" id="{2F2C0A4E-F9F7-48B3-AA2D-C3BC2249960A}"/>
                </a:ext>
              </a:extLst>
            </p:cNvPr>
            <p:cNvSpPr>
              <a:spLocks/>
            </p:cNvSpPr>
            <p:nvPr/>
          </p:nvSpPr>
          <p:spPr bwMode="auto">
            <a:xfrm>
              <a:off x="5275263" y="2478088"/>
              <a:ext cx="120650" cy="128588"/>
            </a:xfrm>
            <a:custGeom>
              <a:avLst/>
              <a:gdLst>
                <a:gd name="T0" fmla="*/ 70 w 83"/>
                <a:gd name="T1" fmla="*/ 23 h 88"/>
                <a:gd name="T2" fmla="*/ 66 w 83"/>
                <a:gd name="T3" fmla="*/ 77 h 88"/>
                <a:gd name="T4" fmla="*/ 13 w 83"/>
                <a:gd name="T5" fmla="*/ 65 h 88"/>
                <a:gd name="T6" fmla="*/ 17 w 83"/>
                <a:gd name="T7" fmla="*/ 12 h 88"/>
                <a:gd name="T8" fmla="*/ 70 w 83"/>
                <a:gd name="T9" fmla="*/ 23 h 88"/>
              </a:gdLst>
              <a:ahLst/>
              <a:cxnLst>
                <a:cxn ang="0">
                  <a:pos x="T0" y="T1"/>
                </a:cxn>
                <a:cxn ang="0">
                  <a:pos x="T2" y="T3"/>
                </a:cxn>
                <a:cxn ang="0">
                  <a:pos x="T4" y="T5"/>
                </a:cxn>
                <a:cxn ang="0">
                  <a:pos x="T6" y="T7"/>
                </a:cxn>
                <a:cxn ang="0">
                  <a:pos x="T8" y="T9"/>
                </a:cxn>
              </a:cxnLst>
              <a:rect l="0" t="0" r="r" b="b"/>
              <a:pathLst>
                <a:path w="83" h="88">
                  <a:moveTo>
                    <a:pt x="70" y="23"/>
                  </a:moveTo>
                  <a:cubicBezTo>
                    <a:pt x="83" y="41"/>
                    <a:pt x="81" y="65"/>
                    <a:pt x="66" y="77"/>
                  </a:cubicBezTo>
                  <a:cubicBezTo>
                    <a:pt x="50" y="88"/>
                    <a:pt x="27" y="83"/>
                    <a:pt x="13" y="65"/>
                  </a:cubicBezTo>
                  <a:cubicBezTo>
                    <a:pt x="0" y="48"/>
                    <a:pt x="2" y="24"/>
                    <a:pt x="17" y="12"/>
                  </a:cubicBezTo>
                  <a:cubicBezTo>
                    <a:pt x="33" y="0"/>
                    <a:pt x="56" y="5"/>
                    <a:pt x="70" y="23"/>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6" name="Freeform 1246">
              <a:extLst>
                <a:ext uri="{FF2B5EF4-FFF2-40B4-BE49-F238E27FC236}">
                  <a16:creationId xmlns:a16="http://schemas.microsoft.com/office/drawing/2014/main" id="{3C38012F-B716-438C-BBC8-A007B49C9EE7}"/>
                </a:ext>
              </a:extLst>
            </p:cNvPr>
            <p:cNvSpPr>
              <a:spLocks noEditPoints="1"/>
            </p:cNvSpPr>
            <p:nvPr/>
          </p:nvSpPr>
          <p:spPr bwMode="auto">
            <a:xfrm>
              <a:off x="5307013" y="2503488"/>
              <a:ext cx="57150" cy="77788"/>
            </a:xfrm>
            <a:custGeom>
              <a:avLst/>
              <a:gdLst>
                <a:gd name="T0" fmla="*/ 25 w 39"/>
                <a:gd name="T1" fmla="*/ 50 h 54"/>
                <a:gd name="T2" fmla="*/ 19 w 39"/>
                <a:gd name="T3" fmla="*/ 47 h 54"/>
                <a:gd name="T4" fmla="*/ 19 w 39"/>
                <a:gd name="T5" fmla="*/ 45 h 54"/>
                <a:gd name="T6" fmla="*/ 23 w 39"/>
                <a:gd name="T7" fmla="*/ 45 h 54"/>
                <a:gd name="T8" fmla="*/ 29 w 39"/>
                <a:gd name="T9" fmla="*/ 44 h 54"/>
                <a:gd name="T10" fmla="*/ 15 w 39"/>
                <a:gd name="T11" fmla="*/ 30 h 54"/>
                <a:gd name="T12" fmla="*/ 7 w 39"/>
                <a:gd name="T13" fmla="*/ 29 h 54"/>
                <a:gd name="T14" fmla="*/ 1 w 39"/>
                <a:gd name="T15" fmla="*/ 21 h 54"/>
                <a:gd name="T16" fmla="*/ 1 w 39"/>
                <a:gd name="T17" fmla="*/ 11 h 54"/>
                <a:gd name="T18" fmla="*/ 2 w 39"/>
                <a:gd name="T19" fmla="*/ 3 h 54"/>
                <a:gd name="T20" fmla="*/ 2 w 39"/>
                <a:gd name="T21" fmla="*/ 1 h 54"/>
                <a:gd name="T22" fmla="*/ 8 w 39"/>
                <a:gd name="T23" fmla="*/ 5 h 54"/>
                <a:gd name="T24" fmla="*/ 18 w 39"/>
                <a:gd name="T25" fmla="*/ 4 h 54"/>
                <a:gd name="T26" fmla="*/ 18 w 39"/>
                <a:gd name="T27" fmla="*/ 8 h 54"/>
                <a:gd name="T28" fmla="*/ 15 w 39"/>
                <a:gd name="T29" fmla="*/ 8 h 54"/>
                <a:gd name="T30" fmla="*/ 10 w 39"/>
                <a:gd name="T31" fmla="*/ 10 h 54"/>
                <a:gd name="T32" fmla="*/ 24 w 39"/>
                <a:gd name="T33" fmla="*/ 22 h 54"/>
                <a:gd name="T34" fmla="*/ 32 w 39"/>
                <a:gd name="T35" fmla="*/ 23 h 54"/>
                <a:gd name="T36" fmla="*/ 39 w 39"/>
                <a:gd name="T37" fmla="*/ 31 h 54"/>
                <a:gd name="T38" fmla="*/ 38 w 39"/>
                <a:gd name="T39" fmla="*/ 42 h 54"/>
                <a:gd name="T40" fmla="*/ 38 w 39"/>
                <a:gd name="T41" fmla="*/ 51 h 54"/>
                <a:gd name="T42" fmla="*/ 37 w 39"/>
                <a:gd name="T43" fmla="*/ 53 h 54"/>
                <a:gd name="T44" fmla="*/ 32 w 39"/>
                <a:gd name="T45" fmla="*/ 48 h 54"/>
                <a:gd name="T46" fmla="*/ 8 w 39"/>
                <a:gd name="T47" fmla="*/ 24 h 54"/>
                <a:gd name="T48" fmla="*/ 13 w 39"/>
                <a:gd name="T49" fmla="*/ 25 h 54"/>
                <a:gd name="T50" fmla="*/ 8 w 39"/>
                <a:gd name="T51" fmla="*/ 12 h 54"/>
                <a:gd name="T52" fmla="*/ 5 w 39"/>
                <a:gd name="T53" fmla="*/ 17 h 54"/>
                <a:gd name="T54" fmla="*/ 6 w 39"/>
                <a:gd name="T55" fmla="*/ 22 h 54"/>
                <a:gd name="T56" fmla="*/ 30 w 39"/>
                <a:gd name="T57" fmla="*/ 28 h 54"/>
                <a:gd name="T58" fmla="*/ 25 w 39"/>
                <a:gd name="T59" fmla="*/ 27 h 54"/>
                <a:gd name="T60" fmla="*/ 32 w 39"/>
                <a:gd name="T61" fmla="*/ 42 h 54"/>
                <a:gd name="T62" fmla="*/ 35 w 39"/>
                <a:gd name="T63" fmla="*/ 36 h 54"/>
                <a:gd name="T64" fmla="*/ 32 w 39"/>
                <a:gd name="T6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54">
                  <a:moveTo>
                    <a:pt x="32" y="48"/>
                  </a:moveTo>
                  <a:cubicBezTo>
                    <a:pt x="30" y="49"/>
                    <a:pt x="28" y="50"/>
                    <a:pt x="25" y="50"/>
                  </a:cubicBezTo>
                  <a:cubicBezTo>
                    <a:pt x="23" y="50"/>
                    <a:pt x="21" y="50"/>
                    <a:pt x="19" y="50"/>
                  </a:cubicBezTo>
                  <a:cubicBezTo>
                    <a:pt x="19" y="47"/>
                    <a:pt x="19" y="47"/>
                    <a:pt x="19" y="47"/>
                  </a:cubicBezTo>
                  <a:cubicBezTo>
                    <a:pt x="19" y="46"/>
                    <a:pt x="19" y="46"/>
                    <a:pt x="19" y="46"/>
                  </a:cubicBezTo>
                  <a:cubicBezTo>
                    <a:pt x="19" y="45"/>
                    <a:pt x="19" y="45"/>
                    <a:pt x="19" y="45"/>
                  </a:cubicBezTo>
                  <a:cubicBezTo>
                    <a:pt x="19" y="45"/>
                    <a:pt x="20" y="45"/>
                    <a:pt x="21" y="45"/>
                  </a:cubicBezTo>
                  <a:cubicBezTo>
                    <a:pt x="21" y="45"/>
                    <a:pt x="22" y="45"/>
                    <a:pt x="23" y="45"/>
                  </a:cubicBezTo>
                  <a:cubicBezTo>
                    <a:pt x="24" y="45"/>
                    <a:pt x="25" y="45"/>
                    <a:pt x="26" y="45"/>
                  </a:cubicBezTo>
                  <a:cubicBezTo>
                    <a:pt x="27" y="45"/>
                    <a:pt x="28" y="44"/>
                    <a:pt x="29" y="44"/>
                  </a:cubicBezTo>
                  <a:cubicBezTo>
                    <a:pt x="19" y="29"/>
                    <a:pt x="19" y="29"/>
                    <a:pt x="19" y="29"/>
                  </a:cubicBezTo>
                  <a:cubicBezTo>
                    <a:pt x="18" y="29"/>
                    <a:pt x="16" y="30"/>
                    <a:pt x="15" y="30"/>
                  </a:cubicBezTo>
                  <a:cubicBezTo>
                    <a:pt x="14" y="30"/>
                    <a:pt x="12" y="30"/>
                    <a:pt x="11" y="30"/>
                  </a:cubicBezTo>
                  <a:cubicBezTo>
                    <a:pt x="9" y="30"/>
                    <a:pt x="8" y="30"/>
                    <a:pt x="7" y="29"/>
                  </a:cubicBezTo>
                  <a:cubicBezTo>
                    <a:pt x="5" y="28"/>
                    <a:pt x="4" y="27"/>
                    <a:pt x="3" y="25"/>
                  </a:cubicBezTo>
                  <a:cubicBezTo>
                    <a:pt x="2" y="24"/>
                    <a:pt x="1" y="22"/>
                    <a:pt x="1" y="21"/>
                  </a:cubicBezTo>
                  <a:cubicBezTo>
                    <a:pt x="0" y="19"/>
                    <a:pt x="0" y="18"/>
                    <a:pt x="0" y="16"/>
                  </a:cubicBezTo>
                  <a:cubicBezTo>
                    <a:pt x="0" y="15"/>
                    <a:pt x="1" y="13"/>
                    <a:pt x="1" y="11"/>
                  </a:cubicBezTo>
                  <a:cubicBezTo>
                    <a:pt x="2" y="10"/>
                    <a:pt x="3" y="8"/>
                    <a:pt x="5" y="7"/>
                  </a:cubicBezTo>
                  <a:cubicBezTo>
                    <a:pt x="2" y="3"/>
                    <a:pt x="2" y="3"/>
                    <a:pt x="2" y="3"/>
                  </a:cubicBezTo>
                  <a:cubicBezTo>
                    <a:pt x="2" y="3"/>
                    <a:pt x="2" y="2"/>
                    <a:pt x="2" y="2"/>
                  </a:cubicBezTo>
                  <a:cubicBezTo>
                    <a:pt x="2" y="2"/>
                    <a:pt x="2" y="1"/>
                    <a:pt x="2" y="1"/>
                  </a:cubicBezTo>
                  <a:cubicBezTo>
                    <a:pt x="4" y="0"/>
                    <a:pt x="4" y="0"/>
                    <a:pt x="4" y="0"/>
                  </a:cubicBezTo>
                  <a:cubicBezTo>
                    <a:pt x="8" y="5"/>
                    <a:pt x="8" y="5"/>
                    <a:pt x="8" y="5"/>
                  </a:cubicBezTo>
                  <a:cubicBezTo>
                    <a:pt x="9" y="4"/>
                    <a:pt x="11" y="4"/>
                    <a:pt x="13" y="4"/>
                  </a:cubicBezTo>
                  <a:cubicBezTo>
                    <a:pt x="15" y="4"/>
                    <a:pt x="16" y="4"/>
                    <a:pt x="18" y="4"/>
                  </a:cubicBezTo>
                  <a:cubicBezTo>
                    <a:pt x="18" y="7"/>
                    <a:pt x="18" y="7"/>
                    <a:pt x="18" y="7"/>
                  </a:cubicBezTo>
                  <a:cubicBezTo>
                    <a:pt x="18" y="7"/>
                    <a:pt x="18" y="8"/>
                    <a:pt x="18" y="8"/>
                  </a:cubicBezTo>
                  <a:cubicBezTo>
                    <a:pt x="18" y="8"/>
                    <a:pt x="17" y="8"/>
                    <a:pt x="17" y="8"/>
                  </a:cubicBezTo>
                  <a:cubicBezTo>
                    <a:pt x="16" y="8"/>
                    <a:pt x="16" y="8"/>
                    <a:pt x="15" y="8"/>
                  </a:cubicBezTo>
                  <a:cubicBezTo>
                    <a:pt x="14" y="9"/>
                    <a:pt x="14" y="9"/>
                    <a:pt x="13" y="9"/>
                  </a:cubicBezTo>
                  <a:cubicBezTo>
                    <a:pt x="12" y="9"/>
                    <a:pt x="11" y="9"/>
                    <a:pt x="10" y="10"/>
                  </a:cubicBezTo>
                  <a:cubicBezTo>
                    <a:pt x="19" y="23"/>
                    <a:pt x="19" y="23"/>
                    <a:pt x="19" y="23"/>
                  </a:cubicBezTo>
                  <a:cubicBezTo>
                    <a:pt x="21" y="23"/>
                    <a:pt x="22" y="22"/>
                    <a:pt x="24" y="22"/>
                  </a:cubicBezTo>
                  <a:cubicBezTo>
                    <a:pt x="25" y="22"/>
                    <a:pt x="26" y="21"/>
                    <a:pt x="28" y="22"/>
                  </a:cubicBezTo>
                  <a:cubicBezTo>
                    <a:pt x="29" y="22"/>
                    <a:pt x="31" y="22"/>
                    <a:pt x="32" y="23"/>
                  </a:cubicBezTo>
                  <a:cubicBezTo>
                    <a:pt x="33" y="23"/>
                    <a:pt x="35" y="25"/>
                    <a:pt x="36" y="26"/>
                  </a:cubicBezTo>
                  <a:cubicBezTo>
                    <a:pt x="37" y="28"/>
                    <a:pt x="38" y="29"/>
                    <a:pt x="39" y="31"/>
                  </a:cubicBezTo>
                  <a:cubicBezTo>
                    <a:pt x="39" y="33"/>
                    <a:pt x="39" y="35"/>
                    <a:pt x="39" y="36"/>
                  </a:cubicBezTo>
                  <a:cubicBezTo>
                    <a:pt x="39" y="38"/>
                    <a:pt x="39" y="40"/>
                    <a:pt x="38" y="42"/>
                  </a:cubicBezTo>
                  <a:cubicBezTo>
                    <a:pt x="37" y="43"/>
                    <a:pt x="36" y="45"/>
                    <a:pt x="34" y="46"/>
                  </a:cubicBezTo>
                  <a:cubicBezTo>
                    <a:pt x="38" y="51"/>
                    <a:pt x="38" y="51"/>
                    <a:pt x="38" y="51"/>
                  </a:cubicBezTo>
                  <a:cubicBezTo>
                    <a:pt x="38" y="51"/>
                    <a:pt x="38" y="52"/>
                    <a:pt x="38" y="52"/>
                  </a:cubicBezTo>
                  <a:cubicBezTo>
                    <a:pt x="38" y="52"/>
                    <a:pt x="38" y="53"/>
                    <a:pt x="37" y="53"/>
                  </a:cubicBezTo>
                  <a:cubicBezTo>
                    <a:pt x="36" y="54"/>
                    <a:pt x="36" y="54"/>
                    <a:pt x="36" y="54"/>
                  </a:cubicBezTo>
                  <a:lnTo>
                    <a:pt x="32" y="48"/>
                  </a:lnTo>
                  <a:close/>
                  <a:moveTo>
                    <a:pt x="6" y="22"/>
                  </a:moveTo>
                  <a:cubicBezTo>
                    <a:pt x="7" y="23"/>
                    <a:pt x="8" y="23"/>
                    <a:pt x="8" y="24"/>
                  </a:cubicBezTo>
                  <a:cubicBezTo>
                    <a:pt x="9" y="24"/>
                    <a:pt x="10" y="24"/>
                    <a:pt x="11" y="25"/>
                  </a:cubicBezTo>
                  <a:cubicBezTo>
                    <a:pt x="12" y="25"/>
                    <a:pt x="12" y="25"/>
                    <a:pt x="13" y="25"/>
                  </a:cubicBezTo>
                  <a:cubicBezTo>
                    <a:pt x="14" y="24"/>
                    <a:pt x="15" y="24"/>
                    <a:pt x="16" y="24"/>
                  </a:cubicBezTo>
                  <a:cubicBezTo>
                    <a:pt x="8" y="12"/>
                    <a:pt x="8" y="12"/>
                    <a:pt x="8" y="12"/>
                  </a:cubicBezTo>
                  <a:cubicBezTo>
                    <a:pt x="7" y="12"/>
                    <a:pt x="6" y="13"/>
                    <a:pt x="6" y="14"/>
                  </a:cubicBezTo>
                  <a:cubicBezTo>
                    <a:pt x="5" y="15"/>
                    <a:pt x="5" y="16"/>
                    <a:pt x="5" y="17"/>
                  </a:cubicBezTo>
                  <a:cubicBezTo>
                    <a:pt x="5" y="18"/>
                    <a:pt x="5" y="19"/>
                    <a:pt x="5" y="19"/>
                  </a:cubicBezTo>
                  <a:cubicBezTo>
                    <a:pt x="5" y="20"/>
                    <a:pt x="6" y="21"/>
                    <a:pt x="6" y="22"/>
                  </a:cubicBezTo>
                  <a:close/>
                  <a:moveTo>
                    <a:pt x="32" y="30"/>
                  </a:moveTo>
                  <a:cubicBezTo>
                    <a:pt x="32" y="29"/>
                    <a:pt x="31" y="28"/>
                    <a:pt x="30" y="28"/>
                  </a:cubicBezTo>
                  <a:cubicBezTo>
                    <a:pt x="30" y="27"/>
                    <a:pt x="29" y="27"/>
                    <a:pt x="28" y="27"/>
                  </a:cubicBezTo>
                  <a:cubicBezTo>
                    <a:pt x="27" y="27"/>
                    <a:pt x="26" y="27"/>
                    <a:pt x="25" y="27"/>
                  </a:cubicBezTo>
                  <a:cubicBezTo>
                    <a:pt x="24" y="27"/>
                    <a:pt x="23" y="28"/>
                    <a:pt x="22" y="28"/>
                  </a:cubicBezTo>
                  <a:cubicBezTo>
                    <a:pt x="32" y="42"/>
                    <a:pt x="32" y="42"/>
                    <a:pt x="32" y="42"/>
                  </a:cubicBezTo>
                  <a:cubicBezTo>
                    <a:pt x="33" y="41"/>
                    <a:pt x="33" y="40"/>
                    <a:pt x="34" y="39"/>
                  </a:cubicBezTo>
                  <a:cubicBezTo>
                    <a:pt x="34" y="38"/>
                    <a:pt x="34" y="37"/>
                    <a:pt x="35" y="36"/>
                  </a:cubicBezTo>
                  <a:cubicBezTo>
                    <a:pt x="35" y="35"/>
                    <a:pt x="34" y="34"/>
                    <a:pt x="34" y="33"/>
                  </a:cubicBezTo>
                  <a:cubicBezTo>
                    <a:pt x="34" y="32"/>
                    <a:pt x="33" y="31"/>
                    <a:pt x="32" y="30"/>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7" name="Freeform 1247">
              <a:extLst>
                <a:ext uri="{FF2B5EF4-FFF2-40B4-BE49-F238E27FC236}">
                  <a16:creationId xmlns:a16="http://schemas.microsoft.com/office/drawing/2014/main" id="{2CA0F6DC-636A-45E4-880A-D7350A6743F9}"/>
                </a:ext>
              </a:extLst>
            </p:cNvPr>
            <p:cNvSpPr>
              <a:spLocks/>
            </p:cNvSpPr>
            <p:nvPr/>
          </p:nvSpPr>
          <p:spPr bwMode="auto">
            <a:xfrm>
              <a:off x="5483225" y="2849563"/>
              <a:ext cx="52388" cy="50800"/>
            </a:xfrm>
            <a:custGeom>
              <a:avLst/>
              <a:gdLst>
                <a:gd name="T0" fmla="*/ 0 w 33"/>
                <a:gd name="T1" fmla="*/ 0 h 32"/>
                <a:gd name="T2" fmla="*/ 0 w 33"/>
                <a:gd name="T3" fmla="*/ 16 h 32"/>
                <a:gd name="T4" fmla="*/ 16 w 33"/>
                <a:gd name="T5" fmla="*/ 32 h 32"/>
                <a:gd name="T6" fmla="*/ 33 w 33"/>
                <a:gd name="T7" fmla="*/ 15 h 32"/>
                <a:gd name="T8" fmla="*/ 25 w 33"/>
                <a:gd name="T9" fmla="*/ 24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0" y="16"/>
                  </a:lnTo>
                  <a:lnTo>
                    <a:pt x="16" y="32"/>
                  </a:lnTo>
                  <a:lnTo>
                    <a:pt x="33" y="15"/>
                  </a:lnTo>
                  <a:lnTo>
                    <a:pt x="25" y="24"/>
                  </a:lnTo>
                  <a:lnTo>
                    <a:pt x="0" y="0"/>
                  </a:lnTo>
                  <a:close/>
                </a:path>
              </a:pathLst>
            </a:custGeom>
            <a:solidFill>
              <a:srgbClr val="4D5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8" name="Freeform 1248">
              <a:extLst>
                <a:ext uri="{FF2B5EF4-FFF2-40B4-BE49-F238E27FC236}">
                  <a16:creationId xmlns:a16="http://schemas.microsoft.com/office/drawing/2014/main" id="{FE71245F-F5A2-4A0C-AA4D-B5B4275276BB}"/>
                </a:ext>
              </a:extLst>
            </p:cNvPr>
            <p:cNvSpPr>
              <a:spLocks/>
            </p:cNvSpPr>
            <p:nvPr/>
          </p:nvSpPr>
          <p:spPr bwMode="auto">
            <a:xfrm>
              <a:off x="5483225" y="2849563"/>
              <a:ext cx="52388" cy="50800"/>
            </a:xfrm>
            <a:custGeom>
              <a:avLst/>
              <a:gdLst>
                <a:gd name="T0" fmla="*/ 0 w 33"/>
                <a:gd name="T1" fmla="*/ 0 h 32"/>
                <a:gd name="T2" fmla="*/ 0 w 33"/>
                <a:gd name="T3" fmla="*/ 16 h 32"/>
                <a:gd name="T4" fmla="*/ 16 w 33"/>
                <a:gd name="T5" fmla="*/ 32 h 32"/>
                <a:gd name="T6" fmla="*/ 33 w 33"/>
                <a:gd name="T7" fmla="*/ 15 h 32"/>
                <a:gd name="T8" fmla="*/ 25 w 33"/>
                <a:gd name="T9" fmla="*/ 24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0" y="16"/>
                  </a:lnTo>
                  <a:lnTo>
                    <a:pt x="16" y="32"/>
                  </a:lnTo>
                  <a:lnTo>
                    <a:pt x="33" y="15"/>
                  </a:lnTo>
                  <a:lnTo>
                    <a:pt x="25" y="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59" name="Freeform 1249">
              <a:extLst>
                <a:ext uri="{FF2B5EF4-FFF2-40B4-BE49-F238E27FC236}">
                  <a16:creationId xmlns:a16="http://schemas.microsoft.com/office/drawing/2014/main" id="{9A9C3DC7-F866-4DEA-8056-C9E14C524EFD}"/>
                </a:ext>
              </a:extLst>
            </p:cNvPr>
            <p:cNvSpPr>
              <a:spLocks/>
            </p:cNvSpPr>
            <p:nvPr/>
          </p:nvSpPr>
          <p:spPr bwMode="auto">
            <a:xfrm>
              <a:off x="5403850" y="2805113"/>
              <a:ext cx="79375" cy="107950"/>
            </a:xfrm>
            <a:custGeom>
              <a:avLst/>
              <a:gdLst>
                <a:gd name="T0" fmla="*/ 21 w 50"/>
                <a:gd name="T1" fmla="*/ 0 h 68"/>
                <a:gd name="T2" fmla="*/ 21 w 50"/>
                <a:gd name="T3" fmla="*/ 8 h 68"/>
                <a:gd name="T4" fmla="*/ 0 w 50"/>
                <a:gd name="T5" fmla="*/ 8 h 68"/>
                <a:gd name="T6" fmla="*/ 2 w 50"/>
                <a:gd name="T7" fmla="*/ 15 h 68"/>
                <a:gd name="T8" fmla="*/ 6 w 50"/>
                <a:gd name="T9" fmla="*/ 26 h 68"/>
                <a:gd name="T10" fmla="*/ 20 w 50"/>
                <a:gd name="T11" fmla="*/ 26 h 68"/>
                <a:gd name="T12" fmla="*/ 20 w 50"/>
                <a:gd name="T13" fmla="*/ 29 h 68"/>
                <a:gd name="T14" fmla="*/ 7 w 50"/>
                <a:gd name="T15" fmla="*/ 29 h 68"/>
                <a:gd name="T16" fmla="*/ 9 w 50"/>
                <a:gd name="T17" fmla="*/ 35 h 68"/>
                <a:gd name="T18" fmla="*/ 12 w 50"/>
                <a:gd name="T19" fmla="*/ 35 h 68"/>
                <a:gd name="T20" fmla="*/ 12 w 50"/>
                <a:gd name="T21" fmla="*/ 37 h 68"/>
                <a:gd name="T22" fmla="*/ 10 w 50"/>
                <a:gd name="T23" fmla="*/ 37 h 68"/>
                <a:gd name="T24" fmla="*/ 11 w 50"/>
                <a:gd name="T25" fmla="*/ 43 h 68"/>
                <a:gd name="T26" fmla="*/ 20 w 50"/>
                <a:gd name="T27" fmla="*/ 43 h 68"/>
                <a:gd name="T28" fmla="*/ 20 w 50"/>
                <a:gd name="T29" fmla="*/ 46 h 68"/>
                <a:gd name="T30" fmla="*/ 12 w 50"/>
                <a:gd name="T31" fmla="*/ 46 h 68"/>
                <a:gd name="T32" fmla="*/ 20 w 50"/>
                <a:gd name="T33" fmla="*/ 68 h 68"/>
                <a:gd name="T34" fmla="*/ 38 w 50"/>
                <a:gd name="T35" fmla="*/ 32 h 68"/>
                <a:gd name="T36" fmla="*/ 50 w 50"/>
                <a:gd name="T37" fmla="*/ 44 h 68"/>
                <a:gd name="T38" fmla="*/ 50 w 50"/>
                <a:gd name="T39" fmla="*/ 28 h 68"/>
                <a:gd name="T40" fmla="*/ 21 w 50"/>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68">
                  <a:moveTo>
                    <a:pt x="21" y="0"/>
                  </a:moveTo>
                  <a:lnTo>
                    <a:pt x="21" y="8"/>
                  </a:lnTo>
                  <a:lnTo>
                    <a:pt x="0" y="8"/>
                  </a:lnTo>
                  <a:lnTo>
                    <a:pt x="2" y="15"/>
                  </a:lnTo>
                  <a:lnTo>
                    <a:pt x="6" y="26"/>
                  </a:lnTo>
                  <a:lnTo>
                    <a:pt x="20" y="26"/>
                  </a:lnTo>
                  <a:lnTo>
                    <a:pt x="20" y="29"/>
                  </a:lnTo>
                  <a:lnTo>
                    <a:pt x="7" y="29"/>
                  </a:lnTo>
                  <a:lnTo>
                    <a:pt x="9" y="35"/>
                  </a:lnTo>
                  <a:lnTo>
                    <a:pt x="12" y="35"/>
                  </a:lnTo>
                  <a:lnTo>
                    <a:pt x="12" y="37"/>
                  </a:lnTo>
                  <a:lnTo>
                    <a:pt x="10" y="37"/>
                  </a:lnTo>
                  <a:lnTo>
                    <a:pt x="11" y="43"/>
                  </a:lnTo>
                  <a:lnTo>
                    <a:pt x="20" y="43"/>
                  </a:lnTo>
                  <a:lnTo>
                    <a:pt x="20" y="46"/>
                  </a:lnTo>
                  <a:lnTo>
                    <a:pt x="12" y="46"/>
                  </a:lnTo>
                  <a:lnTo>
                    <a:pt x="20" y="68"/>
                  </a:lnTo>
                  <a:lnTo>
                    <a:pt x="38" y="32"/>
                  </a:lnTo>
                  <a:lnTo>
                    <a:pt x="50" y="44"/>
                  </a:lnTo>
                  <a:lnTo>
                    <a:pt x="50" y="28"/>
                  </a:lnTo>
                  <a:lnTo>
                    <a:pt x="21" y="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0" name="Freeform 1250">
              <a:extLst>
                <a:ext uri="{FF2B5EF4-FFF2-40B4-BE49-F238E27FC236}">
                  <a16:creationId xmlns:a16="http://schemas.microsoft.com/office/drawing/2014/main" id="{C08454B6-170B-4E36-B217-08B0FD4FDF73}"/>
                </a:ext>
              </a:extLst>
            </p:cNvPr>
            <p:cNvSpPr>
              <a:spLocks/>
            </p:cNvSpPr>
            <p:nvPr/>
          </p:nvSpPr>
          <p:spPr bwMode="auto">
            <a:xfrm>
              <a:off x="5403850" y="2805113"/>
              <a:ext cx="79375" cy="107950"/>
            </a:xfrm>
            <a:custGeom>
              <a:avLst/>
              <a:gdLst>
                <a:gd name="T0" fmla="*/ 21 w 50"/>
                <a:gd name="T1" fmla="*/ 0 h 68"/>
                <a:gd name="T2" fmla="*/ 21 w 50"/>
                <a:gd name="T3" fmla="*/ 8 h 68"/>
                <a:gd name="T4" fmla="*/ 0 w 50"/>
                <a:gd name="T5" fmla="*/ 8 h 68"/>
                <a:gd name="T6" fmla="*/ 2 w 50"/>
                <a:gd name="T7" fmla="*/ 15 h 68"/>
                <a:gd name="T8" fmla="*/ 6 w 50"/>
                <a:gd name="T9" fmla="*/ 26 h 68"/>
                <a:gd name="T10" fmla="*/ 20 w 50"/>
                <a:gd name="T11" fmla="*/ 26 h 68"/>
                <a:gd name="T12" fmla="*/ 20 w 50"/>
                <a:gd name="T13" fmla="*/ 29 h 68"/>
                <a:gd name="T14" fmla="*/ 7 w 50"/>
                <a:gd name="T15" fmla="*/ 29 h 68"/>
                <a:gd name="T16" fmla="*/ 9 w 50"/>
                <a:gd name="T17" fmla="*/ 35 h 68"/>
                <a:gd name="T18" fmla="*/ 12 w 50"/>
                <a:gd name="T19" fmla="*/ 35 h 68"/>
                <a:gd name="T20" fmla="*/ 12 w 50"/>
                <a:gd name="T21" fmla="*/ 37 h 68"/>
                <a:gd name="T22" fmla="*/ 10 w 50"/>
                <a:gd name="T23" fmla="*/ 37 h 68"/>
                <a:gd name="T24" fmla="*/ 11 w 50"/>
                <a:gd name="T25" fmla="*/ 43 h 68"/>
                <a:gd name="T26" fmla="*/ 20 w 50"/>
                <a:gd name="T27" fmla="*/ 43 h 68"/>
                <a:gd name="T28" fmla="*/ 20 w 50"/>
                <a:gd name="T29" fmla="*/ 46 h 68"/>
                <a:gd name="T30" fmla="*/ 12 w 50"/>
                <a:gd name="T31" fmla="*/ 46 h 68"/>
                <a:gd name="T32" fmla="*/ 20 w 50"/>
                <a:gd name="T33" fmla="*/ 68 h 68"/>
                <a:gd name="T34" fmla="*/ 38 w 50"/>
                <a:gd name="T35" fmla="*/ 32 h 68"/>
                <a:gd name="T36" fmla="*/ 50 w 50"/>
                <a:gd name="T37" fmla="*/ 44 h 68"/>
                <a:gd name="T38" fmla="*/ 50 w 50"/>
                <a:gd name="T39" fmla="*/ 28 h 68"/>
                <a:gd name="T40" fmla="*/ 21 w 50"/>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68">
                  <a:moveTo>
                    <a:pt x="21" y="0"/>
                  </a:moveTo>
                  <a:lnTo>
                    <a:pt x="21" y="8"/>
                  </a:lnTo>
                  <a:lnTo>
                    <a:pt x="0" y="8"/>
                  </a:lnTo>
                  <a:lnTo>
                    <a:pt x="2" y="15"/>
                  </a:lnTo>
                  <a:lnTo>
                    <a:pt x="6" y="26"/>
                  </a:lnTo>
                  <a:lnTo>
                    <a:pt x="20" y="26"/>
                  </a:lnTo>
                  <a:lnTo>
                    <a:pt x="20" y="29"/>
                  </a:lnTo>
                  <a:lnTo>
                    <a:pt x="7" y="29"/>
                  </a:lnTo>
                  <a:lnTo>
                    <a:pt x="9" y="35"/>
                  </a:lnTo>
                  <a:lnTo>
                    <a:pt x="12" y="35"/>
                  </a:lnTo>
                  <a:lnTo>
                    <a:pt x="12" y="37"/>
                  </a:lnTo>
                  <a:lnTo>
                    <a:pt x="10" y="37"/>
                  </a:lnTo>
                  <a:lnTo>
                    <a:pt x="11" y="43"/>
                  </a:lnTo>
                  <a:lnTo>
                    <a:pt x="20" y="43"/>
                  </a:lnTo>
                  <a:lnTo>
                    <a:pt x="20" y="46"/>
                  </a:lnTo>
                  <a:lnTo>
                    <a:pt x="12" y="46"/>
                  </a:lnTo>
                  <a:lnTo>
                    <a:pt x="20" y="68"/>
                  </a:lnTo>
                  <a:lnTo>
                    <a:pt x="38" y="32"/>
                  </a:lnTo>
                  <a:lnTo>
                    <a:pt x="50" y="44"/>
                  </a:lnTo>
                  <a:lnTo>
                    <a:pt x="50" y="28"/>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1" name="Freeform 1251">
              <a:extLst>
                <a:ext uri="{FF2B5EF4-FFF2-40B4-BE49-F238E27FC236}">
                  <a16:creationId xmlns:a16="http://schemas.microsoft.com/office/drawing/2014/main" id="{E45C0306-E5F6-4CF8-9A29-31D5CBAD0070}"/>
                </a:ext>
              </a:extLst>
            </p:cNvPr>
            <p:cNvSpPr>
              <a:spLocks/>
            </p:cNvSpPr>
            <p:nvPr/>
          </p:nvSpPr>
          <p:spPr bwMode="auto">
            <a:xfrm>
              <a:off x="5381625" y="2744788"/>
              <a:ext cx="47625" cy="63500"/>
            </a:xfrm>
            <a:custGeom>
              <a:avLst/>
              <a:gdLst>
                <a:gd name="T0" fmla="*/ 0 w 30"/>
                <a:gd name="T1" fmla="*/ 0 h 40"/>
                <a:gd name="T2" fmla="*/ 13 w 30"/>
                <a:gd name="T3" fmla="*/ 40 h 40"/>
                <a:gd name="T4" fmla="*/ 30 w 30"/>
                <a:gd name="T5" fmla="*/ 40 h 40"/>
                <a:gd name="T6" fmla="*/ 30 w 30"/>
                <a:gd name="T7" fmla="*/ 31 h 40"/>
                <a:gd name="T8" fmla="*/ 0 w 30"/>
                <a:gd name="T9" fmla="*/ 2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13" y="40"/>
                  </a:lnTo>
                  <a:lnTo>
                    <a:pt x="30" y="40"/>
                  </a:lnTo>
                  <a:lnTo>
                    <a:pt x="30" y="31"/>
                  </a:lnTo>
                  <a:lnTo>
                    <a:pt x="0" y="2"/>
                  </a:lnTo>
                  <a:lnTo>
                    <a:pt x="0" y="0"/>
                  </a:lnTo>
                  <a:close/>
                </a:path>
              </a:pathLst>
            </a:custGeom>
            <a:solidFill>
              <a:srgbClr val="CC7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2" name="Freeform 1252">
              <a:extLst>
                <a:ext uri="{FF2B5EF4-FFF2-40B4-BE49-F238E27FC236}">
                  <a16:creationId xmlns:a16="http://schemas.microsoft.com/office/drawing/2014/main" id="{8B96269D-C497-46F2-B307-D76B24C287CF}"/>
                </a:ext>
              </a:extLst>
            </p:cNvPr>
            <p:cNvSpPr>
              <a:spLocks/>
            </p:cNvSpPr>
            <p:nvPr/>
          </p:nvSpPr>
          <p:spPr bwMode="auto">
            <a:xfrm>
              <a:off x="5381625" y="2744788"/>
              <a:ext cx="47625" cy="63500"/>
            </a:xfrm>
            <a:custGeom>
              <a:avLst/>
              <a:gdLst>
                <a:gd name="T0" fmla="*/ 0 w 30"/>
                <a:gd name="T1" fmla="*/ 0 h 40"/>
                <a:gd name="T2" fmla="*/ 13 w 30"/>
                <a:gd name="T3" fmla="*/ 40 h 40"/>
                <a:gd name="T4" fmla="*/ 30 w 30"/>
                <a:gd name="T5" fmla="*/ 40 h 40"/>
                <a:gd name="T6" fmla="*/ 30 w 30"/>
                <a:gd name="T7" fmla="*/ 31 h 40"/>
                <a:gd name="T8" fmla="*/ 0 w 30"/>
                <a:gd name="T9" fmla="*/ 2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13" y="40"/>
                  </a:lnTo>
                  <a:lnTo>
                    <a:pt x="30" y="40"/>
                  </a:lnTo>
                  <a:lnTo>
                    <a:pt x="30" y="31"/>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3" name="Freeform 1253">
              <a:extLst>
                <a:ext uri="{FF2B5EF4-FFF2-40B4-BE49-F238E27FC236}">
                  <a16:creationId xmlns:a16="http://schemas.microsoft.com/office/drawing/2014/main" id="{AB26B573-23D3-476A-9456-0AA87D01CB40}"/>
                </a:ext>
              </a:extLst>
            </p:cNvPr>
            <p:cNvSpPr>
              <a:spLocks/>
            </p:cNvSpPr>
            <p:nvPr/>
          </p:nvSpPr>
          <p:spPr bwMode="auto">
            <a:xfrm>
              <a:off x="5402263" y="2794001"/>
              <a:ext cx="34925" cy="23813"/>
            </a:xfrm>
            <a:custGeom>
              <a:avLst/>
              <a:gdLst>
                <a:gd name="T0" fmla="*/ 17 w 22"/>
                <a:gd name="T1" fmla="*/ 0 h 15"/>
                <a:gd name="T2" fmla="*/ 17 w 22"/>
                <a:gd name="T3" fmla="*/ 9 h 15"/>
                <a:gd name="T4" fmla="*/ 0 w 22"/>
                <a:gd name="T5" fmla="*/ 9 h 15"/>
                <a:gd name="T6" fmla="*/ 1 w 22"/>
                <a:gd name="T7" fmla="*/ 15 h 15"/>
                <a:gd name="T8" fmla="*/ 22 w 22"/>
                <a:gd name="T9" fmla="*/ 15 h 15"/>
                <a:gd name="T10" fmla="*/ 22 w 22"/>
                <a:gd name="T11" fmla="*/ 7 h 15"/>
                <a:gd name="T12" fmla="*/ 17 w 2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17" y="0"/>
                  </a:moveTo>
                  <a:lnTo>
                    <a:pt x="17" y="9"/>
                  </a:lnTo>
                  <a:lnTo>
                    <a:pt x="0" y="9"/>
                  </a:lnTo>
                  <a:lnTo>
                    <a:pt x="1" y="15"/>
                  </a:lnTo>
                  <a:lnTo>
                    <a:pt x="22" y="15"/>
                  </a:lnTo>
                  <a:lnTo>
                    <a:pt x="22" y="7"/>
                  </a:lnTo>
                  <a:lnTo>
                    <a:pt x="17" y="0"/>
                  </a:lnTo>
                  <a:close/>
                </a:path>
              </a:pathLst>
            </a:custGeom>
            <a:solidFill>
              <a:srgbClr val="B76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4" name="Freeform 1254">
              <a:extLst>
                <a:ext uri="{FF2B5EF4-FFF2-40B4-BE49-F238E27FC236}">
                  <a16:creationId xmlns:a16="http://schemas.microsoft.com/office/drawing/2014/main" id="{76AABE2C-6CA1-4C45-9577-42D61165E4EA}"/>
                </a:ext>
              </a:extLst>
            </p:cNvPr>
            <p:cNvSpPr>
              <a:spLocks/>
            </p:cNvSpPr>
            <p:nvPr/>
          </p:nvSpPr>
          <p:spPr bwMode="auto">
            <a:xfrm>
              <a:off x="5402263" y="2794001"/>
              <a:ext cx="34925" cy="23813"/>
            </a:xfrm>
            <a:custGeom>
              <a:avLst/>
              <a:gdLst>
                <a:gd name="T0" fmla="*/ 17 w 22"/>
                <a:gd name="T1" fmla="*/ 0 h 15"/>
                <a:gd name="T2" fmla="*/ 17 w 22"/>
                <a:gd name="T3" fmla="*/ 9 h 15"/>
                <a:gd name="T4" fmla="*/ 0 w 22"/>
                <a:gd name="T5" fmla="*/ 9 h 15"/>
                <a:gd name="T6" fmla="*/ 1 w 22"/>
                <a:gd name="T7" fmla="*/ 15 h 15"/>
                <a:gd name="T8" fmla="*/ 22 w 22"/>
                <a:gd name="T9" fmla="*/ 15 h 15"/>
                <a:gd name="T10" fmla="*/ 22 w 22"/>
                <a:gd name="T11" fmla="*/ 7 h 15"/>
                <a:gd name="T12" fmla="*/ 17 w 2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17" y="0"/>
                  </a:moveTo>
                  <a:lnTo>
                    <a:pt x="17" y="9"/>
                  </a:lnTo>
                  <a:lnTo>
                    <a:pt x="0" y="9"/>
                  </a:lnTo>
                  <a:lnTo>
                    <a:pt x="1" y="15"/>
                  </a:lnTo>
                  <a:lnTo>
                    <a:pt x="22" y="15"/>
                  </a:lnTo>
                  <a:lnTo>
                    <a:pt x="22" y="7"/>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5" name="Freeform 1255">
              <a:extLst>
                <a:ext uri="{FF2B5EF4-FFF2-40B4-BE49-F238E27FC236}">
                  <a16:creationId xmlns:a16="http://schemas.microsoft.com/office/drawing/2014/main" id="{03ACE5CC-BA92-4421-9790-B18B2E2E17F2}"/>
                </a:ext>
              </a:extLst>
            </p:cNvPr>
            <p:cNvSpPr>
              <a:spLocks/>
            </p:cNvSpPr>
            <p:nvPr/>
          </p:nvSpPr>
          <p:spPr bwMode="auto">
            <a:xfrm>
              <a:off x="5413375" y="2846388"/>
              <a:ext cx="22225" cy="4763"/>
            </a:xfrm>
            <a:custGeom>
              <a:avLst/>
              <a:gdLst>
                <a:gd name="T0" fmla="*/ 14 w 14"/>
                <a:gd name="T1" fmla="*/ 0 h 3"/>
                <a:gd name="T2" fmla="*/ 0 w 14"/>
                <a:gd name="T3" fmla="*/ 0 h 3"/>
                <a:gd name="T4" fmla="*/ 1 w 14"/>
                <a:gd name="T5" fmla="*/ 3 h 3"/>
                <a:gd name="T6" fmla="*/ 14 w 14"/>
                <a:gd name="T7" fmla="*/ 3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lnTo>
                    <a:pt x="0" y="0"/>
                  </a:lnTo>
                  <a:lnTo>
                    <a:pt x="1" y="3"/>
                  </a:lnTo>
                  <a:lnTo>
                    <a:pt x="14" y="3"/>
                  </a:lnTo>
                  <a:lnTo>
                    <a:pt x="14" y="0"/>
                  </a:lnTo>
                  <a:close/>
                </a:path>
              </a:pathLst>
            </a:custGeom>
            <a:solidFill>
              <a:srgbClr val="BEC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6" name="Freeform 1256">
              <a:extLst>
                <a:ext uri="{FF2B5EF4-FFF2-40B4-BE49-F238E27FC236}">
                  <a16:creationId xmlns:a16="http://schemas.microsoft.com/office/drawing/2014/main" id="{EA34CE25-0E67-454B-A7E2-F935C2604B02}"/>
                </a:ext>
              </a:extLst>
            </p:cNvPr>
            <p:cNvSpPr>
              <a:spLocks/>
            </p:cNvSpPr>
            <p:nvPr/>
          </p:nvSpPr>
          <p:spPr bwMode="auto">
            <a:xfrm>
              <a:off x="5413375" y="2846388"/>
              <a:ext cx="22225" cy="4763"/>
            </a:xfrm>
            <a:custGeom>
              <a:avLst/>
              <a:gdLst>
                <a:gd name="T0" fmla="*/ 14 w 14"/>
                <a:gd name="T1" fmla="*/ 0 h 3"/>
                <a:gd name="T2" fmla="*/ 0 w 14"/>
                <a:gd name="T3" fmla="*/ 0 h 3"/>
                <a:gd name="T4" fmla="*/ 1 w 14"/>
                <a:gd name="T5" fmla="*/ 3 h 3"/>
                <a:gd name="T6" fmla="*/ 14 w 14"/>
                <a:gd name="T7" fmla="*/ 3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lnTo>
                    <a:pt x="0" y="0"/>
                  </a:lnTo>
                  <a:lnTo>
                    <a:pt x="1" y="3"/>
                  </a:lnTo>
                  <a:lnTo>
                    <a:pt x="14" y="3"/>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7" name="Freeform 1257">
              <a:extLst>
                <a:ext uri="{FF2B5EF4-FFF2-40B4-BE49-F238E27FC236}">
                  <a16:creationId xmlns:a16="http://schemas.microsoft.com/office/drawing/2014/main" id="{EFCDEAA8-3A1C-4EF2-B504-C04C0A632EE7}"/>
                </a:ext>
              </a:extLst>
            </p:cNvPr>
            <p:cNvSpPr>
              <a:spLocks/>
            </p:cNvSpPr>
            <p:nvPr/>
          </p:nvSpPr>
          <p:spPr bwMode="auto">
            <a:xfrm>
              <a:off x="5418138" y="2860676"/>
              <a:ext cx="4763" cy="3175"/>
            </a:xfrm>
            <a:custGeom>
              <a:avLst/>
              <a:gdLst>
                <a:gd name="T0" fmla="*/ 3 w 3"/>
                <a:gd name="T1" fmla="*/ 0 h 2"/>
                <a:gd name="T2" fmla="*/ 0 w 3"/>
                <a:gd name="T3" fmla="*/ 0 h 2"/>
                <a:gd name="T4" fmla="*/ 1 w 3"/>
                <a:gd name="T5" fmla="*/ 2 h 2"/>
                <a:gd name="T6" fmla="*/ 3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1" y="2"/>
                  </a:lnTo>
                  <a:lnTo>
                    <a:pt x="3" y="2"/>
                  </a:lnTo>
                  <a:lnTo>
                    <a:pt x="3" y="0"/>
                  </a:lnTo>
                  <a:close/>
                </a:path>
              </a:pathLst>
            </a:custGeom>
            <a:solidFill>
              <a:srgbClr val="BEC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8" name="Freeform 1258">
              <a:extLst>
                <a:ext uri="{FF2B5EF4-FFF2-40B4-BE49-F238E27FC236}">
                  <a16:creationId xmlns:a16="http://schemas.microsoft.com/office/drawing/2014/main" id="{B42B1657-95E7-4C98-86A5-CA73FECAC1A3}"/>
                </a:ext>
              </a:extLst>
            </p:cNvPr>
            <p:cNvSpPr>
              <a:spLocks/>
            </p:cNvSpPr>
            <p:nvPr/>
          </p:nvSpPr>
          <p:spPr bwMode="auto">
            <a:xfrm>
              <a:off x="5418138" y="2860676"/>
              <a:ext cx="4763" cy="3175"/>
            </a:xfrm>
            <a:custGeom>
              <a:avLst/>
              <a:gdLst>
                <a:gd name="T0" fmla="*/ 3 w 3"/>
                <a:gd name="T1" fmla="*/ 0 h 2"/>
                <a:gd name="T2" fmla="*/ 0 w 3"/>
                <a:gd name="T3" fmla="*/ 0 h 2"/>
                <a:gd name="T4" fmla="*/ 1 w 3"/>
                <a:gd name="T5" fmla="*/ 2 h 2"/>
                <a:gd name="T6" fmla="*/ 3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1" y="2"/>
                  </a:lnTo>
                  <a:lnTo>
                    <a:pt x="3"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69" name="Freeform 1259">
              <a:extLst>
                <a:ext uri="{FF2B5EF4-FFF2-40B4-BE49-F238E27FC236}">
                  <a16:creationId xmlns:a16="http://schemas.microsoft.com/office/drawing/2014/main" id="{1107350A-5A09-4F13-A41E-AB60816FE0AF}"/>
                </a:ext>
              </a:extLst>
            </p:cNvPr>
            <p:cNvSpPr>
              <a:spLocks/>
            </p:cNvSpPr>
            <p:nvPr/>
          </p:nvSpPr>
          <p:spPr bwMode="auto">
            <a:xfrm>
              <a:off x="5421313" y="2873376"/>
              <a:ext cx="14288" cy="4763"/>
            </a:xfrm>
            <a:custGeom>
              <a:avLst/>
              <a:gdLst>
                <a:gd name="T0" fmla="*/ 9 w 9"/>
                <a:gd name="T1" fmla="*/ 0 h 3"/>
                <a:gd name="T2" fmla="*/ 0 w 9"/>
                <a:gd name="T3" fmla="*/ 0 h 3"/>
                <a:gd name="T4" fmla="*/ 1 w 9"/>
                <a:gd name="T5" fmla="*/ 3 h 3"/>
                <a:gd name="T6" fmla="*/ 9 w 9"/>
                <a:gd name="T7" fmla="*/ 3 h 3"/>
                <a:gd name="T8" fmla="*/ 9 w 9"/>
                <a:gd name="T9" fmla="*/ 0 h 3"/>
              </a:gdLst>
              <a:ahLst/>
              <a:cxnLst>
                <a:cxn ang="0">
                  <a:pos x="T0" y="T1"/>
                </a:cxn>
                <a:cxn ang="0">
                  <a:pos x="T2" y="T3"/>
                </a:cxn>
                <a:cxn ang="0">
                  <a:pos x="T4" y="T5"/>
                </a:cxn>
                <a:cxn ang="0">
                  <a:pos x="T6" y="T7"/>
                </a:cxn>
                <a:cxn ang="0">
                  <a:pos x="T8" y="T9"/>
                </a:cxn>
              </a:cxnLst>
              <a:rect l="0" t="0" r="r" b="b"/>
              <a:pathLst>
                <a:path w="9" h="3">
                  <a:moveTo>
                    <a:pt x="9" y="0"/>
                  </a:moveTo>
                  <a:lnTo>
                    <a:pt x="0" y="0"/>
                  </a:lnTo>
                  <a:lnTo>
                    <a:pt x="1" y="3"/>
                  </a:lnTo>
                  <a:lnTo>
                    <a:pt x="9" y="3"/>
                  </a:lnTo>
                  <a:lnTo>
                    <a:pt x="9" y="0"/>
                  </a:lnTo>
                  <a:close/>
                </a:path>
              </a:pathLst>
            </a:custGeom>
            <a:solidFill>
              <a:srgbClr val="BEC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0" name="Freeform 1260">
              <a:extLst>
                <a:ext uri="{FF2B5EF4-FFF2-40B4-BE49-F238E27FC236}">
                  <a16:creationId xmlns:a16="http://schemas.microsoft.com/office/drawing/2014/main" id="{7D87CDB7-377C-4E01-AE42-AFAC331B1D1C}"/>
                </a:ext>
              </a:extLst>
            </p:cNvPr>
            <p:cNvSpPr>
              <a:spLocks/>
            </p:cNvSpPr>
            <p:nvPr/>
          </p:nvSpPr>
          <p:spPr bwMode="auto">
            <a:xfrm>
              <a:off x="5421313" y="2873376"/>
              <a:ext cx="14288" cy="4763"/>
            </a:xfrm>
            <a:custGeom>
              <a:avLst/>
              <a:gdLst>
                <a:gd name="T0" fmla="*/ 9 w 9"/>
                <a:gd name="T1" fmla="*/ 0 h 3"/>
                <a:gd name="T2" fmla="*/ 0 w 9"/>
                <a:gd name="T3" fmla="*/ 0 h 3"/>
                <a:gd name="T4" fmla="*/ 1 w 9"/>
                <a:gd name="T5" fmla="*/ 3 h 3"/>
                <a:gd name="T6" fmla="*/ 9 w 9"/>
                <a:gd name="T7" fmla="*/ 3 h 3"/>
                <a:gd name="T8" fmla="*/ 9 w 9"/>
                <a:gd name="T9" fmla="*/ 0 h 3"/>
              </a:gdLst>
              <a:ahLst/>
              <a:cxnLst>
                <a:cxn ang="0">
                  <a:pos x="T0" y="T1"/>
                </a:cxn>
                <a:cxn ang="0">
                  <a:pos x="T2" y="T3"/>
                </a:cxn>
                <a:cxn ang="0">
                  <a:pos x="T4" y="T5"/>
                </a:cxn>
                <a:cxn ang="0">
                  <a:pos x="T6" y="T7"/>
                </a:cxn>
                <a:cxn ang="0">
                  <a:pos x="T8" y="T9"/>
                </a:cxn>
              </a:cxnLst>
              <a:rect l="0" t="0" r="r" b="b"/>
              <a:pathLst>
                <a:path w="9" h="3">
                  <a:moveTo>
                    <a:pt x="9" y="0"/>
                  </a:moveTo>
                  <a:lnTo>
                    <a:pt x="0" y="0"/>
                  </a:lnTo>
                  <a:lnTo>
                    <a:pt x="1" y="3"/>
                  </a:lnTo>
                  <a:lnTo>
                    <a:pt x="9" y="3"/>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1" name="Freeform 1261">
              <a:extLst>
                <a:ext uri="{FF2B5EF4-FFF2-40B4-BE49-F238E27FC236}">
                  <a16:creationId xmlns:a16="http://schemas.microsoft.com/office/drawing/2014/main" id="{0A6EBBF6-7AB1-4E49-8DED-001710087325}"/>
                </a:ext>
              </a:extLst>
            </p:cNvPr>
            <p:cNvSpPr>
              <a:spLocks/>
            </p:cNvSpPr>
            <p:nvPr/>
          </p:nvSpPr>
          <p:spPr bwMode="auto">
            <a:xfrm>
              <a:off x="5483225" y="2778126"/>
              <a:ext cx="65088" cy="109538"/>
            </a:xfrm>
            <a:custGeom>
              <a:avLst/>
              <a:gdLst>
                <a:gd name="T0" fmla="*/ 0 w 41"/>
                <a:gd name="T1" fmla="*/ 0 h 69"/>
                <a:gd name="T2" fmla="*/ 0 w 41"/>
                <a:gd name="T3" fmla="*/ 45 h 69"/>
                <a:gd name="T4" fmla="*/ 25 w 41"/>
                <a:gd name="T5" fmla="*/ 69 h 69"/>
                <a:gd name="T6" fmla="*/ 33 w 41"/>
                <a:gd name="T7" fmla="*/ 60 h 69"/>
                <a:gd name="T8" fmla="*/ 5 w 41"/>
                <a:gd name="T9" fmla="*/ 32 h 69"/>
                <a:gd name="T10" fmla="*/ 41 w 41"/>
                <a:gd name="T11" fmla="*/ 13 h 69"/>
                <a:gd name="T12" fmla="*/ 0 w 41"/>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1" h="69">
                  <a:moveTo>
                    <a:pt x="0" y="0"/>
                  </a:moveTo>
                  <a:lnTo>
                    <a:pt x="0" y="45"/>
                  </a:lnTo>
                  <a:lnTo>
                    <a:pt x="25" y="69"/>
                  </a:lnTo>
                  <a:lnTo>
                    <a:pt x="33" y="60"/>
                  </a:lnTo>
                  <a:lnTo>
                    <a:pt x="5" y="32"/>
                  </a:lnTo>
                  <a:lnTo>
                    <a:pt x="41" y="13"/>
                  </a:lnTo>
                  <a:lnTo>
                    <a:pt x="0" y="0"/>
                  </a:lnTo>
                  <a:close/>
                </a:path>
              </a:pathLst>
            </a:custGeom>
            <a:solidFill>
              <a:srgbClr val="4D5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2" name="Freeform 1262">
              <a:extLst>
                <a:ext uri="{FF2B5EF4-FFF2-40B4-BE49-F238E27FC236}">
                  <a16:creationId xmlns:a16="http://schemas.microsoft.com/office/drawing/2014/main" id="{A4D0642A-BDE6-4D71-BC19-ED0AD87DCB79}"/>
                </a:ext>
              </a:extLst>
            </p:cNvPr>
            <p:cNvSpPr>
              <a:spLocks/>
            </p:cNvSpPr>
            <p:nvPr/>
          </p:nvSpPr>
          <p:spPr bwMode="auto">
            <a:xfrm>
              <a:off x="5483225" y="2778126"/>
              <a:ext cx="65088" cy="109538"/>
            </a:xfrm>
            <a:custGeom>
              <a:avLst/>
              <a:gdLst>
                <a:gd name="T0" fmla="*/ 0 w 41"/>
                <a:gd name="T1" fmla="*/ 0 h 69"/>
                <a:gd name="T2" fmla="*/ 0 w 41"/>
                <a:gd name="T3" fmla="*/ 45 h 69"/>
                <a:gd name="T4" fmla="*/ 25 w 41"/>
                <a:gd name="T5" fmla="*/ 69 h 69"/>
                <a:gd name="T6" fmla="*/ 33 w 41"/>
                <a:gd name="T7" fmla="*/ 60 h 69"/>
                <a:gd name="T8" fmla="*/ 5 w 41"/>
                <a:gd name="T9" fmla="*/ 32 h 69"/>
                <a:gd name="T10" fmla="*/ 41 w 41"/>
                <a:gd name="T11" fmla="*/ 13 h 69"/>
                <a:gd name="T12" fmla="*/ 0 w 41"/>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1" h="69">
                  <a:moveTo>
                    <a:pt x="0" y="0"/>
                  </a:moveTo>
                  <a:lnTo>
                    <a:pt x="0" y="45"/>
                  </a:lnTo>
                  <a:lnTo>
                    <a:pt x="25" y="69"/>
                  </a:lnTo>
                  <a:lnTo>
                    <a:pt x="33" y="60"/>
                  </a:lnTo>
                  <a:lnTo>
                    <a:pt x="5" y="32"/>
                  </a:lnTo>
                  <a:lnTo>
                    <a:pt x="41"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3" name="Freeform 1263">
              <a:extLst>
                <a:ext uri="{FF2B5EF4-FFF2-40B4-BE49-F238E27FC236}">
                  <a16:creationId xmlns:a16="http://schemas.microsoft.com/office/drawing/2014/main" id="{11C41CD0-67EE-4636-B6D9-A6C3178B1886}"/>
                </a:ext>
              </a:extLst>
            </p:cNvPr>
            <p:cNvSpPr>
              <a:spLocks/>
            </p:cNvSpPr>
            <p:nvPr/>
          </p:nvSpPr>
          <p:spPr bwMode="auto">
            <a:xfrm>
              <a:off x="5437188" y="2763838"/>
              <a:ext cx="46038" cy="85725"/>
            </a:xfrm>
            <a:custGeom>
              <a:avLst/>
              <a:gdLst>
                <a:gd name="T0" fmla="*/ 0 w 29"/>
                <a:gd name="T1" fmla="*/ 0 h 54"/>
                <a:gd name="T2" fmla="*/ 0 w 29"/>
                <a:gd name="T3" fmla="*/ 26 h 54"/>
                <a:gd name="T4" fmla="*/ 29 w 29"/>
                <a:gd name="T5" fmla="*/ 54 h 54"/>
                <a:gd name="T6" fmla="*/ 29 w 29"/>
                <a:gd name="T7" fmla="*/ 9 h 54"/>
                <a:gd name="T8" fmla="*/ 17 w 29"/>
                <a:gd name="T9" fmla="*/ 6 h 54"/>
                <a:gd name="T10" fmla="*/ 0 w 29"/>
                <a:gd name="T11" fmla="*/ 0 h 54"/>
              </a:gdLst>
              <a:ahLst/>
              <a:cxnLst>
                <a:cxn ang="0">
                  <a:pos x="T0" y="T1"/>
                </a:cxn>
                <a:cxn ang="0">
                  <a:pos x="T2" y="T3"/>
                </a:cxn>
                <a:cxn ang="0">
                  <a:pos x="T4" y="T5"/>
                </a:cxn>
                <a:cxn ang="0">
                  <a:pos x="T6" y="T7"/>
                </a:cxn>
                <a:cxn ang="0">
                  <a:pos x="T8" y="T9"/>
                </a:cxn>
                <a:cxn ang="0">
                  <a:pos x="T10" y="T11"/>
                </a:cxn>
              </a:cxnLst>
              <a:rect l="0" t="0" r="r" b="b"/>
              <a:pathLst>
                <a:path w="29" h="54">
                  <a:moveTo>
                    <a:pt x="0" y="0"/>
                  </a:moveTo>
                  <a:lnTo>
                    <a:pt x="0" y="26"/>
                  </a:lnTo>
                  <a:lnTo>
                    <a:pt x="29" y="54"/>
                  </a:lnTo>
                  <a:lnTo>
                    <a:pt x="29" y="9"/>
                  </a:lnTo>
                  <a:lnTo>
                    <a:pt x="17" y="6"/>
                  </a:lnTo>
                  <a:lnTo>
                    <a:pt x="0" y="0"/>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4" name="Freeform 1264">
              <a:extLst>
                <a:ext uri="{FF2B5EF4-FFF2-40B4-BE49-F238E27FC236}">
                  <a16:creationId xmlns:a16="http://schemas.microsoft.com/office/drawing/2014/main" id="{371C86B0-04A2-4502-971F-D23443D8BD8F}"/>
                </a:ext>
              </a:extLst>
            </p:cNvPr>
            <p:cNvSpPr>
              <a:spLocks/>
            </p:cNvSpPr>
            <p:nvPr/>
          </p:nvSpPr>
          <p:spPr bwMode="auto">
            <a:xfrm>
              <a:off x="5437188" y="2763838"/>
              <a:ext cx="46038" cy="85725"/>
            </a:xfrm>
            <a:custGeom>
              <a:avLst/>
              <a:gdLst>
                <a:gd name="T0" fmla="*/ 0 w 29"/>
                <a:gd name="T1" fmla="*/ 0 h 54"/>
                <a:gd name="T2" fmla="*/ 0 w 29"/>
                <a:gd name="T3" fmla="*/ 26 h 54"/>
                <a:gd name="T4" fmla="*/ 29 w 29"/>
                <a:gd name="T5" fmla="*/ 54 h 54"/>
                <a:gd name="T6" fmla="*/ 29 w 29"/>
                <a:gd name="T7" fmla="*/ 9 h 54"/>
                <a:gd name="T8" fmla="*/ 17 w 29"/>
                <a:gd name="T9" fmla="*/ 6 h 54"/>
                <a:gd name="T10" fmla="*/ 0 w 29"/>
                <a:gd name="T11" fmla="*/ 0 h 54"/>
              </a:gdLst>
              <a:ahLst/>
              <a:cxnLst>
                <a:cxn ang="0">
                  <a:pos x="T0" y="T1"/>
                </a:cxn>
                <a:cxn ang="0">
                  <a:pos x="T2" y="T3"/>
                </a:cxn>
                <a:cxn ang="0">
                  <a:pos x="T4" y="T5"/>
                </a:cxn>
                <a:cxn ang="0">
                  <a:pos x="T6" y="T7"/>
                </a:cxn>
                <a:cxn ang="0">
                  <a:pos x="T8" y="T9"/>
                </a:cxn>
                <a:cxn ang="0">
                  <a:pos x="T10" y="T11"/>
                </a:cxn>
              </a:cxnLst>
              <a:rect l="0" t="0" r="r" b="b"/>
              <a:pathLst>
                <a:path w="29" h="54">
                  <a:moveTo>
                    <a:pt x="0" y="0"/>
                  </a:moveTo>
                  <a:lnTo>
                    <a:pt x="0" y="26"/>
                  </a:lnTo>
                  <a:lnTo>
                    <a:pt x="29" y="54"/>
                  </a:lnTo>
                  <a:lnTo>
                    <a:pt x="29" y="9"/>
                  </a:lnTo>
                  <a:lnTo>
                    <a:pt x="1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5" name="Freeform 1265">
              <a:extLst>
                <a:ext uri="{FF2B5EF4-FFF2-40B4-BE49-F238E27FC236}">
                  <a16:creationId xmlns:a16="http://schemas.microsoft.com/office/drawing/2014/main" id="{1D288D6B-0F23-4DA4-93AD-25EEE86CF528}"/>
                </a:ext>
              </a:extLst>
            </p:cNvPr>
            <p:cNvSpPr>
              <a:spLocks/>
            </p:cNvSpPr>
            <p:nvPr/>
          </p:nvSpPr>
          <p:spPr bwMode="auto">
            <a:xfrm>
              <a:off x="5381625" y="2744788"/>
              <a:ext cx="47625" cy="49213"/>
            </a:xfrm>
            <a:custGeom>
              <a:avLst/>
              <a:gdLst>
                <a:gd name="T0" fmla="*/ 0 w 30"/>
                <a:gd name="T1" fmla="*/ 0 h 31"/>
                <a:gd name="T2" fmla="*/ 0 w 30"/>
                <a:gd name="T3" fmla="*/ 0 h 31"/>
                <a:gd name="T4" fmla="*/ 0 w 30"/>
                <a:gd name="T5" fmla="*/ 2 h 31"/>
                <a:gd name="T6" fmla="*/ 30 w 30"/>
                <a:gd name="T7" fmla="*/ 31 h 31"/>
                <a:gd name="T8" fmla="*/ 30 w 30"/>
                <a:gd name="T9" fmla="*/ 9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0"/>
                  </a:lnTo>
                  <a:lnTo>
                    <a:pt x="0" y="2"/>
                  </a:lnTo>
                  <a:lnTo>
                    <a:pt x="30" y="31"/>
                  </a:lnTo>
                  <a:lnTo>
                    <a:pt x="30" y="9"/>
                  </a:lnTo>
                  <a:lnTo>
                    <a:pt x="0" y="0"/>
                  </a:lnTo>
                  <a:close/>
                </a:path>
              </a:pathLst>
            </a:custGeom>
            <a:solidFill>
              <a:srgbClr val="CC7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6" name="Freeform 1266">
              <a:extLst>
                <a:ext uri="{FF2B5EF4-FFF2-40B4-BE49-F238E27FC236}">
                  <a16:creationId xmlns:a16="http://schemas.microsoft.com/office/drawing/2014/main" id="{AE31A70E-1FE6-4608-9480-40AC179FC805}"/>
                </a:ext>
              </a:extLst>
            </p:cNvPr>
            <p:cNvSpPr>
              <a:spLocks/>
            </p:cNvSpPr>
            <p:nvPr/>
          </p:nvSpPr>
          <p:spPr bwMode="auto">
            <a:xfrm>
              <a:off x="5381625" y="2744788"/>
              <a:ext cx="47625" cy="49213"/>
            </a:xfrm>
            <a:custGeom>
              <a:avLst/>
              <a:gdLst>
                <a:gd name="T0" fmla="*/ 0 w 30"/>
                <a:gd name="T1" fmla="*/ 0 h 31"/>
                <a:gd name="T2" fmla="*/ 0 w 30"/>
                <a:gd name="T3" fmla="*/ 0 h 31"/>
                <a:gd name="T4" fmla="*/ 0 w 30"/>
                <a:gd name="T5" fmla="*/ 2 h 31"/>
                <a:gd name="T6" fmla="*/ 30 w 30"/>
                <a:gd name="T7" fmla="*/ 31 h 31"/>
                <a:gd name="T8" fmla="*/ 30 w 30"/>
                <a:gd name="T9" fmla="*/ 9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0"/>
                  </a:lnTo>
                  <a:lnTo>
                    <a:pt x="0" y="2"/>
                  </a:lnTo>
                  <a:lnTo>
                    <a:pt x="30" y="31"/>
                  </a:lnTo>
                  <a:lnTo>
                    <a:pt x="30"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7" name="Freeform 1267">
              <a:extLst>
                <a:ext uri="{FF2B5EF4-FFF2-40B4-BE49-F238E27FC236}">
                  <a16:creationId xmlns:a16="http://schemas.microsoft.com/office/drawing/2014/main" id="{FF84DE6B-DCB6-440A-964F-87FF10383FFA}"/>
                </a:ext>
              </a:extLst>
            </p:cNvPr>
            <p:cNvSpPr>
              <a:spLocks/>
            </p:cNvSpPr>
            <p:nvPr/>
          </p:nvSpPr>
          <p:spPr bwMode="auto">
            <a:xfrm>
              <a:off x="5429250" y="2759076"/>
              <a:ext cx="7938" cy="46038"/>
            </a:xfrm>
            <a:custGeom>
              <a:avLst/>
              <a:gdLst>
                <a:gd name="T0" fmla="*/ 0 w 5"/>
                <a:gd name="T1" fmla="*/ 0 h 29"/>
                <a:gd name="T2" fmla="*/ 0 w 5"/>
                <a:gd name="T3" fmla="*/ 22 h 29"/>
                <a:gd name="T4" fmla="*/ 5 w 5"/>
                <a:gd name="T5" fmla="*/ 29 h 29"/>
                <a:gd name="T6" fmla="*/ 5 w 5"/>
                <a:gd name="T7" fmla="*/ 3 h 29"/>
                <a:gd name="T8" fmla="*/ 0 w 5"/>
                <a:gd name="T9" fmla="*/ 0 h 29"/>
              </a:gdLst>
              <a:ahLst/>
              <a:cxnLst>
                <a:cxn ang="0">
                  <a:pos x="T0" y="T1"/>
                </a:cxn>
                <a:cxn ang="0">
                  <a:pos x="T2" y="T3"/>
                </a:cxn>
                <a:cxn ang="0">
                  <a:pos x="T4" y="T5"/>
                </a:cxn>
                <a:cxn ang="0">
                  <a:pos x="T6" y="T7"/>
                </a:cxn>
                <a:cxn ang="0">
                  <a:pos x="T8" y="T9"/>
                </a:cxn>
              </a:cxnLst>
              <a:rect l="0" t="0" r="r" b="b"/>
              <a:pathLst>
                <a:path w="5" h="29">
                  <a:moveTo>
                    <a:pt x="0" y="0"/>
                  </a:moveTo>
                  <a:lnTo>
                    <a:pt x="0" y="22"/>
                  </a:lnTo>
                  <a:lnTo>
                    <a:pt x="5" y="29"/>
                  </a:lnTo>
                  <a:lnTo>
                    <a:pt x="5" y="3"/>
                  </a:lnTo>
                  <a:lnTo>
                    <a:pt x="0" y="0"/>
                  </a:lnTo>
                  <a:close/>
                </a:path>
              </a:pathLst>
            </a:custGeom>
            <a:solidFill>
              <a:srgbClr val="B76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8" name="Freeform 1268">
              <a:extLst>
                <a:ext uri="{FF2B5EF4-FFF2-40B4-BE49-F238E27FC236}">
                  <a16:creationId xmlns:a16="http://schemas.microsoft.com/office/drawing/2014/main" id="{C258CDB6-1EA6-418E-8FFA-BF936D8A3DBB}"/>
                </a:ext>
              </a:extLst>
            </p:cNvPr>
            <p:cNvSpPr>
              <a:spLocks/>
            </p:cNvSpPr>
            <p:nvPr/>
          </p:nvSpPr>
          <p:spPr bwMode="auto">
            <a:xfrm>
              <a:off x="5429250" y="2759076"/>
              <a:ext cx="7938" cy="46038"/>
            </a:xfrm>
            <a:custGeom>
              <a:avLst/>
              <a:gdLst>
                <a:gd name="T0" fmla="*/ 0 w 5"/>
                <a:gd name="T1" fmla="*/ 0 h 29"/>
                <a:gd name="T2" fmla="*/ 0 w 5"/>
                <a:gd name="T3" fmla="*/ 22 h 29"/>
                <a:gd name="T4" fmla="*/ 5 w 5"/>
                <a:gd name="T5" fmla="*/ 29 h 29"/>
                <a:gd name="T6" fmla="*/ 5 w 5"/>
                <a:gd name="T7" fmla="*/ 3 h 29"/>
                <a:gd name="T8" fmla="*/ 0 w 5"/>
                <a:gd name="T9" fmla="*/ 0 h 29"/>
              </a:gdLst>
              <a:ahLst/>
              <a:cxnLst>
                <a:cxn ang="0">
                  <a:pos x="T0" y="T1"/>
                </a:cxn>
                <a:cxn ang="0">
                  <a:pos x="T2" y="T3"/>
                </a:cxn>
                <a:cxn ang="0">
                  <a:pos x="T4" y="T5"/>
                </a:cxn>
                <a:cxn ang="0">
                  <a:pos x="T6" y="T7"/>
                </a:cxn>
                <a:cxn ang="0">
                  <a:pos x="T8" y="T9"/>
                </a:cxn>
              </a:cxnLst>
              <a:rect l="0" t="0" r="r" b="b"/>
              <a:pathLst>
                <a:path w="5" h="29">
                  <a:moveTo>
                    <a:pt x="0" y="0"/>
                  </a:moveTo>
                  <a:lnTo>
                    <a:pt x="0" y="22"/>
                  </a:lnTo>
                  <a:lnTo>
                    <a:pt x="5" y="29"/>
                  </a:lnTo>
                  <a:lnTo>
                    <a:pt x="5"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79" name="Freeform 1269">
              <a:extLst>
                <a:ext uri="{FF2B5EF4-FFF2-40B4-BE49-F238E27FC236}">
                  <a16:creationId xmlns:a16="http://schemas.microsoft.com/office/drawing/2014/main" id="{61A6D3F7-9EC2-49AB-9E6B-9FDDD6487AC4}"/>
                </a:ext>
              </a:extLst>
            </p:cNvPr>
            <p:cNvSpPr>
              <a:spLocks/>
            </p:cNvSpPr>
            <p:nvPr/>
          </p:nvSpPr>
          <p:spPr bwMode="auto">
            <a:xfrm>
              <a:off x="5386388" y="2725738"/>
              <a:ext cx="168275" cy="168275"/>
            </a:xfrm>
            <a:custGeom>
              <a:avLst/>
              <a:gdLst>
                <a:gd name="T0" fmla="*/ 106 w 106"/>
                <a:gd name="T1" fmla="*/ 34 h 106"/>
                <a:gd name="T2" fmla="*/ 53 w 106"/>
                <a:gd name="T3" fmla="*/ 18 h 106"/>
                <a:gd name="T4" fmla="*/ 0 w 106"/>
                <a:gd name="T5" fmla="*/ 0 h 106"/>
                <a:gd name="T6" fmla="*/ 17 w 106"/>
                <a:gd name="T7" fmla="*/ 53 h 106"/>
                <a:gd name="T8" fmla="*/ 34 w 106"/>
                <a:gd name="T9" fmla="*/ 106 h 106"/>
                <a:gd name="T10" fmla="*/ 53 w 106"/>
                <a:gd name="T11" fmla="*/ 70 h 106"/>
                <a:gd name="T12" fmla="*/ 81 w 106"/>
                <a:gd name="T13" fmla="*/ 98 h 106"/>
                <a:gd name="T14" fmla="*/ 98 w 106"/>
                <a:gd name="T15" fmla="*/ 81 h 106"/>
                <a:gd name="T16" fmla="*/ 70 w 106"/>
                <a:gd name="T17" fmla="*/ 53 h 106"/>
                <a:gd name="T18" fmla="*/ 106 w 106"/>
                <a:gd name="T19" fmla="*/ 3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106" y="34"/>
                  </a:moveTo>
                  <a:lnTo>
                    <a:pt x="53" y="18"/>
                  </a:lnTo>
                  <a:lnTo>
                    <a:pt x="0" y="0"/>
                  </a:lnTo>
                  <a:lnTo>
                    <a:pt x="17" y="53"/>
                  </a:lnTo>
                  <a:lnTo>
                    <a:pt x="34" y="106"/>
                  </a:lnTo>
                  <a:lnTo>
                    <a:pt x="53" y="70"/>
                  </a:lnTo>
                  <a:lnTo>
                    <a:pt x="81" y="98"/>
                  </a:lnTo>
                  <a:lnTo>
                    <a:pt x="98" y="81"/>
                  </a:lnTo>
                  <a:lnTo>
                    <a:pt x="70" y="53"/>
                  </a:lnTo>
                  <a:lnTo>
                    <a:pt x="106" y="34"/>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80" name="Freeform 1270">
              <a:extLst>
                <a:ext uri="{FF2B5EF4-FFF2-40B4-BE49-F238E27FC236}">
                  <a16:creationId xmlns:a16="http://schemas.microsoft.com/office/drawing/2014/main" id="{DD233015-B989-4012-9A36-45CDEDDEBBD7}"/>
                </a:ext>
              </a:extLst>
            </p:cNvPr>
            <p:cNvSpPr>
              <a:spLocks/>
            </p:cNvSpPr>
            <p:nvPr/>
          </p:nvSpPr>
          <p:spPr bwMode="auto">
            <a:xfrm>
              <a:off x="5386388" y="2725738"/>
              <a:ext cx="168275" cy="142875"/>
            </a:xfrm>
            <a:custGeom>
              <a:avLst/>
              <a:gdLst>
                <a:gd name="T0" fmla="*/ 53 w 106"/>
                <a:gd name="T1" fmla="*/ 18 h 90"/>
                <a:gd name="T2" fmla="*/ 0 w 106"/>
                <a:gd name="T3" fmla="*/ 0 h 90"/>
                <a:gd name="T4" fmla="*/ 0 w 106"/>
                <a:gd name="T5" fmla="*/ 2 h 90"/>
                <a:gd name="T6" fmla="*/ 89 w 106"/>
                <a:gd name="T7" fmla="*/ 90 h 90"/>
                <a:gd name="T8" fmla="*/ 98 w 106"/>
                <a:gd name="T9" fmla="*/ 81 h 90"/>
                <a:gd name="T10" fmla="*/ 70 w 106"/>
                <a:gd name="T11" fmla="*/ 53 h 90"/>
                <a:gd name="T12" fmla="*/ 106 w 106"/>
                <a:gd name="T13" fmla="*/ 34 h 90"/>
                <a:gd name="T14" fmla="*/ 53 w 106"/>
                <a:gd name="T15" fmla="*/ 18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90">
                  <a:moveTo>
                    <a:pt x="53" y="18"/>
                  </a:moveTo>
                  <a:lnTo>
                    <a:pt x="0" y="0"/>
                  </a:lnTo>
                  <a:lnTo>
                    <a:pt x="0" y="2"/>
                  </a:lnTo>
                  <a:lnTo>
                    <a:pt x="89" y="90"/>
                  </a:lnTo>
                  <a:lnTo>
                    <a:pt x="98" y="81"/>
                  </a:lnTo>
                  <a:lnTo>
                    <a:pt x="70" y="53"/>
                  </a:lnTo>
                  <a:lnTo>
                    <a:pt x="106" y="34"/>
                  </a:lnTo>
                  <a:lnTo>
                    <a:pt x="53" y="18"/>
                  </a:lnTo>
                  <a:close/>
                </a:path>
              </a:pathLst>
            </a:cu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8558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2" presetClass="entr" presetSubtype="4"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par>
                          <p:cTn id="31" fill="hold">
                            <p:stCondLst>
                              <p:cond delay="4500"/>
                            </p:stCondLst>
                            <p:childTnLst>
                              <p:par>
                                <p:cTn id="32" presetID="2" presetClass="entr" presetSubtype="2"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1+#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0-#ppt_w/2"/>
                                          </p:val>
                                        </p:tav>
                                        <p:tav tm="100000">
                                          <p:val>
                                            <p:strVal val="#ppt_x"/>
                                          </p:val>
                                        </p:tav>
                                      </p:tavLst>
                                    </p:anim>
                                    <p:anim calcmode="lin" valueType="num">
                                      <p:cBhvr additive="base">
                                        <p:cTn id="41" dur="500" fill="hold"/>
                                        <p:tgtEl>
                                          <p:spTgt spid="27"/>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6" presetClass="entr" presetSubtype="16"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circle(in)">
                                      <p:cBhvr>
                                        <p:cTn id="54"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24" grpId="0" animBg="1"/>
      <p:bldP spid="25" grpId="0"/>
      <p:bldP spid="27" grpId="0"/>
      <p:bldP spid="29" grpId="0" animBg="1"/>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26821" y="1706292"/>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文件的操作            </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．修改文件名</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D9B641C-1231-4B51-BA37-F24D165217B3}"/>
              </a:ext>
            </a:extLst>
          </p:cNvPr>
          <p:cNvSpPr/>
          <p:nvPr/>
        </p:nvSpPr>
        <p:spPr>
          <a:xfrm>
            <a:off x="-39736" y="6155790"/>
            <a:ext cx="12231120" cy="73465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39" name="组合 38">
            <a:extLst>
              <a:ext uri="{FF2B5EF4-FFF2-40B4-BE49-F238E27FC236}">
                <a16:creationId xmlns:a16="http://schemas.microsoft.com/office/drawing/2014/main" id="{37EB3B2C-B93A-4F85-8DB9-EDB0991EA53D}"/>
              </a:ext>
            </a:extLst>
          </p:cNvPr>
          <p:cNvGrpSpPr/>
          <p:nvPr/>
        </p:nvGrpSpPr>
        <p:grpSpPr>
          <a:xfrm>
            <a:off x="10257583" y="5264617"/>
            <a:ext cx="1877352" cy="1129303"/>
            <a:chOff x="9675584" y="5175723"/>
            <a:chExt cx="1877787" cy="1129564"/>
          </a:xfrm>
        </p:grpSpPr>
        <p:sp>
          <p:nvSpPr>
            <p:cNvPr id="40" name="矩形 39">
              <a:extLst>
                <a:ext uri="{FF2B5EF4-FFF2-40B4-BE49-F238E27FC236}">
                  <a16:creationId xmlns:a16="http://schemas.microsoft.com/office/drawing/2014/main" id="{12B51F60-06EE-4D38-A87F-69818CCF94B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DA046CDB-FC07-4C5E-A2C5-39CA71D04463}"/>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50BE69B-3DB4-472B-85A7-014813C2BA08}"/>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7AD23DD0-AEAB-4228-97EC-0AFCC618FBF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81" name="矩形 180">
            <a:extLst>
              <a:ext uri="{FF2B5EF4-FFF2-40B4-BE49-F238E27FC236}">
                <a16:creationId xmlns:a16="http://schemas.microsoft.com/office/drawing/2014/main" id="{74E22902-5012-490B-AEE6-81DDA99EAA5E}"/>
              </a:ext>
            </a:extLst>
          </p:cNvPr>
          <p:cNvSpPr/>
          <p:nvPr/>
        </p:nvSpPr>
        <p:spPr>
          <a:xfrm>
            <a:off x="1220329" y="2568589"/>
            <a:ext cx="5637495"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仿宋" panose="02010609060101010101" pitchFamily="49" charset="-122"/>
                <a:ea typeface="仿宋" panose="02010609060101010101" pitchFamily="49" charset="-122"/>
              </a:rPr>
              <a:t> </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82" name="内容占位符 2">
            <a:extLst>
              <a:ext uri="{FF2B5EF4-FFF2-40B4-BE49-F238E27FC236}">
                <a16:creationId xmlns:a16="http://schemas.microsoft.com/office/drawing/2014/main" id="{278ED7A7-7A01-4755-8206-8096599B5805}"/>
              </a:ext>
            </a:extLst>
          </p:cNvPr>
          <p:cNvSpPr txBox="1">
            <a:spLocks/>
          </p:cNvSpPr>
          <p:nvPr/>
        </p:nvSpPr>
        <p:spPr>
          <a:xfrm>
            <a:off x="614479" y="3289050"/>
            <a:ext cx="6342451" cy="520862"/>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该方法将当前文件对象重新命名为参数</a:t>
            </a:r>
            <a:r>
              <a:rPr lang="en-US" altLang="zh-CN" sz="2400" b="1" dirty="0" err="1">
                <a:latin typeface="仿宋" panose="02010609060101010101" pitchFamily="49" charset="-122"/>
                <a:ea typeface="仿宋" panose="02010609060101010101" pitchFamily="49" charset="-122"/>
              </a:rPr>
              <a:t>dest</a:t>
            </a:r>
            <a:r>
              <a:rPr lang="zh-CN" altLang="en-US" sz="2400" b="1" dirty="0">
                <a:latin typeface="仿宋" panose="02010609060101010101" pitchFamily="49" charset="-122"/>
                <a:ea typeface="仿宋" panose="02010609060101010101" pitchFamily="49" charset="-122"/>
              </a:rPr>
              <a:t>的指定文件对象。</a:t>
            </a:r>
          </a:p>
        </p:txBody>
      </p:sp>
      <p:grpSp>
        <p:nvGrpSpPr>
          <p:cNvPr id="183" name="组合 182">
            <a:extLst>
              <a:ext uri="{FF2B5EF4-FFF2-40B4-BE49-F238E27FC236}">
                <a16:creationId xmlns:a16="http://schemas.microsoft.com/office/drawing/2014/main" id="{0451CE2B-C3B5-4CAC-A38B-7780FE449BC1}"/>
              </a:ext>
            </a:extLst>
          </p:cNvPr>
          <p:cNvGrpSpPr/>
          <p:nvPr/>
        </p:nvGrpSpPr>
        <p:grpSpPr>
          <a:xfrm>
            <a:off x="7660558" y="2607763"/>
            <a:ext cx="3449583" cy="3145882"/>
            <a:chOff x="330200" y="5118101"/>
            <a:chExt cx="955676" cy="871538"/>
          </a:xfrm>
        </p:grpSpPr>
        <p:sp>
          <p:nvSpPr>
            <p:cNvPr id="184" name="Freeform 719">
              <a:extLst>
                <a:ext uri="{FF2B5EF4-FFF2-40B4-BE49-F238E27FC236}">
                  <a16:creationId xmlns:a16="http://schemas.microsoft.com/office/drawing/2014/main" id="{F16961B4-4B94-4152-9366-FC40ED89638F}"/>
                </a:ext>
              </a:extLst>
            </p:cNvPr>
            <p:cNvSpPr>
              <a:spLocks/>
            </p:cNvSpPr>
            <p:nvPr/>
          </p:nvSpPr>
          <p:spPr bwMode="auto">
            <a:xfrm>
              <a:off x="719138" y="5118101"/>
              <a:ext cx="566738" cy="806450"/>
            </a:xfrm>
            <a:custGeom>
              <a:avLst/>
              <a:gdLst>
                <a:gd name="T0" fmla="*/ 390 w 390"/>
                <a:gd name="T1" fmla="*/ 550 h 553"/>
                <a:gd name="T2" fmla="*/ 387 w 390"/>
                <a:gd name="T3" fmla="*/ 553 h 553"/>
                <a:gd name="T4" fmla="*/ 3 w 390"/>
                <a:gd name="T5" fmla="*/ 553 h 553"/>
                <a:gd name="T6" fmla="*/ 0 w 390"/>
                <a:gd name="T7" fmla="*/ 550 h 553"/>
                <a:gd name="T8" fmla="*/ 0 w 390"/>
                <a:gd name="T9" fmla="*/ 3 h 553"/>
                <a:gd name="T10" fmla="*/ 3 w 390"/>
                <a:gd name="T11" fmla="*/ 0 h 553"/>
                <a:gd name="T12" fmla="*/ 387 w 390"/>
                <a:gd name="T13" fmla="*/ 0 h 553"/>
                <a:gd name="T14" fmla="*/ 390 w 390"/>
                <a:gd name="T15" fmla="*/ 3 h 553"/>
                <a:gd name="T16" fmla="*/ 390 w 390"/>
                <a:gd name="T17" fmla="*/ 55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553">
                  <a:moveTo>
                    <a:pt x="390" y="550"/>
                  </a:moveTo>
                  <a:cubicBezTo>
                    <a:pt x="390" y="551"/>
                    <a:pt x="388" y="553"/>
                    <a:pt x="387" y="553"/>
                  </a:cubicBezTo>
                  <a:cubicBezTo>
                    <a:pt x="3" y="553"/>
                    <a:pt x="3" y="553"/>
                    <a:pt x="3" y="553"/>
                  </a:cubicBezTo>
                  <a:cubicBezTo>
                    <a:pt x="1" y="553"/>
                    <a:pt x="0" y="551"/>
                    <a:pt x="0" y="550"/>
                  </a:cubicBezTo>
                  <a:cubicBezTo>
                    <a:pt x="0" y="3"/>
                    <a:pt x="0" y="3"/>
                    <a:pt x="0" y="3"/>
                  </a:cubicBezTo>
                  <a:cubicBezTo>
                    <a:pt x="0" y="1"/>
                    <a:pt x="1" y="0"/>
                    <a:pt x="3" y="0"/>
                  </a:cubicBezTo>
                  <a:cubicBezTo>
                    <a:pt x="387" y="0"/>
                    <a:pt x="387" y="0"/>
                    <a:pt x="387" y="0"/>
                  </a:cubicBezTo>
                  <a:cubicBezTo>
                    <a:pt x="388" y="0"/>
                    <a:pt x="390" y="1"/>
                    <a:pt x="390" y="3"/>
                  </a:cubicBezTo>
                  <a:lnTo>
                    <a:pt x="390" y="550"/>
                  </a:ln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720">
              <a:extLst>
                <a:ext uri="{FF2B5EF4-FFF2-40B4-BE49-F238E27FC236}">
                  <a16:creationId xmlns:a16="http://schemas.microsoft.com/office/drawing/2014/main" id="{48FBB5C2-22AE-463D-9B25-BC13515FA5D6}"/>
                </a:ext>
              </a:extLst>
            </p:cNvPr>
            <p:cNvSpPr>
              <a:spLocks/>
            </p:cNvSpPr>
            <p:nvPr/>
          </p:nvSpPr>
          <p:spPr bwMode="auto">
            <a:xfrm>
              <a:off x="719138" y="5118101"/>
              <a:ext cx="566738" cy="46038"/>
            </a:xfrm>
            <a:custGeom>
              <a:avLst/>
              <a:gdLst>
                <a:gd name="T0" fmla="*/ 390 w 390"/>
                <a:gd name="T1" fmla="*/ 31 h 31"/>
                <a:gd name="T2" fmla="*/ 390 w 390"/>
                <a:gd name="T3" fmla="*/ 3 h 31"/>
                <a:gd name="T4" fmla="*/ 387 w 390"/>
                <a:gd name="T5" fmla="*/ 0 h 31"/>
                <a:gd name="T6" fmla="*/ 3 w 390"/>
                <a:gd name="T7" fmla="*/ 0 h 31"/>
                <a:gd name="T8" fmla="*/ 0 w 390"/>
                <a:gd name="T9" fmla="*/ 3 h 31"/>
                <a:gd name="T10" fmla="*/ 0 w 390"/>
                <a:gd name="T11" fmla="*/ 31 h 31"/>
                <a:gd name="T12" fmla="*/ 390 w 39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90" h="31">
                  <a:moveTo>
                    <a:pt x="390" y="31"/>
                  </a:moveTo>
                  <a:cubicBezTo>
                    <a:pt x="390" y="3"/>
                    <a:pt x="390" y="3"/>
                    <a:pt x="390" y="3"/>
                  </a:cubicBezTo>
                  <a:cubicBezTo>
                    <a:pt x="390" y="1"/>
                    <a:pt x="388" y="0"/>
                    <a:pt x="387" y="0"/>
                  </a:cubicBezTo>
                  <a:cubicBezTo>
                    <a:pt x="3" y="0"/>
                    <a:pt x="3" y="0"/>
                    <a:pt x="3" y="0"/>
                  </a:cubicBezTo>
                  <a:cubicBezTo>
                    <a:pt x="1" y="0"/>
                    <a:pt x="0" y="1"/>
                    <a:pt x="0" y="3"/>
                  </a:cubicBezTo>
                  <a:cubicBezTo>
                    <a:pt x="0" y="31"/>
                    <a:pt x="0" y="31"/>
                    <a:pt x="0" y="31"/>
                  </a:cubicBezTo>
                  <a:lnTo>
                    <a:pt x="390" y="31"/>
                  </a:lnTo>
                  <a:close/>
                </a:path>
              </a:pathLst>
            </a:custGeom>
            <a:solidFill>
              <a:srgbClr val="CD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6" name="Oval 721">
              <a:extLst>
                <a:ext uri="{FF2B5EF4-FFF2-40B4-BE49-F238E27FC236}">
                  <a16:creationId xmlns:a16="http://schemas.microsoft.com/office/drawing/2014/main" id="{E02A113D-2B3B-405B-BF6B-02422E7EEA13}"/>
                </a:ext>
              </a:extLst>
            </p:cNvPr>
            <p:cNvSpPr>
              <a:spLocks noChangeArrowheads="1"/>
            </p:cNvSpPr>
            <p:nvPr/>
          </p:nvSpPr>
          <p:spPr bwMode="auto">
            <a:xfrm>
              <a:off x="779463" y="5132389"/>
              <a:ext cx="14288" cy="14288"/>
            </a:xfrm>
            <a:prstGeom prst="ellipse">
              <a:avLst/>
            </a:pr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7" name="Oval 722">
              <a:extLst>
                <a:ext uri="{FF2B5EF4-FFF2-40B4-BE49-F238E27FC236}">
                  <a16:creationId xmlns:a16="http://schemas.microsoft.com/office/drawing/2014/main" id="{FD47A4D3-A47E-4F2B-B3F5-BE3D94A9EB85}"/>
                </a:ext>
              </a:extLst>
            </p:cNvPr>
            <p:cNvSpPr>
              <a:spLocks noChangeArrowheads="1"/>
            </p:cNvSpPr>
            <p:nvPr/>
          </p:nvSpPr>
          <p:spPr bwMode="auto">
            <a:xfrm>
              <a:off x="755650" y="5132389"/>
              <a:ext cx="14288" cy="14288"/>
            </a:xfrm>
            <a:prstGeom prst="ellipse">
              <a:avLst/>
            </a:pr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8" name="Oval 723">
              <a:extLst>
                <a:ext uri="{FF2B5EF4-FFF2-40B4-BE49-F238E27FC236}">
                  <a16:creationId xmlns:a16="http://schemas.microsoft.com/office/drawing/2014/main" id="{39A7B683-AE3A-4327-84A7-165F78F6C03E}"/>
                </a:ext>
              </a:extLst>
            </p:cNvPr>
            <p:cNvSpPr>
              <a:spLocks noChangeArrowheads="1"/>
            </p:cNvSpPr>
            <p:nvPr/>
          </p:nvSpPr>
          <p:spPr bwMode="auto">
            <a:xfrm>
              <a:off x="731838" y="5132389"/>
              <a:ext cx="14288" cy="14288"/>
            </a:xfrm>
            <a:prstGeom prst="ellipse">
              <a:avLst/>
            </a:prstGeom>
            <a:solidFill>
              <a:srgbClr val="DC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Rectangle 724">
              <a:extLst>
                <a:ext uri="{FF2B5EF4-FFF2-40B4-BE49-F238E27FC236}">
                  <a16:creationId xmlns:a16="http://schemas.microsoft.com/office/drawing/2014/main" id="{35330DE9-90F8-4704-99A2-15F35CC99BB0}"/>
                </a:ext>
              </a:extLst>
            </p:cNvPr>
            <p:cNvSpPr>
              <a:spLocks noChangeArrowheads="1"/>
            </p:cNvSpPr>
            <p:nvPr/>
          </p:nvSpPr>
          <p:spPr bwMode="auto">
            <a:xfrm>
              <a:off x="765175" y="5227639"/>
              <a:ext cx="100013"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Rectangle 725">
              <a:extLst>
                <a:ext uri="{FF2B5EF4-FFF2-40B4-BE49-F238E27FC236}">
                  <a16:creationId xmlns:a16="http://schemas.microsoft.com/office/drawing/2014/main" id="{1693808C-1AC5-489B-852F-D6A92A19DAA0}"/>
                </a:ext>
              </a:extLst>
            </p:cNvPr>
            <p:cNvSpPr>
              <a:spLocks noChangeArrowheads="1"/>
            </p:cNvSpPr>
            <p:nvPr/>
          </p:nvSpPr>
          <p:spPr bwMode="auto">
            <a:xfrm>
              <a:off x="812800" y="5246689"/>
              <a:ext cx="141288"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Rectangle 726">
              <a:extLst>
                <a:ext uri="{FF2B5EF4-FFF2-40B4-BE49-F238E27FC236}">
                  <a16:creationId xmlns:a16="http://schemas.microsoft.com/office/drawing/2014/main" id="{F4ED80EA-4ECB-46F0-8CD4-FE1A17E842FC}"/>
                </a:ext>
              </a:extLst>
            </p:cNvPr>
            <p:cNvSpPr>
              <a:spLocks noChangeArrowheads="1"/>
            </p:cNvSpPr>
            <p:nvPr/>
          </p:nvSpPr>
          <p:spPr bwMode="auto">
            <a:xfrm>
              <a:off x="812800" y="5265739"/>
              <a:ext cx="128588"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Rectangle 727">
              <a:extLst>
                <a:ext uri="{FF2B5EF4-FFF2-40B4-BE49-F238E27FC236}">
                  <a16:creationId xmlns:a16="http://schemas.microsoft.com/office/drawing/2014/main" id="{96D140AC-D394-4E19-BB57-C2FF3A7AE40B}"/>
                </a:ext>
              </a:extLst>
            </p:cNvPr>
            <p:cNvSpPr>
              <a:spLocks noChangeArrowheads="1"/>
            </p:cNvSpPr>
            <p:nvPr/>
          </p:nvSpPr>
          <p:spPr bwMode="auto">
            <a:xfrm>
              <a:off x="812800" y="5284789"/>
              <a:ext cx="101600"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Rectangle 728">
              <a:extLst>
                <a:ext uri="{FF2B5EF4-FFF2-40B4-BE49-F238E27FC236}">
                  <a16:creationId xmlns:a16="http://schemas.microsoft.com/office/drawing/2014/main" id="{EA46F0E4-1CA2-4418-A38F-2BCEAECCD242}"/>
                </a:ext>
              </a:extLst>
            </p:cNvPr>
            <p:cNvSpPr>
              <a:spLocks noChangeArrowheads="1"/>
            </p:cNvSpPr>
            <p:nvPr/>
          </p:nvSpPr>
          <p:spPr bwMode="auto">
            <a:xfrm>
              <a:off x="765175" y="5438776"/>
              <a:ext cx="100013"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Rectangle 729">
              <a:extLst>
                <a:ext uri="{FF2B5EF4-FFF2-40B4-BE49-F238E27FC236}">
                  <a16:creationId xmlns:a16="http://schemas.microsoft.com/office/drawing/2014/main" id="{E768E5AA-D36D-46D9-9BA0-DD2CF340D186}"/>
                </a:ext>
              </a:extLst>
            </p:cNvPr>
            <p:cNvSpPr>
              <a:spLocks noChangeArrowheads="1"/>
            </p:cNvSpPr>
            <p:nvPr/>
          </p:nvSpPr>
          <p:spPr bwMode="auto">
            <a:xfrm>
              <a:off x="812800" y="5456239"/>
              <a:ext cx="273050"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Rectangle 730">
              <a:extLst>
                <a:ext uri="{FF2B5EF4-FFF2-40B4-BE49-F238E27FC236}">
                  <a16:creationId xmlns:a16="http://schemas.microsoft.com/office/drawing/2014/main" id="{70CC54FD-6508-413F-9248-747371964316}"/>
                </a:ext>
              </a:extLst>
            </p:cNvPr>
            <p:cNvSpPr>
              <a:spLocks noChangeArrowheads="1"/>
            </p:cNvSpPr>
            <p:nvPr/>
          </p:nvSpPr>
          <p:spPr bwMode="auto">
            <a:xfrm>
              <a:off x="812800" y="5475289"/>
              <a:ext cx="230188"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6" name="Rectangle 731">
              <a:extLst>
                <a:ext uri="{FF2B5EF4-FFF2-40B4-BE49-F238E27FC236}">
                  <a16:creationId xmlns:a16="http://schemas.microsoft.com/office/drawing/2014/main" id="{E0F9AAC4-2E1A-429A-A0B3-4366024DAB57}"/>
                </a:ext>
              </a:extLst>
            </p:cNvPr>
            <p:cNvSpPr>
              <a:spLocks noChangeArrowheads="1"/>
            </p:cNvSpPr>
            <p:nvPr/>
          </p:nvSpPr>
          <p:spPr bwMode="auto">
            <a:xfrm>
              <a:off x="839788" y="5494339"/>
              <a:ext cx="101600"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7" name="Rectangle 732">
              <a:extLst>
                <a:ext uri="{FF2B5EF4-FFF2-40B4-BE49-F238E27FC236}">
                  <a16:creationId xmlns:a16="http://schemas.microsoft.com/office/drawing/2014/main" id="{8894EBE4-A3BB-477E-9033-B5944D2A31CD}"/>
                </a:ext>
              </a:extLst>
            </p:cNvPr>
            <p:cNvSpPr>
              <a:spLocks noChangeArrowheads="1"/>
            </p:cNvSpPr>
            <p:nvPr/>
          </p:nvSpPr>
          <p:spPr bwMode="auto">
            <a:xfrm>
              <a:off x="765175" y="5337176"/>
              <a:ext cx="100013"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8" name="Rectangle 733">
              <a:extLst>
                <a:ext uri="{FF2B5EF4-FFF2-40B4-BE49-F238E27FC236}">
                  <a16:creationId xmlns:a16="http://schemas.microsoft.com/office/drawing/2014/main" id="{BD15820A-7438-47F9-A66C-E66E8075EA12}"/>
                </a:ext>
              </a:extLst>
            </p:cNvPr>
            <p:cNvSpPr>
              <a:spLocks noChangeArrowheads="1"/>
            </p:cNvSpPr>
            <p:nvPr/>
          </p:nvSpPr>
          <p:spPr bwMode="auto">
            <a:xfrm>
              <a:off x="812800" y="5356226"/>
              <a:ext cx="419100"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9" name="Rectangle 734">
              <a:extLst>
                <a:ext uri="{FF2B5EF4-FFF2-40B4-BE49-F238E27FC236}">
                  <a16:creationId xmlns:a16="http://schemas.microsoft.com/office/drawing/2014/main" id="{921CCE67-5915-4CCF-AF99-2A93CFCBDEB4}"/>
                </a:ext>
              </a:extLst>
            </p:cNvPr>
            <p:cNvSpPr>
              <a:spLocks noChangeArrowheads="1"/>
            </p:cNvSpPr>
            <p:nvPr/>
          </p:nvSpPr>
          <p:spPr bwMode="auto">
            <a:xfrm>
              <a:off x="812800" y="5375276"/>
              <a:ext cx="403225"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0" name="Rectangle 735">
              <a:extLst>
                <a:ext uri="{FF2B5EF4-FFF2-40B4-BE49-F238E27FC236}">
                  <a16:creationId xmlns:a16="http://schemas.microsoft.com/office/drawing/2014/main" id="{A4880C75-1DC7-46D8-9F07-0485A8F1FCA9}"/>
                </a:ext>
              </a:extLst>
            </p:cNvPr>
            <p:cNvSpPr>
              <a:spLocks noChangeArrowheads="1"/>
            </p:cNvSpPr>
            <p:nvPr/>
          </p:nvSpPr>
          <p:spPr bwMode="auto">
            <a:xfrm>
              <a:off x="812800" y="5394326"/>
              <a:ext cx="101600" cy="11113"/>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1" name="Freeform 736">
              <a:extLst>
                <a:ext uri="{FF2B5EF4-FFF2-40B4-BE49-F238E27FC236}">
                  <a16:creationId xmlns:a16="http://schemas.microsoft.com/office/drawing/2014/main" id="{CF231160-139F-4EB6-BD72-2B173BE7F4E3}"/>
                </a:ext>
              </a:extLst>
            </p:cNvPr>
            <p:cNvSpPr>
              <a:spLocks noEditPoints="1"/>
            </p:cNvSpPr>
            <p:nvPr/>
          </p:nvSpPr>
          <p:spPr bwMode="auto">
            <a:xfrm>
              <a:off x="376238" y="5430839"/>
              <a:ext cx="61913" cy="85725"/>
            </a:xfrm>
            <a:custGeom>
              <a:avLst/>
              <a:gdLst>
                <a:gd name="T0" fmla="*/ 39 w 43"/>
                <a:gd name="T1" fmla="*/ 58 h 58"/>
                <a:gd name="T2" fmla="*/ 4 w 43"/>
                <a:gd name="T3" fmla="*/ 58 h 58"/>
                <a:gd name="T4" fmla="*/ 0 w 43"/>
                <a:gd name="T5" fmla="*/ 54 h 58"/>
                <a:gd name="T6" fmla="*/ 0 w 43"/>
                <a:gd name="T7" fmla="*/ 4 h 58"/>
                <a:gd name="T8" fmla="*/ 4 w 43"/>
                <a:gd name="T9" fmla="*/ 0 h 58"/>
                <a:gd name="T10" fmla="*/ 39 w 43"/>
                <a:gd name="T11" fmla="*/ 0 h 58"/>
                <a:gd name="T12" fmla="*/ 43 w 43"/>
                <a:gd name="T13" fmla="*/ 4 h 58"/>
                <a:gd name="T14" fmla="*/ 43 w 43"/>
                <a:gd name="T15" fmla="*/ 54 h 58"/>
                <a:gd name="T16" fmla="*/ 39 w 43"/>
                <a:gd name="T17" fmla="*/ 58 h 58"/>
                <a:gd name="T18" fmla="*/ 8 w 43"/>
                <a:gd name="T19" fmla="*/ 50 h 58"/>
                <a:gd name="T20" fmla="*/ 35 w 43"/>
                <a:gd name="T21" fmla="*/ 50 h 58"/>
                <a:gd name="T22" fmla="*/ 35 w 43"/>
                <a:gd name="T23" fmla="*/ 8 h 58"/>
                <a:gd name="T24" fmla="*/ 8 w 43"/>
                <a:gd name="T25" fmla="*/ 8 h 58"/>
                <a:gd name="T26" fmla="*/ 8 w 43"/>
                <a:gd name="T27"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39" y="58"/>
                  </a:moveTo>
                  <a:cubicBezTo>
                    <a:pt x="4" y="58"/>
                    <a:pt x="4" y="58"/>
                    <a:pt x="4" y="58"/>
                  </a:cubicBezTo>
                  <a:cubicBezTo>
                    <a:pt x="1" y="58"/>
                    <a:pt x="0" y="56"/>
                    <a:pt x="0" y="54"/>
                  </a:cubicBezTo>
                  <a:cubicBezTo>
                    <a:pt x="0" y="4"/>
                    <a:pt x="0" y="4"/>
                    <a:pt x="0" y="4"/>
                  </a:cubicBezTo>
                  <a:cubicBezTo>
                    <a:pt x="0" y="1"/>
                    <a:pt x="1" y="0"/>
                    <a:pt x="4" y="0"/>
                  </a:cubicBezTo>
                  <a:cubicBezTo>
                    <a:pt x="39" y="0"/>
                    <a:pt x="39" y="0"/>
                    <a:pt x="39" y="0"/>
                  </a:cubicBezTo>
                  <a:cubicBezTo>
                    <a:pt x="41" y="0"/>
                    <a:pt x="43" y="1"/>
                    <a:pt x="43" y="4"/>
                  </a:cubicBezTo>
                  <a:cubicBezTo>
                    <a:pt x="43" y="54"/>
                    <a:pt x="43" y="54"/>
                    <a:pt x="43" y="54"/>
                  </a:cubicBezTo>
                  <a:cubicBezTo>
                    <a:pt x="43" y="56"/>
                    <a:pt x="41" y="58"/>
                    <a:pt x="39" y="58"/>
                  </a:cubicBezTo>
                  <a:close/>
                  <a:moveTo>
                    <a:pt x="8" y="50"/>
                  </a:moveTo>
                  <a:cubicBezTo>
                    <a:pt x="35" y="50"/>
                    <a:pt x="35" y="50"/>
                    <a:pt x="35" y="50"/>
                  </a:cubicBezTo>
                  <a:cubicBezTo>
                    <a:pt x="35" y="8"/>
                    <a:pt x="35" y="8"/>
                    <a:pt x="35" y="8"/>
                  </a:cubicBezTo>
                  <a:cubicBezTo>
                    <a:pt x="8" y="8"/>
                    <a:pt x="8" y="8"/>
                    <a:pt x="8" y="8"/>
                  </a:cubicBezTo>
                  <a:lnTo>
                    <a:pt x="8" y="50"/>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2" name="Freeform 737">
              <a:extLst>
                <a:ext uri="{FF2B5EF4-FFF2-40B4-BE49-F238E27FC236}">
                  <a16:creationId xmlns:a16="http://schemas.microsoft.com/office/drawing/2014/main" id="{08BA1AF7-8EDA-453D-8D4C-5D39F686938D}"/>
                </a:ext>
              </a:extLst>
            </p:cNvPr>
            <p:cNvSpPr>
              <a:spLocks/>
            </p:cNvSpPr>
            <p:nvPr/>
          </p:nvSpPr>
          <p:spPr bwMode="auto">
            <a:xfrm>
              <a:off x="403225" y="5434014"/>
              <a:ext cx="6350" cy="77788"/>
            </a:xfrm>
            <a:custGeom>
              <a:avLst/>
              <a:gdLst>
                <a:gd name="T0" fmla="*/ 2 w 4"/>
                <a:gd name="T1" fmla="*/ 53 h 53"/>
                <a:gd name="T2" fmla="*/ 0 w 4"/>
                <a:gd name="T3" fmla="*/ 51 h 53"/>
                <a:gd name="T4" fmla="*/ 0 w 4"/>
                <a:gd name="T5" fmla="*/ 2 h 53"/>
                <a:gd name="T6" fmla="*/ 2 w 4"/>
                <a:gd name="T7" fmla="*/ 0 h 53"/>
                <a:gd name="T8" fmla="*/ 4 w 4"/>
                <a:gd name="T9" fmla="*/ 2 h 53"/>
                <a:gd name="T10" fmla="*/ 4 w 4"/>
                <a:gd name="T11" fmla="*/ 51 h 53"/>
                <a:gd name="T12" fmla="*/ 2 w 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 h="53">
                  <a:moveTo>
                    <a:pt x="2" y="53"/>
                  </a:moveTo>
                  <a:cubicBezTo>
                    <a:pt x="1" y="53"/>
                    <a:pt x="0" y="52"/>
                    <a:pt x="0" y="51"/>
                  </a:cubicBezTo>
                  <a:cubicBezTo>
                    <a:pt x="0" y="2"/>
                    <a:pt x="0" y="2"/>
                    <a:pt x="0" y="2"/>
                  </a:cubicBezTo>
                  <a:cubicBezTo>
                    <a:pt x="0" y="1"/>
                    <a:pt x="1" y="0"/>
                    <a:pt x="2" y="0"/>
                  </a:cubicBezTo>
                  <a:cubicBezTo>
                    <a:pt x="3" y="0"/>
                    <a:pt x="4" y="1"/>
                    <a:pt x="4" y="2"/>
                  </a:cubicBezTo>
                  <a:cubicBezTo>
                    <a:pt x="4" y="51"/>
                    <a:pt x="4" y="51"/>
                    <a:pt x="4" y="51"/>
                  </a:cubicBezTo>
                  <a:cubicBezTo>
                    <a:pt x="4" y="52"/>
                    <a:pt x="3" y="53"/>
                    <a:pt x="2" y="53"/>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3" name="Freeform 738">
              <a:extLst>
                <a:ext uri="{FF2B5EF4-FFF2-40B4-BE49-F238E27FC236}">
                  <a16:creationId xmlns:a16="http://schemas.microsoft.com/office/drawing/2014/main" id="{E8222BC9-D4EF-43D7-8DA1-E8534CAB0071}"/>
                </a:ext>
              </a:extLst>
            </p:cNvPr>
            <p:cNvSpPr>
              <a:spLocks/>
            </p:cNvSpPr>
            <p:nvPr/>
          </p:nvSpPr>
          <p:spPr bwMode="auto">
            <a:xfrm>
              <a:off x="379413" y="5457826"/>
              <a:ext cx="57150" cy="6350"/>
            </a:xfrm>
            <a:custGeom>
              <a:avLst/>
              <a:gdLst>
                <a:gd name="T0" fmla="*/ 37 w 39"/>
                <a:gd name="T1" fmla="*/ 4 h 4"/>
                <a:gd name="T2" fmla="*/ 2 w 39"/>
                <a:gd name="T3" fmla="*/ 4 h 4"/>
                <a:gd name="T4" fmla="*/ 0 w 39"/>
                <a:gd name="T5" fmla="*/ 2 h 4"/>
                <a:gd name="T6" fmla="*/ 2 w 39"/>
                <a:gd name="T7" fmla="*/ 0 h 4"/>
                <a:gd name="T8" fmla="*/ 37 w 39"/>
                <a:gd name="T9" fmla="*/ 0 h 4"/>
                <a:gd name="T10" fmla="*/ 39 w 39"/>
                <a:gd name="T11" fmla="*/ 2 h 4"/>
                <a:gd name="T12" fmla="*/ 37 w 3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9" h="4">
                  <a:moveTo>
                    <a:pt x="37" y="4"/>
                  </a:moveTo>
                  <a:cubicBezTo>
                    <a:pt x="2" y="4"/>
                    <a:pt x="2" y="4"/>
                    <a:pt x="2" y="4"/>
                  </a:cubicBezTo>
                  <a:cubicBezTo>
                    <a:pt x="0" y="4"/>
                    <a:pt x="0" y="3"/>
                    <a:pt x="0" y="2"/>
                  </a:cubicBezTo>
                  <a:cubicBezTo>
                    <a:pt x="0" y="1"/>
                    <a:pt x="0" y="0"/>
                    <a:pt x="2" y="0"/>
                  </a:cubicBezTo>
                  <a:cubicBezTo>
                    <a:pt x="37" y="0"/>
                    <a:pt x="37" y="0"/>
                    <a:pt x="37" y="0"/>
                  </a:cubicBezTo>
                  <a:cubicBezTo>
                    <a:pt x="38" y="0"/>
                    <a:pt x="39" y="1"/>
                    <a:pt x="39" y="2"/>
                  </a:cubicBezTo>
                  <a:cubicBezTo>
                    <a:pt x="39" y="3"/>
                    <a:pt x="38" y="4"/>
                    <a:pt x="37" y="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4" name="Freeform 739">
              <a:extLst>
                <a:ext uri="{FF2B5EF4-FFF2-40B4-BE49-F238E27FC236}">
                  <a16:creationId xmlns:a16="http://schemas.microsoft.com/office/drawing/2014/main" id="{99606A90-5C6A-42CA-A94D-2FF935B78429}"/>
                </a:ext>
              </a:extLst>
            </p:cNvPr>
            <p:cNvSpPr>
              <a:spLocks/>
            </p:cNvSpPr>
            <p:nvPr/>
          </p:nvSpPr>
          <p:spPr bwMode="auto">
            <a:xfrm>
              <a:off x="379413" y="5483226"/>
              <a:ext cx="57150" cy="4763"/>
            </a:xfrm>
            <a:custGeom>
              <a:avLst/>
              <a:gdLst>
                <a:gd name="T0" fmla="*/ 37 w 39"/>
                <a:gd name="T1" fmla="*/ 4 h 4"/>
                <a:gd name="T2" fmla="*/ 2 w 39"/>
                <a:gd name="T3" fmla="*/ 4 h 4"/>
                <a:gd name="T4" fmla="*/ 0 w 39"/>
                <a:gd name="T5" fmla="*/ 2 h 4"/>
                <a:gd name="T6" fmla="*/ 2 w 39"/>
                <a:gd name="T7" fmla="*/ 0 h 4"/>
                <a:gd name="T8" fmla="*/ 37 w 39"/>
                <a:gd name="T9" fmla="*/ 0 h 4"/>
                <a:gd name="T10" fmla="*/ 39 w 39"/>
                <a:gd name="T11" fmla="*/ 2 h 4"/>
                <a:gd name="T12" fmla="*/ 37 w 3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9" h="4">
                  <a:moveTo>
                    <a:pt x="37" y="4"/>
                  </a:moveTo>
                  <a:cubicBezTo>
                    <a:pt x="2" y="4"/>
                    <a:pt x="2" y="4"/>
                    <a:pt x="2" y="4"/>
                  </a:cubicBezTo>
                  <a:cubicBezTo>
                    <a:pt x="0" y="4"/>
                    <a:pt x="0" y="3"/>
                    <a:pt x="0" y="2"/>
                  </a:cubicBezTo>
                  <a:cubicBezTo>
                    <a:pt x="0" y="1"/>
                    <a:pt x="0" y="0"/>
                    <a:pt x="2" y="0"/>
                  </a:cubicBezTo>
                  <a:cubicBezTo>
                    <a:pt x="37" y="0"/>
                    <a:pt x="37" y="0"/>
                    <a:pt x="37" y="0"/>
                  </a:cubicBezTo>
                  <a:cubicBezTo>
                    <a:pt x="38" y="0"/>
                    <a:pt x="39" y="1"/>
                    <a:pt x="39" y="2"/>
                  </a:cubicBezTo>
                  <a:cubicBezTo>
                    <a:pt x="39" y="3"/>
                    <a:pt x="38" y="4"/>
                    <a:pt x="37" y="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5" name="Freeform 740">
              <a:extLst>
                <a:ext uri="{FF2B5EF4-FFF2-40B4-BE49-F238E27FC236}">
                  <a16:creationId xmlns:a16="http://schemas.microsoft.com/office/drawing/2014/main" id="{222F540B-F52D-4D74-80E7-6F3CDE5140B8}"/>
                </a:ext>
              </a:extLst>
            </p:cNvPr>
            <p:cNvSpPr>
              <a:spLocks/>
            </p:cNvSpPr>
            <p:nvPr/>
          </p:nvSpPr>
          <p:spPr bwMode="auto">
            <a:xfrm>
              <a:off x="347663" y="5464176"/>
              <a:ext cx="26988" cy="12700"/>
            </a:xfrm>
            <a:custGeom>
              <a:avLst/>
              <a:gdLst>
                <a:gd name="T0" fmla="*/ 15 w 19"/>
                <a:gd name="T1" fmla="*/ 8 h 8"/>
                <a:gd name="T2" fmla="*/ 4 w 19"/>
                <a:gd name="T3" fmla="*/ 8 h 8"/>
                <a:gd name="T4" fmla="*/ 0 w 19"/>
                <a:gd name="T5" fmla="*/ 4 h 8"/>
                <a:gd name="T6" fmla="*/ 4 w 19"/>
                <a:gd name="T7" fmla="*/ 0 h 8"/>
                <a:gd name="T8" fmla="*/ 15 w 19"/>
                <a:gd name="T9" fmla="*/ 0 h 8"/>
                <a:gd name="T10" fmla="*/ 19 w 19"/>
                <a:gd name="T11" fmla="*/ 4 h 8"/>
                <a:gd name="T12" fmla="*/ 15 w 1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9" h="8">
                  <a:moveTo>
                    <a:pt x="15" y="8"/>
                  </a:moveTo>
                  <a:cubicBezTo>
                    <a:pt x="4" y="8"/>
                    <a:pt x="4" y="8"/>
                    <a:pt x="4" y="8"/>
                  </a:cubicBezTo>
                  <a:cubicBezTo>
                    <a:pt x="2" y="8"/>
                    <a:pt x="0" y="7"/>
                    <a:pt x="0" y="4"/>
                  </a:cubicBezTo>
                  <a:cubicBezTo>
                    <a:pt x="0" y="2"/>
                    <a:pt x="2" y="0"/>
                    <a:pt x="4" y="0"/>
                  </a:cubicBezTo>
                  <a:cubicBezTo>
                    <a:pt x="15" y="0"/>
                    <a:pt x="15" y="0"/>
                    <a:pt x="15" y="0"/>
                  </a:cubicBezTo>
                  <a:cubicBezTo>
                    <a:pt x="17" y="0"/>
                    <a:pt x="19" y="2"/>
                    <a:pt x="19" y="4"/>
                  </a:cubicBezTo>
                  <a:cubicBezTo>
                    <a:pt x="19" y="7"/>
                    <a:pt x="17" y="8"/>
                    <a:pt x="15" y="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6" name="Freeform 741">
              <a:extLst>
                <a:ext uri="{FF2B5EF4-FFF2-40B4-BE49-F238E27FC236}">
                  <a16:creationId xmlns:a16="http://schemas.microsoft.com/office/drawing/2014/main" id="{B0DFF1CD-B482-4787-9566-E12F40D76C36}"/>
                </a:ext>
              </a:extLst>
            </p:cNvPr>
            <p:cNvSpPr>
              <a:spLocks/>
            </p:cNvSpPr>
            <p:nvPr/>
          </p:nvSpPr>
          <p:spPr bwMode="auto">
            <a:xfrm>
              <a:off x="330200" y="5405439"/>
              <a:ext cx="11113" cy="20638"/>
            </a:xfrm>
            <a:custGeom>
              <a:avLst/>
              <a:gdLst>
                <a:gd name="T0" fmla="*/ 4 w 8"/>
                <a:gd name="T1" fmla="*/ 14 h 14"/>
                <a:gd name="T2" fmla="*/ 0 w 8"/>
                <a:gd name="T3" fmla="*/ 10 h 14"/>
                <a:gd name="T4" fmla="*/ 0 w 8"/>
                <a:gd name="T5" fmla="*/ 4 h 14"/>
                <a:gd name="T6" fmla="*/ 4 w 8"/>
                <a:gd name="T7" fmla="*/ 0 h 14"/>
                <a:gd name="T8" fmla="*/ 8 w 8"/>
                <a:gd name="T9" fmla="*/ 4 h 14"/>
                <a:gd name="T10" fmla="*/ 8 w 8"/>
                <a:gd name="T11" fmla="*/ 10 h 14"/>
                <a:gd name="T12" fmla="*/ 4 w 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14"/>
                  </a:moveTo>
                  <a:cubicBezTo>
                    <a:pt x="1" y="14"/>
                    <a:pt x="0" y="13"/>
                    <a:pt x="0" y="10"/>
                  </a:cubicBezTo>
                  <a:cubicBezTo>
                    <a:pt x="0" y="4"/>
                    <a:pt x="0" y="4"/>
                    <a:pt x="0" y="4"/>
                  </a:cubicBezTo>
                  <a:cubicBezTo>
                    <a:pt x="0" y="2"/>
                    <a:pt x="1" y="0"/>
                    <a:pt x="4" y="0"/>
                  </a:cubicBezTo>
                  <a:cubicBezTo>
                    <a:pt x="6" y="0"/>
                    <a:pt x="8" y="2"/>
                    <a:pt x="8" y="4"/>
                  </a:cubicBezTo>
                  <a:cubicBezTo>
                    <a:pt x="8" y="10"/>
                    <a:pt x="8" y="10"/>
                    <a:pt x="8" y="10"/>
                  </a:cubicBezTo>
                  <a:cubicBezTo>
                    <a:pt x="8" y="13"/>
                    <a:pt x="6" y="14"/>
                    <a:pt x="4" y="1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7" name="Freeform 742">
              <a:extLst>
                <a:ext uri="{FF2B5EF4-FFF2-40B4-BE49-F238E27FC236}">
                  <a16:creationId xmlns:a16="http://schemas.microsoft.com/office/drawing/2014/main" id="{A413DFBD-47E1-4AC7-B3B9-7C56CFAF9FB6}"/>
                </a:ext>
              </a:extLst>
            </p:cNvPr>
            <p:cNvSpPr>
              <a:spLocks/>
            </p:cNvSpPr>
            <p:nvPr/>
          </p:nvSpPr>
          <p:spPr bwMode="auto">
            <a:xfrm>
              <a:off x="382588" y="5405439"/>
              <a:ext cx="11113" cy="20638"/>
            </a:xfrm>
            <a:custGeom>
              <a:avLst/>
              <a:gdLst>
                <a:gd name="T0" fmla="*/ 4 w 8"/>
                <a:gd name="T1" fmla="*/ 14 h 14"/>
                <a:gd name="T2" fmla="*/ 0 w 8"/>
                <a:gd name="T3" fmla="*/ 10 h 14"/>
                <a:gd name="T4" fmla="*/ 0 w 8"/>
                <a:gd name="T5" fmla="*/ 4 h 14"/>
                <a:gd name="T6" fmla="*/ 4 w 8"/>
                <a:gd name="T7" fmla="*/ 0 h 14"/>
                <a:gd name="T8" fmla="*/ 8 w 8"/>
                <a:gd name="T9" fmla="*/ 4 h 14"/>
                <a:gd name="T10" fmla="*/ 8 w 8"/>
                <a:gd name="T11" fmla="*/ 10 h 14"/>
                <a:gd name="T12" fmla="*/ 4 w 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8" h="14">
                  <a:moveTo>
                    <a:pt x="4" y="14"/>
                  </a:moveTo>
                  <a:cubicBezTo>
                    <a:pt x="2" y="14"/>
                    <a:pt x="0" y="13"/>
                    <a:pt x="0" y="10"/>
                  </a:cubicBezTo>
                  <a:cubicBezTo>
                    <a:pt x="0" y="4"/>
                    <a:pt x="0" y="4"/>
                    <a:pt x="0" y="4"/>
                  </a:cubicBezTo>
                  <a:cubicBezTo>
                    <a:pt x="0" y="2"/>
                    <a:pt x="2" y="0"/>
                    <a:pt x="4" y="0"/>
                  </a:cubicBezTo>
                  <a:cubicBezTo>
                    <a:pt x="6" y="0"/>
                    <a:pt x="8" y="2"/>
                    <a:pt x="8" y="4"/>
                  </a:cubicBezTo>
                  <a:cubicBezTo>
                    <a:pt x="8" y="10"/>
                    <a:pt x="8" y="10"/>
                    <a:pt x="8" y="10"/>
                  </a:cubicBezTo>
                  <a:cubicBezTo>
                    <a:pt x="8" y="13"/>
                    <a:pt x="6" y="14"/>
                    <a:pt x="4" y="14"/>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8" name="Freeform 743">
              <a:extLst>
                <a:ext uri="{FF2B5EF4-FFF2-40B4-BE49-F238E27FC236}">
                  <a16:creationId xmlns:a16="http://schemas.microsoft.com/office/drawing/2014/main" id="{6935620D-4D41-4711-BF21-50120D1C7DA5}"/>
                </a:ext>
              </a:extLst>
            </p:cNvPr>
            <p:cNvSpPr>
              <a:spLocks/>
            </p:cNvSpPr>
            <p:nvPr/>
          </p:nvSpPr>
          <p:spPr bwMode="auto">
            <a:xfrm>
              <a:off x="355600" y="5408614"/>
              <a:ext cx="11113" cy="66675"/>
            </a:xfrm>
            <a:custGeom>
              <a:avLst/>
              <a:gdLst>
                <a:gd name="T0" fmla="*/ 4 w 8"/>
                <a:gd name="T1" fmla="*/ 46 h 46"/>
                <a:gd name="T2" fmla="*/ 0 w 8"/>
                <a:gd name="T3" fmla="*/ 42 h 46"/>
                <a:gd name="T4" fmla="*/ 0 w 8"/>
                <a:gd name="T5" fmla="*/ 4 h 46"/>
                <a:gd name="T6" fmla="*/ 4 w 8"/>
                <a:gd name="T7" fmla="*/ 0 h 46"/>
                <a:gd name="T8" fmla="*/ 8 w 8"/>
                <a:gd name="T9" fmla="*/ 4 h 46"/>
                <a:gd name="T10" fmla="*/ 8 w 8"/>
                <a:gd name="T11" fmla="*/ 42 h 46"/>
                <a:gd name="T12" fmla="*/ 4 w 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8" h="46">
                  <a:moveTo>
                    <a:pt x="4" y="46"/>
                  </a:moveTo>
                  <a:cubicBezTo>
                    <a:pt x="2" y="46"/>
                    <a:pt x="0" y="45"/>
                    <a:pt x="0" y="42"/>
                  </a:cubicBezTo>
                  <a:cubicBezTo>
                    <a:pt x="0" y="4"/>
                    <a:pt x="0" y="4"/>
                    <a:pt x="0" y="4"/>
                  </a:cubicBezTo>
                  <a:cubicBezTo>
                    <a:pt x="0" y="2"/>
                    <a:pt x="2" y="0"/>
                    <a:pt x="4" y="0"/>
                  </a:cubicBezTo>
                  <a:cubicBezTo>
                    <a:pt x="6" y="0"/>
                    <a:pt x="8" y="2"/>
                    <a:pt x="8" y="4"/>
                  </a:cubicBezTo>
                  <a:cubicBezTo>
                    <a:pt x="8" y="42"/>
                    <a:pt x="8" y="42"/>
                    <a:pt x="8" y="42"/>
                  </a:cubicBezTo>
                  <a:cubicBezTo>
                    <a:pt x="8" y="45"/>
                    <a:pt x="6" y="46"/>
                    <a:pt x="4" y="46"/>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09" name="Freeform 744">
              <a:extLst>
                <a:ext uri="{FF2B5EF4-FFF2-40B4-BE49-F238E27FC236}">
                  <a16:creationId xmlns:a16="http://schemas.microsoft.com/office/drawing/2014/main" id="{618CB340-F80C-43C9-9210-4CF1172BB365}"/>
                </a:ext>
              </a:extLst>
            </p:cNvPr>
            <p:cNvSpPr>
              <a:spLocks/>
            </p:cNvSpPr>
            <p:nvPr/>
          </p:nvSpPr>
          <p:spPr bwMode="auto">
            <a:xfrm>
              <a:off x="330200" y="5405439"/>
              <a:ext cx="63500" cy="11113"/>
            </a:xfrm>
            <a:custGeom>
              <a:avLst/>
              <a:gdLst>
                <a:gd name="T0" fmla="*/ 40 w 44"/>
                <a:gd name="T1" fmla="*/ 8 h 8"/>
                <a:gd name="T2" fmla="*/ 4 w 44"/>
                <a:gd name="T3" fmla="*/ 8 h 8"/>
                <a:gd name="T4" fmla="*/ 0 w 44"/>
                <a:gd name="T5" fmla="*/ 4 h 8"/>
                <a:gd name="T6" fmla="*/ 4 w 44"/>
                <a:gd name="T7" fmla="*/ 0 h 8"/>
                <a:gd name="T8" fmla="*/ 40 w 44"/>
                <a:gd name="T9" fmla="*/ 0 h 8"/>
                <a:gd name="T10" fmla="*/ 44 w 44"/>
                <a:gd name="T11" fmla="*/ 4 h 8"/>
                <a:gd name="T12" fmla="*/ 40 w 4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4" h="8">
                  <a:moveTo>
                    <a:pt x="40" y="8"/>
                  </a:moveTo>
                  <a:cubicBezTo>
                    <a:pt x="4" y="8"/>
                    <a:pt x="4" y="8"/>
                    <a:pt x="4" y="8"/>
                  </a:cubicBezTo>
                  <a:cubicBezTo>
                    <a:pt x="1" y="8"/>
                    <a:pt x="0" y="6"/>
                    <a:pt x="0" y="4"/>
                  </a:cubicBezTo>
                  <a:cubicBezTo>
                    <a:pt x="0" y="2"/>
                    <a:pt x="1" y="0"/>
                    <a:pt x="4" y="0"/>
                  </a:cubicBezTo>
                  <a:cubicBezTo>
                    <a:pt x="40" y="0"/>
                    <a:pt x="40" y="0"/>
                    <a:pt x="40" y="0"/>
                  </a:cubicBezTo>
                  <a:cubicBezTo>
                    <a:pt x="42" y="0"/>
                    <a:pt x="44" y="2"/>
                    <a:pt x="44" y="4"/>
                  </a:cubicBezTo>
                  <a:cubicBezTo>
                    <a:pt x="44" y="6"/>
                    <a:pt x="42" y="8"/>
                    <a:pt x="40" y="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0" name="Freeform 745">
              <a:extLst>
                <a:ext uri="{FF2B5EF4-FFF2-40B4-BE49-F238E27FC236}">
                  <a16:creationId xmlns:a16="http://schemas.microsoft.com/office/drawing/2014/main" id="{F8C5A705-1483-4943-97C2-A485951A9B8D}"/>
                </a:ext>
              </a:extLst>
            </p:cNvPr>
            <p:cNvSpPr>
              <a:spLocks/>
            </p:cNvSpPr>
            <p:nvPr/>
          </p:nvSpPr>
          <p:spPr bwMode="auto">
            <a:xfrm>
              <a:off x="554038" y="5884864"/>
              <a:ext cx="73025" cy="104775"/>
            </a:xfrm>
            <a:custGeom>
              <a:avLst/>
              <a:gdLst>
                <a:gd name="T0" fmla="*/ 4 w 50"/>
                <a:gd name="T1" fmla="*/ 71 h 72"/>
                <a:gd name="T2" fmla="*/ 3 w 50"/>
                <a:gd name="T3" fmla="*/ 71 h 72"/>
                <a:gd name="T4" fmla="*/ 0 w 50"/>
                <a:gd name="T5" fmla="*/ 66 h 72"/>
                <a:gd name="T6" fmla="*/ 21 w 50"/>
                <a:gd name="T7" fmla="*/ 3 h 72"/>
                <a:gd name="T8" fmla="*/ 25 w 50"/>
                <a:gd name="T9" fmla="*/ 0 h 72"/>
                <a:gd name="T10" fmla="*/ 29 w 50"/>
                <a:gd name="T11" fmla="*/ 3 h 72"/>
                <a:gd name="T12" fmla="*/ 49 w 50"/>
                <a:gd name="T13" fmla="*/ 66 h 72"/>
                <a:gd name="T14" fmla="*/ 47 w 50"/>
                <a:gd name="T15" fmla="*/ 71 h 72"/>
                <a:gd name="T16" fmla="*/ 42 w 50"/>
                <a:gd name="T17" fmla="*/ 68 h 72"/>
                <a:gd name="T18" fmla="*/ 25 w 50"/>
                <a:gd name="T19" fmla="*/ 17 h 72"/>
                <a:gd name="T20" fmla="*/ 8 w 50"/>
                <a:gd name="T21" fmla="*/ 68 h 72"/>
                <a:gd name="T22" fmla="*/ 4 w 50"/>
                <a:gd name="T23"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72">
                  <a:moveTo>
                    <a:pt x="4" y="71"/>
                  </a:moveTo>
                  <a:cubicBezTo>
                    <a:pt x="4" y="71"/>
                    <a:pt x="3" y="71"/>
                    <a:pt x="3" y="71"/>
                  </a:cubicBezTo>
                  <a:cubicBezTo>
                    <a:pt x="1" y="70"/>
                    <a:pt x="0" y="68"/>
                    <a:pt x="0" y="66"/>
                  </a:cubicBezTo>
                  <a:cubicBezTo>
                    <a:pt x="21" y="3"/>
                    <a:pt x="21" y="3"/>
                    <a:pt x="21" y="3"/>
                  </a:cubicBezTo>
                  <a:cubicBezTo>
                    <a:pt x="22" y="1"/>
                    <a:pt x="23" y="0"/>
                    <a:pt x="25" y="0"/>
                  </a:cubicBezTo>
                  <a:cubicBezTo>
                    <a:pt x="27" y="0"/>
                    <a:pt x="28" y="1"/>
                    <a:pt x="29" y="3"/>
                  </a:cubicBezTo>
                  <a:cubicBezTo>
                    <a:pt x="49" y="66"/>
                    <a:pt x="49" y="66"/>
                    <a:pt x="49" y="66"/>
                  </a:cubicBezTo>
                  <a:cubicBezTo>
                    <a:pt x="50" y="68"/>
                    <a:pt x="49" y="70"/>
                    <a:pt x="47" y="71"/>
                  </a:cubicBezTo>
                  <a:cubicBezTo>
                    <a:pt x="45" y="72"/>
                    <a:pt x="42" y="70"/>
                    <a:pt x="42" y="68"/>
                  </a:cubicBezTo>
                  <a:cubicBezTo>
                    <a:pt x="25" y="17"/>
                    <a:pt x="25" y="17"/>
                    <a:pt x="25" y="17"/>
                  </a:cubicBezTo>
                  <a:cubicBezTo>
                    <a:pt x="8" y="68"/>
                    <a:pt x="8" y="68"/>
                    <a:pt x="8" y="68"/>
                  </a:cubicBezTo>
                  <a:cubicBezTo>
                    <a:pt x="7" y="70"/>
                    <a:pt x="6" y="71"/>
                    <a:pt x="4" y="71"/>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1" name="Freeform 746">
              <a:extLst>
                <a:ext uri="{FF2B5EF4-FFF2-40B4-BE49-F238E27FC236}">
                  <a16:creationId xmlns:a16="http://schemas.microsoft.com/office/drawing/2014/main" id="{B50D5164-9933-4ACA-83D8-8E9501662E41}"/>
                </a:ext>
              </a:extLst>
            </p:cNvPr>
            <p:cNvSpPr>
              <a:spLocks/>
            </p:cNvSpPr>
            <p:nvPr/>
          </p:nvSpPr>
          <p:spPr bwMode="auto">
            <a:xfrm>
              <a:off x="547688" y="5976939"/>
              <a:ext cx="26988" cy="11113"/>
            </a:xfrm>
            <a:custGeom>
              <a:avLst/>
              <a:gdLst>
                <a:gd name="T0" fmla="*/ 14 w 18"/>
                <a:gd name="T1" fmla="*/ 8 h 8"/>
                <a:gd name="T2" fmla="*/ 4 w 18"/>
                <a:gd name="T3" fmla="*/ 8 h 8"/>
                <a:gd name="T4" fmla="*/ 0 w 18"/>
                <a:gd name="T5" fmla="*/ 4 h 8"/>
                <a:gd name="T6" fmla="*/ 4 w 18"/>
                <a:gd name="T7" fmla="*/ 0 h 8"/>
                <a:gd name="T8" fmla="*/ 14 w 18"/>
                <a:gd name="T9" fmla="*/ 0 h 8"/>
                <a:gd name="T10" fmla="*/ 18 w 18"/>
                <a:gd name="T11" fmla="*/ 4 h 8"/>
                <a:gd name="T12" fmla="*/ 14 w 1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8"/>
                  </a:moveTo>
                  <a:cubicBezTo>
                    <a:pt x="4" y="8"/>
                    <a:pt x="4" y="8"/>
                    <a:pt x="4" y="8"/>
                  </a:cubicBezTo>
                  <a:cubicBezTo>
                    <a:pt x="2" y="8"/>
                    <a:pt x="0" y="6"/>
                    <a:pt x="0" y="4"/>
                  </a:cubicBezTo>
                  <a:cubicBezTo>
                    <a:pt x="0" y="2"/>
                    <a:pt x="2" y="0"/>
                    <a:pt x="4" y="0"/>
                  </a:cubicBezTo>
                  <a:cubicBezTo>
                    <a:pt x="14" y="0"/>
                    <a:pt x="14" y="0"/>
                    <a:pt x="14" y="0"/>
                  </a:cubicBezTo>
                  <a:cubicBezTo>
                    <a:pt x="16" y="0"/>
                    <a:pt x="18" y="2"/>
                    <a:pt x="18" y="4"/>
                  </a:cubicBezTo>
                  <a:cubicBezTo>
                    <a:pt x="18" y="6"/>
                    <a:pt x="16" y="8"/>
                    <a:pt x="14" y="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2" name="Freeform 747">
              <a:extLst>
                <a:ext uri="{FF2B5EF4-FFF2-40B4-BE49-F238E27FC236}">
                  <a16:creationId xmlns:a16="http://schemas.microsoft.com/office/drawing/2014/main" id="{F3FBF7D8-92B2-46D0-A951-DDCCCBD962F2}"/>
                </a:ext>
              </a:extLst>
            </p:cNvPr>
            <p:cNvSpPr>
              <a:spLocks/>
            </p:cNvSpPr>
            <p:nvPr/>
          </p:nvSpPr>
          <p:spPr bwMode="auto">
            <a:xfrm>
              <a:off x="606425" y="5976939"/>
              <a:ext cx="25400" cy="11113"/>
            </a:xfrm>
            <a:custGeom>
              <a:avLst/>
              <a:gdLst>
                <a:gd name="T0" fmla="*/ 14 w 18"/>
                <a:gd name="T1" fmla="*/ 8 h 8"/>
                <a:gd name="T2" fmla="*/ 4 w 18"/>
                <a:gd name="T3" fmla="*/ 8 h 8"/>
                <a:gd name="T4" fmla="*/ 0 w 18"/>
                <a:gd name="T5" fmla="*/ 4 h 8"/>
                <a:gd name="T6" fmla="*/ 4 w 18"/>
                <a:gd name="T7" fmla="*/ 0 h 8"/>
                <a:gd name="T8" fmla="*/ 14 w 18"/>
                <a:gd name="T9" fmla="*/ 0 h 8"/>
                <a:gd name="T10" fmla="*/ 18 w 18"/>
                <a:gd name="T11" fmla="*/ 4 h 8"/>
                <a:gd name="T12" fmla="*/ 14 w 1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8"/>
                  </a:moveTo>
                  <a:cubicBezTo>
                    <a:pt x="4" y="8"/>
                    <a:pt x="4" y="8"/>
                    <a:pt x="4" y="8"/>
                  </a:cubicBezTo>
                  <a:cubicBezTo>
                    <a:pt x="2" y="8"/>
                    <a:pt x="0" y="6"/>
                    <a:pt x="0" y="4"/>
                  </a:cubicBezTo>
                  <a:cubicBezTo>
                    <a:pt x="0" y="2"/>
                    <a:pt x="2" y="0"/>
                    <a:pt x="4" y="0"/>
                  </a:cubicBezTo>
                  <a:cubicBezTo>
                    <a:pt x="14" y="0"/>
                    <a:pt x="14" y="0"/>
                    <a:pt x="14" y="0"/>
                  </a:cubicBezTo>
                  <a:cubicBezTo>
                    <a:pt x="16" y="0"/>
                    <a:pt x="18" y="2"/>
                    <a:pt x="18" y="4"/>
                  </a:cubicBezTo>
                  <a:cubicBezTo>
                    <a:pt x="18" y="6"/>
                    <a:pt x="16" y="8"/>
                    <a:pt x="14" y="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3" name="Freeform 748">
              <a:extLst>
                <a:ext uri="{FF2B5EF4-FFF2-40B4-BE49-F238E27FC236}">
                  <a16:creationId xmlns:a16="http://schemas.microsoft.com/office/drawing/2014/main" id="{7E453EC0-576F-45A2-A92A-EA5F632ECCA3}"/>
                </a:ext>
              </a:extLst>
            </p:cNvPr>
            <p:cNvSpPr>
              <a:spLocks/>
            </p:cNvSpPr>
            <p:nvPr/>
          </p:nvSpPr>
          <p:spPr bwMode="auto">
            <a:xfrm>
              <a:off x="565150" y="5948364"/>
              <a:ext cx="49213" cy="1270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1" y="8"/>
                    <a:pt x="0" y="6"/>
                    <a:pt x="0" y="4"/>
                  </a:cubicBezTo>
                  <a:cubicBezTo>
                    <a:pt x="0" y="1"/>
                    <a:pt x="1" y="0"/>
                    <a:pt x="4" y="0"/>
                  </a:cubicBezTo>
                  <a:cubicBezTo>
                    <a:pt x="30" y="0"/>
                    <a:pt x="30" y="0"/>
                    <a:pt x="30" y="0"/>
                  </a:cubicBezTo>
                  <a:cubicBezTo>
                    <a:pt x="32" y="0"/>
                    <a:pt x="34" y="1"/>
                    <a:pt x="34" y="4"/>
                  </a:cubicBezTo>
                  <a:cubicBezTo>
                    <a:pt x="34" y="6"/>
                    <a:pt x="32" y="8"/>
                    <a:pt x="30" y="8"/>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4" name="Freeform 749">
              <a:extLst>
                <a:ext uri="{FF2B5EF4-FFF2-40B4-BE49-F238E27FC236}">
                  <a16:creationId xmlns:a16="http://schemas.microsoft.com/office/drawing/2014/main" id="{99669E57-0CF6-4CC6-955F-10284718A016}"/>
                </a:ext>
              </a:extLst>
            </p:cNvPr>
            <p:cNvSpPr>
              <a:spLocks noEditPoints="1"/>
            </p:cNvSpPr>
            <p:nvPr/>
          </p:nvSpPr>
          <p:spPr bwMode="auto">
            <a:xfrm>
              <a:off x="614363" y="5903914"/>
              <a:ext cx="39688" cy="36513"/>
            </a:xfrm>
            <a:custGeom>
              <a:avLst/>
              <a:gdLst>
                <a:gd name="T0" fmla="*/ 12 w 28"/>
                <a:gd name="T1" fmla="*/ 25 h 25"/>
                <a:gd name="T2" fmla="*/ 3 w 28"/>
                <a:gd name="T3" fmla="*/ 22 h 25"/>
                <a:gd name="T4" fmla="*/ 0 w 28"/>
                <a:gd name="T5" fmla="*/ 14 h 25"/>
                <a:gd name="T6" fmla="*/ 3 w 28"/>
                <a:gd name="T7" fmla="*/ 7 h 25"/>
                <a:gd name="T8" fmla="*/ 8 w 28"/>
                <a:gd name="T9" fmla="*/ 4 h 25"/>
                <a:gd name="T10" fmla="*/ 16 w 28"/>
                <a:gd name="T11" fmla="*/ 3 h 25"/>
                <a:gd name="T12" fmla="*/ 23 w 28"/>
                <a:gd name="T13" fmla="*/ 1 h 25"/>
                <a:gd name="T14" fmla="*/ 26 w 28"/>
                <a:gd name="T15" fmla="*/ 1 h 25"/>
                <a:gd name="T16" fmla="*/ 28 w 28"/>
                <a:gd name="T17" fmla="*/ 4 h 25"/>
                <a:gd name="T18" fmla="*/ 28 w 28"/>
                <a:gd name="T19" fmla="*/ 6 h 25"/>
                <a:gd name="T20" fmla="*/ 26 w 28"/>
                <a:gd name="T21" fmla="*/ 17 h 25"/>
                <a:gd name="T22" fmla="*/ 20 w 28"/>
                <a:gd name="T23" fmla="*/ 23 h 25"/>
                <a:gd name="T24" fmla="*/ 12 w 28"/>
                <a:gd name="T25" fmla="*/ 25 h 25"/>
                <a:gd name="T26" fmla="*/ 20 w 28"/>
                <a:gd name="T27" fmla="*/ 10 h 25"/>
                <a:gd name="T28" fmla="*/ 17 w 28"/>
                <a:gd name="T29" fmla="*/ 10 h 25"/>
                <a:gd name="T30" fmla="*/ 11 w 28"/>
                <a:gd name="T31" fmla="*/ 12 h 25"/>
                <a:gd name="T32" fmla="*/ 9 w 28"/>
                <a:gd name="T33" fmla="*/ 13 h 25"/>
                <a:gd name="T34" fmla="*/ 8 w 28"/>
                <a:gd name="T35" fmla="*/ 14 h 25"/>
                <a:gd name="T36" fmla="*/ 9 w 28"/>
                <a:gd name="T37" fmla="*/ 16 h 25"/>
                <a:gd name="T38" fmla="*/ 12 w 28"/>
                <a:gd name="T39" fmla="*/ 17 h 25"/>
                <a:gd name="T40" fmla="*/ 16 w 28"/>
                <a:gd name="T41" fmla="*/ 16 h 25"/>
                <a:gd name="T42" fmla="*/ 19 w 28"/>
                <a:gd name="T43" fmla="*/ 13 h 25"/>
                <a:gd name="T44" fmla="*/ 20 w 28"/>
                <a:gd name="T4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5">
                  <a:moveTo>
                    <a:pt x="12" y="25"/>
                  </a:moveTo>
                  <a:cubicBezTo>
                    <a:pt x="8" y="25"/>
                    <a:pt x="6" y="24"/>
                    <a:pt x="3" y="22"/>
                  </a:cubicBezTo>
                  <a:cubicBezTo>
                    <a:pt x="1" y="20"/>
                    <a:pt x="0" y="17"/>
                    <a:pt x="0" y="14"/>
                  </a:cubicBezTo>
                  <a:cubicBezTo>
                    <a:pt x="0" y="11"/>
                    <a:pt x="2" y="8"/>
                    <a:pt x="3" y="7"/>
                  </a:cubicBezTo>
                  <a:cubicBezTo>
                    <a:pt x="5" y="6"/>
                    <a:pt x="7" y="5"/>
                    <a:pt x="8" y="4"/>
                  </a:cubicBezTo>
                  <a:cubicBezTo>
                    <a:pt x="10" y="4"/>
                    <a:pt x="12" y="3"/>
                    <a:pt x="16" y="3"/>
                  </a:cubicBezTo>
                  <a:cubicBezTo>
                    <a:pt x="19" y="2"/>
                    <a:pt x="21" y="1"/>
                    <a:pt x="23" y="1"/>
                  </a:cubicBezTo>
                  <a:cubicBezTo>
                    <a:pt x="24" y="0"/>
                    <a:pt x="25" y="0"/>
                    <a:pt x="26" y="1"/>
                  </a:cubicBezTo>
                  <a:cubicBezTo>
                    <a:pt x="27" y="2"/>
                    <a:pt x="28" y="3"/>
                    <a:pt x="28" y="4"/>
                  </a:cubicBezTo>
                  <a:cubicBezTo>
                    <a:pt x="28" y="6"/>
                    <a:pt x="28" y="6"/>
                    <a:pt x="28" y="6"/>
                  </a:cubicBezTo>
                  <a:cubicBezTo>
                    <a:pt x="28" y="11"/>
                    <a:pt x="27" y="15"/>
                    <a:pt x="26" y="17"/>
                  </a:cubicBezTo>
                  <a:cubicBezTo>
                    <a:pt x="25" y="20"/>
                    <a:pt x="23" y="21"/>
                    <a:pt x="20" y="23"/>
                  </a:cubicBezTo>
                  <a:cubicBezTo>
                    <a:pt x="17" y="24"/>
                    <a:pt x="15" y="25"/>
                    <a:pt x="12" y="25"/>
                  </a:cubicBezTo>
                  <a:close/>
                  <a:moveTo>
                    <a:pt x="20" y="10"/>
                  </a:moveTo>
                  <a:cubicBezTo>
                    <a:pt x="19" y="10"/>
                    <a:pt x="18" y="10"/>
                    <a:pt x="17" y="10"/>
                  </a:cubicBezTo>
                  <a:cubicBezTo>
                    <a:pt x="14" y="11"/>
                    <a:pt x="12" y="12"/>
                    <a:pt x="11" y="12"/>
                  </a:cubicBezTo>
                  <a:cubicBezTo>
                    <a:pt x="10" y="12"/>
                    <a:pt x="9" y="13"/>
                    <a:pt x="9" y="13"/>
                  </a:cubicBezTo>
                  <a:cubicBezTo>
                    <a:pt x="8" y="13"/>
                    <a:pt x="8" y="13"/>
                    <a:pt x="8" y="14"/>
                  </a:cubicBezTo>
                  <a:cubicBezTo>
                    <a:pt x="8" y="15"/>
                    <a:pt x="8" y="16"/>
                    <a:pt x="9" y="16"/>
                  </a:cubicBezTo>
                  <a:cubicBezTo>
                    <a:pt x="9" y="16"/>
                    <a:pt x="10" y="17"/>
                    <a:pt x="12" y="17"/>
                  </a:cubicBezTo>
                  <a:cubicBezTo>
                    <a:pt x="13" y="17"/>
                    <a:pt x="15" y="17"/>
                    <a:pt x="16" y="16"/>
                  </a:cubicBezTo>
                  <a:cubicBezTo>
                    <a:pt x="17" y="15"/>
                    <a:pt x="18" y="14"/>
                    <a:pt x="19" y="13"/>
                  </a:cubicBezTo>
                  <a:cubicBezTo>
                    <a:pt x="19" y="13"/>
                    <a:pt x="19" y="12"/>
                    <a:pt x="20" y="10"/>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5" name="Freeform 750">
              <a:extLst>
                <a:ext uri="{FF2B5EF4-FFF2-40B4-BE49-F238E27FC236}">
                  <a16:creationId xmlns:a16="http://schemas.microsoft.com/office/drawing/2014/main" id="{9F644356-8D8F-4B70-84E5-E4EB881DDD73}"/>
                </a:ext>
              </a:extLst>
            </p:cNvPr>
            <p:cNvSpPr>
              <a:spLocks/>
            </p:cNvSpPr>
            <p:nvPr/>
          </p:nvSpPr>
          <p:spPr bwMode="auto">
            <a:xfrm>
              <a:off x="614363" y="5886451"/>
              <a:ext cx="39688" cy="53975"/>
            </a:xfrm>
            <a:custGeom>
              <a:avLst/>
              <a:gdLst>
                <a:gd name="T0" fmla="*/ 23 w 27"/>
                <a:gd name="T1" fmla="*/ 37 h 37"/>
                <a:gd name="T2" fmla="*/ 19 w 27"/>
                <a:gd name="T3" fmla="*/ 33 h 37"/>
                <a:gd name="T4" fmla="*/ 19 w 27"/>
                <a:gd name="T5" fmla="*/ 13 h 37"/>
                <a:gd name="T6" fmla="*/ 15 w 27"/>
                <a:gd name="T7" fmla="*/ 8 h 37"/>
                <a:gd name="T8" fmla="*/ 13 w 27"/>
                <a:gd name="T9" fmla="*/ 8 h 37"/>
                <a:gd name="T10" fmla="*/ 8 w 27"/>
                <a:gd name="T11" fmla="*/ 11 h 37"/>
                <a:gd name="T12" fmla="*/ 3 w 27"/>
                <a:gd name="T13" fmla="*/ 14 h 37"/>
                <a:gd name="T14" fmla="*/ 1 w 27"/>
                <a:gd name="T15" fmla="*/ 8 h 37"/>
                <a:gd name="T16" fmla="*/ 13 w 27"/>
                <a:gd name="T17" fmla="*/ 0 h 37"/>
                <a:gd name="T18" fmla="*/ 15 w 27"/>
                <a:gd name="T19" fmla="*/ 0 h 37"/>
                <a:gd name="T20" fmla="*/ 27 w 27"/>
                <a:gd name="T21" fmla="*/ 13 h 37"/>
                <a:gd name="T22" fmla="*/ 27 w 27"/>
                <a:gd name="T23" fmla="*/ 33 h 37"/>
                <a:gd name="T24" fmla="*/ 23 w 27"/>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7">
                  <a:moveTo>
                    <a:pt x="23" y="37"/>
                  </a:moveTo>
                  <a:cubicBezTo>
                    <a:pt x="21" y="37"/>
                    <a:pt x="19" y="35"/>
                    <a:pt x="19" y="33"/>
                  </a:cubicBezTo>
                  <a:cubicBezTo>
                    <a:pt x="19" y="13"/>
                    <a:pt x="19" y="13"/>
                    <a:pt x="19" y="13"/>
                  </a:cubicBezTo>
                  <a:cubicBezTo>
                    <a:pt x="19" y="11"/>
                    <a:pt x="17" y="8"/>
                    <a:pt x="15" y="8"/>
                  </a:cubicBezTo>
                  <a:cubicBezTo>
                    <a:pt x="13" y="8"/>
                    <a:pt x="13" y="8"/>
                    <a:pt x="13" y="8"/>
                  </a:cubicBezTo>
                  <a:cubicBezTo>
                    <a:pt x="11" y="8"/>
                    <a:pt x="9" y="10"/>
                    <a:pt x="8" y="11"/>
                  </a:cubicBezTo>
                  <a:cubicBezTo>
                    <a:pt x="8" y="13"/>
                    <a:pt x="5" y="14"/>
                    <a:pt x="3" y="14"/>
                  </a:cubicBezTo>
                  <a:cubicBezTo>
                    <a:pt x="1" y="13"/>
                    <a:pt x="0" y="10"/>
                    <a:pt x="1" y="8"/>
                  </a:cubicBezTo>
                  <a:cubicBezTo>
                    <a:pt x="3" y="4"/>
                    <a:pt x="7" y="0"/>
                    <a:pt x="13" y="0"/>
                  </a:cubicBezTo>
                  <a:cubicBezTo>
                    <a:pt x="15" y="0"/>
                    <a:pt x="15" y="0"/>
                    <a:pt x="15" y="0"/>
                  </a:cubicBezTo>
                  <a:cubicBezTo>
                    <a:pt x="22" y="0"/>
                    <a:pt x="27" y="6"/>
                    <a:pt x="27" y="13"/>
                  </a:cubicBezTo>
                  <a:cubicBezTo>
                    <a:pt x="27" y="33"/>
                    <a:pt x="27" y="33"/>
                    <a:pt x="27" y="33"/>
                  </a:cubicBezTo>
                  <a:cubicBezTo>
                    <a:pt x="27" y="35"/>
                    <a:pt x="25" y="37"/>
                    <a:pt x="23" y="37"/>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6" name="Freeform 751">
              <a:extLst>
                <a:ext uri="{FF2B5EF4-FFF2-40B4-BE49-F238E27FC236}">
                  <a16:creationId xmlns:a16="http://schemas.microsoft.com/office/drawing/2014/main" id="{D0708BA8-6FA6-4991-9D65-A41BB16C3709}"/>
                </a:ext>
              </a:extLst>
            </p:cNvPr>
            <p:cNvSpPr>
              <a:spLocks/>
            </p:cNvSpPr>
            <p:nvPr/>
          </p:nvSpPr>
          <p:spPr bwMode="auto">
            <a:xfrm>
              <a:off x="455613" y="5381626"/>
              <a:ext cx="214313" cy="119063"/>
            </a:xfrm>
            <a:custGeom>
              <a:avLst/>
              <a:gdLst>
                <a:gd name="T0" fmla="*/ 67 w 135"/>
                <a:gd name="T1" fmla="*/ 75 h 75"/>
                <a:gd name="T2" fmla="*/ 33 w 135"/>
                <a:gd name="T3" fmla="*/ 38 h 75"/>
                <a:gd name="T4" fmla="*/ 0 w 135"/>
                <a:gd name="T5" fmla="*/ 0 h 75"/>
                <a:gd name="T6" fmla="*/ 67 w 135"/>
                <a:gd name="T7" fmla="*/ 0 h 75"/>
                <a:gd name="T8" fmla="*/ 135 w 135"/>
                <a:gd name="T9" fmla="*/ 0 h 75"/>
                <a:gd name="T10" fmla="*/ 101 w 135"/>
                <a:gd name="T11" fmla="*/ 38 h 75"/>
                <a:gd name="T12" fmla="*/ 67 w 135"/>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35" h="75">
                  <a:moveTo>
                    <a:pt x="67" y="75"/>
                  </a:moveTo>
                  <a:lnTo>
                    <a:pt x="33" y="38"/>
                  </a:lnTo>
                  <a:lnTo>
                    <a:pt x="0" y="0"/>
                  </a:lnTo>
                  <a:lnTo>
                    <a:pt x="67" y="0"/>
                  </a:lnTo>
                  <a:lnTo>
                    <a:pt x="135" y="0"/>
                  </a:lnTo>
                  <a:lnTo>
                    <a:pt x="101" y="38"/>
                  </a:lnTo>
                  <a:lnTo>
                    <a:pt x="67" y="75"/>
                  </a:lnTo>
                  <a:close/>
                </a:path>
              </a:pathLst>
            </a:custGeom>
            <a:solidFill>
              <a:srgbClr val="CCEE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7" name="Freeform 752">
              <a:extLst>
                <a:ext uri="{FF2B5EF4-FFF2-40B4-BE49-F238E27FC236}">
                  <a16:creationId xmlns:a16="http://schemas.microsoft.com/office/drawing/2014/main" id="{5F87AA27-CD48-440B-9C6E-89497ED39A4D}"/>
                </a:ext>
              </a:extLst>
            </p:cNvPr>
            <p:cNvSpPr>
              <a:spLocks/>
            </p:cNvSpPr>
            <p:nvPr/>
          </p:nvSpPr>
          <p:spPr bwMode="auto">
            <a:xfrm>
              <a:off x="515938" y="5381626"/>
              <a:ext cx="95250" cy="119063"/>
            </a:xfrm>
            <a:custGeom>
              <a:avLst/>
              <a:gdLst>
                <a:gd name="T0" fmla="*/ 29 w 60"/>
                <a:gd name="T1" fmla="*/ 75 h 75"/>
                <a:gd name="T2" fmla="*/ 15 w 60"/>
                <a:gd name="T3" fmla="*/ 38 h 75"/>
                <a:gd name="T4" fmla="*/ 0 w 60"/>
                <a:gd name="T5" fmla="*/ 0 h 75"/>
                <a:gd name="T6" fmla="*/ 29 w 60"/>
                <a:gd name="T7" fmla="*/ 0 h 75"/>
                <a:gd name="T8" fmla="*/ 60 w 60"/>
                <a:gd name="T9" fmla="*/ 0 h 75"/>
                <a:gd name="T10" fmla="*/ 44 w 60"/>
                <a:gd name="T11" fmla="*/ 38 h 75"/>
                <a:gd name="T12" fmla="*/ 29 w 60"/>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60" h="75">
                  <a:moveTo>
                    <a:pt x="29" y="75"/>
                  </a:moveTo>
                  <a:lnTo>
                    <a:pt x="15" y="38"/>
                  </a:lnTo>
                  <a:lnTo>
                    <a:pt x="0" y="0"/>
                  </a:lnTo>
                  <a:lnTo>
                    <a:pt x="29" y="0"/>
                  </a:lnTo>
                  <a:lnTo>
                    <a:pt x="60" y="0"/>
                  </a:lnTo>
                  <a:lnTo>
                    <a:pt x="44" y="38"/>
                  </a:lnTo>
                  <a:lnTo>
                    <a:pt x="29"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8" name="Freeform 753">
              <a:extLst>
                <a:ext uri="{FF2B5EF4-FFF2-40B4-BE49-F238E27FC236}">
                  <a16:creationId xmlns:a16="http://schemas.microsoft.com/office/drawing/2014/main" id="{3F5FB86D-5BA9-4259-85A3-0569C833E801}"/>
                </a:ext>
              </a:extLst>
            </p:cNvPr>
            <p:cNvSpPr>
              <a:spLocks/>
            </p:cNvSpPr>
            <p:nvPr/>
          </p:nvSpPr>
          <p:spPr bwMode="auto">
            <a:xfrm>
              <a:off x="455613" y="5343526"/>
              <a:ext cx="214313" cy="38100"/>
            </a:xfrm>
            <a:custGeom>
              <a:avLst/>
              <a:gdLst>
                <a:gd name="T0" fmla="*/ 0 w 135"/>
                <a:gd name="T1" fmla="*/ 24 h 24"/>
                <a:gd name="T2" fmla="*/ 67 w 135"/>
                <a:gd name="T3" fmla="*/ 24 h 24"/>
                <a:gd name="T4" fmla="*/ 135 w 135"/>
                <a:gd name="T5" fmla="*/ 24 h 24"/>
                <a:gd name="T6" fmla="*/ 117 w 135"/>
                <a:gd name="T7" fmla="*/ 0 h 24"/>
                <a:gd name="T8" fmla="*/ 19 w 135"/>
                <a:gd name="T9" fmla="*/ 0 h 24"/>
                <a:gd name="T10" fmla="*/ 0 w 135"/>
                <a:gd name="T11" fmla="*/ 24 h 24"/>
              </a:gdLst>
              <a:ahLst/>
              <a:cxnLst>
                <a:cxn ang="0">
                  <a:pos x="T0" y="T1"/>
                </a:cxn>
                <a:cxn ang="0">
                  <a:pos x="T2" y="T3"/>
                </a:cxn>
                <a:cxn ang="0">
                  <a:pos x="T4" y="T5"/>
                </a:cxn>
                <a:cxn ang="0">
                  <a:pos x="T6" y="T7"/>
                </a:cxn>
                <a:cxn ang="0">
                  <a:pos x="T8" y="T9"/>
                </a:cxn>
                <a:cxn ang="0">
                  <a:pos x="T10" y="T11"/>
                </a:cxn>
              </a:cxnLst>
              <a:rect l="0" t="0" r="r" b="b"/>
              <a:pathLst>
                <a:path w="135" h="24">
                  <a:moveTo>
                    <a:pt x="0" y="24"/>
                  </a:moveTo>
                  <a:lnTo>
                    <a:pt x="67" y="24"/>
                  </a:lnTo>
                  <a:lnTo>
                    <a:pt x="135" y="24"/>
                  </a:lnTo>
                  <a:lnTo>
                    <a:pt x="117" y="0"/>
                  </a:lnTo>
                  <a:lnTo>
                    <a:pt x="19" y="0"/>
                  </a:lnTo>
                  <a:lnTo>
                    <a:pt x="0" y="24"/>
                  </a:lnTo>
                  <a:close/>
                </a:path>
              </a:pathLst>
            </a:custGeom>
            <a:solidFill>
              <a:srgbClr val="CCEE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19" name="Freeform 754">
              <a:extLst>
                <a:ext uri="{FF2B5EF4-FFF2-40B4-BE49-F238E27FC236}">
                  <a16:creationId xmlns:a16="http://schemas.microsoft.com/office/drawing/2014/main" id="{49B0F6B2-DE55-4123-9125-B41184E242EB}"/>
                </a:ext>
              </a:extLst>
            </p:cNvPr>
            <p:cNvSpPr>
              <a:spLocks/>
            </p:cNvSpPr>
            <p:nvPr/>
          </p:nvSpPr>
          <p:spPr bwMode="auto">
            <a:xfrm>
              <a:off x="515938" y="5341939"/>
              <a:ext cx="95250" cy="39688"/>
            </a:xfrm>
            <a:custGeom>
              <a:avLst/>
              <a:gdLst>
                <a:gd name="T0" fmla="*/ 29 w 60"/>
                <a:gd name="T1" fmla="*/ 0 h 25"/>
                <a:gd name="T2" fmla="*/ 0 w 60"/>
                <a:gd name="T3" fmla="*/ 25 h 25"/>
                <a:gd name="T4" fmla="*/ 29 w 60"/>
                <a:gd name="T5" fmla="*/ 25 h 25"/>
                <a:gd name="T6" fmla="*/ 60 w 60"/>
                <a:gd name="T7" fmla="*/ 25 h 25"/>
                <a:gd name="T8" fmla="*/ 29 w 60"/>
                <a:gd name="T9" fmla="*/ 0 h 25"/>
              </a:gdLst>
              <a:ahLst/>
              <a:cxnLst>
                <a:cxn ang="0">
                  <a:pos x="T0" y="T1"/>
                </a:cxn>
                <a:cxn ang="0">
                  <a:pos x="T2" y="T3"/>
                </a:cxn>
                <a:cxn ang="0">
                  <a:pos x="T4" y="T5"/>
                </a:cxn>
                <a:cxn ang="0">
                  <a:pos x="T6" y="T7"/>
                </a:cxn>
                <a:cxn ang="0">
                  <a:pos x="T8" y="T9"/>
                </a:cxn>
              </a:cxnLst>
              <a:rect l="0" t="0" r="r" b="b"/>
              <a:pathLst>
                <a:path w="60" h="25">
                  <a:moveTo>
                    <a:pt x="29" y="0"/>
                  </a:moveTo>
                  <a:lnTo>
                    <a:pt x="0" y="25"/>
                  </a:lnTo>
                  <a:lnTo>
                    <a:pt x="29" y="25"/>
                  </a:lnTo>
                  <a:lnTo>
                    <a:pt x="60" y="25"/>
                  </a:lnTo>
                  <a:lnTo>
                    <a:pt x="29" y="0"/>
                  </a:lnTo>
                  <a:close/>
                </a:path>
              </a:pathLst>
            </a:custGeom>
            <a:solidFill>
              <a:srgbClr val="A4D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0" name="Freeform 755">
              <a:extLst>
                <a:ext uri="{FF2B5EF4-FFF2-40B4-BE49-F238E27FC236}">
                  <a16:creationId xmlns:a16="http://schemas.microsoft.com/office/drawing/2014/main" id="{B7060751-32BF-414B-BED6-E50D2655702B}"/>
                </a:ext>
              </a:extLst>
            </p:cNvPr>
            <p:cNvSpPr>
              <a:spLocks/>
            </p:cNvSpPr>
            <p:nvPr/>
          </p:nvSpPr>
          <p:spPr bwMode="auto">
            <a:xfrm>
              <a:off x="455613" y="5343526"/>
              <a:ext cx="58738" cy="38100"/>
            </a:xfrm>
            <a:custGeom>
              <a:avLst/>
              <a:gdLst>
                <a:gd name="T0" fmla="*/ 37 w 37"/>
                <a:gd name="T1" fmla="*/ 24 h 24"/>
                <a:gd name="T2" fmla="*/ 19 w 37"/>
                <a:gd name="T3" fmla="*/ 0 h 24"/>
                <a:gd name="T4" fmla="*/ 19 w 37"/>
                <a:gd name="T5" fmla="*/ 0 h 24"/>
                <a:gd name="T6" fmla="*/ 0 w 37"/>
                <a:gd name="T7" fmla="*/ 24 h 24"/>
                <a:gd name="T8" fmla="*/ 37 w 37"/>
                <a:gd name="T9" fmla="*/ 24 h 24"/>
              </a:gdLst>
              <a:ahLst/>
              <a:cxnLst>
                <a:cxn ang="0">
                  <a:pos x="T0" y="T1"/>
                </a:cxn>
                <a:cxn ang="0">
                  <a:pos x="T2" y="T3"/>
                </a:cxn>
                <a:cxn ang="0">
                  <a:pos x="T4" y="T5"/>
                </a:cxn>
                <a:cxn ang="0">
                  <a:pos x="T6" y="T7"/>
                </a:cxn>
                <a:cxn ang="0">
                  <a:pos x="T8" y="T9"/>
                </a:cxn>
              </a:cxnLst>
              <a:rect l="0" t="0" r="r" b="b"/>
              <a:pathLst>
                <a:path w="37" h="24">
                  <a:moveTo>
                    <a:pt x="37" y="24"/>
                  </a:moveTo>
                  <a:lnTo>
                    <a:pt x="19" y="0"/>
                  </a:lnTo>
                  <a:lnTo>
                    <a:pt x="19" y="0"/>
                  </a:lnTo>
                  <a:lnTo>
                    <a:pt x="0" y="24"/>
                  </a:lnTo>
                  <a:lnTo>
                    <a:pt x="3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1" name="Freeform 756">
              <a:extLst>
                <a:ext uri="{FF2B5EF4-FFF2-40B4-BE49-F238E27FC236}">
                  <a16:creationId xmlns:a16="http://schemas.microsoft.com/office/drawing/2014/main" id="{4234C900-85E9-4F1C-8536-F9751DB63066}"/>
                </a:ext>
              </a:extLst>
            </p:cNvPr>
            <p:cNvSpPr>
              <a:spLocks/>
            </p:cNvSpPr>
            <p:nvPr/>
          </p:nvSpPr>
          <p:spPr bwMode="auto">
            <a:xfrm>
              <a:off x="611188" y="5343526"/>
              <a:ext cx="58738" cy="38100"/>
            </a:xfrm>
            <a:custGeom>
              <a:avLst/>
              <a:gdLst>
                <a:gd name="T0" fmla="*/ 0 w 37"/>
                <a:gd name="T1" fmla="*/ 24 h 24"/>
                <a:gd name="T2" fmla="*/ 19 w 37"/>
                <a:gd name="T3" fmla="*/ 0 h 24"/>
                <a:gd name="T4" fmla="*/ 19 w 37"/>
                <a:gd name="T5" fmla="*/ 0 h 24"/>
                <a:gd name="T6" fmla="*/ 37 w 37"/>
                <a:gd name="T7" fmla="*/ 24 h 24"/>
                <a:gd name="T8" fmla="*/ 0 w 37"/>
                <a:gd name="T9" fmla="*/ 24 h 24"/>
              </a:gdLst>
              <a:ahLst/>
              <a:cxnLst>
                <a:cxn ang="0">
                  <a:pos x="T0" y="T1"/>
                </a:cxn>
                <a:cxn ang="0">
                  <a:pos x="T2" y="T3"/>
                </a:cxn>
                <a:cxn ang="0">
                  <a:pos x="T4" y="T5"/>
                </a:cxn>
                <a:cxn ang="0">
                  <a:pos x="T6" y="T7"/>
                </a:cxn>
                <a:cxn ang="0">
                  <a:pos x="T8" y="T9"/>
                </a:cxn>
              </a:cxnLst>
              <a:rect l="0" t="0" r="r" b="b"/>
              <a:pathLst>
                <a:path w="37" h="24">
                  <a:moveTo>
                    <a:pt x="0" y="24"/>
                  </a:moveTo>
                  <a:lnTo>
                    <a:pt x="19" y="0"/>
                  </a:lnTo>
                  <a:lnTo>
                    <a:pt x="19" y="0"/>
                  </a:lnTo>
                  <a:lnTo>
                    <a:pt x="37" y="24"/>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2" name="Rectangle 757">
              <a:extLst>
                <a:ext uri="{FF2B5EF4-FFF2-40B4-BE49-F238E27FC236}">
                  <a16:creationId xmlns:a16="http://schemas.microsoft.com/office/drawing/2014/main" id="{853D6421-9FAB-4C31-973F-1E107D167C0C}"/>
                </a:ext>
              </a:extLst>
            </p:cNvPr>
            <p:cNvSpPr>
              <a:spLocks noChangeArrowheads="1"/>
            </p:cNvSpPr>
            <p:nvPr/>
          </p:nvSpPr>
          <p:spPr bwMode="auto">
            <a:xfrm>
              <a:off x="427038" y="5556251"/>
              <a:ext cx="644525" cy="284163"/>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3" name="Rectangle 758">
              <a:extLst>
                <a:ext uri="{FF2B5EF4-FFF2-40B4-BE49-F238E27FC236}">
                  <a16:creationId xmlns:a16="http://schemas.microsoft.com/office/drawing/2014/main" id="{45A1DCE6-7626-4679-AA93-28CF43D3DAC3}"/>
                </a:ext>
              </a:extLst>
            </p:cNvPr>
            <p:cNvSpPr>
              <a:spLocks noChangeArrowheads="1"/>
            </p:cNvSpPr>
            <p:nvPr/>
          </p:nvSpPr>
          <p:spPr bwMode="auto">
            <a:xfrm>
              <a:off x="427038" y="5551489"/>
              <a:ext cx="644525" cy="284163"/>
            </a:xfrm>
            <a:prstGeom prst="rect">
              <a:avLst/>
            </a:prstGeom>
            <a:solidFill>
              <a:srgbClr val="474F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4" name="Rectangle 759">
              <a:extLst>
                <a:ext uri="{FF2B5EF4-FFF2-40B4-BE49-F238E27FC236}">
                  <a16:creationId xmlns:a16="http://schemas.microsoft.com/office/drawing/2014/main" id="{A9F006C7-7F0C-4C9A-9FC4-96C12699281E}"/>
                </a:ext>
              </a:extLst>
            </p:cNvPr>
            <p:cNvSpPr>
              <a:spLocks noChangeArrowheads="1"/>
            </p:cNvSpPr>
            <p:nvPr/>
          </p:nvSpPr>
          <p:spPr bwMode="auto">
            <a:xfrm>
              <a:off x="474663" y="5605464"/>
              <a:ext cx="46038"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5" name="Rectangle 760">
              <a:extLst>
                <a:ext uri="{FF2B5EF4-FFF2-40B4-BE49-F238E27FC236}">
                  <a16:creationId xmlns:a16="http://schemas.microsoft.com/office/drawing/2014/main" id="{77B04081-FFAC-4D80-A71A-8FDD98A7BE62}"/>
                </a:ext>
              </a:extLst>
            </p:cNvPr>
            <p:cNvSpPr>
              <a:spLocks noChangeArrowheads="1"/>
            </p:cNvSpPr>
            <p:nvPr/>
          </p:nvSpPr>
          <p:spPr bwMode="auto">
            <a:xfrm>
              <a:off x="538163" y="5605464"/>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6" name="Rectangle 761">
              <a:extLst>
                <a:ext uri="{FF2B5EF4-FFF2-40B4-BE49-F238E27FC236}">
                  <a16:creationId xmlns:a16="http://schemas.microsoft.com/office/drawing/2014/main" id="{24AC5F02-B94E-4B16-8C1F-B7E456EC84F1}"/>
                </a:ext>
              </a:extLst>
            </p:cNvPr>
            <p:cNvSpPr>
              <a:spLocks noChangeArrowheads="1"/>
            </p:cNvSpPr>
            <p:nvPr/>
          </p:nvSpPr>
          <p:spPr bwMode="auto">
            <a:xfrm>
              <a:off x="600075" y="5605464"/>
              <a:ext cx="47625"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7" name="Rectangle 762">
              <a:extLst>
                <a:ext uri="{FF2B5EF4-FFF2-40B4-BE49-F238E27FC236}">
                  <a16:creationId xmlns:a16="http://schemas.microsoft.com/office/drawing/2014/main" id="{12428D0A-5534-4034-854D-E7147C240665}"/>
                </a:ext>
              </a:extLst>
            </p:cNvPr>
            <p:cNvSpPr>
              <a:spLocks noChangeArrowheads="1"/>
            </p:cNvSpPr>
            <p:nvPr/>
          </p:nvSpPr>
          <p:spPr bwMode="auto">
            <a:xfrm>
              <a:off x="665163" y="5605464"/>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8" name="Rectangle 763">
              <a:extLst>
                <a:ext uri="{FF2B5EF4-FFF2-40B4-BE49-F238E27FC236}">
                  <a16:creationId xmlns:a16="http://schemas.microsoft.com/office/drawing/2014/main" id="{D70138E1-BFEC-4D3A-BF4F-49B343D210E7}"/>
                </a:ext>
              </a:extLst>
            </p:cNvPr>
            <p:cNvSpPr>
              <a:spLocks noChangeArrowheads="1"/>
            </p:cNvSpPr>
            <p:nvPr/>
          </p:nvSpPr>
          <p:spPr bwMode="auto">
            <a:xfrm>
              <a:off x="727075" y="5605464"/>
              <a:ext cx="46038"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29" name="Rectangle 764">
              <a:extLst>
                <a:ext uri="{FF2B5EF4-FFF2-40B4-BE49-F238E27FC236}">
                  <a16:creationId xmlns:a16="http://schemas.microsoft.com/office/drawing/2014/main" id="{47C3CE97-C643-4F5A-BB5A-91A78A9B385B}"/>
                </a:ext>
              </a:extLst>
            </p:cNvPr>
            <p:cNvSpPr>
              <a:spLocks noChangeArrowheads="1"/>
            </p:cNvSpPr>
            <p:nvPr/>
          </p:nvSpPr>
          <p:spPr bwMode="auto">
            <a:xfrm>
              <a:off x="790575" y="5605464"/>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0" name="Rectangle 765">
              <a:extLst>
                <a:ext uri="{FF2B5EF4-FFF2-40B4-BE49-F238E27FC236}">
                  <a16:creationId xmlns:a16="http://schemas.microsoft.com/office/drawing/2014/main" id="{343BBDA8-8189-48B6-8C1B-0B0F072C8B6C}"/>
                </a:ext>
              </a:extLst>
            </p:cNvPr>
            <p:cNvSpPr>
              <a:spLocks noChangeArrowheads="1"/>
            </p:cNvSpPr>
            <p:nvPr/>
          </p:nvSpPr>
          <p:spPr bwMode="auto">
            <a:xfrm>
              <a:off x="852488" y="5605464"/>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1" name="Rectangle 766">
              <a:extLst>
                <a:ext uri="{FF2B5EF4-FFF2-40B4-BE49-F238E27FC236}">
                  <a16:creationId xmlns:a16="http://schemas.microsoft.com/office/drawing/2014/main" id="{2F3AB6A4-595F-4048-AC78-BD9AB3BDE775}"/>
                </a:ext>
              </a:extLst>
            </p:cNvPr>
            <p:cNvSpPr>
              <a:spLocks noChangeArrowheads="1"/>
            </p:cNvSpPr>
            <p:nvPr/>
          </p:nvSpPr>
          <p:spPr bwMode="auto">
            <a:xfrm>
              <a:off x="914400" y="5605464"/>
              <a:ext cx="46038"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2" name="Rectangle 767">
              <a:extLst>
                <a:ext uri="{FF2B5EF4-FFF2-40B4-BE49-F238E27FC236}">
                  <a16:creationId xmlns:a16="http://schemas.microsoft.com/office/drawing/2014/main" id="{A9F6C144-E5C9-4063-B371-7B571196F852}"/>
                </a:ext>
              </a:extLst>
            </p:cNvPr>
            <p:cNvSpPr>
              <a:spLocks noChangeArrowheads="1"/>
            </p:cNvSpPr>
            <p:nvPr/>
          </p:nvSpPr>
          <p:spPr bwMode="auto">
            <a:xfrm>
              <a:off x="977900" y="5605464"/>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3" name="Rectangle 768">
              <a:extLst>
                <a:ext uri="{FF2B5EF4-FFF2-40B4-BE49-F238E27FC236}">
                  <a16:creationId xmlns:a16="http://schemas.microsoft.com/office/drawing/2014/main" id="{FD3A3C64-9446-4556-896F-D7CC1A3E14A0}"/>
                </a:ext>
              </a:extLst>
            </p:cNvPr>
            <p:cNvSpPr>
              <a:spLocks noChangeArrowheads="1"/>
            </p:cNvSpPr>
            <p:nvPr/>
          </p:nvSpPr>
          <p:spPr bwMode="auto">
            <a:xfrm>
              <a:off x="474663" y="5667376"/>
              <a:ext cx="46038"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4" name="Rectangle 769">
              <a:extLst>
                <a:ext uri="{FF2B5EF4-FFF2-40B4-BE49-F238E27FC236}">
                  <a16:creationId xmlns:a16="http://schemas.microsoft.com/office/drawing/2014/main" id="{EA14120C-4062-4AE9-935E-AB723B51B1E4}"/>
                </a:ext>
              </a:extLst>
            </p:cNvPr>
            <p:cNvSpPr>
              <a:spLocks noChangeArrowheads="1"/>
            </p:cNvSpPr>
            <p:nvPr/>
          </p:nvSpPr>
          <p:spPr bwMode="auto">
            <a:xfrm>
              <a:off x="538163" y="5667376"/>
              <a:ext cx="44450"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5" name="Rectangle 770">
              <a:extLst>
                <a:ext uri="{FF2B5EF4-FFF2-40B4-BE49-F238E27FC236}">
                  <a16:creationId xmlns:a16="http://schemas.microsoft.com/office/drawing/2014/main" id="{F8F8ADB8-11DE-4E4A-8794-AC233D7ABE93}"/>
                </a:ext>
              </a:extLst>
            </p:cNvPr>
            <p:cNvSpPr>
              <a:spLocks noChangeArrowheads="1"/>
            </p:cNvSpPr>
            <p:nvPr/>
          </p:nvSpPr>
          <p:spPr bwMode="auto">
            <a:xfrm>
              <a:off x="600075" y="5667376"/>
              <a:ext cx="47625"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6" name="Rectangle 771">
              <a:extLst>
                <a:ext uri="{FF2B5EF4-FFF2-40B4-BE49-F238E27FC236}">
                  <a16:creationId xmlns:a16="http://schemas.microsoft.com/office/drawing/2014/main" id="{074259B3-8A9F-4318-965C-0520D31611BA}"/>
                </a:ext>
              </a:extLst>
            </p:cNvPr>
            <p:cNvSpPr>
              <a:spLocks noChangeArrowheads="1"/>
            </p:cNvSpPr>
            <p:nvPr/>
          </p:nvSpPr>
          <p:spPr bwMode="auto">
            <a:xfrm>
              <a:off x="665163" y="5667376"/>
              <a:ext cx="44450"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7" name="Rectangle 772">
              <a:extLst>
                <a:ext uri="{FF2B5EF4-FFF2-40B4-BE49-F238E27FC236}">
                  <a16:creationId xmlns:a16="http://schemas.microsoft.com/office/drawing/2014/main" id="{30E897AC-1D19-4AD4-AF44-C821BCD72CA8}"/>
                </a:ext>
              </a:extLst>
            </p:cNvPr>
            <p:cNvSpPr>
              <a:spLocks noChangeArrowheads="1"/>
            </p:cNvSpPr>
            <p:nvPr/>
          </p:nvSpPr>
          <p:spPr bwMode="auto">
            <a:xfrm>
              <a:off x="727075" y="5667376"/>
              <a:ext cx="46038"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8" name="Rectangle 773">
              <a:extLst>
                <a:ext uri="{FF2B5EF4-FFF2-40B4-BE49-F238E27FC236}">
                  <a16:creationId xmlns:a16="http://schemas.microsoft.com/office/drawing/2014/main" id="{EE3D4889-F6C4-437E-8D01-F50C056D575A}"/>
                </a:ext>
              </a:extLst>
            </p:cNvPr>
            <p:cNvSpPr>
              <a:spLocks noChangeArrowheads="1"/>
            </p:cNvSpPr>
            <p:nvPr/>
          </p:nvSpPr>
          <p:spPr bwMode="auto">
            <a:xfrm>
              <a:off x="790575" y="5667376"/>
              <a:ext cx="44450"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39" name="Rectangle 774">
              <a:extLst>
                <a:ext uri="{FF2B5EF4-FFF2-40B4-BE49-F238E27FC236}">
                  <a16:creationId xmlns:a16="http://schemas.microsoft.com/office/drawing/2014/main" id="{C45ED317-1A27-4B7F-B62F-E2C1DDE9C23D}"/>
                </a:ext>
              </a:extLst>
            </p:cNvPr>
            <p:cNvSpPr>
              <a:spLocks noChangeArrowheads="1"/>
            </p:cNvSpPr>
            <p:nvPr/>
          </p:nvSpPr>
          <p:spPr bwMode="auto">
            <a:xfrm>
              <a:off x="852488" y="5667376"/>
              <a:ext cx="44450"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0" name="Rectangle 775">
              <a:extLst>
                <a:ext uri="{FF2B5EF4-FFF2-40B4-BE49-F238E27FC236}">
                  <a16:creationId xmlns:a16="http://schemas.microsoft.com/office/drawing/2014/main" id="{B2052822-A7D9-4F8B-8DD6-CE49054CF1C2}"/>
                </a:ext>
              </a:extLst>
            </p:cNvPr>
            <p:cNvSpPr>
              <a:spLocks noChangeArrowheads="1"/>
            </p:cNvSpPr>
            <p:nvPr/>
          </p:nvSpPr>
          <p:spPr bwMode="auto">
            <a:xfrm>
              <a:off x="914400" y="5667376"/>
              <a:ext cx="46038"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1" name="Rectangle 776">
              <a:extLst>
                <a:ext uri="{FF2B5EF4-FFF2-40B4-BE49-F238E27FC236}">
                  <a16:creationId xmlns:a16="http://schemas.microsoft.com/office/drawing/2014/main" id="{88C72FF7-67C4-47E6-8238-3BBE5F24ED3F}"/>
                </a:ext>
              </a:extLst>
            </p:cNvPr>
            <p:cNvSpPr>
              <a:spLocks noChangeArrowheads="1"/>
            </p:cNvSpPr>
            <p:nvPr/>
          </p:nvSpPr>
          <p:spPr bwMode="auto">
            <a:xfrm>
              <a:off x="977900" y="5667376"/>
              <a:ext cx="44450" cy="460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2" name="Rectangle 777">
              <a:extLst>
                <a:ext uri="{FF2B5EF4-FFF2-40B4-BE49-F238E27FC236}">
                  <a16:creationId xmlns:a16="http://schemas.microsoft.com/office/drawing/2014/main" id="{58DB2790-F5E4-4668-85B0-AE14D97CB292}"/>
                </a:ext>
              </a:extLst>
            </p:cNvPr>
            <p:cNvSpPr>
              <a:spLocks noChangeArrowheads="1"/>
            </p:cNvSpPr>
            <p:nvPr/>
          </p:nvSpPr>
          <p:spPr bwMode="auto">
            <a:xfrm>
              <a:off x="474663" y="5730876"/>
              <a:ext cx="46038"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3" name="Freeform 778">
              <a:extLst>
                <a:ext uri="{FF2B5EF4-FFF2-40B4-BE49-F238E27FC236}">
                  <a16:creationId xmlns:a16="http://schemas.microsoft.com/office/drawing/2014/main" id="{D72599E3-F871-4C27-81CA-EA46E5795659}"/>
                </a:ext>
              </a:extLst>
            </p:cNvPr>
            <p:cNvSpPr>
              <a:spLocks/>
            </p:cNvSpPr>
            <p:nvPr/>
          </p:nvSpPr>
          <p:spPr bwMode="auto">
            <a:xfrm>
              <a:off x="538163" y="5730876"/>
              <a:ext cx="296863" cy="44450"/>
            </a:xfrm>
            <a:custGeom>
              <a:avLst/>
              <a:gdLst>
                <a:gd name="T0" fmla="*/ 175 w 187"/>
                <a:gd name="T1" fmla="*/ 0 h 28"/>
                <a:gd name="T2" fmla="*/ 159 w 187"/>
                <a:gd name="T3" fmla="*/ 0 h 28"/>
                <a:gd name="T4" fmla="*/ 0 w 187"/>
                <a:gd name="T5" fmla="*/ 0 h 28"/>
                <a:gd name="T6" fmla="*/ 0 w 187"/>
                <a:gd name="T7" fmla="*/ 28 h 28"/>
                <a:gd name="T8" fmla="*/ 159 w 187"/>
                <a:gd name="T9" fmla="*/ 28 h 28"/>
                <a:gd name="T10" fmla="*/ 175 w 187"/>
                <a:gd name="T11" fmla="*/ 28 h 28"/>
                <a:gd name="T12" fmla="*/ 187 w 187"/>
                <a:gd name="T13" fmla="*/ 28 h 28"/>
                <a:gd name="T14" fmla="*/ 187 w 187"/>
                <a:gd name="T15" fmla="*/ 0 h 28"/>
                <a:gd name="T16" fmla="*/ 175 w 18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8">
                  <a:moveTo>
                    <a:pt x="175" y="0"/>
                  </a:moveTo>
                  <a:lnTo>
                    <a:pt x="159" y="0"/>
                  </a:lnTo>
                  <a:lnTo>
                    <a:pt x="0" y="0"/>
                  </a:lnTo>
                  <a:lnTo>
                    <a:pt x="0" y="28"/>
                  </a:lnTo>
                  <a:lnTo>
                    <a:pt x="159" y="28"/>
                  </a:lnTo>
                  <a:lnTo>
                    <a:pt x="175" y="28"/>
                  </a:lnTo>
                  <a:lnTo>
                    <a:pt x="187" y="28"/>
                  </a:lnTo>
                  <a:lnTo>
                    <a:pt x="187" y="0"/>
                  </a:lnTo>
                  <a:lnTo>
                    <a:pt x="175" y="0"/>
                  </a:ln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4" name="Rectangle 779">
              <a:extLst>
                <a:ext uri="{FF2B5EF4-FFF2-40B4-BE49-F238E27FC236}">
                  <a16:creationId xmlns:a16="http://schemas.microsoft.com/office/drawing/2014/main" id="{50538FE1-FAFF-4454-AD91-7B4D9E279234}"/>
                </a:ext>
              </a:extLst>
            </p:cNvPr>
            <p:cNvSpPr>
              <a:spLocks noChangeArrowheads="1"/>
            </p:cNvSpPr>
            <p:nvPr/>
          </p:nvSpPr>
          <p:spPr bwMode="auto">
            <a:xfrm>
              <a:off x="852488" y="5730876"/>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5" name="Rectangle 780">
              <a:extLst>
                <a:ext uri="{FF2B5EF4-FFF2-40B4-BE49-F238E27FC236}">
                  <a16:creationId xmlns:a16="http://schemas.microsoft.com/office/drawing/2014/main" id="{DCE69132-B97C-43B7-9447-B3F777ED2A55}"/>
                </a:ext>
              </a:extLst>
            </p:cNvPr>
            <p:cNvSpPr>
              <a:spLocks noChangeArrowheads="1"/>
            </p:cNvSpPr>
            <p:nvPr/>
          </p:nvSpPr>
          <p:spPr bwMode="auto">
            <a:xfrm>
              <a:off x="914400" y="5730876"/>
              <a:ext cx="46038"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6" name="Rectangle 781">
              <a:extLst>
                <a:ext uri="{FF2B5EF4-FFF2-40B4-BE49-F238E27FC236}">
                  <a16:creationId xmlns:a16="http://schemas.microsoft.com/office/drawing/2014/main" id="{73A87929-66D4-4594-9054-F527907BE08E}"/>
                </a:ext>
              </a:extLst>
            </p:cNvPr>
            <p:cNvSpPr>
              <a:spLocks noChangeArrowheads="1"/>
            </p:cNvSpPr>
            <p:nvPr/>
          </p:nvSpPr>
          <p:spPr bwMode="auto">
            <a:xfrm>
              <a:off x="977900" y="5730876"/>
              <a:ext cx="44450" cy="4445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7" name="Rectangle 782">
              <a:extLst>
                <a:ext uri="{FF2B5EF4-FFF2-40B4-BE49-F238E27FC236}">
                  <a16:creationId xmlns:a16="http://schemas.microsoft.com/office/drawing/2014/main" id="{7DBF5131-F75F-416A-9229-19007793EF67}"/>
                </a:ext>
              </a:extLst>
            </p:cNvPr>
            <p:cNvSpPr>
              <a:spLocks noChangeArrowheads="1"/>
            </p:cNvSpPr>
            <p:nvPr/>
          </p:nvSpPr>
          <p:spPr bwMode="auto">
            <a:xfrm>
              <a:off x="474663" y="5599114"/>
              <a:ext cx="46038"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8" name="Rectangle 783">
              <a:extLst>
                <a:ext uri="{FF2B5EF4-FFF2-40B4-BE49-F238E27FC236}">
                  <a16:creationId xmlns:a16="http://schemas.microsoft.com/office/drawing/2014/main" id="{238927C7-0686-4C0D-B5A6-CA36991F0CCB}"/>
                </a:ext>
              </a:extLst>
            </p:cNvPr>
            <p:cNvSpPr>
              <a:spLocks noChangeArrowheads="1"/>
            </p:cNvSpPr>
            <p:nvPr/>
          </p:nvSpPr>
          <p:spPr bwMode="auto">
            <a:xfrm>
              <a:off x="538163" y="5599114"/>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9" name="Rectangle 784">
              <a:extLst>
                <a:ext uri="{FF2B5EF4-FFF2-40B4-BE49-F238E27FC236}">
                  <a16:creationId xmlns:a16="http://schemas.microsoft.com/office/drawing/2014/main" id="{EB5A7441-525B-4BEF-8DAB-C5F825C045D5}"/>
                </a:ext>
              </a:extLst>
            </p:cNvPr>
            <p:cNvSpPr>
              <a:spLocks noChangeArrowheads="1"/>
            </p:cNvSpPr>
            <p:nvPr/>
          </p:nvSpPr>
          <p:spPr bwMode="auto">
            <a:xfrm>
              <a:off x="600075" y="5599114"/>
              <a:ext cx="47625"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0" name="Rectangle 785">
              <a:extLst>
                <a:ext uri="{FF2B5EF4-FFF2-40B4-BE49-F238E27FC236}">
                  <a16:creationId xmlns:a16="http://schemas.microsoft.com/office/drawing/2014/main" id="{9DC890D0-08E2-4333-9E73-0AC0AE4E33D0}"/>
                </a:ext>
              </a:extLst>
            </p:cNvPr>
            <p:cNvSpPr>
              <a:spLocks noChangeArrowheads="1"/>
            </p:cNvSpPr>
            <p:nvPr/>
          </p:nvSpPr>
          <p:spPr bwMode="auto">
            <a:xfrm>
              <a:off x="665163" y="5599114"/>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1" name="Rectangle 786">
              <a:extLst>
                <a:ext uri="{FF2B5EF4-FFF2-40B4-BE49-F238E27FC236}">
                  <a16:creationId xmlns:a16="http://schemas.microsoft.com/office/drawing/2014/main" id="{21815059-2151-4A3E-93A9-7634E14F63F3}"/>
                </a:ext>
              </a:extLst>
            </p:cNvPr>
            <p:cNvSpPr>
              <a:spLocks noChangeArrowheads="1"/>
            </p:cNvSpPr>
            <p:nvPr/>
          </p:nvSpPr>
          <p:spPr bwMode="auto">
            <a:xfrm>
              <a:off x="727075" y="5599114"/>
              <a:ext cx="46038"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2" name="Rectangle 787">
              <a:extLst>
                <a:ext uri="{FF2B5EF4-FFF2-40B4-BE49-F238E27FC236}">
                  <a16:creationId xmlns:a16="http://schemas.microsoft.com/office/drawing/2014/main" id="{9B3A3237-0AFB-4CA2-BDE7-A58FC3446458}"/>
                </a:ext>
              </a:extLst>
            </p:cNvPr>
            <p:cNvSpPr>
              <a:spLocks noChangeArrowheads="1"/>
            </p:cNvSpPr>
            <p:nvPr/>
          </p:nvSpPr>
          <p:spPr bwMode="auto">
            <a:xfrm>
              <a:off x="790575" y="5599114"/>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3" name="Rectangle 788">
              <a:extLst>
                <a:ext uri="{FF2B5EF4-FFF2-40B4-BE49-F238E27FC236}">
                  <a16:creationId xmlns:a16="http://schemas.microsoft.com/office/drawing/2014/main" id="{A13494C5-DC3D-4E3B-B1FE-D1ABFB1C6665}"/>
                </a:ext>
              </a:extLst>
            </p:cNvPr>
            <p:cNvSpPr>
              <a:spLocks noChangeArrowheads="1"/>
            </p:cNvSpPr>
            <p:nvPr/>
          </p:nvSpPr>
          <p:spPr bwMode="auto">
            <a:xfrm>
              <a:off x="852488" y="5599114"/>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4" name="Rectangle 789">
              <a:extLst>
                <a:ext uri="{FF2B5EF4-FFF2-40B4-BE49-F238E27FC236}">
                  <a16:creationId xmlns:a16="http://schemas.microsoft.com/office/drawing/2014/main" id="{63B251EB-9F65-45F1-999B-4D2E63E9B157}"/>
                </a:ext>
              </a:extLst>
            </p:cNvPr>
            <p:cNvSpPr>
              <a:spLocks noChangeArrowheads="1"/>
            </p:cNvSpPr>
            <p:nvPr/>
          </p:nvSpPr>
          <p:spPr bwMode="auto">
            <a:xfrm>
              <a:off x="914400" y="5599114"/>
              <a:ext cx="46038"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5" name="Rectangle 790">
              <a:extLst>
                <a:ext uri="{FF2B5EF4-FFF2-40B4-BE49-F238E27FC236}">
                  <a16:creationId xmlns:a16="http://schemas.microsoft.com/office/drawing/2014/main" id="{4B459FF7-4CE8-4ADA-B70F-37B14EE28136}"/>
                </a:ext>
              </a:extLst>
            </p:cNvPr>
            <p:cNvSpPr>
              <a:spLocks noChangeArrowheads="1"/>
            </p:cNvSpPr>
            <p:nvPr/>
          </p:nvSpPr>
          <p:spPr bwMode="auto">
            <a:xfrm>
              <a:off x="977900" y="5599114"/>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6" name="Rectangle 791">
              <a:extLst>
                <a:ext uri="{FF2B5EF4-FFF2-40B4-BE49-F238E27FC236}">
                  <a16:creationId xmlns:a16="http://schemas.microsoft.com/office/drawing/2014/main" id="{DFE6CD2D-3823-4861-9112-B8FD00669E65}"/>
                </a:ext>
              </a:extLst>
            </p:cNvPr>
            <p:cNvSpPr>
              <a:spLocks noChangeArrowheads="1"/>
            </p:cNvSpPr>
            <p:nvPr/>
          </p:nvSpPr>
          <p:spPr bwMode="auto">
            <a:xfrm>
              <a:off x="474663" y="5661026"/>
              <a:ext cx="46038"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7" name="Rectangle 792">
              <a:extLst>
                <a:ext uri="{FF2B5EF4-FFF2-40B4-BE49-F238E27FC236}">
                  <a16:creationId xmlns:a16="http://schemas.microsoft.com/office/drawing/2014/main" id="{9C7390D8-90D0-43C8-9C24-EBA04209AD86}"/>
                </a:ext>
              </a:extLst>
            </p:cNvPr>
            <p:cNvSpPr>
              <a:spLocks noChangeArrowheads="1"/>
            </p:cNvSpPr>
            <p:nvPr/>
          </p:nvSpPr>
          <p:spPr bwMode="auto">
            <a:xfrm>
              <a:off x="538163" y="5661026"/>
              <a:ext cx="44450"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8" name="Rectangle 793">
              <a:extLst>
                <a:ext uri="{FF2B5EF4-FFF2-40B4-BE49-F238E27FC236}">
                  <a16:creationId xmlns:a16="http://schemas.microsoft.com/office/drawing/2014/main" id="{9C726B65-EF4D-4435-954D-62E8C9A2E506}"/>
                </a:ext>
              </a:extLst>
            </p:cNvPr>
            <p:cNvSpPr>
              <a:spLocks noChangeArrowheads="1"/>
            </p:cNvSpPr>
            <p:nvPr/>
          </p:nvSpPr>
          <p:spPr bwMode="auto">
            <a:xfrm>
              <a:off x="600075" y="5661026"/>
              <a:ext cx="47625"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9" name="Rectangle 794">
              <a:extLst>
                <a:ext uri="{FF2B5EF4-FFF2-40B4-BE49-F238E27FC236}">
                  <a16:creationId xmlns:a16="http://schemas.microsoft.com/office/drawing/2014/main" id="{C7FB1EE5-EF8D-47C6-893F-3DCC3B7E09E3}"/>
                </a:ext>
              </a:extLst>
            </p:cNvPr>
            <p:cNvSpPr>
              <a:spLocks noChangeArrowheads="1"/>
            </p:cNvSpPr>
            <p:nvPr/>
          </p:nvSpPr>
          <p:spPr bwMode="auto">
            <a:xfrm>
              <a:off x="665163" y="5661026"/>
              <a:ext cx="44450"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0" name="Rectangle 795">
              <a:extLst>
                <a:ext uri="{FF2B5EF4-FFF2-40B4-BE49-F238E27FC236}">
                  <a16:creationId xmlns:a16="http://schemas.microsoft.com/office/drawing/2014/main" id="{219ED18A-FDFA-468F-8E17-E3F79D84DFBB}"/>
                </a:ext>
              </a:extLst>
            </p:cNvPr>
            <p:cNvSpPr>
              <a:spLocks noChangeArrowheads="1"/>
            </p:cNvSpPr>
            <p:nvPr/>
          </p:nvSpPr>
          <p:spPr bwMode="auto">
            <a:xfrm>
              <a:off x="727075" y="5661026"/>
              <a:ext cx="46038"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1" name="Rectangle 796">
              <a:extLst>
                <a:ext uri="{FF2B5EF4-FFF2-40B4-BE49-F238E27FC236}">
                  <a16:creationId xmlns:a16="http://schemas.microsoft.com/office/drawing/2014/main" id="{281F2D5C-DFB1-4A49-8E8B-F4C5653ABE17}"/>
                </a:ext>
              </a:extLst>
            </p:cNvPr>
            <p:cNvSpPr>
              <a:spLocks noChangeArrowheads="1"/>
            </p:cNvSpPr>
            <p:nvPr/>
          </p:nvSpPr>
          <p:spPr bwMode="auto">
            <a:xfrm>
              <a:off x="790575" y="5661026"/>
              <a:ext cx="44450"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2" name="Rectangle 797">
              <a:extLst>
                <a:ext uri="{FF2B5EF4-FFF2-40B4-BE49-F238E27FC236}">
                  <a16:creationId xmlns:a16="http://schemas.microsoft.com/office/drawing/2014/main" id="{2127D6BF-B65D-4C7B-B46C-715F4C56C6E2}"/>
                </a:ext>
              </a:extLst>
            </p:cNvPr>
            <p:cNvSpPr>
              <a:spLocks noChangeArrowheads="1"/>
            </p:cNvSpPr>
            <p:nvPr/>
          </p:nvSpPr>
          <p:spPr bwMode="auto">
            <a:xfrm>
              <a:off x="852488" y="5661026"/>
              <a:ext cx="44450"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3" name="Rectangle 798">
              <a:extLst>
                <a:ext uri="{FF2B5EF4-FFF2-40B4-BE49-F238E27FC236}">
                  <a16:creationId xmlns:a16="http://schemas.microsoft.com/office/drawing/2014/main" id="{0542DE6C-3BDD-47DF-AFC1-53D09098F1F8}"/>
                </a:ext>
              </a:extLst>
            </p:cNvPr>
            <p:cNvSpPr>
              <a:spLocks noChangeArrowheads="1"/>
            </p:cNvSpPr>
            <p:nvPr/>
          </p:nvSpPr>
          <p:spPr bwMode="auto">
            <a:xfrm>
              <a:off x="914400" y="5661026"/>
              <a:ext cx="46038"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4" name="Rectangle 799">
              <a:extLst>
                <a:ext uri="{FF2B5EF4-FFF2-40B4-BE49-F238E27FC236}">
                  <a16:creationId xmlns:a16="http://schemas.microsoft.com/office/drawing/2014/main" id="{73DD331E-8C6F-4F08-AF8D-D5140065BD4C}"/>
                </a:ext>
              </a:extLst>
            </p:cNvPr>
            <p:cNvSpPr>
              <a:spLocks noChangeArrowheads="1"/>
            </p:cNvSpPr>
            <p:nvPr/>
          </p:nvSpPr>
          <p:spPr bwMode="auto">
            <a:xfrm>
              <a:off x="977900" y="5661026"/>
              <a:ext cx="44450" cy="46038"/>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5" name="Rectangle 800">
              <a:extLst>
                <a:ext uri="{FF2B5EF4-FFF2-40B4-BE49-F238E27FC236}">
                  <a16:creationId xmlns:a16="http://schemas.microsoft.com/office/drawing/2014/main" id="{0E15071C-EBD4-499D-931A-CE929BB500CC}"/>
                </a:ext>
              </a:extLst>
            </p:cNvPr>
            <p:cNvSpPr>
              <a:spLocks noChangeArrowheads="1"/>
            </p:cNvSpPr>
            <p:nvPr/>
          </p:nvSpPr>
          <p:spPr bwMode="auto">
            <a:xfrm>
              <a:off x="474663" y="5724526"/>
              <a:ext cx="46038"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6" name="Freeform 801">
              <a:extLst>
                <a:ext uri="{FF2B5EF4-FFF2-40B4-BE49-F238E27FC236}">
                  <a16:creationId xmlns:a16="http://schemas.microsoft.com/office/drawing/2014/main" id="{893DCF34-68C2-4F64-A7E2-FDC81A83DCC1}"/>
                </a:ext>
              </a:extLst>
            </p:cNvPr>
            <p:cNvSpPr>
              <a:spLocks/>
            </p:cNvSpPr>
            <p:nvPr/>
          </p:nvSpPr>
          <p:spPr bwMode="auto">
            <a:xfrm>
              <a:off x="538163" y="5724526"/>
              <a:ext cx="296863" cy="44450"/>
            </a:xfrm>
            <a:custGeom>
              <a:avLst/>
              <a:gdLst>
                <a:gd name="T0" fmla="*/ 175 w 187"/>
                <a:gd name="T1" fmla="*/ 0 h 28"/>
                <a:gd name="T2" fmla="*/ 159 w 187"/>
                <a:gd name="T3" fmla="*/ 0 h 28"/>
                <a:gd name="T4" fmla="*/ 0 w 187"/>
                <a:gd name="T5" fmla="*/ 0 h 28"/>
                <a:gd name="T6" fmla="*/ 0 w 187"/>
                <a:gd name="T7" fmla="*/ 28 h 28"/>
                <a:gd name="T8" fmla="*/ 159 w 187"/>
                <a:gd name="T9" fmla="*/ 28 h 28"/>
                <a:gd name="T10" fmla="*/ 175 w 187"/>
                <a:gd name="T11" fmla="*/ 28 h 28"/>
                <a:gd name="T12" fmla="*/ 187 w 187"/>
                <a:gd name="T13" fmla="*/ 28 h 28"/>
                <a:gd name="T14" fmla="*/ 187 w 187"/>
                <a:gd name="T15" fmla="*/ 0 h 28"/>
                <a:gd name="T16" fmla="*/ 175 w 18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8">
                  <a:moveTo>
                    <a:pt x="175" y="0"/>
                  </a:moveTo>
                  <a:lnTo>
                    <a:pt x="159" y="0"/>
                  </a:lnTo>
                  <a:lnTo>
                    <a:pt x="0" y="0"/>
                  </a:lnTo>
                  <a:lnTo>
                    <a:pt x="0" y="28"/>
                  </a:lnTo>
                  <a:lnTo>
                    <a:pt x="159" y="28"/>
                  </a:lnTo>
                  <a:lnTo>
                    <a:pt x="175" y="28"/>
                  </a:lnTo>
                  <a:lnTo>
                    <a:pt x="187" y="28"/>
                  </a:lnTo>
                  <a:lnTo>
                    <a:pt x="187" y="0"/>
                  </a:lnTo>
                  <a:lnTo>
                    <a:pt x="175" y="0"/>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7" name="Rectangle 802">
              <a:extLst>
                <a:ext uri="{FF2B5EF4-FFF2-40B4-BE49-F238E27FC236}">
                  <a16:creationId xmlns:a16="http://schemas.microsoft.com/office/drawing/2014/main" id="{882BDA1B-0B91-49FE-A9A8-343732A28719}"/>
                </a:ext>
              </a:extLst>
            </p:cNvPr>
            <p:cNvSpPr>
              <a:spLocks noChangeArrowheads="1"/>
            </p:cNvSpPr>
            <p:nvPr/>
          </p:nvSpPr>
          <p:spPr bwMode="auto">
            <a:xfrm>
              <a:off x="852488" y="5724526"/>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8" name="Rectangle 803">
              <a:extLst>
                <a:ext uri="{FF2B5EF4-FFF2-40B4-BE49-F238E27FC236}">
                  <a16:creationId xmlns:a16="http://schemas.microsoft.com/office/drawing/2014/main" id="{00199BE5-3FD0-41B8-86F9-B72177ED4247}"/>
                </a:ext>
              </a:extLst>
            </p:cNvPr>
            <p:cNvSpPr>
              <a:spLocks noChangeArrowheads="1"/>
            </p:cNvSpPr>
            <p:nvPr/>
          </p:nvSpPr>
          <p:spPr bwMode="auto">
            <a:xfrm>
              <a:off x="914400" y="5724526"/>
              <a:ext cx="46038"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69" name="Rectangle 804">
              <a:extLst>
                <a:ext uri="{FF2B5EF4-FFF2-40B4-BE49-F238E27FC236}">
                  <a16:creationId xmlns:a16="http://schemas.microsoft.com/office/drawing/2014/main" id="{F9C603C3-27FA-4D37-B001-A1E5AED3B436}"/>
                </a:ext>
              </a:extLst>
            </p:cNvPr>
            <p:cNvSpPr>
              <a:spLocks noChangeArrowheads="1"/>
            </p:cNvSpPr>
            <p:nvPr/>
          </p:nvSpPr>
          <p:spPr bwMode="auto">
            <a:xfrm>
              <a:off x="977900" y="5724526"/>
              <a:ext cx="44450" cy="44450"/>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70" name="Freeform 805">
              <a:extLst>
                <a:ext uri="{FF2B5EF4-FFF2-40B4-BE49-F238E27FC236}">
                  <a16:creationId xmlns:a16="http://schemas.microsoft.com/office/drawing/2014/main" id="{B9240C95-2081-4529-A94C-98CDB986CD53}"/>
                </a:ext>
              </a:extLst>
            </p:cNvPr>
            <p:cNvSpPr>
              <a:spLocks/>
            </p:cNvSpPr>
            <p:nvPr/>
          </p:nvSpPr>
          <p:spPr bwMode="auto">
            <a:xfrm>
              <a:off x="482600" y="5192714"/>
              <a:ext cx="49213" cy="85725"/>
            </a:xfrm>
            <a:custGeom>
              <a:avLst/>
              <a:gdLst>
                <a:gd name="T0" fmla="*/ 30 w 34"/>
                <a:gd name="T1" fmla="*/ 59 h 59"/>
                <a:gd name="T2" fmla="*/ 27 w 34"/>
                <a:gd name="T3" fmla="*/ 58 h 59"/>
                <a:gd name="T4" fmla="*/ 2 w 34"/>
                <a:gd name="T5" fmla="*/ 33 h 59"/>
                <a:gd name="T6" fmla="*/ 2 w 34"/>
                <a:gd name="T7" fmla="*/ 27 h 59"/>
                <a:gd name="T8" fmla="*/ 27 w 34"/>
                <a:gd name="T9" fmla="*/ 2 h 59"/>
                <a:gd name="T10" fmla="*/ 33 w 34"/>
                <a:gd name="T11" fmla="*/ 2 h 59"/>
                <a:gd name="T12" fmla="*/ 33 w 34"/>
                <a:gd name="T13" fmla="*/ 7 h 59"/>
                <a:gd name="T14" fmla="*/ 10 w 34"/>
                <a:gd name="T15" fmla="*/ 30 h 59"/>
                <a:gd name="T16" fmla="*/ 33 w 34"/>
                <a:gd name="T17" fmla="*/ 52 h 59"/>
                <a:gd name="T18" fmla="*/ 33 w 34"/>
                <a:gd name="T19" fmla="*/ 58 h 59"/>
                <a:gd name="T20" fmla="*/ 30 w 34"/>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9">
                  <a:moveTo>
                    <a:pt x="30" y="59"/>
                  </a:moveTo>
                  <a:cubicBezTo>
                    <a:pt x="29" y="59"/>
                    <a:pt x="28" y="59"/>
                    <a:pt x="27" y="58"/>
                  </a:cubicBezTo>
                  <a:cubicBezTo>
                    <a:pt x="2" y="33"/>
                    <a:pt x="2" y="33"/>
                    <a:pt x="2" y="33"/>
                  </a:cubicBezTo>
                  <a:cubicBezTo>
                    <a:pt x="0" y="31"/>
                    <a:pt x="0" y="29"/>
                    <a:pt x="2" y="27"/>
                  </a:cubicBezTo>
                  <a:cubicBezTo>
                    <a:pt x="27" y="2"/>
                    <a:pt x="27" y="2"/>
                    <a:pt x="27" y="2"/>
                  </a:cubicBezTo>
                  <a:cubicBezTo>
                    <a:pt x="29" y="0"/>
                    <a:pt x="31" y="0"/>
                    <a:pt x="33" y="2"/>
                  </a:cubicBezTo>
                  <a:cubicBezTo>
                    <a:pt x="34" y="3"/>
                    <a:pt x="34" y="6"/>
                    <a:pt x="33" y="7"/>
                  </a:cubicBezTo>
                  <a:cubicBezTo>
                    <a:pt x="10" y="30"/>
                    <a:pt x="10" y="30"/>
                    <a:pt x="10" y="30"/>
                  </a:cubicBezTo>
                  <a:cubicBezTo>
                    <a:pt x="33" y="52"/>
                    <a:pt x="33" y="52"/>
                    <a:pt x="33" y="52"/>
                  </a:cubicBezTo>
                  <a:cubicBezTo>
                    <a:pt x="34" y="54"/>
                    <a:pt x="34" y="56"/>
                    <a:pt x="33" y="58"/>
                  </a:cubicBezTo>
                  <a:cubicBezTo>
                    <a:pt x="32" y="59"/>
                    <a:pt x="31" y="59"/>
                    <a:pt x="30" y="59"/>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71" name="Freeform 806">
              <a:extLst>
                <a:ext uri="{FF2B5EF4-FFF2-40B4-BE49-F238E27FC236}">
                  <a16:creationId xmlns:a16="http://schemas.microsoft.com/office/drawing/2014/main" id="{ADB1567A-5AD0-4448-80B4-CF83ED44BFDB}"/>
                </a:ext>
              </a:extLst>
            </p:cNvPr>
            <p:cNvSpPr>
              <a:spLocks/>
            </p:cNvSpPr>
            <p:nvPr/>
          </p:nvSpPr>
          <p:spPr bwMode="auto">
            <a:xfrm>
              <a:off x="547688" y="5192714"/>
              <a:ext cx="44450" cy="85725"/>
            </a:xfrm>
            <a:custGeom>
              <a:avLst/>
              <a:gdLst>
                <a:gd name="T0" fmla="*/ 5 w 30"/>
                <a:gd name="T1" fmla="*/ 59 h 59"/>
                <a:gd name="T2" fmla="*/ 3 w 30"/>
                <a:gd name="T3" fmla="*/ 59 h 59"/>
                <a:gd name="T4" fmla="*/ 1 w 30"/>
                <a:gd name="T5" fmla="*/ 54 h 59"/>
                <a:gd name="T6" fmla="*/ 22 w 30"/>
                <a:gd name="T7" fmla="*/ 3 h 59"/>
                <a:gd name="T8" fmla="*/ 27 w 30"/>
                <a:gd name="T9" fmla="*/ 1 h 59"/>
                <a:gd name="T10" fmla="*/ 29 w 30"/>
                <a:gd name="T11" fmla="*/ 6 h 59"/>
                <a:gd name="T12" fmla="*/ 8 w 30"/>
                <a:gd name="T13" fmla="*/ 57 h 59"/>
                <a:gd name="T14" fmla="*/ 5 w 30"/>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9">
                  <a:moveTo>
                    <a:pt x="5" y="59"/>
                  </a:moveTo>
                  <a:cubicBezTo>
                    <a:pt x="4" y="59"/>
                    <a:pt x="4" y="59"/>
                    <a:pt x="3" y="59"/>
                  </a:cubicBezTo>
                  <a:cubicBezTo>
                    <a:pt x="1" y="58"/>
                    <a:pt x="0" y="56"/>
                    <a:pt x="1" y="54"/>
                  </a:cubicBezTo>
                  <a:cubicBezTo>
                    <a:pt x="22" y="3"/>
                    <a:pt x="22" y="3"/>
                    <a:pt x="22" y="3"/>
                  </a:cubicBezTo>
                  <a:cubicBezTo>
                    <a:pt x="22" y="1"/>
                    <a:pt x="25" y="0"/>
                    <a:pt x="27" y="1"/>
                  </a:cubicBezTo>
                  <a:cubicBezTo>
                    <a:pt x="29" y="2"/>
                    <a:pt x="30" y="4"/>
                    <a:pt x="29" y="6"/>
                  </a:cubicBezTo>
                  <a:cubicBezTo>
                    <a:pt x="8" y="57"/>
                    <a:pt x="8" y="57"/>
                    <a:pt x="8" y="57"/>
                  </a:cubicBezTo>
                  <a:cubicBezTo>
                    <a:pt x="8" y="58"/>
                    <a:pt x="6" y="59"/>
                    <a:pt x="5" y="59"/>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72" name="Freeform 807">
              <a:extLst>
                <a:ext uri="{FF2B5EF4-FFF2-40B4-BE49-F238E27FC236}">
                  <a16:creationId xmlns:a16="http://schemas.microsoft.com/office/drawing/2014/main" id="{A2686883-2EC7-4654-B884-461E4CCDFD3C}"/>
                </a:ext>
              </a:extLst>
            </p:cNvPr>
            <p:cNvSpPr>
              <a:spLocks/>
            </p:cNvSpPr>
            <p:nvPr/>
          </p:nvSpPr>
          <p:spPr bwMode="auto">
            <a:xfrm>
              <a:off x="603250" y="5192714"/>
              <a:ext cx="49213" cy="85725"/>
            </a:xfrm>
            <a:custGeom>
              <a:avLst/>
              <a:gdLst>
                <a:gd name="T0" fmla="*/ 4 w 34"/>
                <a:gd name="T1" fmla="*/ 59 h 59"/>
                <a:gd name="T2" fmla="*/ 1 w 34"/>
                <a:gd name="T3" fmla="*/ 58 h 59"/>
                <a:gd name="T4" fmla="*/ 1 w 34"/>
                <a:gd name="T5" fmla="*/ 52 h 59"/>
                <a:gd name="T6" fmla="*/ 24 w 34"/>
                <a:gd name="T7" fmla="*/ 30 h 59"/>
                <a:gd name="T8" fmla="*/ 1 w 34"/>
                <a:gd name="T9" fmla="*/ 7 h 59"/>
                <a:gd name="T10" fmla="*/ 1 w 34"/>
                <a:gd name="T11" fmla="*/ 2 h 59"/>
                <a:gd name="T12" fmla="*/ 7 w 34"/>
                <a:gd name="T13" fmla="*/ 2 h 59"/>
                <a:gd name="T14" fmla="*/ 32 w 34"/>
                <a:gd name="T15" fmla="*/ 27 h 59"/>
                <a:gd name="T16" fmla="*/ 32 w 34"/>
                <a:gd name="T17" fmla="*/ 33 h 59"/>
                <a:gd name="T18" fmla="*/ 7 w 34"/>
                <a:gd name="T19" fmla="*/ 58 h 59"/>
                <a:gd name="T20" fmla="*/ 4 w 34"/>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9">
                  <a:moveTo>
                    <a:pt x="4" y="59"/>
                  </a:moveTo>
                  <a:cubicBezTo>
                    <a:pt x="3" y="59"/>
                    <a:pt x="2" y="59"/>
                    <a:pt x="1" y="58"/>
                  </a:cubicBezTo>
                  <a:cubicBezTo>
                    <a:pt x="0" y="56"/>
                    <a:pt x="0" y="54"/>
                    <a:pt x="1" y="52"/>
                  </a:cubicBezTo>
                  <a:cubicBezTo>
                    <a:pt x="24" y="30"/>
                    <a:pt x="24" y="30"/>
                    <a:pt x="24" y="30"/>
                  </a:cubicBezTo>
                  <a:cubicBezTo>
                    <a:pt x="1" y="7"/>
                    <a:pt x="1" y="7"/>
                    <a:pt x="1" y="7"/>
                  </a:cubicBezTo>
                  <a:cubicBezTo>
                    <a:pt x="0" y="6"/>
                    <a:pt x="0" y="3"/>
                    <a:pt x="1" y="2"/>
                  </a:cubicBezTo>
                  <a:cubicBezTo>
                    <a:pt x="3" y="0"/>
                    <a:pt x="5" y="0"/>
                    <a:pt x="7" y="2"/>
                  </a:cubicBezTo>
                  <a:cubicBezTo>
                    <a:pt x="32" y="27"/>
                    <a:pt x="32" y="27"/>
                    <a:pt x="32" y="27"/>
                  </a:cubicBezTo>
                  <a:cubicBezTo>
                    <a:pt x="34" y="29"/>
                    <a:pt x="34" y="31"/>
                    <a:pt x="32" y="33"/>
                  </a:cubicBezTo>
                  <a:cubicBezTo>
                    <a:pt x="7" y="58"/>
                    <a:pt x="7" y="58"/>
                    <a:pt x="7" y="58"/>
                  </a:cubicBezTo>
                  <a:cubicBezTo>
                    <a:pt x="6" y="59"/>
                    <a:pt x="5" y="59"/>
                    <a:pt x="4" y="59"/>
                  </a:cubicBez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273" name="内容占位符 2">
            <a:extLst>
              <a:ext uri="{FF2B5EF4-FFF2-40B4-BE49-F238E27FC236}">
                <a16:creationId xmlns:a16="http://schemas.microsoft.com/office/drawing/2014/main" id="{E5666EE8-3043-4096-B2FD-962F955EAB29}"/>
              </a:ext>
            </a:extLst>
          </p:cNvPr>
          <p:cNvSpPr txBox="1">
            <a:spLocks/>
          </p:cNvSpPr>
          <p:nvPr/>
        </p:nvSpPr>
        <p:spPr>
          <a:xfrm>
            <a:off x="829993" y="2527226"/>
            <a:ext cx="5894781"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dirty="0"/>
              <a:t>public </a:t>
            </a:r>
            <a:r>
              <a:rPr lang="en-US" altLang="zh-CN" sz="2400" dirty="0" err="1"/>
              <a:t>boolean</a:t>
            </a:r>
            <a:r>
              <a:rPr lang="en-US" altLang="zh-CN" sz="2400" dirty="0"/>
              <a:t> </a:t>
            </a:r>
            <a:r>
              <a:rPr lang="en-US" altLang="zh-CN" sz="2400" dirty="0" err="1"/>
              <a:t>renameTo</a:t>
            </a:r>
            <a:r>
              <a:rPr lang="en-US" altLang="zh-CN" sz="2400" dirty="0"/>
              <a:t>(File </a:t>
            </a:r>
            <a:r>
              <a:rPr lang="en-US" altLang="zh-CN" sz="2400" dirty="0" err="1"/>
              <a:t>dest</a:t>
            </a:r>
            <a:r>
              <a:rPr lang="en-US" altLang="zh-CN" sz="2400" dirty="0"/>
              <a:t>)</a:t>
            </a:r>
          </a:p>
        </p:txBody>
      </p:sp>
      <p:sp>
        <p:nvSpPr>
          <p:cNvPr id="2" name="文本框 1">
            <a:extLst>
              <a:ext uri="{FF2B5EF4-FFF2-40B4-BE49-F238E27FC236}">
                <a16:creationId xmlns:a16="http://schemas.microsoft.com/office/drawing/2014/main" id="{48F8F140-DD1F-459C-B0B7-CAFF07E22E59}"/>
              </a:ext>
            </a:extLst>
          </p:cNvPr>
          <p:cNvSpPr txBox="1"/>
          <p:nvPr/>
        </p:nvSpPr>
        <p:spPr>
          <a:xfrm>
            <a:off x="1406639" y="4398161"/>
            <a:ext cx="4009423" cy="646331"/>
          </a:xfrm>
          <a:prstGeom prst="rect">
            <a:avLst/>
          </a:prstGeom>
          <a:solidFill>
            <a:schemeClr val="accent4">
              <a:lumMod val="60000"/>
              <a:lumOff val="40000"/>
            </a:schemeClr>
          </a:solidFill>
        </p:spPr>
        <p:txBody>
          <a:bodyPr wrap="square" rtlCol="0">
            <a:spAutoFit/>
          </a:bodyPr>
          <a:lstStyle/>
          <a:p>
            <a:r>
              <a:rPr lang="zh-CN" altLang="en-US" sz="3600" b="1" dirty="0">
                <a:latin typeface="仿宋" panose="02010609060101010101" pitchFamily="49" charset="-122"/>
                <a:ea typeface="仿宋" panose="02010609060101010101" pitchFamily="49" charset="-122"/>
                <a:hlinkClick r:id="rId2" action="ppaction://hlinkfile"/>
              </a:rPr>
              <a:t>文件操作综合示例</a:t>
            </a:r>
            <a:endParaRPr lang="zh-CN" altLang="en-US" sz="3600" b="1" dirty="0">
              <a:latin typeface="仿宋" panose="02010609060101010101" pitchFamily="49" charset="-122"/>
              <a:ea typeface="仿宋" panose="02010609060101010101" pitchFamily="49" charset="-122"/>
            </a:endParaRPr>
          </a:p>
        </p:txBody>
      </p:sp>
      <p:sp>
        <p:nvSpPr>
          <p:cNvPr id="110" name="文本框 109">
            <a:extLst>
              <a:ext uri="{FF2B5EF4-FFF2-40B4-BE49-F238E27FC236}">
                <a16:creationId xmlns:a16="http://schemas.microsoft.com/office/drawing/2014/main" id="{FAA9C413-1E30-441B-A7F7-BB8862DEA1F6}"/>
              </a:ext>
            </a:extLst>
          </p:cNvPr>
          <p:cNvSpPr txBox="1"/>
          <p:nvPr/>
        </p:nvSpPr>
        <p:spPr>
          <a:xfrm>
            <a:off x="1417277" y="5310117"/>
            <a:ext cx="3998785" cy="646331"/>
          </a:xfrm>
          <a:prstGeom prst="rect">
            <a:avLst/>
          </a:prstGeom>
          <a:solidFill>
            <a:schemeClr val="accent4">
              <a:lumMod val="60000"/>
              <a:lumOff val="40000"/>
            </a:schemeClr>
          </a:solidFill>
        </p:spPr>
        <p:txBody>
          <a:bodyPr wrap="square" rtlCol="0">
            <a:spAutoFit/>
          </a:bodyPr>
          <a:lstStyle/>
          <a:p>
            <a:pPr algn="ctr"/>
            <a:r>
              <a:rPr lang="en-US" altLang="zh-CN" sz="3600" b="1" dirty="0">
                <a:latin typeface="仿宋" panose="02010609060101010101" pitchFamily="49" charset="-122"/>
                <a:ea typeface="仿宋" panose="02010609060101010101" pitchFamily="49" charset="-122"/>
                <a:hlinkClick r:id="rId3" action="ppaction://hlinkfile"/>
              </a:rPr>
              <a:t>ZIP</a:t>
            </a:r>
            <a:r>
              <a:rPr lang="zh-CN" altLang="en-US" sz="3600" b="1" dirty="0">
                <a:latin typeface="仿宋" panose="02010609060101010101" pitchFamily="49" charset="-122"/>
                <a:ea typeface="仿宋" panose="02010609060101010101" pitchFamily="49" charset="-122"/>
                <a:hlinkClick r:id="rId3" action="ppaction://hlinkfile"/>
              </a:rPr>
              <a:t>文件操作示例</a:t>
            </a:r>
            <a:endParaRPr lang="zh-CN" altLang="en-US" sz="3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2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2" presetClass="entr" presetSubtype="4"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181"/>
                                        </p:tgtEl>
                                        <p:attrNameLst>
                                          <p:attrName>style.visibility</p:attrName>
                                        </p:attrNameLst>
                                      </p:cBhvr>
                                      <p:to>
                                        <p:strVal val="visible"/>
                                      </p:to>
                                    </p:set>
                                    <p:animEffect transition="in" filter="wipe(left)">
                                      <p:cBhvr>
                                        <p:cTn id="30" dur="500"/>
                                        <p:tgtEl>
                                          <p:spTgt spid="181"/>
                                        </p:tgtEl>
                                      </p:cBhvr>
                                    </p:animEffect>
                                  </p:childTnLst>
                                </p:cTn>
                              </p:par>
                            </p:childTnLst>
                          </p:cTn>
                        </p:par>
                        <p:par>
                          <p:cTn id="31" fill="hold">
                            <p:stCondLst>
                              <p:cond delay="4500"/>
                            </p:stCondLst>
                            <p:childTnLst>
                              <p:par>
                                <p:cTn id="32" presetID="2" presetClass="entr" presetSubtype="8" fill="hold" grpId="0" nodeType="afterEffect">
                                  <p:stCondLst>
                                    <p:cond delay="0"/>
                                  </p:stCondLst>
                                  <p:childTnLst>
                                    <p:set>
                                      <p:cBhvr>
                                        <p:cTn id="33" dur="1" fill="hold">
                                          <p:stCondLst>
                                            <p:cond delay="0"/>
                                          </p:stCondLst>
                                        </p:cTn>
                                        <p:tgtEl>
                                          <p:spTgt spid="182"/>
                                        </p:tgtEl>
                                        <p:attrNameLst>
                                          <p:attrName>style.visibility</p:attrName>
                                        </p:attrNameLst>
                                      </p:cBhvr>
                                      <p:to>
                                        <p:strVal val="visible"/>
                                      </p:to>
                                    </p:set>
                                    <p:anim calcmode="lin" valueType="num">
                                      <p:cBhvr additive="base">
                                        <p:cTn id="34" dur="500" fill="hold"/>
                                        <p:tgtEl>
                                          <p:spTgt spid="182"/>
                                        </p:tgtEl>
                                        <p:attrNameLst>
                                          <p:attrName>ppt_x</p:attrName>
                                        </p:attrNameLst>
                                      </p:cBhvr>
                                      <p:tavLst>
                                        <p:tav tm="0">
                                          <p:val>
                                            <p:strVal val="0-#ppt_w/2"/>
                                          </p:val>
                                        </p:tav>
                                        <p:tav tm="100000">
                                          <p:val>
                                            <p:strVal val="#ppt_x"/>
                                          </p:val>
                                        </p:tav>
                                      </p:tavLst>
                                    </p:anim>
                                    <p:anim calcmode="lin" valueType="num">
                                      <p:cBhvr additive="base">
                                        <p:cTn id="35" dur="500" fill="hold"/>
                                        <p:tgtEl>
                                          <p:spTgt spid="182"/>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6" presetClass="entr" presetSubtype="32" fill="hold" nodeType="after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circle(out)">
                                      <p:cBhvr>
                                        <p:cTn id="39" dur="2000"/>
                                        <p:tgtEl>
                                          <p:spTgt spid="183"/>
                                        </p:tgtEl>
                                      </p:cBhvr>
                                    </p:animEffect>
                                  </p:childTnLst>
                                </p:cTn>
                              </p:par>
                            </p:childTnLst>
                          </p:cTn>
                        </p:par>
                        <p:par>
                          <p:cTn id="40" fill="hold">
                            <p:stCondLst>
                              <p:cond delay="7000"/>
                            </p:stCondLst>
                            <p:childTnLst>
                              <p:par>
                                <p:cTn id="41" presetID="2" presetClass="entr" presetSubtype="2" fill="hold" grpId="0" nodeType="afterEffect">
                                  <p:stCondLst>
                                    <p:cond delay="0"/>
                                  </p:stCondLst>
                                  <p:childTnLst>
                                    <p:set>
                                      <p:cBhvr>
                                        <p:cTn id="42" dur="1" fill="hold">
                                          <p:stCondLst>
                                            <p:cond delay="0"/>
                                          </p:stCondLst>
                                        </p:cTn>
                                        <p:tgtEl>
                                          <p:spTgt spid="273"/>
                                        </p:tgtEl>
                                        <p:attrNameLst>
                                          <p:attrName>style.visibility</p:attrName>
                                        </p:attrNameLst>
                                      </p:cBhvr>
                                      <p:to>
                                        <p:strVal val="visible"/>
                                      </p:to>
                                    </p:set>
                                    <p:anim calcmode="lin" valueType="num">
                                      <p:cBhvr additive="base">
                                        <p:cTn id="43" dur="500" fill="hold"/>
                                        <p:tgtEl>
                                          <p:spTgt spid="273"/>
                                        </p:tgtEl>
                                        <p:attrNameLst>
                                          <p:attrName>ppt_x</p:attrName>
                                        </p:attrNameLst>
                                      </p:cBhvr>
                                      <p:tavLst>
                                        <p:tav tm="0">
                                          <p:val>
                                            <p:strVal val="1+#ppt_w/2"/>
                                          </p:val>
                                        </p:tav>
                                        <p:tav tm="100000">
                                          <p:val>
                                            <p:strVal val="#ppt_x"/>
                                          </p:val>
                                        </p:tav>
                                      </p:tavLst>
                                    </p:anim>
                                    <p:anim calcmode="lin" valueType="num">
                                      <p:cBhvr additive="base">
                                        <p:cTn id="44" dur="500" fill="hold"/>
                                        <p:tgtEl>
                                          <p:spTgt spid="2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181" grpId="0" animBg="1"/>
      <p:bldP spid="182" grpId="0"/>
      <p:bldP spid="2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26821" y="1955923"/>
            <a:ext cx="12203689" cy="420768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文件的操作           </a:t>
              </a: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．运行可执行文件</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D9B641C-1231-4B51-BA37-F24D165217B3}"/>
              </a:ext>
            </a:extLst>
          </p:cNvPr>
          <p:cNvSpPr/>
          <p:nvPr/>
        </p:nvSpPr>
        <p:spPr>
          <a:xfrm>
            <a:off x="-39736" y="6155790"/>
            <a:ext cx="12231120" cy="73465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109" name="矩形 108">
            <a:extLst>
              <a:ext uri="{FF2B5EF4-FFF2-40B4-BE49-F238E27FC236}">
                <a16:creationId xmlns:a16="http://schemas.microsoft.com/office/drawing/2014/main" id="{137A181C-F6E9-4924-AB07-80971CBB0F6E}"/>
              </a:ext>
            </a:extLst>
          </p:cNvPr>
          <p:cNvSpPr/>
          <p:nvPr/>
        </p:nvSpPr>
        <p:spPr>
          <a:xfrm>
            <a:off x="1753605" y="2917607"/>
            <a:ext cx="6018407"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仿宋" panose="02010609060101010101" pitchFamily="49" charset="-122"/>
                <a:ea typeface="仿宋" panose="02010609060101010101" pitchFamily="49" charset="-122"/>
              </a:rPr>
              <a:t> </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10" name="内容占位符 2">
            <a:extLst>
              <a:ext uri="{FF2B5EF4-FFF2-40B4-BE49-F238E27FC236}">
                <a16:creationId xmlns:a16="http://schemas.microsoft.com/office/drawing/2014/main" id="{368D6E71-7B21-44DD-82B6-CC038FAA0BFE}"/>
              </a:ext>
            </a:extLst>
          </p:cNvPr>
          <p:cNvSpPr txBox="1">
            <a:spLocks/>
          </p:cNvSpPr>
          <p:nvPr/>
        </p:nvSpPr>
        <p:spPr>
          <a:xfrm>
            <a:off x="1071572" y="2867800"/>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a:latin typeface="仿宋" panose="02010609060101010101" pitchFamily="49" charset="-122"/>
                <a:ea typeface="仿宋" panose="02010609060101010101" pitchFamily="49" charset="-122"/>
              </a:rPr>
              <a:t>Runtime </a:t>
            </a:r>
            <a:r>
              <a:rPr lang="en-US" altLang="zh-CN" sz="2400" b="1" dirty="0" err="1">
                <a:latin typeface="仿宋" panose="02010609060101010101" pitchFamily="49" charset="-122"/>
                <a:ea typeface="仿宋" panose="02010609060101010101" pitchFamily="49" charset="-122"/>
              </a:rPr>
              <a:t>ec</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Runtime.getRuntime</a:t>
            </a:r>
            <a:r>
              <a:rPr lang="en-US" altLang="zh-CN" sz="2400" b="1" dirty="0">
                <a:latin typeface="仿宋" panose="02010609060101010101" pitchFamily="49" charset="-122"/>
                <a:ea typeface="仿宋" panose="02010609060101010101" pitchFamily="49" charset="-122"/>
              </a:rPr>
              <a:t>();</a:t>
            </a:r>
          </a:p>
        </p:txBody>
      </p:sp>
      <p:sp>
        <p:nvSpPr>
          <p:cNvPr id="111" name="内容占位符 2">
            <a:extLst>
              <a:ext uri="{FF2B5EF4-FFF2-40B4-BE49-F238E27FC236}">
                <a16:creationId xmlns:a16="http://schemas.microsoft.com/office/drawing/2014/main" id="{85D51487-2D9B-4913-9094-01A134B85D83}"/>
              </a:ext>
            </a:extLst>
          </p:cNvPr>
          <p:cNvSpPr txBox="1">
            <a:spLocks/>
          </p:cNvSpPr>
          <p:nvPr/>
        </p:nvSpPr>
        <p:spPr>
          <a:xfrm>
            <a:off x="1071572" y="3468987"/>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然后用</a:t>
            </a:r>
            <a:r>
              <a:rPr lang="en-US" altLang="zh-CN" sz="2400" b="1" dirty="0" err="1">
                <a:solidFill>
                  <a:schemeClr val="tx1"/>
                </a:solidFill>
                <a:latin typeface="仿宋" panose="02010609060101010101" pitchFamily="49" charset="-122"/>
                <a:ea typeface="仿宋" panose="02010609060101010101" pitchFamily="49" charset="-122"/>
              </a:rPr>
              <a:t>ec</a:t>
            </a:r>
            <a:r>
              <a:rPr lang="zh-CN" altLang="en-US" sz="2400" b="1" dirty="0">
                <a:solidFill>
                  <a:schemeClr val="tx1"/>
                </a:solidFill>
                <a:latin typeface="仿宋" panose="02010609060101010101" pitchFamily="49" charset="-122"/>
                <a:ea typeface="仿宋" panose="02010609060101010101" pitchFamily="49" charset="-122"/>
              </a:rPr>
              <a:t>调用方法：</a:t>
            </a:r>
          </a:p>
        </p:txBody>
      </p:sp>
      <p:sp>
        <p:nvSpPr>
          <p:cNvPr id="112" name="矩形 111">
            <a:extLst>
              <a:ext uri="{FF2B5EF4-FFF2-40B4-BE49-F238E27FC236}">
                <a16:creationId xmlns:a16="http://schemas.microsoft.com/office/drawing/2014/main" id="{A3EA01D7-9387-496F-A8E5-B1A4E4822B38}"/>
              </a:ext>
            </a:extLst>
          </p:cNvPr>
          <p:cNvSpPr/>
          <p:nvPr/>
        </p:nvSpPr>
        <p:spPr>
          <a:xfrm>
            <a:off x="1753605" y="4060341"/>
            <a:ext cx="6018407" cy="6856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仿宋" panose="02010609060101010101" pitchFamily="49" charset="-122"/>
                <a:ea typeface="仿宋" panose="02010609060101010101" pitchFamily="49" charset="-122"/>
              </a:rPr>
              <a:t> </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13" name="内容占位符 2">
            <a:extLst>
              <a:ext uri="{FF2B5EF4-FFF2-40B4-BE49-F238E27FC236}">
                <a16:creationId xmlns:a16="http://schemas.microsoft.com/office/drawing/2014/main" id="{05437BB0-4AF5-4429-9B4F-5FF0CABBAF06}"/>
              </a:ext>
            </a:extLst>
          </p:cNvPr>
          <p:cNvSpPr txBox="1">
            <a:spLocks/>
          </p:cNvSpPr>
          <p:nvPr/>
        </p:nvSpPr>
        <p:spPr>
          <a:xfrm>
            <a:off x="1071572" y="4011205"/>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066560" lvl="2" indent="0">
              <a:lnSpc>
                <a:spcPct val="150000"/>
              </a:lnSpc>
              <a:buNone/>
            </a:pPr>
            <a:r>
              <a:rPr lang="en-US" altLang="zh-CN" sz="2400" b="1" dirty="0">
                <a:latin typeface="仿宋" panose="02010609060101010101" pitchFamily="49" charset="-122"/>
                <a:ea typeface="仿宋" panose="02010609060101010101" pitchFamily="49" charset="-122"/>
              </a:rPr>
              <a:t>Process exec(String command);</a:t>
            </a:r>
            <a:endParaRPr lang="zh-CN" altLang="en-US" sz="2400" b="1" dirty="0">
              <a:latin typeface="仿宋" panose="02010609060101010101" pitchFamily="49" charset="-122"/>
              <a:ea typeface="仿宋" panose="02010609060101010101" pitchFamily="49" charset="-122"/>
            </a:endParaRPr>
          </a:p>
        </p:txBody>
      </p:sp>
      <p:sp>
        <p:nvSpPr>
          <p:cNvPr id="114" name="内容占位符 2">
            <a:extLst>
              <a:ext uri="{FF2B5EF4-FFF2-40B4-BE49-F238E27FC236}">
                <a16:creationId xmlns:a16="http://schemas.microsoft.com/office/drawing/2014/main" id="{0B58FAE3-FD71-4FD0-BCB8-8F3E6F169B35}"/>
              </a:ext>
            </a:extLst>
          </p:cNvPr>
          <p:cNvSpPr txBox="1">
            <a:spLocks/>
          </p:cNvSpPr>
          <p:nvPr/>
        </p:nvSpPr>
        <p:spPr>
          <a:xfrm>
            <a:off x="1071572" y="1981535"/>
            <a:ext cx="10433376" cy="83800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需要使用</a:t>
            </a:r>
            <a:r>
              <a:rPr lang="en-US" altLang="zh-CN" sz="2400" b="1" dirty="0" err="1">
                <a:solidFill>
                  <a:schemeClr val="tx1"/>
                </a:solidFill>
                <a:latin typeface="仿宋" panose="02010609060101010101" pitchFamily="49" charset="-122"/>
                <a:ea typeface="仿宋" panose="02010609060101010101" pitchFamily="49" charset="-122"/>
              </a:rPr>
              <a:t>java.lang.Runtime</a:t>
            </a:r>
            <a:r>
              <a:rPr lang="zh-CN" altLang="en-US" sz="2400" b="1" dirty="0">
                <a:solidFill>
                  <a:schemeClr val="tx1"/>
                </a:solidFill>
                <a:latin typeface="仿宋" panose="02010609060101010101" pitchFamily="49" charset="-122"/>
                <a:ea typeface="仿宋" panose="02010609060101010101" pitchFamily="49" charset="-122"/>
              </a:rPr>
              <a:t>类。</a:t>
            </a:r>
          </a:p>
          <a:p>
            <a:pPr marL="0" indent="457109">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首先利用</a:t>
            </a:r>
            <a:r>
              <a:rPr lang="en-US" altLang="zh-CN" sz="2400" b="1" dirty="0">
                <a:solidFill>
                  <a:schemeClr val="tx1"/>
                </a:solidFill>
                <a:latin typeface="仿宋" panose="02010609060101010101" pitchFamily="49" charset="-122"/>
                <a:ea typeface="仿宋" panose="02010609060101010101" pitchFamily="49" charset="-122"/>
              </a:rPr>
              <a:t>Runtime</a:t>
            </a:r>
            <a:r>
              <a:rPr lang="zh-CN" altLang="en-US" sz="2400" b="1" dirty="0">
                <a:solidFill>
                  <a:schemeClr val="tx1"/>
                </a:solidFill>
                <a:latin typeface="仿宋" panose="02010609060101010101" pitchFamily="49" charset="-122"/>
                <a:ea typeface="仿宋" panose="02010609060101010101" pitchFamily="49" charset="-122"/>
              </a:rPr>
              <a:t>类的静态方法创建一个</a:t>
            </a:r>
            <a:r>
              <a:rPr lang="en-US" altLang="zh-CN" sz="2400" b="1" dirty="0">
                <a:solidFill>
                  <a:schemeClr val="tx1"/>
                </a:solidFill>
                <a:latin typeface="仿宋" panose="02010609060101010101" pitchFamily="49" charset="-122"/>
                <a:ea typeface="仿宋" panose="02010609060101010101" pitchFamily="49" charset="-122"/>
              </a:rPr>
              <a:t>Runtime</a:t>
            </a:r>
            <a:r>
              <a:rPr lang="zh-CN" altLang="en-US" sz="2400" b="1" dirty="0">
                <a:solidFill>
                  <a:schemeClr val="tx1"/>
                </a:solidFill>
                <a:latin typeface="仿宋" panose="02010609060101010101" pitchFamily="49" charset="-122"/>
                <a:ea typeface="仿宋" panose="02010609060101010101" pitchFamily="49" charset="-122"/>
              </a:rPr>
              <a:t>对象：</a:t>
            </a:r>
          </a:p>
        </p:txBody>
      </p:sp>
      <p:sp>
        <p:nvSpPr>
          <p:cNvPr id="115" name="内容占位符 2">
            <a:extLst>
              <a:ext uri="{FF2B5EF4-FFF2-40B4-BE49-F238E27FC236}">
                <a16:creationId xmlns:a16="http://schemas.microsoft.com/office/drawing/2014/main" id="{0861124C-3824-452D-9E63-D5D8D7708781}"/>
              </a:ext>
            </a:extLst>
          </p:cNvPr>
          <p:cNvSpPr txBox="1">
            <a:spLocks/>
          </p:cNvSpPr>
          <p:nvPr/>
        </p:nvSpPr>
        <p:spPr>
          <a:xfrm>
            <a:off x="1071572" y="4682884"/>
            <a:ext cx="10433376" cy="520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方法执行本地的命令，参数</a:t>
            </a:r>
            <a:r>
              <a:rPr lang="en-US" altLang="zh-CN" sz="2400" b="1" dirty="0">
                <a:solidFill>
                  <a:schemeClr val="tx1"/>
                </a:solidFill>
                <a:latin typeface="仿宋" panose="02010609060101010101" pitchFamily="49" charset="-122"/>
                <a:ea typeface="仿宋" panose="02010609060101010101" pitchFamily="49" charset="-122"/>
              </a:rPr>
              <a:t>command</a:t>
            </a:r>
            <a:r>
              <a:rPr lang="zh-CN" altLang="en-US" sz="2400" b="1" dirty="0">
                <a:solidFill>
                  <a:schemeClr val="tx1"/>
                </a:solidFill>
                <a:latin typeface="仿宋" panose="02010609060101010101" pitchFamily="49" charset="-122"/>
                <a:ea typeface="仿宋" panose="02010609060101010101" pitchFamily="49" charset="-122"/>
              </a:rPr>
              <a:t>为指定的系统命令。</a:t>
            </a:r>
          </a:p>
        </p:txBody>
      </p:sp>
      <p:grpSp>
        <p:nvGrpSpPr>
          <p:cNvPr id="116" name="组合 115">
            <a:extLst>
              <a:ext uri="{FF2B5EF4-FFF2-40B4-BE49-F238E27FC236}">
                <a16:creationId xmlns:a16="http://schemas.microsoft.com/office/drawing/2014/main" id="{D3E6F378-CC1F-4C3F-8695-7F14718F54B7}"/>
              </a:ext>
            </a:extLst>
          </p:cNvPr>
          <p:cNvGrpSpPr/>
          <p:nvPr/>
        </p:nvGrpSpPr>
        <p:grpSpPr>
          <a:xfrm>
            <a:off x="-13548" y="5409742"/>
            <a:ext cx="12231120" cy="1523647"/>
            <a:chOff x="-43539" y="5487194"/>
            <a:chExt cx="12233951" cy="1524000"/>
          </a:xfrm>
        </p:grpSpPr>
        <p:sp>
          <p:nvSpPr>
            <p:cNvPr id="117" name="Freeform 3">
              <a:extLst>
                <a:ext uri="{FF2B5EF4-FFF2-40B4-BE49-F238E27FC236}">
                  <a16:creationId xmlns:a16="http://schemas.microsoft.com/office/drawing/2014/main" id="{8CDB83E7-6E36-434A-8A5F-004180E616B3}"/>
                </a:ext>
              </a:extLst>
            </p:cNvPr>
            <p:cNvSpPr/>
            <p:nvPr/>
          </p:nvSpPr>
          <p:spPr>
            <a:xfrm>
              <a:off x="-43539" y="5487194"/>
              <a:ext cx="12233951" cy="1524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8" name="内容占位符 2">
              <a:extLst>
                <a:ext uri="{FF2B5EF4-FFF2-40B4-BE49-F238E27FC236}">
                  <a16:creationId xmlns:a16="http://schemas.microsoft.com/office/drawing/2014/main" id="{37CAB4C2-6E49-4960-9751-1F99D30F4102}"/>
                </a:ext>
              </a:extLst>
            </p:cNvPr>
            <p:cNvSpPr txBox="1">
              <a:spLocks/>
            </p:cNvSpPr>
            <p:nvPr/>
          </p:nvSpPr>
          <p:spPr>
            <a:xfrm>
              <a:off x="1145815" y="5563394"/>
              <a:ext cx="10435791" cy="13723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10.3】</a:t>
              </a:r>
              <a:r>
                <a:rPr lang="zh-CN" altLang="en-US" sz="2400" b="1" dirty="0">
                  <a:solidFill>
                    <a:schemeClr val="bg1"/>
                  </a:solidFill>
                  <a:latin typeface="仿宋" panose="02010609060101010101" pitchFamily="49" charset="-122"/>
                  <a:ea typeface="仿宋" panose="02010609060101010101" pitchFamily="49" charset="-122"/>
                </a:rPr>
                <a:t>现有一批文件，现要求在文件名前加上编号，试实现这一功能。</a:t>
              </a:r>
            </a:p>
            <a:p>
              <a:pPr marL="0" indent="0">
                <a:lnSpc>
                  <a:spcPct val="150000"/>
                </a:lnSpc>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Example10_03.java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119" name="组合 118">
              <a:extLst>
                <a:ext uri="{FF2B5EF4-FFF2-40B4-BE49-F238E27FC236}">
                  <a16:creationId xmlns:a16="http://schemas.microsoft.com/office/drawing/2014/main" id="{939FB7B7-41E4-4FEF-B785-5DEC9F609FC0}"/>
                </a:ext>
              </a:extLst>
            </p:cNvPr>
            <p:cNvGrpSpPr/>
            <p:nvPr/>
          </p:nvGrpSpPr>
          <p:grpSpPr>
            <a:xfrm>
              <a:off x="792751" y="5641181"/>
              <a:ext cx="352250" cy="455613"/>
              <a:chOff x="5449889" y="1827213"/>
              <a:chExt cx="352250" cy="455613"/>
            </a:xfrm>
            <a:solidFill>
              <a:srgbClr val="FFC000"/>
            </a:solidFill>
          </p:grpSpPr>
          <p:sp>
            <p:nvSpPr>
              <p:cNvPr id="120" name="Freeform 125">
                <a:extLst>
                  <a:ext uri="{FF2B5EF4-FFF2-40B4-BE49-F238E27FC236}">
                    <a16:creationId xmlns:a16="http://schemas.microsoft.com/office/drawing/2014/main" id="{17C16999-F4DB-4B10-BED1-3E89B5E552EC}"/>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1" name="Freeform 126">
                <a:extLst>
                  <a:ext uri="{FF2B5EF4-FFF2-40B4-BE49-F238E27FC236}">
                    <a16:creationId xmlns:a16="http://schemas.microsoft.com/office/drawing/2014/main" id="{FCCDBBEB-EAA0-45D9-BA90-17AFF3ECE60B}"/>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grpSp>
        <p:nvGrpSpPr>
          <p:cNvPr id="122" name="组合 121">
            <a:extLst>
              <a:ext uri="{FF2B5EF4-FFF2-40B4-BE49-F238E27FC236}">
                <a16:creationId xmlns:a16="http://schemas.microsoft.com/office/drawing/2014/main" id="{BE1F8025-1BA6-417B-B4FF-8472BE7D3B91}"/>
              </a:ext>
            </a:extLst>
          </p:cNvPr>
          <p:cNvGrpSpPr/>
          <p:nvPr/>
        </p:nvGrpSpPr>
        <p:grpSpPr>
          <a:xfrm>
            <a:off x="10257583" y="4280439"/>
            <a:ext cx="1877352" cy="1129303"/>
            <a:chOff x="9675584" y="5175723"/>
            <a:chExt cx="1877787" cy="1129564"/>
          </a:xfrm>
        </p:grpSpPr>
        <p:sp>
          <p:nvSpPr>
            <p:cNvPr id="123" name="矩形 122">
              <a:extLst>
                <a:ext uri="{FF2B5EF4-FFF2-40B4-BE49-F238E27FC236}">
                  <a16:creationId xmlns:a16="http://schemas.microsoft.com/office/drawing/2014/main" id="{589F25F3-8FD6-4B73-BDC7-936AADA96BC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24" name="矩形 123">
              <a:extLst>
                <a:ext uri="{FF2B5EF4-FFF2-40B4-BE49-F238E27FC236}">
                  <a16:creationId xmlns:a16="http://schemas.microsoft.com/office/drawing/2014/main" id="{0CB38123-9563-4796-AF4F-C91E37C5194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25" name="矩形 124">
              <a:extLst>
                <a:ext uri="{FF2B5EF4-FFF2-40B4-BE49-F238E27FC236}">
                  <a16:creationId xmlns:a16="http://schemas.microsoft.com/office/drawing/2014/main" id="{E205FEEC-BF90-436B-A70A-C9EBB1F5FC40}"/>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26" name="矩形 125">
              <a:extLst>
                <a:ext uri="{FF2B5EF4-FFF2-40B4-BE49-F238E27FC236}">
                  <a16:creationId xmlns:a16="http://schemas.microsoft.com/office/drawing/2014/main" id="{E9523492-E7F8-4620-8066-52358CA1242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37941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114">
                                            <p:txEl>
                                              <p:pRg st="0" end="0"/>
                                            </p:txEl>
                                          </p:spTgt>
                                        </p:tgtEl>
                                        <p:attrNameLst>
                                          <p:attrName>style.visibility</p:attrName>
                                        </p:attrNameLst>
                                      </p:cBhvr>
                                      <p:to>
                                        <p:strVal val="visible"/>
                                      </p:to>
                                    </p:set>
                                    <p:anim calcmode="lin" valueType="num">
                                      <p:cBhvr additive="base">
                                        <p:cTn id="26"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114">
                                            <p:txEl>
                                              <p:pRg st="1" end="1"/>
                                            </p:txEl>
                                          </p:spTgt>
                                        </p:tgtEl>
                                        <p:attrNameLst>
                                          <p:attrName>style.visibility</p:attrName>
                                        </p:attrNameLst>
                                      </p:cBhvr>
                                      <p:to>
                                        <p:strVal val="visible"/>
                                      </p:to>
                                    </p:set>
                                    <p:anim calcmode="lin" valueType="num">
                                      <p:cBhvr additive="base">
                                        <p:cTn id="32" dur="500" fill="hold"/>
                                        <p:tgtEl>
                                          <p:spTgt spid="114">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14">
                                            <p:txEl>
                                              <p:pRg st="1" end="1"/>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left)">
                                      <p:cBhvr>
                                        <p:cTn id="37" dur="500"/>
                                        <p:tgtEl>
                                          <p:spTgt spid="109"/>
                                        </p:tgtEl>
                                      </p:cBhvr>
                                    </p:animEffect>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10"/>
                                        </p:tgtEl>
                                        <p:attrNameLst>
                                          <p:attrName>style.visibility</p:attrName>
                                        </p:attrNameLst>
                                      </p:cBhvr>
                                      <p:to>
                                        <p:strVal val="visible"/>
                                      </p:to>
                                    </p:set>
                                    <p:anim calcmode="lin" valueType="num">
                                      <p:cBhvr additive="base">
                                        <p:cTn id="41" dur="500" fill="hold"/>
                                        <p:tgtEl>
                                          <p:spTgt spid="110"/>
                                        </p:tgtEl>
                                        <p:attrNameLst>
                                          <p:attrName>ppt_x</p:attrName>
                                        </p:attrNameLst>
                                      </p:cBhvr>
                                      <p:tavLst>
                                        <p:tav tm="0">
                                          <p:val>
                                            <p:strVal val="1+#ppt_w/2"/>
                                          </p:val>
                                        </p:tav>
                                        <p:tav tm="100000">
                                          <p:val>
                                            <p:strVal val="#ppt_x"/>
                                          </p:val>
                                        </p:tav>
                                      </p:tavLst>
                                    </p:anim>
                                    <p:anim calcmode="lin" valueType="num">
                                      <p:cBhvr additive="base">
                                        <p:cTn id="4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anim calcmode="lin" valueType="num">
                                      <p:cBhvr additive="base">
                                        <p:cTn id="47" dur="500" fill="hold"/>
                                        <p:tgtEl>
                                          <p:spTgt spid="111"/>
                                        </p:tgtEl>
                                        <p:attrNameLst>
                                          <p:attrName>ppt_x</p:attrName>
                                        </p:attrNameLst>
                                      </p:cBhvr>
                                      <p:tavLst>
                                        <p:tav tm="0">
                                          <p:val>
                                            <p:strVal val="0-#ppt_w/2"/>
                                          </p:val>
                                        </p:tav>
                                        <p:tav tm="100000">
                                          <p:val>
                                            <p:strVal val="#ppt_x"/>
                                          </p:val>
                                        </p:tav>
                                      </p:tavLst>
                                    </p:anim>
                                    <p:anim calcmode="lin" valueType="num">
                                      <p:cBhvr additive="base">
                                        <p:cTn id="48" dur="500" fill="hold"/>
                                        <p:tgtEl>
                                          <p:spTgt spid="111"/>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left)">
                                      <p:cBhvr>
                                        <p:cTn id="52" dur="500"/>
                                        <p:tgtEl>
                                          <p:spTgt spid="112"/>
                                        </p:tgtEl>
                                      </p:cBhvr>
                                    </p:animEffect>
                                  </p:childTnLst>
                                </p:cTn>
                              </p:par>
                            </p:childTnLst>
                          </p:cTn>
                        </p:par>
                        <p:par>
                          <p:cTn id="53" fill="hold">
                            <p:stCondLst>
                              <p:cond delay="1000"/>
                            </p:stCondLst>
                            <p:childTnLst>
                              <p:par>
                                <p:cTn id="54" presetID="2" presetClass="entr" presetSubtype="2" fill="hold" grpId="0" nodeType="after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1+#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childTnLst>
                          </p:cTn>
                        </p:par>
                        <p:par>
                          <p:cTn id="58" fill="hold">
                            <p:stCondLst>
                              <p:cond delay="1500"/>
                            </p:stCondLst>
                            <p:childTnLst>
                              <p:par>
                                <p:cTn id="59" presetID="2" presetClass="entr" presetSubtype="8" fill="hold" grpId="0" nodeType="afterEffect">
                                  <p:stCondLst>
                                    <p:cond delay="0"/>
                                  </p:stCondLst>
                                  <p:childTnLst>
                                    <p:set>
                                      <p:cBhvr>
                                        <p:cTn id="60" dur="1" fill="hold">
                                          <p:stCondLst>
                                            <p:cond delay="0"/>
                                          </p:stCondLst>
                                        </p:cTn>
                                        <p:tgtEl>
                                          <p:spTgt spid="115"/>
                                        </p:tgtEl>
                                        <p:attrNameLst>
                                          <p:attrName>style.visibility</p:attrName>
                                        </p:attrNameLst>
                                      </p:cBhvr>
                                      <p:to>
                                        <p:strVal val="visible"/>
                                      </p:to>
                                    </p:set>
                                    <p:anim calcmode="lin" valueType="num">
                                      <p:cBhvr additive="base">
                                        <p:cTn id="61" dur="500" fill="hold"/>
                                        <p:tgtEl>
                                          <p:spTgt spid="115"/>
                                        </p:tgtEl>
                                        <p:attrNameLst>
                                          <p:attrName>ppt_x</p:attrName>
                                        </p:attrNameLst>
                                      </p:cBhvr>
                                      <p:tavLst>
                                        <p:tav tm="0">
                                          <p:val>
                                            <p:strVal val="0-#ppt_w/2"/>
                                          </p:val>
                                        </p:tav>
                                        <p:tav tm="100000">
                                          <p:val>
                                            <p:strVal val="#ppt_x"/>
                                          </p:val>
                                        </p:tav>
                                      </p:tavLst>
                                    </p:anim>
                                    <p:anim calcmode="lin" valueType="num">
                                      <p:cBhvr additive="base">
                                        <p:cTn id="62" dur="500" fill="hold"/>
                                        <p:tgtEl>
                                          <p:spTgt spid="115"/>
                                        </p:tgtEl>
                                        <p:attrNameLst>
                                          <p:attrName>ppt_y</p:attrName>
                                        </p:attrNameLst>
                                      </p:cBhvr>
                                      <p:tavLst>
                                        <p:tav tm="0">
                                          <p:val>
                                            <p:strVal val="#ppt_y"/>
                                          </p:val>
                                        </p:tav>
                                        <p:tav tm="100000">
                                          <p:val>
                                            <p:strVal val="#ppt_y"/>
                                          </p:val>
                                        </p:tav>
                                      </p:tavLst>
                                    </p:anim>
                                  </p:childTnLst>
                                </p:cTn>
                              </p:par>
                            </p:childTnLst>
                          </p:cTn>
                        </p:par>
                        <p:par>
                          <p:cTn id="63" fill="hold">
                            <p:stCondLst>
                              <p:cond delay="2000"/>
                            </p:stCondLst>
                            <p:childTnLst>
                              <p:par>
                                <p:cTn id="64" presetID="22" presetClass="entr" presetSubtype="4" fill="hold" nodeType="afterEffect">
                                  <p:stCondLst>
                                    <p:cond delay="0"/>
                                  </p:stCondLst>
                                  <p:childTnLst>
                                    <p:set>
                                      <p:cBhvr>
                                        <p:cTn id="65" dur="1" fill="hold">
                                          <p:stCondLst>
                                            <p:cond delay="0"/>
                                          </p:stCondLst>
                                        </p:cTn>
                                        <p:tgtEl>
                                          <p:spTgt spid="122"/>
                                        </p:tgtEl>
                                        <p:attrNameLst>
                                          <p:attrName>style.visibility</p:attrName>
                                        </p:attrNameLst>
                                      </p:cBhvr>
                                      <p:to>
                                        <p:strVal val="visible"/>
                                      </p:to>
                                    </p:set>
                                    <p:animEffect transition="in" filter="wipe(down)">
                                      <p:cBhvr>
                                        <p:cTn id="66" dur="500"/>
                                        <p:tgtEl>
                                          <p:spTgt spid="122"/>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32" fill="hold" nodeType="clickEffect">
                                  <p:stCondLst>
                                    <p:cond delay="0"/>
                                  </p:stCondLst>
                                  <p:childTnLst>
                                    <p:set>
                                      <p:cBhvr>
                                        <p:cTn id="70" dur="1" fill="hold">
                                          <p:stCondLst>
                                            <p:cond delay="0"/>
                                          </p:stCondLst>
                                        </p:cTn>
                                        <p:tgtEl>
                                          <p:spTgt spid="116"/>
                                        </p:tgtEl>
                                        <p:attrNameLst>
                                          <p:attrName>style.visibility</p:attrName>
                                        </p:attrNameLst>
                                      </p:cBhvr>
                                      <p:to>
                                        <p:strVal val="visible"/>
                                      </p:to>
                                    </p:set>
                                    <p:animEffect transition="in" filter="circle(out)">
                                      <p:cBhvr>
                                        <p:cTn id="71" dur="2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109" grpId="0" animBg="1"/>
      <p:bldP spid="110" grpId="0"/>
      <p:bldP spid="111" grpId="0"/>
      <p:bldP spid="112" grpId="0" animBg="1"/>
      <p:bldP spid="113" grpId="0"/>
      <p:bldP spid="114" grpId="0" uiExpand="1" build="p"/>
      <p:bldP spid="1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019006" y="58604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10.2   File</a:t>
              </a:r>
              <a:r>
                <a:rPr lang="zh-CN" altLang="en-US" sz="2400" b="1" dirty="0">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10.3   </a:t>
              </a:r>
              <a:r>
                <a:rPr lang="zh-CN" altLang="en-US" sz="2400" b="1" dirty="0">
                  <a:latin typeface="仿宋" panose="02010609060101010101" pitchFamily="49" charset="-122"/>
                  <a:ea typeface="仿宋" panose="02010609060101010101" pitchFamily="49" charset="-122"/>
                </a:rPr>
                <a:t>常用</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68834"/>
            <a:ext cx="6001742" cy="617986"/>
            <a:chOff x="5275064" y="2795844"/>
            <a:chExt cx="6001742"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10.4   </a:t>
              </a:r>
              <a:r>
                <a:rPr lang="zh-CN" altLang="en-US" sz="2400" b="1" dirty="0">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6001742" cy="617986"/>
            <a:chOff x="5275064" y="3557844"/>
            <a:chExt cx="60017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10.5   NIO</a:t>
              </a:r>
              <a:endParaRPr lang="zh-CN" altLang="en-US" sz="2400" b="1" dirty="0">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6001742" cy="617986"/>
            <a:chOff x="5275064" y="5258594"/>
            <a:chExt cx="6001742"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10.6   </a:t>
              </a:r>
              <a:r>
                <a:rPr lang="zh-CN" altLang="en-US" sz="2400" b="1" dirty="0">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10.1   </a:t>
              </a:r>
              <a:r>
                <a:rPr lang="zh-CN" altLang="en-US" sz="2400" b="1" dirty="0">
                  <a:solidFill>
                    <a:schemeClr val="bg1"/>
                  </a:solidFill>
                  <a:latin typeface="仿宋" panose="02010609060101010101" pitchFamily="49" charset="-122"/>
                  <a:ea typeface="仿宋" panose="02010609060101010101" pitchFamily="49" charset="-122"/>
                </a:rPr>
                <a:t>理解</a:t>
              </a:r>
              <a:r>
                <a:rPr lang="en-US" altLang="zh-CN" sz="2400" b="1" dirty="0">
                  <a:solidFill>
                    <a:schemeClr val="bg1"/>
                  </a:solidFill>
                  <a:latin typeface="仿宋" panose="02010609060101010101" pitchFamily="49" charset="-122"/>
                  <a:ea typeface="仿宋" panose="02010609060101010101" pitchFamily="49" charset="-122"/>
                </a:rPr>
                <a:t>I/O</a:t>
              </a:r>
              <a:r>
                <a:rPr lang="zh-CN" altLang="en-US" sz="2400" b="1" dirty="0">
                  <a:solidFill>
                    <a:schemeClr val="bg1"/>
                  </a:solidFill>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8" y="1784352"/>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Scanner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类访问文件</a:t>
              </a:r>
            </a:p>
          </p:txBody>
        </p:sp>
      </p:grpSp>
      <p:sp>
        <p:nvSpPr>
          <p:cNvPr id="109" name="内容占位符 2">
            <a:extLst>
              <a:ext uri="{FF2B5EF4-FFF2-40B4-BE49-F238E27FC236}">
                <a16:creationId xmlns:a16="http://schemas.microsoft.com/office/drawing/2014/main" id="{F99F6BA2-1284-4667-8D76-368378CC67D8}"/>
              </a:ext>
            </a:extLst>
          </p:cNvPr>
          <p:cNvSpPr txBox="1">
            <a:spLocks/>
          </p:cNvSpPr>
          <p:nvPr/>
        </p:nvSpPr>
        <p:spPr>
          <a:xfrm>
            <a:off x="1056191" y="2100113"/>
            <a:ext cx="9522796" cy="220928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利用</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Scanner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类的对象可以从文件中读取数据</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107134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Scanner input=new Scanner(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文件类对象</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创建的</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Scanner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类的对象使用</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read()</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方法即可从文件中读数据。</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读数据时默认以空格作为数据的分隔标记。</a:t>
            </a:r>
          </a:p>
        </p:txBody>
      </p:sp>
      <p:grpSp>
        <p:nvGrpSpPr>
          <p:cNvPr id="110" name="组合 109">
            <a:extLst>
              <a:ext uri="{FF2B5EF4-FFF2-40B4-BE49-F238E27FC236}">
                <a16:creationId xmlns:a16="http://schemas.microsoft.com/office/drawing/2014/main" id="{53E5B7CC-8F30-4EAE-921C-2D331CD4CB00}"/>
              </a:ext>
            </a:extLst>
          </p:cNvPr>
          <p:cNvGrpSpPr/>
          <p:nvPr/>
        </p:nvGrpSpPr>
        <p:grpSpPr>
          <a:xfrm>
            <a:off x="-59689" y="5390687"/>
            <a:ext cx="12231120" cy="1701963"/>
            <a:chOff x="-70976" y="5783047"/>
            <a:chExt cx="12233951" cy="1981200"/>
          </a:xfrm>
        </p:grpSpPr>
        <p:sp>
          <p:nvSpPr>
            <p:cNvPr id="111" name="Freeform 3">
              <a:extLst>
                <a:ext uri="{FF2B5EF4-FFF2-40B4-BE49-F238E27FC236}">
                  <a16:creationId xmlns:a16="http://schemas.microsoft.com/office/drawing/2014/main" id="{BE0FC5F4-A4AF-41D2-81FF-7C8E36B0C5CA}"/>
                </a:ext>
              </a:extLst>
            </p:cNvPr>
            <p:cNvSpPr/>
            <p:nvPr/>
          </p:nvSpPr>
          <p:spPr>
            <a:xfrm>
              <a:off x="-70976" y="5783047"/>
              <a:ext cx="12233951" cy="19812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2" name="内容占位符 2">
              <a:extLst>
                <a:ext uri="{FF2B5EF4-FFF2-40B4-BE49-F238E27FC236}">
                  <a16:creationId xmlns:a16="http://schemas.microsoft.com/office/drawing/2014/main" id="{4A45633A-E4D6-4EC7-A1E2-9A495DB7778F}"/>
                </a:ext>
              </a:extLst>
            </p:cNvPr>
            <p:cNvSpPr txBox="1">
              <a:spLocks/>
            </p:cNvSpPr>
            <p:nvPr/>
          </p:nvSpPr>
          <p:spPr>
            <a:xfrm>
              <a:off x="981662" y="6152730"/>
              <a:ext cx="11017159" cy="107192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10.4】</a:t>
              </a:r>
              <a:r>
                <a:rPr lang="zh-CN" altLang="en-US" sz="2400" b="1" dirty="0">
                  <a:solidFill>
                    <a:schemeClr val="bg1"/>
                  </a:solidFill>
                  <a:latin typeface="仿宋" panose="02010609060101010101" pitchFamily="49" charset="-122"/>
                  <a:ea typeface="仿宋" panose="02010609060101010101" pitchFamily="49" charset="-122"/>
                </a:rPr>
                <a:t>有一个</a:t>
              </a:r>
              <a:r>
                <a:rPr lang="en-US" altLang="zh-CN" sz="2400" b="1" dirty="0">
                  <a:solidFill>
                    <a:schemeClr val="bg1"/>
                  </a:solidFill>
                  <a:latin typeface="仿宋" panose="02010609060101010101" pitchFamily="49" charset="-122"/>
                  <a:ea typeface="仿宋" panose="02010609060101010101" pitchFamily="49" charset="-122"/>
                </a:rPr>
                <a:t>student.txt</a:t>
              </a:r>
              <a:r>
                <a:rPr lang="zh-CN" altLang="en-US" sz="2400" b="1" dirty="0">
                  <a:solidFill>
                    <a:schemeClr val="bg1"/>
                  </a:solidFill>
                  <a:latin typeface="仿宋" panose="02010609060101010101" pitchFamily="49" charset="-122"/>
                  <a:ea typeface="仿宋" panose="02010609060101010101" pitchFamily="49" charset="-122"/>
                </a:rPr>
                <a:t>文件，内容包括一个班的学生姓名和相应高数课程的成绩，现编程计算该班学生的高数平均成绩。</a:t>
              </a:r>
              <a:r>
                <a:rPr lang="en-US" altLang="zh-CN" sz="2400" b="1" dirty="0">
                  <a:solidFill>
                    <a:srgbClr val="FFFF00"/>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Example10_04.java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838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31" presetClass="entr" presetSubtype="0" fill="hold" nodeType="afterEffect">
                                  <p:stCondLst>
                                    <p:cond delay="0"/>
                                  </p:stCondLst>
                                  <p:childTnLst>
                                    <p:set>
                                      <p:cBhvr>
                                        <p:cTn id="14" dur="1" fill="hold">
                                          <p:stCondLst>
                                            <p:cond delay="0"/>
                                          </p:stCondLst>
                                        </p:cTn>
                                        <p:tgtEl>
                                          <p:spTgt spid="109">
                                            <p:txEl>
                                              <p:pRg st="0" end="0"/>
                                            </p:txEl>
                                          </p:spTgt>
                                        </p:tgtEl>
                                        <p:attrNameLst>
                                          <p:attrName>style.visibility</p:attrName>
                                        </p:attrNameLst>
                                      </p:cBhvr>
                                      <p:to>
                                        <p:strVal val="visible"/>
                                      </p:to>
                                    </p:set>
                                    <p:anim calcmode="lin" valueType="num">
                                      <p:cBhvr>
                                        <p:cTn id="15" dur="1000" fill="hold"/>
                                        <p:tgtEl>
                                          <p:spTgt spid="109">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09">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109">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109">
                                            <p:txEl>
                                              <p:pRg st="0" end="0"/>
                                            </p:txEl>
                                          </p:spTgt>
                                        </p:tgtEl>
                                      </p:cBhvr>
                                    </p:animEffect>
                                  </p:childTnLst>
                                </p:cTn>
                              </p:par>
                            </p:childTnLst>
                          </p:cTn>
                        </p:par>
                        <p:par>
                          <p:cTn id="19" fill="hold">
                            <p:stCondLst>
                              <p:cond delay="3500"/>
                            </p:stCondLst>
                            <p:childTnLst>
                              <p:par>
                                <p:cTn id="20" presetID="31" presetClass="entr" presetSubtype="0" fill="hold" nodeType="afterEffect">
                                  <p:stCondLst>
                                    <p:cond delay="0"/>
                                  </p:stCondLst>
                                  <p:childTnLst>
                                    <p:set>
                                      <p:cBhvr>
                                        <p:cTn id="21" dur="1" fill="hold">
                                          <p:stCondLst>
                                            <p:cond delay="0"/>
                                          </p:stCondLst>
                                        </p:cTn>
                                        <p:tgtEl>
                                          <p:spTgt spid="109">
                                            <p:txEl>
                                              <p:pRg st="1" end="1"/>
                                            </p:txEl>
                                          </p:spTgt>
                                        </p:tgtEl>
                                        <p:attrNameLst>
                                          <p:attrName>style.visibility</p:attrName>
                                        </p:attrNameLst>
                                      </p:cBhvr>
                                      <p:to>
                                        <p:strVal val="visible"/>
                                      </p:to>
                                    </p:set>
                                    <p:anim calcmode="lin" valueType="num">
                                      <p:cBhvr>
                                        <p:cTn id="22" dur="1000" fill="hold"/>
                                        <p:tgtEl>
                                          <p:spTgt spid="109">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109">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109">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109">
                                            <p:txEl>
                                              <p:pRg st="1" end="1"/>
                                            </p:txEl>
                                          </p:spTgt>
                                        </p:tgtEl>
                                      </p:cBhvr>
                                    </p:animEffect>
                                  </p:childTnLst>
                                </p:cTn>
                              </p:par>
                            </p:childTnLst>
                          </p:cTn>
                        </p:par>
                        <p:par>
                          <p:cTn id="26" fill="hold">
                            <p:stCondLst>
                              <p:cond delay="4500"/>
                            </p:stCondLst>
                            <p:childTnLst>
                              <p:par>
                                <p:cTn id="27" presetID="31" presetClass="entr" presetSubtype="0" fill="hold" nodeType="afterEffect">
                                  <p:stCondLst>
                                    <p:cond delay="0"/>
                                  </p:stCondLst>
                                  <p:childTnLst>
                                    <p:set>
                                      <p:cBhvr>
                                        <p:cTn id="28" dur="1" fill="hold">
                                          <p:stCondLst>
                                            <p:cond delay="0"/>
                                          </p:stCondLst>
                                        </p:cTn>
                                        <p:tgtEl>
                                          <p:spTgt spid="109">
                                            <p:txEl>
                                              <p:pRg st="2" end="2"/>
                                            </p:txEl>
                                          </p:spTgt>
                                        </p:tgtEl>
                                        <p:attrNameLst>
                                          <p:attrName>style.visibility</p:attrName>
                                        </p:attrNameLst>
                                      </p:cBhvr>
                                      <p:to>
                                        <p:strVal val="visible"/>
                                      </p:to>
                                    </p:set>
                                    <p:anim calcmode="lin" valueType="num">
                                      <p:cBhvr>
                                        <p:cTn id="29" dur="1000" fill="hold"/>
                                        <p:tgtEl>
                                          <p:spTgt spid="109">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109">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109">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10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9">
                                            <p:txEl>
                                              <p:pRg st="3" end="3"/>
                                            </p:txEl>
                                          </p:spTgt>
                                        </p:tgtEl>
                                        <p:attrNameLst>
                                          <p:attrName>style.visibility</p:attrName>
                                        </p:attrNameLst>
                                      </p:cBhvr>
                                      <p:to>
                                        <p:strVal val="visible"/>
                                      </p:to>
                                    </p:set>
                                    <p:anim calcmode="lin" valueType="num">
                                      <p:cBhvr additive="base">
                                        <p:cTn id="37" dur="500" fill="hold"/>
                                        <p:tgtEl>
                                          <p:spTgt spid="10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circle(in)">
                                      <p:cBhvr>
                                        <p:cTn id="43"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8" y="1784352"/>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Scanner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类访问文件</a:t>
              </a:r>
            </a:p>
          </p:txBody>
        </p:sp>
      </p:grpSp>
      <p:grpSp>
        <p:nvGrpSpPr>
          <p:cNvPr id="110" name="组合 109">
            <a:extLst>
              <a:ext uri="{FF2B5EF4-FFF2-40B4-BE49-F238E27FC236}">
                <a16:creationId xmlns:a16="http://schemas.microsoft.com/office/drawing/2014/main" id="{53E5B7CC-8F30-4EAE-921C-2D331CD4CB00}"/>
              </a:ext>
            </a:extLst>
          </p:cNvPr>
          <p:cNvGrpSpPr/>
          <p:nvPr/>
        </p:nvGrpSpPr>
        <p:grpSpPr>
          <a:xfrm>
            <a:off x="-59689" y="5390687"/>
            <a:ext cx="12231120" cy="1701963"/>
            <a:chOff x="-70976" y="5783047"/>
            <a:chExt cx="12233951" cy="1981200"/>
          </a:xfrm>
        </p:grpSpPr>
        <p:sp>
          <p:nvSpPr>
            <p:cNvPr id="111" name="Freeform 3">
              <a:extLst>
                <a:ext uri="{FF2B5EF4-FFF2-40B4-BE49-F238E27FC236}">
                  <a16:creationId xmlns:a16="http://schemas.microsoft.com/office/drawing/2014/main" id="{BE0FC5F4-A4AF-41D2-81FF-7C8E36B0C5CA}"/>
                </a:ext>
              </a:extLst>
            </p:cNvPr>
            <p:cNvSpPr/>
            <p:nvPr/>
          </p:nvSpPr>
          <p:spPr>
            <a:xfrm>
              <a:off x="-70976" y="5783047"/>
              <a:ext cx="12233951" cy="19812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2" name="内容占位符 2">
              <a:extLst>
                <a:ext uri="{FF2B5EF4-FFF2-40B4-BE49-F238E27FC236}">
                  <a16:creationId xmlns:a16="http://schemas.microsoft.com/office/drawing/2014/main" id="{4A45633A-E4D6-4EC7-A1E2-9A495DB7778F}"/>
                </a:ext>
              </a:extLst>
            </p:cNvPr>
            <p:cNvSpPr txBox="1">
              <a:spLocks/>
            </p:cNvSpPr>
            <p:nvPr/>
          </p:nvSpPr>
          <p:spPr>
            <a:xfrm>
              <a:off x="981662" y="6152730"/>
              <a:ext cx="11017159" cy="133836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Scanner</a:t>
              </a:r>
              <a:r>
                <a:rPr lang="zh-CN" altLang="en-US" sz="2400" b="1" dirty="0">
                  <a:solidFill>
                    <a:schemeClr val="tx1"/>
                  </a:solidFill>
                  <a:latin typeface="仿宋" panose="02010609060101010101" pitchFamily="49" charset="-122"/>
                  <a:ea typeface="仿宋" panose="02010609060101010101" pitchFamily="49" charset="-122"/>
                </a:rPr>
                <a:t>对象解析文件中的全部成绩：</a:t>
              </a:r>
              <a:r>
                <a:rPr lang="en-US" altLang="zh-CN" sz="2400" b="1" dirty="0">
                  <a:solidFill>
                    <a:schemeClr val="tx1"/>
                  </a:solidFill>
                  <a:latin typeface="仿宋" panose="02010609060101010101" pitchFamily="49" charset="-122"/>
                  <a:ea typeface="仿宋" panose="02010609060101010101" pitchFamily="49" charset="-122"/>
                </a:rPr>
                <a:t>90</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98</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88</a:t>
              </a:r>
              <a:r>
                <a:rPr lang="zh-CN" altLang="en-US" sz="2400" b="1" dirty="0">
                  <a:solidFill>
                    <a:schemeClr val="tx1"/>
                  </a:solidFill>
                  <a:latin typeface="仿宋" panose="02010609060101010101" pitchFamily="49" charset="-122"/>
                  <a:ea typeface="仿宋" panose="02010609060101010101" pitchFamily="49" charset="-122"/>
                </a:rPr>
                <a:t>，然后计算出平均成绩。</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Scanner1Test.java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sp>
        <p:nvSpPr>
          <p:cNvPr id="12" name="矩形 11">
            <a:extLst>
              <a:ext uri="{FF2B5EF4-FFF2-40B4-BE49-F238E27FC236}">
                <a16:creationId xmlns:a16="http://schemas.microsoft.com/office/drawing/2014/main" id="{2A4C957E-C921-485B-9B54-F997B643A996}"/>
              </a:ext>
            </a:extLst>
          </p:cNvPr>
          <p:cNvSpPr/>
          <p:nvPr/>
        </p:nvSpPr>
        <p:spPr>
          <a:xfrm>
            <a:off x="1143317" y="2141939"/>
            <a:ext cx="10178508"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创建</a:t>
            </a:r>
            <a:r>
              <a:rPr lang="en-US" altLang="zh-CN" sz="2400" b="1" dirty="0">
                <a:latin typeface="仿宋" panose="02010609060101010101" pitchFamily="49" charset="-122"/>
                <a:ea typeface="仿宋" panose="02010609060101010101" pitchFamily="49" charset="-122"/>
              </a:rPr>
              <a:t>Scanner</a:t>
            </a:r>
            <a:r>
              <a:rPr lang="zh-CN" altLang="en-US" sz="2400" b="1" dirty="0">
                <a:latin typeface="仿宋" panose="02010609060101010101" pitchFamily="49" charset="-122"/>
                <a:ea typeface="仿宋" panose="02010609060101010101" pitchFamily="49" charset="-122"/>
              </a:rPr>
              <a:t>对象，并指向要解析的文件，例如：</a:t>
            </a:r>
          </a:p>
          <a:p>
            <a:r>
              <a:rPr lang="en-US" altLang="zh-CN" sz="2400" b="1" dirty="0">
                <a:solidFill>
                  <a:srgbClr val="C00000"/>
                </a:solidFill>
                <a:latin typeface="仿宋" panose="02010609060101010101" pitchFamily="49" charset="-122"/>
                <a:ea typeface="仿宋" panose="02010609060101010101" pitchFamily="49" charset="-122"/>
              </a:rPr>
              <a:t>File </a:t>
            </a:r>
            <a:r>
              <a:rPr lang="en-US" altLang="zh-CN" sz="2400" b="1" dirty="0" err="1">
                <a:solidFill>
                  <a:srgbClr val="C00000"/>
                </a:solidFill>
                <a:latin typeface="仿宋" panose="02010609060101010101" pitchFamily="49" charset="-122"/>
                <a:ea typeface="仿宋" panose="02010609060101010101" pitchFamily="49" charset="-122"/>
              </a:rPr>
              <a:t>file</a:t>
            </a:r>
            <a:r>
              <a:rPr lang="en-US" altLang="zh-CN" sz="2400" b="1" dirty="0">
                <a:solidFill>
                  <a:srgbClr val="C00000"/>
                </a:solidFill>
                <a:latin typeface="仿宋" panose="02010609060101010101" pitchFamily="49" charset="-122"/>
                <a:ea typeface="仿宋" panose="02010609060101010101" pitchFamily="49" charset="-122"/>
              </a:rPr>
              <a:t> = new File(“student.txt");</a:t>
            </a:r>
          </a:p>
          <a:p>
            <a:r>
              <a:rPr lang="en-US" altLang="zh-CN" sz="2400" b="1" dirty="0">
                <a:solidFill>
                  <a:srgbClr val="C00000"/>
                </a:solidFill>
                <a:latin typeface="仿宋" panose="02010609060101010101" pitchFamily="49" charset="-122"/>
                <a:ea typeface="仿宋" panose="02010609060101010101" pitchFamily="49" charset="-122"/>
              </a:rPr>
              <a:t>Scanner </a:t>
            </a:r>
            <a:r>
              <a:rPr lang="en-US" altLang="zh-CN" sz="2400" b="1" dirty="0" err="1">
                <a:solidFill>
                  <a:srgbClr val="C00000"/>
                </a:solidFill>
                <a:latin typeface="仿宋" panose="02010609060101010101" pitchFamily="49" charset="-122"/>
                <a:ea typeface="仿宋" panose="02010609060101010101" pitchFamily="49" charset="-122"/>
              </a:rPr>
              <a:t>sc</a:t>
            </a:r>
            <a:r>
              <a:rPr lang="en-US" altLang="zh-CN" sz="2400" b="1" dirty="0">
                <a:solidFill>
                  <a:srgbClr val="C00000"/>
                </a:solidFill>
                <a:latin typeface="仿宋" panose="02010609060101010101" pitchFamily="49" charset="-122"/>
                <a:ea typeface="仿宋" panose="02010609060101010101" pitchFamily="49" charset="-122"/>
              </a:rPr>
              <a:t> = new Scanner(file);</a:t>
            </a:r>
          </a:p>
          <a:p>
            <a:r>
              <a:rPr lang="zh-CN" altLang="en-US" sz="2400" b="1" dirty="0">
                <a:latin typeface="仿宋" panose="02010609060101010101" pitchFamily="49" charset="-122"/>
                <a:ea typeface="仿宋" panose="02010609060101010101" pitchFamily="49" charset="-122"/>
              </a:rPr>
              <a:t>那么</a:t>
            </a:r>
            <a:r>
              <a:rPr lang="en-US" altLang="zh-CN" sz="2400" b="1" dirty="0" err="1">
                <a:latin typeface="仿宋" panose="02010609060101010101" pitchFamily="49" charset="-122"/>
                <a:ea typeface="仿宋" panose="02010609060101010101" pitchFamily="49" charset="-122"/>
              </a:rPr>
              <a:t>sc</a:t>
            </a:r>
            <a:r>
              <a:rPr lang="zh-CN" altLang="en-US" sz="2400" b="1" dirty="0">
                <a:latin typeface="仿宋" panose="02010609060101010101" pitchFamily="49" charset="-122"/>
                <a:ea typeface="仿宋" panose="02010609060101010101" pitchFamily="49" charset="-122"/>
              </a:rPr>
              <a:t>将空白作为分隔标记</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810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circle(in)">
                                      <p:cBhvr>
                                        <p:cTn id="16"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8" y="1784352"/>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10.2 File</a:t>
            </a:r>
            <a:r>
              <a:rPr lang="zh-CN" altLang="en-US" b="1" dirty="0">
                <a:latin typeface="仿宋" panose="02010609060101010101" pitchFamily="49" charset="-122"/>
                <a:ea typeface="仿宋" panose="02010609060101010101" pitchFamily="49" charset="-122"/>
              </a:rPr>
              <a:t>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8" y="974203"/>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Scanner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类访问文件</a:t>
              </a:r>
            </a:p>
          </p:txBody>
        </p:sp>
      </p:grpSp>
      <p:grpSp>
        <p:nvGrpSpPr>
          <p:cNvPr id="110" name="组合 109">
            <a:extLst>
              <a:ext uri="{FF2B5EF4-FFF2-40B4-BE49-F238E27FC236}">
                <a16:creationId xmlns:a16="http://schemas.microsoft.com/office/drawing/2014/main" id="{53E5B7CC-8F30-4EAE-921C-2D331CD4CB00}"/>
              </a:ext>
            </a:extLst>
          </p:cNvPr>
          <p:cNvGrpSpPr/>
          <p:nvPr/>
        </p:nvGrpSpPr>
        <p:grpSpPr>
          <a:xfrm>
            <a:off x="-59689" y="5753686"/>
            <a:ext cx="12231120" cy="1338964"/>
            <a:chOff x="-70976" y="5783047"/>
            <a:chExt cx="12233951" cy="1981200"/>
          </a:xfrm>
        </p:grpSpPr>
        <p:sp>
          <p:nvSpPr>
            <p:cNvPr id="111" name="Freeform 3">
              <a:extLst>
                <a:ext uri="{FF2B5EF4-FFF2-40B4-BE49-F238E27FC236}">
                  <a16:creationId xmlns:a16="http://schemas.microsoft.com/office/drawing/2014/main" id="{BE0FC5F4-A4AF-41D2-81FF-7C8E36B0C5CA}"/>
                </a:ext>
              </a:extLst>
            </p:cNvPr>
            <p:cNvSpPr/>
            <p:nvPr/>
          </p:nvSpPr>
          <p:spPr>
            <a:xfrm>
              <a:off x="-70976" y="5783047"/>
              <a:ext cx="12233951" cy="19812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2" name="内容占位符 2">
              <a:extLst>
                <a:ext uri="{FF2B5EF4-FFF2-40B4-BE49-F238E27FC236}">
                  <a16:creationId xmlns:a16="http://schemas.microsoft.com/office/drawing/2014/main" id="{4A45633A-E4D6-4EC7-A1E2-9A495DB7778F}"/>
                </a:ext>
              </a:extLst>
            </p:cNvPr>
            <p:cNvSpPr txBox="1">
              <a:spLocks/>
            </p:cNvSpPr>
            <p:nvPr/>
          </p:nvSpPr>
          <p:spPr>
            <a:xfrm>
              <a:off x="383016" y="5975566"/>
              <a:ext cx="11017159" cy="11340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使用正则表达式作为分隔标记解析</a:t>
              </a:r>
              <a:r>
                <a:rPr lang="en-US" altLang="zh-CN" sz="2400" b="1" dirty="0">
                  <a:solidFill>
                    <a:schemeClr val="tx1"/>
                  </a:solidFill>
                  <a:latin typeface="仿宋" panose="02010609060101010101" pitchFamily="49" charset="-122"/>
                  <a:ea typeface="仿宋" panose="02010609060101010101" pitchFamily="49" charset="-122"/>
                </a:rPr>
                <a:t>goods.txt</a:t>
              </a:r>
              <a:r>
                <a:rPr lang="zh-CN" altLang="en-US" sz="2400" b="1" dirty="0">
                  <a:solidFill>
                    <a:schemeClr val="tx1"/>
                  </a:solidFill>
                  <a:latin typeface="仿宋" panose="02010609060101010101" pitchFamily="49" charset="-122"/>
                  <a:ea typeface="仿宋" panose="02010609060101010101" pitchFamily="49" charset="-122"/>
                </a:rPr>
                <a:t>文件中的商品价格，并计算平均价格。 </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Scanner2Test.java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sp>
        <p:nvSpPr>
          <p:cNvPr id="13" name="矩形 12">
            <a:extLst>
              <a:ext uri="{FF2B5EF4-FFF2-40B4-BE49-F238E27FC236}">
                <a16:creationId xmlns:a16="http://schemas.microsoft.com/office/drawing/2014/main" id="{9D324052-53E9-487A-AD2F-3BD1AB85CFFA}"/>
              </a:ext>
            </a:extLst>
          </p:cNvPr>
          <p:cNvSpPr/>
          <p:nvPr/>
        </p:nvSpPr>
        <p:spPr>
          <a:xfrm>
            <a:off x="1094312" y="2147708"/>
            <a:ext cx="10314496" cy="2308324"/>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创建</a:t>
            </a:r>
            <a:r>
              <a:rPr lang="en-US" altLang="zh-CN" sz="2400" b="1" dirty="0">
                <a:latin typeface="仿宋" panose="02010609060101010101" pitchFamily="49" charset="-122"/>
                <a:ea typeface="仿宋" panose="02010609060101010101" pitchFamily="49" charset="-122"/>
              </a:rPr>
              <a:t>Scanner</a:t>
            </a:r>
            <a:r>
              <a:rPr lang="zh-CN" altLang="en-US" sz="2400" b="1" dirty="0">
                <a:latin typeface="仿宋" panose="02010609060101010101" pitchFamily="49" charset="-122"/>
                <a:ea typeface="仿宋" panose="02010609060101010101" pitchFamily="49" charset="-122"/>
              </a:rPr>
              <a:t>对象，指向要解析的文件，并使用</a:t>
            </a:r>
            <a:r>
              <a:rPr lang="en-US" altLang="zh-CN" sz="2400" b="1" dirty="0" err="1">
                <a:latin typeface="仿宋" panose="02010609060101010101" pitchFamily="49" charset="-122"/>
                <a:ea typeface="仿宋" panose="02010609060101010101" pitchFamily="49" charset="-122"/>
              </a:rPr>
              <a:t>useDelimiter</a:t>
            </a:r>
            <a:r>
              <a:rPr lang="zh-CN" altLang="en-US" sz="2400" b="1" dirty="0">
                <a:latin typeface="仿宋" panose="02010609060101010101" pitchFamily="49" charset="-122"/>
                <a:ea typeface="仿宋" panose="02010609060101010101" pitchFamily="49" charset="-122"/>
              </a:rPr>
              <a:t>方法指定正则表达式作为分隔标记，例如</a:t>
            </a:r>
            <a:r>
              <a:rPr lang="en-US" altLang="zh-CN" sz="2400" b="1" dirty="0">
                <a:latin typeface="仿宋" panose="02010609060101010101" pitchFamily="49" charset="-122"/>
                <a:ea typeface="仿宋" panose="02010609060101010101" pitchFamily="49" charset="-122"/>
              </a:rPr>
              <a:t>:</a:t>
            </a:r>
          </a:p>
          <a:p>
            <a:r>
              <a:rPr lang="en-US" altLang="zh-CN" sz="2400" b="1" dirty="0">
                <a:solidFill>
                  <a:srgbClr val="C00000"/>
                </a:solidFill>
                <a:latin typeface="仿宋" panose="02010609060101010101" pitchFamily="49" charset="-122"/>
                <a:ea typeface="仿宋" panose="02010609060101010101" pitchFamily="49" charset="-122"/>
              </a:rPr>
              <a:t>File </a:t>
            </a:r>
            <a:r>
              <a:rPr lang="en-US" altLang="zh-CN" sz="2400" b="1" dirty="0" err="1">
                <a:solidFill>
                  <a:srgbClr val="C00000"/>
                </a:solidFill>
                <a:latin typeface="仿宋" panose="02010609060101010101" pitchFamily="49" charset="-122"/>
                <a:ea typeface="仿宋" panose="02010609060101010101" pitchFamily="49" charset="-122"/>
              </a:rPr>
              <a:t>file</a:t>
            </a:r>
            <a:r>
              <a:rPr lang="en-US" altLang="zh-CN" sz="2400" b="1" dirty="0">
                <a:solidFill>
                  <a:srgbClr val="C00000"/>
                </a:solidFill>
                <a:latin typeface="仿宋" panose="02010609060101010101" pitchFamily="49" charset="-122"/>
                <a:ea typeface="仿宋" panose="02010609060101010101" pitchFamily="49" charset="-122"/>
              </a:rPr>
              <a:t> = new File(“goods.txt");</a:t>
            </a:r>
          </a:p>
          <a:p>
            <a:r>
              <a:rPr lang="en-US" altLang="zh-CN" sz="2400" b="1" dirty="0">
                <a:solidFill>
                  <a:srgbClr val="C00000"/>
                </a:solidFill>
                <a:latin typeface="仿宋" panose="02010609060101010101" pitchFamily="49" charset="-122"/>
                <a:ea typeface="仿宋" panose="02010609060101010101" pitchFamily="49" charset="-122"/>
              </a:rPr>
              <a:t>Scanner </a:t>
            </a:r>
            <a:r>
              <a:rPr lang="en-US" altLang="zh-CN" sz="2400" b="1" dirty="0" err="1">
                <a:solidFill>
                  <a:srgbClr val="C00000"/>
                </a:solidFill>
                <a:latin typeface="仿宋" panose="02010609060101010101" pitchFamily="49" charset="-122"/>
                <a:ea typeface="仿宋" panose="02010609060101010101" pitchFamily="49" charset="-122"/>
              </a:rPr>
              <a:t>sc</a:t>
            </a:r>
            <a:r>
              <a:rPr lang="en-US" altLang="zh-CN" sz="2400" b="1" dirty="0">
                <a:solidFill>
                  <a:srgbClr val="C00000"/>
                </a:solidFill>
                <a:latin typeface="仿宋" panose="02010609060101010101" pitchFamily="49" charset="-122"/>
                <a:ea typeface="仿宋" panose="02010609060101010101" pitchFamily="49" charset="-122"/>
              </a:rPr>
              <a:t> = new Scanner(file);</a:t>
            </a:r>
          </a:p>
          <a:p>
            <a:r>
              <a:rPr lang="en-US" altLang="zh-CN" sz="2400" b="1" dirty="0" err="1">
                <a:latin typeface="仿宋" panose="02010609060101010101" pitchFamily="49" charset="-122"/>
                <a:ea typeface="仿宋" panose="02010609060101010101" pitchFamily="49" charset="-122"/>
              </a:rPr>
              <a:t>sc.useDelimiter</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正则表达式</a:t>
            </a:r>
            <a:r>
              <a:rPr lang="en-US" altLang="zh-CN"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那么</a:t>
            </a:r>
            <a:r>
              <a:rPr lang="en-US" altLang="zh-CN" sz="2400" b="1" dirty="0" err="1">
                <a:latin typeface="仿宋" panose="02010609060101010101" pitchFamily="49" charset="-122"/>
                <a:ea typeface="仿宋" panose="02010609060101010101" pitchFamily="49" charset="-122"/>
              </a:rPr>
              <a:t>sc</a:t>
            </a:r>
            <a:r>
              <a:rPr lang="zh-CN" altLang="en-US" sz="2400" b="1" dirty="0">
                <a:latin typeface="仿宋" panose="02010609060101010101" pitchFamily="49" charset="-122"/>
                <a:ea typeface="仿宋" panose="02010609060101010101" pitchFamily="49" charset="-122"/>
              </a:rPr>
              <a:t>将正则表达式作为分隔标记</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4772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circle(in)">
                                      <p:cBhvr>
                                        <p:cTn id="16"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096000" y="2508096"/>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10.2   File</a:t>
              </a:r>
              <a:r>
                <a:rPr lang="zh-CN" altLang="en-US" sz="2400" b="1" dirty="0">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10.3   </a:t>
              </a:r>
              <a:r>
                <a:rPr lang="zh-CN" altLang="en-US" sz="2400" b="1" dirty="0">
                  <a:solidFill>
                    <a:schemeClr val="bg1"/>
                  </a:solidFill>
                  <a:latin typeface="仿宋" panose="02010609060101010101" pitchFamily="49" charset="-122"/>
                  <a:ea typeface="仿宋" panose="02010609060101010101" pitchFamily="49" charset="-122"/>
                </a:rPr>
                <a:t>常用</a:t>
              </a:r>
              <a:r>
                <a:rPr lang="en-US" altLang="zh-CN" sz="2400" b="1" dirty="0">
                  <a:solidFill>
                    <a:schemeClr val="bg1"/>
                  </a:solidFill>
                  <a:latin typeface="仿宋" panose="02010609060101010101" pitchFamily="49" charset="-122"/>
                  <a:ea typeface="仿宋" panose="02010609060101010101" pitchFamily="49" charset="-122"/>
                </a:rPr>
                <a:t>I/O</a:t>
              </a:r>
              <a:r>
                <a:rPr lang="zh-CN" altLang="en-US" sz="2400" b="1" dirty="0">
                  <a:solidFill>
                    <a:schemeClr val="bg1"/>
                  </a:solidFill>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68834"/>
            <a:ext cx="6001742" cy="617986"/>
            <a:chOff x="5275064" y="2795844"/>
            <a:chExt cx="6001742"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10.4   </a:t>
              </a:r>
              <a:r>
                <a:rPr lang="zh-CN" altLang="en-US" sz="2400" b="1" dirty="0">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6001742" cy="617986"/>
            <a:chOff x="5275064" y="3557844"/>
            <a:chExt cx="60017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10.5   NIO</a:t>
              </a:r>
              <a:endParaRPr lang="zh-CN" altLang="en-US" sz="2400" b="1" dirty="0">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6001742" cy="617986"/>
            <a:chOff x="5275064" y="5258594"/>
            <a:chExt cx="6001742"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10.6   </a:t>
              </a:r>
              <a:r>
                <a:rPr lang="zh-CN" altLang="en-US" sz="2400" b="1" dirty="0">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10.1   </a:t>
              </a:r>
              <a:r>
                <a:rPr lang="zh-CN" altLang="en-US" sz="2400" b="1" dirty="0">
                  <a:latin typeface="仿宋" panose="02010609060101010101" pitchFamily="49" charset="-122"/>
                  <a:ea typeface="仿宋" panose="02010609060101010101" pitchFamily="49" charset="-122"/>
                </a:rPr>
                <a:t>理解</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2199743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．字节输入流</a:t>
              </a:r>
              <a:r>
                <a:rPr lang="en-US" altLang="zh-CN" sz="2400" b="1" dirty="0" err="1">
                  <a:solidFill>
                    <a:schemeClr val="tx1"/>
                  </a:solidFill>
                  <a:latin typeface="仿宋" panose="02010609060101010101" pitchFamily="49" charset="-122"/>
                  <a:ea typeface="仿宋" panose="02010609060101010101" pitchFamily="49" charset="-122"/>
                </a:rPr>
                <a:t>InputStream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F2FDE432-621A-42C1-BD7C-DC21629C5A42}"/>
              </a:ext>
            </a:extLst>
          </p:cNvPr>
          <p:cNvSpPr txBox="1">
            <a:spLocks/>
          </p:cNvSpPr>
          <p:nvPr/>
        </p:nvSpPr>
        <p:spPr>
          <a:xfrm>
            <a:off x="954493" y="2351931"/>
            <a:ext cx="10433376" cy="9921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 抽象类</a:t>
            </a:r>
            <a:r>
              <a:rPr lang="en-US" altLang="zh-CN" sz="2400" b="1" dirty="0" err="1">
                <a:solidFill>
                  <a:schemeClr val="tx1"/>
                </a:solidFill>
                <a:latin typeface="仿宋" panose="02010609060101010101" pitchFamily="49" charset="-122"/>
                <a:ea typeface="仿宋" panose="02010609060101010101" pitchFamily="49" charset="-122"/>
              </a:rPr>
              <a:t>InputStream</a:t>
            </a:r>
            <a:r>
              <a:rPr lang="zh-CN" altLang="en-US" sz="2400" b="1" dirty="0">
                <a:solidFill>
                  <a:schemeClr val="tx1"/>
                </a:solidFill>
                <a:latin typeface="仿宋" panose="02010609060101010101" pitchFamily="49" charset="-122"/>
                <a:ea typeface="仿宋" panose="02010609060101010101" pitchFamily="49" charset="-122"/>
              </a:rPr>
              <a:t>和抽象类</a:t>
            </a:r>
            <a:r>
              <a:rPr lang="en-US" altLang="zh-CN" sz="2400" b="1" dirty="0" err="1">
                <a:solidFill>
                  <a:schemeClr val="tx1"/>
                </a:solidFill>
                <a:latin typeface="仿宋" panose="02010609060101010101" pitchFamily="49" charset="-122"/>
                <a:ea typeface="仿宋" panose="02010609060101010101" pitchFamily="49" charset="-122"/>
              </a:rPr>
              <a:t>OutputStream</a:t>
            </a:r>
            <a:r>
              <a:rPr lang="zh-CN" altLang="en-US" sz="2400" b="1" dirty="0">
                <a:solidFill>
                  <a:schemeClr val="tx1"/>
                </a:solidFill>
                <a:latin typeface="仿宋" panose="02010609060101010101" pitchFamily="49" charset="-122"/>
                <a:ea typeface="仿宋" panose="02010609060101010101" pitchFamily="49" charset="-122"/>
              </a:rPr>
              <a:t>是所有字节流类的根类，其他字节流类都继承自这两个类。</a:t>
            </a:r>
          </a:p>
        </p:txBody>
      </p:sp>
      <p:sp>
        <p:nvSpPr>
          <p:cNvPr id="16" name="内容占位符 2">
            <a:extLst>
              <a:ext uri="{FF2B5EF4-FFF2-40B4-BE49-F238E27FC236}">
                <a16:creationId xmlns:a16="http://schemas.microsoft.com/office/drawing/2014/main" id="{2DD0D8FD-EEC1-4A34-BBB0-984D6E72889C}"/>
              </a:ext>
            </a:extLst>
          </p:cNvPr>
          <p:cNvSpPr txBox="1">
            <a:spLocks/>
          </p:cNvSpPr>
          <p:nvPr/>
        </p:nvSpPr>
        <p:spPr>
          <a:xfrm>
            <a:off x="1128603" y="3772023"/>
            <a:ext cx="9747735" cy="106474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字节输入流的作用是从数据输入源（例如从磁盘、网络等）获取字节数据到应用程序（内存）中。</a:t>
            </a:r>
          </a:p>
        </p:txBody>
      </p:sp>
    </p:spTree>
    <p:extLst>
      <p:ext uri="{BB962C8B-B14F-4D97-AF65-F5344CB8AC3E}">
        <p14:creationId xmlns:p14="http://schemas.microsoft.com/office/powerpoint/2010/main" val="260764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2" presetClass="entr" presetSubtype="9"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0-#ppt_h/2"/>
                                          </p:val>
                                        </p:tav>
                                        <p:tav tm="100000">
                                          <p:val>
                                            <p:strVal val="#ppt_y"/>
                                          </p:val>
                                        </p:tav>
                                      </p:tavLst>
                                    </p:anim>
                                  </p:childTnLst>
                                </p:cTn>
                              </p:par>
                            </p:childTnLst>
                          </p:cTn>
                        </p:par>
                        <p:par>
                          <p:cTn id="29" fill="hold">
                            <p:stCondLst>
                              <p:cond delay="4500"/>
                            </p:stCondLst>
                            <p:childTnLst>
                              <p:par>
                                <p:cTn id="30" presetID="3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1000" fill="hold"/>
                                        <p:tgtEl>
                                          <p:spTgt spid="16"/>
                                        </p:tgtEl>
                                        <p:attrNameLst>
                                          <p:attrName>ppt_w</p:attrName>
                                        </p:attrNameLst>
                                      </p:cBhvr>
                                      <p:tavLst>
                                        <p:tav tm="0">
                                          <p:val>
                                            <p:fltVal val="0"/>
                                          </p:val>
                                        </p:tav>
                                        <p:tav tm="100000">
                                          <p:val>
                                            <p:strVal val="#ppt_w"/>
                                          </p:val>
                                        </p:tav>
                                      </p:tavLst>
                                    </p:anim>
                                    <p:anim calcmode="lin" valueType="num">
                                      <p:cBhvr>
                                        <p:cTn id="33" dur="1000" fill="hold"/>
                                        <p:tgtEl>
                                          <p:spTgt spid="16"/>
                                        </p:tgtEl>
                                        <p:attrNameLst>
                                          <p:attrName>ppt_h</p:attrName>
                                        </p:attrNameLst>
                                      </p:cBhvr>
                                      <p:tavLst>
                                        <p:tav tm="0">
                                          <p:val>
                                            <p:fltVal val="0"/>
                                          </p:val>
                                        </p:tav>
                                        <p:tav tm="100000">
                                          <p:val>
                                            <p:strVal val="#ppt_h"/>
                                          </p:val>
                                        </p:tav>
                                      </p:tavLst>
                                    </p:anim>
                                    <p:anim calcmode="lin" valueType="num">
                                      <p:cBhvr>
                                        <p:cTn id="34" dur="1000" fill="hold"/>
                                        <p:tgtEl>
                                          <p:spTgt spid="16"/>
                                        </p:tgtEl>
                                        <p:attrNameLst>
                                          <p:attrName>style.rotation</p:attrName>
                                        </p:attrNameLst>
                                      </p:cBhvr>
                                      <p:tavLst>
                                        <p:tav tm="0">
                                          <p:val>
                                            <p:fltVal val="90"/>
                                          </p:val>
                                        </p:tav>
                                        <p:tav tm="100000">
                                          <p:val>
                                            <p:fltVal val="0"/>
                                          </p:val>
                                        </p:tav>
                                      </p:tavLst>
                                    </p:anim>
                                    <p:animEffect transition="in" filter="fade">
                                      <p:cBhvr>
                                        <p:cTn id="3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．字节输入流</a:t>
              </a:r>
              <a:r>
                <a:rPr lang="en-US" altLang="zh-CN" sz="2400" b="1" dirty="0" err="1">
                  <a:solidFill>
                    <a:schemeClr val="tx1"/>
                  </a:solidFill>
                  <a:latin typeface="仿宋" panose="02010609060101010101" pitchFamily="49" charset="-122"/>
                  <a:ea typeface="仿宋" panose="02010609060101010101" pitchFamily="49" charset="-122"/>
                </a:rPr>
                <a:t>InputStream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aphicFrame>
        <p:nvGraphicFramePr>
          <p:cNvPr id="23" name="表格 22">
            <a:extLst>
              <a:ext uri="{FF2B5EF4-FFF2-40B4-BE49-F238E27FC236}">
                <a16:creationId xmlns:a16="http://schemas.microsoft.com/office/drawing/2014/main" id="{5D622997-2FB1-4D3A-9508-59AE27DACDEA}"/>
              </a:ext>
            </a:extLst>
          </p:cNvPr>
          <p:cNvGraphicFramePr>
            <a:graphicFrameLocks noGrp="1"/>
          </p:cNvGraphicFramePr>
          <p:nvPr>
            <p:extLst>
              <p:ext uri="{D42A27DB-BD31-4B8C-83A1-F6EECF244321}">
                <p14:modId xmlns:p14="http://schemas.microsoft.com/office/powerpoint/2010/main" val="2740016100"/>
              </p:ext>
            </p:extLst>
          </p:nvPr>
        </p:nvGraphicFramePr>
        <p:xfrm>
          <a:off x="490134" y="2025786"/>
          <a:ext cx="11198808" cy="4210574"/>
        </p:xfrm>
        <a:graphic>
          <a:graphicData uri="http://schemas.openxmlformats.org/drawingml/2006/table">
            <a:tbl>
              <a:tblPr>
                <a:tableStyleId>{16D9F66E-5EB9-4882-86FB-DCBF35E3C3E4}</a:tableStyleId>
              </a:tblPr>
              <a:tblGrid>
                <a:gridCol w="838006">
                  <a:extLst>
                    <a:ext uri="{9D8B030D-6E8A-4147-A177-3AD203B41FA5}">
                      <a16:colId xmlns:a16="http://schemas.microsoft.com/office/drawing/2014/main" val="20000"/>
                    </a:ext>
                  </a:extLst>
                </a:gridCol>
                <a:gridCol w="2894930">
                  <a:extLst>
                    <a:ext uri="{9D8B030D-6E8A-4147-A177-3AD203B41FA5}">
                      <a16:colId xmlns:a16="http://schemas.microsoft.com/office/drawing/2014/main" val="20001"/>
                    </a:ext>
                  </a:extLst>
                </a:gridCol>
                <a:gridCol w="7465872">
                  <a:extLst>
                    <a:ext uri="{9D8B030D-6E8A-4147-A177-3AD203B41FA5}">
                      <a16:colId xmlns:a16="http://schemas.microsoft.com/office/drawing/2014/main" val="20002"/>
                    </a:ext>
                  </a:extLst>
                </a:gridCol>
              </a:tblGrid>
              <a:tr h="406591">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6" marR="68556"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6" marR="68556"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6" marR="68556" marT="0" marB="0" anchor="ctr">
                    <a:solidFill>
                      <a:srgbClr val="FFC000"/>
                    </a:solidFill>
                  </a:tcPr>
                </a:tc>
                <a:extLst>
                  <a:ext uri="{0D108BD9-81ED-4DB2-BD59-A6C34878D82A}">
                    <a16:rowId xmlns:a16="http://schemas.microsoft.com/office/drawing/2014/main" val="10000"/>
                  </a:ext>
                </a:extLst>
              </a:tr>
              <a:tr h="715600">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read()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从输入流中读取下一个字节，返回读入的字节数据；如果读到末尾，返回</a:t>
                      </a:r>
                      <a:r>
                        <a:rPr lang="en-US" sz="2200" b="1" kern="100" dirty="0">
                          <a:latin typeface="仿宋" panose="02010609060101010101" pitchFamily="49" charset="-122"/>
                          <a:ea typeface="仿宋" panose="02010609060101010101" pitchFamily="49" charset="-122"/>
                        </a:rPr>
                        <a:t>-1</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1"/>
                  </a:ext>
                </a:extLst>
              </a:tr>
              <a:tr h="782368">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read(byte b[ ])</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从输入流中读取一定数量的字节保存到字节数组中，并返回实际读取的字节数</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2"/>
                  </a:ext>
                </a:extLst>
              </a:tr>
              <a:tr h="1590415">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read(byte b[],</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off,</a:t>
                      </a:r>
                    </a:p>
                    <a:p>
                      <a:pPr marL="0" indent="725488" latinLnBrk="1">
                        <a:spcAft>
                          <a:spcPts val="0"/>
                        </a:spcAft>
                      </a:pP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len</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从输入流中读取最多</a:t>
                      </a:r>
                      <a:r>
                        <a:rPr lang="en-US" sz="2200" b="1" kern="100" dirty="0" err="1">
                          <a:latin typeface="仿宋" panose="02010609060101010101" pitchFamily="49" charset="-122"/>
                          <a:ea typeface="仿宋" panose="02010609060101010101" pitchFamily="49" charset="-122"/>
                        </a:rPr>
                        <a:t>len</a:t>
                      </a:r>
                      <a:r>
                        <a:rPr lang="zh-CN" sz="2200" b="1" kern="100" dirty="0">
                          <a:latin typeface="仿宋" panose="02010609060101010101" pitchFamily="49" charset="-122"/>
                          <a:ea typeface="仿宋" panose="02010609060101010101" pitchFamily="49" charset="-122"/>
                        </a:rPr>
                        <a:t>个字节，保存到数组</a:t>
                      </a:r>
                      <a:r>
                        <a:rPr lang="en-US" sz="2200" b="1" kern="100" dirty="0">
                          <a:latin typeface="仿宋" panose="02010609060101010101" pitchFamily="49" charset="-122"/>
                          <a:ea typeface="仿宋" panose="02010609060101010101" pitchFamily="49" charset="-122"/>
                        </a:rPr>
                        <a:t>b</a:t>
                      </a:r>
                      <a:r>
                        <a:rPr lang="zh-CN" sz="2200" b="1" kern="100" dirty="0">
                          <a:latin typeface="仿宋" panose="02010609060101010101" pitchFamily="49" charset="-122"/>
                          <a:ea typeface="仿宋" panose="02010609060101010101" pitchFamily="49" charset="-122"/>
                        </a:rPr>
                        <a:t>中从</a:t>
                      </a:r>
                      <a:r>
                        <a:rPr lang="en-US" sz="2200" b="1" kern="100" dirty="0">
                          <a:latin typeface="仿宋" panose="02010609060101010101" pitchFamily="49" charset="-122"/>
                          <a:ea typeface="仿宋" panose="02010609060101010101" pitchFamily="49" charset="-122"/>
                        </a:rPr>
                        <a:t>off</a:t>
                      </a:r>
                      <a:r>
                        <a:rPr lang="zh-CN" sz="2200" b="1" kern="100" dirty="0">
                          <a:latin typeface="仿宋" panose="02010609060101010101" pitchFamily="49" charset="-122"/>
                          <a:ea typeface="仿宋" panose="02010609060101010101" pitchFamily="49" charset="-122"/>
                        </a:rPr>
                        <a:t>开始的位置，并返回实际读入的字节数；如果</a:t>
                      </a:r>
                      <a:r>
                        <a:rPr lang="en-US" sz="2200" b="1" kern="100" dirty="0" err="1">
                          <a:latin typeface="仿宋" panose="02010609060101010101" pitchFamily="49" charset="-122"/>
                          <a:ea typeface="仿宋" panose="02010609060101010101" pitchFamily="49" charset="-122"/>
                        </a:rPr>
                        <a:t>off+len</a:t>
                      </a:r>
                      <a:r>
                        <a:rPr lang="en-US" sz="2200" b="1" kern="100" dirty="0">
                          <a:latin typeface="仿宋" panose="02010609060101010101" pitchFamily="49" charset="-122"/>
                          <a:ea typeface="仿宋" panose="02010609060101010101" pitchFamily="49" charset="-122"/>
                        </a:rPr>
                        <a:t> </a:t>
                      </a:r>
                      <a:r>
                        <a:rPr lang="zh-CN" sz="2200" b="1" kern="100" dirty="0">
                          <a:latin typeface="仿宋" panose="02010609060101010101" pitchFamily="49" charset="-122"/>
                          <a:ea typeface="仿宋" panose="02010609060101010101" pitchFamily="49" charset="-122"/>
                        </a:rPr>
                        <a:t>大于</a:t>
                      </a:r>
                      <a:r>
                        <a:rPr lang="en-US" sz="2200" b="1" kern="100" dirty="0" err="1">
                          <a:latin typeface="仿宋" panose="02010609060101010101" pitchFamily="49" charset="-122"/>
                          <a:ea typeface="仿宋" panose="02010609060101010101" pitchFamily="49" charset="-122"/>
                        </a:rPr>
                        <a:t>b.length</a:t>
                      </a:r>
                      <a:r>
                        <a:rPr lang="zh-CN" sz="2200" b="1" kern="100" dirty="0">
                          <a:latin typeface="仿宋" panose="02010609060101010101" pitchFamily="49" charset="-122"/>
                          <a:ea typeface="仿宋" panose="02010609060101010101" pitchFamily="49" charset="-122"/>
                        </a:rPr>
                        <a:t>，或者</a:t>
                      </a:r>
                      <a:r>
                        <a:rPr lang="en-US" sz="2200" b="1" kern="100" dirty="0">
                          <a:latin typeface="仿宋" panose="02010609060101010101" pitchFamily="49" charset="-122"/>
                          <a:ea typeface="仿宋" panose="02010609060101010101" pitchFamily="49" charset="-122"/>
                        </a:rPr>
                        <a:t>off </a:t>
                      </a:r>
                      <a:r>
                        <a:rPr lang="zh-CN" sz="2200" b="1" kern="100" dirty="0">
                          <a:latin typeface="仿宋" panose="02010609060101010101" pitchFamily="49" charset="-122"/>
                          <a:ea typeface="仿宋" panose="02010609060101010101" pitchFamily="49" charset="-122"/>
                        </a:rPr>
                        <a:t>和</a:t>
                      </a:r>
                      <a:r>
                        <a:rPr lang="en-US" sz="2200" b="1" kern="100" dirty="0" err="1">
                          <a:latin typeface="仿宋" panose="02010609060101010101" pitchFamily="49" charset="-122"/>
                          <a:ea typeface="仿宋" panose="02010609060101010101" pitchFamily="49" charset="-122"/>
                        </a:rPr>
                        <a:t>len</a:t>
                      </a:r>
                      <a:r>
                        <a:rPr lang="zh-CN" sz="2200" b="1" kern="100" dirty="0">
                          <a:latin typeface="仿宋" panose="02010609060101010101" pitchFamily="49" charset="-122"/>
                          <a:ea typeface="仿宋" panose="02010609060101010101" pitchFamily="49" charset="-122"/>
                        </a:rPr>
                        <a:t>中有一个是负数，那么会抛出</a:t>
                      </a:r>
                      <a:r>
                        <a:rPr lang="en-US" sz="2200" b="1" kern="100" dirty="0" err="1">
                          <a:latin typeface="仿宋" panose="02010609060101010101" pitchFamily="49" charset="-122"/>
                          <a:ea typeface="仿宋" panose="02010609060101010101" pitchFamily="49" charset="-122"/>
                        </a:rPr>
                        <a:t>IndexOutOfBoundsException</a:t>
                      </a:r>
                      <a:r>
                        <a:rPr lang="zh-CN" sz="2200" b="1" kern="100" dirty="0">
                          <a:latin typeface="仿宋" panose="02010609060101010101" pitchFamily="49" charset="-122"/>
                          <a:ea typeface="仿宋" panose="02010609060101010101" pitchFamily="49" charset="-122"/>
                        </a:rPr>
                        <a:t>异常</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3"/>
                  </a:ext>
                </a:extLst>
              </a:tr>
              <a:tr h="715600">
                <a:tc>
                  <a:txBody>
                    <a:bodyPr/>
                    <a:lstStyle/>
                    <a:p>
                      <a:pPr>
                        <a:spcAft>
                          <a:spcPts val="0"/>
                        </a:spcAft>
                      </a:pPr>
                      <a:r>
                        <a:rPr lang="en-US" sz="2200" b="1" kern="100" dirty="0">
                          <a:latin typeface="仿宋" panose="02010609060101010101" pitchFamily="49" charset="-122"/>
                          <a:ea typeface="仿宋" panose="02010609060101010101" pitchFamily="49" charset="-122"/>
                        </a:rPr>
                        <a:t>long</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skip(long n)</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从输入流中跳过并丢弃</a:t>
                      </a:r>
                      <a:r>
                        <a:rPr lang="en-US" sz="2200" b="1" kern="100" dirty="0">
                          <a:latin typeface="仿宋" panose="02010609060101010101" pitchFamily="49" charset="-122"/>
                          <a:ea typeface="仿宋" panose="02010609060101010101" pitchFamily="49" charset="-122"/>
                        </a:rPr>
                        <a:t>n</a:t>
                      </a:r>
                      <a:r>
                        <a:rPr lang="zh-CN" sz="2200" b="1" kern="100" dirty="0">
                          <a:latin typeface="仿宋" panose="02010609060101010101" pitchFamily="49" charset="-122"/>
                          <a:ea typeface="仿宋" panose="02010609060101010101" pitchFamily="49" charset="-122"/>
                        </a:rPr>
                        <a:t>个字节，并返回实际跳过的字节数</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0089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3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1000" fill="hold"/>
                                        <p:tgtEl>
                                          <p:spTgt spid="23"/>
                                        </p:tgtEl>
                                        <p:attrNameLst>
                                          <p:attrName>ppt_w</p:attrName>
                                        </p:attrNameLst>
                                      </p:cBhvr>
                                      <p:tavLst>
                                        <p:tav tm="0">
                                          <p:val>
                                            <p:fltVal val="0"/>
                                          </p:val>
                                        </p:tav>
                                        <p:tav tm="100000">
                                          <p:val>
                                            <p:strVal val="#ppt_w"/>
                                          </p:val>
                                        </p:tav>
                                      </p:tavLst>
                                    </p:anim>
                                    <p:anim calcmode="lin" valueType="num">
                                      <p:cBhvr>
                                        <p:cTn id="27" dur="1000" fill="hold"/>
                                        <p:tgtEl>
                                          <p:spTgt spid="23"/>
                                        </p:tgtEl>
                                        <p:attrNameLst>
                                          <p:attrName>ppt_h</p:attrName>
                                        </p:attrNameLst>
                                      </p:cBhvr>
                                      <p:tavLst>
                                        <p:tav tm="0">
                                          <p:val>
                                            <p:fltVal val="0"/>
                                          </p:val>
                                        </p:tav>
                                        <p:tav tm="100000">
                                          <p:val>
                                            <p:strVal val="#ppt_h"/>
                                          </p:val>
                                        </p:tav>
                                      </p:tavLst>
                                    </p:anim>
                                    <p:anim calcmode="lin" valueType="num">
                                      <p:cBhvr>
                                        <p:cTn id="28" dur="1000" fill="hold"/>
                                        <p:tgtEl>
                                          <p:spTgt spid="23"/>
                                        </p:tgtEl>
                                        <p:attrNameLst>
                                          <p:attrName>style.rotation</p:attrName>
                                        </p:attrNameLst>
                                      </p:cBhvr>
                                      <p:tavLst>
                                        <p:tav tm="0">
                                          <p:val>
                                            <p:fltVal val="90"/>
                                          </p:val>
                                        </p:tav>
                                        <p:tav tm="100000">
                                          <p:val>
                                            <p:fltVal val="0"/>
                                          </p:val>
                                        </p:tav>
                                      </p:tavLst>
                                    </p:anim>
                                    <p:animEffect transition="in" filter="fade">
                                      <p:cBhvr>
                                        <p:cTn id="2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．字节输入流</a:t>
              </a:r>
              <a:r>
                <a:rPr lang="en-US" altLang="zh-CN" sz="2400" b="1" dirty="0" err="1">
                  <a:solidFill>
                    <a:schemeClr val="tx1"/>
                  </a:solidFill>
                  <a:latin typeface="仿宋" panose="02010609060101010101" pitchFamily="49" charset="-122"/>
                  <a:ea typeface="仿宋" panose="02010609060101010101" pitchFamily="49" charset="-122"/>
                </a:rPr>
                <a:t>InputStream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aphicFrame>
        <p:nvGraphicFramePr>
          <p:cNvPr id="16" name="表格 15">
            <a:extLst>
              <a:ext uri="{FF2B5EF4-FFF2-40B4-BE49-F238E27FC236}">
                <a16:creationId xmlns:a16="http://schemas.microsoft.com/office/drawing/2014/main" id="{B72786E6-72CE-452F-8253-675BCCE238D7}"/>
              </a:ext>
            </a:extLst>
          </p:cNvPr>
          <p:cNvGraphicFramePr>
            <a:graphicFrameLocks noGrp="1"/>
          </p:cNvGraphicFramePr>
          <p:nvPr>
            <p:extLst>
              <p:ext uri="{D42A27DB-BD31-4B8C-83A1-F6EECF244321}">
                <p14:modId xmlns:p14="http://schemas.microsoft.com/office/powerpoint/2010/main" val="3904714979"/>
              </p:ext>
            </p:extLst>
          </p:nvPr>
        </p:nvGraphicFramePr>
        <p:xfrm>
          <a:off x="627984" y="2131190"/>
          <a:ext cx="10894080" cy="4168342"/>
        </p:xfrm>
        <a:graphic>
          <a:graphicData uri="http://schemas.openxmlformats.org/drawingml/2006/table">
            <a:tbl>
              <a:tblPr>
                <a:tableStyleId>{16D9F66E-5EB9-4882-86FB-DCBF35E3C3E4}</a:tableStyleId>
              </a:tblPr>
              <a:tblGrid>
                <a:gridCol w="1524471">
                  <a:extLst>
                    <a:ext uri="{9D8B030D-6E8A-4147-A177-3AD203B41FA5}">
                      <a16:colId xmlns:a16="http://schemas.microsoft.com/office/drawing/2014/main" val="20000"/>
                    </a:ext>
                  </a:extLst>
                </a:gridCol>
                <a:gridCol w="3118108">
                  <a:extLst>
                    <a:ext uri="{9D8B030D-6E8A-4147-A177-3AD203B41FA5}">
                      <a16:colId xmlns:a16="http://schemas.microsoft.com/office/drawing/2014/main" val="20001"/>
                    </a:ext>
                  </a:extLst>
                </a:gridCol>
                <a:gridCol w="6251501">
                  <a:extLst>
                    <a:ext uri="{9D8B030D-6E8A-4147-A177-3AD203B41FA5}">
                      <a16:colId xmlns:a16="http://schemas.microsoft.com/office/drawing/2014/main" val="20002"/>
                    </a:ext>
                  </a:extLst>
                </a:gridCol>
              </a:tblGrid>
              <a:tr h="405862">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solidFill>
                      <a:srgbClr val="FFC000"/>
                    </a:solidFill>
                  </a:tcPr>
                </a:tc>
                <a:extLst>
                  <a:ext uri="{0D108BD9-81ED-4DB2-BD59-A6C34878D82A}">
                    <a16:rowId xmlns:a16="http://schemas.microsoft.com/office/drawing/2014/main" val="10000"/>
                  </a:ext>
                </a:extLst>
              </a:tr>
              <a:tr h="714318">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close()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关闭输入流，释放资源。对流的读取完毕后调用该方法以释放资源</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4134132578"/>
                  </a:ext>
                </a:extLst>
              </a:tr>
              <a:tr h="548047">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available()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返回此输入流可以读取（或跳过）的估计字节数</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1"/>
                  </a:ext>
                </a:extLst>
              </a:tr>
              <a:tr h="1071476">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mark(</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readlimit</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在输入流中标记当前的位置。参数</a:t>
                      </a:r>
                      <a:r>
                        <a:rPr lang="en-US" sz="2200" b="1" kern="100" dirty="0" err="1">
                          <a:latin typeface="仿宋" panose="02010609060101010101" pitchFamily="49" charset="-122"/>
                          <a:ea typeface="仿宋" panose="02010609060101010101" pitchFamily="49" charset="-122"/>
                        </a:rPr>
                        <a:t>readlimit</a:t>
                      </a:r>
                      <a:r>
                        <a:rPr lang="zh-CN" sz="2200" b="1" kern="100" dirty="0">
                          <a:latin typeface="仿宋" panose="02010609060101010101" pitchFamily="49" charset="-122"/>
                          <a:ea typeface="仿宋" panose="02010609060101010101" pitchFamily="49" charset="-122"/>
                        </a:rPr>
                        <a:t>为标记失效前最多读取的字节数。如果读取的字节数超出此范围则标记失效</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2"/>
                  </a:ext>
                </a:extLst>
              </a:tr>
              <a:tr h="714318">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a:latin typeface="仿宋" panose="02010609060101010101" pitchFamily="49" charset="-122"/>
                          <a:ea typeface="仿宋" panose="02010609060101010101" pitchFamily="49" charset="-122"/>
                        </a:rPr>
                        <a:t>reset()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将输入流重新定位到最后一次调用</a:t>
                      </a:r>
                      <a:r>
                        <a:rPr lang="en-US" sz="2200" b="1" kern="100" dirty="0">
                          <a:latin typeface="仿宋" panose="02010609060101010101" pitchFamily="49" charset="-122"/>
                          <a:ea typeface="仿宋" panose="02010609060101010101" pitchFamily="49" charset="-122"/>
                        </a:rPr>
                        <a:t> mark </a:t>
                      </a:r>
                      <a:r>
                        <a:rPr lang="zh-CN" sz="2200" b="1" kern="100" dirty="0">
                          <a:latin typeface="仿宋" panose="02010609060101010101" pitchFamily="49" charset="-122"/>
                          <a:ea typeface="仿宋" panose="02010609060101010101" pitchFamily="49" charset="-122"/>
                        </a:rPr>
                        <a:t>方法时的位置</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3"/>
                  </a:ext>
                </a:extLst>
              </a:tr>
              <a:tr h="714321">
                <a:tc>
                  <a:txBody>
                    <a:bodyPr/>
                    <a:lstStyle/>
                    <a:p>
                      <a:pPr>
                        <a:spcAft>
                          <a:spcPts val="0"/>
                        </a:spcAft>
                      </a:pPr>
                      <a:r>
                        <a:rPr lang="en-US" sz="2200" b="1" kern="100" dirty="0" err="1">
                          <a:latin typeface="仿宋" panose="02010609060101010101" pitchFamily="49" charset="-122"/>
                          <a:ea typeface="仿宋" panose="02010609060101010101" pitchFamily="49" charset="-122"/>
                        </a:rPr>
                        <a:t>boolean</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en-US" sz="2200" b="1" kern="100" dirty="0" err="1">
                          <a:latin typeface="仿宋" panose="02010609060101010101" pitchFamily="49" charset="-122"/>
                          <a:ea typeface="仿宋" panose="02010609060101010101" pitchFamily="49" charset="-122"/>
                        </a:rPr>
                        <a:t>markSupported</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测试此输入流是否支持</a:t>
                      </a:r>
                      <a:r>
                        <a:rPr lang="en-US" sz="2200" b="1" kern="100" dirty="0">
                          <a:latin typeface="仿宋" panose="02010609060101010101" pitchFamily="49" charset="-122"/>
                          <a:ea typeface="仿宋" panose="02010609060101010101" pitchFamily="49" charset="-122"/>
                        </a:rPr>
                        <a:t> mark </a:t>
                      </a:r>
                      <a:r>
                        <a:rPr lang="zh-CN" sz="2200" b="1" kern="100" dirty="0">
                          <a:latin typeface="仿宋" panose="02010609060101010101" pitchFamily="49" charset="-122"/>
                          <a:ea typeface="仿宋" panose="02010609060101010101" pitchFamily="49" charset="-122"/>
                        </a:rPr>
                        <a:t>和</a:t>
                      </a:r>
                      <a:r>
                        <a:rPr lang="en-US" sz="2200" b="1" kern="100" dirty="0">
                          <a:latin typeface="仿宋" panose="02010609060101010101" pitchFamily="49" charset="-122"/>
                          <a:ea typeface="仿宋" panose="02010609060101010101" pitchFamily="49" charset="-122"/>
                        </a:rPr>
                        <a:t> reset </a:t>
                      </a:r>
                      <a:r>
                        <a:rPr lang="zh-CN" sz="2200" b="1" kern="100" dirty="0">
                          <a:latin typeface="仿宋" panose="02010609060101010101" pitchFamily="49" charset="-122"/>
                          <a:ea typeface="仿宋" panose="02010609060101010101" pitchFamily="49" charset="-122"/>
                        </a:rPr>
                        <a:t>方法。只有带缓存的输入流支持标记功能</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6" marR="68556"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929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31"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fltVal val="0"/>
                                          </p:val>
                                        </p:tav>
                                        <p:tav tm="100000">
                                          <p:val>
                                            <p:strVal val="#ppt_w"/>
                                          </p:val>
                                        </p:tav>
                                      </p:tavLst>
                                    </p:anim>
                                    <p:anim calcmode="lin" valueType="num">
                                      <p:cBhvr>
                                        <p:cTn id="28" dur="1000" fill="hold"/>
                                        <p:tgtEl>
                                          <p:spTgt spid="16"/>
                                        </p:tgtEl>
                                        <p:attrNameLst>
                                          <p:attrName>ppt_h</p:attrName>
                                        </p:attrNameLst>
                                      </p:cBhvr>
                                      <p:tavLst>
                                        <p:tav tm="0">
                                          <p:val>
                                            <p:fltVal val="0"/>
                                          </p:val>
                                        </p:tav>
                                        <p:tav tm="100000">
                                          <p:val>
                                            <p:strVal val="#ppt_h"/>
                                          </p:val>
                                        </p:tav>
                                      </p:tavLst>
                                    </p:anim>
                                    <p:anim calcmode="lin" valueType="num">
                                      <p:cBhvr>
                                        <p:cTn id="29" dur="1000" fill="hold"/>
                                        <p:tgtEl>
                                          <p:spTgt spid="16"/>
                                        </p:tgtEl>
                                        <p:attrNameLst>
                                          <p:attrName>style.rotation</p:attrName>
                                        </p:attrNameLst>
                                      </p:cBhvr>
                                      <p:tavLst>
                                        <p:tav tm="0">
                                          <p:val>
                                            <p:fltVal val="90"/>
                                          </p:val>
                                        </p:tav>
                                        <p:tav tm="100000">
                                          <p:val>
                                            <p:fltVal val="0"/>
                                          </p:val>
                                        </p:tav>
                                      </p:tavLst>
                                    </p:anim>
                                    <p:animEffect transition="in" filter="fade">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294759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．文件字节输入流类</a:t>
              </a:r>
              <a:r>
                <a:rPr lang="en-US" altLang="zh-CN" sz="2400" b="1" dirty="0" err="1">
                  <a:solidFill>
                    <a:schemeClr val="tx1"/>
                  </a:solidFill>
                  <a:latin typeface="仿宋" panose="02010609060101010101" pitchFamily="49" charset="-122"/>
                  <a:ea typeface="仿宋" panose="02010609060101010101" pitchFamily="49" charset="-122"/>
                </a:rPr>
                <a:t>FileInputStream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矩形 22">
            <a:extLst>
              <a:ext uri="{FF2B5EF4-FFF2-40B4-BE49-F238E27FC236}">
                <a16:creationId xmlns:a16="http://schemas.microsoft.com/office/drawing/2014/main" id="{46362E2C-C0B9-4286-9406-430587733D9F}"/>
              </a:ext>
            </a:extLst>
          </p:cNvPr>
          <p:cNvSpPr/>
          <p:nvPr/>
        </p:nvSpPr>
        <p:spPr>
          <a:xfrm>
            <a:off x="3792" y="3581365"/>
            <a:ext cx="12187591" cy="16031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885924B1-0929-4B4B-A89E-4F892BFB9EDD}"/>
              </a:ext>
            </a:extLst>
          </p:cNvPr>
          <p:cNvSpPr txBox="1">
            <a:spLocks/>
          </p:cNvSpPr>
          <p:nvPr/>
        </p:nvSpPr>
        <p:spPr>
          <a:xfrm>
            <a:off x="636410" y="3809911"/>
            <a:ext cx="11160628" cy="106655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(File file) throws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FileNotFoundException</a:t>
            </a: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0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(String name) throws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FileNotFoundException</a:t>
            </a: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29" name="内容占位符 2">
            <a:extLst>
              <a:ext uri="{FF2B5EF4-FFF2-40B4-BE49-F238E27FC236}">
                <a16:creationId xmlns:a16="http://schemas.microsoft.com/office/drawing/2014/main" id="{D81A5E46-82CD-403B-A0AD-9A2075FB551D}"/>
              </a:ext>
            </a:extLst>
          </p:cNvPr>
          <p:cNvSpPr txBox="1">
            <a:spLocks/>
          </p:cNvSpPr>
          <p:nvPr/>
        </p:nvSpPr>
        <p:spPr>
          <a:xfrm>
            <a:off x="1143317" y="2067673"/>
            <a:ext cx="9788685" cy="15033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在进行字节输入流操作时，经常使用的是</a:t>
            </a:r>
            <a:r>
              <a:rPr lang="en-US" altLang="zh-CN" sz="2400" b="1" dirty="0" err="1">
                <a:latin typeface="仿宋" panose="02010609060101010101" pitchFamily="49" charset="-122"/>
                <a:ea typeface="仿宋" panose="02010609060101010101" pitchFamily="49" charset="-122"/>
              </a:rPr>
              <a:t>InputStream</a:t>
            </a:r>
            <a:r>
              <a:rPr lang="zh-CN" altLang="en-US" sz="2400" b="1" dirty="0">
                <a:latin typeface="仿宋" panose="02010609060101010101" pitchFamily="49" charset="-122"/>
                <a:ea typeface="仿宋" panose="02010609060101010101" pitchFamily="49" charset="-122"/>
              </a:rPr>
              <a:t>类的子类</a:t>
            </a:r>
            <a:r>
              <a:rPr lang="en-US" altLang="zh-CN" sz="2400" b="1" dirty="0" err="1">
                <a:latin typeface="仿宋" panose="02010609060101010101" pitchFamily="49" charset="-122"/>
                <a:ea typeface="仿宋" panose="02010609060101010101" pitchFamily="49" charset="-122"/>
              </a:rPr>
              <a:t>FileInputStream</a:t>
            </a:r>
            <a:r>
              <a:rPr lang="zh-CN" altLang="en-US" sz="2400" b="1" dirty="0">
                <a:latin typeface="仿宋" panose="02010609060101010101" pitchFamily="49" charset="-122"/>
                <a:ea typeface="仿宋" panose="02010609060101010101" pitchFamily="49" charset="-122"/>
              </a:rPr>
              <a:t>，实现简单的文件数据读取。</a:t>
            </a:r>
          </a:p>
          <a:p>
            <a:r>
              <a:rPr lang="en-US" altLang="zh-CN" sz="2400" b="1" dirty="0" err="1">
                <a:latin typeface="仿宋" panose="02010609060101010101" pitchFamily="49" charset="-122"/>
                <a:ea typeface="仿宋" panose="02010609060101010101" pitchFamily="49" charset="-122"/>
              </a:rPr>
              <a:t>FileInputStream</a:t>
            </a:r>
            <a:r>
              <a:rPr lang="zh-CN" altLang="en-US" sz="2400" b="1" dirty="0">
                <a:latin typeface="仿宋" panose="02010609060101010101" pitchFamily="49" charset="-122"/>
                <a:ea typeface="仿宋" panose="02010609060101010101" pitchFamily="49" charset="-122"/>
              </a:rPr>
              <a:t>类的常用构造方法：</a:t>
            </a:r>
          </a:p>
        </p:txBody>
      </p:sp>
      <p:sp>
        <p:nvSpPr>
          <p:cNvPr id="30" name="内容占位符 2">
            <a:extLst>
              <a:ext uri="{FF2B5EF4-FFF2-40B4-BE49-F238E27FC236}">
                <a16:creationId xmlns:a16="http://schemas.microsoft.com/office/drawing/2014/main" id="{B05BCB5A-90D8-489A-B517-A812E6616060}"/>
              </a:ext>
            </a:extLst>
          </p:cNvPr>
          <p:cNvSpPr txBox="1">
            <a:spLocks/>
          </p:cNvSpPr>
          <p:nvPr/>
        </p:nvSpPr>
        <p:spPr>
          <a:xfrm>
            <a:off x="1168371" y="5135108"/>
            <a:ext cx="11053667" cy="157738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在创建输入流时，如果文件不存在或出现其他问题，会抛出</a:t>
            </a:r>
            <a:r>
              <a:rPr lang="en-US" altLang="zh-CN" sz="2400" b="1" dirty="0" err="1">
                <a:latin typeface="仿宋" panose="02010609060101010101" pitchFamily="49" charset="-122"/>
                <a:ea typeface="仿宋" panose="02010609060101010101" pitchFamily="49" charset="-122"/>
              </a:rPr>
              <a:t>FileNotFoundException</a:t>
            </a:r>
            <a:r>
              <a:rPr lang="zh-CN" altLang="en-US" sz="2400" b="1" dirty="0">
                <a:latin typeface="仿宋" panose="02010609060101010101" pitchFamily="49" charset="-122"/>
                <a:ea typeface="仿宋" panose="02010609060101010101" pitchFamily="49" charset="-122"/>
              </a:rPr>
              <a:t>异常，所以要注意捕获。</a:t>
            </a:r>
          </a:p>
        </p:txBody>
      </p:sp>
    </p:spTree>
    <p:extLst>
      <p:ext uri="{BB962C8B-B14F-4D97-AF65-F5344CB8AC3E}">
        <p14:creationId xmlns:p14="http://schemas.microsoft.com/office/powerpoint/2010/main" val="226081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2" presetClass="entr" presetSubtype="9" fill="hold" grpId="0" nodeType="after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 calcmode="lin" valueType="num">
                                      <p:cBhvr additive="base">
                                        <p:cTn id="2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29">
                                            <p:txEl>
                                              <p:pRg st="1" end="1"/>
                                            </p:txEl>
                                          </p:spTgt>
                                        </p:tgtEl>
                                        <p:attrNameLst>
                                          <p:attrName>style.visibility</p:attrName>
                                        </p:attrNameLst>
                                      </p:cBhvr>
                                      <p:to>
                                        <p:strVal val="visible"/>
                                      </p:to>
                                    </p:set>
                                    <p:anim calcmode="lin" valueType="num">
                                      <p:cBhvr additive="base">
                                        <p:cTn id="33"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27">
                                            <p:txEl>
                                              <p:pRg st="0" end="0"/>
                                            </p:txEl>
                                          </p:spTgt>
                                        </p:tgtEl>
                                        <p:attrNameLst>
                                          <p:attrName>style.visibility</p:attrName>
                                        </p:attrNameLst>
                                      </p:cBhvr>
                                      <p:to>
                                        <p:strVal val="visible"/>
                                      </p:to>
                                    </p:set>
                                    <p:anim calcmode="lin" valueType="num">
                                      <p:cBhvr additive="base">
                                        <p:cTn id="4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27">
                                            <p:txEl>
                                              <p:pRg st="1" end="1"/>
                                            </p:txEl>
                                          </p:spTgt>
                                        </p:tgtEl>
                                        <p:attrNameLst>
                                          <p:attrName>style.visibility</p:attrName>
                                        </p:attrNameLst>
                                      </p:cBhvr>
                                      <p:to>
                                        <p:strVal val="visible"/>
                                      </p:to>
                                    </p:set>
                                    <p:anim calcmode="lin" valueType="num">
                                      <p:cBhvr additive="base">
                                        <p:cTn id="47"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3"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27" grpId="0" uiExpand="1" build="p"/>
      <p:bldP spid="29" grpId="0" uiExpand="1" build="p"/>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98155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．文件字节输入流类</a:t>
              </a:r>
              <a:r>
                <a:rPr lang="en-US" altLang="zh-CN" sz="2400" b="1" dirty="0" err="1">
                  <a:solidFill>
                    <a:schemeClr val="tx1"/>
                  </a:solidFill>
                  <a:latin typeface="仿宋" panose="02010609060101010101" pitchFamily="49" charset="-122"/>
                  <a:ea typeface="仿宋" panose="02010609060101010101" pitchFamily="49" charset="-122"/>
                </a:rPr>
                <a:t>FileInputStream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31" name="TextBox 10">
            <a:extLst>
              <a:ext uri="{FF2B5EF4-FFF2-40B4-BE49-F238E27FC236}">
                <a16:creationId xmlns:a16="http://schemas.microsoft.com/office/drawing/2014/main" id="{9D709BE9-D07D-4154-9532-672903A5780A}"/>
              </a:ext>
            </a:extLst>
          </p:cNvPr>
          <p:cNvSpPr txBox="1"/>
          <p:nvPr/>
        </p:nvSpPr>
        <p:spPr>
          <a:xfrm>
            <a:off x="1343262" y="2778500"/>
            <a:ext cx="3323247" cy="504369"/>
          </a:xfrm>
          <a:prstGeom prst="rect">
            <a:avLst/>
          </a:prstGeom>
          <a:noFill/>
        </p:spPr>
        <p:txBody>
          <a:bodyPr wrap="square" rtlCol="0">
            <a:spAutoFit/>
          </a:bodyPr>
          <a:lstStyle/>
          <a:p>
            <a:pPr>
              <a:lnSpc>
                <a:spcPct val="130000"/>
              </a:lnSpc>
            </a:pPr>
            <a:r>
              <a:rPr lang="zh-CN" altLang="en-US" sz="2400" b="1" dirty="0">
                <a:latin typeface="仿宋" panose="02010609060101010101" pitchFamily="49" charset="-122"/>
                <a:ea typeface="仿宋" panose="02010609060101010101" pitchFamily="49" charset="-122"/>
                <a:cs typeface="Times New Roman" pitchFamily="18" charset="0"/>
              </a:rPr>
              <a:t>设定输入流的数据源</a:t>
            </a:r>
          </a:p>
        </p:txBody>
      </p:sp>
      <p:cxnSp>
        <p:nvCxnSpPr>
          <p:cNvPr id="32" name="直接连接符 31">
            <a:extLst>
              <a:ext uri="{FF2B5EF4-FFF2-40B4-BE49-F238E27FC236}">
                <a16:creationId xmlns:a16="http://schemas.microsoft.com/office/drawing/2014/main" id="{4EFA7A28-CA3D-4920-993B-1829A19B9811}"/>
              </a:ext>
            </a:extLst>
          </p:cNvPr>
          <p:cNvCxnSpPr/>
          <p:nvPr/>
        </p:nvCxnSpPr>
        <p:spPr bwMode="auto">
          <a:xfrm>
            <a:off x="899855" y="3250917"/>
            <a:ext cx="4825697" cy="0"/>
          </a:xfrm>
          <a:prstGeom prst="line">
            <a:avLst/>
          </a:prstGeom>
          <a:solidFill>
            <a:schemeClr val="accent1"/>
          </a:solidFill>
          <a:ln w="28575" cap="flat" cmpd="sng" algn="ctr">
            <a:solidFill>
              <a:srgbClr val="FFCC99"/>
            </a:solidFill>
            <a:prstDash val="solid"/>
            <a:round/>
            <a:headEnd type="none" w="med" len="med"/>
            <a:tailEnd type="none" w="med" len="med"/>
          </a:ln>
          <a:effectLst/>
        </p:spPr>
      </p:cxnSp>
      <p:sp>
        <p:nvSpPr>
          <p:cNvPr id="33" name="TextBox 27">
            <a:extLst>
              <a:ext uri="{FF2B5EF4-FFF2-40B4-BE49-F238E27FC236}">
                <a16:creationId xmlns:a16="http://schemas.microsoft.com/office/drawing/2014/main" id="{C77EC016-ECAF-49C2-BDCF-63E7A52A385B}"/>
              </a:ext>
            </a:extLst>
          </p:cNvPr>
          <p:cNvSpPr txBox="1"/>
          <p:nvPr/>
        </p:nvSpPr>
        <p:spPr>
          <a:xfrm>
            <a:off x="1343262" y="3616506"/>
            <a:ext cx="4237435" cy="504369"/>
          </a:xfrm>
          <a:prstGeom prst="rect">
            <a:avLst/>
          </a:prstGeom>
          <a:noFill/>
        </p:spPr>
        <p:txBody>
          <a:bodyPr wrap="square" rtlCol="0">
            <a:spAutoFit/>
          </a:bodyPr>
          <a:lstStyle/>
          <a:p>
            <a:pPr>
              <a:lnSpc>
                <a:spcPct val="130000"/>
              </a:lnSpc>
            </a:pPr>
            <a:r>
              <a:rPr lang="zh-CN" altLang="en-US" sz="2400" b="1" dirty="0">
                <a:latin typeface="仿宋" panose="02010609060101010101" pitchFamily="49" charset="-122"/>
                <a:ea typeface="仿宋" panose="02010609060101010101" pitchFamily="49" charset="-122"/>
                <a:cs typeface="Times New Roman" pitchFamily="18" charset="0"/>
              </a:rPr>
              <a:t>创建指向这个数据源的输入流</a:t>
            </a:r>
          </a:p>
        </p:txBody>
      </p:sp>
      <p:sp>
        <p:nvSpPr>
          <p:cNvPr id="37" name="TextBox 28">
            <a:extLst>
              <a:ext uri="{FF2B5EF4-FFF2-40B4-BE49-F238E27FC236}">
                <a16:creationId xmlns:a16="http://schemas.microsoft.com/office/drawing/2014/main" id="{6214AA6B-4C46-4ED3-B2C0-1F1859B0467E}"/>
              </a:ext>
            </a:extLst>
          </p:cNvPr>
          <p:cNvSpPr txBox="1"/>
          <p:nvPr/>
        </p:nvSpPr>
        <p:spPr>
          <a:xfrm>
            <a:off x="1343262" y="4454513"/>
            <a:ext cx="3323248" cy="504369"/>
          </a:xfrm>
          <a:prstGeom prst="rect">
            <a:avLst/>
          </a:prstGeom>
          <a:noFill/>
        </p:spPr>
        <p:txBody>
          <a:bodyPr wrap="square" rtlCol="0">
            <a:spAutoFit/>
          </a:bodyPr>
          <a:lstStyle/>
          <a:p>
            <a:pPr>
              <a:lnSpc>
                <a:spcPct val="130000"/>
              </a:lnSpc>
            </a:pPr>
            <a:r>
              <a:rPr lang="zh-CN" altLang="en-US" sz="2400" b="1" dirty="0">
                <a:latin typeface="仿宋" panose="02010609060101010101" pitchFamily="49" charset="-122"/>
                <a:ea typeface="仿宋" panose="02010609060101010101" pitchFamily="49" charset="-122"/>
                <a:cs typeface="Times New Roman" pitchFamily="18" charset="0"/>
              </a:rPr>
              <a:t>从输入流中读取数据</a:t>
            </a:r>
          </a:p>
        </p:txBody>
      </p:sp>
      <p:sp>
        <p:nvSpPr>
          <p:cNvPr id="38" name="TextBox 29">
            <a:extLst>
              <a:ext uri="{FF2B5EF4-FFF2-40B4-BE49-F238E27FC236}">
                <a16:creationId xmlns:a16="http://schemas.microsoft.com/office/drawing/2014/main" id="{05761E96-2A7A-4C63-BB7B-5DB45E72B02F}"/>
              </a:ext>
            </a:extLst>
          </p:cNvPr>
          <p:cNvSpPr txBox="1"/>
          <p:nvPr/>
        </p:nvSpPr>
        <p:spPr>
          <a:xfrm>
            <a:off x="1343262" y="5216336"/>
            <a:ext cx="2332875" cy="504369"/>
          </a:xfrm>
          <a:prstGeom prst="rect">
            <a:avLst/>
          </a:prstGeom>
          <a:noFill/>
        </p:spPr>
        <p:txBody>
          <a:bodyPr wrap="square" rtlCol="0">
            <a:spAutoFit/>
          </a:bodyPr>
          <a:lstStyle/>
          <a:p>
            <a:pPr>
              <a:lnSpc>
                <a:spcPct val="130000"/>
              </a:lnSpc>
            </a:pPr>
            <a:r>
              <a:rPr lang="zh-CN" altLang="en-US" sz="2400" b="1" dirty="0">
                <a:latin typeface="仿宋" panose="02010609060101010101" pitchFamily="49" charset="-122"/>
                <a:ea typeface="仿宋" panose="02010609060101010101" pitchFamily="49" charset="-122"/>
                <a:cs typeface="Times New Roman" pitchFamily="18" charset="0"/>
              </a:rPr>
              <a:t>关闭输入流</a:t>
            </a:r>
          </a:p>
        </p:txBody>
      </p:sp>
      <p:cxnSp>
        <p:nvCxnSpPr>
          <p:cNvPr id="39" name="直接连接符 38">
            <a:extLst>
              <a:ext uri="{FF2B5EF4-FFF2-40B4-BE49-F238E27FC236}">
                <a16:creationId xmlns:a16="http://schemas.microsoft.com/office/drawing/2014/main" id="{A4758ADE-F88F-48A6-9086-0852ACBF291C}"/>
              </a:ext>
            </a:extLst>
          </p:cNvPr>
          <p:cNvCxnSpPr/>
          <p:nvPr/>
        </p:nvCxnSpPr>
        <p:spPr bwMode="auto">
          <a:xfrm>
            <a:off x="899855" y="4123783"/>
            <a:ext cx="4825697" cy="0"/>
          </a:xfrm>
          <a:prstGeom prst="line">
            <a:avLst/>
          </a:prstGeom>
          <a:solidFill>
            <a:schemeClr val="accent1"/>
          </a:solidFill>
          <a:ln w="28575" cap="flat" cmpd="sng" algn="ctr">
            <a:solidFill>
              <a:srgbClr val="00DBD6"/>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6B7F6193-C62F-4C8C-A1DF-BC7A2A9B33D3}"/>
              </a:ext>
            </a:extLst>
          </p:cNvPr>
          <p:cNvCxnSpPr/>
          <p:nvPr/>
        </p:nvCxnSpPr>
        <p:spPr bwMode="auto">
          <a:xfrm flipV="1">
            <a:off x="899855" y="4944759"/>
            <a:ext cx="4825697" cy="20462"/>
          </a:xfrm>
          <a:prstGeom prst="line">
            <a:avLst/>
          </a:prstGeom>
          <a:solidFill>
            <a:schemeClr val="accent1"/>
          </a:solidFill>
          <a:ln w="28575" cap="flat" cmpd="sng" algn="ctr">
            <a:solidFill>
              <a:srgbClr val="FF8181"/>
            </a:solidFill>
            <a:prstDash val="solid"/>
            <a:round/>
            <a:headEnd type="none" w="med" len="med"/>
            <a:tailEnd type="none" w="med" len="med"/>
          </a:ln>
          <a:effectLst/>
        </p:spPr>
      </p:cxnSp>
      <p:cxnSp>
        <p:nvCxnSpPr>
          <p:cNvPr id="41" name="直接连接符 40">
            <a:extLst>
              <a:ext uri="{FF2B5EF4-FFF2-40B4-BE49-F238E27FC236}">
                <a16:creationId xmlns:a16="http://schemas.microsoft.com/office/drawing/2014/main" id="{9ADAF6AC-A719-4F35-B922-39AF6D8BD0B0}"/>
              </a:ext>
            </a:extLst>
          </p:cNvPr>
          <p:cNvCxnSpPr/>
          <p:nvPr/>
        </p:nvCxnSpPr>
        <p:spPr bwMode="auto">
          <a:xfrm>
            <a:off x="899855" y="5749613"/>
            <a:ext cx="4825697" cy="0"/>
          </a:xfrm>
          <a:prstGeom prst="line">
            <a:avLst/>
          </a:prstGeom>
          <a:solidFill>
            <a:schemeClr val="accent1"/>
          </a:solidFill>
          <a:ln w="28575" cap="flat" cmpd="sng" algn="ctr">
            <a:solidFill>
              <a:srgbClr val="7030A0"/>
            </a:solidFill>
            <a:prstDash val="solid"/>
            <a:round/>
            <a:headEnd type="none" w="med" len="med"/>
            <a:tailEnd type="none" w="med" len="med"/>
          </a:ln>
          <a:effectLst/>
        </p:spPr>
      </p:cxnSp>
      <p:sp>
        <p:nvSpPr>
          <p:cNvPr id="42" name="内容占位符 2">
            <a:extLst>
              <a:ext uri="{FF2B5EF4-FFF2-40B4-BE49-F238E27FC236}">
                <a16:creationId xmlns:a16="http://schemas.microsoft.com/office/drawing/2014/main" id="{8CEE9D3F-4036-4B51-A229-5318CD4E95AD}"/>
              </a:ext>
            </a:extLst>
          </p:cNvPr>
          <p:cNvSpPr txBox="1">
            <a:spLocks/>
          </p:cNvSpPr>
          <p:nvPr/>
        </p:nvSpPr>
        <p:spPr>
          <a:xfrm>
            <a:off x="508865" y="1941444"/>
            <a:ext cx="10204828" cy="4900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字节输入流读数据步骤：</a:t>
            </a:r>
          </a:p>
        </p:txBody>
      </p:sp>
      <p:sp>
        <p:nvSpPr>
          <p:cNvPr id="43" name="Freeform 3">
            <a:extLst>
              <a:ext uri="{FF2B5EF4-FFF2-40B4-BE49-F238E27FC236}">
                <a16:creationId xmlns:a16="http://schemas.microsoft.com/office/drawing/2014/main" id="{569F11E9-421E-4BD7-965C-F35A2EA9608C}"/>
              </a:ext>
            </a:extLst>
          </p:cNvPr>
          <p:cNvSpPr/>
          <p:nvPr/>
        </p:nvSpPr>
        <p:spPr>
          <a:xfrm>
            <a:off x="6453930" y="2312650"/>
            <a:ext cx="4997172" cy="292326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4" name="内容占位符 2">
            <a:extLst>
              <a:ext uri="{FF2B5EF4-FFF2-40B4-BE49-F238E27FC236}">
                <a16:creationId xmlns:a16="http://schemas.microsoft.com/office/drawing/2014/main" id="{9B05E32D-39E5-4A45-AFB5-C14E709B25B6}"/>
              </a:ext>
            </a:extLst>
          </p:cNvPr>
          <p:cNvSpPr txBox="1">
            <a:spLocks/>
          </p:cNvSpPr>
          <p:nvPr/>
        </p:nvSpPr>
        <p:spPr>
          <a:xfrm>
            <a:off x="7128340" y="2438820"/>
            <a:ext cx="3907616" cy="2512699"/>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cs typeface="Times New Roman" pitchFamily="18" charset="0"/>
              </a:rPr>
              <a:t>【</a:t>
            </a:r>
            <a:r>
              <a:rPr lang="zh-CN" altLang="en-US" sz="2400" b="1" dirty="0">
                <a:solidFill>
                  <a:schemeClr val="bg1"/>
                </a:solidFill>
                <a:latin typeface="仿宋" panose="02010609060101010101" pitchFamily="49" charset="-122"/>
                <a:ea typeface="仿宋" panose="02010609060101010101" pitchFamily="49" charset="-122"/>
                <a:cs typeface="Times New Roman" pitchFamily="18" charset="0"/>
              </a:rPr>
              <a:t>例</a:t>
            </a:r>
            <a:r>
              <a:rPr lang="en-US" altLang="zh-CN" sz="2400" b="1" dirty="0">
                <a:solidFill>
                  <a:schemeClr val="bg1"/>
                </a:solidFill>
                <a:latin typeface="仿宋" panose="02010609060101010101" pitchFamily="49" charset="-122"/>
                <a:ea typeface="仿宋" panose="02010609060101010101" pitchFamily="49" charset="-122"/>
                <a:cs typeface="Times New Roman" pitchFamily="18" charset="0"/>
              </a:rPr>
              <a:t>10.5】</a:t>
            </a:r>
            <a:r>
              <a:rPr lang="zh-CN" altLang="en-US" sz="2400" b="1" dirty="0">
                <a:solidFill>
                  <a:schemeClr val="bg1"/>
                </a:solidFill>
                <a:latin typeface="仿宋" panose="02010609060101010101" pitchFamily="49" charset="-122"/>
                <a:ea typeface="仿宋" panose="02010609060101010101" pitchFamily="49" charset="-122"/>
                <a:cs typeface="Times New Roman" pitchFamily="18" charset="0"/>
              </a:rPr>
              <a:t>从磁盘文件中读取指定文件并显示出来。</a:t>
            </a:r>
            <a:endParaRPr lang="en-US" altLang="zh-CN" sz="2400" b="1" dirty="0">
              <a:solidFill>
                <a:schemeClr val="bg1"/>
              </a:solidFill>
              <a:latin typeface="仿宋" panose="02010609060101010101" pitchFamily="49" charset="-122"/>
              <a:ea typeface="仿宋" panose="02010609060101010101" pitchFamily="49" charset="-122"/>
              <a:cs typeface="Times New Roman" pitchFamily="18" charset="0"/>
            </a:endParaRPr>
          </a:p>
          <a:p>
            <a:pPr marL="0" indent="0">
              <a:buNone/>
            </a:pPr>
            <a:endPar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endParaRPr>
          </a:p>
          <a:p>
            <a:pPr marL="0" indent="0">
              <a:buNone/>
            </a:pPr>
            <a:r>
              <a:rPr lang="en-US" altLang="zh-CN" sz="2400" b="1" dirty="0">
                <a:solidFill>
                  <a:srgbClr val="FFFF00"/>
                </a:solidFill>
                <a:latin typeface="仿宋" panose="02010609060101010101" pitchFamily="49" charset="-122"/>
                <a:ea typeface="仿宋" panose="02010609060101010101" pitchFamily="49" charset="-122"/>
                <a:cs typeface="Times New Roman" pitchFamily="18" charset="0"/>
                <a:hlinkClick r:id="rId2" action="ppaction://hlinkfile"/>
              </a:rPr>
              <a:t>Example10_05.java</a:t>
            </a:r>
            <a:endParaRPr lang="en-US" altLang="zh-CN" sz="2400" b="1" dirty="0">
              <a:solidFill>
                <a:srgbClr val="FFFF00"/>
              </a:solidFill>
              <a:latin typeface="仿宋" panose="02010609060101010101" pitchFamily="49" charset="-122"/>
              <a:ea typeface="仿宋" panose="02010609060101010101" pitchFamily="49" charset="-122"/>
              <a:cs typeface="Times New Roman" pitchFamily="18" charset="0"/>
            </a:endParaRPr>
          </a:p>
        </p:txBody>
      </p:sp>
      <p:grpSp>
        <p:nvGrpSpPr>
          <p:cNvPr id="45" name="组合 44">
            <a:extLst>
              <a:ext uri="{FF2B5EF4-FFF2-40B4-BE49-F238E27FC236}">
                <a16:creationId xmlns:a16="http://schemas.microsoft.com/office/drawing/2014/main" id="{6FE6BD68-C7BA-4615-AFB8-03739111A7D0}"/>
              </a:ext>
            </a:extLst>
          </p:cNvPr>
          <p:cNvGrpSpPr/>
          <p:nvPr/>
        </p:nvGrpSpPr>
        <p:grpSpPr>
          <a:xfrm>
            <a:off x="6776172" y="2431537"/>
            <a:ext cx="352168" cy="455508"/>
            <a:chOff x="816446" y="5032375"/>
            <a:chExt cx="352250" cy="455613"/>
          </a:xfrm>
        </p:grpSpPr>
        <p:sp>
          <p:nvSpPr>
            <p:cNvPr id="46" name="Freeform 125">
              <a:extLst>
                <a:ext uri="{FF2B5EF4-FFF2-40B4-BE49-F238E27FC236}">
                  <a16:creationId xmlns:a16="http://schemas.microsoft.com/office/drawing/2014/main" id="{BBC88ABF-58BD-49A8-988D-7D66A06C7A82}"/>
                </a:ext>
              </a:extLst>
            </p:cNvPr>
            <p:cNvSpPr>
              <a:spLocks noEditPoints="1"/>
            </p:cNvSpPr>
            <p:nvPr/>
          </p:nvSpPr>
          <p:spPr bwMode="auto">
            <a:xfrm>
              <a:off x="816446" y="503237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7" name="Freeform 126">
              <a:extLst>
                <a:ext uri="{FF2B5EF4-FFF2-40B4-BE49-F238E27FC236}">
                  <a16:creationId xmlns:a16="http://schemas.microsoft.com/office/drawing/2014/main" id="{403327D4-1CB8-4481-940C-55DE828B6B61}"/>
                </a:ext>
              </a:extLst>
            </p:cNvPr>
            <p:cNvSpPr>
              <a:spLocks noEditPoints="1"/>
            </p:cNvSpPr>
            <p:nvPr/>
          </p:nvSpPr>
          <p:spPr bwMode="auto">
            <a:xfrm>
              <a:off x="941858" y="522446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48" name="组合 47">
            <a:extLst>
              <a:ext uri="{FF2B5EF4-FFF2-40B4-BE49-F238E27FC236}">
                <a16:creationId xmlns:a16="http://schemas.microsoft.com/office/drawing/2014/main" id="{514E05C9-0E96-412F-8A19-D32E6F91A17E}"/>
              </a:ext>
            </a:extLst>
          </p:cNvPr>
          <p:cNvGrpSpPr/>
          <p:nvPr/>
        </p:nvGrpSpPr>
        <p:grpSpPr>
          <a:xfrm>
            <a:off x="956821" y="2778501"/>
            <a:ext cx="386441" cy="468427"/>
            <a:chOff x="4519367" y="1667521"/>
            <a:chExt cx="518539" cy="628551"/>
          </a:xfrm>
        </p:grpSpPr>
        <p:sp>
          <p:nvSpPr>
            <p:cNvPr id="49" name="Freeform 726">
              <a:extLst>
                <a:ext uri="{FF2B5EF4-FFF2-40B4-BE49-F238E27FC236}">
                  <a16:creationId xmlns:a16="http://schemas.microsoft.com/office/drawing/2014/main" id="{653F3D5B-C9B2-4ED0-A6C1-36A872CFC969}"/>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0" name="Freeform 727">
              <a:extLst>
                <a:ext uri="{FF2B5EF4-FFF2-40B4-BE49-F238E27FC236}">
                  <a16:creationId xmlns:a16="http://schemas.microsoft.com/office/drawing/2014/main" id="{4F236394-9EE5-4A79-B8D1-9DDC5885BD7A}"/>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1" name="Freeform 728">
              <a:extLst>
                <a:ext uri="{FF2B5EF4-FFF2-40B4-BE49-F238E27FC236}">
                  <a16:creationId xmlns:a16="http://schemas.microsoft.com/office/drawing/2014/main" id="{82357DF0-14A8-46EF-870A-01FDEC33591D}"/>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close/>
                </a:path>
              </a:pathLst>
            </a:custGeom>
            <a:solidFill>
              <a:srgbClr val="CB2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2" name="Freeform 729">
              <a:extLst>
                <a:ext uri="{FF2B5EF4-FFF2-40B4-BE49-F238E27FC236}">
                  <a16:creationId xmlns:a16="http://schemas.microsoft.com/office/drawing/2014/main" id="{852B0D3A-ABE4-44FF-8686-2CB5A7ACAD07}"/>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Rectangle 730">
              <a:extLst>
                <a:ext uri="{FF2B5EF4-FFF2-40B4-BE49-F238E27FC236}">
                  <a16:creationId xmlns:a16="http://schemas.microsoft.com/office/drawing/2014/main" id="{00E13F76-585C-4FB7-9B7A-C927921A34AC}"/>
                </a:ext>
              </a:extLst>
            </p:cNvPr>
            <p:cNvSpPr>
              <a:spLocks noChangeArrowheads="1"/>
            </p:cNvSpPr>
            <p:nvPr/>
          </p:nvSpPr>
          <p:spPr bwMode="auto">
            <a:xfrm>
              <a:off x="4575523" y="1705615"/>
              <a:ext cx="145808" cy="279466"/>
            </a:xfrm>
            <a:prstGeom prst="rect">
              <a:avLst/>
            </a:prstGeom>
            <a:solidFill>
              <a:srgbClr val="E133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731">
              <a:extLst>
                <a:ext uri="{FF2B5EF4-FFF2-40B4-BE49-F238E27FC236}">
                  <a16:creationId xmlns:a16="http://schemas.microsoft.com/office/drawing/2014/main" id="{20DEDFA7-9E83-4C2E-8D34-49AE1BF68DCC}"/>
                </a:ext>
              </a:extLst>
            </p:cNvPr>
            <p:cNvSpPr>
              <a:spLocks/>
            </p:cNvSpPr>
            <p:nvPr/>
          </p:nvSpPr>
          <p:spPr bwMode="auto">
            <a:xfrm>
              <a:off x="4519367" y="1667521"/>
              <a:ext cx="56156" cy="628551"/>
            </a:xfrm>
            <a:custGeom>
              <a:avLst/>
              <a:gdLst>
                <a:gd name="T0" fmla="*/ 36 w 72"/>
                <a:gd name="T1" fmla="*/ 0 h 810"/>
                <a:gd name="T2" fmla="*/ 0 w 72"/>
                <a:gd name="T3" fmla="*/ 36 h 810"/>
                <a:gd name="T4" fmla="*/ 0 w 72"/>
                <a:gd name="T5" fmla="*/ 774 h 810"/>
                <a:gd name="T6" fmla="*/ 36 w 72"/>
                <a:gd name="T7" fmla="*/ 810 h 810"/>
                <a:gd name="T8" fmla="*/ 72 w 72"/>
                <a:gd name="T9" fmla="*/ 774 h 810"/>
                <a:gd name="T10" fmla="*/ 72 w 72"/>
                <a:gd name="T11" fmla="*/ 36 h 810"/>
                <a:gd name="T12" fmla="*/ 36 w 72"/>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72" h="810">
                  <a:moveTo>
                    <a:pt x="36" y="0"/>
                  </a:moveTo>
                  <a:cubicBezTo>
                    <a:pt x="16" y="0"/>
                    <a:pt x="0" y="16"/>
                    <a:pt x="0" y="36"/>
                  </a:cubicBezTo>
                  <a:cubicBezTo>
                    <a:pt x="0" y="774"/>
                    <a:pt x="0" y="774"/>
                    <a:pt x="0" y="774"/>
                  </a:cubicBezTo>
                  <a:cubicBezTo>
                    <a:pt x="0" y="794"/>
                    <a:pt x="16" y="810"/>
                    <a:pt x="36" y="810"/>
                  </a:cubicBezTo>
                  <a:cubicBezTo>
                    <a:pt x="56" y="810"/>
                    <a:pt x="72" y="794"/>
                    <a:pt x="72" y="774"/>
                  </a:cubicBezTo>
                  <a:cubicBezTo>
                    <a:pt x="72" y="36"/>
                    <a:pt x="72" y="36"/>
                    <a:pt x="72" y="36"/>
                  </a:cubicBezTo>
                  <a:cubicBezTo>
                    <a:pt x="72" y="16"/>
                    <a:pt x="56" y="0"/>
                    <a:pt x="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55" name="组合 54">
            <a:extLst>
              <a:ext uri="{FF2B5EF4-FFF2-40B4-BE49-F238E27FC236}">
                <a16:creationId xmlns:a16="http://schemas.microsoft.com/office/drawing/2014/main" id="{186AF69E-6BDE-452D-8633-98C139FD12FD}"/>
              </a:ext>
            </a:extLst>
          </p:cNvPr>
          <p:cNvGrpSpPr/>
          <p:nvPr/>
        </p:nvGrpSpPr>
        <p:grpSpPr>
          <a:xfrm>
            <a:off x="956821" y="3673616"/>
            <a:ext cx="386441" cy="468427"/>
            <a:chOff x="4519367" y="1667521"/>
            <a:chExt cx="518539" cy="628551"/>
          </a:xfrm>
        </p:grpSpPr>
        <p:sp>
          <p:nvSpPr>
            <p:cNvPr id="56" name="Freeform 726">
              <a:extLst>
                <a:ext uri="{FF2B5EF4-FFF2-40B4-BE49-F238E27FC236}">
                  <a16:creationId xmlns:a16="http://schemas.microsoft.com/office/drawing/2014/main" id="{4087DC12-86D0-4AEC-8492-0D431E63634C}"/>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Freeform 727">
              <a:extLst>
                <a:ext uri="{FF2B5EF4-FFF2-40B4-BE49-F238E27FC236}">
                  <a16:creationId xmlns:a16="http://schemas.microsoft.com/office/drawing/2014/main" id="{5943DB59-0817-4152-9AA5-0D6D4DF7F4EF}"/>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728">
              <a:extLst>
                <a:ext uri="{FF2B5EF4-FFF2-40B4-BE49-F238E27FC236}">
                  <a16:creationId xmlns:a16="http://schemas.microsoft.com/office/drawing/2014/main" id="{96BAA5B3-431F-4573-A170-95B118AA6777}"/>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close/>
                </a:path>
              </a:pathLst>
            </a:custGeom>
            <a:solidFill>
              <a:srgbClr val="CB2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729">
              <a:extLst>
                <a:ext uri="{FF2B5EF4-FFF2-40B4-BE49-F238E27FC236}">
                  <a16:creationId xmlns:a16="http://schemas.microsoft.com/office/drawing/2014/main" id="{DA55E532-2E07-4D13-B53E-4642F81384E2}"/>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0" name="Rectangle 730">
              <a:extLst>
                <a:ext uri="{FF2B5EF4-FFF2-40B4-BE49-F238E27FC236}">
                  <a16:creationId xmlns:a16="http://schemas.microsoft.com/office/drawing/2014/main" id="{FEBBA566-57D2-40B6-809B-F28AFCD31112}"/>
                </a:ext>
              </a:extLst>
            </p:cNvPr>
            <p:cNvSpPr>
              <a:spLocks noChangeArrowheads="1"/>
            </p:cNvSpPr>
            <p:nvPr/>
          </p:nvSpPr>
          <p:spPr bwMode="auto">
            <a:xfrm>
              <a:off x="4575523" y="1705615"/>
              <a:ext cx="145808" cy="279466"/>
            </a:xfrm>
            <a:prstGeom prst="rect">
              <a:avLst/>
            </a:prstGeom>
            <a:solidFill>
              <a:srgbClr val="E133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1" name="Freeform 731">
              <a:extLst>
                <a:ext uri="{FF2B5EF4-FFF2-40B4-BE49-F238E27FC236}">
                  <a16:creationId xmlns:a16="http://schemas.microsoft.com/office/drawing/2014/main" id="{DC332EF0-D01F-487B-9B49-1ECC6B0C959F}"/>
                </a:ext>
              </a:extLst>
            </p:cNvPr>
            <p:cNvSpPr>
              <a:spLocks/>
            </p:cNvSpPr>
            <p:nvPr/>
          </p:nvSpPr>
          <p:spPr bwMode="auto">
            <a:xfrm>
              <a:off x="4519367" y="1667521"/>
              <a:ext cx="56156" cy="628551"/>
            </a:xfrm>
            <a:custGeom>
              <a:avLst/>
              <a:gdLst>
                <a:gd name="T0" fmla="*/ 36 w 72"/>
                <a:gd name="T1" fmla="*/ 0 h 810"/>
                <a:gd name="T2" fmla="*/ 0 w 72"/>
                <a:gd name="T3" fmla="*/ 36 h 810"/>
                <a:gd name="T4" fmla="*/ 0 w 72"/>
                <a:gd name="T5" fmla="*/ 774 h 810"/>
                <a:gd name="T6" fmla="*/ 36 w 72"/>
                <a:gd name="T7" fmla="*/ 810 h 810"/>
                <a:gd name="T8" fmla="*/ 72 w 72"/>
                <a:gd name="T9" fmla="*/ 774 h 810"/>
                <a:gd name="T10" fmla="*/ 72 w 72"/>
                <a:gd name="T11" fmla="*/ 36 h 810"/>
                <a:gd name="T12" fmla="*/ 36 w 72"/>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72" h="810">
                  <a:moveTo>
                    <a:pt x="36" y="0"/>
                  </a:moveTo>
                  <a:cubicBezTo>
                    <a:pt x="16" y="0"/>
                    <a:pt x="0" y="16"/>
                    <a:pt x="0" y="36"/>
                  </a:cubicBezTo>
                  <a:cubicBezTo>
                    <a:pt x="0" y="774"/>
                    <a:pt x="0" y="774"/>
                    <a:pt x="0" y="774"/>
                  </a:cubicBezTo>
                  <a:cubicBezTo>
                    <a:pt x="0" y="794"/>
                    <a:pt x="16" y="810"/>
                    <a:pt x="36" y="810"/>
                  </a:cubicBezTo>
                  <a:cubicBezTo>
                    <a:pt x="56" y="810"/>
                    <a:pt x="72" y="794"/>
                    <a:pt x="72" y="774"/>
                  </a:cubicBezTo>
                  <a:cubicBezTo>
                    <a:pt x="72" y="36"/>
                    <a:pt x="72" y="36"/>
                    <a:pt x="72" y="36"/>
                  </a:cubicBezTo>
                  <a:cubicBezTo>
                    <a:pt x="72" y="16"/>
                    <a:pt x="56" y="0"/>
                    <a:pt x="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2" name="组合 61">
            <a:extLst>
              <a:ext uri="{FF2B5EF4-FFF2-40B4-BE49-F238E27FC236}">
                <a16:creationId xmlns:a16="http://schemas.microsoft.com/office/drawing/2014/main" id="{8C7A43E8-F974-48BF-855F-117D43232C82}"/>
              </a:ext>
            </a:extLst>
          </p:cNvPr>
          <p:cNvGrpSpPr/>
          <p:nvPr/>
        </p:nvGrpSpPr>
        <p:grpSpPr>
          <a:xfrm>
            <a:off x="956821" y="4490980"/>
            <a:ext cx="386441" cy="468427"/>
            <a:chOff x="4519367" y="1667521"/>
            <a:chExt cx="518539" cy="628551"/>
          </a:xfrm>
        </p:grpSpPr>
        <p:sp>
          <p:nvSpPr>
            <p:cNvPr id="63" name="Freeform 726">
              <a:extLst>
                <a:ext uri="{FF2B5EF4-FFF2-40B4-BE49-F238E27FC236}">
                  <a16:creationId xmlns:a16="http://schemas.microsoft.com/office/drawing/2014/main" id="{E7F9D92D-87C0-4E14-8DD0-F79169524166}"/>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727">
              <a:extLst>
                <a:ext uri="{FF2B5EF4-FFF2-40B4-BE49-F238E27FC236}">
                  <a16:creationId xmlns:a16="http://schemas.microsoft.com/office/drawing/2014/main" id="{3C38F8A2-FC39-46DD-B812-00934C29B9B8}"/>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728">
              <a:extLst>
                <a:ext uri="{FF2B5EF4-FFF2-40B4-BE49-F238E27FC236}">
                  <a16:creationId xmlns:a16="http://schemas.microsoft.com/office/drawing/2014/main" id="{CA70ADF6-06A2-4CEE-B367-EDBFA9969A20}"/>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close/>
                </a:path>
              </a:pathLst>
            </a:custGeom>
            <a:solidFill>
              <a:srgbClr val="CB2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Freeform 729">
              <a:extLst>
                <a:ext uri="{FF2B5EF4-FFF2-40B4-BE49-F238E27FC236}">
                  <a16:creationId xmlns:a16="http://schemas.microsoft.com/office/drawing/2014/main" id="{AB2D6239-95BD-40F8-A58B-DBF778386DBD}"/>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Rectangle 730">
              <a:extLst>
                <a:ext uri="{FF2B5EF4-FFF2-40B4-BE49-F238E27FC236}">
                  <a16:creationId xmlns:a16="http://schemas.microsoft.com/office/drawing/2014/main" id="{52B09B5F-4674-491E-96EA-EA1007270799}"/>
                </a:ext>
              </a:extLst>
            </p:cNvPr>
            <p:cNvSpPr>
              <a:spLocks noChangeArrowheads="1"/>
            </p:cNvSpPr>
            <p:nvPr/>
          </p:nvSpPr>
          <p:spPr bwMode="auto">
            <a:xfrm>
              <a:off x="4575523" y="1705615"/>
              <a:ext cx="145808" cy="279466"/>
            </a:xfrm>
            <a:prstGeom prst="rect">
              <a:avLst/>
            </a:prstGeom>
            <a:solidFill>
              <a:srgbClr val="E133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731">
              <a:extLst>
                <a:ext uri="{FF2B5EF4-FFF2-40B4-BE49-F238E27FC236}">
                  <a16:creationId xmlns:a16="http://schemas.microsoft.com/office/drawing/2014/main" id="{00644DD0-29E0-4FD3-A12D-C6199A13D0B6}"/>
                </a:ext>
              </a:extLst>
            </p:cNvPr>
            <p:cNvSpPr>
              <a:spLocks/>
            </p:cNvSpPr>
            <p:nvPr/>
          </p:nvSpPr>
          <p:spPr bwMode="auto">
            <a:xfrm>
              <a:off x="4519367" y="1667521"/>
              <a:ext cx="56156" cy="628551"/>
            </a:xfrm>
            <a:custGeom>
              <a:avLst/>
              <a:gdLst>
                <a:gd name="T0" fmla="*/ 36 w 72"/>
                <a:gd name="T1" fmla="*/ 0 h 810"/>
                <a:gd name="T2" fmla="*/ 0 w 72"/>
                <a:gd name="T3" fmla="*/ 36 h 810"/>
                <a:gd name="T4" fmla="*/ 0 w 72"/>
                <a:gd name="T5" fmla="*/ 774 h 810"/>
                <a:gd name="T6" fmla="*/ 36 w 72"/>
                <a:gd name="T7" fmla="*/ 810 h 810"/>
                <a:gd name="T8" fmla="*/ 72 w 72"/>
                <a:gd name="T9" fmla="*/ 774 h 810"/>
                <a:gd name="T10" fmla="*/ 72 w 72"/>
                <a:gd name="T11" fmla="*/ 36 h 810"/>
                <a:gd name="T12" fmla="*/ 36 w 72"/>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72" h="810">
                  <a:moveTo>
                    <a:pt x="36" y="0"/>
                  </a:moveTo>
                  <a:cubicBezTo>
                    <a:pt x="16" y="0"/>
                    <a:pt x="0" y="16"/>
                    <a:pt x="0" y="36"/>
                  </a:cubicBezTo>
                  <a:cubicBezTo>
                    <a:pt x="0" y="774"/>
                    <a:pt x="0" y="774"/>
                    <a:pt x="0" y="774"/>
                  </a:cubicBezTo>
                  <a:cubicBezTo>
                    <a:pt x="0" y="794"/>
                    <a:pt x="16" y="810"/>
                    <a:pt x="36" y="810"/>
                  </a:cubicBezTo>
                  <a:cubicBezTo>
                    <a:pt x="56" y="810"/>
                    <a:pt x="72" y="794"/>
                    <a:pt x="72" y="774"/>
                  </a:cubicBezTo>
                  <a:cubicBezTo>
                    <a:pt x="72" y="36"/>
                    <a:pt x="72" y="36"/>
                    <a:pt x="72" y="36"/>
                  </a:cubicBezTo>
                  <a:cubicBezTo>
                    <a:pt x="72" y="16"/>
                    <a:pt x="56" y="0"/>
                    <a:pt x="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9" name="组合 68">
            <a:extLst>
              <a:ext uri="{FF2B5EF4-FFF2-40B4-BE49-F238E27FC236}">
                <a16:creationId xmlns:a16="http://schemas.microsoft.com/office/drawing/2014/main" id="{E40D5B05-546D-4C20-B775-8D7A02C9B824}"/>
              </a:ext>
            </a:extLst>
          </p:cNvPr>
          <p:cNvGrpSpPr/>
          <p:nvPr/>
        </p:nvGrpSpPr>
        <p:grpSpPr>
          <a:xfrm>
            <a:off x="956821" y="5308131"/>
            <a:ext cx="386441" cy="468427"/>
            <a:chOff x="4519367" y="1667521"/>
            <a:chExt cx="518539" cy="628551"/>
          </a:xfrm>
        </p:grpSpPr>
        <p:sp>
          <p:nvSpPr>
            <p:cNvPr id="70" name="Freeform 726">
              <a:extLst>
                <a:ext uri="{FF2B5EF4-FFF2-40B4-BE49-F238E27FC236}">
                  <a16:creationId xmlns:a16="http://schemas.microsoft.com/office/drawing/2014/main" id="{E7E69996-6C76-46C9-94E2-AC103F67FBB0}"/>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1" name="Freeform 727">
              <a:extLst>
                <a:ext uri="{FF2B5EF4-FFF2-40B4-BE49-F238E27FC236}">
                  <a16:creationId xmlns:a16="http://schemas.microsoft.com/office/drawing/2014/main" id="{2BDACED6-05AC-4E6A-BDCD-70176D30ACBC}"/>
                </a:ext>
              </a:extLst>
            </p:cNvPr>
            <p:cNvSpPr>
              <a:spLocks/>
            </p:cNvSpPr>
            <p:nvPr/>
          </p:nvSpPr>
          <p:spPr bwMode="auto">
            <a:xfrm>
              <a:off x="4687178" y="1746008"/>
              <a:ext cx="350728" cy="279137"/>
            </a:xfrm>
            <a:custGeom>
              <a:avLst/>
              <a:gdLst>
                <a:gd name="T0" fmla="*/ 0 w 1068"/>
                <a:gd name="T1" fmla="*/ 0 h 850"/>
                <a:gd name="T2" fmla="*/ 0 w 1068"/>
                <a:gd name="T3" fmla="*/ 850 h 850"/>
                <a:gd name="T4" fmla="*/ 1068 w 1068"/>
                <a:gd name="T5" fmla="*/ 850 h 850"/>
                <a:gd name="T6" fmla="*/ 760 w 1068"/>
                <a:gd name="T7" fmla="*/ 413 h 850"/>
                <a:gd name="T8" fmla="*/ 1068 w 1068"/>
                <a:gd name="T9" fmla="*/ 0 h 850"/>
                <a:gd name="T10" fmla="*/ 0 w 1068"/>
                <a:gd name="T11" fmla="*/ 0 h 850"/>
              </a:gdLst>
              <a:ahLst/>
              <a:cxnLst>
                <a:cxn ang="0">
                  <a:pos x="T0" y="T1"/>
                </a:cxn>
                <a:cxn ang="0">
                  <a:pos x="T2" y="T3"/>
                </a:cxn>
                <a:cxn ang="0">
                  <a:pos x="T4" y="T5"/>
                </a:cxn>
                <a:cxn ang="0">
                  <a:pos x="T6" y="T7"/>
                </a:cxn>
                <a:cxn ang="0">
                  <a:pos x="T8" y="T9"/>
                </a:cxn>
                <a:cxn ang="0">
                  <a:pos x="T10" y="T11"/>
                </a:cxn>
              </a:cxnLst>
              <a:rect l="0" t="0" r="r" b="b"/>
              <a:pathLst>
                <a:path w="1068" h="850">
                  <a:moveTo>
                    <a:pt x="0" y="0"/>
                  </a:moveTo>
                  <a:lnTo>
                    <a:pt x="0" y="850"/>
                  </a:lnTo>
                  <a:lnTo>
                    <a:pt x="1068" y="850"/>
                  </a:lnTo>
                  <a:lnTo>
                    <a:pt x="760" y="413"/>
                  </a:lnTo>
                  <a:lnTo>
                    <a:pt x="10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728">
              <a:extLst>
                <a:ext uri="{FF2B5EF4-FFF2-40B4-BE49-F238E27FC236}">
                  <a16:creationId xmlns:a16="http://schemas.microsoft.com/office/drawing/2014/main" id="{59F6837F-77AB-4101-B455-B5B2511C1375}"/>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close/>
                </a:path>
              </a:pathLst>
            </a:custGeom>
            <a:solidFill>
              <a:srgbClr val="CB2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729">
              <a:extLst>
                <a:ext uri="{FF2B5EF4-FFF2-40B4-BE49-F238E27FC236}">
                  <a16:creationId xmlns:a16="http://schemas.microsoft.com/office/drawing/2014/main" id="{C37B5257-AE94-4055-94F4-CC3F1CBF7AD2}"/>
                </a:ext>
              </a:extLst>
            </p:cNvPr>
            <p:cNvSpPr>
              <a:spLocks/>
            </p:cNvSpPr>
            <p:nvPr/>
          </p:nvSpPr>
          <p:spPr bwMode="auto">
            <a:xfrm>
              <a:off x="4687178" y="1752247"/>
              <a:ext cx="307051" cy="272898"/>
            </a:xfrm>
            <a:custGeom>
              <a:avLst/>
              <a:gdLst>
                <a:gd name="T0" fmla="*/ 104 w 935"/>
                <a:gd name="T1" fmla="*/ 0 h 831"/>
                <a:gd name="T2" fmla="*/ 0 w 935"/>
                <a:gd name="T3" fmla="*/ 0 h 831"/>
                <a:gd name="T4" fmla="*/ 0 w 935"/>
                <a:gd name="T5" fmla="*/ 831 h 831"/>
                <a:gd name="T6" fmla="*/ 935 w 935"/>
                <a:gd name="T7" fmla="*/ 831 h 831"/>
                <a:gd name="T8" fmla="*/ 104 w 935"/>
                <a:gd name="T9" fmla="*/ 0 h 831"/>
              </a:gdLst>
              <a:ahLst/>
              <a:cxnLst>
                <a:cxn ang="0">
                  <a:pos x="T0" y="T1"/>
                </a:cxn>
                <a:cxn ang="0">
                  <a:pos x="T2" y="T3"/>
                </a:cxn>
                <a:cxn ang="0">
                  <a:pos x="T4" y="T5"/>
                </a:cxn>
                <a:cxn ang="0">
                  <a:pos x="T6" y="T7"/>
                </a:cxn>
                <a:cxn ang="0">
                  <a:pos x="T8" y="T9"/>
                </a:cxn>
              </a:cxnLst>
              <a:rect l="0" t="0" r="r" b="b"/>
              <a:pathLst>
                <a:path w="935" h="831">
                  <a:moveTo>
                    <a:pt x="104" y="0"/>
                  </a:moveTo>
                  <a:lnTo>
                    <a:pt x="0" y="0"/>
                  </a:lnTo>
                  <a:lnTo>
                    <a:pt x="0" y="831"/>
                  </a:lnTo>
                  <a:lnTo>
                    <a:pt x="935" y="831"/>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Rectangle 730">
              <a:extLst>
                <a:ext uri="{FF2B5EF4-FFF2-40B4-BE49-F238E27FC236}">
                  <a16:creationId xmlns:a16="http://schemas.microsoft.com/office/drawing/2014/main" id="{49A7BFC8-8A51-4767-87D7-5D162716B6A3}"/>
                </a:ext>
              </a:extLst>
            </p:cNvPr>
            <p:cNvSpPr>
              <a:spLocks noChangeArrowheads="1"/>
            </p:cNvSpPr>
            <p:nvPr/>
          </p:nvSpPr>
          <p:spPr bwMode="auto">
            <a:xfrm>
              <a:off x="4575523" y="1705615"/>
              <a:ext cx="145808" cy="279466"/>
            </a:xfrm>
            <a:prstGeom prst="rect">
              <a:avLst/>
            </a:prstGeom>
            <a:solidFill>
              <a:srgbClr val="E133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731">
              <a:extLst>
                <a:ext uri="{FF2B5EF4-FFF2-40B4-BE49-F238E27FC236}">
                  <a16:creationId xmlns:a16="http://schemas.microsoft.com/office/drawing/2014/main" id="{939D997F-7CF2-4221-A9CA-E34A4243D339}"/>
                </a:ext>
              </a:extLst>
            </p:cNvPr>
            <p:cNvSpPr>
              <a:spLocks/>
            </p:cNvSpPr>
            <p:nvPr/>
          </p:nvSpPr>
          <p:spPr bwMode="auto">
            <a:xfrm>
              <a:off x="4519367" y="1667521"/>
              <a:ext cx="56156" cy="628551"/>
            </a:xfrm>
            <a:custGeom>
              <a:avLst/>
              <a:gdLst>
                <a:gd name="T0" fmla="*/ 36 w 72"/>
                <a:gd name="T1" fmla="*/ 0 h 810"/>
                <a:gd name="T2" fmla="*/ 0 w 72"/>
                <a:gd name="T3" fmla="*/ 36 h 810"/>
                <a:gd name="T4" fmla="*/ 0 w 72"/>
                <a:gd name="T5" fmla="*/ 774 h 810"/>
                <a:gd name="T6" fmla="*/ 36 w 72"/>
                <a:gd name="T7" fmla="*/ 810 h 810"/>
                <a:gd name="T8" fmla="*/ 72 w 72"/>
                <a:gd name="T9" fmla="*/ 774 h 810"/>
                <a:gd name="T10" fmla="*/ 72 w 72"/>
                <a:gd name="T11" fmla="*/ 36 h 810"/>
                <a:gd name="T12" fmla="*/ 36 w 72"/>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72" h="810">
                  <a:moveTo>
                    <a:pt x="36" y="0"/>
                  </a:moveTo>
                  <a:cubicBezTo>
                    <a:pt x="16" y="0"/>
                    <a:pt x="0" y="16"/>
                    <a:pt x="0" y="36"/>
                  </a:cubicBezTo>
                  <a:cubicBezTo>
                    <a:pt x="0" y="774"/>
                    <a:pt x="0" y="774"/>
                    <a:pt x="0" y="774"/>
                  </a:cubicBezTo>
                  <a:cubicBezTo>
                    <a:pt x="0" y="794"/>
                    <a:pt x="16" y="810"/>
                    <a:pt x="36" y="810"/>
                  </a:cubicBezTo>
                  <a:cubicBezTo>
                    <a:pt x="56" y="810"/>
                    <a:pt x="72" y="794"/>
                    <a:pt x="72" y="774"/>
                  </a:cubicBezTo>
                  <a:cubicBezTo>
                    <a:pt x="72" y="36"/>
                    <a:pt x="72" y="36"/>
                    <a:pt x="72" y="36"/>
                  </a:cubicBezTo>
                  <a:cubicBezTo>
                    <a:pt x="72" y="16"/>
                    <a:pt x="56" y="0"/>
                    <a:pt x="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0585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1000" fill="hold"/>
                                        <p:tgtEl>
                                          <p:spTgt spid="48"/>
                                        </p:tgtEl>
                                        <p:attrNameLst>
                                          <p:attrName>ppt_w</p:attrName>
                                        </p:attrNameLst>
                                      </p:cBhvr>
                                      <p:tavLst>
                                        <p:tav tm="0">
                                          <p:val>
                                            <p:fltVal val="0"/>
                                          </p:val>
                                        </p:tav>
                                        <p:tav tm="100000">
                                          <p:val>
                                            <p:strVal val="#ppt_w"/>
                                          </p:val>
                                        </p:tav>
                                      </p:tavLst>
                                    </p:anim>
                                    <p:anim calcmode="lin" valueType="num">
                                      <p:cBhvr>
                                        <p:cTn id="28" dur="1000" fill="hold"/>
                                        <p:tgtEl>
                                          <p:spTgt spid="48"/>
                                        </p:tgtEl>
                                        <p:attrNameLst>
                                          <p:attrName>ppt_h</p:attrName>
                                        </p:attrNameLst>
                                      </p:cBhvr>
                                      <p:tavLst>
                                        <p:tav tm="0">
                                          <p:val>
                                            <p:fltVal val="0"/>
                                          </p:val>
                                        </p:tav>
                                        <p:tav tm="100000">
                                          <p:val>
                                            <p:strVal val="#ppt_h"/>
                                          </p:val>
                                        </p:tav>
                                      </p:tavLst>
                                    </p:anim>
                                    <p:anim calcmode="lin" valueType="num">
                                      <p:cBhvr>
                                        <p:cTn id="29" dur="1000" fill="hold"/>
                                        <p:tgtEl>
                                          <p:spTgt spid="48"/>
                                        </p:tgtEl>
                                        <p:attrNameLst>
                                          <p:attrName>style.rotation</p:attrName>
                                        </p:attrNameLst>
                                      </p:cBhvr>
                                      <p:tavLst>
                                        <p:tav tm="0">
                                          <p:val>
                                            <p:fltVal val="90"/>
                                          </p:val>
                                        </p:tav>
                                        <p:tav tm="100000">
                                          <p:val>
                                            <p:fltVal val="0"/>
                                          </p:val>
                                        </p:tav>
                                      </p:tavLst>
                                    </p:anim>
                                    <p:animEffect transition="in" filter="fade">
                                      <p:cBhvr>
                                        <p:cTn id="30" dur="1000"/>
                                        <p:tgtEl>
                                          <p:spTgt spid="48"/>
                                        </p:tgtEl>
                                      </p:cBhvr>
                                    </p:animEffect>
                                  </p:childTnLst>
                                </p:cTn>
                              </p:par>
                            </p:childTnLst>
                          </p:cTn>
                        </p:par>
                        <p:par>
                          <p:cTn id="31" fill="hold">
                            <p:stCondLst>
                              <p:cond delay="4500"/>
                            </p:stCondLst>
                            <p:childTnLst>
                              <p:par>
                                <p:cTn id="32" presetID="2" presetClass="entr" presetSubtype="2"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16" presetClass="entr" presetSubtype="21"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p:cTn id="44" dur="1000" fill="hold"/>
                                        <p:tgtEl>
                                          <p:spTgt spid="55"/>
                                        </p:tgtEl>
                                        <p:attrNameLst>
                                          <p:attrName>ppt_w</p:attrName>
                                        </p:attrNameLst>
                                      </p:cBhvr>
                                      <p:tavLst>
                                        <p:tav tm="0">
                                          <p:val>
                                            <p:fltVal val="0"/>
                                          </p:val>
                                        </p:tav>
                                        <p:tav tm="100000">
                                          <p:val>
                                            <p:strVal val="#ppt_w"/>
                                          </p:val>
                                        </p:tav>
                                      </p:tavLst>
                                    </p:anim>
                                    <p:anim calcmode="lin" valueType="num">
                                      <p:cBhvr>
                                        <p:cTn id="45" dur="1000" fill="hold"/>
                                        <p:tgtEl>
                                          <p:spTgt spid="55"/>
                                        </p:tgtEl>
                                        <p:attrNameLst>
                                          <p:attrName>ppt_h</p:attrName>
                                        </p:attrNameLst>
                                      </p:cBhvr>
                                      <p:tavLst>
                                        <p:tav tm="0">
                                          <p:val>
                                            <p:fltVal val="0"/>
                                          </p:val>
                                        </p:tav>
                                        <p:tav tm="100000">
                                          <p:val>
                                            <p:strVal val="#ppt_h"/>
                                          </p:val>
                                        </p:tav>
                                      </p:tavLst>
                                    </p:anim>
                                    <p:anim calcmode="lin" valueType="num">
                                      <p:cBhvr>
                                        <p:cTn id="46" dur="1000" fill="hold"/>
                                        <p:tgtEl>
                                          <p:spTgt spid="55"/>
                                        </p:tgtEl>
                                        <p:attrNameLst>
                                          <p:attrName>style.rotation</p:attrName>
                                        </p:attrNameLst>
                                      </p:cBhvr>
                                      <p:tavLst>
                                        <p:tav tm="0">
                                          <p:val>
                                            <p:fltVal val="90"/>
                                          </p:val>
                                        </p:tav>
                                        <p:tav tm="100000">
                                          <p:val>
                                            <p:fltVal val="0"/>
                                          </p:val>
                                        </p:tav>
                                      </p:tavLst>
                                    </p:anim>
                                    <p:animEffect transition="in" filter="fade">
                                      <p:cBhvr>
                                        <p:cTn id="47" dur="1000"/>
                                        <p:tgtEl>
                                          <p:spTgt spid="55"/>
                                        </p:tgtEl>
                                      </p:cBhvr>
                                    </p:animEffect>
                                  </p:childTnLst>
                                </p:cTn>
                              </p:par>
                            </p:childTnLst>
                          </p:cTn>
                        </p:par>
                        <p:par>
                          <p:cTn id="48" fill="hold">
                            <p:stCondLst>
                              <p:cond delay="1000"/>
                            </p:stCondLst>
                            <p:childTnLst>
                              <p:par>
                                <p:cTn id="49" presetID="2" presetClass="entr" presetSubtype="2"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1+#ppt_w/2"/>
                                          </p:val>
                                        </p:tav>
                                        <p:tav tm="100000">
                                          <p:val>
                                            <p:strVal val="#ppt_x"/>
                                          </p:val>
                                        </p:tav>
                                      </p:tavLst>
                                    </p:anim>
                                    <p:anim calcmode="lin" valueType="num">
                                      <p:cBhvr additive="base">
                                        <p:cTn id="52" dur="500" fill="hold"/>
                                        <p:tgtEl>
                                          <p:spTgt spid="33"/>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16" presetClass="entr" presetSubtype="21"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arn(inVertical)">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1000" fill="hold"/>
                                        <p:tgtEl>
                                          <p:spTgt spid="62"/>
                                        </p:tgtEl>
                                        <p:attrNameLst>
                                          <p:attrName>ppt_w</p:attrName>
                                        </p:attrNameLst>
                                      </p:cBhvr>
                                      <p:tavLst>
                                        <p:tav tm="0">
                                          <p:val>
                                            <p:fltVal val="0"/>
                                          </p:val>
                                        </p:tav>
                                        <p:tav tm="100000">
                                          <p:val>
                                            <p:strVal val="#ppt_w"/>
                                          </p:val>
                                        </p:tav>
                                      </p:tavLst>
                                    </p:anim>
                                    <p:anim calcmode="lin" valueType="num">
                                      <p:cBhvr>
                                        <p:cTn id="62" dur="1000" fill="hold"/>
                                        <p:tgtEl>
                                          <p:spTgt spid="62"/>
                                        </p:tgtEl>
                                        <p:attrNameLst>
                                          <p:attrName>ppt_h</p:attrName>
                                        </p:attrNameLst>
                                      </p:cBhvr>
                                      <p:tavLst>
                                        <p:tav tm="0">
                                          <p:val>
                                            <p:fltVal val="0"/>
                                          </p:val>
                                        </p:tav>
                                        <p:tav tm="100000">
                                          <p:val>
                                            <p:strVal val="#ppt_h"/>
                                          </p:val>
                                        </p:tav>
                                      </p:tavLst>
                                    </p:anim>
                                    <p:anim calcmode="lin" valueType="num">
                                      <p:cBhvr>
                                        <p:cTn id="63" dur="1000" fill="hold"/>
                                        <p:tgtEl>
                                          <p:spTgt spid="62"/>
                                        </p:tgtEl>
                                        <p:attrNameLst>
                                          <p:attrName>style.rotation</p:attrName>
                                        </p:attrNameLst>
                                      </p:cBhvr>
                                      <p:tavLst>
                                        <p:tav tm="0">
                                          <p:val>
                                            <p:fltVal val="90"/>
                                          </p:val>
                                        </p:tav>
                                        <p:tav tm="100000">
                                          <p:val>
                                            <p:fltVal val="0"/>
                                          </p:val>
                                        </p:tav>
                                      </p:tavLst>
                                    </p:anim>
                                    <p:animEffect transition="in" filter="fade">
                                      <p:cBhvr>
                                        <p:cTn id="64" dur="1000"/>
                                        <p:tgtEl>
                                          <p:spTgt spid="62"/>
                                        </p:tgtEl>
                                      </p:cBhvr>
                                    </p:animEffect>
                                  </p:childTnLst>
                                </p:cTn>
                              </p:par>
                            </p:childTnLst>
                          </p:cTn>
                        </p:par>
                        <p:par>
                          <p:cTn id="65" fill="hold">
                            <p:stCondLst>
                              <p:cond delay="1000"/>
                            </p:stCondLst>
                            <p:childTnLst>
                              <p:par>
                                <p:cTn id="66" presetID="2" presetClass="entr" presetSubtype="2"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1+#ppt_w/2"/>
                                          </p:val>
                                        </p:tav>
                                        <p:tav tm="100000">
                                          <p:val>
                                            <p:strVal val="#ppt_x"/>
                                          </p:val>
                                        </p:tav>
                                      </p:tavLst>
                                    </p:anim>
                                    <p:anim calcmode="lin" valueType="num">
                                      <p:cBhvr additive="base">
                                        <p:cTn id="69" dur="500" fill="hold"/>
                                        <p:tgtEl>
                                          <p:spTgt spid="37"/>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16" presetClass="entr" presetSubtype="21" fill="hold"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barn(inVertical)">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1000" fill="hold"/>
                                        <p:tgtEl>
                                          <p:spTgt spid="69"/>
                                        </p:tgtEl>
                                        <p:attrNameLst>
                                          <p:attrName>ppt_w</p:attrName>
                                        </p:attrNameLst>
                                      </p:cBhvr>
                                      <p:tavLst>
                                        <p:tav tm="0">
                                          <p:val>
                                            <p:fltVal val="0"/>
                                          </p:val>
                                        </p:tav>
                                        <p:tav tm="100000">
                                          <p:val>
                                            <p:strVal val="#ppt_w"/>
                                          </p:val>
                                        </p:tav>
                                      </p:tavLst>
                                    </p:anim>
                                    <p:anim calcmode="lin" valueType="num">
                                      <p:cBhvr>
                                        <p:cTn id="79" dur="1000" fill="hold"/>
                                        <p:tgtEl>
                                          <p:spTgt spid="69"/>
                                        </p:tgtEl>
                                        <p:attrNameLst>
                                          <p:attrName>ppt_h</p:attrName>
                                        </p:attrNameLst>
                                      </p:cBhvr>
                                      <p:tavLst>
                                        <p:tav tm="0">
                                          <p:val>
                                            <p:fltVal val="0"/>
                                          </p:val>
                                        </p:tav>
                                        <p:tav tm="100000">
                                          <p:val>
                                            <p:strVal val="#ppt_h"/>
                                          </p:val>
                                        </p:tav>
                                      </p:tavLst>
                                    </p:anim>
                                    <p:anim calcmode="lin" valueType="num">
                                      <p:cBhvr>
                                        <p:cTn id="80" dur="1000" fill="hold"/>
                                        <p:tgtEl>
                                          <p:spTgt spid="69"/>
                                        </p:tgtEl>
                                        <p:attrNameLst>
                                          <p:attrName>style.rotation</p:attrName>
                                        </p:attrNameLst>
                                      </p:cBhvr>
                                      <p:tavLst>
                                        <p:tav tm="0">
                                          <p:val>
                                            <p:fltVal val="90"/>
                                          </p:val>
                                        </p:tav>
                                        <p:tav tm="100000">
                                          <p:val>
                                            <p:fltVal val="0"/>
                                          </p:val>
                                        </p:tav>
                                      </p:tavLst>
                                    </p:anim>
                                    <p:animEffect transition="in" filter="fade">
                                      <p:cBhvr>
                                        <p:cTn id="81" dur="1000"/>
                                        <p:tgtEl>
                                          <p:spTgt spid="69"/>
                                        </p:tgtEl>
                                      </p:cBhvr>
                                    </p:animEffect>
                                  </p:childTnLst>
                                </p:cTn>
                              </p:par>
                            </p:childTnLst>
                          </p:cTn>
                        </p:par>
                        <p:par>
                          <p:cTn id="82" fill="hold">
                            <p:stCondLst>
                              <p:cond delay="1000"/>
                            </p:stCondLst>
                            <p:childTnLst>
                              <p:par>
                                <p:cTn id="83" presetID="2" presetClass="entr" presetSubtype="2"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additive="base">
                                        <p:cTn id="85" dur="500" fill="hold"/>
                                        <p:tgtEl>
                                          <p:spTgt spid="38"/>
                                        </p:tgtEl>
                                        <p:attrNameLst>
                                          <p:attrName>ppt_x</p:attrName>
                                        </p:attrNameLst>
                                      </p:cBhvr>
                                      <p:tavLst>
                                        <p:tav tm="0">
                                          <p:val>
                                            <p:strVal val="1+#ppt_w/2"/>
                                          </p:val>
                                        </p:tav>
                                        <p:tav tm="100000">
                                          <p:val>
                                            <p:strVal val="#ppt_x"/>
                                          </p:val>
                                        </p:tav>
                                      </p:tavLst>
                                    </p:anim>
                                    <p:anim calcmode="lin" valueType="num">
                                      <p:cBhvr additive="base">
                                        <p:cTn id="86" dur="500" fill="hold"/>
                                        <p:tgtEl>
                                          <p:spTgt spid="38"/>
                                        </p:tgtEl>
                                        <p:attrNameLst>
                                          <p:attrName>ppt_y</p:attrName>
                                        </p:attrNameLst>
                                      </p:cBhvr>
                                      <p:tavLst>
                                        <p:tav tm="0">
                                          <p:val>
                                            <p:strVal val="#ppt_y"/>
                                          </p:val>
                                        </p:tav>
                                        <p:tav tm="100000">
                                          <p:val>
                                            <p:strVal val="#ppt_y"/>
                                          </p:val>
                                        </p:tav>
                                      </p:tavLst>
                                    </p:anim>
                                  </p:childTnLst>
                                </p:cTn>
                              </p:par>
                            </p:childTnLst>
                          </p:cTn>
                        </p:par>
                        <p:par>
                          <p:cTn id="87" fill="hold">
                            <p:stCondLst>
                              <p:cond delay="1500"/>
                            </p:stCondLst>
                            <p:childTnLst>
                              <p:par>
                                <p:cTn id="88" presetID="16" presetClass="entr" presetSubtype="21" fill="hold" nodeType="after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barn(inVertical)">
                                      <p:cBhvr>
                                        <p:cTn id="90" dur="500"/>
                                        <p:tgtEl>
                                          <p:spTgt spid="41"/>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circle(in)">
                                      <p:cBhvr>
                                        <p:cTn id="95" dur="2000"/>
                                        <p:tgtEl>
                                          <p:spTgt spid="43"/>
                                        </p:tgtEl>
                                      </p:cBhvr>
                                    </p:animEffect>
                                  </p:childTnLst>
                                </p:cTn>
                              </p:par>
                            </p:childTnLst>
                          </p:cTn>
                        </p:par>
                        <p:par>
                          <p:cTn id="96" fill="hold">
                            <p:stCondLst>
                              <p:cond delay="2000"/>
                            </p:stCondLst>
                            <p:childTnLst>
                              <p:par>
                                <p:cTn id="97" presetID="31" presetClass="entr" presetSubtype="0"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p:cTn id="99" dur="1000" fill="hold"/>
                                        <p:tgtEl>
                                          <p:spTgt spid="45"/>
                                        </p:tgtEl>
                                        <p:attrNameLst>
                                          <p:attrName>ppt_w</p:attrName>
                                        </p:attrNameLst>
                                      </p:cBhvr>
                                      <p:tavLst>
                                        <p:tav tm="0">
                                          <p:val>
                                            <p:fltVal val="0"/>
                                          </p:val>
                                        </p:tav>
                                        <p:tav tm="100000">
                                          <p:val>
                                            <p:strVal val="#ppt_w"/>
                                          </p:val>
                                        </p:tav>
                                      </p:tavLst>
                                    </p:anim>
                                    <p:anim calcmode="lin" valueType="num">
                                      <p:cBhvr>
                                        <p:cTn id="100" dur="1000" fill="hold"/>
                                        <p:tgtEl>
                                          <p:spTgt spid="45"/>
                                        </p:tgtEl>
                                        <p:attrNameLst>
                                          <p:attrName>ppt_h</p:attrName>
                                        </p:attrNameLst>
                                      </p:cBhvr>
                                      <p:tavLst>
                                        <p:tav tm="0">
                                          <p:val>
                                            <p:fltVal val="0"/>
                                          </p:val>
                                        </p:tav>
                                        <p:tav tm="100000">
                                          <p:val>
                                            <p:strVal val="#ppt_h"/>
                                          </p:val>
                                        </p:tav>
                                      </p:tavLst>
                                    </p:anim>
                                    <p:anim calcmode="lin" valueType="num">
                                      <p:cBhvr>
                                        <p:cTn id="101" dur="1000" fill="hold"/>
                                        <p:tgtEl>
                                          <p:spTgt spid="45"/>
                                        </p:tgtEl>
                                        <p:attrNameLst>
                                          <p:attrName>style.rotation</p:attrName>
                                        </p:attrNameLst>
                                      </p:cBhvr>
                                      <p:tavLst>
                                        <p:tav tm="0">
                                          <p:val>
                                            <p:fltVal val="90"/>
                                          </p:val>
                                        </p:tav>
                                        <p:tav tm="100000">
                                          <p:val>
                                            <p:fltVal val="0"/>
                                          </p:val>
                                        </p:tav>
                                      </p:tavLst>
                                    </p:anim>
                                    <p:animEffect transition="in" filter="fade">
                                      <p:cBhvr>
                                        <p:cTn id="102" dur="1000"/>
                                        <p:tgtEl>
                                          <p:spTgt spid="45"/>
                                        </p:tgtEl>
                                      </p:cBhvr>
                                    </p:animEffect>
                                  </p:childTnLst>
                                </p:cTn>
                              </p:par>
                            </p:childTnLst>
                          </p:cTn>
                        </p:par>
                        <p:par>
                          <p:cTn id="103" fill="hold">
                            <p:stCondLst>
                              <p:cond delay="3000"/>
                            </p:stCondLst>
                            <p:childTnLst>
                              <p:par>
                                <p:cTn id="104" presetID="31"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p:cTn id="106" dur="1000" fill="hold"/>
                                        <p:tgtEl>
                                          <p:spTgt spid="44"/>
                                        </p:tgtEl>
                                        <p:attrNameLst>
                                          <p:attrName>ppt_w</p:attrName>
                                        </p:attrNameLst>
                                      </p:cBhvr>
                                      <p:tavLst>
                                        <p:tav tm="0">
                                          <p:val>
                                            <p:fltVal val="0"/>
                                          </p:val>
                                        </p:tav>
                                        <p:tav tm="100000">
                                          <p:val>
                                            <p:strVal val="#ppt_w"/>
                                          </p:val>
                                        </p:tav>
                                      </p:tavLst>
                                    </p:anim>
                                    <p:anim calcmode="lin" valueType="num">
                                      <p:cBhvr>
                                        <p:cTn id="107" dur="1000" fill="hold"/>
                                        <p:tgtEl>
                                          <p:spTgt spid="44"/>
                                        </p:tgtEl>
                                        <p:attrNameLst>
                                          <p:attrName>ppt_h</p:attrName>
                                        </p:attrNameLst>
                                      </p:cBhvr>
                                      <p:tavLst>
                                        <p:tav tm="0">
                                          <p:val>
                                            <p:fltVal val="0"/>
                                          </p:val>
                                        </p:tav>
                                        <p:tav tm="100000">
                                          <p:val>
                                            <p:strVal val="#ppt_h"/>
                                          </p:val>
                                        </p:tav>
                                      </p:tavLst>
                                    </p:anim>
                                    <p:anim calcmode="lin" valueType="num">
                                      <p:cBhvr>
                                        <p:cTn id="108" dur="1000" fill="hold"/>
                                        <p:tgtEl>
                                          <p:spTgt spid="44"/>
                                        </p:tgtEl>
                                        <p:attrNameLst>
                                          <p:attrName>style.rotation</p:attrName>
                                        </p:attrNameLst>
                                      </p:cBhvr>
                                      <p:tavLst>
                                        <p:tav tm="0">
                                          <p:val>
                                            <p:fltVal val="90"/>
                                          </p:val>
                                        </p:tav>
                                        <p:tav tm="100000">
                                          <p:val>
                                            <p:fltVal val="0"/>
                                          </p:val>
                                        </p:tav>
                                      </p:tavLst>
                                    </p:anim>
                                    <p:animEffect transition="in" filter="fade">
                                      <p:cBhvr>
                                        <p:cTn id="109"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31" grpId="0"/>
      <p:bldP spid="33" grpId="0"/>
      <p:bldP spid="37" grpId="0"/>
      <p:bldP spid="38" grpId="0"/>
      <p:bldP spid="42" grpId="0"/>
      <p:bldP spid="43" grpId="0" animBg="1"/>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0" y="1967877"/>
            <a:ext cx="12203689" cy="398155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hlinkClick r:id="rId2" action="ppaction://hlinkfile"/>
                </a:rPr>
                <a:t>带进度条的文件输入</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76" name="矩形 75">
            <a:extLst>
              <a:ext uri="{FF2B5EF4-FFF2-40B4-BE49-F238E27FC236}">
                <a16:creationId xmlns:a16="http://schemas.microsoft.com/office/drawing/2014/main" id="{1FCE9207-92AE-47C7-A88C-9E08C75144D0}"/>
              </a:ext>
            </a:extLst>
          </p:cNvPr>
          <p:cNvSpPr/>
          <p:nvPr/>
        </p:nvSpPr>
        <p:spPr>
          <a:xfrm>
            <a:off x="139716" y="2116441"/>
            <a:ext cx="6697182" cy="3785652"/>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如果读取文件时希望让用户看见文件的读取进度，可以使用</a:t>
            </a:r>
            <a:r>
              <a:rPr lang="en-US" altLang="zh-CN" sz="2400" dirty="0" err="1">
                <a:latin typeface="仿宋" panose="02010609060101010101" pitchFamily="49" charset="-122"/>
                <a:ea typeface="仿宋" panose="02010609060101010101" pitchFamily="49" charset="-122"/>
              </a:rPr>
              <a:t>javax.swing</a:t>
            </a:r>
            <a:r>
              <a:rPr lang="zh-CN" altLang="en-US" sz="2400" dirty="0">
                <a:latin typeface="仿宋" panose="02010609060101010101" pitchFamily="49" charset="-122"/>
                <a:ea typeface="仿宋" panose="02010609060101010101" pitchFamily="49" charset="-122"/>
              </a:rPr>
              <a:t>包提供的输入流类：</a:t>
            </a:r>
            <a:r>
              <a:rPr lang="en-US" altLang="zh-CN" sz="2400" dirty="0" err="1">
                <a:latin typeface="仿宋" panose="02010609060101010101" pitchFamily="49" charset="-122"/>
                <a:ea typeface="仿宋" panose="02010609060101010101" pitchFamily="49" charset="-122"/>
              </a:rPr>
              <a:t>ProgressMonitorInputStream</a:t>
            </a:r>
            <a:r>
              <a:rPr lang="zh-CN" altLang="en-US" sz="2400" dirty="0">
                <a:latin typeface="仿宋" panose="02010609060101010101" pitchFamily="49" charset="-122"/>
                <a:ea typeface="仿宋" panose="02010609060101010101" pitchFamily="49" charset="-122"/>
              </a:rPr>
              <a:t>，它的构造方法是：</a:t>
            </a:r>
          </a:p>
          <a:p>
            <a:r>
              <a:rPr lang="en-US" altLang="zh-CN" sz="2400" b="1" dirty="0" err="1">
                <a:solidFill>
                  <a:srgbClr val="C00000"/>
                </a:solidFill>
                <a:latin typeface="仿宋" panose="02010609060101010101" pitchFamily="49" charset="-122"/>
                <a:ea typeface="仿宋" panose="02010609060101010101" pitchFamily="49" charset="-122"/>
              </a:rPr>
              <a:t>ProgressMonitorInputStream</a:t>
            </a:r>
            <a:r>
              <a:rPr lang="en-US" altLang="zh-CN" sz="2400" b="1" dirty="0">
                <a:solidFill>
                  <a:srgbClr val="C00000"/>
                </a:solidFill>
                <a:latin typeface="仿宋" panose="02010609060101010101" pitchFamily="49" charset="-122"/>
                <a:ea typeface="仿宋" panose="02010609060101010101" pitchFamily="49" charset="-122"/>
              </a:rPr>
              <a:t>(</a:t>
            </a:r>
            <a:r>
              <a:rPr lang="en-US" altLang="zh-CN" sz="2400" b="1" dirty="0" err="1">
                <a:solidFill>
                  <a:srgbClr val="C00000"/>
                </a:solidFill>
                <a:latin typeface="仿宋" panose="02010609060101010101" pitchFamily="49" charset="-122"/>
                <a:ea typeface="仿宋" panose="02010609060101010101" pitchFamily="49" charset="-122"/>
              </a:rPr>
              <a:t>Conmponent</a:t>
            </a:r>
            <a:r>
              <a:rPr lang="en-US" altLang="zh-CN" sz="2400" b="1" dirty="0">
                <a:solidFill>
                  <a:srgbClr val="C00000"/>
                </a:solidFill>
                <a:latin typeface="仿宋" panose="02010609060101010101" pitchFamily="49" charset="-122"/>
                <a:ea typeface="仿宋" panose="02010609060101010101" pitchFamily="49" charset="-122"/>
              </a:rPr>
              <a:t> </a:t>
            </a:r>
            <a:r>
              <a:rPr lang="en-US" altLang="zh-CN" sz="2400" b="1" dirty="0" err="1">
                <a:solidFill>
                  <a:srgbClr val="C00000"/>
                </a:solidFill>
                <a:latin typeface="仿宋" panose="02010609060101010101" pitchFamily="49" charset="-122"/>
                <a:ea typeface="仿宋" panose="02010609060101010101" pitchFamily="49" charset="-122"/>
              </a:rPr>
              <a:t>c,String</a:t>
            </a:r>
            <a:r>
              <a:rPr lang="en-US" altLang="zh-CN" sz="2400" b="1" dirty="0">
                <a:solidFill>
                  <a:srgbClr val="C00000"/>
                </a:solidFill>
                <a:latin typeface="仿宋" panose="02010609060101010101" pitchFamily="49" charset="-122"/>
                <a:ea typeface="仿宋" panose="02010609060101010101" pitchFamily="49" charset="-122"/>
              </a:rPr>
              <a:t> </a:t>
            </a:r>
            <a:r>
              <a:rPr lang="en-US" altLang="zh-CN" sz="2400" b="1" dirty="0" err="1">
                <a:solidFill>
                  <a:srgbClr val="C00000"/>
                </a:solidFill>
                <a:latin typeface="仿宋" panose="02010609060101010101" pitchFamily="49" charset="-122"/>
                <a:ea typeface="仿宋" panose="02010609060101010101" pitchFamily="49" charset="-122"/>
              </a:rPr>
              <a:t>s,InputStream</a:t>
            </a:r>
            <a:r>
              <a:rPr lang="en-US" altLang="zh-CN" sz="2400" b="1" dirty="0">
                <a:solidFill>
                  <a:srgbClr val="C00000"/>
                </a:solidFill>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该类创建的输入流在读取文件时会弹出一个显示读取速度的进度条，进度条在参数</a:t>
            </a:r>
            <a:r>
              <a:rPr lang="en-US" altLang="zh-CN" sz="2400" dirty="0">
                <a:latin typeface="仿宋" panose="02010609060101010101" pitchFamily="49" charset="-122"/>
                <a:ea typeface="仿宋" panose="02010609060101010101" pitchFamily="49" charset="-122"/>
              </a:rPr>
              <a:t>c</a:t>
            </a:r>
            <a:r>
              <a:rPr lang="zh-CN" altLang="en-US" sz="2400" dirty="0">
                <a:latin typeface="仿宋" panose="02010609060101010101" pitchFamily="49" charset="-122"/>
                <a:ea typeface="仿宋" panose="02010609060101010101" pitchFamily="49" charset="-122"/>
              </a:rPr>
              <a:t>指定的组件的正前方显示，若该参数取</a:t>
            </a:r>
            <a:r>
              <a:rPr lang="en-US" altLang="zh-CN" sz="2400" dirty="0">
                <a:latin typeface="仿宋" panose="02010609060101010101" pitchFamily="49" charset="-122"/>
                <a:ea typeface="仿宋" panose="02010609060101010101" pitchFamily="49" charset="-122"/>
              </a:rPr>
              <a:t>null</a:t>
            </a:r>
            <a:r>
              <a:rPr lang="zh-CN" altLang="en-US" sz="2400" dirty="0">
                <a:latin typeface="仿宋" panose="02010609060101010101" pitchFamily="49" charset="-122"/>
                <a:ea typeface="仿宋" panose="02010609060101010101" pitchFamily="49" charset="-122"/>
              </a:rPr>
              <a:t>，则在屏幕的正前方显示。用户可以随时单击进度条上的“取消”按钮关闭流的读取操作。</a:t>
            </a:r>
          </a:p>
        </p:txBody>
      </p:sp>
      <p:pic>
        <p:nvPicPr>
          <p:cNvPr id="77" name="Picture 2">
            <a:extLst>
              <a:ext uri="{FF2B5EF4-FFF2-40B4-BE49-F238E27FC236}">
                <a16:creationId xmlns:a16="http://schemas.microsoft.com/office/drawing/2014/main" id="{5D8F0AE7-0536-4F0A-AB2C-AEDDE40D7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876" y="2743228"/>
            <a:ext cx="4848158" cy="22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50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什么是流</a:t>
              </a:r>
            </a:p>
          </p:txBody>
        </p:sp>
      </p:grpSp>
      <p:sp>
        <p:nvSpPr>
          <p:cNvPr id="23" name="矩形 22">
            <a:extLst>
              <a:ext uri="{FF2B5EF4-FFF2-40B4-BE49-F238E27FC236}">
                <a16:creationId xmlns:a16="http://schemas.microsoft.com/office/drawing/2014/main" id="{A93C6FB2-DDA7-400D-819C-9B7761E1CC55}"/>
              </a:ext>
            </a:extLst>
          </p:cNvPr>
          <p:cNvSpPr/>
          <p:nvPr/>
        </p:nvSpPr>
        <p:spPr>
          <a:xfrm>
            <a:off x="2204" y="3526820"/>
            <a:ext cx="12187591" cy="331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仿宋" panose="02010609060101010101" pitchFamily="49" charset="-122"/>
                <a:ea typeface="仿宋" panose="02010609060101010101" pitchFamily="49" charset="-122"/>
              </a:rPr>
              <a:t> </a:t>
            </a:r>
            <a:endParaRPr lang="zh-CN" altLang="en-US" dirty="0">
              <a:solidFill>
                <a:schemeClr val="tx1"/>
              </a:solidFill>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6E2E05A8-A2DC-4D41-8230-23821C310D18}"/>
              </a:ext>
            </a:extLst>
          </p:cNvPr>
          <p:cNvSpPr txBox="1">
            <a:spLocks/>
          </p:cNvSpPr>
          <p:nvPr/>
        </p:nvSpPr>
        <p:spPr>
          <a:xfrm>
            <a:off x="687051" y="1534909"/>
            <a:ext cx="10685294" cy="195474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41230">
              <a:lnSpc>
                <a:spcPct val="130000"/>
              </a:lnSpc>
              <a:buNone/>
            </a:pPr>
            <a:r>
              <a:rPr lang="zh-CN" altLang="en-US" sz="2400" b="1" dirty="0">
                <a:solidFill>
                  <a:schemeClr val="tx1"/>
                </a:solidFill>
                <a:latin typeface="仿宋" panose="02010609060101010101" pitchFamily="49" charset="-122"/>
                <a:ea typeface="仿宋" panose="02010609060101010101" pitchFamily="49" charset="-122"/>
              </a:rPr>
              <a:t>流是一个无结构化的数据组成的序列，流中的数据没有任何格式和含义，只是以字节或字符形式进行流入或流出。</a:t>
            </a:r>
          </a:p>
          <a:p>
            <a:pPr marL="0" indent="541230">
              <a:lnSpc>
                <a:spcPct val="130000"/>
              </a:lnSpc>
              <a:buNone/>
            </a:pPr>
            <a:r>
              <a:rPr lang="zh-CN" altLang="en-US" sz="2400" b="1" dirty="0">
                <a:solidFill>
                  <a:schemeClr val="tx1"/>
                </a:solidFill>
                <a:latin typeface="仿宋" panose="02010609060101010101" pitchFamily="49" charset="-122"/>
                <a:ea typeface="仿宋" panose="02010609060101010101" pitchFamily="49" charset="-122"/>
              </a:rPr>
              <a:t>数据流的流入和流出都是以程序本身作为核心，流入是指数据从外部数据源流入到程序内部；流出是指数据从程序内部向外部流出到数据的目的地。 </a:t>
            </a:r>
          </a:p>
        </p:txBody>
      </p:sp>
      <p:sp>
        <p:nvSpPr>
          <p:cNvPr id="29" name="AutoShape 8">
            <a:extLst>
              <a:ext uri="{FF2B5EF4-FFF2-40B4-BE49-F238E27FC236}">
                <a16:creationId xmlns:a16="http://schemas.microsoft.com/office/drawing/2014/main" id="{85B04B96-04F3-477A-ADC7-46D0ACAFC731}"/>
              </a:ext>
            </a:extLst>
          </p:cNvPr>
          <p:cNvSpPr>
            <a:spLocks noChangeArrowheads="1"/>
          </p:cNvSpPr>
          <p:nvPr/>
        </p:nvSpPr>
        <p:spPr bwMode="auto">
          <a:xfrm rot="16200000">
            <a:off x="5706448" y="3520702"/>
            <a:ext cx="550562" cy="2209290"/>
          </a:xfrm>
          <a:prstGeom prst="can">
            <a:avLst>
              <a:gd name="adj" fmla="val 30650"/>
            </a:avLst>
          </a:prstGeom>
          <a:solidFill>
            <a:schemeClr val="bg1">
              <a:lumMod val="85000"/>
            </a:schemeClr>
          </a:solidFill>
          <a:ln w="9525">
            <a:solidFill>
              <a:srgbClr val="000000"/>
            </a:solidFill>
            <a:round/>
            <a:headEnd/>
            <a:tailEnd/>
          </a:ln>
        </p:spPr>
        <p:txBody>
          <a:bodyPr vert="vert"/>
          <a:lstStyle/>
          <a:p>
            <a:pPr algn="ctr">
              <a:defRPr/>
            </a:pPr>
            <a:r>
              <a:rPr lang="zh-CN" altLang="en-US" dirty="0">
                <a:latin typeface="仿宋" panose="02010609060101010101" pitchFamily="49" charset="-122"/>
                <a:ea typeface="仿宋" panose="02010609060101010101" pitchFamily="49" charset="-122"/>
                <a:cs typeface="Times New Roman" pitchFamily="18" charset="0"/>
              </a:rPr>
              <a:t>输入数据流</a:t>
            </a:r>
            <a:endParaRPr lang="zh-CN" altLang="en-US" dirty="0">
              <a:latin typeface="仿宋" panose="02010609060101010101" pitchFamily="49" charset="-122"/>
              <a:ea typeface="仿宋" panose="02010609060101010101" pitchFamily="49" charset="-122"/>
              <a:cs typeface="宋体" pitchFamily="2" charset="-122"/>
            </a:endParaRPr>
          </a:p>
        </p:txBody>
      </p:sp>
      <p:sp>
        <p:nvSpPr>
          <p:cNvPr id="30" name="Rectangle 6">
            <a:extLst>
              <a:ext uri="{FF2B5EF4-FFF2-40B4-BE49-F238E27FC236}">
                <a16:creationId xmlns:a16="http://schemas.microsoft.com/office/drawing/2014/main" id="{EC3A782E-EBE9-4E32-8E3A-0409BD07C00B}"/>
              </a:ext>
            </a:extLst>
          </p:cNvPr>
          <p:cNvSpPr>
            <a:spLocks noChangeArrowheads="1"/>
          </p:cNvSpPr>
          <p:nvPr/>
        </p:nvSpPr>
        <p:spPr bwMode="auto">
          <a:xfrm>
            <a:off x="8113021" y="3489660"/>
            <a:ext cx="1748521" cy="3165462"/>
          </a:xfrm>
          <a:prstGeom prst="rect">
            <a:avLst/>
          </a:prstGeom>
          <a:solidFill>
            <a:srgbClr val="FFC000"/>
          </a:solidFill>
          <a:ln w="9525">
            <a:noFill/>
            <a:miter lim="800000"/>
            <a:headEnd/>
            <a:tailEnd/>
          </a:ln>
        </p:spPr>
        <p:txBody>
          <a:bodyPr anchor="ctr"/>
          <a:lstStyle/>
          <a:p>
            <a:pPr algn="ctr">
              <a:defRPr/>
            </a:pPr>
            <a:r>
              <a:rPr lang="zh-CN" altLang="en-US" dirty="0">
                <a:latin typeface="仿宋" panose="02010609060101010101" pitchFamily="49" charset="-122"/>
                <a:ea typeface="仿宋" panose="02010609060101010101" pitchFamily="49" charset="-122"/>
                <a:cs typeface="Times New Roman" pitchFamily="18" charset="0"/>
              </a:rPr>
              <a:t>磁盘文件</a:t>
            </a:r>
            <a:endParaRPr lang="en-US" altLang="zh-CN" dirty="0">
              <a:latin typeface="仿宋" panose="02010609060101010101" pitchFamily="49" charset="-122"/>
              <a:ea typeface="仿宋" panose="02010609060101010101" pitchFamily="49" charset="-122"/>
              <a:cs typeface="Times New Roman" pitchFamily="18" charset="0"/>
            </a:endParaRPr>
          </a:p>
          <a:p>
            <a:pPr algn="ctr">
              <a:defRPr/>
            </a:pPr>
            <a:endParaRPr lang="zh-CN" altLang="en-US" dirty="0">
              <a:latin typeface="仿宋" panose="02010609060101010101" pitchFamily="49" charset="-122"/>
              <a:ea typeface="仿宋" panose="02010609060101010101" pitchFamily="49" charset="-122"/>
            </a:endParaRPr>
          </a:p>
          <a:p>
            <a:pPr algn="ctr" eaLnBrk="0" hangingPunct="0">
              <a:defRPr/>
            </a:pPr>
            <a:r>
              <a:rPr lang="zh-CN" altLang="en-US" dirty="0">
                <a:latin typeface="仿宋" panose="02010609060101010101" pitchFamily="49" charset="-122"/>
                <a:ea typeface="仿宋" panose="02010609060101010101" pitchFamily="49" charset="-122"/>
                <a:cs typeface="Times New Roman" pitchFamily="18" charset="0"/>
              </a:rPr>
              <a:t>网络</a:t>
            </a:r>
            <a:endParaRPr lang="en-US" altLang="zh-CN" dirty="0">
              <a:latin typeface="仿宋" panose="02010609060101010101" pitchFamily="49" charset="-122"/>
              <a:ea typeface="仿宋" panose="02010609060101010101" pitchFamily="49" charset="-122"/>
              <a:cs typeface="Times New Roman" pitchFamily="18" charset="0"/>
            </a:endParaRPr>
          </a:p>
          <a:p>
            <a:pPr algn="ctr" eaLnBrk="0" hangingPunct="0">
              <a:defRPr/>
            </a:pPr>
            <a:endParaRPr lang="zh-CN" altLang="en-US" dirty="0">
              <a:latin typeface="仿宋" panose="02010609060101010101" pitchFamily="49" charset="-122"/>
              <a:ea typeface="仿宋" panose="02010609060101010101" pitchFamily="49" charset="-122"/>
            </a:endParaRPr>
          </a:p>
          <a:p>
            <a:pPr algn="ctr" eaLnBrk="0" hangingPunct="0">
              <a:defRPr/>
            </a:pPr>
            <a:r>
              <a:rPr lang="zh-CN" altLang="en-US" dirty="0">
                <a:latin typeface="仿宋" panose="02010609060101010101" pitchFamily="49" charset="-122"/>
                <a:ea typeface="仿宋" panose="02010609060101010101" pitchFamily="49" charset="-122"/>
                <a:cs typeface="Times New Roman" pitchFamily="18" charset="0"/>
              </a:rPr>
              <a:t>其他数据源</a:t>
            </a:r>
            <a:endParaRPr lang="en-US" altLang="zh-CN" dirty="0">
              <a:latin typeface="仿宋" panose="02010609060101010101" pitchFamily="49" charset="-122"/>
              <a:ea typeface="仿宋" panose="02010609060101010101" pitchFamily="49" charset="-122"/>
              <a:cs typeface="Times New Roman" pitchFamily="18" charset="0"/>
            </a:endParaRPr>
          </a:p>
          <a:p>
            <a:pPr algn="ctr" eaLnBrk="0" hangingPunct="0">
              <a:defRPr/>
            </a:pPr>
            <a:endParaRPr lang="zh-CN" altLang="en-US" dirty="0">
              <a:latin typeface="仿宋" panose="02010609060101010101" pitchFamily="49" charset="-122"/>
              <a:ea typeface="仿宋" panose="02010609060101010101" pitchFamily="49" charset="-122"/>
            </a:endParaRPr>
          </a:p>
          <a:p>
            <a:pPr algn="ctr" eaLnBrk="0" hangingPunct="0">
              <a:defRPr/>
            </a:pPr>
            <a:r>
              <a:rPr lang="zh-CN" altLang="en-US" dirty="0">
                <a:latin typeface="仿宋" panose="02010609060101010101" pitchFamily="49" charset="-122"/>
                <a:ea typeface="仿宋" panose="02010609060101010101" pitchFamily="49" charset="-122"/>
                <a:cs typeface="Times New Roman" pitchFamily="18" charset="0"/>
              </a:rPr>
              <a:t>数据目的地</a:t>
            </a:r>
            <a:endParaRPr lang="zh-CN" altLang="en-US" dirty="0">
              <a:latin typeface="仿宋" panose="02010609060101010101" pitchFamily="49" charset="-122"/>
              <a:ea typeface="仿宋" panose="02010609060101010101" pitchFamily="49" charset="-122"/>
            </a:endParaRPr>
          </a:p>
        </p:txBody>
      </p:sp>
      <p:cxnSp>
        <p:nvCxnSpPr>
          <p:cNvPr id="31" name="AutoShape 4">
            <a:extLst>
              <a:ext uri="{FF2B5EF4-FFF2-40B4-BE49-F238E27FC236}">
                <a16:creationId xmlns:a16="http://schemas.microsoft.com/office/drawing/2014/main" id="{3ECEC07A-FE05-48E4-9D4B-62E9D5F1D913}"/>
              </a:ext>
            </a:extLst>
          </p:cNvPr>
          <p:cNvCxnSpPr>
            <a:cxnSpLocks noChangeShapeType="1"/>
          </p:cNvCxnSpPr>
          <p:nvPr/>
        </p:nvCxnSpPr>
        <p:spPr bwMode="auto">
          <a:xfrm flipH="1">
            <a:off x="3839555" y="4595898"/>
            <a:ext cx="1037531" cy="0"/>
          </a:xfrm>
          <a:prstGeom prst="straightConnector1">
            <a:avLst/>
          </a:prstGeom>
          <a:solidFill>
            <a:schemeClr val="bg1"/>
          </a:solidFill>
          <a:ln w="9525">
            <a:solidFill>
              <a:srgbClr val="000000"/>
            </a:solidFill>
            <a:round/>
            <a:headEnd/>
            <a:tailEnd type="triangle" w="med" len="med"/>
          </a:ln>
        </p:spPr>
      </p:cxnSp>
      <p:cxnSp>
        <p:nvCxnSpPr>
          <p:cNvPr id="32" name="AutoShape 3">
            <a:extLst>
              <a:ext uri="{FF2B5EF4-FFF2-40B4-BE49-F238E27FC236}">
                <a16:creationId xmlns:a16="http://schemas.microsoft.com/office/drawing/2014/main" id="{2A05444B-7243-4001-8A8A-5E84FBEE8E43}"/>
              </a:ext>
            </a:extLst>
          </p:cNvPr>
          <p:cNvCxnSpPr>
            <a:cxnSpLocks noChangeShapeType="1"/>
          </p:cNvCxnSpPr>
          <p:nvPr/>
        </p:nvCxnSpPr>
        <p:spPr bwMode="auto">
          <a:xfrm>
            <a:off x="6881227" y="5808273"/>
            <a:ext cx="1195514" cy="0"/>
          </a:xfrm>
          <a:prstGeom prst="straightConnector1">
            <a:avLst/>
          </a:prstGeom>
          <a:solidFill>
            <a:schemeClr val="bg1"/>
          </a:solidFill>
          <a:ln w="9525">
            <a:solidFill>
              <a:srgbClr val="000000"/>
            </a:solidFill>
            <a:round/>
            <a:headEnd/>
            <a:tailEnd type="triangle" w="med" len="med"/>
          </a:ln>
        </p:spPr>
      </p:cxnSp>
      <p:cxnSp>
        <p:nvCxnSpPr>
          <p:cNvPr id="33" name="AutoShape 2">
            <a:extLst>
              <a:ext uri="{FF2B5EF4-FFF2-40B4-BE49-F238E27FC236}">
                <a16:creationId xmlns:a16="http://schemas.microsoft.com/office/drawing/2014/main" id="{5CF4A9FD-9677-4B0E-9C46-6A80DFB6536B}"/>
              </a:ext>
            </a:extLst>
          </p:cNvPr>
          <p:cNvCxnSpPr>
            <a:cxnSpLocks noChangeShapeType="1"/>
          </p:cNvCxnSpPr>
          <p:nvPr/>
        </p:nvCxnSpPr>
        <p:spPr bwMode="auto">
          <a:xfrm>
            <a:off x="3487975" y="5816902"/>
            <a:ext cx="1389106" cy="0"/>
          </a:xfrm>
          <a:prstGeom prst="straightConnector1">
            <a:avLst/>
          </a:prstGeom>
          <a:solidFill>
            <a:schemeClr val="bg1"/>
          </a:solidFill>
          <a:ln w="9525">
            <a:solidFill>
              <a:srgbClr val="000000"/>
            </a:solidFill>
            <a:round/>
            <a:headEnd/>
            <a:tailEnd type="triangle" w="med" len="med"/>
          </a:ln>
        </p:spPr>
      </p:cxnSp>
      <p:cxnSp>
        <p:nvCxnSpPr>
          <p:cNvPr id="37" name="AutoShape 4">
            <a:extLst>
              <a:ext uri="{FF2B5EF4-FFF2-40B4-BE49-F238E27FC236}">
                <a16:creationId xmlns:a16="http://schemas.microsoft.com/office/drawing/2014/main" id="{4ED7335E-6740-4ECA-BCF2-C4D11EEB9F36}"/>
              </a:ext>
            </a:extLst>
          </p:cNvPr>
          <p:cNvCxnSpPr>
            <a:cxnSpLocks noChangeShapeType="1"/>
          </p:cNvCxnSpPr>
          <p:nvPr/>
        </p:nvCxnSpPr>
        <p:spPr bwMode="auto">
          <a:xfrm flipH="1">
            <a:off x="7075491" y="4595898"/>
            <a:ext cx="1037531" cy="0"/>
          </a:xfrm>
          <a:prstGeom prst="straightConnector1">
            <a:avLst/>
          </a:prstGeom>
          <a:solidFill>
            <a:schemeClr val="bg1"/>
          </a:solidFill>
          <a:ln w="9525">
            <a:solidFill>
              <a:srgbClr val="000000"/>
            </a:solidFill>
            <a:round/>
            <a:headEnd/>
            <a:tailEnd type="triangle" w="med" len="med"/>
          </a:ln>
        </p:spPr>
      </p:cxnSp>
      <p:sp>
        <p:nvSpPr>
          <p:cNvPr id="38" name="AutoShape 8">
            <a:extLst>
              <a:ext uri="{FF2B5EF4-FFF2-40B4-BE49-F238E27FC236}">
                <a16:creationId xmlns:a16="http://schemas.microsoft.com/office/drawing/2014/main" id="{21A080F8-0DB6-4828-9DB0-4A0892BFEC1C}"/>
              </a:ext>
            </a:extLst>
          </p:cNvPr>
          <p:cNvSpPr>
            <a:spLocks noChangeArrowheads="1"/>
          </p:cNvSpPr>
          <p:nvPr/>
        </p:nvSpPr>
        <p:spPr bwMode="auto">
          <a:xfrm rot="16200000">
            <a:off x="5706448" y="4710598"/>
            <a:ext cx="550562" cy="2209290"/>
          </a:xfrm>
          <a:prstGeom prst="can">
            <a:avLst>
              <a:gd name="adj" fmla="val 30650"/>
            </a:avLst>
          </a:prstGeom>
          <a:solidFill>
            <a:schemeClr val="bg1">
              <a:lumMod val="85000"/>
            </a:schemeClr>
          </a:solidFill>
          <a:ln w="9525">
            <a:solidFill>
              <a:srgbClr val="000000"/>
            </a:solidFill>
            <a:round/>
            <a:headEnd/>
            <a:tailEnd/>
          </a:ln>
        </p:spPr>
        <p:txBody>
          <a:bodyPr vert="vert"/>
          <a:lstStyle/>
          <a:p>
            <a:pPr algn="ctr">
              <a:defRPr/>
            </a:pPr>
            <a:r>
              <a:rPr lang="zh-CN" altLang="en-US" dirty="0">
                <a:latin typeface="仿宋" panose="02010609060101010101" pitchFamily="49" charset="-122"/>
                <a:ea typeface="仿宋" panose="02010609060101010101" pitchFamily="49" charset="-122"/>
                <a:cs typeface="Times New Roman" pitchFamily="18" charset="0"/>
              </a:rPr>
              <a:t>输出数据流</a:t>
            </a:r>
            <a:endParaRPr lang="zh-CN" altLang="en-US" dirty="0">
              <a:latin typeface="仿宋" panose="02010609060101010101" pitchFamily="49" charset="-122"/>
              <a:ea typeface="仿宋" panose="02010609060101010101" pitchFamily="49" charset="-122"/>
              <a:cs typeface="宋体" pitchFamily="2" charset="-122"/>
            </a:endParaRPr>
          </a:p>
        </p:txBody>
      </p:sp>
      <p:sp>
        <p:nvSpPr>
          <p:cNvPr id="39" name="Rectangle 9">
            <a:extLst>
              <a:ext uri="{FF2B5EF4-FFF2-40B4-BE49-F238E27FC236}">
                <a16:creationId xmlns:a16="http://schemas.microsoft.com/office/drawing/2014/main" id="{11A3FD5A-EF2B-4E7A-8276-7ADA44B70154}"/>
              </a:ext>
            </a:extLst>
          </p:cNvPr>
          <p:cNvSpPr>
            <a:spLocks noChangeArrowheads="1"/>
          </p:cNvSpPr>
          <p:nvPr/>
        </p:nvSpPr>
        <p:spPr bwMode="auto">
          <a:xfrm>
            <a:off x="2134516" y="3489659"/>
            <a:ext cx="1684410" cy="3165462"/>
          </a:xfrm>
          <a:prstGeom prst="rect">
            <a:avLst/>
          </a:prstGeom>
          <a:solidFill>
            <a:srgbClr val="FFC000"/>
          </a:solidFill>
          <a:ln w="9525">
            <a:noFill/>
            <a:miter lim="800000"/>
            <a:headEnd/>
            <a:tailEnd/>
          </a:ln>
        </p:spPr>
        <p:txBody>
          <a:bodyPr vert="eaVert" anchor="ctr"/>
          <a:lstStyle/>
          <a:p>
            <a:pPr algn="ctr">
              <a:defRPr/>
            </a:pPr>
            <a:r>
              <a:rPr lang="zh-CN" altLang="en-US" dirty="0">
                <a:latin typeface="仿宋" panose="02010609060101010101" pitchFamily="49" charset="-122"/>
                <a:ea typeface="仿宋" panose="02010609060101010101" pitchFamily="49" charset="-122"/>
                <a:cs typeface="Times New Roman" pitchFamily="18" charset="0"/>
              </a:rPr>
              <a:t>应用程序</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5599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2" presetClass="entr" presetSubtype="9" fill="hold" grpId="0" nodeType="after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 calcmode="lin" valueType="num">
                                      <p:cBhvr additive="base">
                                        <p:cTn id="2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27">
                                            <p:txEl>
                                              <p:pRg st="1" end="1"/>
                                            </p:txEl>
                                          </p:spTgt>
                                        </p:tgtEl>
                                        <p:attrNameLst>
                                          <p:attrName>style.visibility</p:attrName>
                                        </p:attrNameLst>
                                      </p:cBhvr>
                                      <p:to>
                                        <p:strVal val="visible"/>
                                      </p:to>
                                    </p:set>
                                    <p:anim calcmode="lin" valueType="num">
                                      <p:cBhvr additive="base">
                                        <p:cTn id="33"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ircle(in)">
                                      <p:cBhvr>
                                        <p:cTn id="39" dur="2000"/>
                                        <p:tgtEl>
                                          <p:spTgt spid="23"/>
                                        </p:tgtEl>
                                      </p:cBhvr>
                                    </p:animEffect>
                                  </p:childTnLst>
                                </p:cTn>
                              </p:par>
                            </p:childTnLst>
                          </p:cTn>
                        </p:par>
                        <p:par>
                          <p:cTn id="40" fill="hold">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up)">
                                      <p:cBhvr>
                                        <p:cTn id="43" dur="500"/>
                                        <p:tgtEl>
                                          <p:spTgt spid="30"/>
                                        </p:tgtEl>
                                      </p:cBhvr>
                                    </p:animEffect>
                                  </p:childTnLst>
                                </p:cTn>
                              </p:par>
                            </p:childTnLst>
                          </p:cTn>
                        </p:par>
                        <p:par>
                          <p:cTn id="44" fill="hold">
                            <p:stCondLst>
                              <p:cond delay="2500"/>
                            </p:stCondLst>
                            <p:childTnLst>
                              <p:par>
                                <p:cTn id="45" presetID="22" presetClass="entr" presetSubtype="2"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right)">
                                      <p:cBhvr>
                                        <p:cTn id="47" dur="500"/>
                                        <p:tgtEl>
                                          <p:spTgt spid="37"/>
                                        </p:tgtEl>
                                      </p:cBhvr>
                                    </p:animEffect>
                                  </p:childTnLst>
                                </p:cTn>
                              </p:par>
                            </p:childTnLst>
                          </p:cTn>
                        </p:par>
                        <p:par>
                          <p:cTn id="48" fill="hold">
                            <p:stCondLst>
                              <p:cond delay="3000"/>
                            </p:stCondLst>
                            <p:childTnLst>
                              <p:par>
                                <p:cTn id="49" presetID="22" presetClass="entr" presetSubtype="2"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right)">
                                      <p:cBhvr>
                                        <p:cTn id="51" dur="500"/>
                                        <p:tgtEl>
                                          <p:spTgt spid="29"/>
                                        </p:tgtEl>
                                      </p:cBhvr>
                                    </p:animEffect>
                                  </p:childTnLst>
                                </p:cTn>
                              </p:par>
                            </p:childTnLst>
                          </p:cTn>
                        </p:par>
                        <p:par>
                          <p:cTn id="52" fill="hold">
                            <p:stCondLst>
                              <p:cond delay="3500"/>
                            </p:stCondLst>
                            <p:childTnLst>
                              <p:par>
                                <p:cTn id="53" presetID="22" presetClass="entr" presetSubtype="2"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wipe(left)">
                                      <p:cBhvr>
                                        <p:cTn id="68" dur="500"/>
                                        <p:tgtEl>
                                          <p:spTgt spid="38"/>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27" grpId="0" uiExpand="1" build="p"/>
      <p:bldP spid="29" grpId="0" animBg="1"/>
      <p:bldP spid="30" grpId="0" animBg="1"/>
      <p:bldP spid="38"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．字节输出流</a:t>
              </a:r>
              <a:r>
                <a:rPr lang="en-US" altLang="zh-CN" sz="2400" b="1" dirty="0" err="1">
                  <a:solidFill>
                    <a:schemeClr val="tx1"/>
                  </a:solidFill>
                  <a:latin typeface="仿宋" panose="02010609060101010101" pitchFamily="49" charset="-122"/>
                  <a:ea typeface="仿宋" panose="02010609060101010101" pitchFamily="49" charset="-122"/>
                </a:rPr>
                <a:t>OutputStream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内容占位符 2">
            <a:extLst>
              <a:ext uri="{FF2B5EF4-FFF2-40B4-BE49-F238E27FC236}">
                <a16:creationId xmlns:a16="http://schemas.microsoft.com/office/drawing/2014/main" id="{2C168198-1EFA-4677-A103-541C2DD7263E}"/>
              </a:ext>
            </a:extLst>
          </p:cNvPr>
          <p:cNvSpPr txBox="1">
            <a:spLocks/>
          </p:cNvSpPr>
          <p:nvPr/>
        </p:nvSpPr>
        <p:spPr>
          <a:xfrm>
            <a:off x="1071573" y="1905353"/>
            <a:ext cx="10204828" cy="134696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字节输出流的作用是将字节数据从应用程序（内存）中传送到输出目的地，如外部设备、网络等。</a:t>
            </a:r>
          </a:p>
          <a:p>
            <a:r>
              <a:rPr lang="zh-CN" altLang="en-US" sz="2400" b="1" dirty="0">
                <a:latin typeface="仿宋" panose="02010609060101010101" pitchFamily="49" charset="-122"/>
                <a:ea typeface="仿宋" panose="02010609060101010101" pitchFamily="49" charset="-122"/>
              </a:rPr>
              <a:t>字节输出流</a:t>
            </a:r>
            <a:r>
              <a:rPr lang="en-US" altLang="zh-CN" sz="2400" b="1" dirty="0" err="1">
                <a:latin typeface="仿宋" panose="02010609060101010101" pitchFamily="49" charset="-122"/>
                <a:ea typeface="仿宋" panose="02010609060101010101" pitchFamily="49" charset="-122"/>
              </a:rPr>
              <a:t>OutputStream</a:t>
            </a:r>
            <a:r>
              <a:rPr lang="zh-CN" altLang="en-US" sz="2400" b="1" dirty="0">
                <a:latin typeface="仿宋" panose="02010609060101010101" pitchFamily="49" charset="-122"/>
                <a:ea typeface="仿宋" panose="02010609060101010101" pitchFamily="49" charset="-122"/>
              </a:rPr>
              <a:t>的常用方法：</a:t>
            </a:r>
          </a:p>
        </p:txBody>
      </p:sp>
      <p:graphicFrame>
        <p:nvGraphicFramePr>
          <p:cNvPr id="27" name="表格 26">
            <a:extLst>
              <a:ext uri="{FF2B5EF4-FFF2-40B4-BE49-F238E27FC236}">
                <a16:creationId xmlns:a16="http://schemas.microsoft.com/office/drawing/2014/main" id="{5DC9B7BD-871E-4F68-8EF0-11341A312BB6}"/>
              </a:ext>
            </a:extLst>
          </p:cNvPr>
          <p:cNvGraphicFramePr>
            <a:graphicFrameLocks noGrp="1"/>
          </p:cNvGraphicFramePr>
          <p:nvPr>
            <p:extLst>
              <p:ext uri="{D42A27DB-BD31-4B8C-83A1-F6EECF244321}">
                <p14:modId xmlns:p14="http://schemas.microsoft.com/office/powerpoint/2010/main" val="4215691488"/>
              </p:ext>
            </p:extLst>
          </p:nvPr>
        </p:nvGraphicFramePr>
        <p:xfrm>
          <a:off x="839417" y="3312943"/>
          <a:ext cx="11122625" cy="3152399"/>
        </p:xfrm>
        <a:graphic>
          <a:graphicData uri="http://schemas.openxmlformats.org/drawingml/2006/table">
            <a:tbl>
              <a:tblPr>
                <a:tableStyleId>{16D9F66E-5EB9-4882-86FB-DCBF35E3C3E4}</a:tableStyleId>
              </a:tblPr>
              <a:tblGrid>
                <a:gridCol w="1324402">
                  <a:extLst>
                    <a:ext uri="{9D8B030D-6E8A-4147-A177-3AD203B41FA5}">
                      <a16:colId xmlns:a16="http://schemas.microsoft.com/office/drawing/2014/main" val="20000"/>
                    </a:ext>
                  </a:extLst>
                </a:gridCol>
                <a:gridCol w="3017992">
                  <a:extLst>
                    <a:ext uri="{9D8B030D-6E8A-4147-A177-3AD203B41FA5}">
                      <a16:colId xmlns:a16="http://schemas.microsoft.com/office/drawing/2014/main" val="20001"/>
                    </a:ext>
                  </a:extLst>
                </a:gridCol>
                <a:gridCol w="6780231">
                  <a:extLst>
                    <a:ext uri="{9D8B030D-6E8A-4147-A177-3AD203B41FA5}">
                      <a16:colId xmlns:a16="http://schemas.microsoft.com/office/drawing/2014/main" val="20002"/>
                    </a:ext>
                  </a:extLst>
                </a:gridCol>
              </a:tblGrid>
              <a:tr h="468058">
                <a:tc>
                  <a:txBody>
                    <a:bodyPr/>
                    <a:lstStyle/>
                    <a:p>
                      <a:pPr algn="ctr">
                        <a:spcAft>
                          <a:spcPts val="0"/>
                        </a:spcAft>
                      </a:pPr>
                      <a:r>
                        <a:rPr lang="zh-CN" sz="2400" b="1" kern="100" dirty="0">
                          <a:latin typeface="仿宋" panose="02010609060101010101" pitchFamily="49" charset="-122"/>
                          <a:ea typeface="仿宋" panose="02010609060101010101" pitchFamily="49" charset="-122"/>
                        </a:rPr>
                        <a:t>类型</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方法名</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功能</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solidFill>
                      <a:srgbClr val="FFC000"/>
                    </a:solidFill>
                  </a:tcPr>
                </a:tc>
                <a:extLst>
                  <a:ext uri="{0D108BD9-81ED-4DB2-BD59-A6C34878D82A}">
                    <a16:rowId xmlns:a16="http://schemas.microsoft.com/office/drawing/2014/main" val="10000"/>
                  </a:ext>
                </a:extLst>
              </a:tr>
              <a:tr h="468058">
                <a:tc>
                  <a:txBody>
                    <a:bodyPr/>
                    <a:lstStyle/>
                    <a:p>
                      <a:pPr>
                        <a:spcAft>
                          <a:spcPts val="0"/>
                        </a:spcAft>
                      </a:pPr>
                      <a:r>
                        <a:rPr lang="en-US" sz="2400" b="1" kern="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en-US" sz="2400" b="1" kern="0" dirty="0">
                          <a:latin typeface="仿宋" panose="02010609060101010101" pitchFamily="49" charset="-122"/>
                          <a:ea typeface="仿宋" panose="02010609060101010101" pitchFamily="49" charset="-122"/>
                        </a:rPr>
                        <a:t>write(</a:t>
                      </a:r>
                      <a:r>
                        <a:rPr lang="en-US" sz="2400" b="1" kern="0" dirty="0" err="1">
                          <a:latin typeface="仿宋" panose="02010609060101010101" pitchFamily="49" charset="-122"/>
                          <a:ea typeface="仿宋" panose="02010609060101010101" pitchFamily="49" charset="-122"/>
                        </a:rPr>
                        <a:t>int</a:t>
                      </a:r>
                      <a:r>
                        <a:rPr lang="en-US" sz="2400" b="1" kern="0" dirty="0">
                          <a:latin typeface="仿宋" panose="02010609060101010101" pitchFamily="49" charset="-122"/>
                          <a:ea typeface="仿宋" panose="02010609060101010101" pitchFamily="49" charset="-122"/>
                        </a:rPr>
                        <a:t> b)</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zh-CN" sz="2400" b="1" kern="0" dirty="0">
                          <a:latin typeface="仿宋" panose="02010609060101010101" pitchFamily="49" charset="-122"/>
                          <a:ea typeface="仿宋" panose="02010609060101010101" pitchFamily="49" charset="-122"/>
                        </a:rPr>
                        <a:t>将整数</a:t>
                      </a:r>
                      <a:r>
                        <a:rPr lang="en-US" sz="2400" b="1" kern="0" dirty="0">
                          <a:latin typeface="仿宋" panose="02010609060101010101" pitchFamily="49" charset="-122"/>
                          <a:ea typeface="仿宋" panose="02010609060101010101" pitchFamily="49" charset="-122"/>
                        </a:rPr>
                        <a:t>b</a:t>
                      </a:r>
                      <a:r>
                        <a:rPr lang="zh-CN" sz="2400" b="1" kern="0" dirty="0">
                          <a:latin typeface="仿宋" panose="02010609060101010101" pitchFamily="49" charset="-122"/>
                          <a:ea typeface="仿宋" panose="02010609060101010101" pitchFamily="49" charset="-122"/>
                        </a:rPr>
                        <a:t>的低</a:t>
                      </a:r>
                      <a:r>
                        <a:rPr lang="en-US" sz="2400" b="1" kern="0" dirty="0">
                          <a:latin typeface="仿宋" panose="02010609060101010101" pitchFamily="49" charset="-122"/>
                          <a:ea typeface="仿宋" panose="02010609060101010101" pitchFamily="49" charset="-122"/>
                        </a:rPr>
                        <a:t>8</a:t>
                      </a:r>
                      <a:r>
                        <a:rPr lang="zh-CN" sz="2400" b="1" kern="0" dirty="0">
                          <a:latin typeface="仿宋" panose="02010609060101010101" pitchFamily="49" charset="-122"/>
                          <a:ea typeface="仿宋" panose="02010609060101010101" pitchFamily="49" charset="-122"/>
                        </a:rPr>
                        <a:t>位写到输出流</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extLst>
                  <a:ext uri="{0D108BD9-81ED-4DB2-BD59-A6C34878D82A}">
                    <a16:rowId xmlns:a16="http://schemas.microsoft.com/office/drawing/2014/main" val="10001"/>
                  </a:ext>
                </a:extLst>
              </a:tr>
              <a:tr h="468058">
                <a:tc>
                  <a:txBody>
                    <a:bodyPr/>
                    <a:lstStyle/>
                    <a:p>
                      <a:pPr>
                        <a:spcAft>
                          <a:spcPts val="0"/>
                        </a:spcAft>
                      </a:pPr>
                      <a:r>
                        <a:rPr lang="en-US" sz="2400" b="1" kern="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en-US" sz="2400" b="1" kern="0" dirty="0">
                          <a:latin typeface="仿宋" panose="02010609060101010101" pitchFamily="49" charset="-122"/>
                          <a:ea typeface="仿宋" panose="02010609060101010101" pitchFamily="49" charset="-122"/>
                        </a:rPr>
                        <a:t>write(byte b[ ])</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zh-CN" sz="2400" b="1" kern="0" dirty="0">
                          <a:latin typeface="仿宋" panose="02010609060101010101" pitchFamily="49" charset="-122"/>
                          <a:ea typeface="仿宋" panose="02010609060101010101" pitchFamily="49" charset="-122"/>
                        </a:rPr>
                        <a:t>将字节数组中数据写到输出流</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extLst>
                  <a:ext uri="{0D108BD9-81ED-4DB2-BD59-A6C34878D82A}">
                    <a16:rowId xmlns:a16="http://schemas.microsoft.com/office/drawing/2014/main" val="10002"/>
                  </a:ext>
                </a:extLst>
              </a:tr>
              <a:tr h="731351">
                <a:tc>
                  <a:txBody>
                    <a:bodyPr/>
                    <a:lstStyle/>
                    <a:p>
                      <a:pPr>
                        <a:spcAft>
                          <a:spcPts val="0"/>
                        </a:spcAft>
                      </a:pPr>
                      <a:r>
                        <a:rPr lang="en-US" sz="2400" b="1" kern="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en-US" sz="2400" b="1" kern="0" dirty="0">
                          <a:latin typeface="仿宋" panose="02010609060101010101" pitchFamily="49" charset="-122"/>
                          <a:ea typeface="仿宋" panose="02010609060101010101" pitchFamily="49" charset="-122"/>
                        </a:rPr>
                        <a:t>write(byte b[ ],    int </a:t>
                      </a:r>
                      <a:r>
                        <a:rPr lang="en-US" sz="2400" b="1" kern="0" dirty="0" err="1">
                          <a:latin typeface="仿宋" panose="02010609060101010101" pitchFamily="49" charset="-122"/>
                          <a:ea typeface="仿宋" panose="02010609060101010101" pitchFamily="49" charset="-122"/>
                        </a:rPr>
                        <a:t>off,int</a:t>
                      </a:r>
                      <a:r>
                        <a:rPr lang="en-US" sz="2400" b="1" kern="0" dirty="0">
                          <a:latin typeface="仿宋" panose="02010609060101010101" pitchFamily="49" charset="-122"/>
                          <a:ea typeface="仿宋" panose="02010609060101010101" pitchFamily="49" charset="-122"/>
                        </a:rPr>
                        <a:t> </a:t>
                      </a:r>
                      <a:r>
                        <a:rPr lang="en-US" sz="2400" b="1" kern="0" dirty="0" err="1">
                          <a:latin typeface="仿宋" panose="02010609060101010101" pitchFamily="49" charset="-122"/>
                          <a:ea typeface="仿宋" panose="02010609060101010101" pitchFamily="49" charset="-122"/>
                        </a:rPr>
                        <a:t>len</a:t>
                      </a:r>
                      <a:r>
                        <a:rPr lang="en-US" sz="2400" b="1" kern="0" dirty="0">
                          <a:latin typeface="仿宋" panose="02010609060101010101" pitchFamily="49" charset="-122"/>
                          <a:ea typeface="仿宋" panose="02010609060101010101" pitchFamily="49" charset="-122"/>
                        </a:rPr>
                        <a: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zh-CN" sz="2400" b="1" kern="0" dirty="0">
                          <a:latin typeface="仿宋" panose="02010609060101010101" pitchFamily="49" charset="-122"/>
                          <a:ea typeface="仿宋" panose="02010609060101010101" pitchFamily="49" charset="-122"/>
                        </a:rPr>
                        <a:t>从字节数组</a:t>
                      </a:r>
                      <a:r>
                        <a:rPr lang="en-US" sz="2400" b="1" kern="0" dirty="0">
                          <a:latin typeface="仿宋" panose="02010609060101010101" pitchFamily="49" charset="-122"/>
                          <a:ea typeface="仿宋" panose="02010609060101010101" pitchFamily="49" charset="-122"/>
                        </a:rPr>
                        <a:t>b</a:t>
                      </a:r>
                      <a:r>
                        <a:rPr lang="zh-CN" sz="2400" b="1" kern="0" dirty="0">
                          <a:latin typeface="仿宋" panose="02010609060101010101" pitchFamily="49" charset="-122"/>
                          <a:ea typeface="仿宋" panose="02010609060101010101" pitchFamily="49" charset="-122"/>
                        </a:rPr>
                        <a:t>的</a:t>
                      </a:r>
                      <a:r>
                        <a:rPr lang="en-US" sz="2400" b="1" kern="0" dirty="0">
                          <a:latin typeface="仿宋" panose="02010609060101010101" pitchFamily="49" charset="-122"/>
                          <a:ea typeface="仿宋" panose="02010609060101010101" pitchFamily="49" charset="-122"/>
                        </a:rPr>
                        <a:t>off</a:t>
                      </a:r>
                      <a:r>
                        <a:rPr lang="zh-CN" sz="2400" b="1" kern="0" dirty="0">
                          <a:latin typeface="仿宋" panose="02010609060101010101" pitchFamily="49" charset="-122"/>
                          <a:ea typeface="仿宋" panose="02010609060101010101" pitchFamily="49" charset="-122"/>
                        </a:rPr>
                        <a:t>处写</a:t>
                      </a:r>
                      <a:r>
                        <a:rPr lang="en-US" sz="2400" b="1" kern="0" dirty="0" err="1">
                          <a:latin typeface="仿宋" panose="02010609060101010101" pitchFamily="49" charset="-122"/>
                          <a:ea typeface="仿宋" panose="02010609060101010101" pitchFamily="49" charset="-122"/>
                        </a:rPr>
                        <a:t>len</a:t>
                      </a:r>
                      <a:r>
                        <a:rPr lang="zh-CN" sz="2400" b="1" kern="0" dirty="0">
                          <a:latin typeface="仿宋" panose="02010609060101010101" pitchFamily="49" charset="-122"/>
                          <a:ea typeface="仿宋" panose="02010609060101010101" pitchFamily="49" charset="-122"/>
                        </a:rPr>
                        <a:t>个字节数据到输出流</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extLst>
                  <a:ext uri="{0D108BD9-81ED-4DB2-BD59-A6C34878D82A}">
                    <a16:rowId xmlns:a16="http://schemas.microsoft.com/office/drawing/2014/main" val="10003"/>
                  </a:ext>
                </a:extLst>
              </a:tr>
              <a:tr h="548647">
                <a:tc>
                  <a:txBody>
                    <a:bodyPr/>
                    <a:lstStyle/>
                    <a:p>
                      <a:pPr>
                        <a:spcAft>
                          <a:spcPts val="0"/>
                        </a:spcAft>
                      </a:pPr>
                      <a:r>
                        <a:rPr lang="en-US" sz="2400" b="1" kern="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en-US" sz="2400" b="1" kern="0" dirty="0">
                          <a:latin typeface="仿宋" panose="02010609060101010101" pitchFamily="49" charset="-122"/>
                          <a:ea typeface="仿宋" panose="02010609060101010101" pitchFamily="49" charset="-122"/>
                        </a:rPr>
                        <a:t>flush()</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zh-CN" sz="2400" b="1" kern="0" dirty="0">
                          <a:latin typeface="仿宋" panose="02010609060101010101" pitchFamily="49" charset="-122"/>
                          <a:ea typeface="仿宋" panose="02010609060101010101" pitchFamily="49" charset="-122"/>
                        </a:rPr>
                        <a:t>强制将输出流保存在缓冲区中的数据写到输出流</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extLst>
                  <a:ext uri="{0D108BD9-81ED-4DB2-BD59-A6C34878D82A}">
                    <a16:rowId xmlns:a16="http://schemas.microsoft.com/office/drawing/2014/main" val="10004"/>
                  </a:ext>
                </a:extLst>
              </a:tr>
              <a:tr h="468058">
                <a:tc>
                  <a:txBody>
                    <a:bodyPr/>
                    <a:lstStyle/>
                    <a:p>
                      <a:pPr>
                        <a:spcAft>
                          <a:spcPts val="0"/>
                        </a:spcAft>
                      </a:pPr>
                      <a:r>
                        <a:rPr lang="en-US" sz="2400" b="1" kern="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en-US" sz="2400" b="1" kern="0" dirty="0">
                          <a:latin typeface="仿宋" panose="02010609060101010101" pitchFamily="49" charset="-122"/>
                          <a:ea typeface="仿宋" panose="02010609060101010101" pitchFamily="49" charset="-122"/>
                        </a:rPr>
                        <a:t>close()</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tc>
                  <a:txBody>
                    <a:bodyPr/>
                    <a:lstStyle/>
                    <a:p>
                      <a:pPr>
                        <a:spcAft>
                          <a:spcPts val="0"/>
                        </a:spcAft>
                      </a:pPr>
                      <a:r>
                        <a:rPr lang="zh-CN" sz="2400" b="1" kern="0" dirty="0">
                          <a:latin typeface="仿宋" panose="02010609060101010101" pitchFamily="49" charset="-122"/>
                          <a:ea typeface="仿宋" panose="02010609060101010101" pitchFamily="49" charset="-122"/>
                        </a:rPr>
                        <a:t>关闭输出流，释放资源</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6" marR="6856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363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9"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23">
                                            <p:txEl>
                                              <p:pRg st="1" end="1"/>
                                            </p:txEl>
                                          </p:spTgt>
                                        </p:tgtEl>
                                        <p:attrNameLst>
                                          <p:attrName>style.visibility</p:attrName>
                                        </p:attrNameLst>
                                      </p:cBhvr>
                                      <p:to>
                                        <p:strVal val="visible"/>
                                      </p:to>
                                    </p:set>
                                    <p:anim calcmode="lin" valueType="num">
                                      <p:cBhvr additive="base">
                                        <p:cTn id="29" dur="500" fill="hold"/>
                                        <p:tgtEl>
                                          <p:spTgt spid="23">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3">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 calcmode="lin" valueType="num">
                                      <p:cBhvr>
                                        <p:cTn id="36" dur="1000" fill="hold"/>
                                        <p:tgtEl>
                                          <p:spTgt spid="27"/>
                                        </p:tgtEl>
                                        <p:attrNameLst>
                                          <p:attrName>style.rotation</p:attrName>
                                        </p:attrNameLst>
                                      </p:cBhvr>
                                      <p:tavLst>
                                        <p:tav tm="0">
                                          <p:val>
                                            <p:fltVal val="90"/>
                                          </p:val>
                                        </p:tav>
                                        <p:tav tm="100000">
                                          <p:val>
                                            <p:fltVal val="0"/>
                                          </p:val>
                                        </p:tav>
                                      </p:tavLst>
                                    </p:anim>
                                    <p:animEffect transition="in" filter="fade">
                                      <p:cBhvr>
                                        <p:cTn id="3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6"/>
            <a:ext cx="12203689" cy="182945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．文件字节输出流类</a:t>
              </a:r>
              <a:r>
                <a:rPr lang="en-US" altLang="zh-CN" sz="2400" b="1" dirty="0" err="1">
                  <a:solidFill>
                    <a:schemeClr val="tx1"/>
                  </a:solidFill>
                  <a:latin typeface="仿宋" panose="02010609060101010101" pitchFamily="49" charset="-122"/>
                  <a:ea typeface="仿宋" panose="02010609060101010101" pitchFamily="49" charset="-122"/>
                </a:rPr>
                <a:t>FileOutputStream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2" name="内容占位符 2">
            <a:extLst>
              <a:ext uri="{FF2B5EF4-FFF2-40B4-BE49-F238E27FC236}">
                <a16:creationId xmlns:a16="http://schemas.microsoft.com/office/drawing/2014/main" id="{54C59CBE-FA2D-486B-968E-C2C2EA94B19F}"/>
              </a:ext>
            </a:extLst>
          </p:cNvPr>
          <p:cNvSpPr txBox="1">
            <a:spLocks/>
          </p:cNvSpPr>
          <p:nvPr/>
        </p:nvSpPr>
        <p:spPr>
          <a:xfrm>
            <a:off x="77594" y="3652812"/>
            <a:ext cx="12112203" cy="320518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FileOutputStream</a:t>
            </a:r>
            <a:r>
              <a:rPr lang="en-US" altLang="zh-CN" sz="2400" b="1" dirty="0">
                <a:latin typeface="仿宋" panose="02010609060101010101" pitchFamily="49" charset="-122"/>
                <a:ea typeface="仿宋" panose="02010609060101010101" pitchFamily="49" charset="-122"/>
              </a:rPr>
              <a:t>(File file)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FileOutnputStream</a:t>
            </a:r>
            <a:r>
              <a:rPr lang="en-US" altLang="zh-CN" sz="2400" b="1" dirty="0">
                <a:latin typeface="仿宋" panose="02010609060101010101" pitchFamily="49" charset="-122"/>
                <a:ea typeface="仿宋" panose="02010609060101010101" pitchFamily="49" charset="-122"/>
              </a:rPr>
              <a:t>(String name)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FileOutputStream</a:t>
            </a:r>
            <a:r>
              <a:rPr lang="en-US" altLang="zh-CN" sz="2400" b="1" dirty="0">
                <a:latin typeface="仿宋" panose="02010609060101010101" pitchFamily="49" charset="-122"/>
                <a:ea typeface="仿宋" panose="02010609060101010101" pitchFamily="49" charset="-122"/>
              </a:rPr>
              <a:t>(File </a:t>
            </a:r>
            <a:r>
              <a:rPr lang="en-US" altLang="zh-CN" sz="2400" b="1" dirty="0" err="1">
                <a:latin typeface="仿宋" panose="02010609060101010101" pitchFamily="49" charset="-122"/>
                <a:ea typeface="仿宋" panose="02010609060101010101" pitchFamily="49" charset="-122"/>
              </a:rPr>
              <a:t>file</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append)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FileOutputStream</a:t>
            </a:r>
            <a:r>
              <a:rPr lang="en-US" altLang="zh-CN" sz="2400" b="1" dirty="0">
                <a:latin typeface="仿宋" panose="02010609060101010101" pitchFamily="49" charset="-122"/>
                <a:ea typeface="仿宋" panose="02010609060101010101" pitchFamily="49" charset="-122"/>
              </a:rPr>
              <a:t>(String name,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append)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FA54A844-68A8-4FF1-84BB-B8D49B135FCA}"/>
              </a:ext>
            </a:extLst>
          </p:cNvPr>
          <p:cNvSpPr txBox="1">
            <a:spLocks/>
          </p:cNvSpPr>
          <p:nvPr/>
        </p:nvSpPr>
        <p:spPr>
          <a:xfrm>
            <a:off x="1071573" y="2057718"/>
            <a:ext cx="10204828" cy="107875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在进行字节输出流操作时，经常使用的是</a:t>
            </a:r>
            <a:r>
              <a:rPr lang="en-US" altLang="zh-CN" sz="2400" b="1" dirty="0" err="1">
                <a:latin typeface="仿宋" panose="02010609060101010101" pitchFamily="49" charset="-122"/>
                <a:ea typeface="仿宋" panose="02010609060101010101" pitchFamily="49" charset="-122"/>
              </a:rPr>
              <a:t>OutputStream</a:t>
            </a:r>
            <a:r>
              <a:rPr lang="zh-CN" altLang="en-US" sz="2400" b="1" dirty="0">
                <a:latin typeface="仿宋" panose="02010609060101010101" pitchFamily="49" charset="-122"/>
                <a:ea typeface="仿宋" panose="02010609060101010101" pitchFamily="49" charset="-122"/>
              </a:rPr>
              <a:t>类的子类</a:t>
            </a:r>
            <a:r>
              <a:rPr lang="en-US" altLang="zh-CN" sz="2400" b="1" dirty="0" err="1">
                <a:latin typeface="仿宋" panose="02010609060101010101" pitchFamily="49" charset="-122"/>
                <a:ea typeface="仿宋" panose="02010609060101010101" pitchFamily="49" charset="-122"/>
              </a:rPr>
              <a:t>FileOutputStream</a:t>
            </a:r>
            <a:r>
              <a:rPr lang="zh-CN" altLang="en-US" sz="2400" b="1" dirty="0">
                <a:latin typeface="仿宋" panose="02010609060101010101" pitchFamily="49" charset="-122"/>
                <a:ea typeface="仿宋" panose="02010609060101010101" pitchFamily="49" charset="-122"/>
              </a:rPr>
              <a:t>，用于将数据写入</a:t>
            </a:r>
            <a:r>
              <a:rPr lang="en-US" altLang="zh-CN" sz="2400" b="1" dirty="0">
                <a:latin typeface="仿宋" panose="02010609060101010101" pitchFamily="49" charset="-122"/>
                <a:ea typeface="仿宋" panose="02010609060101010101" pitchFamily="49" charset="-122"/>
              </a:rPr>
              <a:t>File</a:t>
            </a:r>
            <a:r>
              <a:rPr lang="zh-CN" altLang="en-US" sz="2400" b="1" dirty="0">
                <a:latin typeface="仿宋" panose="02010609060101010101" pitchFamily="49" charset="-122"/>
                <a:ea typeface="仿宋" panose="02010609060101010101" pitchFamily="49" charset="-122"/>
              </a:rPr>
              <a:t>或其他的输出流。</a:t>
            </a:r>
          </a:p>
          <a:p>
            <a:r>
              <a:rPr lang="en-US" altLang="zh-CN" sz="2400" b="1" dirty="0" err="1">
                <a:latin typeface="仿宋" panose="02010609060101010101" pitchFamily="49" charset="-122"/>
                <a:ea typeface="仿宋" panose="02010609060101010101" pitchFamily="49" charset="-122"/>
              </a:rPr>
              <a:t>FileOutputStream</a:t>
            </a:r>
            <a:r>
              <a:rPr lang="zh-CN" altLang="en-US" sz="2400" b="1" dirty="0">
                <a:latin typeface="仿宋" panose="02010609060101010101" pitchFamily="49" charset="-122"/>
                <a:ea typeface="仿宋" panose="02010609060101010101" pitchFamily="49" charset="-122"/>
              </a:rPr>
              <a:t>类的常用构造方法：</a:t>
            </a:r>
          </a:p>
        </p:txBody>
      </p:sp>
    </p:spTree>
    <p:extLst>
      <p:ext uri="{BB962C8B-B14F-4D97-AF65-F5344CB8AC3E}">
        <p14:creationId xmlns:p14="http://schemas.microsoft.com/office/powerpoint/2010/main" val="24061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9"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 calcmode="lin" valueType="num">
                                      <p:cBhvr additive="base">
                                        <p:cTn id="29"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31" presetClass="entr" presetSubtype="0" fill="hold" grpId="0" nodeType="after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 calcmode="lin" valueType="num">
                                      <p:cBhvr>
                                        <p:cTn id="34"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5"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36"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37" dur="1000"/>
                                        <p:tgtEl>
                                          <p:spTgt spid="12">
                                            <p:txEl>
                                              <p:pRg st="0" end="0"/>
                                            </p:txEl>
                                          </p:spTgt>
                                        </p:tgtEl>
                                      </p:cBhvr>
                                    </p:animEffect>
                                  </p:childTnLst>
                                </p:cTn>
                              </p:par>
                            </p:childTnLst>
                          </p:cTn>
                        </p:par>
                        <p:par>
                          <p:cTn id="38" fill="hold">
                            <p:stCondLst>
                              <p:cond delay="1500"/>
                            </p:stCondLst>
                            <p:childTnLst>
                              <p:par>
                                <p:cTn id="39" presetID="31" presetClass="entr" presetSubtype="0" fill="hold" grpId="0" nodeType="after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 calcmode="lin" valueType="num">
                                      <p:cBhvr>
                                        <p:cTn id="41" dur="10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42" dur="1000" fill="hold"/>
                                        <p:tgtEl>
                                          <p:spTgt spid="12">
                                            <p:txEl>
                                              <p:pRg st="1" end="1"/>
                                            </p:txEl>
                                          </p:spTgt>
                                        </p:tgtEl>
                                        <p:attrNameLst>
                                          <p:attrName>ppt_h</p:attrName>
                                        </p:attrNameLst>
                                      </p:cBhvr>
                                      <p:tavLst>
                                        <p:tav tm="0">
                                          <p:val>
                                            <p:fltVal val="0"/>
                                          </p:val>
                                        </p:tav>
                                        <p:tav tm="100000">
                                          <p:val>
                                            <p:strVal val="#ppt_h"/>
                                          </p:val>
                                        </p:tav>
                                      </p:tavLst>
                                    </p:anim>
                                    <p:anim calcmode="lin" valueType="num">
                                      <p:cBhvr>
                                        <p:cTn id="43" dur="1000" fill="hold"/>
                                        <p:tgtEl>
                                          <p:spTgt spid="12">
                                            <p:txEl>
                                              <p:pRg st="1" end="1"/>
                                            </p:txEl>
                                          </p:spTgt>
                                        </p:tgtEl>
                                        <p:attrNameLst>
                                          <p:attrName>style.rotation</p:attrName>
                                        </p:attrNameLst>
                                      </p:cBhvr>
                                      <p:tavLst>
                                        <p:tav tm="0">
                                          <p:val>
                                            <p:fltVal val="90"/>
                                          </p:val>
                                        </p:tav>
                                        <p:tav tm="100000">
                                          <p:val>
                                            <p:fltVal val="0"/>
                                          </p:val>
                                        </p:tav>
                                      </p:tavLst>
                                    </p:anim>
                                    <p:animEffect transition="in" filter="fade">
                                      <p:cBhvr>
                                        <p:cTn id="44" dur="1000"/>
                                        <p:tgtEl>
                                          <p:spTgt spid="12">
                                            <p:txEl>
                                              <p:pRg st="1" end="1"/>
                                            </p:txEl>
                                          </p:spTgt>
                                        </p:tgtEl>
                                      </p:cBhvr>
                                    </p:animEffect>
                                  </p:childTnLst>
                                </p:cTn>
                              </p:par>
                            </p:childTnLst>
                          </p:cTn>
                        </p:par>
                        <p:par>
                          <p:cTn id="45" fill="hold">
                            <p:stCondLst>
                              <p:cond delay="2500"/>
                            </p:stCondLst>
                            <p:childTnLst>
                              <p:par>
                                <p:cTn id="46" presetID="31" presetClass="entr" presetSubtype="0"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 calcmode="lin" valueType="num">
                                      <p:cBhvr>
                                        <p:cTn id="48" dur="10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12">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12">
                                            <p:txEl>
                                              <p:pRg st="2" end="2"/>
                                            </p:txEl>
                                          </p:spTgt>
                                        </p:tgtEl>
                                        <p:attrNameLst>
                                          <p:attrName>style.rotation</p:attrName>
                                        </p:attrNameLst>
                                      </p:cBhvr>
                                      <p:tavLst>
                                        <p:tav tm="0">
                                          <p:val>
                                            <p:fltVal val="90"/>
                                          </p:val>
                                        </p:tav>
                                        <p:tav tm="100000">
                                          <p:val>
                                            <p:fltVal val="0"/>
                                          </p:val>
                                        </p:tav>
                                      </p:tavLst>
                                    </p:anim>
                                    <p:animEffect transition="in" filter="fade">
                                      <p:cBhvr>
                                        <p:cTn id="51" dur="1000"/>
                                        <p:tgtEl>
                                          <p:spTgt spid="12">
                                            <p:txEl>
                                              <p:pRg st="2" end="2"/>
                                            </p:txEl>
                                          </p:spTgt>
                                        </p:tgtEl>
                                      </p:cBhvr>
                                    </p:animEffect>
                                  </p:childTnLst>
                                </p:cTn>
                              </p:par>
                            </p:childTnLst>
                          </p:cTn>
                        </p:par>
                        <p:par>
                          <p:cTn id="52" fill="hold">
                            <p:stCondLst>
                              <p:cond delay="3500"/>
                            </p:stCondLst>
                            <p:childTnLst>
                              <p:par>
                                <p:cTn id="53" presetID="31" presetClass="entr" presetSubtype="0" fill="hold" grpId="0" nodeType="after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 calcmode="lin" valueType="num">
                                      <p:cBhvr>
                                        <p:cTn id="55" dur="10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2">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2">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2" grpId="0" build="allAtOnce"/>
      <p:bldP spid="1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19296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．文件字节输出流类</a:t>
              </a:r>
              <a:r>
                <a:rPr lang="en-US" altLang="zh-CN" sz="2400" b="1" dirty="0" err="1">
                  <a:solidFill>
                    <a:schemeClr val="tx1"/>
                  </a:solidFill>
                  <a:latin typeface="仿宋" panose="02010609060101010101" pitchFamily="49" charset="-122"/>
                  <a:ea typeface="仿宋" panose="02010609060101010101" pitchFamily="49" charset="-122"/>
                </a:rPr>
                <a:t>FileOutputStream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内容占位符 2">
            <a:extLst>
              <a:ext uri="{FF2B5EF4-FFF2-40B4-BE49-F238E27FC236}">
                <a16:creationId xmlns:a16="http://schemas.microsoft.com/office/drawing/2014/main" id="{71F20D96-1876-43D6-AFDC-42DDD5410DD5}"/>
              </a:ext>
            </a:extLst>
          </p:cNvPr>
          <p:cNvSpPr txBox="1">
            <a:spLocks/>
          </p:cNvSpPr>
          <p:nvPr/>
        </p:nvSpPr>
        <p:spPr>
          <a:xfrm>
            <a:off x="1071573" y="2270356"/>
            <a:ext cx="10204828" cy="53937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字节输出流写数据步骤：</a:t>
            </a:r>
          </a:p>
        </p:txBody>
      </p:sp>
      <p:sp>
        <p:nvSpPr>
          <p:cNvPr id="15" name="TextBox 16">
            <a:extLst>
              <a:ext uri="{FF2B5EF4-FFF2-40B4-BE49-F238E27FC236}">
                <a16:creationId xmlns:a16="http://schemas.microsoft.com/office/drawing/2014/main" id="{AC6FF85C-D4B4-4BC1-BB5B-804D2ABF19E0}"/>
              </a:ext>
            </a:extLst>
          </p:cNvPr>
          <p:cNvSpPr txBox="1"/>
          <p:nvPr/>
        </p:nvSpPr>
        <p:spPr>
          <a:xfrm>
            <a:off x="2388668" y="3067665"/>
            <a:ext cx="6065813" cy="401328"/>
          </a:xfrm>
          <a:prstGeom prst="rect">
            <a:avLst/>
          </a:prstGeom>
          <a:noFill/>
        </p:spPr>
        <p:txBody>
          <a:bodyPr wrap="square" rtlCol="0">
            <a:spAutoFit/>
          </a:bodyPr>
          <a:lstStyle/>
          <a:p>
            <a:pP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设定输出流的目的地</a:t>
            </a:r>
          </a:p>
        </p:txBody>
      </p:sp>
      <p:cxnSp>
        <p:nvCxnSpPr>
          <p:cNvPr id="16" name="直接连接符 15">
            <a:extLst>
              <a:ext uri="{FF2B5EF4-FFF2-40B4-BE49-F238E27FC236}">
                <a16:creationId xmlns:a16="http://schemas.microsoft.com/office/drawing/2014/main" id="{F7CF1E9D-4490-4216-B9D5-E8FA11402629}"/>
              </a:ext>
            </a:extLst>
          </p:cNvPr>
          <p:cNvCxnSpPr/>
          <p:nvPr/>
        </p:nvCxnSpPr>
        <p:spPr bwMode="auto">
          <a:xfrm>
            <a:off x="1611753" y="3596687"/>
            <a:ext cx="4562234" cy="0"/>
          </a:xfrm>
          <a:prstGeom prst="line">
            <a:avLst/>
          </a:prstGeom>
          <a:solidFill>
            <a:schemeClr val="accent1"/>
          </a:solidFill>
          <a:ln w="28575" cap="flat" cmpd="sng" algn="ctr">
            <a:solidFill>
              <a:srgbClr val="FFCC99"/>
            </a:solidFill>
            <a:prstDash val="solid"/>
            <a:round/>
            <a:headEnd type="none" w="med" len="med"/>
            <a:tailEnd type="none" w="med" len="med"/>
          </a:ln>
          <a:effectLst/>
        </p:spPr>
      </p:cxnSp>
      <p:sp>
        <p:nvSpPr>
          <p:cNvPr id="23" name="TextBox 33">
            <a:extLst>
              <a:ext uri="{FF2B5EF4-FFF2-40B4-BE49-F238E27FC236}">
                <a16:creationId xmlns:a16="http://schemas.microsoft.com/office/drawing/2014/main" id="{F650C6EF-D354-4C61-BD04-053A11A5BC36}"/>
              </a:ext>
            </a:extLst>
          </p:cNvPr>
          <p:cNvSpPr txBox="1"/>
          <p:nvPr/>
        </p:nvSpPr>
        <p:spPr>
          <a:xfrm>
            <a:off x="2388668" y="3921867"/>
            <a:ext cx="6065813" cy="401328"/>
          </a:xfrm>
          <a:prstGeom prst="rect">
            <a:avLst/>
          </a:prstGeom>
          <a:noFill/>
        </p:spPr>
        <p:txBody>
          <a:bodyPr wrap="square" rtlCol="0">
            <a:spAutoFit/>
          </a:bodyPr>
          <a:lstStyle/>
          <a:p>
            <a:pP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创建指向这目的地输出</a:t>
            </a:r>
          </a:p>
        </p:txBody>
      </p:sp>
      <p:sp>
        <p:nvSpPr>
          <p:cNvPr id="24" name="TextBox 34">
            <a:extLst>
              <a:ext uri="{FF2B5EF4-FFF2-40B4-BE49-F238E27FC236}">
                <a16:creationId xmlns:a16="http://schemas.microsoft.com/office/drawing/2014/main" id="{AC1761AF-8BB0-4939-B88C-84713D469670}"/>
              </a:ext>
            </a:extLst>
          </p:cNvPr>
          <p:cNvSpPr txBox="1"/>
          <p:nvPr/>
        </p:nvSpPr>
        <p:spPr>
          <a:xfrm>
            <a:off x="2388667" y="4754177"/>
            <a:ext cx="6294359" cy="401328"/>
          </a:xfrm>
          <a:prstGeom prst="rect">
            <a:avLst/>
          </a:prstGeom>
          <a:noFill/>
        </p:spPr>
        <p:txBody>
          <a:bodyPr wrap="square" rtlCol="0">
            <a:spAutoFit/>
          </a:bodyPr>
          <a:lstStyle/>
          <a:p>
            <a:pP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向输出流中写入数据</a:t>
            </a:r>
          </a:p>
        </p:txBody>
      </p:sp>
      <p:sp>
        <p:nvSpPr>
          <p:cNvPr id="25" name="TextBox 35">
            <a:extLst>
              <a:ext uri="{FF2B5EF4-FFF2-40B4-BE49-F238E27FC236}">
                <a16:creationId xmlns:a16="http://schemas.microsoft.com/office/drawing/2014/main" id="{C89E7D8C-4DE3-493E-B691-727808E60FD5}"/>
              </a:ext>
            </a:extLst>
          </p:cNvPr>
          <p:cNvSpPr txBox="1"/>
          <p:nvPr/>
        </p:nvSpPr>
        <p:spPr>
          <a:xfrm>
            <a:off x="2388668" y="5581683"/>
            <a:ext cx="6065812" cy="401328"/>
          </a:xfrm>
          <a:prstGeom prst="rect">
            <a:avLst/>
          </a:prstGeom>
          <a:noFill/>
        </p:spPr>
        <p:txBody>
          <a:bodyPr wrap="square" rtlCol="0">
            <a:spAutoFit/>
          </a:bodyPr>
          <a:lstStyle/>
          <a:p>
            <a:pP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关闭输出流</a:t>
            </a:r>
          </a:p>
        </p:txBody>
      </p:sp>
      <p:cxnSp>
        <p:nvCxnSpPr>
          <p:cNvPr id="27" name="直接连接符 26">
            <a:extLst>
              <a:ext uri="{FF2B5EF4-FFF2-40B4-BE49-F238E27FC236}">
                <a16:creationId xmlns:a16="http://schemas.microsoft.com/office/drawing/2014/main" id="{681B287D-DE5F-4267-ACCF-4D3F0BCFFC58}"/>
              </a:ext>
            </a:extLst>
          </p:cNvPr>
          <p:cNvCxnSpPr/>
          <p:nvPr/>
        </p:nvCxnSpPr>
        <p:spPr bwMode="auto">
          <a:xfrm>
            <a:off x="1611753" y="4469553"/>
            <a:ext cx="4562234" cy="0"/>
          </a:xfrm>
          <a:prstGeom prst="line">
            <a:avLst/>
          </a:prstGeom>
          <a:solidFill>
            <a:schemeClr val="accent1"/>
          </a:solidFill>
          <a:ln w="28575" cap="flat" cmpd="sng" algn="ctr">
            <a:solidFill>
              <a:srgbClr val="00DBD6"/>
            </a:solidFill>
            <a:prstDash val="solid"/>
            <a:round/>
            <a:headEnd type="none" w="med" len="med"/>
            <a:tailEnd type="none" w="med" len="med"/>
          </a:ln>
          <a:effectLst/>
        </p:spPr>
      </p:cxnSp>
      <p:cxnSp>
        <p:nvCxnSpPr>
          <p:cNvPr id="29" name="直接连接符 28">
            <a:extLst>
              <a:ext uri="{FF2B5EF4-FFF2-40B4-BE49-F238E27FC236}">
                <a16:creationId xmlns:a16="http://schemas.microsoft.com/office/drawing/2014/main" id="{D87E8F7B-64D0-4AC9-A4EE-4D562EF0A79C}"/>
              </a:ext>
            </a:extLst>
          </p:cNvPr>
          <p:cNvCxnSpPr/>
          <p:nvPr/>
        </p:nvCxnSpPr>
        <p:spPr bwMode="auto">
          <a:xfrm flipV="1">
            <a:off x="1611753" y="5290528"/>
            <a:ext cx="4562234" cy="20463"/>
          </a:xfrm>
          <a:prstGeom prst="line">
            <a:avLst/>
          </a:prstGeom>
          <a:solidFill>
            <a:schemeClr val="accent1"/>
          </a:solidFill>
          <a:ln w="28575" cap="flat" cmpd="sng" algn="ctr">
            <a:solidFill>
              <a:srgbClr val="FF8181"/>
            </a:solidFill>
            <a:prstDash val="solid"/>
            <a:round/>
            <a:headEnd type="none" w="med" len="med"/>
            <a:tailEnd type="none" w="med" len="med"/>
          </a:ln>
          <a:effectLst/>
        </p:spPr>
      </p:cxnSp>
      <p:cxnSp>
        <p:nvCxnSpPr>
          <p:cNvPr id="30" name="直接连接符 29">
            <a:extLst>
              <a:ext uri="{FF2B5EF4-FFF2-40B4-BE49-F238E27FC236}">
                <a16:creationId xmlns:a16="http://schemas.microsoft.com/office/drawing/2014/main" id="{EA5B97CF-4443-4975-B8DE-9C96ACE075E5}"/>
              </a:ext>
            </a:extLst>
          </p:cNvPr>
          <p:cNvCxnSpPr/>
          <p:nvPr/>
        </p:nvCxnSpPr>
        <p:spPr bwMode="auto">
          <a:xfrm>
            <a:off x="1611753" y="6095383"/>
            <a:ext cx="4636612" cy="0"/>
          </a:xfrm>
          <a:prstGeom prst="line">
            <a:avLst/>
          </a:prstGeom>
          <a:solidFill>
            <a:schemeClr val="accent1"/>
          </a:solidFill>
          <a:ln w="28575" cap="flat" cmpd="sng" algn="ctr">
            <a:solidFill>
              <a:srgbClr val="7030A0"/>
            </a:solidFill>
            <a:prstDash val="solid"/>
            <a:round/>
            <a:headEnd type="none" w="med" len="med"/>
            <a:tailEnd type="none" w="med" len="med"/>
          </a:ln>
          <a:effectLst/>
        </p:spPr>
      </p:cxnSp>
      <p:grpSp>
        <p:nvGrpSpPr>
          <p:cNvPr id="31" name="组合 30">
            <a:extLst>
              <a:ext uri="{FF2B5EF4-FFF2-40B4-BE49-F238E27FC236}">
                <a16:creationId xmlns:a16="http://schemas.microsoft.com/office/drawing/2014/main" id="{403942BC-703D-4BBC-B601-A53A808E8B62}"/>
              </a:ext>
            </a:extLst>
          </p:cNvPr>
          <p:cNvGrpSpPr/>
          <p:nvPr/>
        </p:nvGrpSpPr>
        <p:grpSpPr>
          <a:xfrm>
            <a:off x="1611753" y="3048088"/>
            <a:ext cx="670103" cy="502659"/>
            <a:chOff x="397154" y="3020951"/>
            <a:chExt cx="670258" cy="502775"/>
          </a:xfrm>
        </p:grpSpPr>
        <p:sp>
          <p:nvSpPr>
            <p:cNvPr id="32" name="Freeform 1338">
              <a:extLst>
                <a:ext uri="{FF2B5EF4-FFF2-40B4-BE49-F238E27FC236}">
                  <a16:creationId xmlns:a16="http://schemas.microsoft.com/office/drawing/2014/main" id="{89311E4B-BB6F-476F-B4DE-6678BD13469E}"/>
                </a:ext>
              </a:extLst>
            </p:cNvPr>
            <p:cNvSpPr>
              <a:spLocks/>
            </p:cNvSpPr>
            <p:nvPr/>
          </p:nvSpPr>
          <p:spPr bwMode="auto">
            <a:xfrm>
              <a:off x="397154" y="3470854"/>
              <a:ext cx="670258" cy="52872"/>
            </a:xfrm>
            <a:custGeom>
              <a:avLst/>
              <a:gdLst>
                <a:gd name="T0" fmla="*/ 831 w 864"/>
                <a:gd name="T1" fmla="*/ 0 h 68"/>
                <a:gd name="T2" fmla="*/ 66 w 864"/>
                <a:gd name="T3" fmla="*/ 0 h 68"/>
                <a:gd name="T4" fmla="*/ 0 w 864"/>
                <a:gd name="T5" fmla="*/ 68 h 68"/>
                <a:gd name="T6" fmla="*/ 831 w 864"/>
                <a:gd name="T7" fmla="*/ 68 h 68"/>
                <a:gd name="T8" fmla="*/ 864 w 864"/>
                <a:gd name="T9" fmla="*/ 34 h 68"/>
                <a:gd name="T10" fmla="*/ 831 w 864"/>
                <a:gd name="T11" fmla="*/ 0 h 68"/>
              </a:gdLst>
              <a:ahLst/>
              <a:cxnLst>
                <a:cxn ang="0">
                  <a:pos x="T0" y="T1"/>
                </a:cxn>
                <a:cxn ang="0">
                  <a:pos x="T2" y="T3"/>
                </a:cxn>
                <a:cxn ang="0">
                  <a:pos x="T4" y="T5"/>
                </a:cxn>
                <a:cxn ang="0">
                  <a:pos x="T6" y="T7"/>
                </a:cxn>
                <a:cxn ang="0">
                  <a:pos x="T8" y="T9"/>
                </a:cxn>
                <a:cxn ang="0">
                  <a:pos x="T10" y="T11"/>
                </a:cxn>
              </a:cxnLst>
              <a:rect l="0" t="0" r="r" b="b"/>
              <a:pathLst>
                <a:path w="864" h="68">
                  <a:moveTo>
                    <a:pt x="831" y="0"/>
                  </a:moveTo>
                  <a:cubicBezTo>
                    <a:pt x="66" y="0"/>
                    <a:pt x="66" y="0"/>
                    <a:pt x="66" y="0"/>
                  </a:cubicBezTo>
                  <a:cubicBezTo>
                    <a:pt x="0" y="68"/>
                    <a:pt x="0" y="68"/>
                    <a:pt x="0" y="68"/>
                  </a:cubicBezTo>
                  <a:cubicBezTo>
                    <a:pt x="831" y="68"/>
                    <a:pt x="831" y="68"/>
                    <a:pt x="831" y="68"/>
                  </a:cubicBezTo>
                  <a:cubicBezTo>
                    <a:pt x="849" y="68"/>
                    <a:pt x="864" y="53"/>
                    <a:pt x="864" y="34"/>
                  </a:cubicBezTo>
                  <a:cubicBezTo>
                    <a:pt x="864" y="15"/>
                    <a:pt x="849" y="0"/>
                    <a:pt x="831" y="0"/>
                  </a:cubicBez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339">
              <a:extLst>
                <a:ext uri="{FF2B5EF4-FFF2-40B4-BE49-F238E27FC236}">
                  <a16:creationId xmlns:a16="http://schemas.microsoft.com/office/drawing/2014/main" id="{AFC3E62B-D6D3-4791-8A76-F2BE4FB15DB7}"/>
                </a:ext>
              </a:extLst>
            </p:cNvPr>
            <p:cNvSpPr>
              <a:spLocks/>
            </p:cNvSpPr>
            <p:nvPr/>
          </p:nvSpPr>
          <p:spPr bwMode="auto">
            <a:xfrm>
              <a:off x="471371" y="3334241"/>
              <a:ext cx="149092" cy="139897"/>
            </a:xfrm>
            <a:custGeom>
              <a:avLst/>
              <a:gdLst>
                <a:gd name="T0" fmla="*/ 139 w 192"/>
                <a:gd name="T1" fmla="*/ 0 h 180"/>
                <a:gd name="T2" fmla="*/ 59 w 192"/>
                <a:gd name="T3" fmla="*/ 0 h 180"/>
                <a:gd name="T4" fmla="*/ 0 w 192"/>
                <a:gd name="T5" fmla="*/ 57 h 180"/>
                <a:gd name="T6" fmla="*/ 0 w 192"/>
                <a:gd name="T7" fmla="*/ 180 h 180"/>
                <a:gd name="T8" fmla="*/ 192 w 192"/>
                <a:gd name="T9" fmla="*/ 180 h 180"/>
                <a:gd name="T10" fmla="*/ 192 w 192"/>
                <a:gd name="T11" fmla="*/ 57 h 180"/>
                <a:gd name="T12" fmla="*/ 139 w 192"/>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92" h="180">
                  <a:moveTo>
                    <a:pt x="139" y="0"/>
                  </a:moveTo>
                  <a:cubicBezTo>
                    <a:pt x="59" y="0"/>
                    <a:pt x="59" y="0"/>
                    <a:pt x="59" y="0"/>
                  </a:cubicBezTo>
                  <a:cubicBezTo>
                    <a:pt x="28" y="0"/>
                    <a:pt x="0" y="27"/>
                    <a:pt x="0" y="57"/>
                  </a:cubicBezTo>
                  <a:cubicBezTo>
                    <a:pt x="0" y="180"/>
                    <a:pt x="0" y="180"/>
                    <a:pt x="0" y="180"/>
                  </a:cubicBezTo>
                  <a:cubicBezTo>
                    <a:pt x="192" y="180"/>
                    <a:pt x="192" y="180"/>
                    <a:pt x="192" y="180"/>
                  </a:cubicBezTo>
                  <a:cubicBezTo>
                    <a:pt x="192" y="57"/>
                    <a:pt x="192" y="57"/>
                    <a:pt x="192" y="57"/>
                  </a:cubicBezTo>
                  <a:cubicBezTo>
                    <a:pt x="192" y="27"/>
                    <a:pt x="170" y="0"/>
                    <a:pt x="139" y="0"/>
                  </a:cubicBezTo>
                  <a:close/>
                </a:path>
              </a:pathLst>
            </a:custGeom>
            <a:solidFill>
              <a:srgbClr val="F4B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4" name="Freeform 1340">
              <a:extLst>
                <a:ext uri="{FF2B5EF4-FFF2-40B4-BE49-F238E27FC236}">
                  <a16:creationId xmlns:a16="http://schemas.microsoft.com/office/drawing/2014/main" id="{741918D4-AA7D-4163-AE18-04AA38168024}"/>
                </a:ext>
              </a:extLst>
            </p:cNvPr>
            <p:cNvSpPr>
              <a:spLocks/>
            </p:cNvSpPr>
            <p:nvPr/>
          </p:nvSpPr>
          <p:spPr bwMode="auto">
            <a:xfrm>
              <a:off x="679575" y="3163803"/>
              <a:ext cx="145808" cy="310335"/>
            </a:xfrm>
            <a:custGeom>
              <a:avLst/>
              <a:gdLst>
                <a:gd name="T0" fmla="*/ 136 w 188"/>
                <a:gd name="T1" fmla="*/ 0 h 400"/>
                <a:gd name="T2" fmla="*/ 55 w 188"/>
                <a:gd name="T3" fmla="*/ 0 h 400"/>
                <a:gd name="T4" fmla="*/ 0 w 188"/>
                <a:gd name="T5" fmla="*/ 57 h 400"/>
                <a:gd name="T6" fmla="*/ 0 w 188"/>
                <a:gd name="T7" fmla="*/ 400 h 400"/>
                <a:gd name="T8" fmla="*/ 188 w 188"/>
                <a:gd name="T9" fmla="*/ 400 h 400"/>
                <a:gd name="T10" fmla="*/ 188 w 188"/>
                <a:gd name="T11" fmla="*/ 57 h 400"/>
                <a:gd name="T12" fmla="*/ 136 w 188"/>
                <a:gd name="T13" fmla="*/ 0 h 400"/>
              </a:gdLst>
              <a:ahLst/>
              <a:cxnLst>
                <a:cxn ang="0">
                  <a:pos x="T0" y="T1"/>
                </a:cxn>
                <a:cxn ang="0">
                  <a:pos x="T2" y="T3"/>
                </a:cxn>
                <a:cxn ang="0">
                  <a:pos x="T4" y="T5"/>
                </a:cxn>
                <a:cxn ang="0">
                  <a:pos x="T6" y="T7"/>
                </a:cxn>
                <a:cxn ang="0">
                  <a:pos x="T8" y="T9"/>
                </a:cxn>
                <a:cxn ang="0">
                  <a:pos x="T10" y="T11"/>
                </a:cxn>
                <a:cxn ang="0">
                  <a:pos x="T12" y="T13"/>
                </a:cxn>
              </a:cxnLst>
              <a:rect l="0" t="0" r="r" b="b"/>
              <a:pathLst>
                <a:path w="188" h="400">
                  <a:moveTo>
                    <a:pt x="136" y="0"/>
                  </a:moveTo>
                  <a:cubicBezTo>
                    <a:pt x="55" y="0"/>
                    <a:pt x="55" y="0"/>
                    <a:pt x="55" y="0"/>
                  </a:cubicBezTo>
                  <a:cubicBezTo>
                    <a:pt x="25" y="0"/>
                    <a:pt x="0" y="27"/>
                    <a:pt x="0" y="57"/>
                  </a:cubicBezTo>
                  <a:cubicBezTo>
                    <a:pt x="0" y="400"/>
                    <a:pt x="0" y="400"/>
                    <a:pt x="0" y="400"/>
                  </a:cubicBezTo>
                  <a:cubicBezTo>
                    <a:pt x="188" y="400"/>
                    <a:pt x="188" y="400"/>
                    <a:pt x="188" y="400"/>
                  </a:cubicBezTo>
                  <a:cubicBezTo>
                    <a:pt x="188" y="57"/>
                    <a:pt x="188" y="57"/>
                    <a:pt x="188" y="57"/>
                  </a:cubicBezTo>
                  <a:cubicBezTo>
                    <a:pt x="188" y="27"/>
                    <a:pt x="166" y="0"/>
                    <a:pt x="136" y="0"/>
                  </a:cubicBez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5" name="Freeform 1341">
              <a:extLst>
                <a:ext uri="{FF2B5EF4-FFF2-40B4-BE49-F238E27FC236}">
                  <a16:creationId xmlns:a16="http://schemas.microsoft.com/office/drawing/2014/main" id="{BF546131-80B9-48EE-B168-3B31A3430912}"/>
                </a:ext>
              </a:extLst>
            </p:cNvPr>
            <p:cNvSpPr>
              <a:spLocks/>
            </p:cNvSpPr>
            <p:nvPr/>
          </p:nvSpPr>
          <p:spPr bwMode="auto">
            <a:xfrm>
              <a:off x="884166" y="3020951"/>
              <a:ext cx="145808" cy="453188"/>
            </a:xfrm>
            <a:custGeom>
              <a:avLst/>
              <a:gdLst>
                <a:gd name="T0" fmla="*/ 136 w 188"/>
                <a:gd name="T1" fmla="*/ 0 h 584"/>
                <a:gd name="T2" fmla="*/ 55 w 188"/>
                <a:gd name="T3" fmla="*/ 0 h 584"/>
                <a:gd name="T4" fmla="*/ 0 w 188"/>
                <a:gd name="T5" fmla="*/ 57 h 584"/>
                <a:gd name="T6" fmla="*/ 0 w 188"/>
                <a:gd name="T7" fmla="*/ 584 h 584"/>
                <a:gd name="T8" fmla="*/ 188 w 188"/>
                <a:gd name="T9" fmla="*/ 584 h 584"/>
                <a:gd name="T10" fmla="*/ 188 w 188"/>
                <a:gd name="T11" fmla="*/ 57 h 584"/>
                <a:gd name="T12" fmla="*/ 136 w 188"/>
                <a:gd name="T13" fmla="*/ 0 h 584"/>
              </a:gdLst>
              <a:ahLst/>
              <a:cxnLst>
                <a:cxn ang="0">
                  <a:pos x="T0" y="T1"/>
                </a:cxn>
                <a:cxn ang="0">
                  <a:pos x="T2" y="T3"/>
                </a:cxn>
                <a:cxn ang="0">
                  <a:pos x="T4" y="T5"/>
                </a:cxn>
                <a:cxn ang="0">
                  <a:pos x="T6" y="T7"/>
                </a:cxn>
                <a:cxn ang="0">
                  <a:pos x="T8" y="T9"/>
                </a:cxn>
                <a:cxn ang="0">
                  <a:pos x="T10" y="T11"/>
                </a:cxn>
                <a:cxn ang="0">
                  <a:pos x="T12" y="T13"/>
                </a:cxn>
              </a:cxnLst>
              <a:rect l="0" t="0" r="r" b="b"/>
              <a:pathLst>
                <a:path w="188" h="584">
                  <a:moveTo>
                    <a:pt x="136" y="0"/>
                  </a:moveTo>
                  <a:cubicBezTo>
                    <a:pt x="55" y="0"/>
                    <a:pt x="55" y="0"/>
                    <a:pt x="55" y="0"/>
                  </a:cubicBezTo>
                  <a:cubicBezTo>
                    <a:pt x="25" y="0"/>
                    <a:pt x="0" y="27"/>
                    <a:pt x="0" y="57"/>
                  </a:cubicBezTo>
                  <a:cubicBezTo>
                    <a:pt x="0" y="584"/>
                    <a:pt x="0" y="584"/>
                    <a:pt x="0" y="584"/>
                  </a:cubicBezTo>
                  <a:cubicBezTo>
                    <a:pt x="188" y="584"/>
                    <a:pt x="188" y="584"/>
                    <a:pt x="188" y="584"/>
                  </a:cubicBezTo>
                  <a:cubicBezTo>
                    <a:pt x="188" y="57"/>
                    <a:pt x="188" y="57"/>
                    <a:pt x="188" y="57"/>
                  </a:cubicBezTo>
                  <a:cubicBezTo>
                    <a:pt x="188" y="27"/>
                    <a:pt x="166" y="0"/>
                    <a:pt x="1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36" name="组合 35">
            <a:extLst>
              <a:ext uri="{FF2B5EF4-FFF2-40B4-BE49-F238E27FC236}">
                <a16:creationId xmlns:a16="http://schemas.microsoft.com/office/drawing/2014/main" id="{D4F5510D-5251-4BC0-8304-620479CDAB9C}"/>
              </a:ext>
            </a:extLst>
          </p:cNvPr>
          <p:cNvGrpSpPr/>
          <p:nvPr/>
        </p:nvGrpSpPr>
        <p:grpSpPr>
          <a:xfrm>
            <a:off x="1611753" y="3916712"/>
            <a:ext cx="670103" cy="502659"/>
            <a:chOff x="397154" y="3020951"/>
            <a:chExt cx="670258" cy="502775"/>
          </a:xfrm>
        </p:grpSpPr>
        <p:sp>
          <p:nvSpPr>
            <p:cNvPr id="37" name="Freeform 1338">
              <a:extLst>
                <a:ext uri="{FF2B5EF4-FFF2-40B4-BE49-F238E27FC236}">
                  <a16:creationId xmlns:a16="http://schemas.microsoft.com/office/drawing/2014/main" id="{9946110B-082B-46C0-8266-EC97E236B113}"/>
                </a:ext>
              </a:extLst>
            </p:cNvPr>
            <p:cNvSpPr>
              <a:spLocks/>
            </p:cNvSpPr>
            <p:nvPr/>
          </p:nvSpPr>
          <p:spPr bwMode="auto">
            <a:xfrm>
              <a:off x="397154" y="3470854"/>
              <a:ext cx="670258" cy="52872"/>
            </a:xfrm>
            <a:custGeom>
              <a:avLst/>
              <a:gdLst>
                <a:gd name="T0" fmla="*/ 831 w 864"/>
                <a:gd name="T1" fmla="*/ 0 h 68"/>
                <a:gd name="T2" fmla="*/ 66 w 864"/>
                <a:gd name="T3" fmla="*/ 0 h 68"/>
                <a:gd name="T4" fmla="*/ 0 w 864"/>
                <a:gd name="T5" fmla="*/ 68 h 68"/>
                <a:gd name="T6" fmla="*/ 831 w 864"/>
                <a:gd name="T7" fmla="*/ 68 h 68"/>
                <a:gd name="T8" fmla="*/ 864 w 864"/>
                <a:gd name="T9" fmla="*/ 34 h 68"/>
                <a:gd name="T10" fmla="*/ 831 w 864"/>
                <a:gd name="T11" fmla="*/ 0 h 68"/>
              </a:gdLst>
              <a:ahLst/>
              <a:cxnLst>
                <a:cxn ang="0">
                  <a:pos x="T0" y="T1"/>
                </a:cxn>
                <a:cxn ang="0">
                  <a:pos x="T2" y="T3"/>
                </a:cxn>
                <a:cxn ang="0">
                  <a:pos x="T4" y="T5"/>
                </a:cxn>
                <a:cxn ang="0">
                  <a:pos x="T6" y="T7"/>
                </a:cxn>
                <a:cxn ang="0">
                  <a:pos x="T8" y="T9"/>
                </a:cxn>
                <a:cxn ang="0">
                  <a:pos x="T10" y="T11"/>
                </a:cxn>
              </a:cxnLst>
              <a:rect l="0" t="0" r="r" b="b"/>
              <a:pathLst>
                <a:path w="864" h="68">
                  <a:moveTo>
                    <a:pt x="831" y="0"/>
                  </a:moveTo>
                  <a:cubicBezTo>
                    <a:pt x="66" y="0"/>
                    <a:pt x="66" y="0"/>
                    <a:pt x="66" y="0"/>
                  </a:cubicBezTo>
                  <a:cubicBezTo>
                    <a:pt x="0" y="68"/>
                    <a:pt x="0" y="68"/>
                    <a:pt x="0" y="68"/>
                  </a:cubicBezTo>
                  <a:cubicBezTo>
                    <a:pt x="831" y="68"/>
                    <a:pt x="831" y="68"/>
                    <a:pt x="831" y="68"/>
                  </a:cubicBezTo>
                  <a:cubicBezTo>
                    <a:pt x="849" y="68"/>
                    <a:pt x="864" y="53"/>
                    <a:pt x="864" y="34"/>
                  </a:cubicBezTo>
                  <a:cubicBezTo>
                    <a:pt x="864" y="15"/>
                    <a:pt x="849" y="0"/>
                    <a:pt x="831" y="0"/>
                  </a:cubicBez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339">
              <a:extLst>
                <a:ext uri="{FF2B5EF4-FFF2-40B4-BE49-F238E27FC236}">
                  <a16:creationId xmlns:a16="http://schemas.microsoft.com/office/drawing/2014/main" id="{E2F55E22-89D4-4469-A9CA-2AE14A4DD59B}"/>
                </a:ext>
              </a:extLst>
            </p:cNvPr>
            <p:cNvSpPr>
              <a:spLocks/>
            </p:cNvSpPr>
            <p:nvPr/>
          </p:nvSpPr>
          <p:spPr bwMode="auto">
            <a:xfrm>
              <a:off x="471371" y="3334241"/>
              <a:ext cx="149092" cy="139897"/>
            </a:xfrm>
            <a:custGeom>
              <a:avLst/>
              <a:gdLst>
                <a:gd name="T0" fmla="*/ 139 w 192"/>
                <a:gd name="T1" fmla="*/ 0 h 180"/>
                <a:gd name="T2" fmla="*/ 59 w 192"/>
                <a:gd name="T3" fmla="*/ 0 h 180"/>
                <a:gd name="T4" fmla="*/ 0 w 192"/>
                <a:gd name="T5" fmla="*/ 57 h 180"/>
                <a:gd name="T6" fmla="*/ 0 w 192"/>
                <a:gd name="T7" fmla="*/ 180 h 180"/>
                <a:gd name="T8" fmla="*/ 192 w 192"/>
                <a:gd name="T9" fmla="*/ 180 h 180"/>
                <a:gd name="T10" fmla="*/ 192 w 192"/>
                <a:gd name="T11" fmla="*/ 57 h 180"/>
                <a:gd name="T12" fmla="*/ 139 w 192"/>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92" h="180">
                  <a:moveTo>
                    <a:pt x="139" y="0"/>
                  </a:moveTo>
                  <a:cubicBezTo>
                    <a:pt x="59" y="0"/>
                    <a:pt x="59" y="0"/>
                    <a:pt x="59" y="0"/>
                  </a:cubicBezTo>
                  <a:cubicBezTo>
                    <a:pt x="28" y="0"/>
                    <a:pt x="0" y="27"/>
                    <a:pt x="0" y="57"/>
                  </a:cubicBezTo>
                  <a:cubicBezTo>
                    <a:pt x="0" y="180"/>
                    <a:pt x="0" y="180"/>
                    <a:pt x="0" y="180"/>
                  </a:cubicBezTo>
                  <a:cubicBezTo>
                    <a:pt x="192" y="180"/>
                    <a:pt x="192" y="180"/>
                    <a:pt x="192" y="180"/>
                  </a:cubicBezTo>
                  <a:cubicBezTo>
                    <a:pt x="192" y="57"/>
                    <a:pt x="192" y="57"/>
                    <a:pt x="192" y="57"/>
                  </a:cubicBezTo>
                  <a:cubicBezTo>
                    <a:pt x="192" y="27"/>
                    <a:pt x="170" y="0"/>
                    <a:pt x="139" y="0"/>
                  </a:cubicBezTo>
                  <a:close/>
                </a:path>
              </a:pathLst>
            </a:custGeom>
            <a:solidFill>
              <a:srgbClr val="F4B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9" name="Freeform 1340">
              <a:extLst>
                <a:ext uri="{FF2B5EF4-FFF2-40B4-BE49-F238E27FC236}">
                  <a16:creationId xmlns:a16="http://schemas.microsoft.com/office/drawing/2014/main" id="{606F082A-568C-4674-B3C7-FFCC795AEB7D}"/>
                </a:ext>
              </a:extLst>
            </p:cNvPr>
            <p:cNvSpPr>
              <a:spLocks/>
            </p:cNvSpPr>
            <p:nvPr/>
          </p:nvSpPr>
          <p:spPr bwMode="auto">
            <a:xfrm>
              <a:off x="679575" y="3163803"/>
              <a:ext cx="145808" cy="310335"/>
            </a:xfrm>
            <a:custGeom>
              <a:avLst/>
              <a:gdLst>
                <a:gd name="T0" fmla="*/ 136 w 188"/>
                <a:gd name="T1" fmla="*/ 0 h 400"/>
                <a:gd name="T2" fmla="*/ 55 w 188"/>
                <a:gd name="T3" fmla="*/ 0 h 400"/>
                <a:gd name="T4" fmla="*/ 0 w 188"/>
                <a:gd name="T5" fmla="*/ 57 h 400"/>
                <a:gd name="T6" fmla="*/ 0 w 188"/>
                <a:gd name="T7" fmla="*/ 400 h 400"/>
                <a:gd name="T8" fmla="*/ 188 w 188"/>
                <a:gd name="T9" fmla="*/ 400 h 400"/>
                <a:gd name="T10" fmla="*/ 188 w 188"/>
                <a:gd name="T11" fmla="*/ 57 h 400"/>
                <a:gd name="T12" fmla="*/ 136 w 188"/>
                <a:gd name="T13" fmla="*/ 0 h 400"/>
              </a:gdLst>
              <a:ahLst/>
              <a:cxnLst>
                <a:cxn ang="0">
                  <a:pos x="T0" y="T1"/>
                </a:cxn>
                <a:cxn ang="0">
                  <a:pos x="T2" y="T3"/>
                </a:cxn>
                <a:cxn ang="0">
                  <a:pos x="T4" y="T5"/>
                </a:cxn>
                <a:cxn ang="0">
                  <a:pos x="T6" y="T7"/>
                </a:cxn>
                <a:cxn ang="0">
                  <a:pos x="T8" y="T9"/>
                </a:cxn>
                <a:cxn ang="0">
                  <a:pos x="T10" y="T11"/>
                </a:cxn>
                <a:cxn ang="0">
                  <a:pos x="T12" y="T13"/>
                </a:cxn>
              </a:cxnLst>
              <a:rect l="0" t="0" r="r" b="b"/>
              <a:pathLst>
                <a:path w="188" h="400">
                  <a:moveTo>
                    <a:pt x="136" y="0"/>
                  </a:moveTo>
                  <a:cubicBezTo>
                    <a:pt x="55" y="0"/>
                    <a:pt x="55" y="0"/>
                    <a:pt x="55" y="0"/>
                  </a:cubicBezTo>
                  <a:cubicBezTo>
                    <a:pt x="25" y="0"/>
                    <a:pt x="0" y="27"/>
                    <a:pt x="0" y="57"/>
                  </a:cubicBezTo>
                  <a:cubicBezTo>
                    <a:pt x="0" y="400"/>
                    <a:pt x="0" y="400"/>
                    <a:pt x="0" y="400"/>
                  </a:cubicBezTo>
                  <a:cubicBezTo>
                    <a:pt x="188" y="400"/>
                    <a:pt x="188" y="400"/>
                    <a:pt x="188" y="400"/>
                  </a:cubicBezTo>
                  <a:cubicBezTo>
                    <a:pt x="188" y="57"/>
                    <a:pt x="188" y="57"/>
                    <a:pt x="188" y="57"/>
                  </a:cubicBezTo>
                  <a:cubicBezTo>
                    <a:pt x="188" y="27"/>
                    <a:pt x="166" y="0"/>
                    <a:pt x="136" y="0"/>
                  </a:cubicBez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0" name="Freeform 1341">
              <a:extLst>
                <a:ext uri="{FF2B5EF4-FFF2-40B4-BE49-F238E27FC236}">
                  <a16:creationId xmlns:a16="http://schemas.microsoft.com/office/drawing/2014/main" id="{3FFDFB37-929F-471E-91E2-87FB9548A61F}"/>
                </a:ext>
              </a:extLst>
            </p:cNvPr>
            <p:cNvSpPr>
              <a:spLocks/>
            </p:cNvSpPr>
            <p:nvPr/>
          </p:nvSpPr>
          <p:spPr bwMode="auto">
            <a:xfrm>
              <a:off x="884166" y="3020951"/>
              <a:ext cx="145808" cy="453188"/>
            </a:xfrm>
            <a:custGeom>
              <a:avLst/>
              <a:gdLst>
                <a:gd name="T0" fmla="*/ 136 w 188"/>
                <a:gd name="T1" fmla="*/ 0 h 584"/>
                <a:gd name="T2" fmla="*/ 55 w 188"/>
                <a:gd name="T3" fmla="*/ 0 h 584"/>
                <a:gd name="T4" fmla="*/ 0 w 188"/>
                <a:gd name="T5" fmla="*/ 57 h 584"/>
                <a:gd name="T6" fmla="*/ 0 w 188"/>
                <a:gd name="T7" fmla="*/ 584 h 584"/>
                <a:gd name="T8" fmla="*/ 188 w 188"/>
                <a:gd name="T9" fmla="*/ 584 h 584"/>
                <a:gd name="T10" fmla="*/ 188 w 188"/>
                <a:gd name="T11" fmla="*/ 57 h 584"/>
                <a:gd name="T12" fmla="*/ 136 w 188"/>
                <a:gd name="T13" fmla="*/ 0 h 584"/>
              </a:gdLst>
              <a:ahLst/>
              <a:cxnLst>
                <a:cxn ang="0">
                  <a:pos x="T0" y="T1"/>
                </a:cxn>
                <a:cxn ang="0">
                  <a:pos x="T2" y="T3"/>
                </a:cxn>
                <a:cxn ang="0">
                  <a:pos x="T4" y="T5"/>
                </a:cxn>
                <a:cxn ang="0">
                  <a:pos x="T6" y="T7"/>
                </a:cxn>
                <a:cxn ang="0">
                  <a:pos x="T8" y="T9"/>
                </a:cxn>
                <a:cxn ang="0">
                  <a:pos x="T10" y="T11"/>
                </a:cxn>
                <a:cxn ang="0">
                  <a:pos x="T12" y="T13"/>
                </a:cxn>
              </a:cxnLst>
              <a:rect l="0" t="0" r="r" b="b"/>
              <a:pathLst>
                <a:path w="188" h="584">
                  <a:moveTo>
                    <a:pt x="136" y="0"/>
                  </a:moveTo>
                  <a:cubicBezTo>
                    <a:pt x="55" y="0"/>
                    <a:pt x="55" y="0"/>
                    <a:pt x="55" y="0"/>
                  </a:cubicBezTo>
                  <a:cubicBezTo>
                    <a:pt x="25" y="0"/>
                    <a:pt x="0" y="27"/>
                    <a:pt x="0" y="57"/>
                  </a:cubicBezTo>
                  <a:cubicBezTo>
                    <a:pt x="0" y="584"/>
                    <a:pt x="0" y="584"/>
                    <a:pt x="0" y="584"/>
                  </a:cubicBezTo>
                  <a:cubicBezTo>
                    <a:pt x="188" y="584"/>
                    <a:pt x="188" y="584"/>
                    <a:pt x="188" y="584"/>
                  </a:cubicBezTo>
                  <a:cubicBezTo>
                    <a:pt x="188" y="57"/>
                    <a:pt x="188" y="57"/>
                    <a:pt x="188" y="57"/>
                  </a:cubicBezTo>
                  <a:cubicBezTo>
                    <a:pt x="188" y="27"/>
                    <a:pt x="166" y="0"/>
                    <a:pt x="1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41" name="组合 40">
            <a:extLst>
              <a:ext uri="{FF2B5EF4-FFF2-40B4-BE49-F238E27FC236}">
                <a16:creationId xmlns:a16="http://schemas.microsoft.com/office/drawing/2014/main" id="{F5D7B226-EDDA-40AE-9A76-2C58353EBAFE}"/>
              </a:ext>
            </a:extLst>
          </p:cNvPr>
          <p:cNvGrpSpPr/>
          <p:nvPr/>
        </p:nvGrpSpPr>
        <p:grpSpPr>
          <a:xfrm>
            <a:off x="1611753" y="4753937"/>
            <a:ext cx="670103" cy="502659"/>
            <a:chOff x="397154" y="3020951"/>
            <a:chExt cx="670258" cy="502775"/>
          </a:xfrm>
        </p:grpSpPr>
        <p:sp>
          <p:nvSpPr>
            <p:cNvPr id="42" name="Freeform 1338">
              <a:extLst>
                <a:ext uri="{FF2B5EF4-FFF2-40B4-BE49-F238E27FC236}">
                  <a16:creationId xmlns:a16="http://schemas.microsoft.com/office/drawing/2014/main" id="{1EBF5D6A-56A8-4B83-A152-A91061466597}"/>
                </a:ext>
              </a:extLst>
            </p:cNvPr>
            <p:cNvSpPr>
              <a:spLocks/>
            </p:cNvSpPr>
            <p:nvPr/>
          </p:nvSpPr>
          <p:spPr bwMode="auto">
            <a:xfrm>
              <a:off x="397154" y="3470854"/>
              <a:ext cx="670258" cy="52872"/>
            </a:xfrm>
            <a:custGeom>
              <a:avLst/>
              <a:gdLst>
                <a:gd name="T0" fmla="*/ 831 w 864"/>
                <a:gd name="T1" fmla="*/ 0 h 68"/>
                <a:gd name="T2" fmla="*/ 66 w 864"/>
                <a:gd name="T3" fmla="*/ 0 h 68"/>
                <a:gd name="T4" fmla="*/ 0 w 864"/>
                <a:gd name="T5" fmla="*/ 68 h 68"/>
                <a:gd name="T6" fmla="*/ 831 w 864"/>
                <a:gd name="T7" fmla="*/ 68 h 68"/>
                <a:gd name="T8" fmla="*/ 864 w 864"/>
                <a:gd name="T9" fmla="*/ 34 h 68"/>
                <a:gd name="T10" fmla="*/ 831 w 864"/>
                <a:gd name="T11" fmla="*/ 0 h 68"/>
              </a:gdLst>
              <a:ahLst/>
              <a:cxnLst>
                <a:cxn ang="0">
                  <a:pos x="T0" y="T1"/>
                </a:cxn>
                <a:cxn ang="0">
                  <a:pos x="T2" y="T3"/>
                </a:cxn>
                <a:cxn ang="0">
                  <a:pos x="T4" y="T5"/>
                </a:cxn>
                <a:cxn ang="0">
                  <a:pos x="T6" y="T7"/>
                </a:cxn>
                <a:cxn ang="0">
                  <a:pos x="T8" y="T9"/>
                </a:cxn>
                <a:cxn ang="0">
                  <a:pos x="T10" y="T11"/>
                </a:cxn>
              </a:cxnLst>
              <a:rect l="0" t="0" r="r" b="b"/>
              <a:pathLst>
                <a:path w="864" h="68">
                  <a:moveTo>
                    <a:pt x="831" y="0"/>
                  </a:moveTo>
                  <a:cubicBezTo>
                    <a:pt x="66" y="0"/>
                    <a:pt x="66" y="0"/>
                    <a:pt x="66" y="0"/>
                  </a:cubicBezTo>
                  <a:cubicBezTo>
                    <a:pt x="0" y="68"/>
                    <a:pt x="0" y="68"/>
                    <a:pt x="0" y="68"/>
                  </a:cubicBezTo>
                  <a:cubicBezTo>
                    <a:pt x="831" y="68"/>
                    <a:pt x="831" y="68"/>
                    <a:pt x="831" y="68"/>
                  </a:cubicBezTo>
                  <a:cubicBezTo>
                    <a:pt x="849" y="68"/>
                    <a:pt x="864" y="53"/>
                    <a:pt x="864" y="34"/>
                  </a:cubicBezTo>
                  <a:cubicBezTo>
                    <a:pt x="864" y="15"/>
                    <a:pt x="849" y="0"/>
                    <a:pt x="831" y="0"/>
                  </a:cubicBez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3" name="Freeform 1339">
              <a:extLst>
                <a:ext uri="{FF2B5EF4-FFF2-40B4-BE49-F238E27FC236}">
                  <a16:creationId xmlns:a16="http://schemas.microsoft.com/office/drawing/2014/main" id="{B78063AA-C681-4BB4-85EC-B6B5FC1414B0}"/>
                </a:ext>
              </a:extLst>
            </p:cNvPr>
            <p:cNvSpPr>
              <a:spLocks/>
            </p:cNvSpPr>
            <p:nvPr/>
          </p:nvSpPr>
          <p:spPr bwMode="auto">
            <a:xfrm>
              <a:off x="471371" y="3334241"/>
              <a:ext cx="149092" cy="139897"/>
            </a:xfrm>
            <a:custGeom>
              <a:avLst/>
              <a:gdLst>
                <a:gd name="T0" fmla="*/ 139 w 192"/>
                <a:gd name="T1" fmla="*/ 0 h 180"/>
                <a:gd name="T2" fmla="*/ 59 w 192"/>
                <a:gd name="T3" fmla="*/ 0 h 180"/>
                <a:gd name="T4" fmla="*/ 0 w 192"/>
                <a:gd name="T5" fmla="*/ 57 h 180"/>
                <a:gd name="T6" fmla="*/ 0 w 192"/>
                <a:gd name="T7" fmla="*/ 180 h 180"/>
                <a:gd name="T8" fmla="*/ 192 w 192"/>
                <a:gd name="T9" fmla="*/ 180 h 180"/>
                <a:gd name="T10" fmla="*/ 192 w 192"/>
                <a:gd name="T11" fmla="*/ 57 h 180"/>
                <a:gd name="T12" fmla="*/ 139 w 192"/>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92" h="180">
                  <a:moveTo>
                    <a:pt x="139" y="0"/>
                  </a:moveTo>
                  <a:cubicBezTo>
                    <a:pt x="59" y="0"/>
                    <a:pt x="59" y="0"/>
                    <a:pt x="59" y="0"/>
                  </a:cubicBezTo>
                  <a:cubicBezTo>
                    <a:pt x="28" y="0"/>
                    <a:pt x="0" y="27"/>
                    <a:pt x="0" y="57"/>
                  </a:cubicBezTo>
                  <a:cubicBezTo>
                    <a:pt x="0" y="180"/>
                    <a:pt x="0" y="180"/>
                    <a:pt x="0" y="180"/>
                  </a:cubicBezTo>
                  <a:cubicBezTo>
                    <a:pt x="192" y="180"/>
                    <a:pt x="192" y="180"/>
                    <a:pt x="192" y="180"/>
                  </a:cubicBezTo>
                  <a:cubicBezTo>
                    <a:pt x="192" y="57"/>
                    <a:pt x="192" y="57"/>
                    <a:pt x="192" y="57"/>
                  </a:cubicBezTo>
                  <a:cubicBezTo>
                    <a:pt x="192" y="27"/>
                    <a:pt x="170" y="0"/>
                    <a:pt x="139" y="0"/>
                  </a:cubicBezTo>
                  <a:close/>
                </a:path>
              </a:pathLst>
            </a:custGeom>
            <a:solidFill>
              <a:srgbClr val="F4B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4" name="Freeform 1340">
              <a:extLst>
                <a:ext uri="{FF2B5EF4-FFF2-40B4-BE49-F238E27FC236}">
                  <a16:creationId xmlns:a16="http://schemas.microsoft.com/office/drawing/2014/main" id="{08EFE2D6-23DD-4892-BCF5-0442A41895B0}"/>
                </a:ext>
              </a:extLst>
            </p:cNvPr>
            <p:cNvSpPr>
              <a:spLocks/>
            </p:cNvSpPr>
            <p:nvPr/>
          </p:nvSpPr>
          <p:spPr bwMode="auto">
            <a:xfrm>
              <a:off x="679575" y="3163803"/>
              <a:ext cx="145808" cy="310335"/>
            </a:xfrm>
            <a:custGeom>
              <a:avLst/>
              <a:gdLst>
                <a:gd name="T0" fmla="*/ 136 w 188"/>
                <a:gd name="T1" fmla="*/ 0 h 400"/>
                <a:gd name="T2" fmla="*/ 55 w 188"/>
                <a:gd name="T3" fmla="*/ 0 h 400"/>
                <a:gd name="T4" fmla="*/ 0 w 188"/>
                <a:gd name="T5" fmla="*/ 57 h 400"/>
                <a:gd name="T6" fmla="*/ 0 w 188"/>
                <a:gd name="T7" fmla="*/ 400 h 400"/>
                <a:gd name="T8" fmla="*/ 188 w 188"/>
                <a:gd name="T9" fmla="*/ 400 h 400"/>
                <a:gd name="T10" fmla="*/ 188 w 188"/>
                <a:gd name="T11" fmla="*/ 57 h 400"/>
                <a:gd name="T12" fmla="*/ 136 w 188"/>
                <a:gd name="T13" fmla="*/ 0 h 400"/>
              </a:gdLst>
              <a:ahLst/>
              <a:cxnLst>
                <a:cxn ang="0">
                  <a:pos x="T0" y="T1"/>
                </a:cxn>
                <a:cxn ang="0">
                  <a:pos x="T2" y="T3"/>
                </a:cxn>
                <a:cxn ang="0">
                  <a:pos x="T4" y="T5"/>
                </a:cxn>
                <a:cxn ang="0">
                  <a:pos x="T6" y="T7"/>
                </a:cxn>
                <a:cxn ang="0">
                  <a:pos x="T8" y="T9"/>
                </a:cxn>
                <a:cxn ang="0">
                  <a:pos x="T10" y="T11"/>
                </a:cxn>
                <a:cxn ang="0">
                  <a:pos x="T12" y="T13"/>
                </a:cxn>
              </a:cxnLst>
              <a:rect l="0" t="0" r="r" b="b"/>
              <a:pathLst>
                <a:path w="188" h="400">
                  <a:moveTo>
                    <a:pt x="136" y="0"/>
                  </a:moveTo>
                  <a:cubicBezTo>
                    <a:pt x="55" y="0"/>
                    <a:pt x="55" y="0"/>
                    <a:pt x="55" y="0"/>
                  </a:cubicBezTo>
                  <a:cubicBezTo>
                    <a:pt x="25" y="0"/>
                    <a:pt x="0" y="27"/>
                    <a:pt x="0" y="57"/>
                  </a:cubicBezTo>
                  <a:cubicBezTo>
                    <a:pt x="0" y="400"/>
                    <a:pt x="0" y="400"/>
                    <a:pt x="0" y="400"/>
                  </a:cubicBezTo>
                  <a:cubicBezTo>
                    <a:pt x="188" y="400"/>
                    <a:pt x="188" y="400"/>
                    <a:pt x="188" y="400"/>
                  </a:cubicBezTo>
                  <a:cubicBezTo>
                    <a:pt x="188" y="57"/>
                    <a:pt x="188" y="57"/>
                    <a:pt x="188" y="57"/>
                  </a:cubicBezTo>
                  <a:cubicBezTo>
                    <a:pt x="188" y="27"/>
                    <a:pt x="166" y="0"/>
                    <a:pt x="136" y="0"/>
                  </a:cubicBez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5" name="Freeform 1341">
              <a:extLst>
                <a:ext uri="{FF2B5EF4-FFF2-40B4-BE49-F238E27FC236}">
                  <a16:creationId xmlns:a16="http://schemas.microsoft.com/office/drawing/2014/main" id="{477F2D47-9F80-46EA-BD29-0FD03FAFC6F6}"/>
                </a:ext>
              </a:extLst>
            </p:cNvPr>
            <p:cNvSpPr>
              <a:spLocks/>
            </p:cNvSpPr>
            <p:nvPr/>
          </p:nvSpPr>
          <p:spPr bwMode="auto">
            <a:xfrm>
              <a:off x="884166" y="3020951"/>
              <a:ext cx="145808" cy="453188"/>
            </a:xfrm>
            <a:custGeom>
              <a:avLst/>
              <a:gdLst>
                <a:gd name="T0" fmla="*/ 136 w 188"/>
                <a:gd name="T1" fmla="*/ 0 h 584"/>
                <a:gd name="T2" fmla="*/ 55 w 188"/>
                <a:gd name="T3" fmla="*/ 0 h 584"/>
                <a:gd name="T4" fmla="*/ 0 w 188"/>
                <a:gd name="T5" fmla="*/ 57 h 584"/>
                <a:gd name="T6" fmla="*/ 0 w 188"/>
                <a:gd name="T7" fmla="*/ 584 h 584"/>
                <a:gd name="T8" fmla="*/ 188 w 188"/>
                <a:gd name="T9" fmla="*/ 584 h 584"/>
                <a:gd name="T10" fmla="*/ 188 w 188"/>
                <a:gd name="T11" fmla="*/ 57 h 584"/>
                <a:gd name="T12" fmla="*/ 136 w 188"/>
                <a:gd name="T13" fmla="*/ 0 h 584"/>
              </a:gdLst>
              <a:ahLst/>
              <a:cxnLst>
                <a:cxn ang="0">
                  <a:pos x="T0" y="T1"/>
                </a:cxn>
                <a:cxn ang="0">
                  <a:pos x="T2" y="T3"/>
                </a:cxn>
                <a:cxn ang="0">
                  <a:pos x="T4" y="T5"/>
                </a:cxn>
                <a:cxn ang="0">
                  <a:pos x="T6" y="T7"/>
                </a:cxn>
                <a:cxn ang="0">
                  <a:pos x="T8" y="T9"/>
                </a:cxn>
                <a:cxn ang="0">
                  <a:pos x="T10" y="T11"/>
                </a:cxn>
                <a:cxn ang="0">
                  <a:pos x="T12" y="T13"/>
                </a:cxn>
              </a:cxnLst>
              <a:rect l="0" t="0" r="r" b="b"/>
              <a:pathLst>
                <a:path w="188" h="584">
                  <a:moveTo>
                    <a:pt x="136" y="0"/>
                  </a:moveTo>
                  <a:cubicBezTo>
                    <a:pt x="55" y="0"/>
                    <a:pt x="55" y="0"/>
                    <a:pt x="55" y="0"/>
                  </a:cubicBezTo>
                  <a:cubicBezTo>
                    <a:pt x="25" y="0"/>
                    <a:pt x="0" y="27"/>
                    <a:pt x="0" y="57"/>
                  </a:cubicBezTo>
                  <a:cubicBezTo>
                    <a:pt x="0" y="584"/>
                    <a:pt x="0" y="584"/>
                    <a:pt x="0" y="584"/>
                  </a:cubicBezTo>
                  <a:cubicBezTo>
                    <a:pt x="188" y="584"/>
                    <a:pt x="188" y="584"/>
                    <a:pt x="188" y="584"/>
                  </a:cubicBezTo>
                  <a:cubicBezTo>
                    <a:pt x="188" y="57"/>
                    <a:pt x="188" y="57"/>
                    <a:pt x="188" y="57"/>
                  </a:cubicBezTo>
                  <a:cubicBezTo>
                    <a:pt x="188" y="27"/>
                    <a:pt x="166" y="0"/>
                    <a:pt x="1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46" name="组合 45">
            <a:extLst>
              <a:ext uri="{FF2B5EF4-FFF2-40B4-BE49-F238E27FC236}">
                <a16:creationId xmlns:a16="http://schemas.microsoft.com/office/drawing/2014/main" id="{A72A27C0-8653-42E4-9A4C-F1BCDE67DC83}"/>
              </a:ext>
            </a:extLst>
          </p:cNvPr>
          <p:cNvGrpSpPr/>
          <p:nvPr/>
        </p:nvGrpSpPr>
        <p:grpSpPr>
          <a:xfrm>
            <a:off x="1611753" y="5485924"/>
            <a:ext cx="670103" cy="502659"/>
            <a:chOff x="397154" y="3020951"/>
            <a:chExt cx="670258" cy="502775"/>
          </a:xfrm>
        </p:grpSpPr>
        <p:sp>
          <p:nvSpPr>
            <p:cNvPr id="47" name="Freeform 1338">
              <a:extLst>
                <a:ext uri="{FF2B5EF4-FFF2-40B4-BE49-F238E27FC236}">
                  <a16:creationId xmlns:a16="http://schemas.microsoft.com/office/drawing/2014/main" id="{0B6EAE6E-F24D-401B-A637-947666FCD0B5}"/>
                </a:ext>
              </a:extLst>
            </p:cNvPr>
            <p:cNvSpPr>
              <a:spLocks/>
            </p:cNvSpPr>
            <p:nvPr/>
          </p:nvSpPr>
          <p:spPr bwMode="auto">
            <a:xfrm>
              <a:off x="397154" y="3470854"/>
              <a:ext cx="670258" cy="52872"/>
            </a:xfrm>
            <a:custGeom>
              <a:avLst/>
              <a:gdLst>
                <a:gd name="T0" fmla="*/ 831 w 864"/>
                <a:gd name="T1" fmla="*/ 0 h 68"/>
                <a:gd name="T2" fmla="*/ 66 w 864"/>
                <a:gd name="T3" fmla="*/ 0 h 68"/>
                <a:gd name="T4" fmla="*/ 0 w 864"/>
                <a:gd name="T5" fmla="*/ 68 h 68"/>
                <a:gd name="T6" fmla="*/ 831 w 864"/>
                <a:gd name="T7" fmla="*/ 68 h 68"/>
                <a:gd name="T8" fmla="*/ 864 w 864"/>
                <a:gd name="T9" fmla="*/ 34 h 68"/>
                <a:gd name="T10" fmla="*/ 831 w 864"/>
                <a:gd name="T11" fmla="*/ 0 h 68"/>
              </a:gdLst>
              <a:ahLst/>
              <a:cxnLst>
                <a:cxn ang="0">
                  <a:pos x="T0" y="T1"/>
                </a:cxn>
                <a:cxn ang="0">
                  <a:pos x="T2" y="T3"/>
                </a:cxn>
                <a:cxn ang="0">
                  <a:pos x="T4" y="T5"/>
                </a:cxn>
                <a:cxn ang="0">
                  <a:pos x="T6" y="T7"/>
                </a:cxn>
                <a:cxn ang="0">
                  <a:pos x="T8" y="T9"/>
                </a:cxn>
                <a:cxn ang="0">
                  <a:pos x="T10" y="T11"/>
                </a:cxn>
              </a:cxnLst>
              <a:rect l="0" t="0" r="r" b="b"/>
              <a:pathLst>
                <a:path w="864" h="68">
                  <a:moveTo>
                    <a:pt x="831" y="0"/>
                  </a:moveTo>
                  <a:cubicBezTo>
                    <a:pt x="66" y="0"/>
                    <a:pt x="66" y="0"/>
                    <a:pt x="66" y="0"/>
                  </a:cubicBezTo>
                  <a:cubicBezTo>
                    <a:pt x="0" y="68"/>
                    <a:pt x="0" y="68"/>
                    <a:pt x="0" y="68"/>
                  </a:cubicBezTo>
                  <a:cubicBezTo>
                    <a:pt x="831" y="68"/>
                    <a:pt x="831" y="68"/>
                    <a:pt x="831" y="68"/>
                  </a:cubicBezTo>
                  <a:cubicBezTo>
                    <a:pt x="849" y="68"/>
                    <a:pt x="864" y="53"/>
                    <a:pt x="864" y="34"/>
                  </a:cubicBezTo>
                  <a:cubicBezTo>
                    <a:pt x="864" y="15"/>
                    <a:pt x="849" y="0"/>
                    <a:pt x="831" y="0"/>
                  </a:cubicBez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8" name="Freeform 1339">
              <a:extLst>
                <a:ext uri="{FF2B5EF4-FFF2-40B4-BE49-F238E27FC236}">
                  <a16:creationId xmlns:a16="http://schemas.microsoft.com/office/drawing/2014/main" id="{403F1E12-1141-48A0-9A16-0D65BA432D51}"/>
                </a:ext>
              </a:extLst>
            </p:cNvPr>
            <p:cNvSpPr>
              <a:spLocks/>
            </p:cNvSpPr>
            <p:nvPr/>
          </p:nvSpPr>
          <p:spPr bwMode="auto">
            <a:xfrm>
              <a:off x="471371" y="3334241"/>
              <a:ext cx="149092" cy="139897"/>
            </a:xfrm>
            <a:custGeom>
              <a:avLst/>
              <a:gdLst>
                <a:gd name="T0" fmla="*/ 139 w 192"/>
                <a:gd name="T1" fmla="*/ 0 h 180"/>
                <a:gd name="T2" fmla="*/ 59 w 192"/>
                <a:gd name="T3" fmla="*/ 0 h 180"/>
                <a:gd name="T4" fmla="*/ 0 w 192"/>
                <a:gd name="T5" fmla="*/ 57 h 180"/>
                <a:gd name="T6" fmla="*/ 0 w 192"/>
                <a:gd name="T7" fmla="*/ 180 h 180"/>
                <a:gd name="T8" fmla="*/ 192 w 192"/>
                <a:gd name="T9" fmla="*/ 180 h 180"/>
                <a:gd name="T10" fmla="*/ 192 w 192"/>
                <a:gd name="T11" fmla="*/ 57 h 180"/>
                <a:gd name="T12" fmla="*/ 139 w 192"/>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92" h="180">
                  <a:moveTo>
                    <a:pt x="139" y="0"/>
                  </a:moveTo>
                  <a:cubicBezTo>
                    <a:pt x="59" y="0"/>
                    <a:pt x="59" y="0"/>
                    <a:pt x="59" y="0"/>
                  </a:cubicBezTo>
                  <a:cubicBezTo>
                    <a:pt x="28" y="0"/>
                    <a:pt x="0" y="27"/>
                    <a:pt x="0" y="57"/>
                  </a:cubicBezTo>
                  <a:cubicBezTo>
                    <a:pt x="0" y="180"/>
                    <a:pt x="0" y="180"/>
                    <a:pt x="0" y="180"/>
                  </a:cubicBezTo>
                  <a:cubicBezTo>
                    <a:pt x="192" y="180"/>
                    <a:pt x="192" y="180"/>
                    <a:pt x="192" y="180"/>
                  </a:cubicBezTo>
                  <a:cubicBezTo>
                    <a:pt x="192" y="57"/>
                    <a:pt x="192" y="57"/>
                    <a:pt x="192" y="57"/>
                  </a:cubicBezTo>
                  <a:cubicBezTo>
                    <a:pt x="192" y="27"/>
                    <a:pt x="170" y="0"/>
                    <a:pt x="139" y="0"/>
                  </a:cubicBezTo>
                  <a:close/>
                </a:path>
              </a:pathLst>
            </a:custGeom>
            <a:solidFill>
              <a:srgbClr val="F4B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9" name="Freeform 1340">
              <a:extLst>
                <a:ext uri="{FF2B5EF4-FFF2-40B4-BE49-F238E27FC236}">
                  <a16:creationId xmlns:a16="http://schemas.microsoft.com/office/drawing/2014/main" id="{1E3473C1-E3D1-415B-BB73-77A5C729F7FE}"/>
                </a:ext>
              </a:extLst>
            </p:cNvPr>
            <p:cNvSpPr>
              <a:spLocks/>
            </p:cNvSpPr>
            <p:nvPr/>
          </p:nvSpPr>
          <p:spPr bwMode="auto">
            <a:xfrm>
              <a:off x="679575" y="3163803"/>
              <a:ext cx="145808" cy="310335"/>
            </a:xfrm>
            <a:custGeom>
              <a:avLst/>
              <a:gdLst>
                <a:gd name="T0" fmla="*/ 136 w 188"/>
                <a:gd name="T1" fmla="*/ 0 h 400"/>
                <a:gd name="T2" fmla="*/ 55 w 188"/>
                <a:gd name="T3" fmla="*/ 0 h 400"/>
                <a:gd name="T4" fmla="*/ 0 w 188"/>
                <a:gd name="T5" fmla="*/ 57 h 400"/>
                <a:gd name="T6" fmla="*/ 0 w 188"/>
                <a:gd name="T7" fmla="*/ 400 h 400"/>
                <a:gd name="T8" fmla="*/ 188 w 188"/>
                <a:gd name="T9" fmla="*/ 400 h 400"/>
                <a:gd name="T10" fmla="*/ 188 w 188"/>
                <a:gd name="T11" fmla="*/ 57 h 400"/>
                <a:gd name="T12" fmla="*/ 136 w 188"/>
                <a:gd name="T13" fmla="*/ 0 h 400"/>
              </a:gdLst>
              <a:ahLst/>
              <a:cxnLst>
                <a:cxn ang="0">
                  <a:pos x="T0" y="T1"/>
                </a:cxn>
                <a:cxn ang="0">
                  <a:pos x="T2" y="T3"/>
                </a:cxn>
                <a:cxn ang="0">
                  <a:pos x="T4" y="T5"/>
                </a:cxn>
                <a:cxn ang="0">
                  <a:pos x="T6" y="T7"/>
                </a:cxn>
                <a:cxn ang="0">
                  <a:pos x="T8" y="T9"/>
                </a:cxn>
                <a:cxn ang="0">
                  <a:pos x="T10" y="T11"/>
                </a:cxn>
                <a:cxn ang="0">
                  <a:pos x="T12" y="T13"/>
                </a:cxn>
              </a:cxnLst>
              <a:rect l="0" t="0" r="r" b="b"/>
              <a:pathLst>
                <a:path w="188" h="400">
                  <a:moveTo>
                    <a:pt x="136" y="0"/>
                  </a:moveTo>
                  <a:cubicBezTo>
                    <a:pt x="55" y="0"/>
                    <a:pt x="55" y="0"/>
                    <a:pt x="55" y="0"/>
                  </a:cubicBezTo>
                  <a:cubicBezTo>
                    <a:pt x="25" y="0"/>
                    <a:pt x="0" y="27"/>
                    <a:pt x="0" y="57"/>
                  </a:cubicBezTo>
                  <a:cubicBezTo>
                    <a:pt x="0" y="400"/>
                    <a:pt x="0" y="400"/>
                    <a:pt x="0" y="400"/>
                  </a:cubicBezTo>
                  <a:cubicBezTo>
                    <a:pt x="188" y="400"/>
                    <a:pt x="188" y="400"/>
                    <a:pt x="188" y="400"/>
                  </a:cubicBezTo>
                  <a:cubicBezTo>
                    <a:pt x="188" y="57"/>
                    <a:pt x="188" y="57"/>
                    <a:pt x="188" y="57"/>
                  </a:cubicBezTo>
                  <a:cubicBezTo>
                    <a:pt x="188" y="27"/>
                    <a:pt x="166" y="0"/>
                    <a:pt x="136" y="0"/>
                  </a:cubicBezTo>
                  <a:close/>
                </a:path>
              </a:pathLst>
            </a:custGeom>
            <a:solidFill>
              <a:srgbClr val="E13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1341">
              <a:extLst>
                <a:ext uri="{FF2B5EF4-FFF2-40B4-BE49-F238E27FC236}">
                  <a16:creationId xmlns:a16="http://schemas.microsoft.com/office/drawing/2014/main" id="{93FEBEA9-C4B9-44E7-BCE9-20997F9838BE}"/>
                </a:ext>
              </a:extLst>
            </p:cNvPr>
            <p:cNvSpPr>
              <a:spLocks/>
            </p:cNvSpPr>
            <p:nvPr/>
          </p:nvSpPr>
          <p:spPr bwMode="auto">
            <a:xfrm>
              <a:off x="884166" y="3020951"/>
              <a:ext cx="145808" cy="453188"/>
            </a:xfrm>
            <a:custGeom>
              <a:avLst/>
              <a:gdLst>
                <a:gd name="T0" fmla="*/ 136 w 188"/>
                <a:gd name="T1" fmla="*/ 0 h 584"/>
                <a:gd name="T2" fmla="*/ 55 w 188"/>
                <a:gd name="T3" fmla="*/ 0 h 584"/>
                <a:gd name="T4" fmla="*/ 0 w 188"/>
                <a:gd name="T5" fmla="*/ 57 h 584"/>
                <a:gd name="T6" fmla="*/ 0 w 188"/>
                <a:gd name="T7" fmla="*/ 584 h 584"/>
                <a:gd name="T8" fmla="*/ 188 w 188"/>
                <a:gd name="T9" fmla="*/ 584 h 584"/>
                <a:gd name="T10" fmla="*/ 188 w 188"/>
                <a:gd name="T11" fmla="*/ 57 h 584"/>
                <a:gd name="T12" fmla="*/ 136 w 188"/>
                <a:gd name="T13" fmla="*/ 0 h 584"/>
              </a:gdLst>
              <a:ahLst/>
              <a:cxnLst>
                <a:cxn ang="0">
                  <a:pos x="T0" y="T1"/>
                </a:cxn>
                <a:cxn ang="0">
                  <a:pos x="T2" y="T3"/>
                </a:cxn>
                <a:cxn ang="0">
                  <a:pos x="T4" y="T5"/>
                </a:cxn>
                <a:cxn ang="0">
                  <a:pos x="T6" y="T7"/>
                </a:cxn>
                <a:cxn ang="0">
                  <a:pos x="T8" y="T9"/>
                </a:cxn>
                <a:cxn ang="0">
                  <a:pos x="T10" y="T11"/>
                </a:cxn>
                <a:cxn ang="0">
                  <a:pos x="T12" y="T13"/>
                </a:cxn>
              </a:cxnLst>
              <a:rect l="0" t="0" r="r" b="b"/>
              <a:pathLst>
                <a:path w="188" h="584">
                  <a:moveTo>
                    <a:pt x="136" y="0"/>
                  </a:moveTo>
                  <a:cubicBezTo>
                    <a:pt x="55" y="0"/>
                    <a:pt x="55" y="0"/>
                    <a:pt x="55" y="0"/>
                  </a:cubicBezTo>
                  <a:cubicBezTo>
                    <a:pt x="25" y="0"/>
                    <a:pt x="0" y="27"/>
                    <a:pt x="0" y="57"/>
                  </a:cubicBezTo>
                  <a:cubicBezTo>
                    <a:pt x="0" y="584"/>
                    <a:pt x="0" y="584"/>
                    <a:pt x="0" y="584"/>
                  </a:cubicBezTo>
                  <a:cubicBezTo>
                    <a:pt x="188" y="584"/>
                    <a:pt x="188" y="584"/>
                    <a:pt x="188" y="584"/>
                  </a:cubicBezTo>
                  <a:cubicBezTo>
                    <a:pt x="188" y="57"/>
                    <a:pt x="188" y="57"/>
                    <a:pt x="188" y="57"/>
                  </a:cubicBezTo>
                  <a:cubicBezTo>
                    <a:pt x="188" y="27"/>
                    <a:pt x="166" y="0"/>
                    <a:pt x="136" y="0"/>
                  </a:cubicBezTo>
                  <a:close/>
                </a:path>
              </a:pathLst>
            </a:custGeom>
            <a:solidFill>
              <a:srgbClr val="3CA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51" name="Group 4">
            <a:extLst>
              <a:ext uri="{FF2B5EF4-FFF2-40B4-BE49-F238E27FC236}">
                <a16:creationId xmlns:a16="http://schemas.microsoft.com/office/drawing/2014/main" id="{1FCD9A52-AF88-460F-B12C-3B0BC992FDFD}"/>
              </a:ext>
            </a:extLst>
          </p:cNvPr>
          <p:cNvGrpSpPr>
            <a:grpSpLocks noChangeAspect="1"/>
          </p:cNvGrpSpPr>
          <p:nvPr/>
        </p:nvGrpSpPr>
        <p:grpSpPr bwMode="auto">
          <a:xfrm>
            <a:off x="8000559" y="2830105"/>
            <a:ext cx="2133106" cy="3224852"/>
            <a:chOff x="542" y="1242"/>
            <a:chExt cx="381" cy="576"/>
          </a:xfrm>
        </p:grpSpPr>
        <p:sp>
          <p:nvSpPr>
            <p:cNvPr id="52" name="AutoShape 3">
              <a:extLst>
                <a:ext uri="{FF2B5EF4-FFF2-40B4-BE49-F238E27FC236}">
                  <a16:creationId xmlns:a16="http://schemas.microsoft.com/office/drawing/2014/main" id="{9EF577B5-066F-4385-884B-6C230EB07433}"/>
                </a:ext>
              </a:extLst>
            </p:cNvPr>
            <p:cNvSpPr>
              <a:spLocks noChangeAspect="1" noChangeArrowheads="1" noTextEdit="1"/>
            </p:cNvSpPr>
            <p:nvPr/>
          </p:nvSpPr>
          <p:spPr bwMode="auto">
            <a:xfrm>
              <a:off x="542" y="1242"/>
              <a:ext cx="38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2" rIns="91406" bIns="45702" numCol="1" anchor="t" anchorCtr="0" compatLnSpc="1">
              <a:prstTxWarp prst="textNoShape">
                <a:avLst/>
              </a:prstTxWarp>
            </a:bodyPr>
            <a:lstStyle/>
            <a:p>
              <a:pPr defTabSz="932376"/>
              <a:endParaRPr lang="en-GB">
                <a:solidFill>
                  <a:srgbClr val="FFFFFF"/>
                </a:solidFill>
              </a:endParaRPr>
            </a:p>
          </p:txBody>
        </p:sp>
        <p:sp>
          <p:nvSpPr>
            <p:cNvPr id="53" name="Freeform 5">
              <a:extLst>
                <a:ext uri="{FF2B5EF4-FFF2-40B4-BE49-F238E27FC236}">
                  <a16:creationId xmlns:a16="http://schemas.microsoft.com/office/drawing/2014/main" id="{743FFC9C-4C44-46F3-8D5B-09AADE1AE480}"/>
                </a:ext>
              </a:extLst>
            </p:cNvPr>
            <p:cNvSpPr>
              <a:spLocks noEditPoints="1"/>
            </p:cNvSpPr>
            <p:nvPr/>
          </p:nvSpPr>
          <p:spPr bwMode="auto">
            <a:xfrm>
              <a:off x="541" y="1242"/>
              <a:ext cx="383" cy="576"/>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6" tIns="45702" rIns="91406" bIns="45702" numCol="1" anchor="t" anchorCtr="0" compatLnSpc="1">
              <a:prstTxWarp prst="textNoShape">
                <a:avLst/>
              </a:prstTxWarp>
            </a:bodyPr>
            <a:lstStyle/>
            <a:p>
              <a:pPr defTabSz="932376"/>
              <a:endParaRPr lang="en-GB" b="1">
                <a:solidFill>
                  <a:srgbClr val="FFFFFF"/>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23915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fltVal val="0"/>
                                          </p:val>
                                        </p:tav>
                                        <p:tav tm="100000">
                                          <p:val>
                                            <p:strVal val="#ppt_w"/>
                                          </p:val>
                                        </p:tav>
                                      </p:tavLst>
                                    </p:anim>
                                    <p:anim calcmode="lin" valueType="num">
                                      <p:cBhvr>
                                        <p:cTn id="28" dur="1000" fill="hold"/>
                                        <p:tgtEl>
                                          <p:spTgt spid="31"/>
                                        </p:tgtEl>
                                        <p:attrNameLst>
                                          <p:attrName>ppt_h</p:attrName>
                                        </p:attrNameLst>
                                      </p:cBhvr>
                                      <p:tavLst>
                                        <p:tav tm="0">
                                          <p:val>
                                            <p:fltVal val="0"/>
                                          </p:val>
                                        </p:tav>
                                        <p:tav tm="100000">
                                          <p:val>
                                            <p:strVal val="#ppt_h"/>
                                          </p:val>
                                        </p:tav>
                                      </p:tavLst>
                                    </p:anim>
                                    <p:anim calcmode="lin" valueType="num">
                                      <p:cBhvr>
                                        <p:cTn id="29" dur="1000" fill="hold"/>
                                        <p:tgtEl>
                                          <p:spTgt spid="31"/>
                                        </p:tgtEl>
                                        <p:attrNameLst>
                                          <p:attrName>style.rotation</p:attrName>
                                        </p:attrNameLst>
                                      </p:cBhvr>
                                      <p:tavLst>
                                        <p:tav tm="0">
                                          <p:val>
                                            <p:fltVal val="90"/>
                                          </p:val>
                                        </p:tav>
                                        <p:tav tm="100000">
                                          <p:val>
                                            <p:fltVal val="0"/>
                                          </p:val>
                                        </p:tav>
                                      </p:tavLst>
                                    </p:anim>
                                    <p:animEffect transition="in" filter="fade">
                                      <p:cBhvr>
                                        <p:cTn id="30" dur="1000"/>
                                        <p:tgtEl>
                                          <p:spTgt spid="31"/>
                                        </p:tgtEl>
                                      </p:cBhvr>
                                    </p:animEffect>
                                  </p:childTnLst>
                                </p:cTn>
                              </p:par>
                            </p:childTnLst>
                          </p:cTn>
                        </p:par>
                        <p:par>
                          <p:cTn id="31" fill="hold">
                            <p:stCondLst>
                              <p:cond delay="4500"/>
                            </p:stCondLst>
                            <p:childTnLst>
                              <p:par>
                                <p:cTn id="32" presetID="2" presetClass="entr" presetSubtype="2"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1+#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1000" fill="hold"/>
                                        <p:tgtEl>
                                          <p:spTgt spid="36"/>
                                        </p:tgtEl>
                                        <p:attrNameLst>
                                          <p:attrName>ppt_w</p:attrName>
                                        </p:attrNameLst>
                                      </p:cBhvr>
                                      <p:tavLst>
                                        <p:tav tm="0">
                                          <p:val>
                                            <p:fltVal val="0"/>
                                          </p:val>
                                        </p:tav>
                                        <p:tav tm="100000">
                                          <p:val>
                                            <p:strVal val="#ppt_w"/>
                                          </p:val>
                                        </p:tav>
                                      </p:tavLst>
                                    </p:anim>
                                    <p:anim calcmode="lin" valueType="num">
                                      <p:cBhvr>
                                        <p:cTn id="45" dur="1000" fill="hold"/>
                                        <p:tgtEl>
                                          <p:spTgt spid="36"/>
                                        </p:tgtEl>
                                        <p:attrNameLst>
                                          <p:attrName>ppt_h</p:attrName>
                                        </p:attrNameLst>
                                      </p:cBhvr>
                                      <p:tavLst>
                                        <p:tav tm="0">
                                          <p:val>
                                            <p:fltVal val="0"/>
                                          </p:val>
                                        </p:tav>
                                        <p:tav tm="100000">
                                          <p:val>
                                            <p:strVal val="#ppt_h"/>
                                          </p:val>
                                        </p:tav>
                                      </p:tavLst>
                                    </p:anim>
                                    <p:anim calcmode="lin" valueType="num">
                                      <p:cBhvr>
                                        <p:cTn id="46" dur="1000" fill="hold"/>
                                        <p:tgtEl>
                                          <p:spTgt spid="36"/>
                                        </p:tgtEl>
                                        <p:attrNameLst>
                                          <p:attrName>style.rotation</p:attrName>
                                        </p:attrNameLst>
                                      </p:cBhvr>
                                      <p:tavLst>
                                        <p:tav tm="0">
                                          <p:val>
                                            <p:fltVal val="90"/>
                                          </p:val>
                                        </p:tav>
                                        <p:tav tm="100000">
                                          <p:val>
                                            <p:fltVal val="0"/>
                                          </p:val>
                                        </p:tav>
                                      </p:tavLst>
                                    </p:anim>
                                    <p:animEffect transition="in" filter="fade">
                                      <p:cBhvr>
                                        <p:cTn id="47" dur="1000"/>
                                        <p:tgtEl>
                                          <p:spTgt spid="36"/>
                                        </p:tgtEl>
                                      </p:cBhvr>
                                    </p:animEffect>
                                  </p:childTnLst>
                                </p:cTn>
                              </p:par>
                            </p:childTnLst>
                          </p:cTn>
                        </p:par>
                        <p:par>
                          <p:cTn id="48" fill="hold">
                            <p:stCondLst>
                              <p:cond delay="1000"/>
                            </p:stCondLst>
                            <p:childTnLst>
                              <p:par>
                                <p:cTn id="49" presetID="2" presetClass="entr" presetSubtype="2"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1+#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2" presetClass="entr" presetSubtype="8"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1000" fill="hold"/>
                                        <p:tgtEl>
                                          <p:spTgt spid="41"/>
                                        </p:tgtEl>
                                        <p:attrNameLst>
                                          <p:attrName>ppt_w</p:attrName>
                                        </p:attrNameLst>
                                      </p:cBhvr>
                                      <p:tavLst>
                                        <p:tav tm="0">
                                          <p:val>
                                            <p:fltVal val="0"/>
                                          </p:val>
                                        </p:tav>
                                        <p:tav tm="100000">
                                          <p:val>
                                            <p:strVal val="#ppt_w"/>
                                          </p:val>
                                        </p:tav>
                                      </p:tavLst>
                                    </p:anim>
                                    <p:anim calcmode="lin" valueType="num">
                                      <p:cBhvr>
                                        <p:cTn id="62" dur="1000" fill="hold"/>
                                        <p:tgtEl>
                                          <p:spTgt spid="41"/>
                                        </p:tgtEl>
                                        <p:attrNameLst>
                                          <p:attrName>ppt_h</p:attrName>
                                        </p:attrNameLst>
                                      </p:cBhvr>
                                      <p:tavLst>
                                        <p:tav tm="0">
                                          <p:val>
                                            <p:fltVal val="0"/>
                                          </p:val>
                                        </p:tav>
                                        <p:tav tm="100000">
                                          <p:val>
                                            <p:strVal val="#ppt_h"/>
                                          </p:val>
                                        </p:tav>
                                      </p:tavLst>
                                    </p:anim>
                                    <p:anim calcmode="lin" valueType="num">
                                      <p:cBhvr>
                                        <p:cTn id="63" dur="1000" fill="hold"/>
                                        <p:tgtEl>
                                          <p:spTgt spid="41"/>
                                        </p:tgtEl>
                                        <p:attrNameLst>
                                          <p:attrName>style.rotation</p:attrName>
                                        </p:attrNameLst>
                                      </p:cBhvr>
                                      <p:tavLst>
                                        <p:tav tm="0">
                                          <p:val>
                                            <p:fltVal val="90"/>
                                          </p:val>
                                        </p:tav>
                                        <p:tav tm="100000">
                                          <p:val>
                                            <p:fltVal val="0"/>
                                          </p:val>
                                        </p:tav>
                                      </p:tavLst>
                                    </p:anim>
                                    <p:animEffect transition="in" filter="fade">
                                      <p:cBhvr>
                                        <p:cTn id="64" dur="1000"/>
                                        <p:tgtEl>
                                          <p:spTgt spid="41"/>
                                        </p:tgtEl>
                                      </p:cBhvr>
                                    </p:animEffect>
                                  </p:childTnLst>
                                </p:cTn>
                              </p:par>
                            </p:childTnLst>
                          </p:cTn>
                        </p:par>
                        <p:par>
                          <p:cTn id="65" fill="hold">
                            <p:stCondLst>
                              <p:cond delay="1000"/>
                            </p:stCondLst>
                            <p:childTnLst>
                              <p:par>
                                <p:cTn id="66" presetID="2" presetClass="entr" presetSubtype="2"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1+#ppt_w/2"/>
                                          </p:val>
                                        </p:tav>
                                        <p:tav tm="100000">
                                          <p:val>
                                            <p:strVal val="#ppt_x"/>
                                          </p:val>
                                        </p:tav>
                                      </p:tavLst>
                                    </p:anim>
                                    <p:anim calcmode="lin" valueType="num">
                                      <p:cBhvr additive="base">
                                        <p:cTn id="69" dur="500" fill="hold"/>
                                        <p:tgtEl>
                                          <p:spTgt spid="24"/>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1000" fill="hold"/>
                                        <p:tgtEl>
                                          <p:spTgt spid="46"/>
                                        </p:tgtEl>
                                        <p:attrNameLst>
                                          <p:attrName>ppt_w</p:attrName>
                                        </p:attrNameLst>
                                      </p:cBhvr>
                                      <p:tavLst>
                                        <p:tav tm="0">
                                          <p:val>
                                            <p:fltVal val="0"/>
                                          </p:val>
                                        </p:tav>
                                        <p:tav tm="100000">
                                          <p:val>
                                            <p:strVal val="#ppt_w"/>
                                          </p:val>
                                        </p:tav>
                                      </p:tavLst>
                                    </p:anim>
                                    <p:anim calcmode="lin" valueType="num">
                                      <p:cBhvr>
                                        <p:cTn id="79" dur="1000" fill="hold"/>
                                        <p:tgtEl>
                                          <p:spTgt spid="46"/>
                                        </p:tgtEl>
                                        <p:attrNameLst>
                                          <p:attrName>ppt_h</p:attrName>
                                        </p:attrNameLst>
                                      </p:cBhvr>
                                      <p:tavLst>
                                        <p:tav tm="0">
                                          <p:val>
                                            <p:fltVal val="0"/>
                                          </p:val>
                                        </p:tav>
                                        <p:tav tm="100000">
                                          <p:val>
                                            <p:strVal val="#ppt_h"/>
                                          </p:val>
                                        </p:tav>
                                      </p:tavLst>
                                    </p:anim>
                                    <p:anim calcmode="lin" valueType="num">
                                      <p:cBhvr>
                                        <p:cTn id="80" dur="1000" fill="hold"/>
                                        <p:tgtEl>
                                          <p:spTgt spid="46"/>
                                        </p:tgtEl>
                                        <p:attrNameLst>
                                          <p:attrName>style.rotation</p:attrName>
                                        </p:attrNameLst>
                                      </p:cBhvr>
                                      <p:tavLst>
                                        <p:tav tm="0">
                                          <p:val>
                                            <p:fltVal val="90"/>
                                          </p:val>
                                        </p:tav>
                                        <p:tav tm="100000">
                                          <p:val>
                                            <p:fltVal val="0"/>
                                          </p:val>
                                        </p:tav>
                                      </p:tavLst>
                                    </p:anim>
                                    <p:animEffect transition="in" filter="fade">
                                      <p:cBhvr>
                                        <p:cTn id="81" dur="1000"/>
                                        <p:tgtEl>
                                          <p:spTgt spid="46"/>
                                        </p:tgtEl>
                                      </p:cBhvr>
                                    </p:animEffect>
                                  </p:childTnLst>
                                </p:cTn>
                              </p:par>
                            </p:childTnLst>
                          </p:cTn>
                        </p:par>
                        <p:par>
                          <p:cTn id="82" fill="hold">
                            <p:stCondLst>
                              <p:cond delay="1000"/>
                            </p:stCondLst>
                            <p:childTnLst>
                              <p:par>
                                <p:cTn id="83" presetID="2" presetClass="entr" presetSubtype="2"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1+#ppt_w/2"/>
                                          </p:val>
                                        </p:tav>
                                        <p:tav tm="100000">
                                          <p:val>
                                            <p:strVal val="#ppt_x"/>
                                          </p:val>
                                        </p:tav>
                                      </p:tavLst>
                                    </p:anim>
                                    <p:anim calcmode="lin" valueType="num">
                                      <p:cBhvr additive="base">
                                        <p:cTn id="86" dur="500" fill="hold"/>
                                        <p:tgtEl>
                                          <p:spTgt spid="25"/>
                                        </p:tgtEl>
                                        <p:attrNameLst>
                                          <p:attrName>ppt_y</p:attrName>
                                        </p:attrNameLst>
                                      </p:cBhvr>
                                      <p:tavLst>
                                        <p:tav tm="0">
                                          <p:val>
                                            <p:strVal val="#ppt_y"/>
                                          </p:val>
                                        </p:tav>
                                        <p:tav tm="100000">
                                          <p:val>
                                            <p:strVal val="#ppt_y"/>
                                          </p:val>
                                        </p:tav>
                                      </p:tavLst>
                                    </p:anim>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left)">
                                      <p:cBhvr>
                                        <p:cTn id="90" dur="500"/>
                                        <p:tgtEl>
                                          <p:spTgt spid="30"/>
                                        </p:tgtEl>
                                      </p:cBhvr>
                                    </p:animEffect>
                                  </p:childTnLst>
                                </p:cTn>
                              </p:par>
                            </p:childTnLst>
                          </p:cTn>
                        </p:par>
                        <p:par>
                          <p:cTn id="91" fill="hold">
                            <p:stCondLst>
                              <p:cond delay="2000"/>
                            </p:stCondLst>
                            <p:childTnLst>
                              <p:par>
                                <p:cTn id="92" presetID="6" presetClass="entr" presetSubtype="16" fill="hold" nodeType="after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circle(in)">
                                      <p:cBhvr>
                                        <p:cTn id="94"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p:bldP spid="15" grpId="0"/>
      <p:bldP spid="23"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19296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                </a:t>
              </a: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．文件字节输出流类</a:t>
              </a:r>
              <a:r>
                <a:rPr lang="en-US" altLang="zh-CN" sz="2400" b="1" dirty="0" err="1">
                  <a:solidFill>
                    <a:schemeClr val="tx1"/>
                  </a:solidFill>
                  <a:latin typeface="仿宋" panose="02010609060101010101" pitchFamily="49" charset="-122"/>
                  <a:ea typeface="仿宋" panose="02010609060101010101" pitchFamily="49" charset="-122"/>
                </a:rPr>
                <a:t>FileOutputStream</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54" name="Freeform 3">
            <a:extLst>
              <a:ext uri="{FF2B5EF4-FFF2-40B4-BE49-F238E27FC236}">
                <a16:creationId xmlns:a16="http://schemas.microsoft.com/office/drawing/2014/main" id="{69E15BC4-9551-405A-AD11-4E2644C85847}"/>
              </a:ext>
            </a:extLst>
          </p:cNvPr>
          <p:cNvSpPr/>
          <p:nvPr/>
        </p:nvSpPr>
        <p:spPr>
          <a:xfrm>
            <a:off x="6386733" y="2210083"/>
            <a:ext cx="5292876" cy="373293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5" name="内容占位符 2">
            <a:extLst>
              <a:ext uri="{FF2B5EF4-FFF2-40B4-BE49-F238E27FC236}">
                <a16:creationId xmlns:a16="http://schemas.microsoft.com/office/drawing/2014/main" id="{4A06AB30-0D51-4478-87A9-F7899B4768C9}"/>
              </a:ext>
            </a:extLst>
          </p:cNvPr>
          <p:cNvSpPr txBox="1">
            <a:spLocks/>
          </p:cNvSpPr>
          <p:nvPr/>
        </p:nvSpPr>
        <p:spPr>
          <a:xfrm>
            <a:off x="898232" y="2065307"/>
            <a:ext cx="5176792" cy="335202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在完成写操作过程中，系统会将数据暂存到缓冲区中，缓冲区存满后再一次性写入到输出流中。</a:t>
            </a:r>
          </a:p>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执行</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close()</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方法时，不管缓冲区是否已满，都会把其中的数据写到输出流。</a:t>
            </a:r>
          </a:p>
        </p:txBody>
      </p:sp>
      <p:sp>
        <p:nvSpPr>
          <p:cNvPr id="56" name="内容占位符 2">
            <a:extLst>
              <a:ext uri="{FF2B5EF4-FFF2-40B4-BE49-F238E27FC236}">
                <a16:creationId xmlns:a16="http://schemas.microsoft.com/office/drawing/2014/main" id="{3C7316B8-8150-403D-B510-69F2614CDC08}"/>
              </a:ext>
            </a:extLst>
          </p:cNvPr>
          <p:cNvSpPr txBox="1">
            <a:spLocks/>
          </p:cNvSpPr>
          <p:nvPr/>
        </p:nvSpPr>
        <p:spPr>
          <a:xfrm>
            <a:off x="6985562" y="2667177"/>
            <a:ext cx="4535877" cy="2922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mn-ea"/>
                <a:ea typeface="+mn-ea"/>
                <a:cs typeface="Times New Roman" pitchFamily="18" charset="0"/>
              </a:rPr>
              <a:t>【</a:t>
            </a:r>
            <a:r>
              <a:rPr lang="zh-CN" altLang="en-US" sz="2400" dirty="0">
                <a:solidFill>
                  <a:schemeClr val="bg1"/>
                </a:solidFill>
                <a:latin typeface="+mn-ea"/>
                <a:ea typeface="+mn-ea"/>
                <a:cs typeface="Times New Roman" pitchFamily="18" charset="0"/>
              </a:rPr>
              <a:t>例</a:t>
            </a:r>
            <a:r>
              <a:rPr lang="en-US" altLang="zh-CN" sz="2400" dirty="0">
                <a:solidFill>
                  <a:schemeClr val="bg1"/>
                </a:solidFill>
                <a:latin typeface="+mn-ea"/>
                <a:ea typeface="+mn-ea"/>
                <a:cs typeface="Times New Roman" pitchFamily="18" charset="0"/>
              </a:rPr>
              <a:t>10.6】</a:t>
            </a:r>
            <a:r>
              <a:rPr lang="zh-CN" altLang="en-US" sz="2400" dirty="0">
                <a:solidFill>
                  <a:schemeClr val="bg1"/>
                </a:solidFill>
                <a:latin typeface="+mn-ea"/>
                <a:ea typeface="+mn-ea"/>
                <a:cs typeface="Times New Roman" pitchFamily="18" charset="0"/>
              </a:rPr>
              <a:t>向一个磁盘文件中写入数据，第二次写操作采用追加方式完成。</a:t>
            </a:r>
            <a:endParaRPr lang="en-US" altLang="zh-CN" sz="2400" dirty="0">
              <a:solidFill>
                <a:schemeClr val="bg1"/>
              </a:solidFill>
              <a:latin typeface="+mn-ea"/>
              <a:ea typeface="+mn-ea"/>
              <a:cs typeface="Times New Roman" pitchFamily="18" charset="0"/>
            </a:endParaRPr>
          </a:p>
          <a:p>
            <a:pPr marL="0" indent="0">
              <a:buNone/>
            </a:pPr>
            <a:endParaRPr lang="zh-CN" altLang="en-US" sz="2400" dirty="0">
              <a:solidFill>
                <a:schemeClr val="tx1"/>
              </a:solidFill>
              <a:latin typeface="+mn-ea"/>
              <a:ea typeface="+mn-ea"/>
              <a:cs typeface="Times New Roman" pitchFamily="18" charset="0"/>
            </a:endParaRPr>
          </a:p>
          <a:p>
            <a:pPr marL="0" indent="0">
              <a:buNone/>
            </a:pPr>
            <a:r>
              <a:rPr lang="en-US" altLang="zh-CN" sz="2400" dirty="0">
                <a:solidFill>
                  <a:srgbClr val="FFFF00"/>
                </a:solidFill>
                <a:latin typeface="+mn-ea"/>
                <a:ea typeface="+mn-ea"/>
                <a:cs typeface="Times New Roman" pitchFamily="18" charset="0"/>
                <a:hlinkClick r:id="rId2" action="ppaction://hlinkfile"/>
              </a:rPr>
              <a:t>Example10_06.java</a:t>
            </a:r>
            <a:endParaRPr lang="en-US" altLang="zh-CN" sz="2400" dirty="0">
              <a:solidFill>
                <a:srgbClr val="FFFF00"/>
              </a:solidFill>
              <a:latin typeface="+mn-ea"/>
              <a:ea typeface="+mn-ea"/>
              <a:cs typeface="Times New Roman" pitchFamily="18" charset="0"/>
            </a:endParaRPr>
          </a:p>
        </p:txBody>
      </p:sp>
    </p:spTree>
    <p:extLst>
      <p:ext uri="{BB962C8B-B14F-4D97-AF65-F5344CB8AC3E}">
        <p14:creationId xmlns:p14="http://schemas.microsoft.com/office/powerpoint/2010/main" val="237935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 calcmode="lin" valueType="num">
                                      <p:cBhvr additive="base">
                                        <p:cTn id="22"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55">
                                            <p:txEl>
                                              <p:pRg st="1" end="1"/>
                                            </p:txEl>
                                          </p:spTgt>
                                        </p:tgtEl>
                                        <p:attrNameLst>
                                          <p:attrName>style.visibility</p:attrName>
                                        </p:attrNameLst>
                                      </p:cBhvr>
                                      <p:to>
                                        <p:strVal val="visible"/>
                                      </p:to>
                                    </p:set>
                                    <p:anim calcmode="lin" valueType="num">
                                      <p:cBhvr additive="base">
                                        <p:cTn id="28" dur="500" fill="hold"/>
                                        <p:tgtEl>
                                          <p:spTgt spid="55">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circle(in)">
                                      <p:cBhvr>
                                        <p:cTn id="34" dur="2000"/>
                                        <p:tgtEl>
                                          <p:spTgt spid="54"/>
                                        </p:tgtEl>
                                      </p:cBhvr>
                                    </p:animEffect>
                                  </p:childTnLst>
                                </p:cTn>
                              </p:par>
                            </p:childTnLst>
                          </p:cTn>
                        </p:par>
                        <p:par>
                          <p:cTn id="35" fill="hold">
                            <p:stCondLst>
                              <p:cond delay="2000"/>
                            </p:stCondLst>
                            <p:childTnLst>
                              <p:par>
                                <p:cTn id="36" presetID="2" presetClass="entr" presetSubtype="8"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54" grpId="0" animBg="1"/>
      <p:bldP spid="55" grpId="0" uiExpand="1" build="p"/>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40101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字符输入流</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Reader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sp>
        <p:nvSpPr>
          <p:cNvPr id="48" name="内容占位符 2">
            <a:extLst>
              <a:ext uri="{FF2B5EF4-FFF2-40B4-BE49-F238E27FC236}">
                <a16:creationId xmlns:a16="http://schemas.microsoft.com/office/drawing/2014/main" id="{3D5461B3-2812-4D63-8401-8DD9A5C1C360}"/>
              </a:ext>
            </a:extLst>
          </p:cNvPr>
          <p:cNvSpPr txBox="1">
            <a:spLocks/>
          </p:cNvSpPr>
          <p:nvPr/>
        </p:nvSpPr>
        <p:spPr>
          <a:xfrm>
            <a:off x="1071572" y="2008199"/>
            <a:ext cx="10433376" cy="56042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字符输入流</a:t>
            </a:r>
            <a:r>
              <a:rPr lang="en-US" altLang="zh-CN" sz="2400" b="1" dirty="0">
                <a:latin typeface="仿宋" panose="02010609060101010101" pitchFamily="49" charset="-122"/>
                <a:ea typeface="仿宋" panose="02010609060101010101" pitchFamily="49" charset="-122"/>
              </a:rPr>
              <a:t>Reader</a:t>
            </a:r>
            <a:r>
              <a:rPr lang="zh-CN" altLang="en-US" sz="2400" b="1" dirty="0">
                <a:latin typeface="仿宋" panose="02010609060101010101" pitchFamily="49" charset="-122"/>
                <a:ea typeface="仿宋" panose="02010609060101010101" pitchFamily="49" charset="-122"/>
              </a:rPr>
              <a:t>是所有字符输入流类的父类，实现从数据源读入字符数据。常用方法有：</a:t>
            </a:r>
          </a:p>
        </p:txBody>
      </p:sp>
      <p:graphicFrame>
        <p:nvGraphicFramePr>
          <p:cNvPr id="49" name="表格 48">
            <a:extLst>
              <a:ext uri="{FF2B5EF4-FFF2-40B4-BE49-F238E27FC236}">
                <a16:creationId xmlns:a16="http://schemas.microsoft.com/office/drawing/2014/main" id="{55DAA82C-AFEE-4739-BF81-0E0D8A458847}"/>
              </a:ext>
            </a:extLst>
          </p:cNvPr>
          <p:cNvGraphicFramePr>
            <a:graphicFrameLocks noGrp="1"/>
          </p:cNvGraphicFramePr>
          <p:nvPr>
            <p:extLst>
              <p:ext uri="{D42A27DB-BD31-4B8C-83A1-F6EECF244321}">
                <p14:modId xmlns:p14="http://schemas.microsoft.com/office/powerpoint/2010/main" val="4158134177"/>
              </p:ext>
            </p:extLst>
          </p:nvPr>
        </p:nvGraphicFramePr>
        <p:xfrm>
          <a:off x="687053" y="3049766"/>
          <a:ext cx="10817895" cy="3306992"/>
        </p:xfrm>
        <a:graphic>
          <a:graphicData uri="http://schemas.openxmlformats.org/drawingml/2006/table">
            <a:tbl>
              <a:tblPr>
                <a:tableStyleId>{16D9F66E-5EB9-4882-86FB-DCBF35E3C3E4}</a:tableStyleId>
              </a:tblPr>
              <a:tblGrid>
                <a:gridCol w="1000307">
                  <a:extLst>
                    <a:ext uri="{9D8B030D-6E8A-4147-A177-3AD203B41FA5}">
                      <a16:colId xmlns:a16="http://schemas.microsoft.com/office/drawing/2014/main" val="20000"/>
                    </a:ext>
                  </a:extLst>
                </a:gridCol>
                <a:gridCol w="4103911">
                  <a:extLst>
                    <a:ext uri="{9D8B030D-6E8A-4147-A177-3AD203B41FA5}">
                      <a16:colId xmlns:a16="http://schemas.microsoft.com/office/drawing/2014/main" val="20001"/>
                    </a:ext>
                  </a:extLst>
                </a:gridCol>
                <a:gridCol w="5713677">
                  <a:extLst>
                    <a:ext uri="{9D8B030D-6E8A-4147-A177-3AD203B41FA5}">
                      <a16:colId xmlns:a16="http://schemas.microsoft.com/office/drawing/2014/main" val="20002"/>
                    </a:ext>
                  </a:extLst>
                </a:gridCol>
              </a:tblGrid>
              <a:tr h="380912">
                <a:tc>
                  <a:txBody>
                    <a:bodyPr/>
                    <a:lstStyle/>
                    <a:p>
                      <a:pPr algn="ctr">
                        <a:spcAft>
                          <a:spcPts val="0"/>
                        </a:spcAft>
                      </a:pPr>
                      <a:r>
                        <a:rPr lang="zh-CN" sz="2400" b="1" kern="100" dirty="0">
                          <a:latin typeface="仿宋" panose="02010609060101010101" pitchFamily="49" charset="-122"/>
                          <a:ea typeface="仿宋" panose="02010609060101010101" pitchFamily="49" charset="-122"/>
                        </a:rPr>
                        <a:t>类型</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方法名</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功能</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extLst>
                  <a:ext uri="{0D108BD9-81ED-4DB2-BD59-A6C34878D82A}">
                    <a16:rowId xmlns:a16="http://schemas.microsoft.com/office/drawing/2014/main" val="10000"/>
                  </a:ext>
                </a:extLst>
              </a:tr>
              <a:tr h="365675">
                <a:tc>
                  <a:txBody>
                    <a:bodyPr/>
                    <a:lstStyle/>
                    <a:p>
                      <a:pPr>
                        <a:spcAft>
                          <a:spcPts val="0"/>
                        </a:spcAft>
                      </a:pPr>
                      <a:r>
                        <a:rPr lang="en-US" sz="2400" b="1" kern="100" dirty="0" err="1">
                          <a:latin typeface="仿宋" panose="02010609060101010101" pitchFamily="49" charset="-122"/>
                          <a:ea typeface="仿宋" panose="02010609060101010101" pitchFamily="49" charset="-122"/>
                        </a:rPr>
                        <a:t>int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400" b="1" kern="100" dirty="0">
                          <a:latin typeface="仿宋" panose="02010609060101010101" pitchFamily="49" charset="-122"/>
                          <a:ea typeface="仿宋" panose="02010609060101010101" pitchFamily="49" charset="-122"/>
                        </a:rPr>
                        <a:t>read()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400" b="1" kern="100" dirty="0">
                          <a:latin typeface="仿宋" panose="02010609060101010101" pitchFamily="49" charset="-122"/>
                          <a:ea typeface="仿宋" panose="02010609060101010101" pitchFamily="49" charset="-122"/>
                        </a:rPr>
                        <a:t>从输入流读取单个字符</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1"/>
                  </a:ext>
                </a:extLst>
              </a:tr>
              <a:tr h="1097026">
                <a:tc>
                  <a:txBody>
                    <a:bodyPr/>
                    <a:lstStyle/>
                    <a:p>
                      <a:pPr>
                        <a:spcAft>
                          <a:spcPts val="0"/>
                        </a:spcAft>
                      </a:pPr>
                      <a:r>
                        <a:rPr lang="en-US" sz="2400" b="1" kern="100" dirty="0" err="1">
                          <a:latin typeface="仿宋" panose="02010609060101010101" pitchFamily="49" charset="-122"/>
                          <a:ea typeface="仿宋" panose="02010609060101010101" pitchFamily="49" charset="-122"/>
                        </a:rPr>
                        <a:t>int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400" b="1" kern="100" dirty="0">
                          <a:latin typeface="仿宋" panose="02010609060101010101" pitchFamily="49" charset="-122"/>
                          <a:ea typeface="仿宋" panose="02010609060101010101" pitchFamily="49" charset="-122"/>
                        </a:rPr>
                        <a:t>read(char[] </a:t>
                      </a:r>
                      <a:r>
                        <a:rPr lang="en-US" sz="2400" b="1" kern="100" dirty="0" err="1">
                          <a:latin typeface="仿宋" panose="02010609060101010101" pitchFamily="49" charset="-122"/>
                          <a:ea typeface="仿宋" panose="02010609060101010101" pitchFamily="49" charset="-122"/>
                        </a:rPr>
                        <a:t>cbuf</a:t>
                      </a:r>
                      <a:r>
                        <a:rPr lang="en-US" sz="2400" b="1" kern="100" dirty="0">
                          <a:latin typeface="仿宋" panose="02010609060101010101" pitchFamily="49" charset="-122"/>
                          <a:ea typeface="仿宋" panose="02010609060101010101" pitchFamily="49" charset="-122"/>
                        </a:rPr>
                        <a:t>) </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400" b="1" kern="100" dirty="0">
                          <a:latin typeface="仿宋" panose="02010609060101010101" pitchFamily="49" charset="-122"/>
                          <a:ea typeface="仿宋" panose="02010609060101010101" pitchFamily="49" charset="-122"/>
                        </a:rPr>
                        <a:t>从输入流读取字符保存到数组</a:t>
                      </a:r>
                      <a:r>
                        <a:rPr lang="en-US" sz="2400" b="1" kern="100" dirty="0" err="1">
                          <a:latin typeface="仿宋" panose="02010609060101010101" pitchFamily="49" charset="-122"/>
                          <a:ea typeface="仿宋" panose="02010609060101010101" pitchFamily="49" charset="-122"/>
                        </a:rPr>
                        <a:t>cbuf</a:t>
                      </a:r>
                      <a:r>
                        <a:rPr lang="zh-CN" sz="2400" b="1" kern="100" dirty="0">
                          <a:latin typeface="仿宋" panose="02010609060101010101" pitchFamily="49" charset="-122"/>
                          <a:ea typeface="仿宋" panose="02010609060101010101" pitchFamily="49" charset="-122"/>
                        </a:rPr>
                        <a:t>中，返回读取的字符数，如果已到达流的末尾，则返回</a:t>
                      </a:r>
                      <a:r>
                        <a:rPr lang="en-US" sz="2400" b="1" kern="100" dirty="0">
                          <a:latin typeface="仿宋" panose="02010609060101010101" pitchFamily="49" charset="-122"/>
                          <a:ea typeface="仿宋" panose="02010609060101010101" pitchFamily="49" charset="-122"/>
                        </a:rPr>
                        <a:t> -1</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2"/>
                  </a:ext>
                </a:extLst>
              </a:tr>
              <a:tr h="1462701">
                <a:tc>
                  <a:txBody>
                    <a:bodyPr/>
                    <a:lstStyle/>
                    <a:p>
                      <a:pPr>
                        <a:spcAft>
                          <a:spcPts val="0"/>
                        </a:spcAft>
                      </a:pPr>
                      <a:r>
                        <a:rPr lang="en-US" sz="2400" b="1" kern="100" dirty="0" err="1">
                          <a:latin typeface="仿宋" panose="02010609060101010101" pitchFamily="49" charset="-122"/>
                          <a:ea typeface="仿宋" panose="02010609060101010101" pitchFamily="49" charset="-122"/>
                        </a:rPr>
                        <a:t>int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400" b="1" kern="100" dirty="0">
                          <a:latin typeface="仿宋" panose="02010609060101010101" pitchFamily="49" charset="-122"/>
                          <a:ea typeface="仿宋" panose="02010609060101010101" pitchFamily="49" charset="-122"/>
                        </a:rPr>
                        <a:t>read(char[] </a:t>
                      </a:r>
                      <a:r>
                        <a:rPr lang="en-US" sz="2400" b="1" kern="100" dirty="0" err="1">
                          <a:latin typeface="仿宋" panose="02010609060101010101" pitchFamily="49" charset="-122"/>
                          <a:ea typeface="仿宋" panose="02010609060101010101" pitchFamily="49" charset="-122"/>
                        </a:rPr>
                        <a:t>cbuf,int</a:t>
                      </a:r>
                      <a:r>
                        <a:rPr lang="en-US" sz="2400" b="1" kern="100" dirty="0">
                          <a:latin typeface="仿宋" panose="02010609060101010101" pitchFamily="49" charset="-122"/>
                          <a:ea typeface="仿宋" panose="02010609060101010101" pitchFamily="49" charset="-122"/>
                        </a:rPr>
                        <a:t> </a:t>
                      </a:r>
                      <a:r>
                        <a:rPr lang="en-US" sz="2400" b="1" kern="100" dirty="0" err="1">
                          <a:latin typeface="仿宋" panose="02010609060101010101" pitchFamily="49" charset="-122"/>
                          <a:ea typeface="仿宋" panose="02010609060101010101" pitchFamily="49" charset="-122"/>
                        </a:rPr>
                        <a:t>off,int</a:t>
                      </a:r>
                      <a:r>
                        <a:rPr lang="en-US" sz="2400" b="1" kern="100" dirty="0">
                          <a:latin typeface="仿宋" panose="02010609060101010101" pitchFamily="49" charset="-122"/>
                          <a:ea typeface="仿宋" panose="02010609060101010101" pitchFamily="49" charset="-122"/>
                        </a:rPr>
                        <a:t> </a:t>
                      </a:r>
                      <a:r>
                        <a:rPr lang="en-US" sz="2400" b="1" kern="100" dirty="0" err="1">
                          <a:latin typeface="仿宋" panose="02010609060101010101" pitchFamily="49" charset="-122"/>
                          <a:ea typeface="仿宋" panose="02010609060101010101" pitchFamily="49" charset="-122"/>
                        </a:rPr>
                        <a:t>len</a:t>
                      </a:r>
                      <a:r>
                        <a:rPr lang="en-US" sz="2400" b="1" kern="100" dirty="0">
                          <a:latin typeface="仿宋" panose="02010609060101010101" pitchFamily="49" charset="-122"/>
                          <a:ea typeface="仿宋" panose="02010609060101010101" pitchFamily="49" charset="-122"/>
                        </a:rPr>
                        <a: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400" b="1" kern="100" dirty="0">
                          <a:latin typeface="仿宋" panose="02010609060101010101" pitchFamily="49" charset="-122"/>
                          <a:ea typeface="仿宋" panose="02010609060101010101" pitchFamily="49" charset="-122"/>
                        </a:rPr>
                        <a:t>从输入流读取最多</a:t>
                      </a:r>
                      <a:r>
                        <a:rPr lang="en-US" sz="2400" b="1" kern="100" dirty="0" err="1">
                          <a:latin typeface="仿宋" panose="02010609060101010101" pitchFamily="49" charset="-122"/>
                          <a:ea typeface="仿宋" panose="02010609060101010101" pitchFamily="49" charset="-122"/>
                        </a:rPr>
                        <a:t>len</a:t>
                      </a:r>
                      <a:r>
                        <a:rPr lang="zh-CN" sz="2400" b="1" kern="100" dirty="0">
                          <a:latin typeface="仿宋" panose="02010609060101010101" pitchFamily="49" charset="-122"/>
                          <a:ea typeface="仿宋" panose="02010609060101010101" pitchFamily="49" charset="-122"/>
                        </a:rPr>
                        <a:t>个字符保存到字符数组</a:t>
                      </a:r>
                      <a:r>
                        <a:rPr lang="en-US" sz="2400" b="1" kern="100" dirty="0" err="1">
                          <a:latin typeface="仿宋" panose="02010609060101010101" pitchFamily="49" charset="-122"/>
                          <a:ea typeface="仿宋" panose="02010609060101010101" pitchFamily="49" charset="-122"/>
                        </a:rPr>
                        <a:t>cbuf</a:t>
                      </a:r>
                      <a:r>
                        <a:rPr lang="zh-CN" sz="2400" b="1" kern="100" dirty="0">
                          <a:latin typeface="仿宋" panose="02010609060101010101" pitchFamily="49" charset="-122"/>
                          <a:ea typeface="仿宋" panose="02010609060101010101" pitchFamily="49" charset="-122"/>
                        </a:rPr>
                        <a:t>中，存放的起始位置在</a:t>
                      </a:r>
                      <a:r>
                        <a:rPr lang="en-US" sz="2400" b="1" kern="100" dirty="0">
                          <a:latin typeface="仿宋" panose="02010609060101010101" pitchFamily="49" charset="-122"/>
                          <a:ea typeface="仿宋" panose="02010609060101010101" pitchFamily="49" charset="-122"/>
                        </a:rPr>
                        <a:t>off</a:t>
                      </a:r>
                      <a:r>
                        <a:rPr lang="zh-CN" sz="2400" b="1" kern="100" dirty="0">
                          <a:latin typeface="仿宋" panose="02010609060101010101" pitchFamily="49" charset="-122"/>
                          <a:ea typeface="仿宋" panose="02010609060101010101" pitchFamily="49" charset="-122"/>
                        </a:rPr>
                        <a:t>处。返回：读取的字符数，如果已到达流的末尾，则返回</a:t>
                      </a:r>
                      <a:r>
                        <a:rPr lang="en-US" sz="2400" b="1" kern="100" dirty="0">
                          <a:latin typeface="仿宋" panose="02010609060101010101" pitchFamily="49" charset="-122"/>
                          <a:ea typeface="仿宋" panose="02010609060101010101" pitchFamily="49" charset="-122"/>
                        </a:rPr>
                        <a:t> -1</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0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0-#ppt_w/2"/>
                                          </p:val>
                                        </p:tav>
                                        <p:tav tm="100000">
                                          <p:val>
                                            <p:strVal val="#ppt_x"/>
                                          </p:val>
                                        </p:tav>
                                      </p:tavLst>
                                    </p:anim>
                                    <p:anim calcmode="lin" valueType="num">
                                      <p:cBhvr additive="base">
                                        <p:cTn id="27"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p:cTn id="32" dur="1000" fill="hold"/>
                                        <p:tgtEl>
                                          <p:spTgt spid="49"/>
                                        </p:tgtEl>
                                        <p:attrNameLst>
                                          <p:attrName>ppt_w</p:attrName>
                                        </p:attrNameLst>
                                      </p:cBhvr>
                                      <p:tavLst>
                                        <p:tav tm="0">
                                          <p:val>
                                            <p:fltVal val="0"/>
                                          </p:val>
                                        </p:tav>
                                        <p:tav tm="100000">
                                          <p:val>
                                            <p:strVal val="#ppt_w"/>
                                          </p:val>
                                        </p:tav>
                                      </p:tavLst>
                                    </p:anim>
                                    <p:anim calcmode="lin" valueType="num">
                                      <p:cBhvr>
                                        <p:cTn id="33" dur="1000" fill="hold"/>
                                        <p:tgtEl>
                                          <p:spTgt spid="49"/>
                                        </p:tgtEl>
                                        <p:attrNameLst>
                                          <p:attrName>ppt_h</p:attrName>
                                        </p:attrNameLst>
                                      </p:cBhvr>
                                      <p:tavLst>
                                        <p:tav tm="0">
                                          <p:val>
                                            <p:fltVal val="0"/>
                                          </p:val>
                                        </p:tav>
                                        <p:tav tm="100000">
                                          <p:val>
                                            <p:strVal val="#ppt_h"/>
                                          </p:val>
                                        </p:tav>
                                      </p:tavLst>
                                    </p:anim>
                                    <p:anim calcmode="lin" valueType="num">
                                      <p:cBhvr>
                                        <p:cTn id="34" dur="1000" fill="hold"/>
                                        <p:tgtEl>
                                          <p:spTgt spid="49"/>
                                        </p:tgtEl>
                                        <p:attrNameLst>
                                          <p:attrName>style.rotation</p:attrName>
                                        </p:attrNameLst>
                                      </p:cBhvr>
                                      <p:tavLst>
                                        <p:tav tm="0">
                                          <p:val>
                                            <p:fltVal val="90"/>
                                          </p:val>
                                        </p:tav>
                                        <p:tav tm="100000">
                                          <p:val>
                                            <p:fltVal val="0"/>
                                          </p:val>
                                        </p:tav>
                                      </p:tavLst>
                                    </p:anim>
                                    <p:animEffect transition="in" filter="fade">
                                      <p:cBhvr>
                                        <p:cTn id="35"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40101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字符输入流</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Reader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sp>
        <p:nvSpPr>
          <p:cNvPr id="48" name="内容占位符 2">
            <a:extLst>
              <a:ext uri="{FF2B5EF4-FFF2-40B4-BE49-F238E27FC236}">
                <a16:creationId xmlns:a16="http://schemas.microsoft.com/office/drawing/2014/main" id="{3D5461B3-2812-4D63-8401-8DD9A5C1C360}"/>
              </a:ext>
            </a:extLst>
          </p:cNvPr>
          <p:cNvSpPr txBox="1">
            <a:spLocks/>
          </p:cNvSpPr>
          <p:nvPr/>
        </p:nvSpPr>
        <p:spPr>
          <a:xfrm>
            <a:off x="1071572" y="2008199"/>
            <a:ext cx="10433376" cy="56042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字符输入流</a:t>
            </a:r>
            <a:r>
              <a:rPr lang="en-US" altLang="zh-CN" sz="2400" b="1" dirty="0">
                <a:latin typeface="仿宋" panose="02010609060101010101" pitchFamily="49" charset="-122"/>
                <a:ea typeface="仿宋" panose="02010609060101010101" pitchFamily="49" charset="-122"/>
              </a:rPr>
              <a:t>Reader</a:t>
            </a:r>
            <a:r>
              <a:rPr lang="zh-CN" altLang="en-US" sz="2400" b="1" dirty="0">
                <a:latin typeface="仿宋" panose="02010609060101010101" pitchFamily="49" charset="-122"/>
                <a:ea typeface="仿宋" panose="02010609060101010101" pitchFamily="49" charset="-122"/>
              </a:rPr>
              <a:t>是所有字符输入流类的父类，实现从数据源读入字符数据。常用方法有：</a:t>
            </a:r>
          </a:p>
        </p:txBody>
      </p:sp>
      <p:graphicFrame>
        <p:nvGraphicFramePr>
          <p:cNvPr id="13" name="表格 12">
            <a:extLst>
              <a:ext uri="{FF2B5EF4-FFF2-40B4-BE49-F238E27FC236}">
                <a16:creationId xmlns:a16="http://schemas.microsoft.com/office/drawing/2014/main" id="{C0FBF643-E4A4-46B0-960C-C5A5E20AE0D6}"/>
              </a:ext>
            </a:extLst>
          </p:cNvPr>
          <p:cNvGraphicFramePr>
            <a:graphicFrameLocks noGrp="1"/>
          </p:cNvGraphicFramePr>
          <p:nvPr>
            <p:extLst>
              <p:ext uri="{D42A27DB-BD31-4B8C-83A1-F6EECF244321}">
                <p14:modId xmlns:p14="http://schemas.microsoft.com/office/powerpoint/2010/main" val="1457543283"/>
              </p:ext>
            </p:extLst>
          </p:nvPr>
        </p:nvGraphicFramePr>
        <p:xfrm>
          <a:off x="404615" y="2943787"/>
          <a:ext cx="11579719" cy="3412971"/>
        </p:xfrm>
        <a:graphic>
          <a:graphicData uri="http://schemas.openxmlformats.org/drawingml/2006/table">
            <a:tbl>
              <a:tblPr>
                <a:tableStyleId>{16D9F66E-5EB9-4882-86FB-DCBF35E3C3E4}</a:tableStyleId>
              </a:tblPr>
              <a:tblGrid>
                <a:gridCol w="1831067">
                  <a:extLst>
                    <a:ext uri="{9D8B030D-6E8A-4147-A177-3AD203B41FA5}">
                      <a16:colId xmlns:a16="http://schemas.microsoft.com/office/drawing/2014/main" val="20000"/>
                    </a:ext>
                  </a:extLst>
                </a:gridCol>
                <a:gridCol w="4111157">
                  <a:extLst>
                    <a:ext uri="{9D8B030D-6E8A-4147-A177-3AD203B41FA5}">
                      <a16:colId xmlns:a16="http://schemas.microsoft.com/office/drawing/2014/main" val="20001"/>
                    </a:ext>
                  </a:extLst>
                </a:gridCol>
                <a:gridCol w="5637495">
                  <a:extLst>
                    <a:ext uri="{9D8B030D-6E8A-4147-A177-3AD203B41FA5}">
                      <a16:colId xmlns:a16="http://schemas.microsoft.com/office/drawing/2014/main" val="20002"/>
                    </a:ext>
                  </a:extLst>
                </a:gridCol>
              </a:tblGrid>
              <a:tr h="457094">
                <a:tc>
                  <a:txBody>
                    <a:bodyPr/>
                    <a:lstStyle/>
                    <a:p>
                      <a:pPr algn="ctr">
                        <a:spcAft>
                          <a:spcPts val="0"/>
                        </a:spcAft>
                      </a:pPr>
                      <a:r>
                        <a:rPr lang="zh-CN" sz="2400" b="1" kern="100" dirty="0">
                          <a:latin typeface="仿宋" panose="02010609060101010101" pitchFamily="49" charset="-122"/>
                          <a:ea typeface="仿宋" panose="02010609060101010101" pitchFamily="49" charset="-122"/>
                        </a:rPr>
                        <a:t>类型</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方法名</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tc>
                  <a:txBody>
                    <a:bodyPr/>
                    <a:lstStyle/>
                    <a:p>
                      <a:pPr algn="ctr">
                        <a:spcAft>
                          <a:spcPts val="0"/>
                        </a:spcAft>
                      </a:pPr>
                      <a:r>
                        <a:rPr lang="zh-CN" sz="2400" b="1" kern="100" dirty="0">
                          <a:latin typeface="仿宋" panose="02010609060101010101" pitchFamily="49" charset="-122"/>
                          <a:ea typeface="仿宋" panose="02010609060101010101" pitchFamily="49" charset="-122"/>
                        </a:rPr>
                        <a:t>功能</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70" marR="68570" marT="0" marB="0" anchor="ctr">
                    <a:solidFill>
                      <a:srgbClr val="FFC000"/>
                    </a:solidFill>
                  </a:tcPr>
                </a:tc>
                <a:extLst>
                  <a:ext uri="{0D108BD9-81ED-4DB2-BD59-A6C34878D82A}">
                    <a16:rowId xmlns:a16="http://schemas.microsoft.com/office/drawing/2014/main" val="10000"/>
                  </a:ext>
                </a:extLst>
              </a:tr>
              <a:tr h="898952">
                <a:tc>
                  <a:txBody>
                    <a:bodyPr/>
                    <a:lstStyle/>
                    <a:p>
                      <a:pPr algn="ctr">
                        <a:spcAft>
                          <a:spcPts val="0"/>
                        </a:spcAft>
                      </a:pPr>
                      <a:r>
                        <a:rPr lang="en-US" sz="2400" b="1" kern="100" dirty="0">
                          <a:latin typeface="仿宋" panose="02010609060101010101" pitchFamily="49" charset="-122"/>
                          <a:ea typeface="仿宋" panose="02010609060101010101" pitchFamily="49" charset="-122"/>
                        </a:rPr>
                        <a:t>long</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ctr"/>
                      <a:r>
                        <a:rPr lang="en-US" sz="2400" b="1" kern="100" dirty="0">
                          <a:latin typeface="仿宋" panose="02010609060101010101" pitchFamily="49" charset="-122"/>
                          <a:ea typeface="仿宋" panose="02010609060101010101" pitchFamily="49" charset="-122"/>
                        </a:rPr>
                        <a:t>skip(long n)</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l"/>
                      <a:r>
                        <a:rPr lang="zh-CN" sz="2400" b="1" kern="100" dirty="0">
                          <a:latin typeface="仿宋" panose="02010609060101010101" pitchFamily="49" charset="-122"/>
                          <a:ea typeface="仿宋" panose="02010609060101010101" pitchFamily="49" charset="-122"/>
                        </a:rPr>
                        <a:t>跳过</a:t>
                      </a:r>
                      <a:r>
                        <a:rPr lang="en-US" sz="2400" b="1" kern="100" dirty="0">
                          <a:latin typeface="仿宋" panose="02010609060101010101" pitchFamily="49" charset="-122"/>
                          <a:ea typeface="仿宋" panose="02010609060101010101" pitchFamily="49" charset="-122"/>
                        </a:rPr>
                        <a:t>n</a:t>
                      </a:r>
                      <a:r>
                        <a:rPr lang="zh-CN" sz="2400" b="1" kern="100" dirty="0">
                          <a:latin typeface="仿宋" panose="02010609060101010101" pitchFamily="49" charset="-122"/>
                          <a:ea typeface="仿宋" panose="02010609060101010101" pitchFamily="49" charset="-122"/>
                        </a:rPr>
                        <a:t>个字符。</a:t>
                      </a:r>
                      <a:endParaRPr lang="en-US" altLang="zh-CN" sz="2400" b="1" kern="100" dirty="0">
                        <a:latin typeface="仿宋" panose="02010609060101010101" pitchFamily="49" charset="-122"/>
                        <a:ea typeface="仿宋" panose="02010609060101010101" pitchFamily="49" charset="-122"/>
                      </a:endParaRPr>
                    </a:p>
                    <a:p>
                      <a:pPr algn="l"/>
                      <a:r>
                        <a:rPr lang="zh-CN" sz="2400" b="1" kern="100" dirty="0">
                          <a:latin typeface="仿宋" panose="02010609060101010101" pitchFamily="49" charset="-122"/>
                          <a:ea typeface="仿宋" panose="02010609060101010101" pitchFamily="49" charset="-122"/>
                        </a:rPr>
                        <a:t>返回：实际跳过的字符数</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4"/>
                  </a:ext>
                </a:extLst>
              </a:tr>
              <a:tr h="457094">
                <a:tc>
                  <a:txBody>
                    <a:bodyPr/>
                    <a:lstStyle/>
                    <a:p>
                      <a:pPr algn="ctr">
                        <a:spcAft>
                          <a:spcPts val="0"/>
                        </a:spcAft>
                      </a:pPr>
                      <a:r>
                        <a:rPr lang="en-US" sz="2400" b="1" kern="10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ctr"/>
                      <a:r>
                        <a:rPr lang="en-US" sz="2400" b="1" kern="100" dirty="0">
                          <a:latin typeface="仿宋" panose="02010609060101010101" pitchFamily="49" charset="-122"/>
                          <a:ea typeface="仿宋" panose="02010609060101010101" pitchFamily="49" charset="-122"/>
                        </a:rPr>
                        <a:t>mark(</a:t>
                      </a:r>
                      <a:r>
                        <a:rPr lang="en-US" sz="2400" b="1" kern="100" dirty="0" err="1">
                          <a:latin typeface="仿宋" panose="02010609060101010101" pitchFamily="49" charset="-122"/>
                          <a:ea typeface="仿宋" panose="02010609060101010101" pitchFamily="49" charset="-122"/>
                        </a:rPr>
                        <a:t>int</a:t>
                      </a:r>
                      <a:r>
                        <a:rPr lang="en-US" sz="2400" b="1" kern="100" dirty="0">
                          <a:latin typeface="仿宋" panose="02010609060101010101" pitchFamily="49" charset="-122"/>
                          <a:ea typeface="仿宋" panose="02010609060101010101" pitchFamily="49" charset="-122"/>
                        </a:rPr>
                        <a:t> </a:t>
                      </a:r>
                      <a:r>
                        <a:rPr lang="en-US" sz="2400" b="1" kern="100" dirty="0" err="1">
                          <a:latin typeface="仿宋" panose="02010609060101010101" pitchFamily="49" charset="-122"/>
                          <a:ea typeface="仿宋" panose="02010609060101010101" pitchFamily="49" charset="-122"/>
                        </a:rPr>
                        <a:t>readAheadLimit</a:t>
                      </a:r>
                      <a:r>
                        <a:rPr lang="en-US" sz="2400" b="1" kern="100" dirty="0">
                          <a:latin typeface="仿宋" panose="02010609060101010101" pitchFamily="49" charset="-122"/>
                          <a:ea typeface="仿宋" panose="02010609060101010101" pitchFamily="49" charset="-122"/>
                        </a:rPr>
                        <a: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l"/>
                      <a:r>
                        <a:rPr lang="zh-CN" sz="2400" b="1" kern="100" dirty="0">
                          <a:latin typeface="仿宋" panose="02010609060101010101" pitchFamily="49" charset="-122"/>
                          <a:ea typeface="仿宋" panose="02010609060101010101" pitchFamily="49" charset="-122"/>
                        </a:rPr>
                        <a:t>标记流中的当前位置</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5"/>
                  </a:ext>
                </a:extLst>
              </a:tr>
              <a:tr h="533277">
                <a:tc>
                  <a:txBody>
                    <a:bodyPr/>
                    <a:lstStyle/>
                    <a:p>
                      <a:pPr algn="ctr">
                        <a:spcAft>
                          <a:spcPts val="0"/>
                        </a:spcAft>
                      </a:pPr>
                      <a:r>
                        <a:rPr lang="en-US" sz="2400" b="1" kern="10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ctr"/>
                      <a:r>
                        <a:rPr lang="en-US" sz="2400" b="1" kern="100" dirty="0">
                          <a:latin typeface="仿宋" panose="02010609060101010101" pitchFamily="49" charset="-122"/>
                          <a:ea typeface="仿宋" panose="02010609060101010101" pitchFamily="49" charset="-122"/>
                        </a:rPr>
                        <a:t>reset()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l"/>
                      <a:r>
                        <a:rPr lang="zh-CN" sz="2400" b="1" kern="100" dirty="0">
                          <a:latin typeface="仿宋" panose="02010609060101010101" pitchFamily="49" charset="-122"/>
                          <a:ea typeface="仿宋" panose="02010609060101010101" pitchFamily="49" charset="-122"/>
                        </a:rPr>
                        <a:t>重置该流</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6"/>
                  </a:ext>
                </a:extLst>
              </a:tr>
              <a:tr h="533277">
                <a:tc>
                  <a:txBody>
                    <a:bodyPr/>
                    <a:lstStyle/>
                    <a:p>
                      <a:pPr algn="ctr">
                        <a:spcAft>
                          <a:spcPts val="0"/>
                        </a:spcAft>
                      </a:pPr>
                      <a:r>
                        <a:rPr lang="en-US" sz="2400" b="1" kern="100" dirty="0" err="1">
                          <a:latin typeface="仿宋" panose="02010609060101010101" pitchFamily="49" charset="-122"/>
                          <a:ea typeface="仿宋" panose="02010609060101010101" pitchFamily="49" charset="-122"/>
                        </a:rPr>
                        <a:t>boolean</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ctr"/>
                      <a:r>
                        <a:rPr lang="en-US" sz="2400" b="1" kern="100" dirty="0" err="1">
                          <a:latin typeface="仿宋" panose="02010609060101010101" pitchFamily="49" charset="-122"/>
                          <a:ea typeface="仿宋" panose="02010609060101010101" pitchFamily="49" charset="-122"/>
                        </a:rPr>
                        <a:t>markSupported</a:t>
                      </a:r>
                      <a:r>
                        <a:rPr lang="en-US" sz="2400" b="1" kern="100" dirty="0">
                          <a:latin typeface="仿宋" panose="02010609060101010101" pitchFamily="49" charset="-122"/>
                          <a:ea typeface="仿宋" panose="02010609060101010101" pitchFamily="49" charset="-122"/>
                        </a:rPr>
                        <a:t>()</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l"/>
                      <a:r>
                        <a:rPr lang="zh-CN" sz="2400" b="1" kern="100" dirty="0">
                          <a:latin typeface="仿宋" panose="02010609060101010101" pitchFamily="49" charset="-122"/>
                          <a:ea typeface="仿宋" panose="02010609060101010101" pitchFamily="49" charset="-122"/>
                        </a:rPr>
                        <a:t>判断此流是否支持</a:t>
                      </a:r>
                      <a:r>
                        <a:rPr lang="en-US" sz="2400" b="1" kern="100" dirty="0">
                          <a:latin typeface="仿宋" panose="02010609060101010101" pitchFamily="49" charset="-122"/>
                          <a:ea typeface="仿宋" panose="02010609060101010101" pitchFamily="49" charset="-122"/>
                        </a:rPr>
                        <a:t> mark() </a:t>
                      </a:r>
                      <a:r>
                        <a:rPr lang="zh-CN" sz="2400" b="1" kern="100" dirty="0">
                          <a:latin typeface="仿宋" panose="02010609060101010101" pitchFamily="49" charset="-122"/>
                          <a:ea typeface="仿宋" panose="02010609060101010101" pitchFamily="49" charset="-122"/>
                        </a:rPr>
                        <a:t>操作</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7"/>
                  </a:ext>
                </a:extLst>
              </a:tr>
              <a:tr h="533277">
                <a:tc>
                  <a:txBody>
                    <a:bodyPr/>
                    <a:lstStyle/>
                    <a:p>
                      <a:pPr algn="ctr">
                        <a:spcAft>
                          <a:spcPts val="0"/>
                        </a:spcAft>
                      </a:pPr>
                      <a:r>
                        <a:rPr lang="en-US" sz="2400" b="1" kern="100" dirty="0">
                          <a:latin typeface="仿宋" panose="02010609060101010101" pitchFamily="49" charset="-122"/>
                          <a:ea typeface="仿宋" panose="02010609060101010101" pitchFamily="49" charset="-122"/>
                        </a:rPr>
                        <a:t>void</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ctr"/>
                      <a:r>
                        <a:rPr lang="en-US" sz="2400" b="1" kern="100" dirty="0">
                          <a:latin typeface="仿宋" panose="02010609060101010101" pitchFamily="49" charset="-122"/>
                          <a:ea typeface="仿宋" panose="02010609060101010101" pitchFamily="49" charset="-122"/>
                        </a:rPr>
                        <a:t>close()</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lgn="l"/>
                      <a:r>
                        <a:rPr lang="zh-CN" sz="2400" b="1" kern="100" dirty="0">
                          <a:latin typeface="仿宋" panose="02010609060101010101" pitchFamily="49" charset="-122"/>
                          <a:ea typeface="仿宋" panose="02010609060101010101" pitchFamily="49" charset="-122"/>
                        </a:rPr>
                        <a:t>关闭该流，释放资源</a:t>
                      </a:r>
                      <a:endParaRPr lang="zh-CN" sz="24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8"/>
                  </a:ext>
                </a:extLst>
              </a:tr>
            </a:tbl>
          </a:graphicData>
        </a:graphic>
      </p:graphicFrame>
      <p:sp>
        <p:nvSpPr>
          <p:cNvPr id="15" name="矩形 14">
            <a:extLst>
              <a:ext uri="{FF2B5EF4-FFF2-40B4-BE49-F238E27FC236}">
                <a16:creationId xmlns:a16="http://schemas.microsoft.com/office/drawing/2014/main" id="{02267CF1-CF01-48FA-AE77-C90401621663}"/>
              </a:ext>
            </a:extLst>
          </p:cNvPr>
          <p:cNvSpPr/>
          <p:nvPr/>
        </p:nvSpPr>
        <p:spPr>
          <a:xfrm>
            <a:off x="9317951" y="2410510"/>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25584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0-#ppt_w/2"/>
                                          </p:val>
                                        </p:tav>
                                        <p:tav tm="100000">
                                          <p:val>
                                            <p:strVal val="#ppt_x"/>
                                          </p:val>
                                        </p:tav>
                                      </p:tavLst>
                                    </p:anim>
                                    <p:anim calcmode="lin" valueType="num">
                                      <p:cBhvr additive="base">
                                        <p:cTn id="27" dur="500" fill="hold"/>
                                        <p:tgtEl>
                                          <p:spTgt spid="48"/>
                                        </p:tgtEl>
                                        <p:attrNameLst>
                                          <p:attrName>ppt_y</p:attrName>
                                        </p:attrNameLst>
                                      </p:cBhvr>
                                      <p:tavLst>
                                        <p:tav tm="0">
                                          <p:val>
                                            <p:strVal val="0-#ppt_h/2"/>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48"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文件字符输入流</a:t>
              </a:r>
              <a:r>
                <a:rPr lang="en-US" altLang="zh-CN" sz="2400" b="1" dirty="0" err="1">
                  <a:solidFill>
                    <a:schemeClr val="tx1"/>
                  </a:solidFill>
                  <a:latin typeface="仿宋" panose="02010609060101010101" pitchFamily="49" charset="-122"/>
                  <a:ea typeface="仿宋" panose="02010609060101010101" pitchFamily="49" charset="-122"/>
                </a:rPr>
                <a:t>FileReader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sp>
        <p:nvSpPr>
          <p:cNvPr id="15" name="内容占位符 2">
            <a:extLst>
              <a:ext uri="{FF2B5EF4-FFF2-40B4-BE49-F238E27FC236}">
                <a16:creationId xmlns:a16="http://schemas.microsoft.com/office/drawing/2014/main" id="{57761577-8BF3-47F9-A66E-8C09628C8A65}"/>
              </a:ext>
            </a:extLst>
          </p:cNvPr>
          <p:cNvSpPr txBox="1">
            <a:spLocks/>
          </p:cNvSpPr>
          <p:nvPr/>
        </p:nvSpPr>
        <p:spPr>
          <a:xfrm>
            <a:off x="993585" y="1956746"/>
            <a:ext cx="10204828" cy="15033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进行字符输入流操作时，经常使用的是</a:t>
            </a:r>
            <a:r>
              <a:rPr lang="en-US" altLang="zh-CN" sz="2400" b="1" dirty="0">
                <a:latin typeface="仿宋" panose="02010609060101010101" pitchFamily="49" charset="-122"/>
                <a:ea typeface="仿宋" panose="02010609060101010101" pitchFamily="49" charset="-122"/>
              </a:rPr>
              <a:t>Reader</a:t>
            </a:r>
            <a:r>
              <a:rPr lang="zh-CN" altLang="en-US" sz="2400" b="1" dirty="0">
                <a:latin typeface="仿宋" panose="02010609060101010101" pitchFamily="49" charset="-122"/>
                <a:ea typeface="仿宋" panose="02010609060101010101" pitchFamily="49" charset="-122"/>
              </a:rPr>
              <a:t>类的子类</a:t>
            </a:r>
            <a:r>
              <a:rPr lang="en-US" altLang="zh-CN" sz="2400" b="1" dirty="0" err="1">
                <a:latin typeface="仿宋" panose="02010609060101010101" pitchFamily="49" charset="-122"/>
                <a:ea typeface="仿宋" panose="02010609060101010101" pitchFamily="49" charset="-122"/>
              </a:rPr>
              <a:t>FileReader</a:t>
            </a:r>
            <a:r>
              <a:rPr lang="zh-CN" altLang="en-US" sz="2400" b="1" dirty="0">
                <a:latin typeface="仿宋" panose="02010609060101010101" pitchFamily="49" charset="-122"/>
                <a:ea typeface="仿宋" panose="02010609060101010101" pitchFamily="49" charset="-122"/>
              </a:rPr>
              <a:t>，用于从输入流读取数据。</a:t>
            </a:r>
          </a:p>
          <a:p>
            <a:r>
              <a:rPr lang="en-US" altLang="zh-CN" sz="2400" b="1" dirty="0" err="1">
                <a:latin typeface="仿宋" panose="02010609060101010101" pitchFamily="49" charset="-122"/>
                <a:ea typeface="仿宋" panose="02010609060101010101" pitchFamily="49" charset="-122"/>
              </a:rPr>
              <a:t>FileReader</a:t>
            </a:r>
            <a:r>
              <a:rPr lang="zh-CN" altLang="en-US" sz="2400" b="1" dirty="0">
                <a:latin typeface="仿宋" panose="02010609060101010101" pitchFamily="49" charset="-122"/>
                <a:ea typeface="仿宋" panose="02010609060101010101" pitchFamily="49" charset="-122"/>
              </a:rPr>
              <a:t>类的常用构造方法：</a:t>
            </a:r>
          </a:p>
        </p:txBody>
      </p:sp>
      <p:sp>
        <p:nvSpPr>
          <p:cNvPr id="16" name="内容占位符 2">
            <a:extLst>
              <a:ext uri="{FF2B5EF4-FFF2-40B4-BE49-F238E27FC236}">
                <a16:creationId xmlns:a16="http://schemas.microsoft.com/office/drawing/2014/main" id="{A1A06777-354E-4C1E-9E4D-BAFF3739569F}"/>
              </a:ext>
            </a:extLst>
          </p:cNvPr>
          <p:cNvSpPr txBox="1">
            <a:spLocks/>
          </p:cNvSpPr>
          <p:nvPr/>
        </p:nvSpPr>
        <p:spPr>
          <a:xfrm>
            <a:off x="805712" y="5151843"/>
            <a:ext cx="10891698" cy="715644"/>
          </a:xfrm>
          <a:prstGeom prst="rect">
            <a:avLst/>
          </a:prstGeom>
        </p:spPr>
        <p:txBody>
          <a:bodyPr vert="horz" lIns="121889" tIns="60944" rIns="121889" bIns="60944" rtlCol="0">
            <a:noAutofit/>
          </a:bodyPr>
          <a:lstStyle>
            <a:defPPr>
              <a:defRPr lang="zh-CN"/>
            </a:defPPr>
            <a:lvl1pPr indent="457200">
              <a:lnSpc>
                <a:spcPct val="130000"/>
              </a:lnSpc>
              <a:spcBef>
                <a:spcPts val="0"/>
              </a:spcBef>
              <a:buFont typeface="Wingdings" pitchFamily="2" charset="2"/>
              <a:buNone/>
              <a:defRPr sz="2400" b="1">
                <a:latin typeface="仿宋" panose="02010609060101010101" pitchFamily="49" charset="-122"/>
                <a:ea typeface="仿宋" panose="02010609060101010101" pitchFamily="49" charset="-122"/>
                <a:cs typeface="Times New Roman" pitchFamily="18" charset="0"/>
              </a:defRPr>
            </a:lvl1pPr>
            <a:lvl2pPr marL="990575" indent="-380990">
              <a:spcBef>
                <a:spcPct val="20000"/>
              </a:spcBef>
              <a:buFont typeface="Arial" pitchFamily="34" charset="0"/>
              <a:buChar char="–"/>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dirty="0"/>
              <a:t>在创建输入流时，如果文件不存在或出现其他问题，会抛出</a:t>
            </a:r>
            <a:r>
              <a:rPr lang="en-US" altLang="zh-CN" dirty="0" err="1"/>
              <a:t>FileNotFoundException</a:t>
            </a:r>
            <a:r>
              <a:rPr lang="zh-CN" altLang="en-US" dirty="0"/>
              <a:t>异常。</a:t>
            </a:r>
          </a:p>
        </p:txBody>
      </p:sp>
      <p:sp>
        <p:nvSpPr>
          <p:cNvPr id="23" name="内容占位符 2">
            <a:extLst>
              <a:ext uri="{FF2B5EF4-FFF2-40B4-BE49-F238E27FC236}">
                <a16:creationId xmlns:a16="http://schemas.microsoft.com/office/drawing/2014/main" id="{7BD344B9-EB5A-4B8D-8C33-EF73982C4B3C}"/>
              </a:ext>
            </a:extLst>
          </p:cNvPr>
          <p:cNvSpPr txBox="1">
            <a:spLocks/>
          </p:cNvSpPr>
          <p:nvPr/>
        </p:nvSpPr>
        <p:spPr>
          <a:xfrm>
            <a:off x="805712" y="3457596"/>
            <a:ext cx="10891698" cy="1142735"/>
          </a:xfrm>
          <a:prstGeom prst="rect">
            <a:avLst/>
          </a:prstGeom>
        </p:spPr>
        <p:txBody>
          <a:bodyPr vert="horz" lIns="121889" tIns="60944" rIns="121889" bIns="60944" rtlCol="0">
            <a:noAutofit/>
          </a:bodyPr>
          <a:lstStyle>
            <a:defPPr>
              <a:defRPr lang="zh-CN"/>
            </a:defPPr>
            <a:lvl1pPr indent="457200">
              <a:lnSpc>
                <a:spcPct val="130000"/>
              </a:lnSpc>
              <a:spcBef>
                <a:spcPts val="0"/>
              </a:spcBef>
              <a:buFont typeface="Wingdings" pitchFamily="2" charset="2"/>
              <a:buNone/>
              <a:defRPr sz="2400" b="1">
                <a:latin typeface="仿宋" panose="02010609060101010101" pitchFamily="49" charset="-122"/>
                <a:ea typeface="仿宋" panose="02010609060101010101" pitchFamily="49" charset="-122"/>
                <a:cs typeface="Times New Roman" pitchFamily="18" charset="0"/>
              </a:defRPr>
            </a:lvl1pPr>
            <a:lvl2pPr marL="990575" indent="-380990">
              <a:spcBef>
                <a:spcPct val="20000"/>
              </a:spcBef>
              <a:buFont typeface="Arial" pitchFamily="34" charset="0"/>
              <a:buChar char="–"/>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dirty="0"/>
              <a:t>public </a:t>
            </a:r>
            <a:r>
              <a:rPr lang="en-US" altLang="zh-CN" dirty="0" err="1"/>
              <a:t>FileReader</a:t>
            </a:r>
            <a:r>
              <a:rPr lang="en-US" altLang="zh-CN" dirty="0"/>
              <a:t>(File file) throws </a:t>
            </a:r>
            <a:r>
              <a:rPr lang="en-US" altLang="zh-CN" dirty="0" err="1"/>
              <a:t>FileNotFoundException</a:t>
            </a:r>
            <a:endParaRPr lang="en-US" altLang="zh-CN" dirty="0"/>
          </a:p>
          <a:p>
            <a:r>
              <a:rPr lang="en-US" altLang="zh-CN" dirty="0"/>
              <a:t>public </a:t>
            </a:r>
            <a:r>
              <a:rPr lang="en-US" altLang="zh-CN" dirty="0" err="1"/>
              <a:t>FileReader</a:t>
            </a:r>
            <a:r>
              <a:rPr lang="en-US" altLang="zh-CN" dirty="0"/>
              <a:t>(String name) throws </a:t>
            </a:r>
            <a:r>
              <a:rPr lang="en-US" altLang="zh-CN" dirty="0" err="1"/>
              <a:t>FileNotFoundException</a:t>
            </a:r>
            <a:endParaRPr lang="en-US" altLang="zh-CN" dirty="0"/>
          </a:p>
        </p:txBody>
      </p:sp>
    </p:spTree>
    <p:extLst>
      <p:ext uri="{BB962C8B-B14F-4D97-AF65-F5344CB8AC3E}">
        <p14:creationId xmlns:p14="http://schemas.microsoft.com/office/powerpoint/2010/main" val="20664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 calcmode="lin" valueType="num">
                                      <p:cBhvr additive="base">
                                        <p:cTn id="26"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 calcmode="lin" valueType="num">
                                      <p:cBhvr additive="base">
                                        <p:cTn id="32"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anim calcmode="lin" valueType="num">
                                      <p:cBhvr additive="base">
                                        <p:cTn id="43"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3">
                                            <p:txEl>
                                              <p:pRg st="1" end="1"/>
                                            </p:txEl>
                                          </p:spTgt>
                                        </p:tgtEl>
                                        <p:attrNameLst>
                                          <p:attrName>style.visibility</p:attrName>
                                        </p:attrNameLst>
                                      </p:cBhvr>
                                      <p:to>
                                        <p:strVal val="visible"/>
                                      </p:to>
                                    </p:set>
                                    <p:anim calcmode="lin" valueType="num">
                                      <p:cBhvr additive="base">
                                        <p:cTn id="49" dur="500" fill="hold"/>
                                        <p:tgtEl>
                                          <p:spTgt spid="23">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15" grpId="0" uiExpand="1" build="p"/>
      <p:bldP spid="16" grpId="0"/>
      <p:bldP spid="2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40101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字符输出流</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Writer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graphicFrame>
        <p:nvGraphicFramePr>
          <p:cNvPr id="13" name="表格 12">
            <a:extLst>
              <a:ext uri="{FF2B5EF4-FFF2-40B4-BE49-F238E27FC236}">
                <a16:creationId xmlns:a16="http://schemas.microsoft.com/office/drawing/2014/main" id="{F7CBA6E4-E20A-41E8-BE8D-2E0A7320E7D3}"/>
              </a:ext>
            </a:extLst>
          </p:cNvPr>
          <p:cNvGraphicFramePr>
            <a:graphicFrameLocks noGrp="1"/>
          </p:cNvGraphicFramePr>
          <p:nvPr>
            <p:extLst>
              <p:ext uri="{D42A27DB-BD31-4B8C-83A1-F6EECF244321}">
                <p14:modId xmlns:p14="http://schemas.microsoft.com/office/powerpoint/2010/main" val="1842375598"/>
              </p:ext>
            </p:extLst>
          </p:nvPr>
        </p:nvGraphicFramePr>
        <p:xfrm>
          <a:off x="507043" y="2503578"/>
          <a:ext cx="11427354" cy="3865681"/>
        </p:xfrm>
        <a:graphic>
          <a:graphicData uri="http://schemas.openxmlformats.org/drawingml/2006/table">
            <a:tbl>
              <a:tblPr>
                <a:tableStyleId>{16D9F66E-5EB9-4882-86FB-DCBF35E3C3E4}</a:tableStyleId>
              </a:tblPr>
              <a:tblGrid>
                <a:gridCol w="914187">
                  <a:extLst>
                    <a:ext uri="{9D8B030D-6E8A-4147-A177-3AD203B41FA5}">
                      <a16:colId xmlns:a16="http://schemas.microsoft.com/office/drawing/2014/main" val="20000"/>
                    </a:ext>
                  </a:extLst>
                </a:gridCol>
                <a:gridCol w="3961483">
                  <a:extLst>
                    <a:ext uri="{9D8B030D-6E8A-4147-A177-3AD203B41FA5}">
                      <a16:colId xmlns:a16="http://schemas.microsoft.com/office/drawing/2014/main" val="20001"/>
                    </a:ext>
                  </a:extLst>
                </a:gridCol>
                <a:gridCol w="6551684">
                  <a:extLst>
                    <a:ext uri="{9D8B030D-6E8A-4147-A177-3AD203B41FA5}">
                      <a16:colId xmlns:a16="http://schemas.microsoft.com/office/drawing/2014/main" val="20002"/>
                    </a:ext>
                  </a:extLst>
                </a:gridCol>
              </a:tblGrid>
              <a:tr h="390301">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8" marR="68558"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8" marR="68558"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8" marR="68558" marT="0" marB="0" anchor="ctr">
                    <a:solidFill>
                      <a:srgbClr val="FFC000"/>
                    </a:solidFill>
                  </a:tcPr>
                </a:tc>
                <a:extLst>
                  <a:ext uri="{0D108BD9-81ED-4DB2-BD59-A6C34878D82A}">
                    <a16:rowId xmlns:a16="http://schemas.microsoft.com/office/drawing/2014/main" val="10000"/>
                  </a:ext>
                </a:extLst>
              </a:tr>
              <a:tr h="438146">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write(</a:t>
                      </a:r>
                      <a:r>
                        <a:rPr lang="en-US" sz="2200" b="1" kern="0" dirty="0" err="1">
                          <a:latin typeface="仿宋" panose="02010609060101010101" pitchFamily="49" charset="-122"/>
                          <a:ea typeface="仿宋" panose="02010609060101010101" pitchFamily="49" charset="-122"/>
                        </a:rPr>
                        <a:t>int</a:t>
                      </a:r>
                      <a:r>
                        <a:rPr lang="en-US" sz="2200" b="1" kern="0" dirty="0">
                          <a:latin typeface="仿宋" panose="02010609060101010101" pitchFamily="49" charset="-122"/>
                          <a:ea typeface="仿宋" panose="02010609060101010101" pitchFamily="49" charset="-122"/>
                        </a:rPr>
                        <a:t> c)</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将整数</a:t>
                      </a:r>
                      <a:r>
                        <a:rPr lang="en-US" sz="2200" b="1" kern="0" dirty="0">
                          <a:latin typeface="仿宋" panose="02010609060101010101" pitchFamily="49" charset="-122"/>
                          <a:ea typeface="仿宋" panose="02010609060101010101" pitchFamily="49" charset="-122"/>
                        </a:rPr>
                        <a:t>c</a:t>
                      </a:r>
                      <a:r>
                        <a:rPr lang="zh-CN" sz="2200" b="1" kern="0" dirty="0">
                          <a:latin typeface="仿宋" panose="02010609060101010101" pitchFamily="49" charset="-122"/>
                          <a:ea typeface="仿宋" panose="02010609060101010101" pitchFamily="49" charset="-122"/>
                        </a:rPr>
                        <a:t>的低</a:t>
                      </a:r>
                      <a:r>
                        <a:rPr lang="en-US" sz="2200" b="1" kern="0" dirty="0">
                          <a:latin typeface="仿宋" panose="02010609060101010101" pitchFamily="49" charset="-122"/>
                          <a:ea typeface="仿宋" panose="02010609060101010101" pitchFamily="49" charset="-122"/>
                        </a:rPr>
                        <a:t>16</a:t>
                      </a:r>
                      <a:r>
                        <a:rPr lang="zh-CN" sz="2200" b="1" kern="0" dirty="0">
                          <a:latin typeface="仿宋" panose="02010609060101010101" pitchFamily="49" charset="-122"/>
                          <a:ea typeface="仿宋" panose="02010609060101010101" pitchFamily="49" charset="-122"/>
                        </a:rPr>
                        <a:t>位写到输出流</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1"/>
                  </a:ext>
                </a:extLst>
              </a:tr>
              <a:tr h="438146">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write( char[ ] </a:t>
                      </a:r>
                      <a:r>
                        <a:rPr lang="en-US" sz="2200" b="1" kern="0" dirty="0" err="1">
                          <a:latin typeface="仿宋" panose="02010609060101010101" pitchFamily="49" charset="-122"/>
                          <a:ea typeface="仿宋" panose="02010609060101010101" pitchFamily="49" charset="-122"/>
                        </a:rPr>
                        <a:t>cbuf</a:t>
                      </a:r>
                      <a:r>
                        <a:rPr lang="en-US" sz="2200" b="1" kern="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将字符数组中数据写到输出流</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2"/>
                  </a:ext>
                </a:extLst>
              </a:tr>
              <a:tr h="709554">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write(</a:t>
                      </a:r>
                      <a:r>
                        <a:rPr lang="en-US" sz="2200" b="1" kern="0" dirty="0" err="1">
                          <a:latin typeface="仿宋" panose="02010609060101010101" pitchFamily="49" charset="-122"/>
                          <a:ea typeface="仿宋" panose="02010609060101010101" pitchFamily="49" charset="-122"/>
                        </a:rPr>
                        <a:t>cbuf</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int</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off,int</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len</a:t>
                      </a:r>
                      <a:r>
                        <a:rPr lang="en-US" sz="2200" b="1" kern="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从字符数组</a:t>
                      </a:r>
                      <a:r>
                        <a:rPr lang="en-US" sz="2200" b="1" kern="0" dirty="0" err="1">
                          <a:latin typeface="仿宋" panose="02010609060101010101" pitchFamily="49" charset="-122"/>
                          <a:ea typeface="仿宋" panose="02010609060101010101" pitchFamily="49" charset="-122"/>
                        </a:rPr>
                        <a:t>cbuf</a:t>
                      </a:r>
                      <a:r>
                        <a:rPr lang="zh-CN" sz="2200" b="1" kern="0" dirty="0">
                          <a:latin typeface="仿宋" panose="02010609060101010101" pitchFamily="49" charset="-122"/>
                          <a:ea typeface="仿宋" panose="02010609060101010101" pitchFamily="49" charset="-122"/>
                        </a:rPr>
                        <a:t>的</a:t>
                      </a:r>
                      <a:r>
                        <a:rPr lang="en-US" sz="2200" b="1" kern="0" dirty="0">
                          <a:latin typeface="仿宋" panose="02010609060101010101" pitchFamily="49" charset="-122"/>
                          <a:ea typeface="仿宋" panose="02010609060101010101" pitchFamily="49" charset="-122"/>
                        </a:rPr>
                        <a:t>off</a:t>
                      </a:r>
                      <a:r>
                        <a:rPr lang="zh-CN" sz="2200" b="1" kern="0" dirty="0">
                          <a:latin typeface="仿宋" panose="02010609060101010101" pitchFamily="49" charset="-122"/>
                          <a:ea typeface="仿宋" panose="02010609060101010101" pitchFamily="49" charset="-122"/>
                        </a:rPr>
                        <a:t>处开始取</a:t>
                      </a:r>
                      <a:r>
                        <a:rPr lang="en-US" sz="2200" b="1" kern="0" dirty="0" err="1">
                          <a:latin typeface="仿宋" panose="02010609060101010101" pitchFamily="49" charset="-122"/>
                          <a:ea typeface="仿宋" panose="02010609060101010101" pitchFamily="49" charset="-122"/>
                        </a:rPr>
                        <a:t>len</a:t>
                      </a:r>
                      <a:r>
                        <a:rPr lang="zh-CN" sz="2200" b="1" kern="0" dirty="0">
                          <a:latin typeface="仿宋" panose="02010609060101010101" pitchFamily="49" charset="-122"/>
                          <a:ea typeface="仿宋" panose="02010609060101010101" pitchFamily="49" charset="-122"/>
                        </a:rPr>
                        <a:t>个字符写到输出流</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3"/>
                  </a:ext>
                </a:extLst>
              </a:tr>
              <a:tr h="438146">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write(</a:t>
                      </a:r>
                      <a:r>
                        <a:rPr lang="en-US" sz="2200" b="1" u="none" strike="noStrike" kern="0" dirty="0">
                          <a:latin typeface="仿宋" panose="02010609060101010101" pitchFamily="49" charset="-122"/>
                          <a:ea typeface="仿宋" panose="02010609060101010101" pitchFamily="49" charset="-122"/>
                        </a:rPr>
                        <a:t>String</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str</a:t>
                      </a:r>
                      <a:r>
                        <a:rPr lang="en-US" sz="2200" b="1" kern="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将字符串写到输出流</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4"/>
                  </a:ext>
                </a:extLst>
              </a:tr>
              <a:tr h="709554">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write(String </a:t>
                      </a:r>
                      <a:r>
                        <a:rPr lang="en-US" sz="2200" b="1" kern="0" dirty="0" err="1">
                          <a:latin typeface="仿宋" panose="02010609060101010101" pitchFamily="49" charset="-122"/>
                          <a:ea typeface="仿宋" panose="02010609060101010101" pitchFamily="49" charset="-122"/>
                        </a:rPr>
                        <a:t>str,int</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off,int</a:t>
                      </a:r>
                      <a:r>
                        <a:rPr lang="en-US" sz="2200" b="1" kern="0" dirty="0">
                          <a:latin typeface="仿宋" panose="02010609060101010101" pitchFamily="49" charset="-122"/>
                          <a:ea typeface="仿宋" panose="02010609060101010101" pitchFamily="49" charset="-122"/>
                        </a:rPr>
                        <a:t> </a:t>
                      </a:r>
                      <a:r>
                        <a:rPr lang="en-US" sz="2200" b="1" kern="0" dirty="0" err="1">
                          <a:latin typeface="仿宋" panose="02010609060101010101" pitchFamily="49" charset="-122"/>
                          <a:ea typeface="仿宋" panose="02010609060101010101" pitchFamily="49" charset="-122"/>
                        </a:rPr>
                        <a:t>len</a:t>
                      </a:r>
                      <a:r>
                        <a:rPr lang="en-US" sz="2200" b="1" kern="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从字符串</a:t>
                      </a:r>
                      <a:r>
                        <a:rPr lang="en-US" sz="2200" b="1" kern="0" dirty="0" err="1">
                          <a:latin typeface="仿宋" panose="02010609060101010101" pitchFamily="49" charset="-122"/>
                          <a:ea typeface="仿宋" panose="02010609060101010101" pitchFamily="49" charset="-122"/>
                        </a:rPr>
                        <a:t>str</a:t>
                      </a:r>
                      <a:r>
                        <a:rPr lang="zh-CN" sz="2200" b="1" kern="0" dirty="0">
                          <a:latin typeface="仿宋" panose="02010609060101010101" pitchFamily="49" charset="-122"/>
                          <a:ea typeface="仿宋" panose="02010609060101010101" pitchFamily="49" charset="-122"/>
                        </a:rPr>
                        <a:t>的</a:t>
                      </a:r>
                      <a:r>
                        <a:rPr lang="en-US" sz="2200" b="1" kern="0" dirty="0">
                          <a:latin typeface="仿宋" panose="02010609060101010101" pitchFamily="49" charset="-122"/>
                          <a:ea typeface="仿宋" panose="02010609060101010101" pitchFamily="49" charset="-122"/>
                        </a:rPr>
                        <a:t>off</a:t>
                      </a:r>
                      <a:r>
                        <a:rPr lang="zh-CN" sz="2200" b="1" kern="0" dirty="0">
                          <a:latin typeface="仿宋" panose="02010609060101010101" pitchFamily="49" charset="-122"/>
                          <a:ea typeface="仿宋" panose="02010609060101010101" pitchFamily="49" charset="-122"/>
                        </a:rPr>
                        <a:t>处开始取</a:t>
                      </a:r>
                      <a:r>
                        <a:rPr lang="en-US" sz="2200" b="1" kern="0" dirty="0" err="1">
                          <a:latin typeface="仿宋" panose="02010609060101010101" pitchFamily="49" charset="-122"/>
                          <a:ea typeface="仿宋" panose="02010609060101010101" pitchFamily="49" charset="-122"/>
                        </a:rPr>
                        <a:t>len</a:t>
                      </a:r>
                      <a:r>
                        <a:rPr lang="zh-CN" sz="2200" b="1" kern="0" dirty="0">
                          <a:latin typeface="仿宋" panose="02010609060101010101" pitchFamily="49" charset="-122"/>
                          <a:ea typeface="仿宋" panose="02010609060101010101" pitchFamily="49" charset="-122"/>
                        </a:rPr>
                        <a:t>个字符数据写到输出流</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5"/>
                  </a:ext>
                </a:extLst>
              </a:tr>
              <a:tr h="387057">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flush()</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zh-CN" sz="2200" b="1" kern="0" dirty="0">
                          <a:latin typeface="仿宋" panose="02010609060101010101" pitchFamily="49" charset="-122"/>
                          <a:ea typeface="仿宋" panose="02010609060101010101" pitchFamily="49" charset="-122"/>
                        </a:rPr>
                        <a:t>强制将输出流保存在缓冲区中的数据写到输出</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6"/>
                  </a:ext>
                </a:extLst>
              </a:tr>
              <a:tr h="354777">
                <a:tc>
                  <a:txBody>
                    <a:bodyPr/>
                    <a:lstStyle/>
                    <a:p>
                      <a:pPr>
                        <a:spcAft>
                          <a:spcPts val="0"/>
                        </a:spcAft>
                      </a:pPr>
                      <a:r>
                        <a:rPr lang="en-US" sz="2200" b="1" kern="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a:spcAft>
                          <a:spcPts val="0"/>
                        </a:spcAft>
                      </a:pPr>
                      <a:r>
                        <a:rPr lang="en-US" sz="2200" b="1" kern="0" dirty="0">
                          <a:latin typeface="仿宋" panose="02010609060101010101" pitchFamily="49" charset="-122"/>
                          <a:ea typeface="仿宋" panose="02010609060101010101" pitchFamily="49" charset="-122"/>
                        </a:rPr>
                        <a:t>close()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tc>
                  <a:txBody>
                    <a:bodyPr/>
                    <a:lstStyle/>
                    <a:p>
                      <a:pPr latinLnBrk="1">
                        <a:spcAft>
                          <a:spcPts val="0"/>
                        </a:spcAft>
                      </a:pPr>
                      <a:r>
                        <a:rPr lang="zh-CN" sz="2200" b="1" kern="100" dirty="0">
                          <a:latin typeface="仿宋" panose="02010609060101010101" pitchFamily="49" charset="-122"/>
                          <a:ea typeface="仿宋" panose="02010609060101010101" pitchFamily="49" charset="-122"/>
                        </a:rPr>
                        <a:t>关闭输出流，释放资源</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8" marR="68558" marT="0" marB="0" anchor="ctr"/>
                </a:tc>
                <a:extLst>
                  <a:ext uri="{0D108BD9-81ED-4DB2-BD59-A6C34878D82A}">
                    <a16:rowId xmlns:a16="http://schemas.microsoft.com/office/drawing/2014/main" val="10007"/>
                  </a:ext>
                </a:extLst>
              </a:tr>
            </a:tbl>
          </a:graphicData>
        </a:graphic>
      </p:graphicFrame>
      <p:sp>
        <p:nvSpPr>
          <p:cNvPr id="15" name="内容占位符 2">
            <a:extLst>
              <a:ext uri="{FF2B5EF4-FFF2-40B4-BE49-F238E27FC236}">
                <a16:creationId xmlns:a16="http://schemas.microsoft.com/office/drawing/2014/main" id="{3E77B278-51D3-48B6-9FF3-760BB4C57271}"/>
              </a:ext>
            </a:extLst>
          </p:cNvPr>
          <p:cNvSpPr txBox="1">
            <a:spLocks/>
          </p:cNvSpPr>
          <p:nvPr/>
        </p:nvSpPr>
        <p:spPr>
          <a:xfrm>
            <a:off x="936492" y="1981535"/>
            <a:ext cx="10568456" cy="48989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字符输出流</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Writer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用于将字符数据输出到目的地。类</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Writer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的常用方法：</a:t>
            </a:r>
          </a:p>
        </p:txBody>
      </p:sp>
    </p:spTree>
    <p:extLst>
      <p:ext uri="{BB962C8B-B14F-4D97-AF65-F5344CB8AC3E}">
        <p14:creationId xmlns:p14="http://schemas.microsoft.com/office/powerpoint/2010/main" val="86030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fltVal val="0"/>
                                          </p:val>
                                        </p:tav>
                                        <p:tav tm="100000">
                                          <p:val>
                                            <p:strVal val="#ppt_w"/>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 calcmode="lin" valueType="num">
                                      <p:cBhvr>
                                        <p:cTn id="34" dur="1000" fill="hold"/>
                                        <p:tgtEl>
                                          <p:spTgt spid="13"/>
                                        </p:tgtEl>
                                        <p:attrNameLst>
                                          <p:attrName>style.rotation</p:attrName>
                                        </p:attrNameLst>
                                      </p:cBhvr>
                                      <p:tavLst>
                                        <p:tav tm="0">
                                          <p:val>
                                            <p:fltVal val="90"/>
                                          </p:val>
                                        </p:tav>
                                        <p:tav tm="100000">
                                          <p:val>
                                            <p:fltVal val="0"/>
                                          </p:val>
                                        </p:tav>
                                      </p:tavLst>
                                    </p:anim>
                                    <p:animEffect transition="in" filter="fade">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文件字符输出流类</a:t>
              </a:r>
              <a:r>
                <a:rPr lang="en-US" altLang="zh-CN" sz="2400" b="1" dirty="0" err="1">
                  <a:solidFill>
                    <a:schemeClr val="tx1"/>
                  </a:solidFill>
                  <a:latin typeface="仿宋" panose="02010609060101010101" pitchFamily="49" charset="-122"/>
                  <a:ea typeface="仿宋" panose="02010609060101010101" pitchFamily="49" charset="-122"/>
                </a:rPr>
                <a:t>FileWriter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sp>
        <p:nvSpPr>
          <p:cNvPr id="24" name="内容占位符 2">
            <a:extLst>
              <a:ext uri="{FF2B5EF4-FFF2-40B4-BE49-F238E27FC236}">
                <a16:creationId xmlns:a16="http://schemas.microsoft.com/office/drawing/2014/main" id="{84950607-80A6-4E76-8C67-21E6523C1B64}"/>
              </a:ext>
            </a:extLst>
          </p:cNvPr>
          <p:cNvSpPr txBox="1">
            <a:spLocks/>
          </p:cNvSpPr>
          <p:nvPr/>
        </p:nvSpPr>
        <p:spPr>
          <a:xfrm>
            <a:off x="1071573" y="2024149"/>
            <a:ext cx="9900098" cy="117630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err="1">
                <a:latin typeface="仿宋" panose="02010609060101010101" pitchFamily="49" charset="-122"/>
                <a:ea typeface="仿宋" panose="02010609060101010101" pitchFamily="49" charset="-122"/>
              </a:rPr>
              <a:t>FileWriter</a:t>
            </a:r>
            <a:r>
              <a:rPr lang="zh-CN" altLang="en-US" sz="2400" b="1" dirty="0">
                <a:latin typeface="仿宋" panose="02010609060101010101" pitchFamily="49" charset="-122"/>
                <a:ea typeface="仿宋" panose="02010609060101010101" pitchFamily="49" charset="-122"/>
              </a:rPr>
              <a:t>类和字节流</a:t>
            </a:r>
            <a:r>
              <a:rPr lang="en-US" altLang="zh-CN" sz="2400" b="1" dirty="0" err="1">
                <a:latin typeface="仿宋" panose="02010609060101010101" pitchFamily="49" charset="-122"/>
                <a:ea typeface="仿宋" panose="02010609060101010101" pitchFamily="49" charset="-122"/>
              </a:rPr>
              <a:t>FileOutputStream</a:t>
            </a:r>
            <a:r>
              <a:rPr lang="zh-CN" altLang="en-US" sz="2400" b="1" dirty="0">
                <a:latin typeface="仿宋" panose="02010609060101010101" pitchFamily="49" charset="-122"/>
                <a:ea typeface="仿宋" panose="02010609060101010101" pitchFamily="49" charset="-122"/>
              </a:rPr>
              <a:t>类相对应，实现字符的输出操作，实现方法也基本相同。</a:t>
            </a:r>
            <a:r>
              <a:rPr lang="en-US" altLang="zh-CN" sz="2400" b="1" dirty="0" err="1">
                <a:latin typeface="仿宋" panose="02010609060101010101" pitchFamily="49" charset="-122"/>
                <a:ea typeface="仿宋" panose="02010609060101010101" pitchFamily="49" charset="-122"/>
              </a:rPr>
              <a:t>FileWriter</a:t>
            </a:r>
            <a:r>
              <a:rPr lang="zh-CN" altLang="en-US" sz="2400" b="1" dirty="0">
                <a:latin typeface="仿宋" panose="02010609060101010101" pitchFamily="49" charset="-122"/>
                <a:ea typeface="仿宋" panose="02010609060101010101" pitchFamily="49" charset="-122"/>
              </a:rPr>
              <a:t>类的常用构造方法：</a:t>
            </a:r>
          </a:p>
        </p:txBody>
      </p:sp>
      <p:sp>
        <p:nvSpPr>
          <p:cNvPr id="25" name="内容占位符 2">
            <a:extLst>
              <a:ext uri="{FF2B5EF4-FFF2-40B4-BE49-F238E27FC236}">
                <a16:creationId xmlns:a16="http://schemas.microsoft.com/office/drawing/2014/main" id="{067BF832-E647-4896-8D10-0EE20C0AB3F4}"/>
              </a:ext>
            </a:extLst>
          </p:cNvPr>
          <p:cNvSpPr txBox="1">
            <a:spLocks/>
          </p:cNvSpPr>
          <p:nvPr/>
        </p:nvSpPr>
        <p:spPr>
          <a:xfrm>
            <a:off x="687051" y="3752900"/>
            <a:ext cx="10817896" cy="209375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FileWriter</a:t>
            </a:r>
            <a:r>
              <a:rPr lang="en-US" altLang="zh-CN" sz="2400" b="1" dirty="0">
                <a:latin typeface="仿宋" panose="02010609060101010101" pitchFamily="49" charset="-122"/>
                <a:ea typeface="仿宋" panose="02010609060101010101" pitchFamily="49" charset="-122"/>
              </a:rPr>
              <a:t>(File file)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FileWriter</a:t>
            </a:r>
            <a:r>
              <a:rPr lang="en-US" altLang="zh-CN" sz="2400" b="1" dirty="0">
                <a:latin typeface="仿宋" panose="02010609060101010101" pitchFamily="49" charset="-122"/>
                <a:ea typeface="仿宋" panose="02010609060101010101" pitchFamily="49" charset="-122"/>
              </a:rPr>
              <a:t>(String name)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FileWriter</a:t>
            </a:r>
            <a:r>
              <a:rPr lang="en-US" altLang="zh-CN" sz="2400" b="1" dirty="0">
                <a:latin typeface="仿宋" panose="02010609060101010101" pitchFamily="49" charset="-122"/>
                <a:ea typeface="仿宋" panose="02010609060101010101" pitchFamily="49" charset="-122"/>
              </a:rPr>
              <a:t>(File </a:t>
            </a:r>
            <a:r>
              <a:rPr lang="en-US" altLang="zh-CN" sz="2400" b="1" dirty="0" err="1">
                <a:latin typeface="仿宋" panose="02010609060101010101" pitchFamily="49" charset="-122"/>
                <a:ea typeface="仿宋" panose="02010609060101010101" pitchFamily="49" charset="-122"/>
              </a:rPr>
              <a:t>file</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append)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FileWriter</a:t>
            </a:r>
            <a:r>
              <a:rPr lang="en-US" altLang="zh-CN" sz="2400" b="1" dirty="0">
                <a:latin typeface="仿宋" panose="02010609060101010101" pitchFamily="49" charset="-122"/>
                <a:ea typeface="仿宋" panose="02010609060101010101" pitchFamily="49" charset="-122"/>
              </a:rPr>
              <a:t>(String name,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append) throws </a:t>
            </a:r>
            <a:r>
              <a:rPr lang="en-US" altLang="zh-CN" sz="2400" b="1" dirty="0" err="1">
                <a:latin typeface="仿宋" panose="02010609060101010101" pitchFamily="49" charset="-122"/>
                <a:ea typeface="仿宋" panose="02010609060101010101" pitchFamily="49" charset="-122"/>
              </a:rPr>
              <a:t>IOException</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223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0-#ppt_h/2"/>
                                          </p:val>
                                        </p:tav>
                                        <p:tav tm="100000">
                                          <p:val>
                                            <p:strVal val="#ppt_y"/>
                                          </p:val>
                                        </p:tav>
                                      </p:tavLst>
                                    </p:anim>
                                  </p:childTnLst>
                                </p:cTn>
                              </p:par>
                            </p:childTnLst>
                          </p:cTn>
                        </p:par>
                        <p:par>
                          <p:cTn id="28" fill="hold">
                            <p:stCondLst>
                              <p:cond delay="4000"/>
                            </p:stCondLst>
                            <p:childTnLst>
                              <p:par>
                                <p:cTn id="29" presetID="31" presetClass="entr" presetSubtype="0" fill="hold" grpId="0" nodeType="after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p:cTn id="31" dur="10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25">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25">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25">
                                            <p:txEl>
                                              <p:pRg st="0" end="0"/>
                                            </p:txEl>
                                          </p:spTgt>
                                        </p:tgtEl>
                                      </p:cBhvr>
                                    </p:animEffect>
                                  </p:childTnLst>
                                </p:cTn>
                              </p:par>
                            </p:childTnLst>
                          </p:cTn>
                        </p:par>
                        <p:par>
                          <p:cTn id="35" fill="hold">
                            <p:stCondLst>
                              <p:cond delay="5000"/>
                            </p:stCondLst>
                            <p:childTnLst>
                              <p:par>
                                <p:cTn id="36" presetID="31" presetClass="entr" presetSubtype="0" fill="hold" grpId="0" nodeType="afterEffect">
                                  <p:stCondLst>
                                    <p:cond delay="0"/>
                                  </p:stCondLst>
                                  <p:childTnLst>
                                    <p:set>
                                      <p:cBhvr>
                                        <p:cTn id="37" dur="1" fill="hold">
                                          <p:stCondLst>
                                            <p:cond delay="0"/>
                                          </p:stCondLst>
                                        </p:cTn>
                                        <p:tgtEl>
                                          <p:spTgt spid="25">
                                            <p:txEl>
                                              <p:pRg st="1" end="1"/>
                                            </p:txEl>
                                          </p:spTgt>
                                        </p:tgtEl>
                                        <p:attrNameLst>
                                          <p:attrName>style.visibility</p:attrName>
                                        </p:attrNameLst>
                                      </p:cBhvr>
                                      <p:to>
                                        <p:strVal val="visible"/>
                                      </p:to>
                                    </p:set>
                                    <p:anim calcmode="lin" valueType="num">
                                      <p:cBhvr>
                                        <p:cTn id="38" dur="1000" fill="hold"/>
                                        <p:tgtEl>
                                          <p:spTgt spid="25">
                                            <p:txEl>
                                              <p:pRg st="1" end="1"/>
                                            </p:txEl>
                                          </p:spTgt>
                                        </p:tgtEl>
                                        <p:attrNameLst>
                                          <p:attrName>ppt_w</p:attrName>
                                        </p:attrNameLst>
                                      </p:cBhvr>
                                      <p:tavLst>
                                        <p:tav tm="0">
                                          <p:val>
                                            <p:fltVal val="0"/>
                                          </p:val>
                                        </p:tav>
                                        <p:tav tm="100000">
                                          <p:val>
                                            <p:strVal val="#ppt_w"/>
                                          </p:val>
                                        </p:tav>
                                      </p:tavLst>
                                    </p:anim>
                                    <p:anim calcmode="lin" valueType="num">
                                      <p:cBhvr>
                                        <p:cTn id="39" dur="1000" fill="hold"/>
                                        <p:tgtEl>
                                          <p:spTgt spid="25">
                                            <p:txEl>
                                              <p:pRg st="1" end="1"/>
                                            </p:txEl>
                                          </p:spTgt>
                                        </p:tgtEl>
                                        <p:attrNameLst>
                                          <p:attrName>ppt_h</p:attrName>
                                        </p:attrNameLst>
                                      </p:cBhvr>
                                      <p:tavLst>
                                        <p:tav tm="0">
                                          <p:val>
                                            <p:fltVal val="0"/>
                                          </p:val>
                                        </p:tav>
                                        <p:tav tm="100000">
                                          <p:val>
                                            <p:strVal val="#ppt_h"/>
                                          </p:val>
                                        </p:tav>
                                      </p:tavLst>
                                    </p:anim>
                                    <p:anim calcmode="lin" valueType="num">
                                      <p:cBhvr>
                                        <p:cTn id="40" dur="1000" fill="hold"/>
                                        <p:tgtEl>
                                          <p:spTgt spid="25">
                                            <p:txEl>
                                              <p:pRg st="1" end="1"/>
                                            </p:txEl>
                                          </p:spTgt>
                                        </p:tgtEl>
                                        <p:attrNameLst>
                                          <p:attrName>style.rotation</p:attrName>
                                        </p:attrNameLst>
                                      </p:cBhvr>
                                      <p:tavLst>
                                        <p:tav tm="0">
                                          <p:val>
                                            <p:fltVal val="90"/>
                                          </p:val>
                                        </p:tav>
                                        <p:tav tm="100000">
                                          <p:val>
                                            <p:fltVal val="0"/>
                                          </p:val>
                                        </p:tav>
                                      </p:tavLst>
                                    </p:anim>
                                    <p:animEffect transition="in" filter="fade">
                                      <p:cBhvr>
                                        <p:cTn id="41" dur="1000"/>
                                        <p:tgtEl>
                                          <p:spTgt spid="25">
                                            <p:txEl>
                                              <p:pRg st="1" end="1"/>
                                            </p:txEl>
                                          </p:spTgt>
                                        </p:tgtEl>
                                      </p:cBhvr>
                                    </p:animEffect>
                                  </p:childTnLst>
                                </p:cTn>
                              </p:par>
                            </p:childTnLst>
                          </p:cTn>
                        </p:par>
                        <p:par>
                          <p:cTn id="42" fill="hold">
                            <p:stCondLst>
                              <p:cond delay="6000"/>
                            </p:stCondLst>
                            <p:childTnLst>
                              <p:par>
                                <p:cTn id="43" presetID="31" presetClass="entr" presetSubtype="0" fill="hold" grpId="0" nodeType="afterEffect">
                                  <p:stCondLst>
                                    <p:cond delay="0"/>
                                  </p:stCondLst>
                                  <p:childTnLst>
                                    <p:set>
                                      <p:cBhvr>
                                        <p:cTn id="44" dur="1" fill="hold">
                                          <p:stCondLst>
                                            <p:cond delay="0"/>
                                          </p:stCondLst>
                                        </p:cTn>
                                        <p:tgtEl>
                                          <p:spTgt spid="25">
                                            <p:txEl>
                                              <p:pRg st="2" end="2"/>
                                            </p:txEl>
                                          </p:spTgt>
                                        </p:tgtEl>
                                        <p:attrNameLst>
                                          <p:attrName>style.visibility</p:attrName>
                                        </p:attrNameLst>
                                      </p:cBhvr>
                                      <p:to>
                                        <p:strVal val="visible"/>
                                      </p:to>
                                    </p:set>
                                    <p:anim calcmode="lin" valueType="num">
                                      <p:cBhvr>
                                        <p:cTn id="45" dur="1000" fill="hold"/>
                                        <p:tgtEl>
                                          <p:spTgt spid="25">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25">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25">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25">
                                            <p:txEl>
                                              <p:pRg st="2" end="2"/>
                                            </p:txEl>
                                          </p:spTgt>
                                        </p:tgtEl>
                                      </p:cBhvr>
                                    </p:animEffect>
                                  </p:childTnLst>
                                </p:cTn>
                              </p:par>
                            </p:childTnLst>
                          </p:cTn>
                        </p:par>
                        <p:par>
                          <p:cTn id="49" fill="hold">
                            <p:stCondLst>
                              <p:cond delay="7000"/>
                            </p:stCondLst>
                            <p:childTnLst>
                              <p:par>
                                <p:cTn id="50" presetID="31" presetClass="entr" presetSubtype="0" fill="hold" grpId="0" nodeType="afterEffect">
                                  <p:stCondLst>
                                    <p:cond delay="0"/>
                                  </p:stCondLst>
                                  <p:childTnLst>
                                    <p:set>
                                      <p:cBhvr>
                                        <p:cTn id="51" dur="1" fill="hold">
                                          <p:stCondLst>
                                            <p:cond delay="0"/>
                                          </p:stCondLst>
                                        </p:cTn>
                                        <p:tgtEl>
                                          <p:spTgt spid="25">
                                            <p:txEl>
                                              <p:pRg st="3" end="3"/>
                                            </p:txEl>
                                          </p:spTgt>
                                        </p:tgtEl>
                                        <p:attrNameLst>
                                          <p:attrName>style.visibility</p:attrName>
                                        </p:attrNameLst>
                                      </p:cBhvr>
                                      <p:to>
                                        <p:strVal val="visible"/>
                                      </p:to>
                                    </p:set>
                                    <p:anim calcmode="lin" valueType="num">
                                      <p:cBhvr>
                                        <p:cTn id="52" dur="1000" fill="hold"/>
                                        <p:tgtEl>
                                          <p:spTgt spid="25">
                                            <p:txEl>
                                              <p:pRg st="3" end="3"/>
                                            </p:txEl>
                                          </p:spTgt>
                                        </p:tgtEl>
                                        <p:attrNameLst>
                                          <p:attrName>ppt_w</p:attrName>
                                        </p:attrNameLst>
                                      </p:cBhvr>
                                      <p:tavLst>
                                        <p:tav tm="0">
                                          <p:val>
                                            <p:fltVal val="0"/>
                                          </p:val>
                                        </p:tav>
                                        <p:tav tm="100000">
                                          <p:val>
                                            <p:strVal val="#ppt_w"/>
                                          </p:val>
                                        </p:tav>
                                      </p:tavLst>
                                    </p:anim>
                                    <p:anim calcmode="lin" valueType="num">
                                      <p:cBhvr>
                                        <p:cTn id="53" dur="1000" fill="hold"/>
                                        <p:tgtEl>
                                          <p:spTgt spid="25">
                                            <p:txEl>
                                              <p:pRg st="3" end="3"/>
                                            </p:txEl>
                                          </p:spTgt>
                                        </p:tgtEl>
                                        <p:attrNameLst>
                                          <p:attrName>ppt_h</p:attrName>
                                        </p:attrNameLst>
                                      </p:cBhvr>
                                      <p:tavLst>
                                        <p:tav tm="0">
                                          <p:val>
                                            <p:fltVal val="0"/>
                                          </p:val>
                                        </p:tav>
                                        <p:tav tm="100000">
                                          <p:val>
                                            <p:strVal val="#ppt_h"/>
                                          </p:val>
                                        </p:tav>
                                      </p:tavLst>
                                    </p:anim>
                                    <p:anim calcmode="lin" valueType="num">
                                      <p:cBhvr>
                                        <p:cTn id="54" dur="1000" fill="hold"/>
                                        <p:tgtEl>
                                          <p:spTgt spid="25">
                                            <p:txEl>
                                              <p:pRg st="3" end="3"/>
                                            </p:txEl>
                                          </p:spTgt>
                                        </p:tgtEl>
                                        <p:attrNameLst>
                                          <p:attrName>style.rotation</p:attrName>
                                        </p:attrNameLst>
                                      </p:cBhvr>
                                      <p:tavLst>
                                        <p:tav tm="0">
                                          <p:val>
                                            <p:fltVal val="90"/>
                                          </p:val>
                                        </p:tav>
                                        <p:tav tm="100000">
                                          <p:val>
                                            <p:fltVal val="0"/>
                                          </p:val>
                                        </p:tav>
                                      </p:tavLst>
                                    </p:anim>
                                    <p:animEffect transition="in" filter="fade">
                                      <p:cBhvr>
                                        <p:cTn id="55" dur="10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24" grpId="0"/>
      <p:bldP spid="2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文件字符输出流类</a:t>
              </a:r>
              <a:r>
                <a:rPr lang="en-US" altLang="zh-CN" sz="2400" b="1" dirty="0" err="1">
                  <a:solidFill>
                    <a:schemeClr val="tx1"/>
                  </a:solidFill>
                  <a:latin typeface="仿宋" panose="02010609060101010101" pitchFamily="49" charset="-122"/>
                  <a:ea typeface="仿宋" panose="02010609060101010101" pitchFamily="49" charset="-122"/>
                </a:rPr>
                <a:t>FileWriter</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9A22D76C-03D4-4079-999D-6577EBDC0AB1}"/>
              </a:ext>
            </a:extLst>
          </p:cNvPr>
          <p:cNvSpPr txBox="1">
            <a:spLocks/>
          </p:cNvSpPr>
          <p:nvPr/>
        </p:nvSpPr>
        <p:spPr>
          <a:xfrm>
            <a:off x="1300119" y="2443390"/>
            <a:ext cx="9747735" cy="205216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如果第二个参数为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true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，则将字符写入文件末尾处，而不是写入文件开始处。</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如果文件不存在或出现其他问题，会抛出</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IOException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异常。</a:t>
            </a:r>
          </a:p>
        </p:txBody>
      </p:sp>
      <p:grpSp>
        <p:nvGrpSpPr>
          <p:cNvPr id="15" name="组合 14">
            <a:extLst>
              <a:ext uri="{FF2B5EF4-FFF2-40B4-BE49-F238E27FC236}">
                <a16:creationId xmlns:a16="http://schemas.microsoft.com/office/drawing/2014/main" id="{F525E3E1-8F07-426D-BA7C-83E2BD11AE11}"/>
              </a:ext>
            </a:extLst>
          </p:cNvPr>
          <p:cNvGrpSpPr/>
          <p:nvPr/>
        </p:nvGrpSpPr>
        <p:grpSpPr>
          <a:xfrm>
            <a:off x="0" y="5572218"/>
            <a:ext cx="12231120" cy="1295100"/>
            <a:chOff x="-43539" y="5487194"/>
            <a:chExt cx="12233951" cy="1295400"/>
          </a:xfrm>
        </p:grpSpPr>
        <p:sp>
          <p:nvSpPr>
            <p:cNvPr id="16" name="Freeform 3">
              <a:extLst>
                <a:ext uri="{FF2B5EF4-FFF2-40B4-BE49-F238E27FC236}">
                  <a16:creationId xmlns:a16="http://schemas.microsoft.com/office/drawing/2014/main" id="{C1C043F7-8807-4D31-B803-CCA8EC6E3FB2}"/>
                </a:ext>
              </a:extLst>
            </p:cNvPr>
            <p:cNvSpPr/>
            <p:nvPr/>
          </p:nvSpPr>
          <p:spPr>
            <a:xfrm>
              <a:off x="-43539" y="5487194"/>
              <a:ext cx="12233951" cy="12954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EE041CA1-89BF-4825-A8FB-F0A2E5F34B61}"/>
                </a:ext>
              </a:extLst>
            </p:cNvPr>
            <p:cNvSpPr txBox="1">
              <a:spLocks/>
            </p:cNvSpPr>
            <p:nvPr/>
          </p:nvSpPr>
          <p:spPr>
            <a:xfrm>
              <a:off x="1145815" y="5563394"/>
              <a:ext cx="10435791" cy="11437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10.7】</a:t>
              </a:r>
              <a:r>
                <a:rPr lang="zh-CN" altLang="en-US" sz="2400" b="1" dirty="0">
                  <a:solidFill>
                    <a:schemeClr val="bg1"/>
                  </a:solidFill>
                  <a:latin typeface="仿宋" panose="02010609060101010101" pitchFamily="49" charset="-122"/>
                  <a:ea typeface="仿宋" panose="02010609060101010101" pitchFamily="49" charset="-122"/>
                </a:rPr>
                <a:t>利用文件流实现文件的复制功能。</a:t>
              </a:r>
            </a:p>
            <a:p>
              <a:pPr marL="0" indent="0">
                <a:lnSpc>
                  <a:spcPct val="130000"/>
                </a:lnSpc>
                <a:spcBef>
                  <a:spcPts val="0"/>
                </a:spcBef>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Example10_07.java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88C265FA-4879-4CF1-B3D7-BCC17D960428}"/>
                </a:ext>
              </a:extLst>
            </p:cNvPr>
            <p:cNvGrpSpPr/>
            <p:nvPr/>
          </p:nvGrpSpPr>
          <p:grpSpPr>
            <a:xfrm>
              <a:off x="792751" y="5641181"/>
              <a:ext cx="352250" cy="455613"/>
              <a:chOff x="5449889" y="1827213"/>
              <a:chExt cx="352250" cy="455613"/>
            </a:xfrm>
            <a:solidFill>
              <a:srgbClr val="FFC000"/>
            </a:solidFill>
          </p:grpSpPr>
          <p:sp>
            <p:nvSpPr>
              <p:cNvPr id="29" name="Freeform 125">
                <a:extLst>
                  <a:ext uri="{FF2B5EF4-FFF2-40B4-BE49-F238E27FC236}">
                    <a16:creationId xmlns:a16="http://schemas.microsoft.com/office/drawing/2014/main" id="{E0A6C72C-9B21-45AD-92D5-7299545579C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0" name="Freeform 126">
                <a:extLst>
                  <a:ext uri="{FF2B5EF4-FFF2-40B4-BE49-F238E27FC236}">
                    <a16:creationId xmlns:a16="http://schemas.microsoft.com/office/drawing/2014/main" id="{DFD5FE8E-8355-4DED-8ADC-99F92F95A88C}"/>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9275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 calcmode="lin" valueType="num">
                                      <p:cBhvr additive="base">
                                        <p:cTn id="15"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a:t>
              </a:r>
            </a:p>
          </p:txBody>
        </p:sp>
      </p:grpSp>
      <p:sp>
        <p:nvSpPr>
          <p:cNvPr id="40" name="内容占位符 2">
            <a:extLst>
              <a:ext uri="{FF2B5EF4-FFF2-40B4-BE49-F238E27FC236}">
                <a16:creationId xmlns:a16="http://schemas.microsoft.com/office/drawing/2014/main" id="{47E00296-6530-4A03-9256-9E5248317D7D}"/>
              </a:ext>
            </a:extLst>
          </p:cNvPr>
          <p:cNvSpPr txBox="1">
            <a:spLocks/>
          </p:cNvSpPr>
          <p:nvPr/>
        </p:nvSpPr>
        <p:spPr>
          <a:xfrm>
            <a:off x="855844" y="1838996"/>
            <a:ext cx="10438359" cy="38737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根据处理数据类型，可以分为字节流和字符流。</a:t>
            </a:r>
          </a:p>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根据数据的流向可以分为输入流和输出流。</a:t>
            </a:r>
          </a:p>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根据处理数据功能，可以分为实体流和装饰流。</a:t>
            </a:r>
          </a:p>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实体流对数据不做任何处理，只完成基本的读写操作。</a:t>
            </a:r>
          </a:p>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装饰流是在实体流的基础上，提供更高级的功能。</a:t>
            </a:r>
          </a:p>
          <a:p>
            <a:pPr>
              <a:lnSpc>
                <a:spcPct val="150000"/>
              </a:lnSpc>
              <a:buClr>
                <a:schemeClr val="tx1"/>
              </a:buClr>
              <a:buFont typeface="Wingdings" pitchFamily="2" charset="2"/>
              <a:buChar char="Ø"/>
            </a:pPr>
            <a:r>
              <a:rPr lang="zh-CN" altLang="en-US" sz="2400" b="1" dirty="0">
                <a:solidFill>
                  <a:schemeClr val="tx1"/>
                </a:solidFill>
                <a:latin typeface="仿宋" panose="02010609060101010101" pitchFamily="49" charset="-122"/>
                <a:ea typeface="仿宋" panose="02010609060101010101" pitchFamily="49" charset="-122"/>
              </a:rPr>
              <a:t>这些流都在</a:t>
            </a:r>
            <a:r>
              <a:rPr lang="en-US" altLang="zh-CN" sz="2400" b="1" dirty="0">
                <a:solidFill>
                  <a:schemeClr val="tx1"/>
                </a:solidFill>
                <a:latin typeface="仿宋" panose="02010609060101010101" pitchFamily="49" charset="-122"/>
                <a:ea typeface="仿宋" panose="02010609060101010101" pitchFamily="49" charset="-122"/>
              </a:rPr>
              <a:t>java.io</a:t>
            </a:r>
            <a:r>
              <a:rPr lang="zh-CN" altLang="en-US" sz="2400" b="1" dirty="0">
                <a:solidFill>
                  <a:schemeClr val="tx1"/>
                </a:solidFill>
                <a:latin typeface="仿宋" panose="02010609060101010101" pitchFamily="49" charset="-122"/>
                <a:ea typeface="仿宋" panose="02010609060101010101" pitchFamily="49" charset="-122"/>
              </a:rPr>
              <a:t>包中。</a:t>
            </a:r>
          </a:p>
        </p:txBody>
      </p:sp>
    </p:spTree>
    <p:extLst>
      <p:ext uri="{BB962C8B-B14F-4D97-AF65-F5344CB8AC3E}">
        <p14:creationId xmlns:p14="http://schemas.microsoft.com/office/powerpoint/2010/main" val="31105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数据输入流</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graphicFrame>
        <p:nvGraphicFramePr>
          <p:cNvPr id="13" name="表格 12">
            <a:extLst>
              <a:ext uri="{FF2B5EF4-FFF2-40B4-BE49-F238E27FC236}">
                <a16:creationId xmlns:a16="http://schemas.microsoft.com/office/drawing/2014/main" id="{F4B3F496-66D7-4260-AFB9-3B8E88B363D7}"/>
              </a:ext>
            </a:extLst>
          </p:cNvPr>
          <p:cNvGraphicFramePr>
            <a:graphicFrameLocks noGrp="1"/>
          </p:cNvGraphicFramePr>
          <p:nvPr>
            <p:extLst>
              <p:ext uri="{D42A27DB-BD31-4B8C-83A1-F6EECF244321}">
                <p14:modId xmlns:p14="http://schemas.microsoft.com/office/powerpoint/2010/main" val="1422168934"/>
              </p:ext>
            </p:extLst>
          </p:nvPr>
        </p:nvGraphicFramePr>
        <p:xfrm>
          <a:off x="229958" y="3048088"/>
          <a:ext cx="11732084" cy="3317564"/>
        </p:xfrm>
        <a:graphic>
          <a:graphicData uri="http://schemas.openxmlformats.org/drawingml/2006/table">
            <a:tbl>
              <a:tblPr>
                <a:tableStyleId>{16D9F66E-5EB9-4882-86FB-DCBF35E3C3E4}</a:tableStyleId>
              </a:tblPr>
              <a:tblGrid>
                <a:gridCol w="1417299">
                  <a:extLst>
                    <a:ext uri="{9D8B030D-6E8A-4147-A177-3AD203B41FA5}">
                      <a16:colId xmlns:a16="http://schemas.microsoft.com/office/drawing/2014/main" val="20000"/>
                    </a:ext>
                  </a:extLst>
                </a:gridCol>
                <a:gridCol w="4803068">
                  <a:extLst>
                    <a:ext uri="{9D8B030D-6E8A-4147-A177-3AD203B41FA5}">
                      <a16:colId xmlns:a16="http://schemas.microsoft.com/office/drawing/2014/main" val="20001"/>
                    </a:ext>
                  </a:extLst>
                </a:gridCol>
                <a:gridCol w="5511717">
                  <a:extLst>
                    <a:ext uri="{9D8B030D-6E8A-4147-A177-3AD203B41FA5}">
                      <a16:colId xmlns:a16="http://schemas.microsoft.com/office/drawing/2014/main" val="20002"/>
                    </a:ext>
                  </a:extLst>
                </a:gridCol>
              </a:tblGrid>
              <a:tr h="398497">
                <a:tc>
                  <a:txBody>
                    <a:bodyPr/>
                    <a:lstStyle/>
                    <a:p>
                      <a:pPr algn="ctr">
                        <a:spcAft>
                          <a:spcPts val="0"/>
                        </a:spcAft>
                      </a:pPr>
                      <a:r>
                        <a:rPr lang="zh-CN" sz="2400" kern="100" dirty="0">
                          <a:latin typeface="仿宋" panose="02010609060101010101" pitchFamily="49" charset="-122"/>
                          <a:ea typeface="仿宋" panose="02010609060101010101" pitchFamily="49" charset="-122"/>
                        </a:rPr>
                        <a:t>类型</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62" marR="68562" marT="0" marB="0" anchor="ctr">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rPr>
                        <a:t>方法名</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62" marR="68562" marT="0" marB="0" anchor="ctr">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rPr>
                        <a:t>功能</a:t>
                      </a:r>
                      <a:endParaRPr lang="zh-CN" sz="2400" b="1" kern="100" dirty="0">
                        <a:solidFill>
                          <a:schemeClr val="bg1"/>
                        </a:solidFill>
                        <a:latin typeface="仿宋" panose="02010609060101010101" pitchFamily="49" charset="-122"/>
                        <a:ea typeface="仿宋" panose="02010609060101010101" pitchFamily="49" charset="-122"/>
                        <a:cs typeface="Times New Roman"/>
                      </a:endParaRPr>
                    </a:p>
                  </a:txBody>
                  <a:tcPr marL="68562" marR="68562" marT="0" marB="0" anchor="ctr">
                    <a:solidFill>
                      <a:srgbClr val="FFC000"/>
                    </a:solidFill>
                  </a:tcPr>
                </a:tc>
                <a:extLst>
                  <a:ext uri="{0D108BD9-81ED-4DB2-BD59-A6C34878D82A}">
                    <a16:rowId xmlns:a16="http://schemas.microsoft.com/office/drawing/2014/main" val="10000"/>
                  </a:ext>
                </a:extLst>
              </a:tr>
              <a:tr h="814623">
                <a:tc>
                  <a:txBody>
                    <a:bodyPr/>
                    <a:lstStyle/>
                    <a:p>
                      <a:pPr algn="l">
                        <a:spcAft>
                          <a:spcPts val="0"/>
                        </a:spcAft>
                      </a:pPr>
                      <a:endParaRPr lang="en-US"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100" dirty="0" err="1">
                          <a:latin typeface="仿宋" panose="02010609060101010101" pitchFamily="49" charset="-122"/>
                          <a:ea typeface="仿宋" panose="02010609060101010101" pitchFamily="49" charset="-122"/>
                        </a:rPr>
                        <a:t>DataInputStream</a:t>
                      </a:r>
                      <a:r>
                        <a:rPr lang="en-US" sz="2400" kern="100" dirty="0">
                          <a:latin typeface="仿宋" panose="02010609060101010101" pitchFamily="49" charset="-122"/>
                          <a:ea typeface="仿宋" panose="02010609060101010101" pitchFamily="49" charset="-122"/>
                        </a:rPr>
                        <a:t>(</a:t>
                      </a:r>
                      <a:r>
                        <a:rPr lang="en-US" sz="2400" u="none" strike="noStrike" kern="100" dirty="0" err="1">
                          <a:latin typeface="仿宋" panose="02010609060101010101" pitchFamily="49" charset="-122"/>
                          <a:ea typeface="仿宋" panose="02010609060101010101" pitchFamily="49" charset="-122"/>
                        </a:rPr>
                        <a:t>InputStream</a:t>
                      </a:r>
                      <a:r>
                        <a:rPr lang="en-US" sz="2400" kern="100" dirty="0">
                          <a:latin typeface="仿宋" panose="02010609060101010101" pitchFamily="49" charset="-122"/>
                          <a:ea typeface="仿宋" panose="02010609060101010101" pitchFamily="49" charset="-122"/>
                        </a:rPr>
                        <a:t> in)</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100" dirty="0">
                          <a:latin typeface="仿宋" panose="02010609060101010101" pitchFamily="49" charset="-122"/>
                          <a:ea typeface="仿宋" panose="02010609060101010101" pitchFamily="49" charset="-122"/>
                        </a:rPr>
                        <a:t>使用指定的实体流</a:t>
                      </a:r>
                      <a:r>
                        <a:rPr lang="en-US" sz="2400" kern="100" dirty="0">
                          <a:latin typeface="仿宋" panose="02010609060101010101" pitchFamily="49" charset="-122"/>
                          <a:ea typeface="仿宋" panose="02010609060101010101" pitchFamily="49" charset="-122"/>
                        </a:rPr>
                        <a:t> </a:t>
                      </a:r>
                      <a:r>
                        <a:rPr lang="en-US" sz="2400" kern="100" dirty="0" err="1">
                          <a:latin typeface="仿宋" panose="02010609060101010101" pitchFamily="49" charset="-122"/>
                          <a:ea typeface="仿宋" panose="02010609060101010101" pitchFamily="49" charset="-122"/>
                        </a:rPr>
                        <a:t>InputStream</a:t>
                      </a:r>
                      <a:r>
                        <a:rPr lang="en-US" sz="2400" kern="100" dirty="0">
                          <a:latin typeface="仿宋" panose="02010609060101010101" pitchFamily="49" charset="-122"/>
                          <a:ea typeface="仿宋" panose="02010609060101010101" pitchFamily="49" charset="-122"/>
                        </a:rPr>
                        <a:t> </a:t>
                      </a:r>
                      <a:r>
                        <a:rPr lang="zh-CN" sz="2400" kern="100" dirty="0">
                          <a:latin typeface="仿宋" panose="02010609060101010101" pitchFamily="49" charset="-122"/>
                          <a:ea typeface="仿宋" panose="02010609060101010101" pitchFamily="49" charset="-122"/>
                        </a:rPr>
                        <a:t>创建一个</a:t>
                      </a:r>
                      <a:r>
                        <a:rPr lang="en-US" sz="2400" kern="100" dirty="0" err="1">
                          <a:latin typeface="仿宋" panose="02010609060101010101" pitchFamily="49" charset="-122"/>
                          <a:ea typeface="仿宋" panose="02010609060101010101" pitchFamily="49" charset="-122"/>
                        </a:rPr>
                        <a:t>DataInputStream</a:t>
                      </a:r>
                      <a:r>
                        <a:rPr lang="zh-CN" sz="2400" kern="10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1"/>
                  </a:ext>
                </a:extLst>
              </a:tr>
              <a:tr h="407312">
                <a:tc>
                  <a:txBody>
                    <a:bodyPr/>
                    <a:lstStyle/>
                    <a:p>
                      <a:pPr algn="l">
                        <a:spcAft>
                          <a:spcPts val="0"/>
                        </a:spcAft>
                      </a:pPr>
                      <a:r>
                        <a:rPr lang="en-US" sz="2400" kern="0" dirty="0" err="1">
                          <a:latin typeface="仿宋" panose="02010609060101010101" pitchFamily="49" charset="-122"/>
                          <a:ea typeface="仿宋" panose="02010609060101010101" pitchFamily="49" charset="-122"/>
                        </a:rPr>
                        <a:t>boolean</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0" dirty="0" err="1">
                          <a:latin typeface="仿宋" panose="02010609060101010101" pitchFamily="49" charset="-122"/>
                          <a:ea typeface="仿宋" panose="02010609060101010101" pitchFamily="49" charset="-122"/>
                        </a:rPr>
                        <a:t>readBoolean</a:t>
                      </a:r>
                      <a:r>
                        <a:rPr lang="en-US" sz="2400" kern="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0" dirty="0">
                          <a:latin typeface="仿宋" panose="02010609060101010101" pitchFamily="49" charset="-122"/>
                          <a:ea typeface="仿宋" panose="02010609060101010101" pitchFamily="49" charset="-122"/>
                        </a:rPr>
                        <a:t>读取一个布尔值</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2"/>
                  </a:ext>
                </a:extLst>
              </a:tr>
              <a:tr h="424283">
                <a:tc>
                  <a:txBody>
                    <a:bodyPr/>
                    <a:lstStyle/>
                    <a:p>
                      <a:pPr algn="l">
                        <a:spcAft>
                          <a:spcPts val="0"/>
                        </a:spcAft>
                      </a:pPr>
                      <a:r>
                        <a:rPr lang="en-US" sz="2400" kern="0" dirty="0">
                          <a:latin typeface="仿宋" panose="02010609060101010101" pitchFamily="49" charset="-122"/>
                          <a:ea typeface="仿宋" panose="02010609060101010101" pitchFamily="49" charset="-122"/>
                        </a:rPr>
                        <a:t>byte</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0" dirty="0" err="1">
                          <a:latin typeface="仿宋" panose="02010609060101010101" pitchFamily="49" charset="-122"/>
                          <a:ea typeface="仿宋" panose="02010609060101010101" pitchFamily="49" charset="-122"/>
                        </a:rPr>
                        <a:t>readByte</a:t>
                      </a:r>
                      <a:r>
                        <a:rPr lang="en-US" sz="2400" kern="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0" dirty="0">
                          <a:latin typeface="仿宋" panose="02010609060101010101" pitchFamily="49" charset="-122"/>
                          <a:ea typeface="仿宋" panose="02010609060101010101" pitchFamily="49" charset="-122"/>
                        </a:rPr>
                        <a:t>读取一个字节</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3"/>
                  </a:ext>
                </a:extLst>
              </a:tr>
              <a:tr h="424283">
                <a:tc>
                  <a:txBody>
                    <a:bodyPr/>
                    <a:lstStyle/>
                    <a:p>
                      <a:pPr algn="l">
                        <a:spcAft>
                          <a:spcPts val="0"/>
                        </a:spcAft>
                      </a:pPr>
                      <a:r>
                        <a:rPr lang="en-US" sz="2400" kern="0" dirty="0">
                          <a:latin typeface="仿宋" panose="02010609060101010101" pitchFamily="49" charset="-122"/>
                          <a:ea typeface="仿宋" panose="02010609060101010101" pitchFamily="49" charset="-122"/>
                        </a:rPr>
                        <a:t>char</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0" dirty="0" err="1">
                          <a:latin typeface="仿宋" panose="02010609060101010101" pitchFamily="49" charset="-122"/>
                          <a:ea typeface="仿宋" panose="02010609060101010101" pitchFamily="49" charset="-122"/>
                        </a:rPr>
                        <a:t>readChar</a:t>
                      </a:r>
                      <a:r>
                        <a:rPr lang="en-US" sz="2400" kern="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0" dirty="0">
                          <a:latin typeface="仿宋" panose="02010609060101010101" pitchFamily="49" charset="-122"/>
                          <a:ea typeface="仿宋" panose="02010609060101010101" pitchFamily="49" charset="-122"/>
                        </a:rPr>
                        <a:t>读取一个字符</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4"/>
                  </a:ext>
                </a:extLst>
              </a:tr>
              <a:tr h="424283">
                <a:tc>
                  <a:txBody>
                    <a:bodyPr/>
                    <a:lstStyle/>
                    <a:p>
                      <a:pPr algn="l">
                        <a:spcAft>
                          <a:spcPts val="0"/>
                        </a:spcAft>
                      </a:pPr>
                      <a:r>
                        <a:rPr lang="en-US" sz="2400" kern="0" dirty="0">
                          <a:latin typeface="仿宋" panose="02010609060101010101" pitchFamily="49" charset="-122"/>
                          <a:ea typeface="仿宋" panose="02010609060101010101" pitchFamily="49" charset="-122"/>
                        </a:rPr>
                        <a:t>long</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0" dirty="0" err="1">
                          <a:latin typeface="仿宋" panose="02010609060101010101" pitchFamily="49" charset="-122"/>
                          <a:ea typeface="仿宋" panose="02010609060101010101" pitchFamily="49" charset="-122"/>
                        </a:rPr>
                        <a:t>readLong</a:t>
                      </a:r>
                      <a:r>
                        <a:rPr lang="en-US" sz="2400" kern="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0" dirty="0">
                          <a:latin typeface="仿宋" panose="02010609060101010101" pitchFamily="49" charset="-122"/>
                          <a:ea typeface="仿宋" panose="02010609060101010101" pitchFamily="49" charset="-122"/>
                        </a:rPr>
                        <a:t>读取一个长整型数</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5"/>
                  </a:ext>
                </a:extLst>
              </a:tr>
              <a:tr h="424283">
                <a:tc>
                  <a:txBody>
                    <a:bodyPr/>
                    <a:lstStyle/>
                    <a:p>
                      <a:pPr algn="l">
                        <a:spcAft>
                          <a:spcPts val="0"/>
                        </a:spcAft>
                      </a:pPr>
                      <a:r>
                        <a:rPr lang="en-US" sz="2400" kern="0" dirty="0" err="1">
                          <a:latin typeface="仿宋" panose="02010609060101010101" pitchFamily="49" charset="-122"/>
                          <a:ea typeface="仿宋" panose="02010609060101010101" pitchFamily="49" charset="-122"/>
                        </a:rPr>
                        <a:t>int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en-US" sz="2400" kern="0" dirty="0" err="1">
                          <a:latin typeface="仿宋" panose="02010609060101010101" pitchFamily="49" charset="-122"/>
                          <a:ea typeface="仿宋" panose="02010609060101010101" pitchFamily="49" charset="-122"/>
                        </a:rPr>
                        <a:t>readInt</a:t>
                      </a:r>
                      <a:r>
                        <a:rPr lang="en-US" sz="2400" kern="0" dirty="0">
                          <a:latin typeface="仿宋" panose="02010609060101010101" pitchFamily="49" charset="-122"/>
                          <a:ea typeface="仿宋" panose="02010609060101010101" pitchFamily="49" charset="-122"/>
                        </a:rPr>
                        <a:t>()</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tc>
                  <a:txBody>
                    <a:bodyPr/>
                    <a:lstStyle/>
                    <a:p>
                      <a:pPr algn="l">
                        <a:spcAft>
                          <a:spcPts val="0"/>
                        </a:spcAft>
                      </a:pPr>
                      <a:r>
                        <a:rPr lang="zh-CN" sz="2400" kern="0" dirty="0">
                          <a:latin typeface="仿宋" panose="02010609060101010101" pitchFamily="49" charset="-122"/>
                          <a:ea typeface="仿宋" panose="02010609060101010101" pitchFamily="49" charset="-122"/>
                        </a:rPr>
                        <a:t>读取一个整数</a:t>
                      </a:r>
                      <a:endParaRPr lang="zh-CN" sz="24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2" marR="68562" marT="0" marB="0" anchor="ctr"/>
                </a:tc>
                <a:extLst>
                  <a:ext uri="{0D108BD9-81ED-4DB2-BD59-A6C34878D82A}">
                    <a16:rowId xmlns:a16="http://schemas.microsoft.com/office/drawing/2014/main" val="10006"/>
                  </a:ext>
                </a:extLst>
              </a:tr>
            </a:tbl>
          </a:graphicData>
        </a:graphic>
      </p:graphicFrame>
      <p:sp>
        <p:nvSpPr>
          <p:cNvPr id="15" name="矩形 14">
            <a:extLst>
              <a:ext uri="{FF2B5EF4-FFF2-40B4-BE49-F238E27FC236}">
                <a16:creationId xmlns:a16="http://schemas.microsoft.com/office/drawing/2014/main" id="{90D4F819-2475-419F-AA9B-BCD905131F55}"/>
              </a:ext>
            </a:extLst>
          </p:cNvPr>
          <p:cNvSpPr/>
          <p:nvPr/>
        </p:nvSpPr>
        <p:spPr>
          <a:xfrm>
            <a:off x="915599" y="1905353"/>
            <a:ext cx="9827525" cy="1005555"/>
          </a:xfrm>
          <a:prstGeom prst="rect">
            <a:avLst/>
          </a:prstGeom>
        </p:spPr>
        <p:txBody>
          <a:bodyPr vert="horz" lIns="121889" tIns="60944" rIns="121889" bIns="60944" rtlCol="0">
            <a:noAutofit/>
          </a:bodyPr>
          <a:lstStyle/>
          <a:p>
            <a:pPr indent="457109">
              <a:lnSpc>
                <a:spcPct val="130000"/>
              </a:lnSpc>
              <a:spcBef>
                <a:spcPct val="20000"/>
              </a:spcBef>
            </a:pP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数据输入流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DataInputStream</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类允许程序从底层输入流中读取基本</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Java </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数据类型</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DataInputStream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类的常用方法：</a:t>
            </a:r>
          </a:p>
        </p:txBody>
      </p:sp>
    </p:spTree>
    <p:extLst>
      <p:ext uri="{BB962C8B-B14F-4D97-AF65-F5344CB8AC3E}">
        <p14:creationId xmlns:p14="http://schemas.microsoft.com/office/powerpoint/2010/main" val="115456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fltVal val="0"/>
                                          </p:val>
                                        </p:tav>
                                        <p:tav tm="100000">
                                          <p:val>
                                            <p:strVal val="#ppt_w"/>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 calcmode="lin" valueType="num">
                                      <p:cBhvr>
                                        <p:cTn id="34" dur="1000" fill="hold"/>
                                        <p:tgtEl>
                                          <p:spTgt spid="13"/>
                                        </p:tgtEl>
                                        <p:attrNameLst>
                                          <p:attrName>style.rotation</p:attrName>
                                        </p:attrNameLst>
                                      </p:cBhvr>
                                      <p:tavLst>
                                        <p:tav tm="0">
                                          <p:val>
                                            <p:fltVal val="90"/>
                                          </p:val>
                                        </p:tav>
                                        <p:tav tm="100000">
                                          <p:val>
                                            <p:fltVal val="0"/>
                                          </p:val>
                                        </p:tav>
                                      </p:tavLst>
                                    </p:anim>
                                    <p:animEffect transition="in" filter="fade">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数据输出流</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Freeform 3">
            <a:extLst>
              <a:ext uri="{FF2B5EF4-FFF2-40B4-BE49-F238E27FC236}">
                <a16:creationId xmlns:a16="http://schemas.microsoft.com/office/drawing/2014/main" id="{DCA02336-25A6-4E2D-8C93-0CD07D29F8E3}"/>
              </a:ext>
            </a:extLst>
          </p:cNvPr>
          <p:cNvSpPr/>
          <p:nvPr/>
        </p:nvSpPr>
        <p:spPr>
          <a:xfrm>
            <a:off x="-39736" y="6393920"/>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mn-ea"/>
            </a:endParaRPr>
          </a:p>
        </p:txBody>
      </p:sp>
      <p:sp>
        <p:nvSpPr>
          <p:cNvPr id="16" name="矩形 15">
            <a:extLst>
              <a:ext uri="{FF2B5EF4-FFF2-40B4-BE49-F238E27FC236}">
                <a16:creationId xmlns:a16="http://schemas.microsoft.com/office/drawing/2014/main" id="{C504959F-7CE8-48DB-86DD-80213DBB7897}"/>
              </a:ext>
            </a:extLst>
          </p:cNvPr>
          <p:cNvSpPr/>
          <p:nvPr/>
        </p:nvSpPr>
        <p:spPr>
          <a:xfrm>
            <a:off x="915599" y="1752988"/>
            <a:ext cx="9827525" cy="1005555"/>
          </a:xfrm>
          <a:prstGeom prst="rect">
            <a:avLst/>
          </a:prstGeom>
        </p:spPr>
        <p:txBody>
          <a:bodyPr vert="horz" lIns="121889" tIns="60944" rIns="121889" bIns="60944" rtlCol="0">
            <a:noAutofit/>
          </a:bodyPr>
          <a:lstStyle/>
          <a:p>
            <a:pPr indent="457109">
              <a:lnSpc>
                <a:spcPct val="130000"/>
              </a:lnSpc>
              <a:spcBef>
                <a:spcPct val="20000"/>
              </a:spcBef>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数据输出流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DataOutputStream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类允许程序以适当方式将基本</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数据类型写入输出流中。</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DataOutputStream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类的常用方法：</a:t>
            </a:r>
          </a:p>
        </p:txBody>
      </p:sp>
      <p:graphicFrame>
        <p:nvGraphicFramePr>
          <p:cNvPr id="23" name="表格 22">
            <a:extLst>
              <a:ext uri="{FF2B5EF4-FFF2-40B4-BE49-F238E27FC236}">
                <a16:creationId xmlns:a16="http://schemas.microsoft.com/office/drawing/2014/main" id="{2CBF9F3A-8FA3-4EE8-97F1-220A2DED3F13}"/>
              </a:ext>
            </a:extLst>
          </p:cNvPr>
          <p:cNvGraphicFramePr>
            <a:graphicFrameLocks noGrp="1"/>
          </p:cNvGraphicFramePr>
          <p:nvPr>
            <p:extLst>
              <p:ext uri="{D42A27DB-BD31-4B8C-83A1-F6EECF244321}">
                <p14:modId xmlns:p14="http://schemas.microsoft.com/office/powerpoint/2010/main" val="3662649047"/>
              </p:ext>
            </p:extLst>
          </p:nvPr>
        </p:nvGraphicFramePr>
        <p:xfrm>
          <a:off x="-42567" y="2781960"/>
          <a:ext cx="12256514" cy="4108482"/>
        </p:xfrm>
        <a:graphic>
          <a:graphicData uri="http://schemas.openxmlformats.org/drawingml/2006/table">
            <a:tbl>
              <a:tblPr>
                <a:tableStyleId>{16D9F66E-5EB9-4882-86FB-DCBF35E3C3E4}</a:tableStyleId>
              </a:tblPr>
              <a:tblGrid>
                <a:gridCol w="781463">
                  <a:extLst>
                    <a:ext uri="{9D8B030D-6E8A-4147-A177-3AD203B41FA5}">
                      <a16:colId xmlns:a16="http://schemas.microsoft.com/office/drawing/2014/main" val="20000"/>
                    </a:ext>
                  </a:extLst>
                </a:gridCol>
                <a:gridCol w="4774032">
                  <a:extLst>
                    <a:ext uri="{9D8B030D-6E8A-4147-A177-3AD203B41FA5}">
                      <a16:colId xmlns:a16="http://schemas.microsoft.com/office/drawing/2014/main" val="20001"/>
                    </a:ext>
                  </a:extLst>
                </a:gridCol>
                <a:gridCol w="6701019">
                  <a:extLst>
                    <a:ext uri="{9D8B030D-6E8A-4147-A177-3AD203B41FA5}">
                      <a16:colId xmlns:a16="http://schemas.microsoft.com/office/drawing/2014/main" val="20002"/>
                    </a:ext>
                  </a:extLst>
                </a:gridCol>
              </a:tblGrid>
              <a:tr h="487103">
                <a:tc>
                  <a:txBody>
                    <a:bodyPr/>
                    <a:lstStyle/>
                    <a:p>
                      <a:pPr algn="ctr">
                        <a:spcAft>
                          <a:spcPts val="0"/>
                        </a:spcAft>
                      </a:pPr>
                      <a:r>
                        <a:rPr lang="zh-CN" sz="2200"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extLst>
                  <a:ext uri="{0D108BD9-81ED-4DB2-BD59-A6C34878D82A}">
                    <a16:rowId xmlns:a16="http://schemas.microsoft.com/office/drawing/2014/main" val="10000"/>
                  </a:ext>
                </a:extLst>
              </a:tr>
              <a:tr h="714583">
                <a:tc>
                  <a:txBody>
                    <a:bodyPr/>
                    <a:lstStyle/>
                    <a:p>
                      <a:pPr algn="l">
                        <a:spcAft>
                          <a:spcPts val="0"/>
                        </a:spcAft>
                      </a:pPr>
                      <a:endParaRPr lang="en-US"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100" dirty="0" err="1">
                          <a:latin typeface="仿宋" panose="02010609060101010101" pitchFamily="49" charset="-122"/>
                          <a:ea typeface="仿宋" panose="02010609060101010101" pitchFamily="49" charset="-122"/>
                        </a:rPr>
                        <a:t>DataOuputStream</a:t>
                      </a:r>
                      <a:r>
                        <a:rPr lang="en-US" sz="2200" kern="100" dirty="0">
                          <a:latin typeface="仿宋" panose="02010609060101010101" pitchFamily="49" charset="-122"/>
                          <a:ea typeface="仿宋" panose="02010609060101010101" pitchFamily="49" charset="-122"/>
                        </a:rPr>
                        <a:t>(</a:t>
                      </a:r>
                      <a:r>
                        <a:rPr lang="en-US" sz="2200" u="none" strike="noStrike" kern="100" dirty="0" err="1">
                          <a:latin typeface="仿宋" panose="02010609060101010101" pitchFamily="49" charset="-122"/>
                          <a:ea typeface="仿宋" panose="02010609060101010101" pitchFamily="49" charset="-122"/>
                        </a:rPr>
                        <a:t>OutputStream</a:t>
                      </a:r>
                      <a:r>
                        <a:rPr lang="en-US" sz="2200" kern="100" dirty="0">
                          <a:latin typeface="仿宋" panose="02010609060101010101" pitchFamily="49" charset="-122"/>
                          <a:ea typeface="仿宋" panose="02010609060101010101" pitchFamily="49" charset="-122"/>
                        </a:rPr>
                        <a:t> out)</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100" dirty="0">
                          <a:latin typeface="仿宋" panose="02010609060101010101" pitchFamily="49" charset="-122"/>
                          <a:ea typeface="仿宋" panose="02010609060101010101" pitchFamily="49" charset="-122"/>
                        </a:rPr>
                        <a:t>创建一个新的数据输出流，将数据写入指定基础输出流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1"/>
                  </a:ext>
                </a:extLst>
              </a:tr>
              <a:tr h="357292">
                <a:tc>
                  <a:txBody>
                    <a:bodyPr/>
                    <a:lstStyle/>
                    <a:p>
                      <a:pPr algn="l">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0" dirty="0" err="1">
                          <a:latin typeface="仿宋" panose="02010609060101010101" pitchFamily="49" charset="-122"/>
                          <a:ea typeface="仿宋" panose="02010609060101010101" pitchFamily="49" charset="-122"/>
                        </a:rPr>
                        <a:t>writeBoolean</a:t>
                      </a:r>
                      <a:r>
                        <a:rPr lang="en-US" sz="2200" kern="0" dirty="0">
                          <a:latin typeface="仿宋" panose="02010609060101010101" pitchFamily="49" charset="-122"/>
                          <a:ea typeface="仿宋" panose="02010609060101010101" pitchFamily="49" charset="-122"/>
                        </a:rPr>
                        <a:t>(Boolean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0" dirty="0">
                          <a:latin typeface="仿宋" panose="02010609060101010101" pitchFamily="49" charset="-122"/>
                          <a:ea typeface="仿宋" panose="02010609060101010101" pitchFamily="49" charset="-122"/>
                        </a:rPr>
                        <a:t>将一个布尔值写出到输出流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2"/>
                  </a:ext>
                </a:extLst>
              </a:tr>
              <a:tr h="373446">
                <a:tc>
                  <a:txBody>
                    <a:bodyPr/>
                    <a:lstStyle/>
                    <a:p>
                      <a:pPr algn="l">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0" dirty="0" err="1">
                          <a:latin typeface="仿宋" panose="02010609060101010101" pitchFamily="49" charset="-122"/>
                          <a:ea typeface="仿宋" panose="02010609060101010101" pitchFamily="49" charset="-122"/>
                        </a:rPr>
                        <a:t>writeByte</a:t>
                      </a:r>
                      <a:r>
                        <a:rPr lang="en-US" sz="2200" kern="0" dirty="0">
                          <a:latin typeface="仿宋" panose="02010609060101010101" pitchFamily="49" charset="-122"/>
                          <a:ea typeface="仿宋" panose="02010609060101010101" pitchFamily="49" charset="-122"/>
                        </a:rPr>
                        <a:t>(</a:t>
                      </a:r>
                      <a:r>
                        <a:rPr lang="en-US" sz="2200" kern="0" dirty="0" err="1">
                          <a:latin typeface="仿宋" panose="02010609060101010101" pitchFamily="49" charset="-122"/>
                          <a:ea typeface="仿宋" panose="02010609060101010101" pitchFamily="49" charset="-122"/>
                        </a:rPr>
                        <a:t>int</a:t>
                      </a:r>
                      <a:r>
                        <a:rPr lang="en-US" sz="2200" kern="0" dirty="0">
                          <a:latin typeface="仿宋" panose="02010609060101010101" pitchFamily="49" charset="-122"/>
                          <a:ea typeface="仿宋" panose="02010609060101010101" pitchFamily="49" charset="-122"/>
                        </a:rPr>
                        <a:t>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0" dirty="0">
                          <a:latin typeface="仿宋" panose="02010609060101010101" pitchFamily="49" charset="-122"/>
                          <a:ea typeface="仿宋" panose="02010609060101010101" pitchFamily="49" charset="-122"/>
                        </a:rPr>
                        <a:t>将一个字节写出到输出流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3"/>
                  </a:ext>
                </a:extLst>
              </a:tr>
              <a:tr h="714583">
                <a:tc>
                  <a:txBody>
                    <a:bodyPr/>
                    <a:lstStyle/>
                    <a:p>
                      <a:pPr algn="l">
                        <a:spcAft>
                          <a:spcPts val="0"/>
                        </a:spcAft>
                      </a:pPr>
                      <a:r>
                        <a:rPr lang="en-US" sz="2200" kern="10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100" dirty="0" err="1">
                          <a:latin typeface="仿宋" panose="02010609060101010101" pitchFamily="49" charset="-122"/>
                          <a:ea typeface="仿宋" panose="02010609060101010101" pitchFamily="49" charset="-122"/>
                        </a:rPr>
                        <a:t>writeBytes</a:t>
                      </a:r>
                      <a:r>
                        <a:rPr lang="en-US" sz="2200" kern="100" dirty="0">
                          <a:latin typeface="仿宋" panose="02010609060101010101" pitchFamily="49" charset="-122"/>
                          <a:ea typeface="仿宋" panose="02010609060101010101" pitchFamily="49" charset="-122"/>
                        </a:rPr>
                        <a:t>(String s)</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100" dirty="0">
                          <a:latin typeface="仿宋" panose="02010609060101010101" pitchFamily="49" charset="-122"/>
                          <a:ea typeface="仿宋" panose="02010609060101010101" pitchFamily="49" charset="-122"/>
                        </a:rPr>
                        <a:t>将字符串按字节（每个字符的高八位丢弃）顺序写出到输出流中</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4"/>
                  </a:ext>
                </a:extLst>
              </a:tr>
              <a:tr h="714583">
                <a:tc>
                  <a:txBody>
                    <a:bodyPr/>
                    <a:lstStyle/>
                    <a:p>
                      <a:pPr algn="l">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0" dirty="0" err="1">
                          <a:latin typeface="仿宋" panose="02010609060101010101" pitchFamily="49" charset="-122"/>
                          <a:ea typeface="仿宋" panose="02010609060101010101" pitchFamily="49" charset="-122"/>
                        </a:rPr>
                        <a:t>writeChar</a:t>
                      </a:r>
                      <a:r>
                        <a:rPr lang="en-US" sz="2200" kern="0" dirty="0">
                          <a:latin typeface="仿宋" panose="02010609060101010101" pitchFamily="49" charset="-122"/>
                          <a:ea typeface="仿宋" panose="02010609060101010101" pitchFamily="49" charset="-122"/>
                        </a:rPr>
                        <a:t>(</a:t>
                      </a:r>
                      <a:r>
                        <a:rPr lang="en-US" sz="2200" kern="0" dirty="0" err="1">
                          <a:latin typeface="仿宋" panose="02010609060101010101" pitchFamily="49" charset="-122"/>
                          <a:ea typeface="仿宋" panose="02010609060101010101" pitchFamily="49" charset="-122"/>
                        </a:rPr>
                        <a:t>int</a:t>
                      </a:r>
                      <a:r>
                        <a:rPr lang="en-US" sz="2200" kern="0" dirty="0">
                          <a:latin typeface="仿宋" panose="02010609060101010101" pitchFamily="49" charset="-122"/>
                          <a:ea typeface="仿宋" panose="02010609060101010101" pitchFamily="49" charset="-122"/>
                        </a:rPr>
                        <a:t> c)</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100" dirty="0">
                          <a:latin typeface="仿宋" panose="02010609060101010101" pitchFamily="49" charset="-122"/>
                          <a:ea typeface="仿宋" panose="02010609060101010101" pitchFamily="49" charset="-122"/>
                        </a:rPr>
                        <a:t>将一个 </a:t>
                      </a:r>
                      <a:r>
                        <a:rPr lang="en-US" sz="2200" kern="100" dirty="0">
                          <a:latin typeface="仿宋" panose="02010609060101010101" pitchFamily="49" charset="-122"/>
                          <a:ea typeface="仿宋" panose="02010609060101010101" pitchFamily="49" charset="-122"/>
                        </a:rPr>
                        <a:t>char </a:t>
                      </a:r>
                      <a:r>
                        <a:rPr lang="zh-CN" sz="2200" kern="100" dirty="0">
                          <a:latin typeface="仿宋" panose="02010609060101010101" pitchFamily="49" charset="-122"/>
                          <a:ea typeface="仿宋" panose="02010609060101010101" pitchFamily="49" charset="-122"/>
                        </a:rPr>
                        <a:t>值以</a:t>
                      </a:r>
                      <a:r>
                        <a:rPr lang="en-US" sz="2200" kern="100" dirty="0">
                          <a:latin typeface="仿宋" panose="02010609060101010101" pitchFamily="49" charset="-122"/>
                          <a:ea typeface="仿宋" panose="02010609060101010101" pitchFamily="49" charset="-122"/>
                        </a:rPr>
                        <a:t>2</a:t>
                      </a:r>
                      <a:r>
                        <a:rPr lang="zh-CN" sz="2200" kern="100" dirty="0">
                          <a:latin typeface="仿宋" panose="02010609060101010101" pitchFamily="49" charset="-122"/>
                          <a:ea typeface="仿宋" panose="02010609060101010101" pitchFamily="49" charset="-122"/>
                        </a:rPr>
                        <a:t>字节值形式写入输出流中，先写入高字节</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5"/>
                  </a:ext>
                </a:extLst>
              </a:tr>
              <a:tr h="373446">
                <a:tc>
                  <a:txBody>
                    <a:bodyPr/>
                    <a:lstStyle/>
                    <a:p>
                      <a:pPr algn="l">
                        <a:spcAft>
                          <a:spcPts val="0"/>
                        </a:spcAft>
                      </a:pPr>
                      <a:r>
                        <a:rPr lang="en-US" sz="2200" kern="10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100" dirty="0" err="1">
                          <a:latin typeface="仿宋" panose="02010609060101010101" pitchFamily="49" charset="-122"/>
                          <a:ea typeface="仿宋" panose="02010609060101010101" pitchFamily="49" charset="-122"/>
                        </a:rPr>
                        <a:t>writeChars</a:t>
                      </a:r>
                      <a:r>
                        <a:rPr lang="en-US" sz="2200" kern="100" dirty="0">
                          <a:latin typeface="仿宋" panose="02010609060101010101" pitchFamily="49" charset="-122"/>
                          <a:ea typeface="仿宋" panose="02010609060101010101" pitchFamily="49" charset="-122"/>
                        </a:rPr>
                        <a:t>(String s)</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100" dirty="0">
                          <a:latin typeface="仿宋" panose="02010609060101010101" pitchFamily="49" charset="-122"/>
                          <a:ea typeface="仿宋" panose="02010609060101010101" pitchFamily="49" charset="-122"/>
                        </a:rPr>
                        <a:t>将字符串按字符顺序写出到输出流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6"/>
                  </a:ext>
                </a:extLst>
              </a:tr>
              <a:tr h="373446">
                <a:tc>
                  <a:txBody>
                    <a:bodyPr/>
                    <a:lstStyle/>
                    <a:p>
                      <a:pPr algn="l">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en-US" sz="2200" kern="0" dirty="0" err="1">
                          <a:latin typeface="仿宋" panose="02010609060101010101" pitchFamily="49" charset="-122"/>
                          <a:ea typeface="仿宋" panose="02010609060101010101" pitchFamily="49" charset="-122"/>
                        </a:rPr>
                        <a:t>writeLong</a:t>
                      </a:r>
                      <a:r>
                        <a:rPr lang="en-US" sz="2200" kern="0" dirty="0">
                          <a:latin typeface="仿宋" panose="02010609060101010101" pitchFamily="49" charset="-122"/>
                          <a:ea typeface="仿宋" panose="02010609060101010101" pitchFamily="49" charset="-122"/>
                        </a:rPr>
                        <a:t>(long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lgn="l">
                        <a:spcAft>
                          <a:spcPts val="0"/>
                        </a:spcAft>
                      </a:pPr>
                      <a:r>
                        <a:rPr lang="zh-CN" sz="2200" kern="0" dirty="0">
                          <a:latin typeface="仿宋" panose="02010609060101010101" pitchFamily="49" charset="-122"/>
                          <a:ea typeface="仿宋" panose="02010609060101010101" pitchFamily="49" charset="-122"/>
                        </a:rPr>
                        <a:t>将一个长整型数写出到输出流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907198680"/>
                  </a:ext>
                </a:extLst>
              </a:tr>
            </a:tbl>
          </a:graphicData>
        </a:graphic>
      </p:graphicFrame>
    </p:spTree>
    <p:extLst>
      <p:ext uri="{BB962C8B-B14F-4D97-AF65-F5344CB8AC3E}">
        <p14:creationId xmlns:p14="http://schemas.microsoft.com/office/powerpoint/2010/main" val="180578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3500"/>
                            </p:stCondLst>
                            <p:childTnLst>
                              <p:par>
                                <p:cTn id="24" presetID="2" presetClass="entr" presetSubtype="9"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1000" fill="hold"/>
                                        <p:tgtEl>
                                          <p:spTgt spid="23"/>
                                        </p:tgtEl>
                                        <p:attrNameLst>
                                          <p:attrName>ppt_w</p:attrName>
                                        </p:attrNameLst>
                                      </p:cBhvr>
                                      <p:tavLst>
                                        <p:tav tm="0">
                                          <p:val>
                                            <p:fltVal val="0"/>
                                          </p:val>
                                        </p:tav>
                                        <p:tav tm="100000">
                                          <p:val>
                                            <p:strVal val="#ppt_w"/>
                                          </p:val>
                                        </p:tav>
                                      </p:tavLst>
                                    </p:anim>
                                    <p:anim calcmode="lin" valueType="num">
                                      <p:cBhvr>
                                        <p:cTn id="33" dur="1000" fill="hold"/>
                                        <p:tgtEl>
                                          <p:spTgt spid="23"/>
                                        </p:tgtEl>
                                        <p:attrNameLst>
                                          <p:attrName>ppt_h</p:attrName>
                                        </p:attrNameLst>
                                      </p:cBhvr>
                                      <p:tavLst>
                                        <p:tav tm="0">
                                          <p:val>
                                            <p:fltVal val="0"/>
                                          </p:val>
                                        </p:tav>
                                        <p:tav tm="100000">
                                          <p:val>
                                            <p:strVal val="#ppt_h"/>
                                          </p:val>
                                        </p:tav>
                                      </p:tavLst>
                                    </p:anim>
                                    <p:anim calcmode="lin" valueType="num">
                                      <p:cBhvr>
                                        <p:cTn id="34" dur="1000" fill="hold"/>
                                        <p:tgtEl>
                                          <p:spTgt spid="23"/>
                                        </p:tgtEl>
                                        <p:attrNameLst>
                                          <p:attrName>style.rotation</p:attrName>
                                        </p:attrNameLst>
                                      </p:cBhvr>
                                      <p:tavLst>
                                        <p:tav tm="0">
                                          <p:val>
                                            <p:fltVal val="90"/>
                                          </p:val>
                                        </p:tav>
                                        <p:tav tm="100000">
                                          <p:val>
                                            <p:fltVal val="0"/>
                                          </p:val>
                                        </p:tav>
                                      </p:tavLst>
                                    </p:anim>
                                    <p:animEffect transition="in" filter="fade">
                                      <p:cBhvr>
                                        <p:cTn id="3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4" grpId="0"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302954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数据输出流</a:t>
              </a:r>
              <a:endParaRPr lang="en-US" altLang="zh-CN" sz="2400" b="1"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aphicFrame>
        <p:nvGraphicFramePr>
          <p:cNvPr id="13" name="表格 12">
            <a:extLst>
              <a:ext uri="{FF2B5EF4-FFF2-40B4-BE49-F238E27FC236}">
                <a16:creationId xmlns:a16="http://schemas.microsoft.com/office/drawing/2014/main" id="{3AFA056D-118C-4DEE-9A99-A61FA5F295CA}"/>
              </a:ext>
            </a:extLst>
          </p:cNvPr>
          <p:cNvGraphicFramePr>
            <a:graphicFrameLocks noGrp="1"/>
          </p:cNvGraphicFramePr>
          <p:nvPr>
            <p:extLst>
              <p:ext uri="{D42A27DB-BD31-4B8C-83A1-F6EECF244321}">
                <p14:modId xmlns:p14="http://schemas.microsoft.com/office/powerpoint/2010/main" val="2337920646"/>
              </p:ext>
            </p:extLst>
          </p:nvPr>
        </p:nvGraphicFramePr>
        <p:xfrm>
          <a:off x="839416" y="2052554"/>
          <a:ext cx="10589350" cy="3719054"/>
        </p:xfrm>
        <a:graphic>
          <a:graphicData uri="http://schemas.openxmlformats.org/drawingml/2006/table">
            <a:tbl>
              <a:tblPr>
                <a:tableStyleId>{16D9F66E-5EB9-4882-86FB-DCBF35E3C3E4}</a:tableStyleId>
              </a:tblPr>
              <a:tblGrid>
                <a:gridCol w="1371282">
                  <a:extLst>
                    <a:ext uri="{9D8B030D-6E8A-4147-A177-3AD203B41FA5}">
                      <a16:colId xmlns:a16="http://schemas.microsoft.com/office/drawing/2014/main" val="20000"/>
                    </a:ext>
                  </a:extLst>
                </a:gridCol>
                <a:gridCol w="3047295">
                  <a:extLst>
                    <a:ext uri="{9D8B030D-6E8A-4147-A177-3AD203B41FA5}">
                      <a16:colId xmlns:a16="http://schemas.microsoft.com/office/drawing/2014/main" val="20001"/>
                    </a:ext>
                  </a:extLst>
                </a:gridCol>
                <a:gridCol w="6170773">
                  <a:extLst>
                    <a:ext uri="{9D8B030D-6E8A-4147-A177-3AD203B41FA5}">
                      <a16:colId xmlns:a16="http://schemas.microsoft.com/office/drawing/2014/main" val="20002"/>
                    </a:ext>
                  </a:extLst>
                </a:gridCol>
              </a:tblGrid>
              <a:tr h="457094">
                <a:tc>
                  <a:txBody>
                    <a:bodyPr/>
                    <a:lstStyle/>
                    <a:p>
                      <a:pPr algn="ctr">
                        <a:spcAft>
                          <a:spcPts val="0"/>
                        </a:spcAft>
                      </a:pPr>
                      <a:r>
                        <a:rPr lang="zh-CN" sz="2200"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tc>
                  <a:txBody>
                    <a:bodyPr/>
                    <a:lstStyle/>
                    <a:p>
                      <a:pPr algn="ctr">
                        <a:spcAft>
                          <a:spcPts val="0"/>
                        </a:spcAft>
                      </a:pPr>
                      <a:r>
                        <a:rPr lang="zh-CN" sz="2200"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57" marR="68557" marT="0" marB="0" anchor="ctr">
                    <a:solidFill>
                      <a:srgbClr val="FFC000"/>
                    </a:solidFill>
                  </a:tcPr>
                </a:tc>
                <a:extLst>
                  <a:ext uri="{0D108BD9-81ED-4DB2-BD59-A6C34878D82A}">
                    <a16:rowId xmlns:a16="http://schemas.microsoft.com/office/drawing/2014/main" val="10000"/>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err="1">
                          <a:latin typeface="仿宋" panose="02010609060101010101" pitchFamily="49" charset="-122"/>
                          <a:ea typeface="仿宋" panose="02010609060101010101" pitchFamily="49" charset="-122"/>
                        </a:rPr>
                        <a:t>writeInt</a:t>
                      </a:r>
                      <a:r>
                        <a:rPr lang="en-US" sz="2200" kern="0" dirty="0">
                          <a:latin typeface="仿宋" panose="02010609060101010101" pitchFamily="49" charset="-122"/>
                          <a:ea typeface="仿宋" panose="02010609060101010101" pitchFamily="49" charset="-122"/>
                        </a:rPr>
                        <a:t>(</a:t>
                      </a:r>
                      <a:r>
                        <a:rPr lang="en-US" sz="2200" kern="0" dirty="0" err="1">
                          <a:latin typeface="仿宋" panose="02010609060101010101" pitchFamily="49" charset="-122"/>
                          <a:ea typeface="仿宋" panose="02010609060101010101" pitchFamily="49" charset="-122"/>
                        </a:rPr>
                        <a:t>int</a:t>
                      </a:r>
                      <a:r>
                        <a:rPr lang="en-US" sz="2200" kern="0" dirty="0">
                          <a:latin typeface="仿宋" panose="02010609060101010101" pitchFamily="49" charset="-122"/>
                          <a:ea typeface="仿宋" panose="02010609060101010101" pitchFamily="49" charset="-122"/>
                        </a:rPr>
                        <a:t>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将一个整数写出到输出流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2"/>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err="1">
                          <a:latin typeface="仿宋" panose="02010609060101010101" pitchFamily="49" charset="-122"/>
                          <a:ea typeface="仿宋" panose="02010609060101010101" pitchFamily="49" charset="-122"/>
                        </a:rPr>
                        <a:t>writeShort</a:t>
                      </a:r>
                      <a:r>
                        <a:rPr lang="en-US" sz="2200" kern="0" dirty="0">
                          <a:latin typeface="仿宋" panose="02010609060101010101" pitchFamily="49" charset="-122"/>
                          <a:ea typeface="仿宋" panose="02010609060101010101" pitchFamily="49" charset="-122"/>
                        </a:rPr>
                        <a:t>(</a:t>
                      </a:r>
                      <a:r>
                        <a:rPr lang="en-US" sz="2200" kern="0" dirty="0" err="1">
                          <a:latin typeface="仿宋" panose="02010609060101010101" pitchFamily="49" charset="-122"/>
                          <a:ea typeface="仿宋" panose="02010609060101010101" pitchFamily="49" charset="-122"/>
                        </a:rPr>
                        <a:t>int</a:t>
                      </a:r>
                      <a:r>
                        <a:rPr lang="en-US" sz="2200" kern="0" dirty="0">
                          <a:latin typeface="仿宋" panose="02010609060101010101" pitchFamily="49" charset="-122"/>
                          <a:ea typeface="仿宋" panose="02010609060101010101" pitchFamily="49" charset="-122"/>
                        </a:rPr>
                        <a:t>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将一个短整型数写出到输出流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3"/>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err="1">
                          <a:latin typeface="仿宋" panose="02010609060101010101" pitchFamily="49" charset="-122"/>
                          <a:ea typeface="仿宋" panose="02010609060101010101" pitchFamily="49" charset="-122"/>
                        </a:rPr>
                        <a:t>writeFloat</a:t>
                      </a:r>
                      <a:r>
                        <a:rPr lang="en-US" sz="2200" kern="0" dirty="0">
                          <a:latin typeface="仿宋" panose="02010609060101010101" pitchFamily="49" charset="-122"/>
                          <a:ea typeface="仿宋" panose="02010609060101010101" pitchFamily="49" charset="-122"/>
                        </a:rPr>
                        <a:t>(float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将一个</a:t>
                      </a:r>
                      <a:r>
                        <a:rPr lang="en-US" sz="2200" kern="0" dirty="0">
                          <a:latin typeface="仿宋" panose="02010609060101010101" pitchFamily="49" charset="-122"/>
                          <a:ea typeface="仿宋" panose="02010609060101010101" pitchFamily="49" charset="-122"/>
                        </a:rPr>
                        <a:t>Float</a:t>
                      </a:r>
                      <a:r>
                        <a:rPr lang="zh-CN" sz="2200" kern="0" dirty="0">
                          <a:latin typeface="仿宋" panose="02010609060101010101" pitchFamily="49" charset="-122"/>
                          <a:ea typeface="仿宋" panose="02010609060101010101" pitchFamily="49" charset="-122"/>
                        </a:rPr>
                        <a:t>数写出到输出流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4"/>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err="1">
                          <a:latin typeface="仿宋" panose="02010609060101010101" pitchFamily="49" charset="-122"/>
                          <a:ea typeface="仿宋" panose="02010609060101010101" pitchFamily="49" charset="-122"/>
                        </a:rPr>
                        <a:t>writeDouble</a:t>
                      </a:r>
                      <a:r>
                        <a:rPr lang="en-US" sz="2200" kern="0" dirty="0">
                          <a:latin typeface="仿宋" panose="02010609060101010101" pitchFamily="49" charset="-122"/>
                          <a:ea typeface="仿宋" panose="02010609060101010101" pitchFamily="49" charset="-122"/>
                        </a:rPr>
                        <a:t>(double v)</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将一个</a:t>
                      </a:r>
                      <a:r>
                        <a:rPr lang="en-US" sz="2200" kern="0" dirty="0">
                          <a:latin typeface="仿宋" panose="02010609060101010101" pitchFamily="49" charset="-122"/>
                          <a:ea typeface="仿宋" panose="02010609060101010101" pitchFamily="49" charset="-122"/>
                        </a:rPr>
                        <a:t>Double</a:t>
                      </a:r>
                      <a:r>
                        <a:rPr lang="zh-CN" sz="2200" kern="0" dirty="0">
                          <a:latin typeface="仿宋" panose="02010609060101010101" pitchFamily="49" charset="-122"/>
                          <a:ea typeface="仿宋" panose="02010609060101010101" pitchFamily="49" charset="-122"/>
                        </a:rPr>
                        <a:t>数写出到输出流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5"/>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err="1">
                          <a:latin typeface="仿宋" panose="02010609060101010101" pitchFamily="49" charset="-122"/>
                          <a:ea typeface="仿宋" panose="02010609060101010101" pitchFamily="49" charset="-122"/>
                        </a:rPr>
                        <a:t>writeUTF</a:t>
                      </a:r>
                      <a:r>
                        <a:rPr lang="en-US" sz="2200" kern="0" dirty="0">
                          <a:latin typeface="仿宋" panose="02010609060101010101" pitchFamily="49" charset="-122"/>
                          <a:ea typeface="仿宋" panose="02010609060101010101" pitchFamily="49" charset="-122"/>
                        </a:rPr>
                        <a:t>(String s)</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将一个字符串用</a:t>
                      </a:r>
                      <a:r>
                        <a:rPr lang="en-US" sz="2200" kern="0" dirty="0">
                          <a:latin typeface="仿宋" panose="02010609060101010101" pitchFamily="49" charset="-122"/>
                          <a:ea typeface="仿宋" panose="02010609060101010101" pitchFamily="49" charset="-122"/>
                        </a:rPr>
                        <a:t>UTF_8</a:t>
                      </a:r>
                      <a:r>
                        <a:rPr lang="zh-CN" sz="2200" kern="0" dirty="0">
                          <a:latin typeface="仿宋" panose="02010609060101010101" pitchFamily="49" charset="-122"/>
                          <a:ea typeface="仿宋" panose="02010609060101010101" pitchFamily="49" charset="-122"/>
                        </a:rPr>
                        <a:t>编码形式写出到输出流</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6"/>
                  </a:ext>
                </a:extLst>
              </a:tr>
              <a:tr h="431900">
                <a:tc>
                  <a:txBody>
                    <a:bodyPr/>
                    <a:lstStyle/>
                    <a:p>
                      <a:pPr>
                        <a:spcAft>
                          <a:spcPts val="0"/>
                        </a:spcAft>
                      </a:pPr>
                      <a:r>
                        <a:rPr lang="en-US" sz="2200" kern="0" dirty="0" err="1">
                          <a:latin typeface="仿宋" panose="02010609060101010101" pitchFamily="49" charset="-122"/>
                          <a:ea typeface="仿宋" panose="02010609060101010101" pitchFamily="49" charset="-122"/>
                        </a:rPr>
                        <a:t>int</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a:latin typeface="仿宋" panose="02010609060101010101" pitchFamily="49" charset="-122"/>
                          <a:ea typeface="仿宋" panose="02010609060101010101" pitchFamily="49" charset="-122"/>
                        </a:rPr>
                        <a:t>size()</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返回写到数据输出流中的字节数</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7"/>
                  </a:ext>
                </a:extLst>
              </a:tr>
              <a:tr h="431900">
                <a:tc>
                  <a:txBody>
                    <a:bodyPr/>
                    <a:lstStyle/>
                    <a:p>
                      <a:pPr>
                        <a:spcAft>
                          <a:spcPts val="0"/>
                        </a:spcAft>
                      </a:pPr>
                      <a:r>
                        <a:rPr lang="en-US" sz="2200" kern="0" dirty="0">
                          <a:latin typeface="仿宋" panose="02010609060101010101" pitchFamily="49" charset="-122"/>
                          <a:ea typeface="仿宋" panose="02010609060101010101" pitchFamily="49" charset="-122"/>
                        </a:rPr>
                        <a:t>void</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en-US" sz="2200" kern="0" dirty="0">
                          <a:latin typeface="仿宋" panose="02010609060101010101" pitchFamily="49" charset="-122"/>
                          <a:ea typeface="仿宋" panose="02010609060101010101" pitchFamily="49" charset="-122"/>
                        </a:rPr>
                        <a:t>flush()</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tc>
                  <a:txBody>
                    <a:bodyPr/>
                    <a:lstStyle/>
                    <a:p>
                      <a:pPr>
                        <a:spcAft>
                          <a:spcPts val="0"/>
                        </a:spcAft>
                      </a:pPr>
                      <a:r>
                        <a:rPr lang="zh-CN" sz="2200" kern="0" dirty="0">
                          <a:latin typeface="仿宋" panose="02010609060101010101" pitchFamily="49" charset="-122"/>
                          <a:ea typeface="仿宋" panose="02010609060101010101" pitchFamily="49" charset="-122"/>
                        </a:rPr>
                        <a:t>清空输出流，使所有缓冲中的字节被写出到流中</a:t>
                      </a:r>
                      <a:endParaRPr lang="zh-CN" sz="2200" b="0"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57" marR="68557" marT="0" marB="0" anchor="ctr"/>
                </a:tc>
                <a:extLst>
                  <a:ext uri="{0D108BD9-81ED-4DB2-BD59-A6C34878D82A}">
                    <a16:rowId xmlns:a16="http://schemas.microsoft.com/office/drawing/2014/main" val="10008"/>
                  </a:ext>
                </a:extLst>
              </a:tr>
            </a:tbl>
          </a:graphicData>
        </a:graphic>
      </p:graphicFrame>
      <p:grpSp>
        <p:nvGrpSpPr>
          <p:cNvPr id="15" name="组合 14">
            <a:extLst>
              <a:ext uri="{FF2B5EF4-FFF2-40B4-BE49-F238E27FC236}">
                <a16:creationId xmlns:a16="http://schemas.microsoft.com/office/drawing/2014/main" id="{5936C0EC-F5B8-4428-8DCA-020E8A80D9FF}"/>
              </a:ext>
            </a:extLst>
          </p:cNvPr>
          <p:cNvGrpSpPr/>
          <p:nvPr/>
        </p:nvGrpSpPr>
        <p:grpSpPr>
          <a:xfrm>
            <a:off x="2205" y="5790654"/>
            <a:ext cx="12231120" cy="1142735"/>
            <a:chOff x="-43539" y="5487194"/>
            <a:chExt cx="12233951" cy="1143000"/>
          </a:xfrm>
        </p:grpSpPr>
        <p:sp>
          <p:nvSpPr>
            <p:cNvPr id="24" name="Freeform 3">
              <a:extLst>
                <a:ext uri="{FF2B5EF4-FFF2-40B4-BE49-F238E27FC236}">
                  <a16:creationId xmlns:a16="http://schemas.microsoft.com/office/drawing/2014/main" id="{10ABBB33-A5EC-40BF-9AB3-0AAF12C95FD5}"/>
                </a:ext>
              </a:extLst>
            </p:cNvPr>
            <p:cNvSpPr/>
            <p:nvPr/>
          </p:nvSpPr>
          <p:spPr>
            <a:xfrm>
              <a:off x="-43539" y="5487194"/>
              <a:ext cx="12233951" cy="1143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B8893734-9EFB-44B7-891B-694569A86E5B}"/>
                </a:ext>
              </a:extLst>
            </p:cNvPr>
            <p:cNvSpPr txBox="1">
              <a:spLocks/>
            </p:cNvSpPr>
            <p:nvPr/>
          </p:nvSpPr>
          <p:spPr>
            <a:xfrm>
              <a:off x="1145815" y="5563394"/>
              <a:ext cx="10435791" cy="10668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10.8】</a:t>
              </a:r>
              <a:r>
                <a:rPr lang="zh-CN" altLang="en-US" sz="2400" b="1" dirty="0">
                  <a:solidFill>
                    <a:schemeClr val="bg1"/>
                  </a:solidFill>
                  <a:latin typeface="仿宋" panose="02010609060101010101" pitchFamily="49" charset="-122"/>
                  <a:ea typeface="仿宋" panose="02010609060101010101" pitchFamily="49" charset="-122"/>
                </a:rPr>
                <a:t>将几个</a:t>
              </a:r>
              <a:r>
                <a:rPr lang="en-US" altLang="zh-CN" sz="2400" b="1" dirty="0">
                  <a:solidFill>
                    <a:schemeClr val="bg1"/>
                  </a:solidFill>
                  <a:latin typeface="仿宋" panose="02010609060101010101" pitchFamily="49" charset="-122"/>
                  <a:ea typeface="仿宋" panose="02010609060101010101" pitchFamily="49" charset="-122"/>
                </a:rPr>
                <a:t>Java</a:t>
              </a:r>
              <a:r>
                <a:rPr lang="zh-CN" altLang="en-US" sz="2400" b="1" dirty="0">
                  <a:solidFill>
                    <a:schemeClr val="bg1"/>
                  </a:solidFill>
                  <a:latin typeface="仿宋" panose="02010609060101010101" pitchFamily="49" charset="-122"/>
                  <a:ea typeface="仿宋" panose="02010609060101010101" pitchFamily="49" charset="-122"/>
                </a:rPr>
                <a:t>基本数据类型的数据写入到一个文件中，再将之读出来后显示出来。</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Example10_08.java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29797CC1-59A1-415F-BE44-0737983BE9ED}"/>
                </a:ext>
              </a:extLst>
            </p:cNvPr>
            <p:cNvGrpSpPr/>
            <p:nvPr/>
          </p:nvGrpSpPr>
          <p:grpSpPr>
            <a:xfrm>
              <a:off x="792751" y="5641181"/>
              <a:ext cx="352250" cy="455613"/>
              <a:chOff x="5449889" y="1827213"/>
              <a:chExt cx="352250" cy="455613"/>
            </a:xfrm>
            <a:solidFill>
              <a:srgbClr val="FFC000"/>
            </a:solidFill>
          </p:grpSpPr>
          <p:sp>
            <p:nvSpPr>
              <p:cNvPr id="29" name="Freeform 125">
                <a:extLst>
                  <a:ext uri="{FF2B5EF4-FFF2-40B4-BE49-F238E27FC236}">
                    <a16:creationId xmlns:a16="http://schemas.microsoft.com/office/drawing/2014/main" id="{CD4B5018-23E8-4F11-A635-D4DB9D1F5D5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0" name="Freeform 126">
                <a:extLst>
                  <a:ext uri="{FF2B5EF4-FFF2-40B4-BE49-F238E27FC236}">
                    <a16:creationId xmlns:a16="http://schemas.microsoft.com/office/drawing/2014/main" id="{0C5AA6B5-B8DF-4038-A51E-E632BA15B9A0}"/>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
        <p:nvSpPr>
          <p:cNvPr id="31" name="矩形 30">
            <a:extLst>
              <a:ext uri="{FF2B5EF4-FFF2-40B4-BE49-F238E27FC236}">
                <a16:creationId xmlns:a16="http://schemas.microsoft.com/office/drawing/2014/main" id="{69DC071F-09FF-45C0-8C8D-FA16968CFA2B}"/>
              </a:ext>
            </a:extLst>
          </p:cNvPr>
          <p:cNvSpPr/>
          <p:nvPr/>
        </p:nvSpPr>
        <p:spPr>
          <a:xfrm>
            <a:off x="8990930" y="1713933"/>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19565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500" fill="hold"/>
                                        <p:tgtEl>
                                          <p:spTgt spid="31"/>
                                        </p:tgtEl>
                                        <p:attrNameLst>
                                          <p:attrName>ppt_x</p:attrName>
                                        </p:attrNameLst>
                                      </p:cBhvr>
                                      <p:tavLst>
                                        <p:tav tm="0">
                                          <p:val>
                                            <p:strVal val="0-#ppt_w/2"/>
                                          </p:val>
                                        </p:tav>
                                        <p:tav tm="100000">
                                          <p:val>
                                            <p:strVal val="#ppt_x"/>
                                          </p:val>
                                        </p:tav>
                                      </p:tavLst>
                                    </p:anim>
                                    <p:anim calcmode="lin" valueType="num">
                                      <p:cBhvr additive="base">
                                        <p:cTn id="15" dur="500" fill="hold"/>
                                        <p:tgtEl>
                                          <p:spTgt spid="31"/>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a:t>
              </a:r>
            </a:p>
          </p:txBody>
        </p:sp>
      </p:grpSp>
      <p:sp>
        <p:nvSpPr>
          <p:cNvPr id="23" name="内容占位符 2">
            <a:extLst>
              <a:ext uri="{FF2B5EF4-FFF2-40B4-BE49-F238E27FC236}">
                <a16:creationId xmlns:a16="http://schemas.microsoft.com/office/drawing/2014/main" id="{0099342C-97A6-415A-9434-E38319328387}"/>
              </a:ext>
            </a:extLst>
          </p:cNvPr>
          <p:cNvSpPr txBox="1">
            <a:spLocks/>
          </p:cNvSpPr>
          <p:nvPr/>
        </p:nvSpPr>
        <p:spPr>
          <a:xfrm>
            <a:off x="1032381" y="2471661"/>
            <a:ext cx="10438359" cy="289945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缓冲流是在实体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流基础上增加一个缓冲区，应用程序和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设备之间的数据传输都要经过缓冲区来进行。</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缓冲流分为缓冲输入流和缓冲输出流。</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缓冲输入流是将从输入流读入的字节</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字符数据先存在缓冲区中，应用程序从缓冲区而不是从输入流读取数据；</a:t>
            </a:r>
          </a:p>
        </p:txBody>
      </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40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2" presetClass="entr" presetSubtype="8"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 calcmode="lin" valueType="num">
                                      <p:cBhvr additive="base">
                                        <p:cTn id="15"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 calcmode="lin" valueType="num">
                                      <p:cBhvr additive="base">
                                        <p:cTn id="21" dur="500" fill="hold"/>
                                        <p:tgtEl>
                                          <p:spTgt spid="23">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
                                            <p:txEl>
                                              <p:pRg st="2" end="2"/>
                                            </p:txEl>
                                          </p:spTgt>
                                        </p:tgtEl>
                                        <p:attrNameLst>
                                          <p:attrName>style.visibility</p:attrName>
                                        </p:attrNameLst>
                                      </p:cBhvr>
                                      <p:to>
                                        <p:strVal val="visible"/>
                                      </p:to>
                                    </p:set>
                                    <p:anim calcmode="lin" valueType="num">
                                      <p:cBhvr additive="base">
                                        <p:cTn id="27"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6" presetClass="entr" presetSubtype="37"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outVertic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3" grpId="0" uiExpand="1" build="p"/>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DD54FF2B-5151-4A5C-9E46-90357046744F}"/>
              </a:ext>
            </a:extLst>
          </p:cNvPr>
          <p:cNvSpPr txBox="1">
            <a:spLocks/>
          </p:cNvSpPr>
          <p:nvPr/>
        </p:nvSpPr>
        <p:spPr>
          <a:xfrm>
            <a:off x="1071572" y="2519572"/>
            <a:ext cx="10438359" cy="289945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缓冲输出流是在进行数据输出时先把数据存在缓冲区中，当缓冲区满时再一次性地写到输出流中。</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使用缓冲流可以减少应用程序与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设备之间的访问次数，提高传输效率；</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可以对缓冲区中的数据进行按需访问和预处理，增加访问的灵活性。</a:t>
            </a:r>
          </a:p>
        </p:txBody>
      </p:sp>
    </p:spTree>
    <p:extLst>
      <p:ext uri="{BB962C8B-B14F-4D97-AF65-F5344CB8AC3E}">
        <p14:creationId xmlns:p14="http://schemas.microsoft.com/office/powerpoint/2010/main" val="236854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2"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0"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缓冲输入流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11F5C3C7-6D5B-4270-BC8C-38F0FD1611A0}"/>
              </a:ext>
            </a:extLst>
          </p:cNvPr>
          <p:cNvSpPr txBox="1">
            <a:spLocks/>
          </p:cNvSpPr>
          <p:nvPr/>
        </p:nvSpPr>
        <p:spPr>
          <a:xfrm>
            <a:off x="876820" y="2210082"/>
            <a:ext cx="10438359" cy="12189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缓冲输入流包括字节缓冲输入流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BufferedInputStream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类和字符缓冲输入流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BufferedReader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先通过实体输入流（例如</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FileInputStream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类）对象逐一读取字节数据并存入缓冲区，应用程序则从缓冲区中读取数据。</a:t>
            </a:r>
          </a:p>
        </p:txBody>
      </p:sp>
      <p:grpSp>
        <p:nvGrpSpPr>
          <p:cNvPr id="12" name="组合 11">
            <a:extLst>
              <a:ext uri="{FF2B5EF4-FFF2-40B4-BE49-F238E27FC236}">
                <a16:creationId xmlns:a16="http://schemas.microsoft.com/office/drawing/2014/main" id="{43CD5B2D-EFA4-416E-80F2-A32788831F5C}"/>
              </a:ext>
            </a:extLst>
          </p:cNvPr>
          <p:cNvGrpSpPr/>
          <p:nvPr/>
        </p:nvGrpSpPr>
        <p:grpSpPr>
          <a:xfrm>
            <a:off x="949394" y="3505183"/>
            <a:ext cx="7922966" cy="559939"/>
            <a:chOff x="1" y="1296194"/>
            <a:chExt cx="7924800" cy="560069"/>
          </a:xfrm>
        </p:grpSpPr>
        <p:sp>
          <p:nvSpPr>
            <p:cNvPr id="13" name="矩形 12">
              <a:extLst>
                <a:ext uri="{FF2B5EF4-FFF2-40B4-BE49-F238E27FC236}">
                  <a16:creationId xmlns:a16="http://schemas.microsoft.com/office/drawing/2014/main" id="{E7598F57-8A3B-4A0D-89D2-6DE6692F52B9}"/>
                </a:ext>
              </a:extLst>
            </p:cNvPr>
            <p:cNvSpPr/>
            <p:nvPr/>
          </p:nvSpPr>
          <p:spPr>
            <a:xfrm>
              <a:off x="1" y="1296194"/>
              <a:ext cx="7924800" cy="543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A850623F-E5E4-48D0-B217-711E7AA39E97}"/>
                </a:ext>
              </a:extLst>
            </p:cNvPr>
            <p:cNvSpPr txBox="1">
              <a:spLocks/>
            </p:cNvSpPr>
            <p:nvPr/>
          </p:nvSpPr>
          <p:spPr>
            <a:xfrm>
              <a:off x="381001" y="1322863"/>
              <a:ext cx="7010400" cy="53340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）字节缓冲输入流</a:t>
              </a:r>
              <a:r>
                <a:rPr lang="en-US" altLang="zh-CN" sz="2400" b="1" dirty="0" err="1">
                  <a:solidFill>
                    <a:schemeClr val="tx1"/>
                  </a:solidFill>
                  <a:latin typeface="仿宋" panose="02010609060101010101" pitchFamily="49" charset="-122"/>
                  <a:ea typeface="仿宋" panose="02010609060101010101" pitchFamily="49" charset="-122"/>
                </a:rPr>
                <a:t>BufferedInputStream</a:t>
              </a:r>
              <a:r>
                <a:rPr lang="zh-CN" altLang="en-US" sz="2400" b="1" dirty="0">
                  <a:solidFill>
                    <a:schemeClr val="tx1"/>
                  </a:solidFill>
                  <a:latin typeface="仿宋" panose="02010609060101010101" pitchFamily="49" charset="-122"/>
                  <a:ea typeface="仿宋" panose="02010609060101010101" pitchFamily="49" charset="-122"/>
                </a:rPr>
                <a:t>类</a:t>
              </a:r>
            </a:p>
          </p:txBody>
        </p:sp>
      </p:grpSp>
    </p:spTree>
    <p:extLst>
      <p:ext uri="{BB962C8B-B14F-4D97-AF65-F5344CB8AC3E}">
        <p14:creationId xmlns:p14="http://schemas.microsoft.com/office/powerpoint/2010/main" val="1006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2"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 calcmode="lin" valueType="num">
                                      <p:cBhvr additive="base">
                                        <p:cTn id="2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缓冲输入流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a:extLst>
              <a:ext uri="{FF2B5EF4-FFF2-40B4-BE49-F238E27FC236}">
                <a16:creationId xmlns:a16="http://schemas.microsoft.com/office/drawing/2014/main" id="{1C50C400-C7C9-43BB-979C-DB2E0AB0EABE}"/>
              </a:ext>
            </a:extLst>
          </p:cNvPr>
          <p:cNvSpPr txBox="1">
            <a:spLocks/>
          </p:cNvSpPr>
          <p:nvPr/>
        </p:nvSpPr>
        <p:spPr>
          <a:xfrm>
            <a:off x="876819" y="2377320"/>
            <a:ext cx="10438359" cy="3275842"/>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构造方法：</a:t>
            </a:r>
            <a:endParaRPr lang="en-US" altLang="zh-CN" sz="2400" b="1" dirty="0">
              <a:latin typeface="仿宋" panose="02010609060101010101" pitchFamily="49" charset="-122"/>
              <a:ea typeface="仿宋" panose="02010609060101010101" pitchFamily="49" charset="-122"/>
            </a:endParaRPr>
          </a:p>
          <a:p>
            <a:pPr indent="1071349"/>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BufferedInputStream</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InputStream</a:t>
            </a:r>
            <a:r>
              <a:rPr lang="en-US" altLang="zh-CN" sz="2400" b="1" dirty="0">
                <a:latin typeface="仿宋" panose="02010609060101010101" pitchFamily="49" charset="-122"/>
                <a:ea typeface="仿宋" panose="02010609060101010101" pitchFamily="49" charset="-122"/>
              </a:rPr>
              <a:t> in)</a:t>
            </a:r>
          </a:p>
          <a:p>
            <a:pPr indent="1071349"/>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BufferedInputStream</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InputStream</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in,int</a:t>
            </a:r>
            <a:r>
              <a:rPr lang="en-US" altLang="zh-CN" sz="2400" b="1" dirty="0">
                <a:latin typeface="仿宋" panose="02010609060101010101" pitchFamily="49" charset="-122"/>
                <a:ea typeface="仿宋" panose="02010609060101010101" pitchFamily="49" charset="-122"/>
              </a:rPr>
              <a:t> size)</a:t>
            </a:r>
          </a:p>
          <a:p>
            <a:r>
              <a:rPr lang="en-US" altLang="zh-CN" sz="2400" b="1" dirty="0">
                <a:latin typeface="仿宋" panose="02010609060101010101" pitchFamily="49" charset="-122"/>
                <a:ea typeface="仿宋" panose="02010609060101010101" pitchFamily="49" charset="-122"/>
              </a:rPr>
              <a:t>size——</a:t>
            </a:r>
            <a:r>
              <a:rPr lang="zh-CN" altLang="en-US" sz="2400" b="1" dirty="0">
                <a:latin typeface="仿宋" panose="02010609060101010101" pitchFamily="49" charset="-122"/>
                <a:ea typeface="仿宋" panose="02010609060101010101" pitchFamily="49" charset="-122"/>
              </a:rPr>
              <a:t>指定缓冲区的大小。</a:t>
            </a:r>
          </a:p>
          <a:p>
            <a:r>
              <a:rPr lang="en-US" altLang="zh-CN" sz="2400" b="1" dirty="0" err="1">
                <a:latin typeface="仿宋" panose="02010609060101010101" pitchFamily="49" charset="-122"/>
                <a:ea typeface="仿宋" panose="02010609060101010101" pitchFamily="49" charset="-122"/>
              </a:rPr>
              <a:t>BufferedInputStream</a:t>
            </a:r>
            <a:r>
              <a:rPr lang="zh-CN" altLang="en-US" sz="2400" b="1" dirty="0">
                <a:latin typeface="仿宋" panose="02010609060101010101" pitchFamily="49" charset="-122"/>
                <a:ea typeface="仿宋" panose="02010609060101010101" pitchFamily="49" charset="-122"/>
              </a:rPr>
              <a:t>类继承自</a:t>
            </a:r>
            <a:r>
              <a:rPr lang="en-US" altLang="zh-CN" sz="2400" b="1" dirty="0" err="1">
                <a:latin typeface="仿宋" panose="02010609060101010101" pitchFamily="49" charset="-122"/>
                <a:ea typeface="仿宋" panose="02010609060101010101" pitchFamily="49" charset="-122"/>
              </a:rPr>
              <a:t>InputStream</a:t>
            </a:r>
            <a:r>
              <a:rPr lang="zh-CN" altLang="en-US" sz="2400" b="1" dirty="0">
                <a:latin typeface="仿宋" panose="02010609060101010101" pitchFamily="49" charset="-122"/>
                <a:ea typeface="仿宋" panose="02010609060101010101" pitchFamily="49" charset="-122"/>
              </a:rPr>
              <a:t>，所以该类的方法与</a:t>
            </a:r>
            <a:r>
              <a:rPr lang="en-US" altLang="zh-CN" sz="2400" b="1" dirty="0" err="1">
                <a:latin typeface="仿宋" panose="02010609060101010101" pitchFamily="49" charset="-122"/>
                <a:ea typeface="仿宋" panose="02010609060101010101" pitchFamily="49" charset="-122"/>
              </a:rPr>
              <a:t>InputStream</a:t>
            </a:r>
            <a:r>
              <a:rPr lang="zh-CN" altLang="en-US" sz="2400" b="1" dirty="0">
                <a:latin typeface="仿宋" panose="02010609060101010101" pitchFamily="49" charset="-122"/>
                <a:ea typeface="仿宋" panose="02010609060101010101" pitchFamily="49" charset="-122"/>
              </a:rPr>
              <a:t>类的方法相同。</a:t>
            </a: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99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3500"/>
                            </p:stCondLst>
                            <p:childTnLst>
                              <p:par>
                                <p:cTn id="22" presetID="2" presetClass="entr" presetSubtype="2" fill="hold" nodeType="after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anim calcmode="lin" valueType="num">
                                      <p:cBhvr additive="base">
                                        <p:cTn id="24"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5">
                                            <p:txEl>
                                              <p:pRg st="1" end="1"/>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 calcmode="lin" valueType="num">
                                      <p:cBhvr additive="base">
                                        <p:cTn id="28"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par>
                          <p:cTn id="30" fill="hold">
                            <p:stCondLst>
                              <p:cond delay="4000"/>
                            </p:stCondLst>
                            <p:childTnLst>
                              <p:par>
                                <p:cTn id="31" presetID="2" presetClass="entr" presetSubtype="8" fill="hold" nodeType="after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anim calcmode="lin" valueType="num">
                                      <p:cBhvr additive="base">
                                        <p:cTn id="33"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15">
                                            <p:txEl>
                                              <p:pRg st="4" end="4"/>
                                            </p:txEl>
                                          </p:spTgt>
                                        </p:tgtEl>
                                        <p:attrNameLst>
                                          <p:attrName>style.visibility</p:attrName>
                                        </p:attrNameLst>
                                      </p:cBhvr>
                                      <p:to>
                                        <p:strVal val="visible"/>
                                      </p:to>
                                    </p:set>
                                    <p:anim calcmode="lin" valueType="num">
                                      <p:cBhvr additive="base">
                                        <p:cTn id="3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447822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缓冲输入流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16159" y="6785581"/>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B3F4F897-89C1-46EE-9E2F-E396D60F99C0}"/>
              </a:ext>
            </a:extLst>
          </p:cNvPr>
          <p:cNvSpPr txBox="1">
            <a:spLocks/>
          </p:cNvSpPr>
          <p:nvPr/>
        </p:nvSpPr>
        <p:spPr>
          <a:xfrm>
            <a:off x="846489" y="2581661"/>
            <a:ext cx="11167320" cy="464712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与字节缓冲输入流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BufferedInputStream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类在功能和实现上基本相同。它只适用于字符读入。构造方法：</a:t>
            </a:r>
          </a:p>
          <a:p>
            <a:pPr marL="0" indent="1071349">
              <a:lnSpc>
                <a:spcPct val="130000"/>
              </a:lnSpc>
              <a:spcBef>
                <a:spcPts val="0"/>
              </a:spcBef>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BufferedReader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(Reader in)</a:t>
            </a:r>
          </a:p>
          <a:p>
            <a:pPr marL="0" indent="1071349">
              <a:lnSpc>
                <a:spcPct val="130000"/>
              </a:lnSpc>
              <a:spcBef>
                <a:spcPts val="0"/>
              </a:spcBef>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BufferedReader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(Reader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sz</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30000"/>
              </a:lnSpc>
              <a:spcBef>
                <a:spcPts val="0"/>
              </a:spcBef>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BufferedReader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类继承自</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Reader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，所以该类的方法与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Reader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类的方法相同。</a:t>
            </a: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新增按行读取的方法：</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readLine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该方法返回值为该行不包含结束符的字符串内容，如果已到达流末尾，则返回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null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9F4179EF-4A16-47DF-B278-322A9CB155D9}"/>
              </a:ext>
            </a:extLst>
          </p:cNvPr>
          <p:cNvGrpSpPr/>
          <p:nvPr/>
        </p:nvGrpSpPr>
        <p:grpSpPr>
          <a:xfrm>
            <a:off x="538151" y="1819838"/>
            <a:ext cx="7922966" cy="559939"/>
            <a:chOff x="1" y="1296194"/>
            <a:chExt cx="7924800" cy="560069"/>
          </a:xfrm>
        </p:grpSpPr>
        <p:sp>
          <p:nvSpPr>
            <p:cNvPr id="12" name="矩形 11">
              <a:extLst>
                <a:ext uri="{FF2B5EF4-FFF2-40B4-BE49-F238E27FC236}">
                  <a16:creationId xmlns:a16="http://schemas.microsoft.com/office/drawing/2014/main" id="{21E1EC4E-0D22-4EB3-ABB0-1EFFF9C445D3}"/>
                </a:ext>
              </a:extLst>
            </p:cNvPr>
            <p:cNvSpPr/>
            <p:nvPr/>
          </p:nvSpPr>
          <p:spPr>
            <a:xfrm>
              <a:off x="1" y="1296194"/>
              <a:ext cx="7924800" cy="543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44EB5388-6167-4609-8898-E5986A520759}"/>
                </a:ext>
              </a:extLst>
            </p:cNvPr>
            <p:cNvSpPr txBox="1">
              <a:spLocks/>
            </p:cNvSpPr>
            <p:nvPr/>
          </p:nvSpPr>
          <p:spPr>
            <a:xfrm>
              <a:off x="381001" y="1322863"/>
              <a:ext cx="7010400" cy="53340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）字符缓冲输入流</a:t>
              </a:r>
              <a:r>
                <a:rPr lang="en-US" altLang="zh-CN" sz="2400" b="1" dirty="0" err="1">
                  <a:solidFill>
                    <a:schemeClr val="tx1"/>
                  </a:solidFill>
                  <a:latin typeface="仿宋" panose="02010609060101010101" pitchFamily="49" charset="-122"/>
                  <a:ea typeface="仿宋" panose="02010609060101010101" pitchFamily="49" charset="-122"/>
                </a:rPr>
                <a:t>BufferedReader</a:t>
              </a:r>
              <a:r>
                <a:rPr lang="zh-CN" altLang="en-US" sz="2400" b="1" dirty="0">
                  <a:solidFill>
                    <a:schemeClr val="tx1"/>
                  </a:solidFill>
                  <a:latin typeface="仿宋" panose="02010609060101010101" pitchFamily="49" charset="-122"/>
                  <a:ea typeface="仿宋" panose="02010609060101010101" pitchFamily="49" charset="-122"/>
                </a:rPr>
                <a:t>类</a:t>
              </a:r>
            </a:p>
          </p:txBody>
        </p:sp>
      </p:grpSp>
    </p:spTree>
    <p:extLst>
      <p:ext uri="{BB962C8B-B14F-4D97-AF65-F5344CB8AC3E}">
        <p14:creationId xmlns:p14="http://schemas.microsoft.com/office/powerpoint/2010/main" val="200128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par>
                          <p:cTn id="19" fill="hold">
                            <p:stCondLst>
                              <p:cond delay="3000"/>
                            </p:stCondLst>
                            <p:childTnLst>
                              <p:par>
                                <p:cTn id="20" presetID="2" presetClass="entr" presetSubtype="9"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 calcmode="lin" valueType="num">
                                      <p:cBhvr additive="base">
                                        <p:cTn id="22"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31" presetClass="entr" presetSubtype="0" fill="hold" grpId="0" nodeType="after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p:cTn id="27"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10">
                                            <p:txEl>
                                              <p:pRg st="1" end="1"/>
                                            </p:txEl>
                                          </p:spTgt>
                                        </p:tgtEl>
                                      </p:cBhvr>
                                    </p:animEffect>
                                  </p:childTnLst>
                                </p:cTn>
                              </p:par>
                            </p:childTnLst>
                          </p:cTn>
                        </p:par>
                        <p:par>
                          <p:cTn id="31" fill="hold">
                            <p:stCondLst>
                              <p:cond delay="4500"/>
                            </p:stCondLst>
                            <p:childTnLst>
                              <p:par>
                                <p:cTn id="32" presetID="31" presetClass="entr" presetSubtype="0" fill="hold" grpId="0" nodeType="after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 calcmode="lin" valueType="num">
                                      <p:cBhvr>
                                        <p:cTn id="34" dur="1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10">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10">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3"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 calcmode="lin" valueType="num">
                                      <p:cBhvr additive="base">
                                        <p:cTn id="42"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 calcmode="lin" valueType="num">
                                      <p:cBhvr additive="base">
                                        <p:cTn id="48"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0">
                                            <p:txEl>
                                              <p:pRg st="4" end="4"/>
                                            </p:txEl>
                                          </p:spTgt>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presetID="2" presetClass="entr" presetSubtype="3" fill="hold" grpId="0" nodeType="after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anim calcmode="lin" valueType="num">
                                      <p:cBhvr additive="base">
                                        <p:cTn id="53"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0"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缓冲输出流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355BCF31-1599-4980-A9B1-868BE060FED5}"/>
              </a:ext>
            </a:extLst>
          </p:cNvPr>
          <p:cNvSpPr txBox="1">
            <a:spLocks/>
          </p:cNvSpPr>
          <p:nvPr/>
        </p:nvSpPr>
        <p:spPr>
          <a:xfrm>
            <a:off x="987166" y="1833737"/>
            <a:ext cx="10438359" cy="12189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缓冲输出流包括字节缓冲输出流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BufferedOutputStream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类和字符缓冲输出流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BufferedWriter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a:t>
            </a:r>
          </a:p>
          <a:p>
            <a:pPr marL="0" indent="457109">
              <a:lnSpc>
                <a:spcPct val="150000"/>
              </a:lnSpc>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完成输出操作时，先将字节数据写入缓冲区，当缓冲区满时，再把缓冲区中的所有数据一次性写到底层输出流中。</a:t>
            </a:r>
          </a:p>
        </p:txBody>
      </p:sp>
      <p:grpSp>
        <p:nvGrpSpPr>
          <p:cNvPr id="11" name="组合 10">
            <a:extLst>
              <a:ext uri="{FF2B5EF4-FFF2-40B4-BE49-F238E27FC236}">
                <a16:creationId xmlns:a16="http://schemas.microsoft.com/office/drawing/2014/main" id="{1369CF8F-7617-4DBF-A6EF-51141D1A51D2}"/>
              </a:ext>
            </a:extLst>
          </p:cNvPr>
          <p:cNvGrpSpPr/>
          <p:nvPr/>
        </p:nvGrpSpPr>
        <p:grpSpPr>
          <a:xfrm>
            <a:off x="1059740" y="3128838"/>
            <a:ext cx="7922966" cy="559939"/>
            <a:chOff x="1" y="1296194"/>
            <a:chExt cx="7924800" cy="560069"/>
          </a:xfrm>
        </p:grpSpPr>
        <p:sp>
          <p:nvSpPr>
            <p:cNvPr id="12" name="矩形 11">
              <a:extLst>
                <a:ext uri="{FF2B5EF4-FFF2-40B4-BE49-F238E27FC236}">
                  <a16:creationId xmlns:a16="http://schemas.microsoft.com/office/drawing/2014/main" id="{CF7CA31F-069A-4DE1-948A-0EFB56F32F73}"/>
                </a:ext>
              </a:extLst>
            </p:cNvPr>
            <p:cNvSpPr/>
            <p:nvPr/>
          </p:nvSpPr>
          <p:spPr>
            <a:xfrm>
              <a:off x="1" y="1296194"/>
              <a:ext cx="7924800" cy="543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F289FDB1-B142-49F0-9EF3-143FF9D51678}"/>
                </a:ext>
              </a:extLst>
            </p:cNvPr>
            <p:cNvSpPr txBox="1">
              <a:spLocks/>
            </p:cNvSpPr>
            <p:nvPr/>
          </p:nvSpPr>
          <p:spPr>
            <a:xfrm>
              <a:off x="381001" y="1322863"/>
              <a:ext cx="7010400" cy="53340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BufferedOutputStream</a:t>
              </a:r>
              <a:r>
                <a:rPr lang="zh-CN" altLang="en-US" sz="2400" b="1" dirty="0">
                  <a:solidFill>
                    <a:schemeClr val="tx1"/>
                  </a:solidFill>
                  <a:latin typeface="仿宋" panose="02010609060101010101" pitchFamily="49" charset="-122"/>
                  <a:ea typeface="仿宋" panose="02010609060101010101" pitchFamily="49" charset="-122"/>
                </a:rPr>
                <a:t>类</a:t>
              </a:r>
            </a:p>
          </p:txBody>
        </p:sp>
      </p:grpSp>
    </p:spTree>
    <p:extLst>
      <p:ext uri="{BB962C8B-B14F-4D97-AF65-F5344CB8AC3E}">
        <p14:creationId xmlns:p14="http://schemas.microsoft.com/office/powerpoint/2010/main" val="120203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outVertical)">
                                      <p:cBhvr>
                                        <p:cTn id="25" dur="500"/>
                                        <p:tgtEl>
                                          <p:spTgt spid="11"/>
                                        </p:tgtEl>
                                      </p:cBhvr>
                                    </p:animEffect>
                                  </p:childTnLst>
                                </p:cTn>
                              </p:par>
                            </p:childTnLst>
                          </p:cTn>
                        </p:par>
                        <p:par>
                          <p:cTn id="26" fill="hold">
                            <p:stCondLst>
                              <p:cond delay="500"/>
                            </p:stCondLst>
                            <p:childTnLst>
                              <p:par>
                                <p:cTn id="27" presetID="2" presetClass="entr" presetSubtype="9"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0"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缓冲输出流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a:extLst>
              <a:ext uri="{FF2B5EF4-FFF2-40B4-BE49-F238E27FC236}">
                <a16:creationId xmlns:a16="http://schemas.microsoft.com/office/drawing/2014/main" id="{47FF67B1-AA9B-4646-AF47-476C960DAA32}"/>
              </a:ext>
            </a:extLst>
          </p:cNvPr>
          <p:cNvSpPr txBox="1">
            <a:spLocks/>
          </p:cNvSpPr>
          <p:nvPr/>
        </p:nvSpPr>
        <p:spPr>
          <a:xfrm>
            <a:off x="1032381" y="1884313"/>
            <a:ext cx="10438359" cy="3275842"/>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构造方法：</a:t>
            </a:r>
            <a:endParaRPr lang="en-US" altLang="zh-CN" sz="2400" b="1" dirty="0">
              <a:latin typeface="仿宋" panose="02010609060101010101" pitchFamily="49" charset="-122"/>
              <a:ea typeface="仿宋" panose="02010609060101010101" pitchFamily="49" charset="-122"/>
            </a:endParaRPr>
          </a:p>
          <a:p>
            <a:pPr indent="1071349"/>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BufferedOutputStream</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OutputStream</a:t>
            </a:r>
            <a:r>
              <a:rPr lang="en-US" altLang="zh-CN" sz="2400" b="1" dirty="0">
                <a:latin typeface="仿宋" panose="02010609060101010101" pitchFamily="49" charset="-122"/>
                <a:ea typeface="仿宋" panose="02010609060101010101" pitchFamily="49" charset="-122"/>
              </a:rPr>
              <a:t> out)</a:t>
            </a:r>
          </a:p>
          <a:p>
            <a:pPr indent="1071349"/>
            <a:r>
              <a:rPr lang="en-US" altLang="zh-CN" sz="2400" b="1" dirty="0">
                <a:latin typeface="仿宋" panose="02010609060101010101" pitchFamily="49" charset="-122"/>
                <a:ea typeface="仿宋" panose="02010609060101010101" pitchFamily="49" charset="-122"/>
              </a:rPr>
              <a:t>public </a:t>
            </a:r>
            <a:r>
              <a:rPr lang="en-US" altLang="zh-CN" sz="2400" b="1" dirty="0" err="1">
                <a:latin typeface="仿宋" panose="02010609060101010101" pitchFamily="49" charset="-122"/>
                <a:ea typeface="仿宋" panose="02010609060101010101" pitchFamily="49" charset="-122"/>
              </a:rPr>
              <a:t>BufferedOutputStream</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OutputStream</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out,int</a:t>
            </a:r>
            <a:r>
              <a:rPr lang="en-US" altLang="zh-CN" sz="2400" b="1" dirty="0">
                <a:latin typeface="仿宋" panose="02010609060101010101" pitchFamily="49" charset="-122"/>
                <a:ea typeface="仿宋" panose="02010609060101010101" pitchFamily="49" charset="-122"/>
              </a:rPr>
              <a:t> size)</a:t>
            </a:r>
          </a:p>
          <a:p>
            <a:r>
              <a:rPr lang="en-US" altLang="zh-CN" sz="2400" b="1" dirty="0" err="1">
                <a:latin typeface="仿宋" panose="02010609060101010101" pitchFamily="49" charset="-122"/>
                <a:ea typeface="仿宋" panose="02010609060101010101" pitchFamily="49" charset="-122"/>
              </a:rPr>
              <a:t>BufferedOutputStream</a:t>
            </a:r>
            <a:r>
              <a:rPr lang="zh-CN" altLang="en-US" sz="2400" b="1" dirty="0">
                <a:latin typeface="仿宋" panose="02010609060101010101" pitchFamily="49" charset="-122"/>
                <a:ea typeface="仿宋" panose="02010609060101010101" pitchFamily="49" charset="-122"/>
              </a:rPr>
              <a:t>类继承自</a:t>
            </a:r>
            <a:r>
              <a:rPr lang="en-US" altLang="zh-CN" sz="2400" b="1" dirty="0" err="1">
                <a:latin typeface="仿宋" panose="02010609060101010101" pitchFamily="49" charset="-122"/>
                <a:ea typeface="仿宋" panose="02010609060101010101" pitchFamily="49" charset="-122"/>
              </a:rPr>
              <a:t>OutputStream</a:t>
            </a:r>
            <a:r>
              <a:rPr lang="zh-CN" altLang="en-US" sz="2400" b="1" dirty="0">
                <a:latin typeface="仿宋" panose="02010609060101010101" pitchFamily="49" charset="-122"/>
                <a:ea typeface="仿宋" panose="02010609060101010101" pitchFamily="49" charset="-122"/>
              </a:rPr>
              <a:t>，所以该类的方法与</a:t>
            </a:r>
            <a:r>
              <a:rPr lang="en-US" altLang="zh-CN" sz="2400" b="1" dirty="0" err="1">
                <a:latin typeface="仿宋" panose="02010609060101010101" pitchFamily="49" charset="-122"/>
                <a:ea typeface="仿宋" panose="02010609060101010101" pitchFamily="49" charset="-122"/>
              </a:rPr>
              <a:t>OutputStream</a:t>
            </a:r>
            <a:r>
              <a:rPr lang="zh-CN" altLang="en-US" sz="2400" b="1" dirty="0">
                <a:latin typeface="仿宋" panose="02010609060101010101" pitchFamily="49" charset="-122"/>
                <a:ea typeface="仿宋" panose="02010609060101010101" pitchFamily="49" charset="-122"/>
              </a:rPr>
              <a:t>类的方法相同。</a:t>
            </a:r>
          </a:p>
        </p:txBody>
      </p:sp>
    </p:spTree>
    <p:extLst>
      <p:ext uri="{BB962C8B-B14F-4D97-AF65-F5344CB8AC3E}">
        <p14:creationId xmlns:p14="http://schemas.microsoft.com/office/powerpoint/2010/main" val="37264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9" fill="hold"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31" presetClass="entr" presetSubtype="0" fill="hold" nodeType="after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 calcmode="lin" valueType="num">
                                      <p:cBhvr>
                                        <p:cTn id="24" dur="10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14">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14">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14">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 calcmode="lin" valueType="num">
                                      <p:cBhvr>
                                        <p:cTn id="30" dur="10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14">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14">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1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14">
                                            <p:txEl>
                                              <p:pRg st="3" end="3"/>
                                            </p:txEl>
                                          </p:spTgt>
                                        </p:tgtEl>
                                        <p:attrNameLst>
                                          <p:attrName>style.visibility</p:attrName>
                                        </p:attrNameLst>
                                      </p:cBhvr>
                                      <p:to>
                                        <p:strVal val="visible"/>
                                      </p:to>
                                    </p:set>
                                    <p:anim calcmode="lin" valueType="num">
                                      <p:cBhvr additive="base">
                                        <p:cTn id="38" dur="500" fill="hold"/>
                                        <p:tgtEl>
                                          <p:spTgt spid="14">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4">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612034"/>
            <a:ext cx="12203689" cy="374769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a:t>
              </a:r>
            </a:p>
          </p:txBody>
        </p:sp>
      </p:grpSp>
      <p:sp>
        <p:nvSpPr>
          <p:cNvPr id="11" name="内容占位符 2">
            <a:extLst>
              <a:ext uri="{FF2B5EF4-FFF2-40B4-BE49-F238E27FC236}">
                <a16:creationId xmlns:a16="http://schemas.microsoft.com/office/drawing/2014/main" id="{1B0BDA4E-A16A-4CC0-8F85-73151491ECB2}"/>
              </a:ext>
            </a:extLst>
          </p:cNvPr>
          <p:cNvSpPr txBox="1">
            <a:spLocks/>
          </p:cNvSpPr>
          <p:nvPr/>
        </p:nvSpPr>
        <p:spPr>
          <a:xfrm>
            <a:off x="915599" y="2954215"/>
            <a:ext cx="9522796" cy="343706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在数据传输过程中以字节为单位进行输入和输出。</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适用于传输各种类型的文件或数据。</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在字节输入流中，</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类是所有的输入字节流的父类，它是一个抽象类。</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其子类中的</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ByteArrayInputStream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是两种基本的实体流。</a:t>
            </a:r>
          </a:p>
        </p:txBody>
      </p:sp>
    </p:spTree>
    <p:extLst>
      <p:ext uri="{BB962C8B-B14F-4D97-AF65-F5344CB8AC3E}">
        <p14:creationId xmlns:p14="http://schemas.microsoft.com/office/powerpoint/2010/main" val="21812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缓冲输出流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58E08272-A738-4A0B-9178-93A7373B28A2}"/>
              </a:ext>
            </a:extLst>
          </p:cNvPr>
          <p:cNvGrpSpPr/>
          <p:nvPr/>
        </p:nvGrpSpPr>
        <p:grpSpPr>
          <a:xfrm>
            <a:off x="634676" y="1772661"/>
            <a:ext cx="7922966" cy="559939"/>
            <a:chOff x="1" y="1296194"/>
            <a:chExt cx="7924800" cy="560069"/>
          </a:xfrm>
        </p:grpSpPr>
        <p:sp>
          <p:nvSpPr>
            <p:cNvPr id="12" name="矩形 11">
              <a:extLst>
                <a:ext uri="{FF2B5EF4-FFF2-40B4-BE49-F238E27FC236}">
                  <a16:creationId xmlns:a16="http://schemas.microsoft.com/office/drawing/2014/main" id="{F16ED86B-B3D8-4BB4-B00D-06B053EAA290}"/>
                </a:ext>
              </a:extLst>
            </p:cNvPr>
            <p:cNvSpPr/>
            <p:nvPr/>
          </p:nvSpPr>
          <p:spPr>
            <a:xfrm>
              <a:off x="1" y="1296194"/>
              <a:ext cx="7924800" cy="543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13" name="内容占位符 2">
              <a:extLst>
                <a:ext uri="{FF2B5EF4-FFF2-40B4-BE49-F238E27FC236}">
                  <a16:creationId xmlns:a16="http://schemas.microsoft.com/office/drawing/2014/main" id="{E4F93B00-7C5B-4C23-8314-98864352BFD8}"/>
                </a:ext>
              </a:extLst>
            </p:cNvPr>
            <p:cNvSpPr txBox="1">
              <a:spLocks/>
            </p:cNvSpPr>
            <p:nvPr/>
          </p:nvSpPr>
          <p:spPr>
            <a:xfrm>
              <a:off x="381001" y="1322863"/>
              <a:ext cx="7010400" cy="53340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BufferedWriter</a:t>
              </a:r>
              <a:r>
                <a:rPr lang="zh-CN" altLang="en-US" sz="2400" b="1" dirty="0">
                  <a:solidFill>
                    <a:schemeClr val="tx1"/>
                  </a:solidFill>
                  <a:latin typeface="仿宋" panose="02010609060101010101" pitchFamily="49" charset="-122"/>
                  <a:ea typeface="仿宋" panose="02010609060101010101" pitchFamily="49" charset="-122"/>
                </a:rPr>
                <a:t>类</a:t>
              </a:r>
            </a:p>
          </p:txBody>
        </p:sp>
      </p:grpSp>
      <p:grpSp>
        <p:nvGrpSpPr>
          <p:cNvPr id="15" name="组合 14">
            <a:extLst>
              <a:ext uri="{FF2B5EF4-FFF2-40B4-BE49-F238E27FC236}">
                <a16:creationId xmlns:a16="http://schemas.microsoft.com/office/drawing/2014/main" id="{F61E03E3-C42E-4033-A81A-84F8419D377C}"/>
              </a:ext>
            </a:extLst>
          </p:cNvPr>
          <p:cNvGrpSpPr/>
          <p:nvPr/>
        </p:nvGrpSpPr>
        <p:grpSpPr>
          <a:xfrm>
            <a:off x="2205" y="5943018"/>
            <a:ext cx="12231120" cy="913395"/>
            <a:chOff x="-43539" y="5868988"/>
            <a:chExt cx="12233951" cy="913606"/>
          </a:xfrm>
        </p:grpSpPr>
        <p:sp>
          <p:nvSpPr>
            <p:cNvPr id="16" name="Freeform 3">
              <a:extLst>
                <a:ext uri="{FF2B5EF4-FFF2-40B4-BE49-F238E27FC236}">
                  <a16:creationId xmlns:a16="http://schemas.microsoft.com/office/drawing/2014/main" id="{B4007F53-4E15-45B1-840A-84A0E81C590B}"/>
                </a:ext>
              </a:extLst>
            </p:cNvPr>
            <p:cNvSpPr/>
            <p:nvPr/>
          </p:nvSpPr>
          <p:spPr>
            <a:xfrm>
              <a:off x="-43539" y="5868988"/>
              <a:ext cx="12233951" cy="9136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n-ea"/>
              </a:endParaRPr>
            </a:p>
          </p:txBody>
        </p:sp>
        <p:sp>
          <p:nvSpPr>
            <p:cNvPr id="20" name="内容占位符 2">
              <a:extLst>
                <a:ext uri="{FF2B5EF4-FFF2-40B4-BE49-F238E27FC236}">
                  <a16:creationId xmlns:a16="http://schemas.microsoft.com/office/drawing/2014/main" id="{BABE690B-FFF3-4E6D-9545-7A943EC7AB5E}"/>
                </a:ext>
              </a:extLst>
            </p:cNvPr>
            <p:cNvSpPr txBox="1">
              <a:spLocks/>
            </p:cNvSpPr>
            <p:nvPr/>
          </p:nvSpPr>
          <p:spPr>
            <a:xfrm>
              <a:off x="689731" y="6020594"/>
              <a:ext cx="11001059" cy="6865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a:solidFill>
                    <a:schemeClr val="bg1"/>
                  </a:solidFill>
                  <a:latin typeface="+mn-ea"/>
                  <a:ea typeface="+mn-ea"/>
                </a:rPr>
                <a:t>【</a:t>
              </a:r>
              <a:r>
                <a:rPr lang="zh-CN" altLang="en-US" sz="2400" dirty="0">
                  <a:solidFill>
                    <a:schemeClr val="bg1"/>
                  </a:solidFill>
                  <a:latin typeface="+mn-ea"/>
                  <a:ea typeface="+mn-ea"/>
                </a:rPr>
                <a:t>例</a:t>
              </a:r>
              <a:r>
                <a:rPr lang="en-US" altLang="zh-CN" sz="2400" dirty="0">
                  <a:solidFill>
                    <a:schemeClr val="bg1"/>
                  </a:solidFill>
                  <a:latin typeface="+mn-ea"/>
                  <a:ea typeface="+mn-ea"/>
                </a:rPr>
                <a:t>10.9】</a:t>
              </a:r>
              <a:r>
                <a:rPr lang="zh-CN" altLang="en-US" sz="2400" dirty="0">
                  <a:solidFill>
                    <a:schemeClr val="bg1"/>
                  </a:solidFill>
                  <a:latin typeface="+mn-ea"/>
                  <a:ea typeface="+mn-ea"/>
                </a:rPr>
                <a:t>向指定文件写入内容，并重新读取该文件内容。</a:t>
              </a:r>
              <a:r>
                <a:rPr lang="en-US" altLang="zh-CN" sz="2400" dirty="0">
                  <a:solidFill>
                    <a:srgbClr val="FFFF00"/>
                  </a:solidFill>
                  <a:latin typeface="+mn-ea"/>
                  <a:ea typeface="+mn-ea"/>
                  <a:hlinkClick r:id="rId2" action="ppaction://hlinkfile"/>
                </a:rPr>
                <a:t>Example10_09.java</a:t>
              </a:r>
              <a:endParaRPr lang="en-US" altLang="zh-CN" sz="2400" dirty="0">
                <a:solidFill>
                  <a:srgbClr val="FFFF00"/>
                </a:solidFill>
                <a:latin typeface="+mn-ea"/>
                <a:ea typeface="+mn-ea"/>
              </a:endParaRPr>
            </a:p>
          </p:txBody>
        </p:sp>
        <p:grpSp>
          <p:nvGrpSpPr>
            <p:cNvPr id="23" name="组合 22">
              <a:extLst>
                <a:ext uri="{FF2B5EF4-FFF2-40B4-BE49-F238E27FC236}">
                  <a16:creationId xmlns:a16="http://schemas.microsoft.com/office/drawing/2014/main" id="{565D035F-8E10-446F-8C2F-8A956CC1407B}"/>
                </a:ext>
              </a:extLst>
            </p:cNvPr>
            <p:cNvGrpSpPr/>
            <p:nvPr/>
          </p:nvGrpSpPr>
          <p:grpSpPr>
            <a:xfrm>
              <a:off x="336667" y="6098381"/>
              <a:ext cx="352250" cy="455613"/>
              <a:chOff x="4993805" y="2284413"/>
              <a:chExt cx="352250" cy="455613"/>
            </a:xfrm>
            <a:solidFill>
              <a:srgbClr val="FFC000"/>
            </a:solidFill>
          </p:grpSpPr>
          <p:sp>
            <p:nvSpPr>
              <p:cNvPr id="24" name="Freeform 125">
                <a:extLst>
                  <a:ext uri="{FF2B5EF4-FFF2-40B4-BE49-F238E27FC236}">
                    <a16:creationId xmlns:a16="http://schemas.microsoft.com/office/drawing/2014/main" id="{0AAB4C16-2A62-4589-9F74-021325585F58}"/>
                  </a:ext>
                </a:extLst>
              </p:cNvPr>
              <p:cNvSpPr>
                <a:spLocks noEditPoints="1"/>
              </p:cNvSpPr>
              <p:nvPr/>
            </p:nvSpPr>
            <p:spPr bwMode="auto">
              <a:xfrm>
                <a:off x="4993805" y="2284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mn-ea"/>
                </a:endParaRPr>
              </a:p>
            </p:txBody>
          </p:sp>
          <p:sp>
            <p:nvSpPr>
              <p:cNvPr id="25" name="Freeform 126">
                <a:extLst>
                  <a:ext uri="{FF2B5EF4-FFF2-40B4-BE49-F238E27FC236}">
                    <a16:creationId xmlns:a16="http://schemas.microsoft.com/office/drawing/2014/main" id="{D98A119A-F8BD-499A-88CB-F446A7777E6A}"/>
                  </a:ext>
                </a:extLst>
              </p:cNvPr>
              <p:cNvSpPr>
                <a:spLocks noEditPoints="1"/>
              </p:cNvSpPr>
              <p:nvPr/>
            </p:nvSpPr>
            <p:spPr bwMode="auto">
              <a:xfrm>
                <a:off x="5119217" y="2476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latin typeface="+mn-ea"/>
                </a:endParaRPr>
              </a:p>
            </p:txBody>
          </p:sp>
        </p:grpSp>
      </p:grpSp>
      <p:sp>
        <p:nvSpPr>
          <p:cNvPr id="27" name="内容占位符 2">
            <a:extLst>
              <a:ext uri="{FF2B5EF4-FFF2-40B4-BE49-F238E27FC236}">
                <a16:creationId xmlns:a16="http://schemas.microsoft.com/office/drawing/2014/main" id="{D829E4FA-4851-43A2-83E1-930797187B3B}"/>
              </a:ext>
            </a:extLst>
          </p:cNvPr>
          <p:cNvSpPr txBox="1">
            <a:spLocks/>
          </p:cNvSpPr>
          <p:nvPr/>
        </p:nvSpPr>
        <p:spPr>
          <a:xfrm>
            <a:off x="715354" y="2428478"/>
            <a:ext cx="10661923" cy="389194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与字节缓冲输出流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BufferedOutputStream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类在功能和实现上是相同的。只适用于字符输出。</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BufferedWriter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类的构造方法：</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1071349">
              <a:lnSpc>
                <a:spcPct val="130000"/>
              </a:lnSpc>
              <a:spcBef>
                <a:spcPts val="0"/>
              </a:spcBef>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BufferedWriter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(Writer out)</a:t>
            </a:r>
          </a:p>
          <a:p>
            <a:pPr marL="0" indent="1071349">
              <a:lnSpc>
                <a:spcPct val="130000"/>
              </a:lnSpc>
              <a:spcBef>
                <a:spcPts val="0"/>
              </a:spcBef>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public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BufferedWriterr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(Writer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out,int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sz</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30000"/>
              </a:lnSpc>
              <a:spcBef>
                <a:spcPts val="0"/>
              </a:spcBef>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BufferedWriter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类继承自</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Writer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，所以该类的方法与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Writer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类的方法相同。</a:t>
            </a: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新增写行分隔符的方法：</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newLine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行分隔符字符串由系统属性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line.separator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定义。</a:t>
            </a:r>
          </a:p>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931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ircle(in)">
                                      <p:cBhvr>
                                        <p:cTn id="23" dur="2000"/>
                                        <p:tgtEl>
                                          <p:spTgt spid="15"/>
                                        </p:tgtEl>
                                      </p:cBhvr>
                                    </p:animEffect>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 calcmode="lin" valueType="num">
                                      <p:cBhvr additive="base">
                                        <p:cTn id="2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7">
                                            <p:txEl>
                                              <p:pRg st="1" end="1"/>
                                            </p:txEl>
                                          </p:spTgt>
                                        </p:tgtEl>
                                        <p:attrNameLst>
                                          <p:attrName>style.visibility</p:attrName>
                                        </p:attrNameLst>
                                      </p:cBhvr>
                                      <p:to>
                                        <p:strVal val="visible"/>
                                      </p:to>
                                    </p:set>
                                    <p:anim calcmode="lin" valueType="num">
                                      <p:cBhvr>
                                        <p:cTn id="3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27">
                                            <p:txEl>
                                              <p:pRg st="1" end="1"/>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27">
                                            <p:txEl>
                                              <p:pRg st="2" end="2"/>
                                            </p:txEl>
                                          </p:spTgt>
                                        </p:tgtEl>
                                        <p:attrNameLst>
                                          <p:attrName>style.visibility</p:attrName>
                                        </p:attrNameLst>
                                      </p:cBhvr>
                                      <p:to>
                                        <p:strVal val="visible"/>
                                      </p:to>
                                    </p:set>
                                    <p:anim calcmode="lin" valueType="num">
                                      <p:cBhvr>
                                        <p:cTn id="39"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2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nodeType="clickEffect">
                                  <p:stCondLst>
                                    <p:cond delay="0"/>
                                  </p:stCondLst>
                                  <p:childTnLst>
                                    <p:set>
                                      <p:cBhvr>
                                        <p:cTn id="46" dur="1" fill="hold">
                                          <p:stCondLst>
                                            <p:cond delay="0"/>
                                          </p:stCondLst>
                                        </p:cTn>
                                        <p:tgtEl>
                                          <p:spTgt spid="27">
                                            <p:txEl>
                                              <p:pRg st="3" end="3"/>
                                            </p:txEl>
                                          </p:spTgt>
                                        </p:tgtEl>
                                        <p:attrNameLst>
                                          <p:attrName>style.visibility</p:attrName>
                                        </p:attrNameLst>
                                      </p:cBhvr>
                                      <p:to>
                                        <p:strVal val="visible"/>
                                      </p:to>
                                    </p:set>
                                    <p:anim calcmode="lin" valueType="num">
                                      <p:cBhvr additive="base">
                                        <p:cTn id="47" dur="500" fill="hold"/>
                                        <p:tgtEl>
                                          <p:spTgt spid="27">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nodeType="clickEffect">
                                  <p:stCondLst>
                                    <p:cond delay="0"/>
                                  </p:stCondLst>
                                  <p:childTnLst>
                                    <p:set>
                                      <p:cBhvr>
                                        <p:cTn id="52" dur="1" fill="hold">
                                          <p:stCondLst>
                                            <p:cond delay="0"/>
                                          </p:stCondLst>
                                        </p:cTn>
                                        <p:tgtEl>
                                          <p:spTgt spid="27">
                                            <p:txEl>
                                              <p:pRg st="4" end="4"/>
                                            </p:txEl>
                                          </p:spTgt>
                                        </p:tgtEl>
                                        <p:attrNameLst>
                                          <p:attrName>style.visibility</p:attrName>
                                        </p:attrNameLst>
                                      </p:cBhvr>
                                      <p:to>
                                        <p:strVal val="visible"/>
                                      </p:to>
                                    </p:set>
                                    <p:anim calcmode="lin" valueType="num">
                                      <p:cBhvr additive="base">
                                        <p:cTn id="53" dur="500" fill="hold"/>
                                        <p:tgtEl>
                                          <p:spTgt spid="27">
                                            <p:txEl>
                                              <p:pRg st="4" end="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什么是随机流</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8FD58ED4-E958-4F84-970D-ED03C040F96C}"/>
              </a:ext>
            </a:extLst>
          </p:cNvPr>
          <p:cNvSpPr txBox="1">
            <a:spLocks/>
          </p:cNvSpPr>
          <p:nvPr/>
        </p:nvSpPr>
        <p:spPr>
          <a:xfrm>
            <a:off x="1300119" y="2362447"/>
            <a:ext cx="9976282" cy="32710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随机流</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RandomAccessFile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类创建的对象既可以作为输入流，也可以作为输出流，因此建立一个随机流就可以完成读写操作。</a:t>
            </a:r>
          </a:p>
          <a:p>
            <a:pPr marL="0" indent="457109">
              <a:lnSpc>
                <a:spcPct val="130000"/>
              </a:lnSpc>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RandomAccessFile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java.lang.Object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根类的子类。</a:t>
            </a:r>
          </a:p>
          <a:p>
            <a:pPr marL="0" indent="457109">
              <a:lnSpc>
                <a:spcPct val="130000"/>
              </a:lnSpc>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RandomAccessFile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类的实例对象支持对随机访问文件的读取和写入。</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随机流可以用于多线程下载或多个线程同时写数据到文件，为快速完成访问提供了便利。</a:t>
            </a:r>
          </a:p>
        </p:txBody>
      </p:sp>
    </p:spTree>
    <p:extLst>
      <p:ext uri="{BB962C8B-B14F-4D97-AF65-F5344CB8AC3E}">
        <p14:creationId xmlns:p14="http://schemas.microsoft.com/office/powerpoint/2010/main" val="34949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0"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2.RandomAccessFile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8A7021C8-B717-4B6B-BD18-BD38307F355C}"/>
              </a:ext>
            </a:extLst>
          </p:cNvPr>
          <p:cNvSpPr txBox="1">
            <a:spLocks/>
          </p:cNvSpPr>
          <p:nvPr/>
        </p:nvSpPr>
        <p:spPr>
          <a:xfrm>
            <a:off x="1081446" y="1762902"/>
            <a:ext cx="9976282" cy="60945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该类中既有读操作的方法，也有写操作的方法。常用方法：</a:t>
            </a:r>
          </a:p>
        </p:txBody>
      </p:sp>
      <p:graphicFrame>
        <p:nvGraphicFramePr>
          <p:cNvPr id="12" name="表格 11">
            <a:extLst>
              <a:ext uri="{FF2B5EF4-FFF2-40B4-BE49-F238E27FC236}">
                <a16:creationId xmlns:a16="http://schemas.microsoft.com/office/drawing/2014/main" id="{B2B25E01-58A3-4381-8FBA-0D4C6D92065A}"/>
              </a:ext>
            </a:extLst>
          </p:cNvPr>
          <p:cNvGraphicFramePr>
            <a:graphicFrameLocks noGrp="1"/>
          </p:cNvGraphicFramePr>
          <p:nvPr>
            <p:extLst>
              <p:ext uri="{D42A27DB-BD31-4B8C-83A1-F6EECF244321}">
                <p14:modId xmlns:p14="http://schemas.microsoft.com/office/powerpoint/2010/main" val="4289407785"/>
              </p:ext>
            </p:extLst>
          </p:nvPr>
        </p:nvGraphicFramePr>
        <p:xfrm>
          <a:off x="-16129" y="2499360"/>
          <a:ext cx="12171432" cy="4358640"/>
        </p:xfrm>
        <a:graphic>
          <a:graphicData uri="http://schemas.openxmlformats.org/drawingml/2006/table">
            <a:tbl>
              <a:tblPr>
                <a:tableStyleId>{16D9F66E-5EB9-4882-86FB-DCBF35E3C3E4}</a:tableStyleId>
              </a:tblPr>
              <a:tblGrid>
                <a:gridCol w="675249">
                  <a:extLst>
                    <a:ext uri="{9D8B030D-6E8A-4147-A177-3AD203B41FA5}">
                      <a16:colId xmlns:a16="http://schemas.microsoft.com/office/drawing/2014/main" val="20000"/>
                    </a:ext>
                  </a:extLst>
                </a:gridCol>
                <a:gridCol w="618979">
                  <a:extLst>
                    <a:ext uri="{9D8B030D-6E8A-4147-A177-3AD203B41FA5}">
                      <a16:colId xmlns:a16="http://schemas.microsoft.com/office/drawing/2014/main" val="20001"/>
                    </a:ext>
                  </a:extLst>
                </a:gridCol>
                <a:gridCol w="5915601">
                  <a:extLst>
                    <a:ext uri="{9D8B030D-6E8A-4147-A177-3AD203B41FA5}">
                      <a16:colId xmlns:a16="http://schemas.microsoft.com/office/drawing/2014/main" val="20002"/>
                    </a:ext>
                  </a:extLst>
                </a:gridCol>
                <a:gridCol w="4961603">
                  <a:extLst>
                    <a:ext uri="{9D8B030D-6E8A-4147-A177-3AD203B41FA5}">
                      <a16:colId xmlns:a16="http://schemas.microsoft.com/office/drawing/2014/main" val="20003"/>
                    </a:ext>
                  </a:extLst>
                </a:gridCol>
              </a:tblGrid>
              <a:tr h="670405">
                <a:tc>
                  <a:txBody>
                    <a:bodyPr/>
                    <a:lstStyle/>
                    <a:p>
                      <a:pPr algn="ctr">
                        <a:spcAft>
                          <a:spcPts val="0"/>
                        </a:spcAft>
                      </a:pPr>
                      <a:r>
                        <a:rPr lang="zh-CN" sz="2200" b="1" kern="100" dirty="0">
                          <a:latin typeface="仿宋" panose="02010609060101010101" pitchFamily="49" charset="-122"/>
                          <a:ea typeface="仿宋" panose="02010609060101010101" pitchFamily="49" charset="-122"/>
                        </a:rPr>
                        <a:t>序号</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extLst>
                  <a:ext uri="{0D108BD9-81ED-4DB2-BD59-A6C34878D82A}">
                    <a16:rowId xmlns:a16="http://schemas.microsoft.com/office/drawing/2014/main" val="10000"/>
                  </a:ext>
                </a:extLst>
              </a:tr>
              <a:tr h="990371">
                <a:tc>
                  <a:txBody>
                    <a:bodyPr/>
                    <a:lstStyle/>
                    <a:p>
                      <a:pPr algn="ctr">
                        <a:spcAft>
                          <a:spcPts val="0"/>
                        </a:spcAft>
                      </a:pPr>
                      <a:r>
                        <a:rPr lang="en-US" sz="2200" b="1" kern="100" dirty="0">
                          <a:latin typeface="仿宋" panose="02010609060101010101" pitchFamily="49" charset="-122"/>
                          <a:ea typeface="仿宋" panose="02010609060101010101" pitchFamily="49" charset="-122"/>
                        </a:rPr>
                        <a:t>1</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endParaRPr lang="en-US"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RandomAccessFile</a:t>
                      </a:r>
                      <a:r>
                        <a:rPr lang="en-US" sz="2200" b="1" kern="100" dirty="0">
                          <a:latin typeface="仿宋" panose="02010609060101010101" pitchFamily="49" charset="-122"/>
                          <a:ea typeface="仿宋" panose="02010609060101010101" pitchFamily="49" charset="-122"/>
                        </a:rPr>
                        <a:t>(String </a:t>
                      </a:r>
                      <a:r>
                        <a:rPr lang="en-US" sz="2200" b="1" kern="100" dirty="0" err="1">
                          <a:latin typeface="仿宋" panose="02010609060101010101" pitchFamily="49" charset="-122"/>
                          <a:ea typeface="仿宋" panose="02010609060101010101" pitchFamily="49" charset="-122"/>
                        </a:rPr>
                        <a:t>name,String</a:t>
                      </a:r>
                      <a:r>
                        <a:rPr lang="en-US" sz="2200" b="1" kern="100" dirty="0">
                          <a:latin typeface="仿宋" panose="02010609060101010101" pitchFamily="49" charset="-122"/>
                          <a:ea typeface="仿宋" panose="02010609060101010101" pitchFamily="49" charset="-122"/>
                        </a:rPr>
                        <a:t> mode)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rowSpan="2">
                  <a:txBody>
                    <a:bodyPr/>
                    <a:lstStyle/>
                    <a:p>
                      <a:r>
                        <a:rPr lang="zh-CN" sz="2200" b="1" kern="100" dirty="0">
                          <a:latin typeface="仿宋" panose="02010609060101010101" pitchFamily="49" charset="-122"/>
                          <a:ea typeface="仿宋" panose="02010609060101010101" pitchFamily="49" charset="-122"/>
                        </a:rPr>
                        <a:t>参数</a:t>
                      </a:r>
                      <a:r>
                        <a:rPr lang="en-US" sz="2200" b="1" kern="100" dirty="0">
                          <a:latin typeface="仿宋" panose="02010609060101010101" pitchFamily="49" charset="-122"/>
                          <a:ea typeface="仿宋" panose="02010609060101010101" pitchFamily="49" charset="-122"/>
                        </a:rPr>
                        <a:t>name</a:t>
                      </a:r>
                      <a:r>
                        <a:rPr lang="zh-CN" sz="2200" b="1" kern="100" dirty="0">
                          <a:latin typeface="仿宋" panose="02010609060101010101" pitchFamily="49" charset="-122"/>
                          <a:ea typeface="仿宋" panose="02010609060101010101" pitchFamily="49" charset="-122"/>
                        </a:rPr>
                        <a:t>为待访问的文件名，</a:t>
                      </a:r>
                      <a:r>
                        <a:rPr lang="en-US" sz="2200" b="1" kern="100" dirty="0">
                          <a:latin typeface="仿宋" panose="02010609060101010101" pitchFamily="49" charset="-122"/>
                          <a:ea typeface="仿宋" panose="02010609060101010101" pitchFamily="49" charset="-122"/>
                        </a:rPr>
                        <a:t>file</a:t>
                      </a:r>
                      <a:r>
                        <a:rPr lang="zh-CN" sz="2200" b="1" kern="100" dirty="0">
                          <a:latin typeface="仿宋" panose="02010609060101010101" pitchFamily="49" charset="-122"/>
                          <a:ea typeface="仿宋" panose="02010609060101010101" pitchFamily="49" charset="-122"/>
                        </a:rPr>
                        <a:t>待访问的文件。参数</a:t>
                      </a:r>
                      <a:r>
                        <a:rPr lang="en-US" sz="2200" b="1" kern="100" dirty="0">
                          <a:latin typeface="仿宋" panose="02010609060101010101" pitchFamily="49" charset="-122"/>
                          <a:ea typeface="仿宋" panose="02010609060101010101" pitchFamily="49" charset="-122"/>
                        </a:rPr>
                        <a:t>mode</a:t>
                      </a:r>
                      <a:r>
                        <a:rPr lang="zh-CN" sz="2200" b="1" kern="100" dirty="0">
                          <a:latin typeface="仿宋" panose="02010609060101010101" pitchFamily="49" charset="-122"/>
                          <a:ea typeface="仿宋" panose="02010609060101010101" pitchFamily="49" charset="-122"/>
                        </a:rPr>
                        <a:t>为读写模式，常用的值有：</a:t>
                      </a:r>
                      <a:r>
                        <a:rPr lang="en-US" sz="2200" b="1" kern="100" dirty="0">
                          <a:latin typeface="仿宋" panose="02010609060101010101" pitchFamily="49" charset="-122"/>
                          <a:ea typeface="仿宋" panose="02010609060101010101" pitchFamily="49" charset="-122"/>
                        </a:rPr>
                        <a:t>“r”</a:t>
                      </a:r>
                      <a:r>
                        <a:rPr lang="zh-CN" sz="2200" b="1" kern="100" dirty="0">
                          <a:latin typeface="仿宋" panose="02010609060101010101" pitchFamily="49" charset="-122"/>
                          <a:ea typeface="仿宋" panose="02010609060101010101" pitchFamily="49" charset="-122"/>
                        </a:rPr>
                        <a:t>以只读方式打开文件，如果进行写操作会产生异常；</a:t>
                      </a:r>
                      <a:r>
                        <a:rPr lang="en-US"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rw</a:t>
                      </a:r>
                      <a:r>
                        <a:rPr lang="en-US" sz="2200" b="1" kern="100" dirty="0">
                          <a:latin typeface="仿宋" panose="02010609060101010101" pitchFamily="49" charset="-122"/>
                          <a:ea typeface="仿宋" panose="02010609060101010101" pitchFamily="49" charset="-122"/>
                        </a:rPr>
                        <a:t>”</a:t>
                      </a:r>
                      <a:r>
                        <a:rPr lang="zh-CN" sz="2200" b="1" kern="100" dirty="0">
                          <a:latin typeface="仿宋" panose="02010609060101010101" pitchFamily="49" charset="-122"/>
                          <a:ea typeface="仿宋" panose="02010609060101010101" pitchFamily="49" charset="-122"/>
                        </a:rPr>
                        <a:t>：以读写方式打开文件，如果文件不存在，则创建</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0001"/>
                  </a:ext>
                </a:extLst>
              </a:tr>
              <a:tr h="1020844">
                <a:tc>
                  <a:txBody>
                    <a:bodyPr/>
                    <a:lstStyle/>
                    <a:p>
                      <a:pPr algn="ctr">
                        <a:spcAft>
                          <a:spcPts val="0"/>
                        </a:spcAft>
                      </a:pPr>
                      <a:r>
                        <a:rPr lang="en-US" sz="2200" b="1" kern="100" dirty="0">
                          <a:latin typeface="仿宋" panose="02010609060101010101" pitchFamily="49" charset="-122"/>
                          <a:ea typeface="仿宋" panose="02010609060101010101" pitchFamily="49" charset="-122"/>
                        </a:rPr>
                        <a:t>2</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endParaRPr lang="en-US"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RandomAccessFile</a:t>
                      </a:r>
                      <a:r>
                        <a:rPr lang="en-US" sz="2200" b="1" kern="100" dirty="0">
                          <a:latin typeface="仿宋" panose="02010609060101010101" pitchFamily="49" charset="-122"/>
                          <a:ea typeface="仿宋" panose="02010609060101010101" pitchFamily="49" charset="-122"/>
                        </a:rPr>
                        <a:t>(File </a:t>
                      </a:r>
                      <a:r>
                        <a:rPr lang="en-US" sz="2200" b="1" kern="100" dirty="0" err="1">
                          <a:latin typeface="仿宋" panose="02010609060101010101" pitchFamily="49" charset="-122"/>
                          <a:ea typeface="仿宋" panose="02010609060101010101" pitchFamily="49" charset="-122"/>
                        </a:rPr>
                        <a:t>file</a:t>
                      </a:r>
                      <a:r>
                        <a:rPr lang="en-US" sz="2200" b="1" kern="100" dirty="0">
                          <a:latin typeface="仿宋" panose="02010609060101010101" pitchFamily="49" charset="-122"/>
                          <a:ea typeface="仿宋" panose="02010609060101010101" pitchFamily="49" charset="-122"/>
                        </a:rPr>
                        <a:t>, String mode)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vMerge="1">
                  <a:txBody>
                    <a:bodyPr/>
                    <a:lstStyle/>
                    <a:p>
                      <a:endParaRPr lang="zh-CN" altLang="en-US"/>
                    </a:p>
                  </a:txBody>
                  <a:tcPr/>
                </a:tc>
                <a:extLst>
                  <a:ext uri="{0D108BD9-81ED-4DB2-BD59-A6C34878D82A}">
                    <a16:rowId xmlns:a16="http://schemas.microsoft.com/office/drawing/2014/main" val="10002"/>
                  </a:ext>
                </a:extLst>
              </a:tr>
              <a:tr h="670405">
                <a:tc>
                  <a:txBody>
                    <a:bodyPr/>
                    <a:lstStyle/>
                    <a:p>
                      <a:pPr algn="ctr">
                        <a:spcAft>
                          <a:spcPts val="0"/>
                        </a:spcAft>
                      </a:pPr>
                      <a:r>
                        <a:rPr lang="en-US" sz="2200" b="1" kern="100" dirty="0">
                          <a:latin typeface="仿宋" panose="02010609060101010101" pitchFamily="49" charset="-122"/>
                          <a:ea typeface="仿宋" panose="02010609060101010101" pitchFamily="49" charset="-122"/>
                        </a:rPr>
                        <a:t>3</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en-US" sz="2200" b="1" kern="100" dirty="0">
                          <a:latin typeface="仿宋" panose="02010609060101010101" pitchFamily="49" charset="-122"/>
                          <a:ea typeface="仿宋" panose="02010609060101010101" pitchFamily="49" charset="-122"/>
                        </a:rPr>
                        <a:t>read()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zh-CN" sz="2200" b="1" kern="100" dirty="0">
                          <a:latin typeface="仿宋" panose="02010609060101010101" pitchFamily="49" charset="-122"/>
                          <a:ea typeface="仿宋" panose="02010609060101010101" pitchFamily="49" charset="-122"/>
                        </a:rPr>
                        <a:t>从文件中读取一个数据字节并以整数形式返回此字节</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0003"/>
                  </a:ext>
                </a:extLst>
              </a:tr>
              <a:tr h="670405">
                <a:tc>
                  <a:txBody>
                    <a:bodyPr/>
                    <a:lstStyle/>
                    <a:p>
                      <a:pPr algn="ctr">
                        <a:spcAft>
                          <a:spcPts val="0"/>
                        </a:spcAft>
                      </a:pPr>
                      <a:r>
                        <a:rPr lang="en-US" sz="2200" b="1" kern="100" dirty="0">
                          <a:latin typeface="仿宋" panose="02010609060101010101" pitchFamily="49" charset="-122"/>
                          <a:ea typeface="仿宋" panose="02010609060101010101" pitchFamily="49" charset="-122"/>
                        </a:rPr>
                        <a:t>4</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en-US" sz="2200" b="1" kern="100" dirty="0">
                          <a:latin typeface="仿宋" panose="02010609060101010101" pitchFamily="49" charset="-122"/>
                          <a:ea typeface="仿宋" panose="02010609060101010101" pitchFamily="49" charset="-122"/>
                        </a:rPr>
                        <a:t>read(byte[] b)</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zh-CN" sz="2200" b="1" kern="100" dirty="0">
                          <a:latin typeface="仿宋" panose="02010609060101010101" pitchFamily="49" charset="-122"/>
                          <a:ea typeface="仿宋" panose="02010609060101010101" pitchFamily="49" charset="-122"/>
                        </a:rPr>
                        <a:t>从文件中读取最多</a:t>
                      </a:r>
                      <a:r>
                        <a:rPr lang="en-US" sz="2200" b="1" kern="100" dirty="0" err="1">
                          <a:latin typeface="仿宋" panose="02010609060101010101" pitchFamily="49" charset="-122"/>
                          <a:ea typeface="仿宋" panose="02010609060101010101" pitchFamily="49" charset="-122"/>
                        </a:rPr>
                        <a:t>b.length</a:t>
                      </a:r>
                      <a:r>
                        <a:rPr lang="en-US" sz="2200" b="1" kern="100" dirty="0">
                          <a:latin typeface="仿宋" panose="02010609060101010101" pitchFamily="49" charset="-122"/>
                          <a:ea typeface="仿宋" panose="02010609060101010101" pitchFamily="49" charset="-122"/>
                        </a:rPr>
                        <a:t> </a:t>
                      </a:r>
                      <a:r>
                        <a:rPr lang="zh-CN" sz="2200" b="1" kern="100" dirty="0">
                          <a:latin typeface="仿宋" panose="02010609060101010101" pitchFamily="49" charset="-122"/>
                          <a:ea typeface="仿宋" panose="02010609060101010101" pitchFamily="49" charset="-122"/>
                        </a:rPr>
                        <a:t>个数据字节到</a:t>
                      </a:r>
                      <a:r>
                        <a:rPr lang="en-US" sz="2200" b="1" kern="100" dirty="0">
                          <a:latin typeface="仿宋" panose="02010609060101010101" pitchFamily="49" charset="-122"/>
                          <a:ea typeface="仿宋" panose="02010609060101010101" pitchFamily="49" charset="-122"/>
                        </a:rPr>
                        <a:t>b</a:t>
                      </a:r>
                      <a:r>
                        <a:rPr lang="zh-CN" sz="2200" b="1" kern="100" dirty="0">
                          <a:latin typeface="仿宋" panose="02010609060101010101" pitchFamily="49" charset="-122"/>
                          <a:ea typeface="仿宋" panose="02010609060101010101" pitchFamily="49" charset="-122"/>
                        </a:rPr>
                        <a:t>数组中，并返回实际读取的字节数</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139235800"/>
                  </a:ext>
                </a:extLst>
              </a:tr>
            </a:tbl>
          </a:graphicData>
        </a:graphic>
      </p:graphicFrame>
    </p:spTree>
    <p:extLst>
      <p:ext uri="{BB962C8B-B14F-4D97-AF65-F5344CB8AC3E}">
        <p14:creationId xmlns:p14="http://schemas.microsoft.com/office/powerpoint/2010/main" val="27482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2.RandomAccessFile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8A7021C8-B717-4B6B-BD18-BD38307F355C}"/>
              </a:ext>
            </a:extLst>
          </p:cNvPr>
          <p:cNvSpPr txBox="1">
            <a:spLocks/>
          </p:cNvSpPr>
          <p:nvPr/>
        </p:nvSpPr>
        <p:spPr>
          <a:xfrm>
            <a:off x="1081446" y="1762902"/>
            <a:ext cx="9976282" cy="60945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该类中既有读操作的方法，也有写操作的方法。常用方法：</a:t>
            </a:r>
          </a:p>
        </p:txBody>
      </p:sp>
      <p:graphicFrame>
        <p:nvGraphicFramePr>
          <p:cNvPr id="13" name="表格 12">
            <a:extLst>
              <a:ext uri="{FF2B5EF4-FFF2-40B4-BE49-F238E27FC236}">
                <a16:creationId xmlns:a16="http://schemas.microsoft.com/office/drawing/2014/main" id="{76436CEC-7A8B-4AC1-AC9A-E0415AED7449}"/>
              </a:ext>
            </a:extLst>
          </p:cNvPr>
          <p:cNvGraphicFramePr>
            <a:graphicFrameLocks noGrp="1"/>
          </p:cNvGraphicFramePr>
          <p:nvPr>
            <p:extLst>
              <p:ext uri="{D42A27DB-BD31-4B8C-83A1-F6EECF244321}">
                <p14:modId xmlns:p14="http://schemas.microsoft.com/office/powerpoint/2010/main" val="747767179"/>
              </p:ext>
            </p:extLst>
          </p:nvPr>
        </p:nvGraphicFramePr>
        <p:xfrm>
          <a:off x="0" y="2486825"/>
          <a:ext cx="12171432" cy="3542930"/>
        </p:xfrm>
        <a:graphic>
          <a:graphicData uri="http://schemas.openxmlformats.org/drawingml/2006/table">
            <a:tbl>
              <a:tblPr>
                <a:tableStyleId>{16D9F66E-5EB9-4882-86FB-DCBF35E3C3E4}</a:tableStyleId>
              </a:tblPr>
              <a:tblGrid>
                <a:gridCol w="785254">
                  <a:extLst>
                    <a:ext uri="{9D8B030D-6E8A-4147-A177-3AD203B41FA5}">
                      <a16:colId xmlns:a16="http://schemas.microsoft.com/office/drawing/2014/main" val="20000"/>
                    </a:ext>
                  </a:extLst>
                </a:gridCol>
                <a:gridCol w="785254">
                  <a:extLst>
                    <a:ext uri="{9D8B030D-6E8A-4147-A177-3AD203B41FA5}">
                      <a16:colId xmlns:a16="http://schemas.microsoft.com/office/drawing/2014/main" val="20001"/>
                    </a:ext>
                  </a:extLst>
                </a:gridCol>
                <a:gridCol w="3821944">
                  <a:extLst>
                    <a:ext uri="{9D8B030D-6E8A-4147-A177-3AD203B41FA5}">
                      <a16:colId xmlns:a16="http://schemas.microsoft.com/office/drawing/2014/main" val="20002"/>
                    </a:ext>
                  </a:extLst>
                </a:gridCol>
                <a:gridCol w="6778980">
                  <a:extLst>
                    <a:ext uri="{9D8B030D-6E8A-4147-A177-3AD203B41FA5}">
                      <a16:colId xmlns:a16="http://schemas.microsoft.com/office/drawing/2014/main" val="20003"/>
                    </a:ext>
                  </a:extLst>
                </a:gridCol>
              </a:tblGrid>
              <a:tr h="434534">
                <a:tc>
                  <a:txBody>
                    <a:bodyPr/>
                    <a:lstStyle/>
                    <a:p>
                      <a:pPr algn="ctr">
                        <a:spcAft>
                          <a:spcPts val="0"/>
                        </a:spcAft>
                      </a:pPr>
                      <a:r>
                        <a:rPr lang="zh-CN" sz="2200" b="1" kern="100" dirty="0">
                          <a:latin typeface="仿宋" panose="02010609060101010101" pitchFamily="49" charset="-122"/>
                          <a:ea typeface="仿宋" panose="02010609060101010101" pitchFamily="49" charset="-122"/>
                        </a:rPr>
                        <a:t>序号</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extLst>
                  <a:ext uri="{0D108BD9-81ED-4DB2-BD59-A6C34878D82A}">
                    <a16:rowId xmlns:a16="http://schemas.microsoft.com/office/drawing/2014/main" val="10000"/>
                  </a:ext>
                </a:extLst>
              </a:tr>
              <a:tr h="761824">
                <a:tc>
                  <a:txBody>
                    <a:bodyPr/>
                    <a:lstStyle/>
                    <a:p>
                      <a:pPr algn="ctr">
                        <a:spcAft>
                          <a:spcPts val="0"/>
                        </a:spcAft>
                      </a:pPr>
                      <a:r>
                        <a:rPr lang="en-US" sz="2200" b="1" kern="100" dirty="0">
                          <a:latin typeface="仿宋" panose="02010609060101010101" pitchFamily="49" charset="-122"/>
                          <a:ea typeface="仿宋" panose="02010609060101010101" pitchFamily="49" charset="-122"/>
                        </a:rPr>
                        <a:t>5</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en-US" sz="2200" b="1" kern="100" dirty="0">
                          <a:latin typeface="仿宋" panose="02010609060101010101" pitchFamily="49" charset="-122"/>
                          <a:ea typeface="仿宋" panose="02010609060101010101" pitchFamily="49" charset="-122"/>
                        </a:rPr>
                        <a:t>read(byte[] b, </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off, </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len</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zh-CN" sz="2200" b="1" kern="100" dirty="0">
                          <a:latin typeface="仿宋" panose="02010609060101010101" pitchFamily="49" charset="-122"/>
                          <a:ea typeface="仿宋" panose="02010609060101010101" pitchFamily="49" charset="-122"/>
                        </a:rPr>
                        <a:t>从文件中读取</a:t>
                      </a:r>
                      <a:r>
                        <a:rPr lang="en-US" sz="2200" b="1" kern="100" dirty="0" err="1">
                          <a:latin typeface="仿宋" panose="02010609060101010101" pitchFamily="49" charset="-122"/>
                          <a:ea typeface="仿宋" panose="02010609060101010101" pitchFamily="49" charset="-122"/>
                        </a:rPr>
                        <a:t>len</a:t>
                      </a:r>
                      <a:r>
                        <a:rPr lang="zh-CN" sz="2200" b="1" kern="100" dirty="0">
                          <a:latin typeface="仿宋" panose="02010609060101010101" pitchFamily="49" charset="-122"/>
                          <a:ea typeface="仿宋" panose="02010609060101010101" pitchFamily="49" charset="-122"/>
                        </a:rPr>
                        <a:t>个字节数据到</a:t>
                      </a:r>
                      <a:r>
                        <a:rPr lang="en-US" sz="2200" b="1" kern="100" dirty="0">
                          <a:latin typeface="仿宋" panose="02010609060101010101" pitchFamily="49" charset="-122"/>
                          <a:ea typeface="仿宋" panose="02010609060101010101" pitchFamily="49" charset="-122"/>
                        </a:rPr>
                        <a:t>b</a:t>
                      </a:r>
                      <a:r>
                        <a:rPr lang="zh-CN" sz="2200" b="1" kern="100" dirty="0">
                          <a:latin typeface="仿宋" panose="02010609060101010101" pitchFamily="49" charset="-122"/>
                          <a:ea typeface="仿宋" panose="02010609060101010101" pitchFamily="49" charset="-122"/>
                        </a:rPr>
                        <a:t>数组中。</a:t>
                      </a:r>
                      <a:r>
                        <a:rPr lang="en-US" sz="2200" b="1" kern="100" dirty="0">
                          <a:latin typeface="仿宋" panose="02010609060101010101" pitchFamily="49" charset="-122"/>
                          <a:ea typeface="仿宋" panose="02010609060101010101" pitchFamily="49" charset="-122"/>
                        </a:rPr>
                        <a:t>off</a:t>
                      </a:r>
                      <a:r>
                        <a:rPr lang="zh-CN" sz="2200" b="1" kern="100" dirty="0">
                          <a:latin typeface="仿宋" panose="02010609060101010101" pitchFamily="49" charset="-122"/>
                          <a:ea typeface="仿宋" panose="02010609060101010101" pitchFamily="49" charset="-122"/>
                        </a:rPr>
                        <a:t>为字节在数组中存放的地址</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0002"/>
                  </a:ext>
                </a:extLst>
              </a:tr>
              <a:tr h="761824">
                <a:tc>
                  <a:txBody>
                    <a:bodyPr/>
                    <a:lstStyle/>
                    <a:p>
                      <a:pPr algn="ctr">
                        <a:spcAft>
                          <a:spcPts val="0"/>
                        </a:spcAft>
                      </a:pPr>
                      <a:r>
                        <a:rPr lang="en-US" sz="2200" b="1" kern="100" dirty="0">
                          <a:latin typeface="仿宋" panose="02010609060101010101" pitchFamily="49" charset="-122"/>
                          <a:ea typeface="仿宋" panose="02010609060101010101" pitchFamily="49" charset="-122"/>
                        </a:rPr>
                        <a:t>6</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XXX</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en-US" sz="2200" b="1" kern="100" dirty="0" err="1">
                          <a:latin typeface="仿宋" panose="02010609060101010101" pitchFamily="49" charset="-122"/>
                          <a:ea typeface="仿宋" panose="02010609060101010101" pitchFamily="49" charset="-122"/>
                        </a:rPr>
                        <a:t>readXXX</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zh-CN" sz="2200" b="1" kern="100" dirty="0">
                          <a:latin typeface="仿宋" panose="02010609060101010101" pitchFamily="49" charset="-122"/>
                          <a:ea typeface="仿宋" panose="02010609060101010101" pitchFamily="49" charset="-122"/>
                        </a:rPr>
                        <a:t>从文件中读取一个</a:t>
                      </a:r>
                      <a:r>
                        <a:rPr lang="en-US" sz="2200" b="1" kern="100" dirty="0">
                          <a:latin typeface="仿宋" panose="02010609060101010101" pitchFamily="49" charset="-122"/>
                          <a:ea typeface="仿宋" panose="02010609060101010101" pitchFamily="49" charset="-122"/>
                        </a:rPr>
                        <a:t>XXX</a:t>
                      </a:r>
                      <a:r>
                        <a:rPr lang="zh-CN" sz="2200" b="1" kern="100" dirty="0">
                          <a:latin typeface="仿宋" panose="02010609060101010101" pitchFamily="49" charset="-122"/>
                          <a:ea typeface="仿宋" panose="02010609060101010101" pitchFamily="49" charset="-122"/>
                        </a:rPr>
                        <a:t>类型数据，</a:t>
                      </a:r>
                      <a:r>
                        <a:rPr lang="en-US" sz="2200" b="1" kern="100" dirty="0">
                          <a:latin typeface="仿宋" panose="02010609060101010101" pitchFamily="49" charset="-122"/>
                          <a:ea typeface="仿宋" panose="02010609060101010101" pitchFamily="49" charset="-122"/>
                        </a:rPr>
                        <a:t>XXX</a:t>
                      </a:r>
                      <a:r>
                        <a:rPr lang="zh-CN" sz="2200" b="1" kern="100" dirty="0">
                          <a:latin typeface="仿宋" panose="02010609060101010101" pitchFamily="49" charset="-122"/>
                          <a:ea typeface="仿宋" panose="02010609060101010101" pitchFamily="49" charset="-122"/>
                        </a:rPr>
                        <a:t>包括：</a:t>
                      </a:r>
                      <a:r>
                        <a:rPr lang="en-US" sz="2200" b="1" kern="100" dirty="0" err="1">
                          <a:latin typeface="仿宋" panose="02010609060101010101" pitchFamily="49" charset="-122"/>
                          <a:ea typeface="仿宋" panose="02010609060101010101" pitchFamily="49" charset="-122"/>
                        </a:rPr>
                        <a:t>boolean</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byte</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char</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short</a:t>
                      </a:r>
                      <a:r>
                        <a:rPr lang="zh-CN"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int</a:t>
                      </a:r>
                      <a:r>
                        <a:rPr lang="zh-CN"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lang</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float</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double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0003"/>
                  </a:ext>
                </a:extLst>
              </a:tr>
              <a:tr h="457094">
                <a:tc>
                  <a:txBody>
                    <a:bodyPr/>
                    <a:lstStyle/>
                    <a:p>
                      <a:pPr algn="ctr">
                        <a:spcAft>
                          <a:spcPts val="0"/>
                        </a:spcAft>
                      </a:pPr>
                      <a:r>
                        <a:rPr lang="en-US" sz="2200" b="1" kern="100" dirty="0">
                          <a:latin typeface="仿宋" panose="02010609060101010101" pitchFamily="49" charset="-122"/>
                          <a:ea typeface="仿宋" panose="02010609060101010101" pitchFamily="49" charset="-122"/>
                        </a:rPr>
                        <a:t>7</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en-US" sz="2200" b="1" kern="100" dirty="0">
                          <a:latin typeface="仿宋" panose="02010609060101010101" pitchFamily="49" charset="-122"/>
                          <a:ea typeface="仿宋" panose="02010609060101010101" pitchFamily="49" charset="-122"/>
                        </a:rPr>
                        <a:t>write(</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b)</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tc>
                  <a:txBody>
                    <a:bodyPr/>
                    <a:lstStyle/>
                    <a:p>
                      <a:r>
                        <a:rPr lang="zh-CN" sz="2200" b="1" kern="100" dirty="0">
                          <a:latin typeface="仿宋" panose="02010609060101010101" pitchFamily="49" charset="-122"/>
                          <a:ea typeface="仿宋" panose="02010609060101010101" pitchFamily="49" charset="-122"/>
                        </a:rPr>
                        <a:t>写入指定的字节</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63" marR="68563" marT="0" marB="0" anchor="ctr"/>
                </a:tc>
                <a:extLst>
                  <a:ext uri="{0D108BD9-81ED-4DB2-BD59-A6C34878D82A}">
                    <a16:rowId xmlns:a16="http://schemas.microsoft.com/office/drawing/2014/main" val="10004"/>
                  </a:ext>
                </a:extLst>
              </a:tr>
              <a:tr h="457094">
                <a:tc>
                  <a:txBody>
                    <a:bodyPr/>
                    <a:lstStyle/>
                    <a:p>
                      <a:pPr algn="ctr">
                        <a:spcAft>
                          <a:spcPts val="0"/>
                        </a:spcAft>
                      </a:pPr>
                      <a:r>
                        <a:rPr lang="en-US" sz="2200" b="1" kern="100" dirty="0">
                          <a:latin typeface="仿宋" panose="02010609060101010101" pitchFamily="49" charset="-122"/>
                          <a:ea typeface="仿宋" panose="02010609060101010101" pitchFamily="49" charset="-122"/>
                        </a:rPr>
                        <a:t>8</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a:latin typeface="仿宋" panose="02010609060101010101" pitchFamily="49" charset="-122"/>
                          <a:ea typeface="仿宋" panose="02010609060101010101" pitchFamily="49" charset="-122"/>
                        </a:rPr>
                        <a:t>write(byte[] b)</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写入字节数组内容到文件</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3592921426"/>
                  </a:ext>
                </a:extLst>
              </a:tr>
              <a:tr h="670405">
                <a:tc>
                  <a:txBody>
                    <a:bodyPr/>
                    <a:lstStyle/>
                    <a:p>
                      <a:pPr algn="ctr">
                        <a:spcAft>
                          <a:spcPts val="0"/>
                        </a:spcAft>
                      </a:pPr>
                      <a:r>
                        <a:rPr lang="en-US" sz="2200" b="1" kern="100" dirty="0">
                          <a:latin typeface="仿宋" panose="02010609060101010101" pitchFamily="49" charset="-122"/>
                          <a:ea typeface="仿宋" panose="02010609060101010101" pitchFamily="49" charset="-122"/>
                        </a:rPr>
                        <a:t>9</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writeXXX</a:t>
                      </a:r>
                      <a:endParaRPr lang="en-US" sz="2200" b="1" kern="100" dirty="0">
                        <a:latin typeface="仿宋" panose="02010609060101010101" pitchFamily="49" charset="-122"/>
                        <a:ea typeface="仿宋" panose="02010609060101010101" pitchFamily="49" charset="-122"/>
                      </a:endParaRPr>
                    </a:p>
                    <a:p>
                      <a:r>
                        <a:rPr lang="en-US" sz="2200" b="1" kern="100" dirty="0">
                          <a:latin typeface="仿宋" panose="02010609060101010101" pitchFamily="49" charset="-122"/>
                          <a:ea typeface="仿宋" panose="02010609060101010101" pitchFamily="49" charset="-122"/>
                        </a:rPr>
                        <a:t>(XXX v)</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写入指定类型数据到文件，</a:t>
                      </a:r>
                      <a:r>
                        <a:rPr lang="en-US" sz="2200" b="1" kern="100" dirty="0">
                          <a:latin typeface="仿宋" panose="02010609060101010101" pitchFamily="49" charset="-122"/>
                          <a:ea typeface="仿宋" panose="02010609060101010101" pitchFamily="49" charset="-122"/>
                        </a:rPr>
                        <a:t>XXX</a:t>
                      </a:r>
                      <a:r>
                        <a:rPr lang="zh-CN" sz="2200" b="1" kern="100" dirty="0">
                          <a:latin typeface="仿宋" panose="02010609060101010101" pitchFamily="49" charset="-122"/>
                          <a:ea typeface="仿宋" panose="02010609060101010101" pitchFamily="49" charset="-122"/>
                        </a:rPr>
                        <a:t>包括：</a:t>
                      </a:r>
                      <a:r>
                        <a:rPr lang="en-US" sz="2200" b="1" kern="100" dirty="0" err="1">
                          <a:latin typeface="仿宋" panose="02010609060101010101" pitchFamily="49" charset="-122"/>
                          <a:ea typeface="仿宋" panose="02010609060101010101" pitchFamily="49" charset="-122"/>
                        </a:rPr>
                        <a:t>boolean</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byte</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char</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short</a:t>
                      </a:r>
                      <a:r>
                        <a:rPr lang="zh-CN"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int</a:t>
                      </a:r>
                      <a:r>
                        <a:rPr lang="zh-CN"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lang</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float</a:t>
                      </a:r>
                      <a:r>
                        <a:rPr lang="zh-CN" sz="2200" b="1" kern="100" dirty="0">
                          <a:latin typeface="仿宋" panose="02010609060101010101" pitchFamily="49" charset="-122"/>
                          <a:ea typeface="仿宋" panose="02010609060101010101" pitchFamily="49" charset="-122"/>
                        </a:rPr>
                        <a:t>，</a:t>
                      </a:r>
                      <a:r>
                        <a:rPr lang="en-US" sz="2200" b="1" kern="100" dirty="0">
                          <a:latin typeface="仿宋" panose="02010609060101010101" pitchFamily="49" charset="-122"/>
                          <a:ea typeface="仿宋" panose="02010609060101010101" pitchFamily="49" charset="-122"/>
                        </a:rPr>
                        <a:t>double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744032020"/>
                  </a:ext>
                </a:extLst>
              </a:tr>
            </a:tbl>
          </a:graphicData>
        </a:graphic>
      </p:graphicFrame>
      <p:sp>
        <p:nvSpPr>
          <p:cNvPr id="14" name="矩形 13">
            <a:extLst>
              <a:ext uri="{FF2B5EF4-FFF2-40B4-BE49-F238E27FC236}">
                <a16:creationId xmlns:a16="http://schemas.microsoft.com/office/drawing/2014/main" id="{CFEBF356-D2BD-44F3-8076-52372FCA475D}"/>
              </a:ext>
            </a:extLst>
          </p:cNvPr>
          <p:cNvSpPr/>
          <p:nvPr/>
        </p:nvSpPr>
        <p:spPr>
          <a:xfrm>
            <a:off x="9086155" y="1959892"/>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96307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1"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2.RandomAccessFile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8A7021C8-B717-4B6B-BD18-BD38307F355C}"/>
              </a:ext>
            </a:extLst>
          </p:cNvPr>
          <p:cNvSpPr txBox="1">
            <a:spLocks/>
          </p:cNvSpPr>
          <p:nvPr/>
        </p:nvSpPr>
        <p:spPr>
          <a:xfrm>
            <a:off x="1081446" y="1762902"/>
            <a:ext cx="9976282" cy="60945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该类中既有读操作的方法，也有写操作的方法。常用方法：</a:t>
            </a:r>
          </a:p>
        </p:txBody>
      </p:sp>
      <p:sp>
        <p:nvSpPr>
          <p:cNvPr id="14" name="矩形 13">
            <a:extLst>
              <a:ext uri="{FF2B5EF4-FFF2-40B4-BE49-F238E27FC236}">
                <a16:creationId xmlns:a16="http://schemas.microsoft.com/office/drawing/2014/main" id="{CFEBF356-D2BD-44F3-8076-52372FCA475D}"/>
              </a:ext>
            </a:extLst>
          </p:cNvPr>
          <p:cNvSpPr/>
          <p:nvPr/>
        </p:nvSpPr>
        <p:spPr>
          <a:xfrm>
            <a:off x="9086155" y="1959892"/>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graphicFrame>
        <p:nvGraphicFramePr>
          <p:cNvPr id="12" name="表格 11">
            <a:extLst>
              <a:ext uri="{FF2B5EF4-FFF2-40B4-BE49-F238E27FC236}">
                <a16:creationId xmlns:a16="http://schemas.microsoft.com/office/drawing/2014/main" id="{7E46387C-38C2-499A-8A66-5650DCB01B9E}"/>
              </a:ext>
            </a:extLst>
          </p:cNvPr>
          <p:cNvGraphicFramePr>
            <a:graphicFrameLocks noGrp="1"/>
          </p:cNvGraphicFramePr>
          <p:nvPr>
            <p:extLst>
              <p:ext uri="{D42A27DB-BD31-4B8C-83A1-F6EECF244321}">
                <p14:modId xmlns:p14="http://schemas.microsoft.com/office/powerpoint/2010/main" val="2290730127"/>
              </p:ext>
            </p:extLst>
          </p:nvPr>
        </p:nvGraphicFramePr>
        <p:xfrm>
          <a:off x="20568" y="2492252"/>
          <a:ext cx="12150864" cy="3603132"/>
        </p:xfrm>
        <a:graphic>
          <a:graphicData uri="http://schemas.openxmlformats.org/drawingml/2006/table">
            <a:tbl>
              <a:tblPr>
                <a:tableStyleId>{16D9F66E-5EB9-4882-86FB-DCBF35E3C3E4}</a:tableStyleId>
              </a:tblPr>
              <a:tblGrid>
                <a:gridCol w="940501">
                  <a:extLst>
                    <a:ext uri="{9D8B030D-6E8A-4147-A177-3AD203B41FA5}">
                      <a16:colId xmlns:a16="http://schemas.microsoft.com/office/drawing/2014/main" val="20000"/>
                    </a:ext>
                  </a:extLst>
                </a:gridCol>
                <a:gridCol w="1273111">
                  <a:extLst>
                    <a:ext uri="{9D8B030D-6E8A-4147-A177-3AD203B41FA5}">
                      <a16:colId xmlns:a16="http://schemas.microsoft.com/office/drawing/2014/main" val="20001"/>
                    </a:ext>
                  </a:extLst>
                </a:gridCol>
                <a:gridCol w="3769768">
                  <a:extLst>
                    <a:ext uri="{9D8B030D-6E8A-4147-A177-3AD203B41FA5}">
                      <a16:colId xmlns:a16="http://schemas.microsoft.com/office/drawing/2014/main" val="20002"/>
                    </a:ext>
                  </a:extLst>
                </a:gridCol>
                <a:gridCol w="6167484">
                  <a:extLst>
                    <a:ext uri="{9D8B030D-6E8A-4147-A177-3AD203B41FA5}">
                      <a16:colId xmlns:a16="http://schemas.microsoft.com/office/drawing/2014/main" val="20003"/>
                    </a:ext>
                  </a:extLst>
                </a:gridCol>
              </a:tblGrid>
              <a:tr h="533277">
                <a:tc>
                  <a:txBody>
                    <a:bodyPr/>
                    <a:lstStyle/>
                    <a:p>
                      <a:pPr algn="ctr">
                        <a:spcAft>
                          <a:spcPts val="0"/>
                        </a:spcAft>
                      </a:pPr>
                      <a:r>
                        <a:rPr lang="zh-CN" sz="2200" b="1" kern="100" dirty="0">
                          <a:latin typeface="仿宋" panose="02010609060101010101" pitchFamily="49" charset="-122"/>
                          <a:ea typeface="仿宋" panose="02010609060101010101" pitchFamily="49" charset="-122"/>
                        </a:rPr>
                        <a:t>序号</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extLst>
                  <a:ext uri="{0D108BD9-81ED-4DB2-BD59-A6C34878D82A}">
                    <a16:rowId xmlns:a16="http://schemas.microsoft.com/office/drawing/2014/main" val="10000"/>
                  </a:ext>
                </a:extLst>
              </a:tr>
              <a:tr h="761824">
                <a:tc>
                  <a:txBody>
                    <a:bodyPr/>
                    <a:lstStyle/>
                    <a:p>
                      <a:pPr algn="ctr">
                        <a:spcAft>
                          <a:spcPts val="0"/>
                        </a:spcAft>
                      </a:pPr>
                      <a:r>
                        <a:rPr lang="en-US" sz="2200" b="1" kern="100" dirty="0">
                          <a:latin typeface="仿宋" panose="02010609060101010101" pitchFamily="49" charset="-122"/>
                          <a:ea typeface="仿宋" panose="02010609060101010101" pitchFamily="49" charset="-122"/>
                        </a:rPr>
                        <a:t>10</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writeChars</a:t>
                      </a:r>
                      <a:r>
                        <a:rPr lang="en-US" sz="2200" b="1" kern="100" dirty="0">
                          <a:latin typeface="仿宋" panose="02010609060101010101" pitchFamily="49" charset="-122"/>
                          <a:ea typeface="仿宋" panose="02010609060101010101" pitchFamily="49" charset="-122"/>
                        </a:rPr>
                        <a:t>(String s)</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写入字符串到文件</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3"/>
                  </a:ext>
                </a:extLst>
              </a:tr>
              <a:tr h="555836">
                <a:tc>
                  <a:txBody>
                    <a:bodyPr/>
                    <a:lstStyle/>
                    <a:p>
                      <a:pPr algn="ctr">
                        <a:spcAft>
                          <a:spcPts val="0"/>
                        </a:spcAft>
                      </a:pPr>
                      <a:r>
                        <a:rPr lang="en-US" sz="2200" b="1" kern="100" dirty="0">
                          <a:latin typeface="仿宋" panose="02010609060101010101" pitchFamily="49" charset="-122"/>
                          <a:ea typeface="仿宋" panose="02010609060101010101" pitchFamily="49" charset="-122"/>
                        </a:rPr>
                        <a:t>11</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writeUTF</a:t>
                      </a:r>
                      <a:r>
                        <a:rPr lang="en-US" sz="2200" b="1" kern="100" dirty="0">
                          <a:latin typeface="仿宋" panose="02010609060101010101" pitchFamily="49" charset="-122"/>
                          <a:ea typeface="仿宋" panose="02010609060101010101" pitchFamily="49" charset="-122"/>
                        </a:rPr>
                        <a:t>(String s)</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按</a:t>
                      </a:r>
                      <a:r>
                        <a:rPr lang="en-US" sz="2200" b="1" kern="100" dirty="0">
                          <a:latin typeface="仿宋" panose="02010609060101010101" pitchFamily="49" charset="-122"/>
                          <a:ea typeface="仿宋" panose="02010609060101010101" pitchFamily="49" charset="-122"/>
                        </a:rPr>
                        <a:t>UTF_8</a:t>
                      </a:r>
                      <a:r>
                        <a:rPr lang="zh-CN" sz="2200" b="1" kern="100" dirty="0">
                          <a:latin typeface="仿宋" panose="02010609060101010101" pitchFamily="49" charset="-122"/>
                          <a:ea typeface="仿宋" panose="02010609060101010101" pitchFamily="49" charset="-122"/>
                        </a:rPr>
                        <a:t>编码形式将字符串写入到文件</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4"/>
                  </a:ext>
                </a:extLst>
              </a:tr>
              <a:tr h="533277">
                <a:tc>
                  <a:txBody>
                    <a:bodyPr/>
                    <a:lstStyle/>
                    <a:p>
                      <a:pPr algn="ctr">
                        <a:spcAft>
                          <a:spcPts val="0"/>
                        </a:spcAft>
                      </a:pPr>
                      <a:r>
                        <a:rPr lang="en-US" sz="2200" b="1" kern="100" dirty="0">
                          <a:latin typeface="仿宋" panose="02010609060101010101" pitchFamily="49" charset="-122"/>
                          <a:ea typeface="仿宋" panose="02010609060101010101" pitchFamily="49" charset="-122"/>
                        </a:rPr>
                        <a:t>12</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long</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getFilePointer</a:t>
                      </a:r>
                      <a:r>
                        <a:rPr lang="en-US" sz="2200" b="1" kern="100" dirty="0">
                          <a:latin typeface="仿宋" panose="02010609060101010101" pitchFamily="49" charset="-122"/>
                          <a:ea typeface="仿宋" panose="02010609060101010101" pitchFamily="49" charset="-122"/>
                        </a:rPr>
                        <a: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获取文件的当前偏移量</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5"/>
                  </a:ext>
                </a:extLst>
              </a:tr>
              <a:tr h="609459">
                <a:tc>
                  <a:txBody>
                    <a:bodyPr/>
                    <a:lstStyle/>
                    <a:p>
                      <a:pPr algn="ctr">
                        <a:spcAft>
                          <a:spcPts val="0"/>
                        </a:spcAft>
                      </a:pPr>
                      <a:r>
                        <a:rPr lang="en-US" sz="2200" b="1" kern="100" dirty="0">
                          <a:latin typeface="仿宋" panose="02010609060101010101" pitchFamily="49" charset="-122"/>
                          <a:ea typeface="仿宋" panose="02010609060101010101" pitchFamily="49" charset="-122"/>
                        </a:rPr>
                        <a:t>13</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a:latin typeface="仿宋" panose="02010609060101010101" pitchFamily="49" charset="-122"/>
                          <a:ea typeface="仿宋" panose="02010609060101010101" pitchFamily="49" charset="-122"/>
                        </a:rPr>
                        <a:t>seek(long </a:t>
                      </a:r>
                      <a:r>
                        <a:rPr lang="en-US" sz="2200" b="1" kern="100" dirty="0" err="1">
                          <a:latin typeface="仿宋" panose="02010609060101010101" pitchFamily="49" charset="-122"/>
                          <a:ea typeface="仿宋" panose="02010609060101010101" pitchFamily="49" charset="-122"/>
                        </a:rPr>
                        <a:t>pos</a:t>
                      </a:r>
                      <a:r>
                        <a:rPr lang="en-US" sz="2200" b="1" kern="100" dirty="0">
                          <a:latin typeface="仿宋" panose="02010609060101010101" pitchFamily="49" charset="-122"/>
                          <a:ea typeface="仿宋" panose="02010609060101010101" pitchFamily="49" charset="-122"/>
                        </a:rPr>
                        <a:t>) </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设置文件的指针偏移量</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226039452"/>
                  </a:ext>
                </a:extLst>
              </a:tr>
              <a:tr h="609459">
                <a:tc>
                  <a:txBody>
                    <a:bodyPr/>
                    <a:lstStyle/>
                    <a:p>
                      <a:pPr>
                        <a:spcAft>
                          <a:spcPts val="0"/>
                        </a:spcAft>
                      </a:pPr>
                      <a:r>
                        <a:rPr lang="en-US" sz="2200" b="1" kern="100" dirty="0">
                          <a:latin typeface="仿宋" panose="02010609060101010101" pitchFamily="49" charset="-122"/>
                          <a:ea typeface="仿宋" panose="02010609060101010101" pitchFamily="49" charset="-122"/>
                        </a:rPr>
                        <a:t>  14</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long</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a:latin typeface="仿宋" panose="02010609060101010101" pitchFamily="49" charset="-122"/>
                          <a:ea typeface="仿宋" panose="02010609060101010101" pitchFamily="49" charset="-122"/>
                        </a:rPr>
                        <a:t>length()</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获取文件的长度</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276829686"/>
                  </a:ext>
                </a:extLst>
              </a:tr>
            </a:tbl>
          </a:graphicData>
        </a:graphic>
      </p:graphicFrame>
    </p:spTree>
    <p:extLst>
      <p:ext uri="{BB962C8B-B14F-4D97-AF65-F5344CB8AC3E}">
        <p14:creationId xmlns:p14="http://schemas.microsoft.com/office/powerpoint/2010/main" val="36005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1"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2.RandomAccessFile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8A7021C8-B717-4B6B-BD18-BD38307F355C}"/>
              </a:ext>
            </a:extLst>
          </p:cNvPr>
          <p:cNvSpPr txBox="1">
            <a:spLocks/>
          </p:cNvSpPr>
          <p:nvPr/>
        </p:nvSpPr>
        <p:spPr>
          <a:xfrm>
            <a:off x="1081446" y="1762902"/>
            <a:ext cx="9976282" cy="60945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该类中既有读操作的方法，也有写操作的方法。常用方法：</a:t>
            </a:r>
          </a:p>
        </p:txBody>
      </p:sp>
      <p:sp>
        <p:nvSpPr>
          <p:cNvPr id="14" name="矩形 13">
            <a:extLst>
              <a:ext uri="{FF2B5EF4-FFF2-40B4-BE49-F238E27FC236}">
                <a16:creationId xmlns:a16="http://schemas.microsoft.com/office/drawing/2014/main" id="{CFEBF356-D2BD-44F3-8076-52372FCA475D}"/>
              </a:ext>
            </a:extLst>
          </p:cNvPr>
          <p:cNvSpPr/>
          <p:nvPr/>
        </p:nvSpPr>
        <p:spPr>
          <a:xfrm>
            <a:off x="9086155" y="1959892"/>
            <a:ext cx="2437836" cy="401328"/>
          </a:xfrm>
          <a:prstGeom prst="rect">
            <a:avLst/>
          </a:prstGeom>
        </p:spPr>
        <p:txBody>
          <a:bodyPr wrap="square">
            <a:spAutoFit/>
          </a:bodyPr>
          <a:lstStyle/>
          <a:p>
            <a:pPr indent="457109" algn="r">
              <a:lnSpc>
                <a:spcPct val="130000"/>
              </a:lnSpc>
            </a:pPr>
            <a:r>
              <a:rPr lang="zh-CN" altLang="en-US" b="1" dirty="0">
                <a:latin typeface="仿宋" panose="02010609060101010101" pitchFamily="49" charset="-122"/>
                <a:ea typeface="仿宋" panose="02010609060101010101" pitchFamily="49" charset="-122"/>
                <a:cs typeface="Times New Roman" pitchFamily="18" charset="0"/>
              </a:rPr>
              <a:t>续表</a:t>
            </a:r>
          </a:p>
        </p:txBody>
      </p:sp>
      <p:graphicFrame>
        <p:nvGraphicFramePr>
          <p:cNvPr id="13" name="表格 12">
            <a:extLst>
              <a:ext uri="{FF2B5EF4-FFF2-40B4-BE49-F238E27FC236}">
                <a16:creationId xmlns:a16="http://schemas.microsoft.com/office/drawing/2014/main" id="{063F50DA-D64B-4213-A3AD-1C2A6CE09735}"/>
              </a:ext>
            </a:extLst>
          </p:cNvPr>
          <p:cNvGraphicFramePr>
            <a:graphicFrameLocks noGrp="1"/>
          </p:cNvGraphicFramePr>
          <p:nvPr>
            <p:extLst>
              <p:ext uri="{D42A27DB-BD31-4B8C-83A1-F6EECF244321}">
                <p14:modId xmlns:p14="http://schemas.microsoft.com/office/powerpoint/2010/main" val="2026284202"/>
              </p:ext>
            </p:extLst>
          </p:nvPr>
        </p:nvGraphicFramePr>
        <p:xfrm>
          <a:off x="229959" y="2644027"/>
          <a:ext cx="11427353" cy="2689842"/>
        </p:xfrm>
        <a:graphic>
          <a:graphicData uri="http://schemas.openxmlformats.org/drawingml/2006/table">
            <a:tbl>
              <a:tblPr>
                <a:tableStyleId>{16D9F66E-5EB9-4882-86FB-DCBF35E3C3E4}</a:tableStyleId>
              </a:tblPr>
              <a:tblGrid>
                <a:gridCol w="914187">
                  <a:extLst>
                    <a:ext uri="{9D8B030D-6E8A-4147-A177-3AD203B41FA5}">
                      <a16:colId xmlns:a16="http://schemas.microsoft.com/office/drawing/2014/main" val="20000"/>
                    </a:ext>
                  </a:extLst>
                </a:gridCol>
                <a:gridCol w="838006">
                  <a:extLst>
                    <a:ext uri="{9D8B030D-6E8A-4147-A177-3AD203B41FA5}">
                      <a16:colId xmlns:a16="http://schemas.microsoft.com/office/drawing/2014/main" val="20001"/>
                    </a:ext>
                  </a:extLst>
                </a:gridCol>
                <a:gridCol w="3650293">
                  <a:extLst>
                    <a:ext uri="{9D8B030D-6E8A-4147-A177-3AD203B41FA5}">
                      <a16:colId xmlns:a16="http://schemas.microsoft.com/office/drawing/2014/main" val="20002"/>
                    </a:ext>
                  </a:extLst>
                </a:gridCol>
                <a:gridCol w="6024867">
                  <a:extLst>
                    <a:ext uri="{9D8B030D-6E8A-4147-A177-3AD203B41FA5}">
                      <a16:colId xmlns:a16="http://schemas.microsoft.com/office/drawing/2014/main" val="20003"/>
                    </a:ext>
                  </a:extLst>
                </a:gridCol>
              </a:tblGrid>
              <a:tr h="434534">
                <a:tc>
                  <a:txBody>
                    <a:bodyPr/>
                    <a:lstStyle/>
                    <a:p>
                      <a:pPr algn="ctr">
                        <a:spcAft>
                          <a:spcPts val="0"/>
                        </a:spcAft>
                      </a:pPr>
                      <a:r>
                        <a:rPr lang="zh-CN" sz="2200" b="1" kern="100" dirty="0">
                          <a:latin typeface="仿宋" panose="02010609060101010101" pitchFamily="49" charset="-122"/>
                          <a:ea typeface="仿宋" panose="02010609060101010101" pitchFamily="49" charset="-122"/>
                        </a:rPr>
                        <a:t>序号</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类型</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功能</a:t>
                      </a:r>
                      <a:endParaRPr lang="zh-CN" sz="2200" b="1" kern="100" dirty="0">
                        <a:solidFill>
                          <a:schemeClr val="bg1"/>
                        </a:solidFill>
                        <a:latin typeface="仿宋" panose="02010609060101010101" pitchFamily="49" charset="-122"/>
                        <a:ea typeface="仿宋" panose="02010609060101010101" pitchFamily="49" charset="-122"/>
                        <a:cs typeface="Times New Roman"/>
                      </a:endParaRPr>
                    </a:p>
                  </a:txBody>
                  <a:tcPr marL="68563" marR="68563" marT="0" marB="0" anchor="ctr">
                    <a:solidFill>
                      <a:srgbClr val="FFC000"/>
                    </a:solidFill>
                  </a:tcPr>
                </a:tc>
                <a:extLst>
                  <a:ext uri="{0D108BD9-81ED-4DB2-BD59-A6C34878D82A}">
                    <a16:rowId xmlns:a16="http://schemas.microsoft.com/office/drawing/2014/main" val="10000"/>
                  </a:ext>
                </a:extLst>
              </a:tr>
              <a:tr h="1005607">
                <a:tc>
                  <a:txBody>
                    <a:bodyPr/>
                    <a:lstStyle/>
                    <a:p>
                      <a:pPr algn="ctr">
                        <a:spcAft>
                          <a:spcPts val="0"/>
                        </a:spcAft>
                      </a:pPr>
                      <a:r>
                        <a:rPr lang="en-US" sz="2200" b="1" kern="100" dirty="0">
                          <a:latin typeface="仿宋" panose="02010609060101010101" pitchFamily="49" charset="-122"/>
                          <a:ea typeface="仿宋" panose="02010609060101010101" pitchFamily="49" charset="-122"/>
                        </a:rPr>
                        <a:t>15</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setLength</a:t>
                      </a:r>
                      <a:r>
                        <a:rPr lang="en-US" sz="2200" b="1" kern="100" dirty="0">
                          <a:latin typeface="仿宋" panose="02010609060101010101" pitchFamily="49" charset="-122"/>
                          <a:ea typeface="仿宋" panose="02010609060101010101" pitchFamily="49" charset="-122"/>
                        </a:rPr>
                        <a:t>(long </a:t>
                      </a:r>
                      <a:r>
                        <a:rPr lang="en-US" sz="2200" b="1" kern="100" dirty="0" err="1">
                          <a:latin typeface="仿宋" panose="02010609060101010101" pitchFamily="49" charset="-122"/>
                          <a:ea typeface="仿宋" panose="02010609060101010101" pitchFamily="49" charset="-122"/>
                        </a:rPr>
                        <a:t>newLength</a:t>
                      </a:r>
                      <a:r>
                        <a:rPr lang="en-US" sz="2200" b="1" kern="100" dirty="0">
                          <a:latin typeface="仿宋" panose="02010609060101010101" pitchFamily="49" charset="-122"/>
                          <a:ea typeface="仿宋" panose="02010609060101010101" pitchFamily="49" charset="-122"/>
                        </a:rPr>
                        <a:t>) </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设置此文件的长度。 如果</a:t>
                      </a:r>
                      <a:r>
                        <a:rPr lang="en-US" sz="2200" b="1" kern="100" dirty="0">
                          <a:latin typeface="仿宋" panose="02010609060101010101" pitchFamily="49" charset="-122"/>
                          <a:ea typeface="仿宋" panose="02010609060101010101" pitchFamily="49" charset="-122"/>
                        </a:rPr>
                        <a:t> length </a:t>
                      </a:r>
                      <a:r>
                        <a:rPr lang="zh-CN" sz="2200" b="1" kern="100" dirty="0">
                          <a:latin typeface="仿宋" panose="02010609060101010101" pitchFamily="49" charset="-122"/>
                          <a:ea typeface="仿宋" panose="02010609060101010101" pitchFamily="49" charset="-122"/>
                        </a:rPr>
                        <a:t>方法返回的文件的现有长度大于</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newLength</a:t>
                      </a:r>
                      <a:r>
                        <a:rPr lang="en-US" sz="2200" b="1" kern="100" dirty="0">
                          <a:latin typeface="仿宋" panose="02010609060101010101" pitchFamily="49" charset="-122"/>
                          <a:ea typeface="仿宋" panose="02010609060101010101" pitchFamily="49" charset="-122"/>
                        </a:rPr>
                        <a:t> </a:t>
                      </a:r>
                      <a:r>
                        <a:rPr lang="zh-CN" sz="2200" b="1" kern="100" dirty="0">
                          <a:latin typeface="仿宋" panose="02010609060101010101" pitchFamily="49" charset="-122"/>
                          <a:ea typeface="仿宋" panose="02010609060101010101" pitchFamily="49" charset="-122"/>
                        </a:rPr>
                        <a:t>参数，则该文件将被截短。超过则加大文件，多出部分没有内容</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3"/>
                  </a:ext>
                </a:extLst>
              </a:tr>
              <a:tr h="457094">
                <a:tc>
                  <a:txBody>
                    <a:bodyPr/>
                    <a:lstStyle/>
                    <a:p>
                      <a:pPr algn="ctr">
                        <a:spcAft>
                          <a:spcPts val="0"/>
                        </a:spcAft>
                      </a:pPr>
                      <a:r>
                        <a:rPr lang="en-US" sz="2200" b="1" kern="100" dirty="0">
                          <a:latin typeface="仿宋" panose="02010609060101010101" pitchFamily="49" charset="-122"/>
                          <a:ea typeface="仿宋" panose="02010609060101010101" pitchFamily="49" charset="-122"/>
                        </a:rPr>
                        <a:t>16</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err="1">
                          <a:latin typeface="仿宋" panose="02010609060101010101" pitchFamily="49" charset="-122"/>
                          <a:ea typeface="仿宋" panose="02010609060101010101" pitchFamily="49" charset="-122"/>
                        </a:rPr>
                        <a:t>int</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err="1">
                          <a:latin typeface="仿宋" panose="02010609060101010101" pitchFamily="49" charset="-122"/>
                          <a:ea typeface="仿宋" panose="02010609060101010101" pitchFamily="49" charset="-122"/>
                        </a:rPr>
                        <a:t>skipBytes</a:t>
                      </a:r>
                      <a:r>
                        <a:rPr lang="en-US" sz="2200" b="1" kern="100" dirty="0">
                          <a:latin typeface="仿宋" panose="02010609060101010101" pitchFamily="49" charset="-122"/>
                          <a:ea typeface="仿宋" panose="02010609060101010101" pitchFamily="49" charset="-122"/>
                        </a:rPr>
                        <a:t>(</a:t>
                      </a: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n) </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跳过输入的</a:t>
                      </a:r>
                      <a:r>
                        <a:rPr lang="en-US" sz="2200" b="1" kern="100" dirty="0">
                          <a:latin typeface="仿宋" panose="02010609060101010101" pitchFamily="49" charset="-122"/>
                          <a:ea typeface="仿宋" panose="02010609060101010101" pitchFamily="49" charset="-122"/>
                        </a:rPr>
                        <a:t> n </a:t>
                      </a:r>
                      <a:r>
                        <a:rPr lang="zh-CN" sz="2200" b="1" kern="100" dirty="0">
                          <a:latin typeface="仿宋" panose="02010609060101010101" pitchFamily="49" charset="-122"/>
                          <a:ea typeface="仿宋" panose="02010609060101010101" pitchFamily="49" charset="-122"/>
                        </a:rPr>
                        <a:t>个字节并丢弃跳过的字节</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4"/>
                  </a:ext>
                </a:extLst>
              </a:tr>
              <a:tr h="457094">
                <a:tc>
                  <a:txBody>
                    <a:bodyPr/>
                    <a:lstStyle/>
                    <a:p>
                      <a:pPr algn="ctr">
                        <a:spcAft>
                          <a:spcPts val="0"/>
                        </a:spcAft>
                      </a:pPr>
                      <a:r>
                        <a:rPr lang="en-US" sz="2200" b="1" kern="100" dirty="0">
                          <a:latin typeface="仿宋" panose="02010609060101010101" pitchFamily="49" charset="-122"/>
                          <a:ea typeface="仿宋" panose="02010609060101010101" pitchFamily="49" charset="-122"/>
                        </a:rPr>
                        <a:t>17</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pPr>
                        <a:spcAft>
                          <a:spcPts val="0"/>
                        </a:spcAft>
                      </a:pPr>
                      <a:r>
                        <a:rPr lang="en-US" sz="2200" b="1" kern="100" dirty="0">
                          <a:latin typeface="仿宋" panose="02010609060101010101" pitchFamily="49" charset="-122"/>
                          <a:ea typeface="仿宋" panose="02010609060101010101" pitchFamily="49" charset="-122"/>
                        </a:rPr>
                        <a:t>void</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en-US" sz="2200" b="1" kern="100" dirty="0">
                          <a:latin typeface="仿宋" panose="02010609060101010101" pitchFamily="49" charset="-122"/>
                          <a:ea typeface="仿宋" panose="02010609060101010101" pitchFamily="49" charset="-122"/>
                        </a:rPr>
                        <a:t>close()</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tc>
                  <a:txBody>
                    <a:bodyPr/>
                    <a:lstStyle/>
                    <a:p>
                      <a:r>
                        <a:rPr lang="zh-CN" sz="2200" b="1" kern="100" dirty="0">
                          <a:latin typeface="仿宋" panose="02010609060101010101" pitchFamily="49" charset="-122"/>
                          <a:ea typeface="仿宋" panose="02010609060101010101" pitchFamily="49" charset="-122"/>
                        </a:rPr>
                        <a:t>关闭文件流，释放资源</a:t>
                      </a:r>
                      <a:endParaRPr lang="zh-CN" sz="2200" b="1" kern="100" dirty="0">
                        <a:solidFill>
                          <a:schemeClr val="tx1"/>
                        </a:solidFill>
                        <a:latin typeface="仿宋" panose="02010609060101010101" pitchFamily="49" charset="-122"/>
                        <a:ea typeface="仿宋" panose="02010609060101010101" pitchFamily="49" charset="-122"/>
                        <a:cs typeface="Times New Roman" pitchFamily="18" charset="0"/>
                      </a:endParaRPr>
                    </a:p>
                  </a:txBody>
                  <a:tcPr marL="68570" marR="68570" marT="0" marB="0" anchor="ctr"/>
                </a:tc>
                <a:extLst>
                  <a:ext uri="{0D108BD9-81ED-4DB2-BD59-A6C34878D82A}">
                    <a16:rowId xmlns:a16="http://schemas.microsoft.com/office/drawing/2014/main" val="10005"/>
                  </a:ext>
                </a:extLst>
              </a:tr>
            </a:tbl>
          </a:graphicData>
        </a:graphic>
      </p:graphicFrame>
      <p:grpSp>
        <p:nvGrpSpPr>
          <p:cNvPr id="15" name="组合 14">
            <a:extLst>
              <a:ext uri="{FF2B5EF4-FFF2-40B4-BE49-F238E27FC236}">
                <a16:creationId xmlns:a16="http://schemas.microsoft.com/office/drawing/2014/main" id="{69B43C9E-5AE5-4A80-A4B5-10294E86D667}"/>
              </a:ext>
            </a:extLst>
          </p:cNvPr>
          <p:cNvGrpSpPr/>
          <p:nvPr/>
        </p:nvGrpSpPr>
        <p:grpSpPr>
          <a:xfrm>
            <a:off x="-24301" y="5883970"/>
            <a:ext cx="12231120" cy="913395"/>
            <a:chOff x="-43539" y="5868988"/>
            <a:chExt cx="12233951" cy="913606"/>
          </a:xfrm>
        </p:grpSpPr>
        <p:sp>
          <p:nvSpPr>
            <p:cNvPr id="16" name="Freeform 3">
              <a:extLst>
                <a:ext uri="{FF2B5EF4-FFF2-40B4-BE49-F238E27FC236}">
                  <a16:creationId xmlns:a16="http://schemas.microsoft.com/office/drawing/2014/main" id="{FCD6F64F-C4DD-4167-8407-FFE194256EB3}"/>
                </a:ext>
              </a:extLst>
            </p:cNvPr>
            <p:cNvSpPr/>
            <p:nvPr/>
          </p:nvSpPr>
          <p:spPr>
            <a:xfrm>
              <a:off x="-43539" y="5868988"/>
              <a:ext cx="12233951" cy="9136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9145E3AC-2A83-450B-90DE-39B1C02D8CB4}"/>
                </a:ext>
              </a:extLst>
            </p:cNvPr>
            <p:cNvSpPr txBox="1">
              <a:spLocks/>
            </p:cNvSpPr>
            <p:nvPr/>
          </p:nvSpPr>
          <p:spPr>
            <a:xfrm>
              <a:off x="689731" y="6020594"/>
              <a:ext cx="11001059" cy="6865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10.10】</a:t>
              </a:r>
              <a:r>
                <a:rPr lang="zh-CN" altLang="en-US" sz="2400" b="1" dirty="0">
                  <a:solidFill>
                    <a:schemeClr val="bg1"/>
                  </a:solidFill>
                  <a:latin typeface="仿宋" panose="02010609060101010101" pitchFamily="49" charset="-122"/>
                  <a:ea typeface="仿宋" panose="02010609060101010101" pitchFamily="49" charset="-122"/>
                </a:rPr>
                <a:t>以随机流完成文件的读写操作。</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Example10_10.java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3" name="组合 22">
              <a:extLst>
                <a:ext uri="{FF2B5EF4-FFF2-40B4-BE49-F238E27FC236}">
                  <a16:creationId xmlns:a16="http://schemas.microsoft.com/office/drawing/2014/main" id="{0F60FDEA-FE01-42FA-83DB-325E83D40D1C}"/>
                </a:ext>
              </a:extLst>
            </p:cNvPr>
            <p:cNvGrpSpPr/>
            <p:nvPr/>
          </p:nvGrpSpPr>
          <p:grpSpPr>
            <a:xfrm>
              <a:off x="336667" y="6098381"/>
              <a:ext cx="352250" cy="455613"/>
              <a:chOff x="4993805" y="2284413"/>
              <a:chExt cx="352250" cy="455613"/>
            </a:xfrm>
            <a:solidFill>
              <a:srgbClr val="FFC000"/>
            </a:solidFill>
          </p:grpSpPr>
          <p:sp>
            <p:nvSpPr>
              <p:cNvPr id="24" name="Freeform 125">
                <a:extLst>
                  <a:ext uri="{FF2B5EF4-FFF2-40B4-BE49-F238E27FC236}">
                    <a16:creationId xmlns:a16="http://schemas.microsoft.com/office/drawing/2014/main" id="{BB532BF6-56CE-41DE-81B2-932B2FA86B1D}"/>
                  </a:ext>
                </a:extLst>
              </p:cNvPr>
              <p:cNvSpPr>
                <a:spLocks noEditPoints="1"/>
              </p:cNvSpPr>
              <p:nvPr/>
            </p:nvSpPr>
            <p:spPr bwMode="auto">
              <a:xfrm>
                <a:off x="4993805" y="2284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5" name="Freeform 126">
                <a:extLst>
                  <a:ext uri="{FF2B5EF4-FFF2-40B4-BE49-F238E27FC236}">
                    <a16:creationId xmlns:a16="http://schemas.microsoft.com/office/drawing/2014/main" id="{B736E013-0753-4463-836D-CFFB5C6C0F77}"/>
                  </a:ext>
                </a:extLst>
              </p:cNvPr>
              <p:cNvSpPr>
                <a:spLocks noEditPoints="1"/>
              </p:cNvSpPr>
              <p:nvPr/>
            </p:nvSpPr>
            <p:spPr bwMode="auto">
              <a:xfrm>
                <a:off x="5119217" y="2476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66636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11"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2379777"/>
            <a:ext cx="12203689" cy="350419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字符串乱码问题</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内容占位符 2">
            <a:extLst>
              <a:ext uri="{FF2B5EF4-FFF2-40B4-BE49-F238E27FC236}">
                <a16:creationId xmlns:a16="http://schemas.microsoft.com/office/drawing/2014/main" id="{E830455B-3778-45CB-9508-119BF6AB7A82}"/>
              </a:ext>
            </a:extLst>
          </p:cNvPr>
          <p:cNvSpPr txBox="1">
            <a:spLocks/>
          </p:cNvSpPr>
          <p:nvPr/>
        </p:nvSpPr>
        <p:spPr>
          <a:xfrm>
            <a:off x="991783" y="2438629"/>
            <a:ext cx="5866041" cy="32710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由于编码格式不同当进行字符串读取的时候，有时会出现“乱码”的现象。</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对字符串重新进行编码可以解决乱码问题：</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先读字符串：</a:t>
            </a:r>
          </a:p>
          <a:p>
            <a:pPr marL="0" indent="80628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str</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in.readLine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29" name="组合 28">
            <a:extLst>
              <a:ext uri="{FF2B5EF4-FFF2-40B4-BE49-F238E27FC236}">
                <a16:creationId xmlns:a16="http://schemas.microsoft.com/office/drawing/2014/main" id="{FA60E8FA-F013-4A34-8081-DEA214565F72}"/>
              </a:ext>
            </a:extLst>
          </p:cNvPr>
          <p:cNvGrpSpPr/>
          <p:nvPr/>
        </p:nvGrpSpPr>
        <p:grpSpPr>
          <a:xfrm>
            <a:off x="7855306" y="2319633"/>
            <a:ext cx="3460514" cy="3428635"/>
            <a:chOff x="893763" y="323851"/>
            <a:chExt cx="1550988" cy="1536700"/>
          </a:xfrm>
        </p:grpSpPr>
        <p:sp>
          <p:nvSpPr>
            <p:cNvPr id="30" name="Freeform 55">
              <a:extLst>
                <a:ext uri="{FF2B5EF4-FFF2-40B4-BE49-F238E27FC236}">
                  <a16:creationId xmlns:a16="http://schemas.microsoft.com/office/drawing/2014/main" id="{11AF70E5-1F25-4804-B991-85A02FF94A26}"/>
                </a:ext>
              </a:extLst>
            </p:cNvPr>
            <p:cNvSpPr/>
            <p:nvPr/>
          </p:nvSpPr>
          <p:spPr bwMode="auto">
            <a:xfrm>
              <a:off x="893763" y="323851"/>
              <a:ext cx="1550988" cy="1536700"/>
            </a:xfrm>
            <a:custGeom>
              <a:avLst/>
              <a:gdLst>
                <a:gd name="T0" fmla="*/ 12 w 413"/>
                <a:gd name="T1" fmla="*/ 213 h 409"/>
                <a:gd name="T2" fmla="*/ 11 w 413"/>
                <a:gd name="T3" fmla="*/ 253 h 409"/>
                <a:gd name="T4" fmla="*/ 146 w 413"/>
                <a:gd name="T5" fmla="*/ 397 h 409"/>
                <a:gd name="T6" fmla="*/ 186 w 413"/>
                <a:gd name="T7" fmla="*/ 398 h 409"/>
                <a:gd name="T8" fmla="*/ 402 w 413"/>
                <a:gd name="T9" fmla="*/ 196 h 409"/>
                <a:gd name="T10" fmla="*/ 403 w 413"/>
                <a:gd name="T11" fmla="*/ 156 h 409"/>
                <a:gd name="T12" fmla="*/ 267 w 413"/>
                <a:gd name="T13" fmla="*/ 12 h 409"/>
                <a:gd name="T14" fmla="*/ 228 w 413"/>
                <a:gd name="T15" fmla="*/ 11 h 409"/>
                <a:gd name="T16" fmla="*/ 12 w 413"/>
                <a:gd name="T17"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409">
                  <a:moveTo>
                    <a:pt x="12" y="213"/>
                  </a:moveTo>
                  <a:cubicBezTo>
                    <a:pt x="1" y="224"/>
                    <a:pt x="0" y="241"/>
                    <a:pt x="11" y="253"/>
                  </a:cubicBezTo>
                  <a:cubicBezTo>
                    <a:pt x="146" y="397"/>
                    <a:pt x="146" y="397"/>
                    <a:pt x="146" y="397"/>
                  </a:cubicBezTo>
                  <a:cubicBezTo>
                    <a:pt x="157" y="408"/>
                    <a:pt x="175" y="409"/>
                    <a:pt x="186" y="398"/>
                  </a:cubicBezTo>
                  <a:cubicBezTo>
                    <a:pt x="402" y="196"/>
                    <a:pt x="402" y="196"/>
                    <a:pt x="402" y="196"/>
                  </a:cubicBezTo>
                  <a:cubicBezTo>
                    <a:pt x="413" y="185"/>
                    <a:pt x="413" y="168"/>
                    <a:pt x="403" y="156"/>
                  </a:cubicBezTo>
                  <a:cubicBezTo>
                    <a:pt x="267" y="12"/>
                    <a:pt x="267" y="12"/>
                    <a:pt x="267" y="12"/>
                  </a:cubicBezTo>
                  <a:cubicBezTo>
                    <a:pt x="257" y="1"/>
                    <a:pt x="239" y="0"/>
                    <a:pt x="228" y="11"/>
                  </a:cubicBezTo>
                  <a:lnTo>
                    <a:pt x="12" y="21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1" name="Freeform 56">
              <a:extLst>
                <a:ext uri="{FF2B5EF4-FFF2-40B4-BE49-F238E27FC236}">
                  <a16:creationId xmlns:a16="http://schemas.microsoft.com/office/drawing/2014/main" id="{B9B6F3A5-F653-42B2-AD0E-96760744517E}"/>
                </a:ext>
              </a:extLst>
            </p:cNvPr>
            <p:cNvSpPr/>
            <p:nvPr/>
          </p:nvSpPr>
          <p:spPr bwMode="auto">
            <a:xfrm>
              <a:off x="1457325" y="665163"/>
              <a:ext cx="198438" cy="200025"/>
            </a:xfrm>
            <a:custGeom>
              <a:avLst/>
              <a:gdLst>
                <a:gd name="T0" fmla="*/ 62 w 125"/>
                <a:gd name="T1" fmla="*/ 126 h 126"/>
                <a:gd name="T2" fmla="*/ 0 w 125"/>
                <a:gd name="T3" fmla="*/ 62 h 126"/>
                <a:gd name="T4" fmla="*/ 64 w 125"/>
                <a:gd name="T5" fmla="*/ 0 h 126"/>
                <a:gd name="T6" fmla="*/ 125 w 125"/>
                <a:gd name="T7" fmla="*/ 64 h 126"/>
                <a:gd name="T8" fmla="*/ 62 w 125"/>
                <a:gd name="T9" fmla="*/ 126 h 126"/>
              </a:gdLst>
              <a:ahLst/>
              <a:cxnLst>
                <a:cxn ang="0">
                  <a:pos x="T0" y="T1"/>
                </a:cxn>
                <a:cxn ang="0">
                  <a:pos x="T2" y="T3"/>
                </a:cxn>
                <a:cxn ang="0">
                  <a:pos x="T4" y="T5"/>
                </a:cxn>
                <a:cxn ang="0">
                  <a:pos x="T6" y="T7"/>
                </a:cxn>
                <a:cxn ang="0">
                  <a:pos x="T8" y="T9"/>
                </a:cxn>
              </a:cxnLst>
              <a:rect l="0" t="0" r="r" b="b"/>
              <a:pathLst>
                <a:path w="125" h="126">
                  <a:moveTo>
                    <a:pt x="62" y="126"/>
                  </a:moveTo>
                  <a:lnTo>
                    <a:pt x="0" y="62"/>
                  </a:lnTo>
                  <a:lnTo>
                    <a:pt x="64" y="0"/>
                  </a:lnTo>
                  <a:lnTo>
                    <a:pt x="125"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2" name="Freeform 57">
              <a:extLst>
                <a:ext uri="{FF2B5EF4-FFF2-40B4-BE49-F238E27FC236}">
                  <a16:creationId xmlns:a16="http://schemas.microsoft.com/office/drawing/2014/main" id="{8082CC31-2366-41C7-9BD2-33CC9F3A1DBD}"/>
                </a:ext>
              </a:extLst>
            </p:cNvPr>
            <p:cNvSpPr/>
            <p:nvPr/>
          </p:nvSpPr>
          <p:spPr bwMode="auto">
            <a:xfrm>
              <a:off x="1603375" y="819151"/>
              <a:ext cx="195263" cy="200025"/>
            </a:xfrm>
            <a:custGeom>
              <a:avLst/>
              <a:gdLst>
                <a:gd name="T0" fmla="*/ 59 w 123"/>
                <a:gd name="T1" fmla="*/ 126 h 126"/>
                <a:gd name="T2" fmla="*/ 0 w 123"/>
                <a:gd name="T3" fmla="*/ 62 h 126"/>
                <a:gd name="T4" fmla="*/ 64 w 123"/>
                <a:gd name="T5" fmla="*/ 0 h 126"/>
                <a:gd name="T6" fmla="*/ 123 w 123"/>
                <a:gd name="T7" fmla="*/ 64 h 126"/>
                <a:gd name="T8" fmla="*/ 59 w 123"/>
                <a:gd name="T9" fmla="*/ 126 h 126"/>
              </a:gdLst>
              <a:ahLst/>
              <a:cxnLst>
                <a:cxn ang="0">
                  <a:pos x="T0" y="T1"/>
                </a:cxn>
                <a:cxn ang="0">
                  <a:pos x="T2" y="T3"/>
                </a:cxn>
                <a:cxn ang="0">
                  <a:pos x="T4" y="T5"/>
                </a:cxn>
                <a:cxn ang="0">
                  <a:pos x="T6" y="T7"/>
                </a:cxn>
                <a:cxn ang="0">
                  <a:pos x="T8" y="T9"/>
                </a:cxn>
              </a:cxnLst>
              <a:rect l="0" t="0" r="r" b="b"/>
              <a:pathLst>
                <a:path w="123" h="126">
                  <a:moveTo>
                    <a:pt x="59" y="126"/>
                  </a:moveTo>
                  <a:lnTo>
                    <a:pt x="0" y="62"/>
                  </a:lnTo>
                  <a:lnTo>
                    <a:pt x="64" y="0"/>
                  </a:lnTo>
                  <a:lnTo>
                    <a:pt x="123" y="64"/>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3" name="Freeform 58">
              <a:extLst>
                <a:ext uri="{FF2B5EF4-FFF2-40B4-BE49-F238E27FC236}">
                  <a16:creationId xmlns:a16="http://schemas.microsoft.com/office/drawing/2014/main" id="{58959AA1-0ECD-40F3-80B7-90379A6B752A}"/>
                </a:ext>
              </a:extLst>
            </p:cNvPr>
            <p:cNvSpPr/>
            <p:nvPr/>
          </p:nvSpPr>
          <p:spPr bwMode="auto">
            <a:xfrm>
              <a:off x="1746250" y="973138"/>
              <a:ext cx="200025" cy="200025"/>
            </a:xfrm>
            <a:custGeom>
              <a:avLst/>
              <a:gdLst>
                <a:gd name="T0" fmla="*/ 62 w 126"/>
                <a:gd name="T1" fmla="*/ 126 h 126"/>
                <a:gd name="T2" fmla="*/ 0 w 126"/>
                <a:gd name="T3" fmla="*/ 62 h 126"/>
                <a:gd name="T4" fmla="*/ 64 w 126"/>
                <a:gd name="T5" fmla="*/ 0 h 126"/>
                <a:gd name="T6" fmla="*/ 126 w 126"/>
                <a:gd name="T7" fmla="*/ 64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4" y="0"/>
                  </a:lnTo>
                  <a:lnTo>
                    <a:pt x="126"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4" name="Freeform 59">
              <a:extLst>
                <a:ext uri="{FF2B5EF4-FFF2-40B4-BE49-F238E27FC236}">
                  <a16:creationId xmlns:a16="http://schemas.microsoft.com/office/drawing/2014/main" id="{D830E7C7-56C7-4C02-A15B-27E25461F06B}"/>
                </a:ext>
              </a:extLst>
            </p:cNvPr>
            <p:cNvSpPr/>
            <p:nvPr/>
          </p:nvSpPr>
          <p:spPr bwMode="auto">
            <a:xfrm>
              <a:off x="1889125" y="1127126"/>
              <a:ext cx="200025" cy="200025"/>
            </a:xfrm>
            <a:custGeom>
              <a:avLst/>
              <a:gdLst>
                <a:gd name="T0" fmla="*/ 62 w 126"/>
                <a:gd name="T1" fmla="*/ 126 h 126"/>
                <a:gd name="T2" fmla="*/ 0 w 126"/>
                <a:gd name="T3" fmla="*/ 60 h 126"/>
                <a:gd name="T4" fmla="*/ 66 w 126"/>
                <a:gd name="T5" fmla="*/ 0 h 126"/>
                <a:gd name="T6" fmla="*/ 126 w 126"/>
                <a:gd name="T7" fmla="*/ 64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0"/>
                  </a:lnTo>
                  <a:lnTo>
                    <a:pt x="66" y="0"/>
                  </a:lnTo>
                  <a:lnTo>
                    <a:pt x="126"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5" name="Freeform 60">
              <a:extLst>
                <a:ext uri="{FF2B5EF4-FFF2-40B4-BE49-F238E27FC236}">
                  <a16:creationId xmlns:a16="http://schemas.microsoft.com/office/drawing/2014/main" id="{0BA45670-69A8-466D-9A0D-EA70ADC455D2}"/>
                </a:ext>
              </a:extLst>
            </p:cNvPr>
            <p:cNvSpPr/>
            <p:nvPr/>
          </p:nvSpPr>
          <p:spPr bwMode="auto">
            <a:xfrm>
              <a:off x="1303338" y="812801"/>
              <a:ext cx="198438" cy="195263"/>
            </a:xfrm>
            <a:custGeom>
              <a:avLst/>
              <a:gdLst>
                <a:gd name="T0" fmla="*/ 62 w 125"/>
                <a:gd name="T1" fmla="*/ 123 h 123"/>
                <a:gd name="T2" fmla="*/ 0 w 125"/>
                <a:gd name="T3" fmla="*/ 59 h 123"/>
                <a:gd name="T4" fmla="*/ 66 w 125"/>
                <a:gd name="T5" fmla="*/ 0 h 123"/>
                <a:gd name="T6" fmla="*/ 125 w 125"/>
                <a:gd name="T7" fmla="*/ 63 h 123"/>
                <a:gd name="T8" fmla="*/ 62 w 125"/>
                <a:gd name="T9" fmla="*/ 123 h 123"/>
              </a:gdLst>
              <a:ahLst/>
              <a:cxnLst>
                <a:cxn ang="0">
                  <a:pos x="T0" y="T1"/>
                </a:cxn>
                <a:cxn ang="0">
                  <a:pos x="T2" y="T3"/>
                </a:cxn>
                <a:cxn ang="0">
                  <a:pos x="T4" y="T5"/>
                </a:cxn>
                <a:cxn ang="0">
                  <a:pos x="T6" y="T7"/>
                </a:cxn>
                <a:cxn ang="0">
                  <a:pos x="T8" y="T9"/>
                </a:cxn>
              </a:cxnLst>
              <a:rect l="0" t="0" r="r" b="b"/>
              <a:pathLst>
                <a:path w="125" h="123">
                  <a:moveTo>
                    <a:pt x="62" y="123"/>
                  </a:moveTo>
                  <a:lnTo>
                    <a:pt x="0" y="59"/>
                  </a:lnTo>
                  <a:lnTo>
                    <a:pt x="66" y="0"/>
                  </a:lnTo>
                  <a:lnTo>
                    <a:pt x="125" y="63"/>
                  </a:lnTo>
                  <a:lnTo>
                    <a:pt x="62" y="123"/>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6" name="Freeform 61">
              <a:extLst>
                <a:ext uri="{FF2B5EF4-FFF2-40B4-BE49-F238E27FC236}">
                  <a16:creationId xmlns:a16="http://schemas.microsoft.com/office/drawing/2014/main" id="{121626D9-E613-4380-B6C3-09022B4FDA49}"/>
                </a:ext>
              </a:extLst>
            </p:cNvPr>
            <p:cNvSpPr/>
            <p:nvPr/>
          </p:nvSpPr>
          <p:spPr bwMode="auto">
            <a:xfrm>
              <a:off x="1449388" y="962026"/>
              <a:ext cx="200025" cy="200025"/>
            </a:xfrm>
            <a:custGeom>
              <a:avLst/>
              <a:gdLst>
                <a:gd name="T0" fmla="*/ 59 w 126"/>
                <a:gd name="T1" fmla="*/ 126 h 126"/>
                <a:gd name="T2" fmla="*/ 0 w 126"/>
                <a:gd name="T3" fmla="*/ 62 h 126"/>
                <a:gd name="T4" fmla="*/ 64 w 126"/>
                <a:gd name="T5" fmla="*/ 0 h 126"/>
                <a:gd name="T6" fmla="*/ 126 w 126"/>
                <a:gd name="T7" fmla="*/ 66 h 126"/>
                <a:gd name="T8" fmla="*/ 59 w 126"/>
                <a:gd name="T9" fmla="*/ 126 h 126"/>
              </a:gdLst>
              <a:ahLst/>
              <a:cxnLst>
                <a:cxn ang="0">
                  <a:pos x="T0" y="T1"/>
                </a:cxn>
                <a:cxn ang="0">
                  <a:pos x="T2" y="T3"/>
                </a:cxn>
                <a:cxn ang="0">
                  <a:pos x="T4" y="T5"/>
                </a:cxn>
                <a:cxn ang="0">
                  <a:pos x="T6" y="T7"/>
                </a:cxn>
                <a:cxn ang="0">
                  <a:pos x="T8" y="T9"/>
                </a:cxn>
              </a:cxnLst>
              <a:rect l="0" t="0" r="r" b="b"/>
              <a:pathLst>
                <a:path w="126" h="126">
                  <a:moveTo>
                    <a:pt x="59" y="126"/>
                  </a:moveTo>
                  <a:lnTo>
                    <a:pt x="0" y="62"/>
                  </a:lnTo>
                  <a:lnTo>
                    <a:pt x="64" y="0"/>
                  </a:lnTo>
                  <a:lnTo>
                    <a:pt x="126" y="66"/>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7" name="Freeform 62">
              <a:extLst>
                <a:ext uri="{FF2B5EF4-FFF2-40B4-BE49-F238E27FC236}">
                  <a16:creationId xmlns:a16="http://schemas.microsoft.com/office/drawing/2014/main" id="{5201D487-507A-436B-BA5F-F9EB19410DAA}"/>
                </a:ext>
              </a:extLst>
            </p:cNvPr>
            <p:cNvSpPr/>
            <p:nvPr/>
          </p:nvSpPr>
          <p:spPr bwMode="auto">
            <a:xfrm>
              <a:off x="1592263" y="1116013"/>
              <a:ext cx="200025" cy="200025"/>
            </a:xfrm>
            <a:custGeom>
              <a:avLst/>
              <a:gdLst>
                <a:gd name="T0" fmla="*/ 62 w 126"/>
                <a:gd name="T1" fmla="*/ 126 h 126"/>
                <a:gd name="T2" fmla="*/ 0 w 126"/>
                <a:gd name="T3" fmla="*/ 62 h 126"/>
                <a:gd name="T4" fmla="*/ 64 w 126"/>
                <a:gd name="T5" fmla="*/ 0 h 126"/>
                <a:gd name="T6" fmla="*/ 126 w 126"/>
                <a:gd name="T7" fmla="*/ 67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4" y="0"/>
                  </a:lnTo>
                  <a:lnTo>
                    <a:pt x="126" y="67"/>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8" name="Freeform 63">
              <a:extLst>
                <a:ext uri="{FF2B5EF4-FFF2-40B4-BE49-F238E27FC236}">
                  <a16:creationId xmlns:a16="http://schemas.microsoft.com/office/drawing/2014/main" id="{A4FAE8E5-62B9-4C0E-9ED5-FEBD02F258C6}"/>
                </a:ext>
              </a:extLst>
            </p:cNvPr>
            <p:cNvSpPr/>
            <p:nvPr/>
          </p:nvSpPr>
          <p:spPr bwMode="auto">
            <a:xfrm>
              <a:off x="1735138" y="1270001"/>
              <a:ext cx="200025" cy="200025"/>
            </a:xfrm>
            <a:custGeom>
              <a:avLst/>
              <a:gdLst>
                <a:gd name="T0" fmla="*/ 62 w 126"/>
                <a:gd name="T1" fmla="*/ 126 h 126"/>
                <a:gd name="T2" fmla="*/ 0 w 126"/>
                <a:gd name="T3" fmla="*/ 62 h 126"/>
                <a:gd name="T4" fmla="*/ 66 w 126"/>
                <a:gd name="T5" fmla="*/ 0 h 126"/>
                <a:gd name="T6" fmla="*/ 126 w 126"/>
                <a:gd name="T7" fmla="*/ 67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6" y="0"/>
                  </a:lnTo>
                  <a:lnTo>
                    <a:pt x="126" y="67"/>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9" name="Freeform 64">
              <a:extLst>
                <a:ext uri="{FF2B5EF4-FFF2-40B4-BE49-F238E27FC236}">
                  <a16:creationId xmlns:a16="http://schemas.microsoft.com/office/drawing/2014/main" id="{D16A266A-C235-4586-BCF7-A4CFFDB70229}"/>
                </a:ext>
              </a:extLst>
            </p:cNvPr>
            <p:cNvSpPr/>
            <p:nvPr/>
          </p:nvSpPr>
          <p:spPr bwMode="auto">
            <a:xfrm>
              <a:off x="1149350" y="954088"/>
              <a:ext cx="198438" cy="200025"/>
            </a:xfrm>
            <a:custGeom>
              <a:avLst/>
              <a:gdLst>
                <a:gd name="T0" fmla="*/ 62 w 125"/>
                <a:gd name="T1" fmla="*/ 126 h 126"/>
                <a:gd name="T2" fmla="*/ 0 w 125"/>
                <a:gd name="T3" fmla="*/ 62 h 126"/>
                <a:gd name="T4" fmla="*/ 66 w 125"/>
                <a:gd name="T5" fmla="*/ 0 h 126"/>
                <a:gd name="T6" fmla="*/ 125 w 125"/>
                <a:gd name="T7" fmla="*/ 64 h 126"/>
                <a:gd name="T8" fmla="*/ 62 w 125"/>
                <a:gd name="T9" fmla="*/ 126 h 126"/>
              </a:gdLst>
              <a:ahLst/>
              <a:cxnLst>
                <a:cxn ang="0">
                  <a:pos x="T0" y="T1"/>
                </a:cxn>
                <a:cxn ang="0">
                  <a:pos x="T2" y="T3"/>
                </a:cxn>
                <a:cxn ang="0">
                  <a:pos x="T4" y="T5"/>
                </a:cxn>
                <a:cxn ang="0">
                  <a:pos x="T6" y="T7"/>
                </a:cxn>
                <a:cxn ang="0">
                  <a:pos x="T8" y="T9"/>
                </a:cxn>
              </a:cxnLst>
              <a:rect l="0" t="0" r="r" b="b"/>
              <a:pathLst>
                <a:path w="125" h="126">
                  <a:moveTo>
                    <a:pt x="62" y="126"/>
                  </a:moveTo>
                  <a:lnTo>
                    <a:pt x="0" y="62"/>
                  </a:lnTo>
                  <a:lnTo>
                    <a:pt x="66" y="0"/>
                  </a:lnTo>
                  <a:lnTo>
                    <a:pt x="125"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0" name="Freeform 65">
              <a:extLst>
                <a:ext uri="{FF2B5EF4-FFF2-40B4-BE49-F238E27FC236}">
                  <a16:creationId xmlns:a16="http://schemas.microsoft.com/office/drawing/2014/main" id="{B0C1EA6F-26C2-497D-9006-FF1AC5B0DEFA}"/>
                </a:ext>
              </a:extLst>
            </p:cNvPr>
            <p:cNvSpPr/>
            <p:nvPr/>
          </p:nvSpPr>
          <p:spPr bwMode="auto">
            <a:xfrm>
              <a:off x="1295400" y="1109663"/>
              <a:ext cx="200025" cy="198438"/>
            </a:xfrm>
            <a:custGeom>
              <a:avLst/>
              <a:gdLst>
                <a:gd name="T0" fmla="*/ 59 w 126"/>
                <a:gd name="T1" fmla="*/ 125 h 125"/>
                <a:gd name="T2" fmla="*/ 0 w 126"/>
                <a:gd name="T3" fmla="*/ 59 h 125"/>
                <a:gd name="T4" fmla="*/ 64 w 126"/>
                <a:gd name="T5" fmla="*/ 0 h 125"/>
                <a:gd name="T6" fmla="*/ 126 w 126"/>
                <a:gd name="T7" fmla="*/ 63 h 125"/>
                <a:gd name="T8" fmla="*/ 59 w 126"/>
                <a:gd name="T9" fmla="*/ 125 h 125"/>
              </a:gdLst>
              <a:ahLst/>
              <a:cxnLst>
                <a:cxn ang="0">
                  <a:pos x="T0" y="T1"/>
                </a:cxn>
                <a:cxn ang="0">
                  <a:pos x="T2" y="T3"/>
                </a:cxn>
                <a:cxn ang="0">
                  <a:pos x="T4" y="T5"/>
                </a:cxn>
                <a:cxn ang="0">
                  <a:pos x="T6" y="T7"/>
                </a:cxn>
                <a:cxn ang="0">
                  <a:pos x="T8" y="T9"/>
                </a:cxn>
              </a:cxnLst>
              <a:rect l="0" t="0" r="r" b="b"/>
              <a:pathLst>
                <a:path w="126" h="125">
                  <a:moveTo>
                    <a:pt x="59" y="125"/>
                  </a:moveTo>
                  <a:lnTo>
                    <a:pt x="0" y="59"/>
                  </a:lnTo>
                  <a:lnTo>
                    <a:pt x="64" y="0"/>
                  </a:lnTo>
                  <a:lnTo>
                    <a:pt x="126" y="63"/>
                  </a:lnTo>
                  <a:lnTo>
                    <a:pt x="59" y="125"/>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1" name="Freeform 66">
              <a:extLst>
                <a:ext uri="{FF2B5EF4-FFF2-40B4-BE49-F238E27FC236}">
                  <a16:creationId xmlns:a16="http://schemas.microsoft.com/office/drawing/2014/main" id="{ACE97D05-63B2-4651-AD7C-371C116EF015}"/>
                </a:ext>
              </a:extLst>
            </p:cNvPr>
            <p:cNvSpPr/>
            <p:nvPr/>
          </p:nvSpPr>
          <p:spPr bwMode="auto">
            <a:xfrm>
              <a:off x="1438275" y="1263651"/>
              <a:ext cx="200025" cy="198438"/>
            </a:xfrm>
            <a:custGeom>
              <a:avLst/>
              <a:gdLst>
                <a:gd name="T0" fmla="*/ 62 w 126"/>
                <a:gd name="T1" fmla="*/ 125 h 125"/>
                <a:gd name="T2" fmla="*/ 0 w 126"/>
                <a:gd name="T3" fmla="*/ 59 h 125"/>
                <a:gd name="T4" fmla="*/ 64 w 126"/>
                <a:gd name="T5" fmla="*/ 0 h 125"/>
                <a:gd name="T6" fmla="*/ 126 w 126"/>
                <a:gd name="T7" fmla="*/ 63 h 125"/>
                <a:gd name="T8" fmla="*/ 62 w 126"/>
                <a:gd name="T9" fmla="*/ 125 h 125"/>
              </a:gdLst>
              <a:ahLst/>
              <a:cxnLst>
                <a:cxn ang="0">
                  <a:pos x="T0" y="T1"/>
                </a:cxn>
                <a:cxn ang="0">
                  <a:pos x="T2" y="T3"/>
                </a:cxn>
                <a:cxn ang="0">
                  <a:pos x="T4" y="T5"/>
                </a:cxn>
                <a:cxn ang="0">
                  <a:pos x="T6" y="T7"/>
                </a:cxn>
                <a:cxn ang="0">
                  <a:pos x="T8" y="T9"/>
                </a:cxn>
              </a:cxnLst>
              <a:rect l="0" t="0" r="r" b="b"/>
              <a:pathLst>
                <a:path w="126" h="125">
                  <a:moveTo>
                    <a:pt x="62" y="125"/>
                  </a:moveTo>
                  <a:lnTo>
                    <a:pt x="0" y="59"/>
                  </a:lnTo>
                  <a:lnTo>
                    <a:pt x="64" y="0"/>
                  </a:lnTo>
                  <a:lnTo>
                    <a:pt x="126" y="63"/>
                  </a:lnTo>
                  <a:lnTo>
                    <a:pt x="62" y="125"/>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2" name="Freeform 67">
              <a:extLst>
                <a:ext uri="{FF2B5EF4-FFF2-40B4-BE49-F238E27FC236}">
                  <a16:creationId xmlns:a16="http://schemas.microsoft.com/office/drawing/2014/main" id="{5A093A21-E322-40D8-A753-99BE0F1991F6}"/>
                </a:ext>
              </a:extLst>
            </p:cNvPr>
            <p:cNvSpPr/>
            <p:nvPr/>
          </p:nvSpPr>
          <p:spPr bwMode="auto">
            <a:xfrm>
              <a:off x="1585913" y="1417638"/>
              <a:ext cx="195263" cy="195263"/>
            </a:xfrm>
            <a:custGeom>
              <a:avLst/>
              <a:gdLst>
                <a:gd name="T0" fmla="*/ 59 w 123"/>
                <a:gd name="T1" fmla="*/ 123 h 123"/>
                <a:gd name="T2" fmla="*/ 0 w 123"/>
                <a:gd name="T3" fmla="*/ 59 h 123"/>
                <a:gd name="T4" fmla="*/ 63 w 123"/>
                <a:gd name="T5" fmla="*/ 0 h 123"/>
                <a:gd name="T6" fmla="*/ 123 w 123"/>
                <a:gd name="T7" fmla="*/ 63 h 123"/>
                <a:gd name="T8" fmla="*/ 59 w 123"/>
                <a:gd name="T9" fmla="*/ 123 h 123"/>
              </a:gdLst>
              <a:ahLst/>
              <a:cxnLst>
                <a:cxn ang="0">
                  <a:pos x="T0" y="T1"/>
                </a:cxn>
                <a:cxn ang="0">
                  <a:pos x="T2" y="T3"/>
                </a:cxn>
                <a:cxn ang="0">
                  <a:pos x="T4" y="T5"/>
                </a:cxn>
                <a:cxn ang="0">
                  <a:pos x="T6" y="T7"/>
                </a:cxn>
                <a:cxn ang="0">
                  <a:pos x="T8" y="T9"/>
                </a:cxn>
              </a:cxnLst>
              <a:rect l="0" t="0" r="r" b="b"/>
              <a:pathLst>
                <a:path w="123" h="123">
                  <a:moveTo>
                    <a:pt x="59" y="123"/>
                  </a:moveTo>
                  <a:lnTo>
                    <a:pt x="0" y="59"/>
                  </a:lnTo>
                  <a:lnTo>
                    <a:pt x="63" y="0"/>
                  </a:lnTo>
                  <a:lnTo>
                    <a:pt x="123" y="63"/>
                  </a:lnTo>
                  <a:lnTo>
                    <a:pt x="59" y="123"/>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3" name="Freeform 68">
              <a:extLst>
                <a:ext uri="{FF2B5EF4-FFF2-40B4-BE49-F238E27FC236}">
                  <a16:creationId xmlns:a16="http://schemas.microsoft.com/office/drawing/2014/main" id="{FECC2CB7-4DAA-4DD4-9375-CEC58B195344}"/>
                </a:ext>
              </a:extLst>
            </p:cNvPr>
            <p:cNvSpPr/>
            <p:nvPr/>
          </p:nvSpPr>
          <p:spPr bwMode="auto">
            <a:xfrm>
              <a:off x="998538" y="1096963"/>
              <a:ext cx="195263" cy="200025"/>
            </a:xfrm>
            <a:custGeom>
              <a:avLst/>
              <a:gdLst>
                <a:gd name="T0" fmla="*/ 60 w 123"/>
                <a:gd name="T1" fmla="*/ 126 h 126"/>
                <a:gd name="T2" fmla="*/ 0 w 123"/>
                <a:gd name="T3" fmla="*/ 62 h 126"/>
                <a:gd name="T4" fmla="*/ 64 w 123"/>
                <a:gd name="T5" fmla="*/ 0 h 126"/>
                <a:gd name="T6" fmla="*/ 123 w 123"/>
                <a:gd name="T7" fmla="*/ 67 h 126"/>
                <a:gd name="T8" fmla="*/ 60 w 123"/>
                <a:gd name="T9" fmla="*/ 126 h 126"/>
              </a:gdLst>
              <a:ahLst/>
              <a:cxnLst>
                <a:cxn ang="0">
                  <a:pos x="T0" y="T1"/>
                </a:cxn>
                <a:cxn ang="0">
                  <a:pos x="T2" y="T3"/>
                </a:cxn>
                <a:cxn ang="0">
                  <a:pos x="T4" y="T5"/>
                </a:cxn>
                <a:cxn ang="0">
                  <a:pos x="T6" y="T7"/>
                </a:cxn>
                <a:cxn ang="0">
                  <a:pos x="T8" y="T9"/>
                </a:cxn>
              </a:cxnLst>
              <a:rect l="0" t="0" r="r" b="b"/>
              <a:pathLst>
                <a:path w="123" h="126">
                  <a:moveTo>
                    <a:pt x="60" y="126"/>
                  </a:moveTo>
                  <a:lnTo>
                    <a:pt x="0" y="62"/>
                  </a:lnTo>
                  <a:lnTo>
                    <a:pt x="64" y="0"/>
                  </a:lnTo>
                  <a:lnTo>
                    <a:pt x="123" y="67"/>
                  </a:lnTo>
                  <a:lnTo>
                    <a:pt x="60"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4" name="Freeform 69">
              <a:extLst>
                <a:ext uri="{FF2B5EF4-FFF2-40B4-BE49-F238E27FC236}">
                  <a16:creationId xmlns:a16="http://schemas.microsoft.com/office/drawing/2014/main" id="{A7E14923-B8F6-40F1-8B7F-44F727188815}"/>
                </a:ext>
              </a:extLst>
            </p:cNvPr>
            <p:cNvSpPr/>
            <p:nvPr/>
          </p:nvSpPr>
          <p:spPr bwMode="auto">
            <a:xfrm>
              <a:off x="1141413" y="1250951"/>
              <a:ext cx="200025" cy="200025"/>
            </a:xfrm>
            <a:custGeom>
              <a:avLst/>
              <a:gdLst>
                <a:gd name="T0" fmla="*/ 59 w 126"/>
                <a:gd name="T1" fmla="*/ 126 h 126"/>
                <a:gd name="T2" fmla="*/ 0 w 126"/>
                <a:gd name="T3" fmla="*/ 62 h 126"/>
                <a:gd name="T4" fmla="*/ 64 w 126"/>
                <a:gd name="T5" fmla="*/ 0 h 126"/>
                <a:gd name="T6" fmla="*/ 126 w 126"/>
                <a:gd name="T7" fmla="*/ 64 h 126"/>
                <a:gd name="T8" fmla="*/ 59 w 126"/>
                <a:gd name="T9" fmla="*/ 126 h 126"/>
              </a:gdLst>
              <a:ahLst/>
              <a:cxnLst>
                <a:cxn ang="0">
                  <a:pos x="T0" y="T1"/>
                </a:cxn>
                <a:cxn ang="0">
                  <a:pos x="T2" y="T3"/>
                </a:cxn>
                <a:cxn ang="0">
                  <a:pos x="T4" y="T5"/>
                </a:cxn>
                <a:cxn ang="0">
                  <a:pos x="T6" y="T7"/>
                </a:cxn>
                <a:cxn ang="0">
                  <a:pos x="T8" y="T9"/>
                </a:cxn>
              </a:cxnLst>
              <a:rect l="0" t="0" r="r" b="b"/>
              <a:pathLst>
                <a:path w="126" h="126">
                  <a:moveTo>
                    <a:pt x="59" y="126"/>
                  </a:moveTo>
                  <a:lnTo>
                    <a:pt x="0" y="62"/>
                  </a:lnTo>
                  <a:lnTo>
                    <a:pt x="64" y="0"/>
                  </a:lnTo>
                  <a:lnTo>
                    <a:pt x="126" y="64"/>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5" name="Freeform 70">
              <a:extLst>
                <a:ext uri="{FF2B5EF4-FFF2-40B4-BE49-F238E27FC236}">
                  <a16:creationId xmlns:a16="http://schemas.microsoft.com/office/drawing/2014/main" id="{9E9BC182-057D-4D73-8C85-210C90A01233}"/>
                </a:ext>
              </a:extLst>
            </p:cNvPr>
            <p:cNvSpPr/>
            <p:nvPr/>
          </p:nvSpPr>
          <p:spPr bwMode="auto">
            <a:xfrm>
              <a:off x="1284288" y="1404938"/>
              <a:ext cx="342900" cy="354013"/>
            </a:xfrm>
            <a:custGeom>
              <a:avLst/>
              <a:gdLst>
                <a:gd name="T0" fmla="*/ 152 w 216"/>
                <a:gd name="T1" fmla="*/ 223 h 223"/>
                <a:gd name="T2" fmla="*/ 0 w 216"/>
                <a:gd name="T3" fmla="*/ 62 h 223"/>
                <a:gd name="T4" fmla="*/ 66 w 216"/>
                <a:gd name="T5" fmla="*/ 0 h 223"/>
                <a:gd name="T6" fmla="*/ 216 w 216"/>
                <a:gd name="T7" fmla="*/ 161 h 223"/>
                <a:gd name="T8" fmla="*/ 152 w 216"/>
                <a:gd name="T9" fmla="*/ 223 h 223"/>
              </a:gdLst>
              <a:ahLst/>
              <a:cxnLst>
                <a:cxn ang="0">
                  <a:pos x="T0" y="T1"/>
                </a:cxn>
                <a:cxn ang="0">
                  <a:pos x="T2" y="T3"/>
                </a:cxn>
                <a:cxn ang="0">
                  <a:pos x="T4" y="T5"/>
                </a:cxn>
                <a:cxn ang="0">
                  <a:pos x="T6" y="T7"/>
                </a:cxn>
                <a:cxn ang="0">
                  <a:pos x="T8" y="T9"/>
                </a:cxn>
              </a:cxnLst>
              <a:rect l="0" t="0" r="r" b="b"/>
              <a:pathLst>
                <a:path w="216" h="223">
                  <a:moveTo>
                    <a:pt x="152" y="223"/>
                  </a:moveTo>
                  <a:lnTo>
                    <a:pt x="0" y="62"/>
                  </a:lnTo>
                  <a:lnTo>
                    <a:pt x="66" y="0"/>
                  </a:lnTo>
                  <a:lnTo>
                    <a:pt x="216" y="161"/>
                  </a:lnTo>
                  <a:lnTo>
                    <a:pt x="152" y="223"/>
                  </a:lnTo>
                  <a:close/>
                </a:path>
              </a:pathLst>
            </a:custGeom>
            <a:solidFill>
              <a:srgbClr val="B7BFC7"/>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6" name="Freeform 71">
              <a:extLst>
                <a:ext uri="{FF2B5EF4-FFF2-40B4-BE49-F238E27FC236}">
                  <a16:creationId xmlns:a16="http://schemas.microsoft.com/office/drawing/2014/main" id="{55C29FD8-6CB1-481C-86C1-5970211EB202}"/>
                </a:ext>
              </a:extLst>
            </p:cNvPr>
            <p:cNvSpPr/>
            <p:nvPr/>
          </p:nvSpPr>
          <p:spPr bwMode="auto">
            <a:xfrm>
              <a:off x="1611313" y="425451"/>
              <a:ext cx="731838" cy="754063"/>
            </a:xfrm>
            <a:custGeom>
              <a:avLst/>
              <a:gdLst>
                <a:gd name="T0" fmla="*/ 461 w 461"/>
                <a:gd name="T1" fmla="*/ 355 h 475"/>
                <a:gd name="T2" fmla="*/ 130 w 461"/>
                <a:gd name="T3" fmla="*/ 0 h 475"/>
                <a:gd name="T4" fmla="*/ 0 w 461"/>
                <a:gd name="T5" fmla="*/ 120 h 475"/>
                <a:gd name="T6" fmla="*/ 334 w 461"/>
                <a:gd name="T7" fmla="*/ 475 h 475"/>
                <a:gd name="T8" fmla="*/ 461 w 461"/>
                <a:gd name="T9" fmla="*/ 355 h 475"/>
              </a:gdLst>
              <a:ahLst/>
              <a:cxnLst>
                <a:cxn ang="0">
                  <a:pos x="T0" y="T1"/>
                </a:cxn>
                <a:cxn ang="0">
                  <a:pos x="T2" y="T3"/>
                </a:cxn>
                <a:cxn ang="0">
                  <a:pos x="T4" y="T5"/>
                </a:cxn>
                <a:cxn ang="0">
                  <a:pos x="T6" y="T7"/>
                </a:cxn>
                <a:cxn ang="0">
                  <a:pos x="T8" y="T9"/>
                </a:cxn>
              </a:cxnLst>
              <a:rect l="0" t="0" r="r" b="b"/>
              <a:pathLst>
                <a:path w="461" h="475">
                  <a:moveTo>
                    <a:pt x="461" y="355"/>
                  </a:moveTo>
                  <a:lnTo>
                    <a:pt x="130" y="0"/>
                  </a:lnTo>
                  <a:lnTo>
                    <a:pt x="0" y="120"/>
                  </a:lnTo>
                  <a:lnTo>
                    <a:pt x="334" y="475"/>
                  </a:lnTo>
                  <a:lnTo>
                    <a:pt x="461" y="355"/>
                  </a:lnTo>
                  <a:close/>
                </a:path>
              </a:pathLst>
            </a:custGeom>
            <a:solidFill>
              <a:srgbClr val="62C3ED"/>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7" name="Freeform 72">
              <a:extLst>
                <a:ext uri="{FF2B5EF4-FFF2-40B4-BE49-F238E27FC236}">
                  <a16:creationId xmlns:a16="http://schemas.microsoft.com/office/drawing/2014/main" id="{54D6C400-AC57-4FAD-AB81-FB8A495488F3}"/>
                </a:ext>
              </a:extLst>
            </p:cNvPr>
            <p:cNvSpPr/>
            <p:nvPr/>
          </p:nvSpPr>
          <p:spPr bwMode="auto">
            <a:xfrm>
              <a:off x="1998663" y="830263"/>
              <a:ext cx="149225" cy="150813"/>
            </a:xfrm>
            <a:custGeom>
              <a:avLst/>
              <a:gdLst>
                <a:gd name="T0" fmla="*/ 94 w 94"/>
                <a:gd name="T1" fmla="*/ 33 h 95"/>
                <a:gd name="T2" fmla="*/ 64 w 94"/>
                <a:gd name="T3" fmla="*/ 0 h 95"/>
                <a:gd name="T4" fmla="*/ 0 w 94"/>
                <a:gd name="T5" fmla="*/ 62 h 95"/>
                <a:gd name="T6" fmla="*/ 31 w 94"/>
                <a:gd name="T7" fmla="*/ 95 h 95"/>
                <a:gd name="T8" fmla="*/ 94 w 94"/>
                <a:gd name="T9" fmla="*/ 33 h 95"/>
              </a:gdLst>
              <a:ahLst/>
              <a:cxnLst>
                <a:cxn ang="0">
                  <a:pos x="T0" y="T1"/>
                </a:cxn>
                <a:cxn ang="0">
                  <a:pos x="T2" y="T3"/>
                </a:cxn>
                <a:cxn ang="0">
                  <a:pos x="T4" y="T5"/>
                </a:cxn>
                <a:cxn ang="0">
                  <a:pos x="T6" y="T7"/>
                </a:cxn>
                <a:cxn ang="0">
                  <a:pos x="T8" y="T9"/>
                </a:cxn>
              </a:cxnLst>
              <a:rect l="0" t="0" r="r" b="b"/>
              <a:pathLst>
                <a:path w="94" h="95">
                  <a:moveTo>
                    <a:pt x="94" y="33"/>
                  </a:moveTo>
                  <a:lnTo>
                    <a:pt x="64" y="0"/>
                  </a:lnTo>
                  <a:lnTo>
                    <a:pt x="0" y="62"/>
                  </a:lnTo>
                  <a:lnTo>
                    <a:pt x="31" y="95"/>
                  </a:lnTo>
                  <a:lnTo>
                    <a:pt x="94" y="33"/>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8" name="Freeform 73">
              <a:extLst>
                <a:ext uri="{FF2B5EF4-FFF2-40B4-BE49-F238E27FC236}">
                  <a16:creationId xmlns:a16="http://schemas.microsoft.com/office/drawing/2014/main" id="{27C26C32-FC27-40DD-B27F-22C701E184A1}"/>
                </a:ext>
              </a:extLst>
            </p:cNvPr>
            <p:cNvSpPr/>
            <p:nvPr/>
          </p:nvSpPr>
          <p:spPr bwMode="auto">
            <a:xfrm>
              <a:off x="2095500" y="936626"/>
              <a:ext cx="150813" cy="146050"/>
            </a:xfrm>
            <a:custGeom>
              <a:avLst/>
              <a:gdLst>
                <a:gd name="T0" fmla="*/ 95 w 95"/>
                <a:gd name="T1" fmla="*/ 30 h 92"/>
                <a:gd name="T2" fmla="*/ 64 w 95"/>
                <a:gd name="T3" fmla="*/ 0 h 92"/>
                <a:gd name="T4" fmla="*/ 0 w 95"/>
                <a:gd name="T5" fmla="*/ 59 h 92"/>
                <a:gd name="T6" fmla="*/ 31 w 95"/>
                <a:gd name="T7" fmla="*/ 92 h 92"/>
                <a:gd name="T8" fmla="*/ 95 w 95"/>
                <a:gd name="T9" fmla="*/ 30 h 92"/>
              </a:gdLst>
              <a:ahLst/>
              <a:cxnLst>
                <a:cxn ang="0">
                  <a:pos x="T0" y="T1"/>
                </a:cxn>
                <a:cxn ang="0">
                  <a:pos x="T2" y="T3"/>
                </a:cxn>
                <a:cxn ang="0">
                  <a:pos x="T4" y="T5"/>
                </a:cxn>
                <a:cxn ang="0">
                  <a:pos x="T6" y="T7"/>
                </a:cxn>
                <a:cxn ang="0">
                  <a:pos x="T8" y="T9"/>
                </a:cxn>
              </a:cxnLst>
              <a:rect l="0" t="0" r="r" b="b"/>
              <a:pathLst>
                <a:path w="95" h="92">
                  <a:moveTo>
                    <a:pt x="95" y="30"/>
                  </a:moveTo>
                  <a:lnTo>
                    <a:pt x="64" y="0"/>
                  </a:lnTo>
                  <a:lnTo>
                    <a:pt x="0" y="59"/>
                  </a:lnTo>
                  <a:lnTo>
                    <a:pt x="31" y="92"/>
                  </a:lnTo>
                  <a:lnTo>
                    <a:pt x="95" y="30"/>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9" name="Freeform 74">
              <a:extLst>
                <a:ext uri="{FF2B5EF4-FFF2-40B4-BE49-F238E27FC236}">
                  <a16:creationId xmlns:a16="http://schemas.microsoft.com/office/drawing/2014/main" id="{1C6B22A2-01B9-4D65-A056-03C3B55DF21D}"/>
                </a:ext>
              </a:extLst>
            </p:cNvPr>
            <p:cNvSpPr/>
            <p:nvPr/>
          </p:nvSpPr>
          <p:spPr bwMode="auto">
            <a:xfrm>
              <a:off x="1806575" y="628651"/>
              <a:ext cx="150813" cy="146050"/>
            </a:xfrm>
            <a:custGeom>
              <a:avLst/>
              <a:gdLst>
                <a:gd name="T0" fmla="*/ 95 w 95"/>
                <a:gd name="T1" fmla="*/ 33 h 92"/>
                <a:gd name="T2" fmla="*/ 64 w 95"/>
                <a:gd name="T3" fmla="*/ 0 h 92"/>
                <a:gd name="T4" fmla="*/ 0 w 95"/>
                <a:gd name="T5" fmla="*/ 61 h 92"/>
                <a:gd name="T6" fmla="*/ 31 w 95"/>
                <a:gd name="T7" fmla="*/ 92 h 92"/>
                <a:gd name="T8" fmla="*/ 95 w 95"/>
                <a:gd name="T9" fmla="*/ 33 h 92"/>
              </a:gdLst>
              <a:ahLst/>
              <a:cxnLst>
                <a:cxn ang="0">
                  <a:pos x="T0" y="T1"/>
                </a:cxn>
                <a:cxn ang="0">
                  <a:pos x="T2" y="T3"/>
                </a:cxn>
                <a:cxn ang="0">
                  <a:pos x="T4" y="T5"/>
                </a:cxn>
                <a:cxn ang="0">
                  <a:pos x="T6" y="T7"/>
                </a:cxn>
                <a:cxn ang="0">
                  <a:pos x="T8" y="T9"/>
                </a:cxn>
              </a:cxnLst>
              <a:rect l="0" t="0" r="r" b="b"/>
              <a:pathLst>
                <a:path w="95" h="92">
                  <a:moveTo>
                    <a:pt x="95" y="33"/>
                  </a:moveTo>
                  <a:lnTo>
                    <a:pt x="64" y="0"/>
                  </a:lnTo>
                  <a:lnTo>
                    <a:pt x="0" y="61"/>
                  </a:lnTo>
                  <a:lnTo>
                    <a:pt x="31" y="92"/>
                  </a:lnTo>
                  <a:lnTo>
                    <a:pt x="95" y="33"/>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50" name="Freeform 75">
              <a:extLst>
                <a:ext uri="{FF2B5EF4-FFF2-40B4-BE49-F238E27FC236}">
                  <a16:creationId xmlns:a16="http://schemas.microsoft.com/office/drawing/2014/main" id="{7AC58F97-CF1A-4FCF-BAB3-A178B51D332A}"/>
                </a:ext>
              </a:extLst>
            </p:cNvPr>
            <p:cNvSpPr/>
            <p:nvPr/>
          </p:nvSpPr>
          <p:spPr bwMode="auto">
            <a:xfrm>
              <a:off x="1905000" y="728663"/>
              <a:ext cx="149225" cy="147638"/>
            </a:xfrm>
            <a:custGeom>
              <a:avLst/>
              <a:gdLst>
                <a:gd name="T0" fmla="*/ 94 w 94"/>
                <a:gd name="T1" fmla="*/ 34 h 93"/>
                <a:gd name="T2" fmla="*/ 63 w 94"/>
                <a:gd name="T3" fmla="*/ 0 h 93"/>
                <a:gd name="T4" fmla="*/ 0 w 94"/>
                <a:gd name="T5" fmla="*/ 62 h 93"/>
                <a:gd name="T6" fmla="*/ 28 w 94"/>
                <a:gd name="T7" fmla="*/ 93 h 93"/>
                <a:gd name="T8" fmla="*/ 94 w 94"/>
                <a:gd name="T9" fmla="*/ 34 h 93"/>
              </a:gdLst>
              <a:ahLst/>
              <a:cxnLst>
                <a:cxn ang="0">
                  <a:pos x="T0" y="T1"/>
                </a:cxn>
                <a:cxn ang="0">
                  <a:pos x="T2" y="T3"/>
                </a:cxn>
                <a:cxn ang="0">
                  <a:pos x="T4" y="T5"/>
                </a:cxn>
                <a:cxn ang="0">
                  <a:pos x="T6" y="T7"/>
                </a:cxn>
                <a:cxn ang="0">
                  <a:pos x="T8" y="T9"/>
                </a:cxn>
              </a:cxnLst>
              <a:rect l="0" t="0" r="r" b="b"/>
              <a:pathLst>
                <a:path w="94" h="93">
                  <a:moveTo>
                    <a:pt x="94" y="34"/>
                  </a:moveTo>
                  <a:lnTo>
                    <a:pt x="63" y="0"/>
                  </a:lnTo>
                  <a:lnTo>
                    <a:pt x="0" y="62"/>
                  </a:lnTo>
                  <a:lnTo>
                    <a:pt x="28" y="93"/>
                  </a:lnTo>
                  <a:lnTo>
                    <a:pt x="94" y="34"/>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586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2" presetClass="entr" presetSubtype="9"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 calcmode="lin" valueType="num">
                                      <p:cBhvr additive="base">
                                        <p:cTn id="25"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9" fill="hold" grpId="0" nodeType="after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 calcmode="lin" valueType="num">
                                      <p:cBhvr additive="base">
                                        <p:cTn id="30"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000"/>
                            </p:stCondLst>
                            <p:childTnLst>
                              <p:par>
                                <p:cTn id="33" presetID="2" presetClass="entr" presetSubtype="9" fill="hold" grpId="0" nodeType="afterEffect">
                                  <p:stCondLst>
                                    <p:cond delay="0"/>
                                  </p:stCondLst>
                                  <p:childTnLst>
                                    <p:set>
                                      <p:cBhvr>
                                        <p:cTn id="34" dur="1" fill="hold">
                                          <p:stCondLst>
                                            <p:cond delay="0"/>
                                          </p:stCondLst>
                                        </p:cTn>
                                        <p:tgtEl>
                                          <p:spTgt spid="27">
                                            <p:txEl>
                                              <p:pRg st="3" end="3"/>
                                            </p:txEl>
                                          </p:spTgt>
                                        </p:tgtEl>
                                        <p:attrNameLst>
                                          <p:attrName>style.visibility</p:attrName>
                                        </p:attrNameLst>
                                      </p:cBhvr>
                                      <p:to>
                                        <p:strVal val="visible"/>
                                      </p:to>
                                    </p:set>
                                    <p:anim calcmode="lin" valueType="num">
                                      <p:cBhvr additive="base">
                                        <p:cTn id="35"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par>
                          <p:cTn id="37" fill="hold">
                            <p:stCondLst>
                              <p:cond delay="1500"/>
                            </p:stCondLst>
                            <p:childTnLst>
                              <p:par>
                                <p:cTn id="38" presetID="14" presetClass="entr" presetSubtype="1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2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32257" y="1979447"/>
            <a:ext cx="12203689" cy="39045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10.3 </a:t>
            </a:r>
            <a:r>
              <a:rPr lang="zh-CN" altLang="en-US" b="1" dirty="0">
                <a:latin typeface="仿宋" panose="02010609060101010101" pitchFamily="49" charset="-122"/>
                <a:ea typeface="仿宋" panose="02010609060101010101" pitchFamily="49" charset="-122"/>
              </a:rPr>
              <a:t>常用</a:t>
            </a:r>
            <a:r>
              <a:rPr lang="en-US" altLang="zh-CN" b="1" dirty="0">
                <a:latin typeface="仿宋" panose="02010609060101010101" pitchFamily="49" charset="-122"/>
                <a:ea typeface="仿宋" panose="02010609060101010101" pitchFamily="49" charset="-122"/>
              </a:rPr>
              <a:t>I/O</a:t>
            </a:r>
            <a:r>
              <a:rPr lang="zh-CN" altLang="en-US" b="1" dirty="0">
                <a:latin typeface="仿宋" panose="02010609060101010101" pitchFamily="49" charset="-122"/>
                <a:ea typeface="仿宋" panose="02010609060101010101" pitchFamily="49" charset="-122"/>
              </a:rPr>
              <a:t>流类</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随机流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字符串乱码问题</a:t>
              </a:r>
            </a:p>
          </p:txBody>
        </p:sp>
      </p:grpSp>
      <p:sp>
        <p:nvSpPr>
          <p:cNvPr id="28" name="矩形 27">
            <a:extLst>
              <a:ext uri="{FF2B5EF4-FFF2-40B4-BE49-F238E27FC236}">
                <a16:creationId xmlns:a16="http://schemas.microsoft.com/office/drawing/2014/main" id="{46B3FE5B-A2D0-44D5-83F4-28239D93127B}"/>
              </a:ext>
            </a:extLst>
          </p:cNvPr>
          <p:cNvSpPr/>
          <p:nvPr/>
        </p:nvSpPr>
        <p:spPr>
          <a:xfrm>
            <a:off x="3792" y="5886427"/>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FA60E8FA-F013-4A34-8081-DEA214565F72}"/>
              </a:ext>
            </a:extLst>
          </p:cNvPr>
          <p:cNvGrpSpPr/>
          <p:nvPr/>
        </p:nvGrpSpPr>
        <p:grpSpPr>
          <a:xfrm>
            <a:off x="7855306" y="2319633"/>
            <a:ext cx="3460514" cy="3428635"/>
            <a:chOff x="893763" y="323851"/>
            <a:chExt cx="1550988" cy="1536700"/>
          </a:xfrm>
        </p:grpSpPr>
        <p:sp>
          <p:nvSpPr>
            <p:cNvPr id="30" name="Freeform 55">
              <a:extLst>
                <a:ext uri="{FF2B5EF4-FFF2-40B4-BE49-F238E27FC236}">
                  <a16:creationId xmlns:a16="http://schemas.microsoft.com/office/drawing/2014/main" id="{11AF70E5-1F25-4804-B991-85A02FF94A26}"/>
                </a:ext>
              </a:extLst>
            </p:cNvPr>
            <p:cNvSpPr/>
            <p:nvPr/>
          </p:nvSpPr>
          <p:spPr bwMode="auto">
            <a:xfrm>
              <a:off x="893763" y="323851"/>
              <a:ext cx="1550988" cy="1536700"/>
            </a:xfrm>
            <a:custGeom>
              <a:avLst/>
              <a:gdLst>
                <a:gd name="T0" fmla="*/ 12 w 413"/>
                <a:gd name="T1" fmla="*/ 213 h 409"/>
                <a:gd name="T2" fmla="*/ 11 w 413"/>
                <a:gd name="T3" fmla="*/ 253 h 409"/>
                <a:gd name="T4" fmla="*/ 146 w 413"/>
                <a:gd name="T5" fmla="*/ 397 h 409"/>
                <a:gd name="T6" fmla="*/ 186 w 413"/>
                <a:gd name="T7" fmla="*/ 398 h 409"/>
                <a:gd name="T8" fmla="*/ 402 w 413"/>
                <a:gd name="T9" fmla="*/ 196 h 409"/>
                <a:gd name="T10" fmla="*/ 403 w 413"/>
                <a:gd name="T11" fmla="*/ 156 h 409"/>
                <a:gd name="T12" fmla="*/ 267 w 413"/>
                <a:gd name="T13" fmla="*/ 12 h 409"/>
                <a:gd name="T14" fmla="*/ 228 w 413"/>
                <a:gd name="T15" fmla="*/ 11 h 409"/>
                <a:gd name="T16" fmla="*/ 12 w 413"/>
                <a:gd name="T17"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409">
                  <a:moveTo>
                    <a:pt x="12" y="213"/>
                  </a:moveTo>
                  <a:cubicBezTo>
                    <a:pt x="1" y="224"/>
                    <a:pt x="0" y="241"/>
                    <a:pt x="11" y="253"/>
                  </a:cubicBezTo>
                  <a:cubicBezTo>
                    <a:pt x="146" y="397"/>
                    <a:pt x="146" y="397"/>
                    <a:pt x="146" y="397"/>
                  </a:cubicBezTo>
                  <a:cubicBezTo>
                    <a:pt x="157" y="408"/>
                    <a:pt x="175" y="409"/>
                    <a:pt x="186" y="398"/>
                  </a:cubicBezTo>
                  <a:cubicBezTo>
                    <a:pt x="402" y="196"/>
                    <a:pt x="402" y="196"/>
                    <a:pt x="402" y="196"/>
                  </a:cubicBezTo>
                  <a:cubicBezTo>
                    <a:pt x="413" y="185"/>
                    <a:pt x="413" y="168"/>
                    <a:pt x="403" y="156"/>
                  </a:cubicBezTo>
                  <a:cubicBezTo>
                    <a:pt x="267" y="12"/>
                    <a:pt x="267" y="12"/>
                    <a:pt x="267" y="12"/>
                  </a:cubicBezTo>
                  <a:cubicBezTo>
                    <a:pt x="257" y="1"/>
                    <a:pt x="239" y="0"/>
                    <a:pt x="228" y="11"/>
                  </a:cubicBezTo>
                  <a:lnTo>
                    <a:pt x="12" y="21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1" name="Freeform 56">
              <a:extLst>
                <a:ext uri="{FF2B5EF4-FFF2-40B4-BE49-F238E27FC236}">
                  <a16:creationId xmlns:a16="http://schemas.microsoft.com/office/drawing/2014/main" id="{B9B6F3A5-F653-42B2-AD0E-96760744517E}"/>
                </a:ext>
              </a:extLst>
            </p:cNvPr>
            <p:cNvSpPr/>
            <p:nvPr/>
          </p:nvSpPr>
          <p:spPr bwMode="auto">
            <a:xfrm>
              <a:off x="1457325" y="665163"/>
              <a:ext cx="198438" cy="200025"/>
            </a:xfrm>
            <a:custGeom>
              <a:avLst/>
              <a:gdLst>
                <a:gd name="T0" fmla="*/ 62 w 125"/>
                <a:gd name="T1" fmla="*/ 126 h 126"/>
                <a:gd name="T2" fmla="*/ 0 w 125"/>
                <a:gd name="T3" fmla="*/ 62 h 126"/>
                <a:gd name="T4" fmla="*/ 64 w 125"/>
                <a:gd name="T5" fmla="*/ 0 h 126"/>
                <a:gd name="T6" fmla="*/ 125 w 125"/>
                <a:gd name="T7" fmla="*/ 64 h 126"/>
                <a:gd name="T8" fmla="*/ 62 w 125"/>
                <a:gd name="T9" fmla="*/ 126 h 126"/>
              </a:gdLst>
              <a:ahLst/>
              <a:cxnLst>
                <a:cxn ang="0">
                  <a:pos x="T0" y="T1"/>
                </a:cxn>
                <a:cxn ang="0">
                  <a:pos x="T2" y="T3"/>
                </a:cxn>
                <a:cxn ang="0">
                  <a:pos x="T4" y="T5"/>
                </a:cxn>
                <a:cxn ang="0">
                  <a:pos x="T6" y="T7"/>
                </a:cxn>
                <a:cxn ang="0">
                  <a:pos x="T8" y="T9"/>
                </a:cxn>
              </a:cxnLst>
              <a:rect l="0" t="0" r="r" b="b"/>
              <a:pathLst>
                <a:path w="125" h="126">
                  <a:moveTo>
                    <a:pt x="62" y="126"/>
                  </a:moveTo>
                  <a:lnTo>
                    <a:pt x="0" y="62"/>
                  </a:lnTo>
                  <a:lnTo>
                    <a:pt x="64" y="0"/>
                  </a:lnTo>
                  <a:lnTo>
                    <a:pt x="125"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2" name="Freeform 57">
              <a:extLst>
                <a:ext uri="{FF2B5EF4-FFF2-40B4-BE49-F238E27FC236}">
                  <a16:creationId xmlns:a16="http://schemas.microsoft.com/office/drawing/2014/main" id="{8082CC31-2366-41C7-9BD2-33CC9F3A1DBD}"/>
                </a:ext>
              </a:extLst>
            </p:cNvPr>
            <p:cNvSpPr/>
            <p:nvPr/>
          </p:nvSpPr>
          <p:spPr bwMode="auto">
            <a:xfrm>
              <a:off x="1603375" y="819151"/>
              <a:ext cx="195263" cy="200025"/>
            </a:xfrm>
            <a:custGeom>
              <a:avLst/>
              <a:gdLst>
                <a:gd name="T0" fmla="*/ 59 w 123"/>
                <a:gd name="T1" fmla="*/ 126 h 126"/>
                <a:gd name="T2" fmla="*/ 0 w 123"/>
                <a:gd name="T3" fmla="*/ 62 h 126"/>
                <a:gd name="T4" fmla="*/ 64 w 123"/>
                <a:gd name="T5" fmla="*/ 0 h 126"/>
                <a:gd name="T6" fmla="*/ 123 w 123"/>
                <a:gd name="T7" fmla="*/ 64 h 126"/>
                <a:gd name="T8" fmla="*/ 59 w 123"/>
                <a:gd name="T9" fmla="*/ 126 h 126"/>
              </a:gdLst>
              <a:ahLst/>
              <a:cxnLst>
                <a:cxn ang="0">
                  <a:pos x="T0" y="T1"/>
                </a:cxn>
                <a:cxn ang="0">
                  <a:pos x="T2" y="T3"/>
                </a:cxn>
                <a:cxn ang="0">
                  <a:pos x="T4" y="T5"/>
                </a:cxn>
                <a:cxn ang="0">
                  <a:pos x="T6" y="T7"/>
                </a:cxn>
                <a:cxn ang="0">
                  <a:pos x="T8" y="T9"/>
                </a:cxn>
              </a:cxnLst>
              <a:rect l="0" t="0" r="r" b="b"/>
              <a:pathLst>
                <a:path w="123" h="126">
                  <a:moveTo>
                    <a:pt x="59" y="126"/>
                  </a:moveTo>
                  <a:lnTo>
                    <a:pt x="0" y="62"/>
                  </a:lnTo>
                  <a:lnTo>
                    <a:pt x="64" y="0"/>
                  </a:lnTo>
                  <a:lnTo>
                    <a:pt x="123" y="64"/>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3" name="Freeform 58">
              <a:extLst>
                <a:ext uri="{FF2B5EF4-FFF2-40B4-BE49-F238E27FC236}">
                  <a16:creationId xmlns:a16="http://schemas.microsoft.com/office/drawing/2014/main" id="{58959AA1-0ECD-40F3-80B7-90379A6B752A}"/>
                </a:ext>
              </a:extLst>
            </p:cNvPr>
            <p:cNvSpPr/>
            <p:nvPr/>
          </p:nvSpPr>
          <p:spPr bwMode="auto">
            <a:xfrm>
              <a:off x="1746250" y="973138"/>
              <a:ext cx="200025" cy="200025"/>
            </a:xfrm>
            <a:custGeom>
              <a:avLst/>
              <a:gdLst>
                <a:gd name="T0" fmla="*/ 62 w 126"/>
                <a:gd name="T1" fmla="*/ 126 h 126"/>
                <a:gd name="T2" fmla="*/ 0 w 126"/>
                <a:gd name="T3" fmla="*/ 62 h 126"/>
                <a:gd name="T4" fmla="*/ 64 w 126"/>
                <a:gd name="T5" fmla="*/ 0 h 126"/>
                <a:gd name="T6" fmla="*/ 126 w 126"/>
                <a:gd name="T7" fmla="*/ 64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4" y="0"/>
                  </a:lnTo>
                  <a:lnTo>
                    <a:pt x="126"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4" name="Freeform 59">
              <a:extLst>
                <a:ext uri="{FF2B5EF4-FFF2-40B4-BE49-F238E27FC236}">
                  <a16:creationId xmlns:a16="http://schemas.microsoft.com/office/drawing/2014/main" id="{D830E7C7-56C7-4C02-A15B-27E25461F06B}"/>
                </a:ext>
              </a:extLst>
            </p:cNvPr>
            <p:cNvSpPr/>
            <p:nvPr/>
          </p:nvSpPr>
          <p:spPr bwMode="auto">
            <a:xfrm>
              <a:off x="1889125" y="1127126"/>
              <a:ext cx="200025" cy="200025"/>
            </a:xfrm>
            <a:custGeom>
              <a:avLst/>
              <a:gdLst>
                <a:gd name="T0" fmla="*/ 62 w 126"/>
                <a:gd name="T1" fmla="*/ 126 h 126"/>
                <a:gd name="T2" fmla="*/ 0 w 126"/>
                <a:gd name="T3" fmla="*/ 60 h 126"/>
                <a:gd name="T4" fmla="*/ 66 w 126"/>
                <a:gd name="T5" fmla="*/ 0 h 126"/>
                <a:gd name="T6" fmla="*/ 126 w 126"/>
                <a:gd name="T7" fmla="*/ 64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0"/>
                  </a:lnTo>
                  <a:lnTo>
                    <a:pt x="66" y="0"/>
                  </a:lnTo>
                  <a:lnTo>
                    <a:pt x="126"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5" name="Freeform 60">
              <a:extLst>
                <a:ext uri="{FF2B5EF4-FFF2-40B4-BE49-F238E27FC236}">
                  <a16:creationId xmlns:a16="http://schemas.microsoft.com/office/drawing/2014/main" id="{0BA45670-69A8-466D-9A0D-EA70ADC455D2}"/>
                </a:ext>
              </a:extLst>
            </p:cNvPr>
            <p:cNvSpPr/>
            <p:nvPr/>
          </p:nvSpPr>
          <p:spPr bwMode="auto">
            <a:xfrm>
              <a:off x="1303338" y="812801"/>
              <a:ext cx="198438" cy="195263"/>
            </a:xfrm>
            <a:custGeom>
              <a:avLst/>
              <a:gdLst>
                <a:gd name="T0" fmla="*/ 62 w 125"/>
                <a:gd name="T1" fmla="*/ 123 h 123"/>
                <a:gd name="T2" fmla="*/ 0 w 125"/>
                <a:gd name="T3" fmla="*/ 59 h 123"/>
                <a:gd name="T4" fmla="*/ 66 w 125"/>
                <a:gd name="T5" fmla="*/ 0 h 123"/>
                <a:gd name="T6" fmla="*/ 125 w 125"/>
                <a:gd name="T7" fmla="*/ 63 h 123"/>
                <a:gd name="T8" fmla="*/ 62 w 125"/>
                <a:gd name="T9" fmla="*/ 123 h 123"/>
              </a:gdLst>
              <a:ahLst/>
              <a:cxnLst>
                <a:cxn ang="0">
                  <a:pos x="T0" y="T1"/>
                </a:cxn>
                <a:cxn ang="0">
                  <a:pos x="T2" y="T3"/>
                </a:cxn>
                <a:cxn ang="0">
                  <a:pos x="T4" y="T5"/>
                </a:cxn>
                <a:cxn ang="0">
                  <a:pos x="T6" y="T7"/>
                </a:cxn>
                <a:cxn ang="0">
                  <a:pos x="T8" y="T9"/>
                </a:cxn>
              </a:cxnLst>
              <a:rect l="0" t="0" r="r" b="b"/>
              <a:pathLst>
                <a:path w="125" h="123">
                  <a:moveTo>
                    <a:pt x="62" y="123"/>
                  </a:moveTo>
                  <a:lnTo>
                    <a:pt x="0" y="59"/>
                  </a:lnTo>
                  <a:lnTo>
                    <a:pt x="66" y="0"/>
                  </a:lnTo>
                  <a:lnTo>
                    <a:pt x="125" y="63"/>
                  </a:lnTo>
                  <a:lnTo>
                    <a:pt x="62" y="123"/>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6" name="Freeform 61">
              <a:extLst>
                <a:ext uri="{FF2B5EF4-FFF2-40B4-BE49-F238E27FC236}">
                  <a16:creationId xmlns:a16="http://schemas.microsoft.com/office/drawing/2014/main" id="{121626D9-E613-4380-B6C3-09022B4FDA49}"/>
                </a:ext>
              </a:extLst>
            </p:cNvPr>
            <p:cNvSpPr/>
            <p:nvPr/>
          </p:nvSpPr>
          <p:spPr bwMode="auto">
            <a:xfrm>
              <a:off x="1449388" y="962026"/>
              <a:ext cx="200025" cy="200025"/>
            </a:xfrm>
            <a:custGeom>
              <a:avLst/>
              <a:gdLst>
                <a:gd name="T0" fmla="*/ 59 w 126"/>
                <a:gd name="T1" fmla="*/ 126 h 126"/>
                <a:gd name="T2" fmla="*/ 0 w 126"/>
                <a:gd name="T3" fmla="*/ 62 h 126"/>
                <a:gd name="T4" fmla="*/ 64 w 126"/>
                <a:gd name="T5" fmla="*/ 0 h 126"/>
                <a:gd name="T6" fmla="*/ 126 w 126"/>
                <a:gd name="T7" fmla="*/ 66 h 126"/>
                <a:gd name="T8" fmla="*/ 59 w 126"/>
                <a:gd name="T9" fmla="*/ 126 h 126"/>
              </a:gdLst>
              <a:ahLst/>
              <a:cxnLst>
                <a:cxn ang="0">
                  <a:pos x="T0" y="T1"/>
                </a:cxn>
                <a:cxn ang="0">
                  <a:pos x="T2" y="T3"/>
                </a:cxn>
                <a:cxn ang="0">
                  <a:pos x="T4" y="T5"/>
                </a:cxn>
                <a:cxn ang="0">
                  <a:pos x="T6" y="T7"/>
                </a:cxn>
                <a:cxn ang="0">
                  <a:pos x="T8" y="T9"/>
                </a:cxn>
              </a:cxnLst>
              <a:rect l="0" t="0" r="r" b="b"/>
              <a:pathLst>
                <a:path w="126" h="126">
                  <a:moveTo>
                    <a:pt x="59" y="126"/>
                  </a:moveTo>
                  <a:lnTo>
                    <a:pt x="0" y="62"/>
                  </a:lnTo>
                  <a:lnTo>
                    <a:pt x="64" y="0"/>
                  </a:lnTo>
                  <a:lnTo>
                    <a:pt x="126" y="66"/>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7" name="Freeform 62">
              <a:extLst>
                <a:ext uri="{FF2B5EF4-FFF2-40B4-BE49-F238E27FC236}">
                  <a16:creationId xmlns:a16="http://schemas.microsoft.com/office/drawing/2014/main" id="{5201D487-507A-436B-BA5F-F9EB19410DAA}"/>
                </a:ext>
              </a:extLst>
            </p:cNvPr>
            <p:cNvSpPr/>
            <p:nvPr/>
          </p:nvSpPr>
          <p:spPr bwMode="auto">
            <a:xfrm>
              <a:off x="1592263" y="1116013"/>
              <a:ext cx="200025" cy="200025"/>
            </a:xfrm>
            <a:custGeom>
              <a:avLst/>
              <a:gdLst>
                <a:gd name="T0" fmla="*/ 62 w 126"/>
                <a:gd name="T1" fmla="*/ 126 h 126"/>
                <a:gd name="T2" fmla="*/ 0 w 126"/>
                <a:gd name="T3" fmla="*/ 62 h 126"/>
                <a:gd name="T4" fmla="*/ 64 w 126"/>
                <a:gd name="T5" fmla="*/ 0 h 126"/>
                <a:gd name="T6" fmla="*/ 126 w 126"/>
                <a:gd name="T7" fmla="*/ 67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4" y="0"/>
                  </a:lnTo>
                  <a:lnTo>
                    <a:pt x="126" y="67"/>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8" name="Freeform 63">
              <a:extLst>
                <a:ext uri="{FF2B5EF4-FFF2-40B4-BE49-F238E27FC236}">
                  <a16:creationId xmlns:a16="http://schemas.microsoft.com/office/drawing/2014/main" id="{A4FAE8E5-62B9-4C0E-9ED5-FEBD02F258C6}"/>
                </a:ext>
              </a:extLst>
            </p:cNvPr>
            <p:cNvSpPr/>
            <p:nvPr/>
          </p:nvSpPr>
          <p:spPr bwMode="auto">
            <a:xfrm>
              <a:off x="1735138" y="1270001"/>
              <a:ext cx="200025" cy="200025"/>
            </a:xfrm>
            <a:custGeom>
              <a:avLst/>
              <a:gdLst>
                <a:gd name="T0" fmla="*/ 62 w 126"/>
                <a:gd name="T1" fmla="*/ 126 h 126"/>
                <a:gd name="T2" fmla="*/ 0 w 126"/>
                <a:gd name="T3" fmla="*/ 62 h 126"/>
                <a:gd name="T4" fmla="*/ 66 w 126"/>
                <a:gd name="T5" fmla="*/ 0 h 126"/>
                <a:gd name="T6" fmla="*/ 126 w 126"/>
                <a:gd name="T7" fmla="*/ 67 h 126"/>
                <a:gd name="T8" fmla="*/ 62 w 126"/>
                <a:gd name="T9" fmla="*/ 126 h 126"/>
              </a:gdLst>
              <a:ahLst/>
              <a:cxnLst>
                <a:cxn ang="0">
                  <a:pos x="T0" y="T1"/>
                </a:cxn>
                <a:cxn ang="0">
                  <a:pos x="T2" y="T3"/>
                </a:cxn>
                <a:cxn ang="0">
                  <a:pos x="T4" y="T5"/>
                </a:cxn>
                <a:cxn ang="0">
                  <a:pos x="T6" y="T7"/>
                </a:cxn>
                <a:cxn ang="0">
                  <a:pos x="T8" y="T9"/>
                </a:cxn>
              </a:cxnLst>
              <a:rect l="0" t="0" r="r" b="b"/>
              <a:pathLst>
                <a:path w="126" h="126">
                  <a:moveTo>
                    <a:pt x="62" y="126"/>
                  </a:moveTo>
                  <a:lnTo>
                    <a:pt x="0" y="62"/>
                  </a:lnTo>
                  <a:lnTo>
                    <a:pt x="66" y="0"/>
                  </a:lnTo>
                  <a:lnTo>
                    <a:pt x="126" y="67"/>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39" name="Freeform 64">
              <a:extLst>
                <a:ext uri="{FF2B5EF4-FFF2-40B4-BE49-F238E27FC236}">
                  <a16:creationId xmlns:a16="http://schemas.microsoft.com/office/drawing/2014/main" id="{D16A266A-C235-4586-BCF7-A4CFFDB70229}"/>
                </a:ext>
              </a:extLst>
            </p:cNvPr>
            <p:cNvSpPr/>
            <p:nvPr/>
          </p:nvSpPr>
          <p:spPr bwMode="auto">
            <a:xfrm>
              <a:off x="1149350" y="954088"/>
              <a:ext cx="198438" cy="200025"/>
            </a:xfrm>
            <a:custGeom>
              <a:avLst/>
              <a:gdLst>
                <a:gd name="T0" fmla="*/ 62 w 125"/>
                <a:gd name="T1" fmla="*/ 126 h 126"/>
                <a:gd name="T2" fmla="*/ 0 w 125"/>
                <a:gd name="T3" fmla="*/ 62 h 126"/>
                <a:gd name="T4" fmla="*/ 66 w 125"/>
                <a:gd name="T5" fmla="*/ 0 h 126"/>
                <a:gd name="T6" fmla="*/ 125 w 125"/>
                <a:gd name="T7" fmla="*/ 64 h 126"/>
                <a:gd name="T8" fmla="*/ 62 w 125"/>
                <a:gd name="T9" fmla="*/ 126 h 126"/>
              </a:gdLst>
              <a:ahLst/>
              <a:cxnLst>
                <a:cxn ang="0">
                  <a:pos x="T0" y="T1"/>
                </a:cxn>
                <a:cxn ang="0">
                  <a:pos x="T2" y="T3"/>
                </a:cxn>
                <a:cxn ang="0">
                  <a:pos x="T4" y="T5"/>
                </a:cxn>
                <a:cxn ang="0">
                  <a:pos x="T6" y="T7"/>
                </a:cxn>
                <a:cxn ang="0">
                  <a:pos x="T8" y="T9"/>
                </a:cxn>
              </a:cxnLst>
              <a:rect l="0" t="0" r="r" b="b"/>
              <a:pathLst>
                <a:path w="125" h="126">
                  <a:moveTo>
                    <a:pt x="62" y="126"/>
                  </a:moveTo>
                  <a:lnTo>
                    <a:pt x="0" y="62"/>
                  </a:lnTo>
                  <a:lnTo>
                    <a:pt x="66" y="0"/>
                  </a:lnTo>
                  <a:lnTo>
                    <a:pt x="125" y="64"/>
                  </a:lnTo>
                  <a:lnTo>
                    <a:pt x="62"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0" name="Freeform 65">
              <a:extLst>
                <a:ext uri="{FF2B5EF4-FFF2-40B4-BE49-F238E27FC236}">
                  <a16:creationId xmlns:a16="http://schemas.microsoft.com/office/drawing/2014/main" id="{B0C1EA6F-26C2-497D-9006-FF1AC5B0DEFA}"/>
                </a:ext>
              </a:extLst>
            </p:cNvPr>
            <p:cNvSpPr/>
            <p:nvPr/>
          </p:nvSpPr>
          <p:spPr bwMode="auto">
            <a:xfrm>
              <a:off x="1295400" y="1109663"/>
              <a:ext cx="200025" cy="198438"/>
            </a:xfrm>
            <a:custGeom>
              <a:avLst/>
              <a:gdLst>
                <a:gd name="T0" fmla="*/ 59 w 126"/>
                <a:gd name="T1" fmla="*/ 125 h 125"/>
                <a:gd name="T2" fmla="*/ 0 w 126"/>
                <a:gd name="T3" fmla="*/ 59 h 125"/>
                <a:gd name="T4" fmla="*/ 64 w 126"/>
                <a:gd name="T5" fmla="*/ 0 h 125"/>
                <a:gd name="T6" fmla="*/ 126 w 126"/>
                <a:gd name="T7" fmla="*/ 63 h 125"/>
                <a:gd name="T8" fmla="*/ 59 w 126"/>
                <a:gd name="T9" fmla="*/ 125 h 125"/>
              </a:gdLst>
              <a:ahLst/>
              <a:cxnLst>
                <a:cxn ang="0">
                  <a:pos x="T0" y="T1"/>
                </a:cxn>
                <a:cxn ang="0">
                  <a:pos x="T2" y="T3"/>
                </a:cxn>
                <a:cxn ang="0">
                  <a:pos x="T4" y="T5"/>
                </a:cxn>
                <a:cxn ang="0">
                  <a:pos x="T6" y="T7"/>
                </a:cxn>
                <a:cxn ang="0">
                  <a:pos x="T8" y="T9"/>
                </a:cxn>
              </a:cxnLst>
              <a:rect l="0" t="0" r="r" b="b"/>
              <a:pathLst>
                <a:path w="126" h="125">
                  <a:moveTo>
                    <a:pt x="59" y="125"/>
                  </a:moveTo>
                  <a:lnTo>
                    <a:pt x="0" y="59"/>
                  </a:lnTo>
                  <a:lnTo>
                    <a:pt x="64" y="0"/>
                  </a:lnTo>
                  <a:lnTo>
                    <a:pt x="126" y="63"/>
                  </a:lnTo>
                  <a:lnTo>
                    <a:pt x="59" y="125"/>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1" name="Freeform 66">
              <a:extLst>
                <a:ext uri="{FF2B5EF4-FFF2-40B4-BE49-F238E27FC236}">
                  <a16:creationId xmlns:a16="http://schemas.microsoft.com/office/drawing/2014/main" id="{ACE97D05-63B2-4651-AD7C-371C116EF015}"/>
                </a:ext>
              </a:extLst>
            </p:cNvPr>
            <p:cNvSpPr/>
            <p:nvPr/>
          </p:nvSpPr>
          <p:spPr bwMode="auto">
            <a:xfrm>
              <a:off x="1438275" y="1263651"/>
              <a:ext cx="200025" cy="198438"/>
            </a:xfrm>
            <a:custGeom>
              <a:avLst/>
              <a:gdLst>
                <a:gd name="T0" fmla="*/ 62 w 126"/>
                <a:gd name="T1" fmla="*/ 125 h 125"/>
                <a:gd name="T2" fmla="*/ 0 w 126"/>
                <a:gd name="T3" fmla="*/ 59 h 125"/>
                <a:gd name="T4" fmla="*/ 64 w 126"/>
                <a:gd name="T5" fmla="*/ 0 h 125"/>
                <a:gd name="T6" fmla="*/ 126 w 126"/>
                <a:gd name="T7" fmla="*/ 63 h 125"/>
                <a:gd name="T8" fmla="*/ 62 w 126"/>
                <a:gd name="T9" fmla="*/ 125 h 125"/>
              </a:gdLst>
              <a:ahLst/>
              <a:cxnLst>
                <a:cxn ang="0">
                  <a:pos x="T0" y="T1"/>
                </a:cxn>
                <a:cxn ang="0">
                  <a:pos x="T2" y="T3"/>
                </a:cxn>
                <a:cxn ang="0">
                  <a:pos x="T4" y="T5"/>
                </a:cxn>
                <a:cxn ang="0">
                  <a:pos x="T6" y="T7"/>
                </a:cxn>
                <a:cxn ang="0">
                  <a:pos x="T8" y="T9"/>
                </a:cxn>
              </a:cxnLst>
              <a:rect l="0" t="0" r="r" b="b"/>
              <a:pathLst>
                <a:path w="126" h="125">
                  <a:moveTo>
                    <a:pt x="62" y="125"/>
                  </a:moveTo>
                  <a:lnTo>
                    <a:pt x="0" y="59"/>
                  </a:lnTo>
                  <a:lnTo>
                    <a:pt x="64" y="0"/>
                  </a:lnTo>
                  <a:lnTo>
                    <a:pt x="126" y="63"/>
                  </a:lnTo>
                  <a:lnTo>
                    <a:pt x="62" y="125"/>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2" name="Freeform 67">
              <a:extLst>
                <a:ext uri="{FF2B5EF4-FFF2-40B4-BE49-F238E27FC236}">
                  <a16:creationId xmlns:a16="http://schemas.microsoft.com/office/drawing/2014/main" id="{5A093A21-E322-40D8-A753-99BE0F1991F6}"/>
                </a:ext>
              </a:extLst>
            </p:cNvPr>
            <p:cNvSpPr/>
            <p:nvPr/>
          </p:nvSpPr>
          <p:spPr bwMode="auto">
            <a:xfrm>
              <a:off x="1585913" y="1417638"/>
              <a:ext cx="195263" cy="195263"/>
            </a:xfrm>
            <a:custGeom>
              <a:avLst/>
              <a:gdLst>
                <a:gd name="T0" fmla="*/ 59 w 123"/>
                <a:gd name="T1" fmla="*/ 123 h 123"/>
                <a:gd name="T2" fmla="*/ 0 w 123"/>
                <a:gd name="T3" fmla="*/ 59 h 123"/>
                <a:gd name="T4" fmla="*/ 63 w 123"/>
                <a:gd name="T5" fmla="*/ 0 h 123"/>
                <a:gd name="T6" fmla="*/ 123 w 123"/>
                <a:gd name="T7" fmla="*/ 63 h 123"/>
                <a:gd name="T8" fmla="*/ 59 w 123"/>
                <a:gd name="T9" fmla="*/ 123 h 123"/>
              </a:gdLst>
              <a:ahLst/>
              <a:cxnLst>
                <a:cxn ang="0">
                  <a:pos x="T0" y="T1"/>
                </a:cxn>
                <a:cxn ang="0">
                  <a:pos x="T2" y="T3"/>
                </a:cxn>
                <a:cxn ang="0">
                  <a:pos x="T4" y="T5"/>
                </a:cxn>
                <a:cxn ang="0">
                  <a:pos x="T6" y="T7"/>
                </a:cxn>
                <a:cxn ang="0">
                  <a:pos x="T8" y="T9"/>
                </a:cxn>
              </a:cxnLst>
              <a:rect l="0" t="0" r="r" b="b"/>
              <a:pathLst>
                <a:path w="123" h="123">
                  <a:moveTo>
                    <a:pt x="59" y="123"/>
                  </a:moveTo>
                  <a:lnTo>
                    <a:pt x="0" y="59"/>
                  </a:lnTo>
                  <a:lnTo>
                    <a:pt x="63" y="0"/>
                  </a:lnTo>
                  <a:lnTo>
                    <a:pt x="123" y="63"/>
                  </a:lnTo>
                  <a:lnTo>
                    <a:pt x="59" y="123"/>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3" name="Freeform 68">
              <a:extLst>
                <a:ext uri="{FF2B5EF4-FFF2-40B4-BE49-F238E27FC236}">
                  <a16:creationId xmlns:a16="http://schemas.microsoft.com/office/drawing/2014/main" id="{FECC2CB7-4DAA-4DD4-9375-CEC58B195344}"/>
                </a:ext>
              </a:extLst>
            </p:cNvPr>
            <p:cNvSpPr/>
            <p:nvPr/>
          </p:nvSpPr>
          <p:spPr bwMode="auto">
            <a:xfrm>
              <a:off x="998538" y="1096963"/>
              <a:ext cx="195263" cy="200025"/>
            </a:xfrm>
            <a:custGeom>
              <a:avLst/>
              <a:gdLst>
                <a:gd name="T0" fmla="*/ 60 w 123"/>
                <a:gd name="T1" fmla="*/ 126 h 126"/>
                <a:gd name="T2" fmla="*/ 0 w 123"/>
                <a:gd name="T3" fmla="*/ 62 h 126"/>
                <a:gd name="T4" fmla="*/ 64 w 123"/>
                <a:gd name="T5" fmla="*/ 0 h 126"/>
                <a:gd name="T6" fmla="*/ 123 w 123"/>
                <a:gd name="T7" fmla="*/ 67 h 126"/>
                <a:gd name="T8" fmla="*/ 60 w 123"/>
                <a:gd name="T9" fmla="*/ 126 h 126"/>
              </a:gdLst>
              <a:ahLst/>
              <a:cxnLst>
                <a:cxn ang="0">
                  <a:pos x="T0" y="T1"/>
                </a:cxn>
                <a:cxn ang="0">
                  <a:pos x="T2" y="T3"/>
                </a:cxn>
                <a:cxn ang="0">
                  <a:pos x="T4" y="T5"/>
                </a:cxn>
                <a:cxn ang="0">
                  <a:pos x="T6" y="T7"/>
                </a:cxn>
                <a:cxn ang="0">
                  <a:pos x="T8" y="T9"/>
                </a:cxn>
              </a:cxnLst>
              <a:rect l="0" t="0" r="r" b="b"/>
              <a:pathLst>
                <a:path w="123" h="126">
                  <a:moveTo>
                    <a:pt x="60" y="126"/>
                  </a:moveTo>
                  <a:lnTo>
                    <a:pt x="0" y="62"/>
                  </a:lnTo>
                  <a:lnTo>
                    <a:pt x="64" y="0"/>
                  </a:lnTo>
                  <a:lnTo>
                    <a:pt x="123" y="67"/>
                  </a:lnTo>
                  <a:lnTo>
                    <a:pt x="60"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4" name="Freeform 69">
              <a:extLst>
                <a:ext uri="{FF2B5EF4-FFF2-40B4-BE49-F238E27FC236}">
                  <a16:creationId xmlns:a16="http://schemas.microsoft.com/office/drawing/2014/main" id="{A7E14923-B8F6-40F1-8B7F-44F727188815}"/>
                </a:ext>
              </a:extLst>
            </p:cNvPr>
            <p:cNvSpPr/>
            <p:nvPr/>
          </p:nvSpPr>
          <p:spPr bwMode="auto">
            <a:xfrm>
              <a:off x="1141413" y="1250951"/>
              <a:ext cx="200025" cy="200025"/>
            </a:xfrm>
            <a:custGeom>
              <a:avLst/>
              <a:gdLst>
                <a:gd name="T0" fmla="*/ 59 w 126"/>
                <a:gd name="T1" fmla="*/ 126 h 126"/>
                <a:gd name="T2" fmla="*/ 0 w 126"/>
                <a:gd name="T3" fmla="*/ 62 h 126"/>
                <a:gd name="T4" fmla="*/ 64 w 126"/>
                <a:gd name="T5" fmla="*/ 0 h 126"/>
                <a:gd name="T6" fmla="*/ 126 w 126"/>
                <a:gd name="T7" fmla="*/ 64 h 126"/>
                <a:gd name="T8" fmla="*/ 59 w 126"/>
                <a:gd name="T9" fmla="*/ 126 h 126"/>
              </a:gdLst>
              <a:ahLst/>
              <a:cxnLst>
                <a:cxn ang="0">
                  <a:pos x="T0" y="T1"/>
                </a:cxn>
                <a:cxn ang="0">
                  <a:pos x="T2" y="T3"/>
                </a:cxn>
                <a:cxn ang="0">
                  <a:pos x="T4" y="T5"/>
                </a:cxn>
                <a:cxn ang="0">
                  <a:pos x="T6" y="T7"/>
                </a:cxn>
                <a:cxn ang="0">
                  <a:pos x="T8" y="T9"/>
                </a:cxn>
              </a:cxnLst>
              <a:rect l="0" t="0" r="r" b="b"/>
              <a:pathLst>
                <a:path w="126" h="126">
                  <a:moveTo>
                    <a:pt x="59" y="126"/>
                  </a:moveTo>
                  <a:lnTo>
                    <a:pt x="0" y="62"/>
                  </a:lnTo>
                  <a:lnTo>
                    <a:pt x="64" y="0"/>
                  </a:lnTo>
                  <a:lnTo>
                    <a:pt x="126" y="64"/>
                  </a:lnTo>
                  <a:lnTo>
                    <a:pt x="59" y="126"/>
                  </a:lnTo>
                  <a:close/>
                </a:path>
              </a:pathLst>
            </a:custGeom>
            <a:solidFill>
              <a:srgbClr val="EF8555"/>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5" name="Freeform 70">
              <a:extLst>
                <a:ext uri="{FF2B5EF4-FFF2-40B4-BE49-F238E27FC236}">
                  <a16:creationId xmlns:a16="http://schemas.microsoft.com/office/drawing/2014/main" id="{9E9BC182-057D-4D73-8C85-210C90A01233}"/>
                </a:ext>
              </a:extLst>
            </p:cNvPr>
            <p:cNvSpPr/>
            <p:nvPr/>
          </p:nvSpPr>
          <p:spPr bwMode="auto">
            <a:xfrm>
              <a:off x="1284288" y="1404938"/>
              <a:ext cx="342900" cy="354013"/>
            </a:xfrm>
            <a:custGeom>
              <a:avLst/>
              <a:gdLst>
                <a:gd name="T0" fmla="*/ 152 w 216"/>
                <a:gd name="T1" fmla="*/ 223 h 223"/>
                <a:gd name="T2" fmla="*/ 0 w 216"/>
                <a:gd name="T3" fmla="*/ 62 h 223"/>
                <a:gd name="T4" fmla="*/ 66 w 216"/>
                <a:gd name="T5" fmla="*/ 0 h 223"/>
                <a:gd name="T6" fmla="*/ 216 w 216"/>
                <a:gd name="T7" fmla="*/ 161 h 223"/>
                <a:gd name="T8" fmla="*/ 152 w 216"/>
                <a:gd name="T9" fmla="*/ 223 h 223"/>
              </a:gdLst>
              <a:ahLst/>
              <a:cxnLst>
                <a:cxn ang="0">
                  <a:pos x="T0" y="T1"/>
                </a:cxn>
                <a:cxn ang="0">
                  <a:pos x="T2" y="T3"/>
                </a:cxn>
                <a:cxn ang="0">
                  <a:pos x="T4" y="T5"/>
                </a:cxn>
                <a:cxn ang="0">
                  <a:pos x="T6" y="T7"/>
                </a:cxn>
                <a:cxn ang="0">
                  <a:pos x="T8" y="T9"/>
                </a:cxn>
              </a:cxnLst>
              <a:rect l="0" t="0" r="r" b="b"/>
              <a:pathLst>
                <a:path w="216" h="223">
                  <a:moveTo>
                    <a:pt x="152" y="223"/>
                  </a:moveTo>
                  <a:lnTo>
                    <a:pt x="0" y="62"/>
                  </a:lnTo>
                  <a:lnTo>
                    <a:pt x="66" y="0"/>
                  </a:lnTo>
                  <a:lnTo>
                    <a:pt x="216" y="161"/>
                  </a:lnTo>
                  <a:lnTo>
                    <a:pt x="152" y="223"/>
                  </a:lnTo>
                  <a:close/>
                </a:path>
              </a:pathLst>
            </a:custGeom>
            <a:solidFill>
              <a:srgbClr val="B7BFC7"/>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6" name="Freeform 71">
              <a:extLst>
                <a:ext uri="{FF2B5EF4-FFF2-40B4-BE49-F238E27FC236}">
                  <a16:creationId xmlns:a16="http://schemas.microsoft.com/office/drawing/2014/main" id="{55C29FD8-6CB1-481C-86C1-5970211EB202}"/>
                </a:ext>
              </a:extLst>
            </p:cNvPr>
            <p:cNvSpPr/>
            <p:nvPr/>
          </p:nvSpPr>
          <p:spPr bwMode="auto">
            <a:xfrm>
              <a:off x="1611313" y="425451"/>
              <a:ext cx="731838" cy="754063"/>
            </a:xfrm>
            <a:custGeom>
              <a:avLst/>
              <a:gdLst>
                <a:gd name="T0" fmla="*/ 461 w 461"/>
                <a:gd name="T1" fmla="*/ 355 h 475"/>
                <a:gd name="T2" fmla="*/ 130 w 461"/>
                <a:gd name="T3" fmla="*/ 0 h 475"/>
                <a:gd name="T4" fmla="*/ 0 w 461"/>
                <a:gd name="T5" fmla="*/ 120 h 475"/>
                <a:gd name="T6" fmla="*/ 334 w 461"/>
                <a:gd name="T7" fmla="*/ 475 h 475"/>
                <a:gd name="T8" fmla="*/ 461 w 461"/>
                <a:gd name="T9" fmla="*/ 355 h 475"/>
              </a:gdLst>
              <a:ahLst/>
              <a:cxnLst>
                <a:cxn ang="0">
                  <a:pos x="T0" y="T1"/>
                </a:cxn>
                <a:cxn ang="0">
                  <a:pos x="T2" y="T3"/>
                </a:cxn>
                <a:cxn ang="0">
                  <a:pos x="T4" y="T5"/>
                </a:cxn>
                <a:cxn ang="0">
                  <a:pos x="T6" y="T7"/>
                </a:cxn>
                <a:cxn ang="0">
                  <a:pos x="T8" y="T9"/>
                </a:cxn>
              </a:cxnLst>
              <a:rect l="0" t="0" r="r" b="b"/>
              <a:pathLst>
                <a:path w="461" h="475">
                  <a:moveTo>
                    <a:pt x="461" y="355"/>
                  </a:moveTo>
                  <a:lnTo>
                    <a:pt x="130" y="0"/>
                  </a:lnTo>
                  <a:lnTo>
                    <a:pt x="0" y="120"/>
                  </a:lnTo>
                  <a:lnTo>
                    <a:pt x="334" y="475"/>
                  </a:lnTo>
                  <a:lnTo>
                    <a:pt x="461" y="355"/>
                  </a:lnTo>
                  <a:close/>
                </a:path>
              </a:pathLst>
            </a:custGeom>
            <a:solidFill>
              <a:srgbClr val="62C3ED"/>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7" name="Freeform 72">
              <a:extLst>
                <a:ext uri="{FF2B5EF4-FFF2-40B4-BE49-F238E27FC236}">
                  <a16:creationId xmlns:a16="http://schemas.microsoft.com/office/drawing/2014/main" id="{54D6C400-AC57-4FAD-AB81-FB8A495488F3}"/>
                </a:ext>
              </a:extLst>
            </p:cNvPr>
            <p:cNvSpPr/>
            <p:nvPr/>
          </p:nvSpPr>
          <p:spPr bwMode="auto">
            <a:xfrm>
              <a:off x="1998663" y="830263"/>
              <a:ext cx="149225" cy="150813"/>
            </a:xfrm>
            <a:custGeom>
              <a:avLst/>
              <a:gdLst>
                <a:gd name="T0" fmla="*/ 94 w 94"/>
                <a:gd name="T1" fmla="*/ 33 h 95"/>
                <a:gd name="T2" fmla="*/ 64 w 94"/>
                <a:gd name="T3" fmla="*/ 0 h 95"/>
                <a:gd name="T4" fmla="*/ 0 w 94"/>
                <a:gd name="T5" fmla="*/ 62 h 95"/>
                <a:gd name="T6" fmla="*/ 31 w 94"/>
                <a:gd name="T7" fmla="*/ 95 h 95"/>
                <a:gd name="T8" fmla="*/ 94 w 94"/>
                <a:gd name="T9" fmla="*/ 33 h 95"/>
              </a:gdLst>
              <a:ahLst/>
              <a:cxnLst>
                <a:cxn ang="0">
                  <a:pos x="T0" y="T1"/>
                </a:cxn>
                <a:cxn ang="0">
                  <a:pos x="T2" y="T3"/>
                </a:cxn>
                <a:cxn ang="0">
                  <a:pos x="T4" y="T5"/>
                </a:cxn>
                <a:cxn ang="0">
                  <a:pos x="T6" y="T7"/>
                </a:cxn>
                <a:cxn ang="0">
                  <a:pos x="T8" y="T9"/>
                </a:cxn>
              </a:cxnLst>
              <a:rect l="0" t="0" r="r" b="b"/>
              <a:pathLst>
                <a:path w="94" h="95">
                  <a:moveTo>
                    <a:pt x="94" y="33"/>
                  </a:moveTo>
                  <a:lnTo>
                    <a:pt x="64" y="0"/>
                  </a:lnTo>
                  <a:lnTo>
                    <a:pt x="0" y="62"/>
                  </a:lnTo>
                  <a:lnTo>
                    <a:pt x="31" y="95"/>
                  </a:lnTo>
                  <a:lnTo>
                    <a:pt x="94" y="33"/>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8" name="Freeform 73">
              <a:extLst>
                <a:ext uri="{FF2B5EF4-FFF2-40B4-BE49-F238E27FC236}">
                  <a16:creationId xmlns:a16="http://schemas.microsoft.com/office/drawing/2014/main" id="{27C26C32-FC27-40DD-B27F-22C701E184A1}"/>
                </a:ext>
              </a:extLst>
            </p:cNvPr>
            <p:cNvSpPr/>
            <p:nvPr/>
          </p:nvSpPr>
          <p:spPr bwMode="auto">
            <a:xfrm>
              <a:off x="2095500" y="936626"/>
              <a:ext cx="150813" cy="146050"/>
            </a:xfrm>
            <a:custGeom>
              <a:avLst/>
              <a:gdLst>
                <a:gd name="T0" fmla="*/ 95 w 95"/>
                <a:gd name="T1" fmla="*/ 30 h 92"/>
                <a:gd name="T2" fmla="*/ 64 w 95"/>
                <a:gd name="T3" fmla="*/ 0 h 92"/>
                <a:gd name="T4" fmla="*/ 0 w 95"/>
                <a:gd name="T5" fmla="*/ 59 h 92"/>
                <a:gd name="T6" fmla="*/ 31 w 95"/>
                <a:gd name="T7" fmla="*/ 92 h 92"/>
                <a:gd name="T8" fmla="*/ 95 w 95"/>
                <a:gd name="T9" fmla="*/ 30 h 92"/>
              </a:gdLst>
              <a:ahLst/>
              <a:cxnLst>
                <a:cxn ang="0">
                  <a:pos x="T0" y="T1"/>
                </a:cxn>
                <a:cxn ang="0">
                  <a:pos x="T2" y="T3"/>
                </a:cxn>
                <a:cxn ang="0">
                  <a:pos x="T4" y="T5"/>
                </a:cxn>
                <a:cxn ang="0">
                  <a:pos x="T6" y="T7"/>
                </a:cxn>
                <a:cxn ang="0">
                  <a:pos x="T8" y="T9"/>
                </a:cxn>
              </a:cxnLst>
              <a:rect l="0" t="0" r="r" b="b"/>
              <a:pathLst>
                <a:path w="95" h="92">
                  <a:moveTo>
                    <a:pt x="95" y="30"/>
                  </a:moveTo>
                  <a:lnTo>
                    <a:pt x="64" y="0"/>
                  </a:lnTo>
                  <a:lnTo>
                    <a:pt x="0" y="59"/>
                  </a:lnTo>
                  <a:lnTo>
                    <a:pt x="31" y="92"/>
                  </a:lnTo>
                  <a:lnTo>
                    <a:pt x="95" y="30"/>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49" name="Freeform 74">
              <a:extLst>
                <a:ext uri="{FF2B5EF4-FFF2-40B4-BE49-F238E27FC236}">
                  <a16:creationId xmlns:a16="http://schemas.microsoft.com/office/drawing/2014/main" id="{1C6B22A2-01B9-4D65-A056-03C3B55DF21D}"/>
                </a:ext>
              </a:extLst>
            </p:cNvPr>
            <p:cNvSpPr/>
            <p:nvPr/>
          </p:nvSpPr>
          <p:spPr bwMode="auto">
            <a:xfrm>
              <a:off x="1806575" y="628651"/>
              <a:ext cx="150813" cy="146050"/>
            </a:xfrm>
            <a:custGeom>
              <a:avLst/>
              <a:gdLst>
                <a:gd name="T0" fmla="*/ 95 w 95"/>
                <a:gd name="T1" fmla="*/ 33 h 92"/>
                <a:gd name="T2" fmla="*/ 64 w 95"/>
                <a:gd name="T3" fmla="*/ 0 h 92"/>
                <a:gd name="T4" fmla="*/ 0 w 95"/>
                <a:gd name="T5" fmla="*/ 61 h 92"/>
                <a:gd name="T6" fmla="*/ 31 w 95"/>
                <a:gd name="T7" fmla="*/ 92 h 92"/>
                <a:gd name="T8" fmla="*/ 95 w 95"/>
                <a:gd name="T9" fmla="*/ 33 h 92"/>
              </a:gdLst>
              <a:ahLst/>
              <a:cxnLst>
                <a:cxn ang="0">
                  <a:pos x="T0" y="T1"/>
                </a:cxn>
                <a:cxn ang="0">
                  <a:pos x="T2" y="T3"/>
                </a:cxn>
                <a:cxn ang="0">
                  <a:pos x="T4" y="T5"/>
                </a:cxn>
                <a:cxn ang="0">
                  <a:pos x="T6" y="T7"/>
                </a:cxn>
                <a:cxn ang="0">
                  <a:pos x="T8" y="T9"/>
                </a:cxn>
              </a:cxnLst>
              <a:rect l="0" t="0" r="r" b="b"/>
              <a:pathLst>
                <a:path w="95" h="92">
                  <a:moveTo>
                    <a:pt x="95" y="33"/>
                  </a:moveTo>
                  <a:lnTo>
                    <a:pt x="64" y="0"/>
                  </a:lnTo>
                  <a:lnTo>
                    <a:pt x="0" y="61"/>
                  </a:lnTo>
                  <a:lnTo>
                    <a:pt x="31" y="92"/>
                  </a:lnTo>
                  <a:lnTo>
                    <a:pt x="95" y="33"/>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sp>
          <p:nvSpPr>
            <p:cNvPr id="50" name="Freeform 75">
              <a:extLst>
                <a:ext uri="{FF2B5EF4-FFF2-40B4-BE49-F238E27FC236}">
                  <a16:creationId xmlns:a16="http://schemas.microsoft.com/office/drawing/2014/main" id="{7AC58F97-CF1A-4FCF-BAB3-A178B51D332A}"/>
                </a:ext>
              </a:extLst>
            </p:cNvPr>
            <p:cNvSpPr/>
            <p:nvPr/>
          </p:nvSpPr>
          <p:spPr bwMode="auto">
            <a:xfrm>
              <a:off x="1905000" y="728663"/>
              <a:ext cx="149225" cy="147638"/>
            </a:xfrm>
            <a:custGeom>
              <a:avLst/>
              <a:gdLst>
                <a:gd name="T0" fmla="*/ 94 w 94"/>
                <a:gd name="T1" fmla="*/ 34 h 93"/>
                <a:gd name="T2" fmla="*/ 63 w 94"/>
                <a:gd name="T3" fmla="*/ 0 h 93"/>
                <a:gd name="T4" fmla="*/ 0 w 94"/>
                <a:gd name="T5" fmla="*/ 62 h 93"/>
                <a:gd name="T6" fmla="*/ 28 w 94"/>
                <a:gd name="T7" fmla="*/ 93 h 93"/>
                <a:gd name="T8" fmla="*/ 94 w 94"/>
                <a:gd name="T9" fmla="*/ 34 h 93"/>
              </a:gdLst>
              <a:ahLst/>
              <a:cxnLst>
                <a:cxn ang="0">
                  <a:pos x="T0" y="T1"/>
                </a:cxn>
                <a:cxn ang="0">
                  <a:pos x="T2" y="T3"/>
                </a:cxn>
                <a:cxn ang="0">
                  <a:pos x="T4" y="T5"/>
                </a:cxn>
                <a:cxn ang="0">
                  <a:pos x="T6" y="T7"/>
                </a:cxn>
                <a:cxn ang="0">
                  <a:pos x="T8" y="T9"/>
                </a:cxn>
              </a:cxnLst>
              <a:rect l="0" t="0" r="r" b="b"/>
              <a:pathLst>
                <a:path w="94" h="93">
                  <a:moveTo>
                    <a:pt x="94" y="34"/>
                  </a:moveTo>
                  <a:lnTo>
                    <a:pt x="63" y="0"/>
                  </a:lnTo>
                  <a:lnTo>
                    <a:pt x="0" y="62"/>
                  </a:lnTo>
                  <a:lnTo>
                    <a:pt x="28" y="93"/>
                  </a:lnTo>
                  <a:lnTo>
                    <a:pt x="94" y="34"/>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b="1">
                <a:latin typeface="仿宋" panose="02010609060101010101" pitchFamily="49" charset="-122"/>
                <a:ea typeface="仿宋" panose="02010609060101010101" pitchFamily="49" charset="-122"/>
              </a:endParaRPr>
            </a:p>
          </p:txBody>
        </p:sp>
      </p:grpSp>
      <p:sp>
        <p:nvSpPr>
          <p:cNvPr id="51" name="内容占位符 2">
            <a:extLst>
              <a:ext uri="{FF2B5EF4-FFF2-40B4-BE49-F238E27FC236}">
                <a16:creationId xmlns:a16="http://schemas.microsoft.com/office/drawing/2014/main" id="{82A4FF22-C281-4122-8DB4-DFFD567F566F}"/>
              </a:ext>
            </a:extLst>
          </p:cNvPr>
          <p:cNvSpPr txBox="1">
            <a:spLocks/>
          </p:cNvSpPr>
          <p:nvPr/>
        </p:nvSpPr>
        <p:spPr>
          <a:xfrm>
            <a:off x="323587" y="2056691"/>
            <a:ext cx="7843410" cy="390452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再将字符串恢复成标准字节数组：</a:t>
            </a:r>
          </a:p>
          <a:p>
            <a:pPr marL="0" indent="80628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byte [] b=</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str.getBytes</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(“iso-8859-1”);</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最后将字节数组按当前机器的默认编码重新转化为字符串：</a:t>
            </a:r>
          </a:p>
          <a:p>
            <a:pPr marL="0" indent="72216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result=new String(b);</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显式地指明编码类型，可以直接给出编码类型：</a:t>
            </a:r>
          </a:p>
          <a:p>
            <a:pPr marL="0" indent="72216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result=new String(b,”GB2312”);</a:t>
            </a:r>
          </a:p>
        </p:txBody>
      </p:sp>
    </p:spTree>
    <p:extLst>
      <p:ext uri="{BB962C8B-B14F-4D97-AF65-F5344CB8AC3E}">
        <p14:creationId xmlns:p14="http://schemas.microsoft.com/office/powerpoint/2010/main" val="33146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16" presetClass="entr" presetSubtype="37"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outVertical)">
                                      <p:cBhvr>
                                        <p:cTn id="15" dur="500"/>
                                        <p:tgtEl>
                                          <p:spTgt spid="28"/>
                                        </p:tgtEl>
                                      </p:cBhvr>
                                    </p:animEffect>
                                  </p:childTnLst>
                                </p:cTn>
                              </p:par>
                            </p:childTnLst>
                          </p:cTn>
                        </p:par>
                        <p:par>
                          <p:cTn id="16" fill="hold">
                            <p:stCondLst>
                              <p:cond delay="3000"/>
                            </p:stCondLst>
                            <p:childTnLst>
                              <p:par>
                                <p:cTn id="17" presetID="14" presetClass="entr" presetSubtype="1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51">
                                            <p:txEl>
                                              <p:pRg st="0" end="0"/>
                                            </p:txEl>
                                          </p:spTgt>
                                        </p:tgtEl>
                                        <p:attrNameLst>
                                          <p:attrName>style.visibility</p:attrName>
                                        </p:attrNameLst>
                                      </p:cBhvr>
                                      <p:to>
                                        <p:strVal val="visible"/>
                                      </p:to>
                                    </p:set>
                                    <p:anim calcmode="lin" valueType="num">
                                      <p:cBhvr additive="base">
                                        <p:cTn id="22"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1">
                                            <p:txEl>
                                              <p:pRg st="0" end="0"/>
                                            </p:txEl>
                                          </p:spTgt>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2" presetClass="entr" presetSubtype="3" fill="hold" grpId="0" nodeType="afterEffect">
                                  <p:stCondLst>
                                    <p:cond delay="0"/>
                                  </p:stCondLst>
                                  <p:childTnLst>
                                    <p:set>
                                      <p:cBhvr>
                                        <p:cTn id="26" dur="1" fill="hold">
                                          <p:stCondLst>
                                            <p:cond delay="0"/>
                                          </p:stCondLst>
                                        </p:cTn>
                                        <p:tgtEl>
                                          <p:spTgt spid="51">
                                            <p:txEl>
                                              <p:pRg st="1" end="1"/>
                                            </p:txEl>
                                          </p:spTgt>
                                        </p:tgtEl>
                                        <p:attrNameLst>
                                          <p:attrName>style.visibility</p:attrName>
                                        </p:attrNameLst>
                                      </p:cBhvr>
                                      <p:to>
                                        <p:strVal val="visible"/>
                                      </p:to>
                                    </p:set>
                                    <p:anim calcmode="lin" valueType="num">
                                      <p:cBhvr additive="base">
                                        <p:cTn id="27" dur="500" fill="hold"/>
                                        <p:tgtEl>
                                          <p:spTgt spid="51">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51">
                                            <p:txEl>
                                              <p:pRg st="2" end="2"/>
                                            </p:txEl>
                                          </p:spTgt>
                                        </p:tgtEl>
                                        <p:attrNameLst>
                                          <p:attrName>style.visibility</p:attrName>
                                        </p:attrNameLst>
                                      </p:cBhvr>
                                      <p:to>
                                        <p:strVal val="visible"/>
                                      </p:to>
                                    </p:set>
                                    <p:anim calcmode="lin" valueType="num">
                                      <p:cBhvr additive="base">
                                        <p:cTn id="33" dur="500" fill="hold"/>
                                        <p:tgtEl>
                                          <p:spTgt spid="51">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
                                            <p:txEl>
                                              <p:pRg st="2" end="2"/>
                                            </p:txEl>
                                          </p:spTgt>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2" presetClass="entr" presetSubtype="3" fill="hold" grpId="0" nodeType="afterEffect">
                                  <p:stCondLst>
                                    <p:cond delay="0"/>
                                  </p:stCondLst>
                                  <p:childTnLst>
                                    <p:set>
                                      <p:cBhvr>
                                        <p:cTn id="37" dur="1" fill="hold">
                                          <p:stCondLst>
                                            <p:cond delay="0"/>
                                          </p:stCondLst>
                                        </p:cTn>
                                        <p:tgtEl>
                                          <p:spTgt spid="51">
                                            <p:txEl>
                                              <p:pRg st="3" end="3"/>
                                            </p:txEl>
                                          </p:spTgt>
                                        </p:tgtEl>
                                        <p:attrNameLst>
                                          <p:attrName>style.visibility</p:attrName>
                                        </p:attrNameLst>
                                      </p:cBhvr>
                                      <p:to>
                                        <p:strVal val="visible"/>
                                      </p:to>
                                    </p:set>
                                    <p:anim calcmode="lin" valueType="num">
                                      <p:cBhvr additive="base">
                                        <p:cTn id="38" dur="500" fill="hold"/>
                                        <p:tgtEl>
                                          <p:spTgt spid="51">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grpId="0" nodeType="clickEffect">
                                  <p:stCondLst>
                                    <p:cond delay="0"/>
                                  </p:stCondLst>
                                  <p:childTnLst>
                                    <p:set>
                                      <p:cBhvr>
                                        <p:cTn id="43" dur="1" fill="hold">
                                          <p:stCondLst>
                                            <p:cond delay="0"/>
                                          </p:stCondLst>
                                        </p:cTn>
                                        <p:tgtEl>
                                          <p:spTgt spid="51">
                                            <p:txEl>
                                              <p:pRg st="4" end="4"/>
                                            </p:txEl>
                                          </p:spTgt>
                                        </p:tgtEl>
                                        <p:attrNameLst>
                                          <p:attrName>style.visibility</p:attrName>
                                        </p:attrNameLst>
                                      </p:cBhvr>
                                      <p:to>
                                        <p:strVal val="visible"/>
                                      </p:to>
                                    </p:set>
                                    <p:anim calcmode="lin" valueType="num">
                                      <p:cBhvr additive="base">
                                        <p:cTn id="44" dur="500" fill="hold"/>
                                        <p:tgtEl>
                                          <p:spTgt spid="51">
                                            <p:txEl>
                                              <p:pRg st="4" end="4"/>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51">
                                            <p:txEl>
                                              <p:pRg st="4" end="4"/>
                                            </p:txEl>
                                          </p:spTgt>
                                        </p:tgtEl>
                                        <p:attrNameLst>
                                          <p:attrName>ppt_y</p:attrName>
                                        </p:attrNameLst>
                                      </p:cBhvr>
                                      <p:tavLst>
                                        <p:tav tm="0">
                                          <p:val>
                                            <p:strVal val="0-#ppt_h/2"/>
                                          </p:val>
                                        </p:tav>
                                        <p:tav tm="100000">
                                          <p:val>
                                            <p:strVal val="#ppt_y"/>
                                          </p:val>
                                        </p:tav>
                                      </p:tavLst>
                                    </p:anim>
                                  </p:childTnLst>
                                </p:cTn>
                              </p:par>
                            </p:childTnLst>
                          </p:cTn>
                        </p:par>
                        <p:par>
                          <p:cTn id="46" fill="hold">
                            <p:stCondLst>
                              <p:cond delay="500"/>
                            </p:stCondLst>
                            <p:childTnLst>
                              <p:par>
                                <p:cTn id="47" presetID="2" presetClass="entr" presetSubtype="3" fill="hold" grpId="0" nodeType="afterEffect">
                                  <p:stCondLst>
                                    <p:cond delay="0"/>
                                  </p:stCondLst>
                                  <p:childTnLst>
                                    <p:set>
                                      <p:cBhvr>
                                        <p:cTn id="48" dur="1" fill="hold">
                                          <p:stCondLst>
                                            <p:cond delay="0"/>
                                          </p:stCondLst>
                                        </p:cTn>
                                        <p:tgtEl>
                                          <p:spTgt spid="51">
                                            <p:txEl>
                                              <p:pRg st="5" end="5"/>
                                            </p:txEl>
                                          </p:spTgt>
                                        </p:tgtEl>
                                        <p:attrNameLst>
                                          <p:attrName>style.visibility</p:attrName>
                                        </p:attrNameLst>
                                      </p:cBhvr>
                                      <p:to>
                                        <p:strVal val="visible"/>
                                      </p:to>
                                    </p:set>
                                    <p:anim calcmode="lin" valueType="num">
                                      <p:cBhvr additive="base">
                                        <p:cTn id="49" dur="500" fill="hold"/>
                                        <p:tgtEl>
                                          <p:spTgt spid="51">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8" grpId="0" animBg="1"/>
      <p:bldP spid="5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096000" y="3438158"/>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10.2   File</a:t>
              </a:r>
              <a:r>
                <a:rPr lang="zh-CN" altLang="en-US" sz="2400" b="1" dirty="0">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10.3   </a:t>
              </a:r>
              <a:r>
                <a:rPr lang="zh-CN" altLang="en-US" sz="2400" b="1" dirty="0">
                  <a:latin typeface="仿宋" panose="02010609060101010101" pitchFamily="49" charset="-122"/>
                  <a:ea typeface="仿宋" panose="02010609060101010101" pitchFamily="49" charset="-122"/>
                </a:rPr>
                <a:t>常用</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68834"/>
            <a:ext cx="6001742" cy="617986"/>
            <a:chOff x="5275064" y="2795844"/>
            <a:chExt cx="6001742"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10.4   </a:t>
              </a:r>
              <a:r>
                <a:rPr lang="zh-CN" altLang="en-US" sz="2400" b="1" dirty="0">
                  <a:solidFill>
                    <a:schemeClr val="bg1"/>
                  </a:solidFill>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6001742" cy="617986"/>
            <a:chOff x="5275064" y="3557844"/>
            <a:chExt cx="60017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10.5   NIO</a:t>
              </a:r>
              <a:endParaRPr lang="zh-CN" altLang="en-US" sz="2400" b="1" dirty="0">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6001742" cy="617986"/>
            <a:chOff x="5275064" y="5258594"/>
            <a:chExt cx="6001742"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10.6   </a:t>
              </a:r>
              <a:r>
                <a:rPr lang="zh-CN" altLang="en-US" sz="2400" b="1" dirty="0">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10.1   </a:t>
              </a:r>
              <a:r>
                <a:rPr lang="zh-CN" altLang="en-US" sz="2400" b="1" dirty="0">
                  <a:latin typeface="仿宋" panose="02010609060101010101" pitchFamily="49" charset="-122"/>
                  <a:ea typeface="仿宋" panose="02010609060101010101" pitchFamily="49" charset="-122"/>
                </a:rPr>
                <a:t>理解</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211029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07289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10.4 </a:t>
            </a:r>
            <a:r>
              <a:rPr lang="zh-CN" altLang="en-US" b="1" dirty="0">
                <a:latin typeface="仿宋" panose="02010609060101010101" pitchFamily="49" charset="-122"/>
                <a:ea typeface="仿宋" panose="02010609060101010101" pitchFamily="49" charset="-122"/>
              </a:rPr>
              <a:t>对象串行化</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对象流</a:t>
              </a:r>
            </a:p>
          </p:txBody>
        </p:sp>
      </p:grpSp>
      <p:sp>
        <p:nvSpPr>
          <p:cNvPr id="15" name="内容占位符 2">
            <a:extLst>
              <a:ext uri="{FF2B5EF4-FFF2-40B4-BE49-F238E27FC236}">
                <a16:creationId xmlns:a16="http://schemas.microsoft.com/office/drawing/2014/main" id="{CE44FB14-4EEB-42E0-B281-530CF557F389}"/>
              </a:ext>
            </a:extLst>
          </p:cNvPr>
          <p:cNvSpPr txBox="1">
            <a:spLocks/>
          </p:cNvSpPr>
          <p:nvPr/>
        </p:nvSpPr>
        <p:spPr>
          <a:xfrm>
            <a:off x="839417" y="1902415"/>
            <a:ext cx="10329632" cy="4345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对象流是在实体流基础上，通过对对象数据的处理和变换，实现对象的永久保存和读取。</a:t>
            </a:r>
          </a:p>
          <a:p>
            <a:pPr marL="0" indent="457109">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ObjectInputStream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和</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ObjectOutputStream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分别是对象输入流类和对象输出流类，它们也是</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InputStream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和</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OutputStream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类的子类。</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通过对象输出流，可以把对象写入到文件或进行网络传输。</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对象输入流类可以从文件或网络上，把读取的数据还原成对象。</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要想实现对象的传输，待传输的对象要先进行</a:t>
            </a:r>
            <a:r>
              <a:rPr lang="zh-CN" altLang="en-US" sz="2400" b="1" dirty="0">
                <a:solidFill>
                  <a:srgbClr val="FF0000"/>
                </a:solidFill>
                <a:latin typeface="仿宋" panose="02010609060101010101" pitchFamily="49" charset="-122"/>
                <a:ea typeface="仿宋" panose="02010609060101010101" pitchFamily="49" charset="-122"/>
                <a:cs typeface="Times New Roman" pitchFamily="18" charset="0"/>
              </a:rPr>
              <a:t>序列化</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处理，才能保证对象能准确地保存和读取。</a:t>
            </a:r>
          </a:p>
        </p:txBody>
      </p:sp>
    </p:spTree>
    <p:extLst>
      <p:ext uri="{BB962C8B-B14F-4D97-AF65-F5344CB8AC3E}">
        <p14:creationId xmlns:p14="http://schemas.microsoft.com/office/powerpoint/2010/main" val="48342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 calcmode="lin" valueType="num">
                                      <p:cBhvr additive="base">
                                        <p:cTn id="2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 calcmode="lin" valueType="num">
                                      <p:cBhvr additive="base">
                                        <p:cTn id="29"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xEl>
                                              <p:pRg st="2" end="2"/>
                                            </p:txEl>
                                          </p:spTgt>
                                        </p:tgtEl>
                                        <p:attrNameLst>
                                          <p:attrName>style.visibility</p:attrName>
                                        </p:attrNameLst>
                                      </p:cBhvr>
                                      <p:to>
                                        <p:strVal val="visible"/>
                                      </p:to>
                                    </p:set>
                                    <p:anim calcmode="lin" valueType="num">
                                      <p:cBhvr additive="base">
                                        <p:cTn id="35"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anim calcmode="lin" valueType="num">
                                      <p:cBhvr additive="base">
                                        <p:cTn id="41"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xEl>
                                              <p:pRg st="4" end="4"/>
                                            </p:txEl>
                                          </p:spTgt>
                                        </p:tgtEl>
                                        <p:attrNameLst>
                                          <p:attrName>style.visibility</p:attrName>
                                        </p:attrNameLst>
                                      </p:cBhvr>
                                      <p:to>
                                        <p:strVal val="visible"/>
                                      </p:to>
                                    </p:set>
                                    <p:anim calcmode="lin" valueType="num">
                                      <p:cBhvr additive="base">
                                        <p:cTn id="47"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612034"/>
            <a:ext cx="12203689" cy="374769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a:t>
              </a:r>
            </a:p>
          </p:txBody>
        </p:sp>
      </p:grpSp>
      <p:sp>
        <p:nvSpPr>
          <p:cNvPr id="12" name="内容占位符 2">
            <a:extLst>
              <a:ext uri="{FF2B5EF4-FFF2-40B4-BE49-F238E27FC236}">
                <a16:creationId xmlns:a16="http://schemas.microsoft.com/office/drawing/2014/main" id="{6C99CDA9-794B-40AD-B194-0D0191A5453F}"/>
              </a:ext>
            </a:extLst>
          </p:cNvPr>
          <p:cNvSpPr txBox="1">
            <a:spLocks/>
          </p:cNvSpPr>
          <p:nvPr/>
        </p:nvSpPr>
        <p:spPr>
          <a:xfrm>
            <a:off x="929667" y="2675453"/>
            <a:ext cx="10085336" cy="322705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和所有</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FilterInputStream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的子类都是装饰流。</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在字节输出流中，</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是所有的输出字节流的父类，它是一个抽象类。</a:t>
            </a:r>
          </a:p>
          <a:p>
            <a:pPr marL="0" indent="457109">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ByteArrayOutputStream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FileOutputStream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是两种基本的实体流。</a:t>
            </a:r>
          </a:p>
          <a:p>
            <a:pPr marL="0" indent="457109">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和所有</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FilterOutputStream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的子类都是装饰流。</a:t>
            </a:r>
          </a:p>
        </p:txBody>
      </p:sp>
    </p:spTree>
    <p:extLst>
      <p:ext uri="{BB962C8B-B14F-4D97-AF65-F5344CB8AC3E}">
        <p14:creationId xmlns:p14="http://schemas.microsoft.com/office/powerpoint/2010/main" val="6118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07289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10.4 </a:t>
            </a:r>
            <a:r>
              <a:rPr lang="zh-CN" altLang="en-US" b="1" dirty="0">
                <a:latin typeface="仿宋" panose="02010609060101010101" pitchFamily="49" charset="-122"/>
                <a:ea typeface="仿宋" panose="02010609060101010101" pitchFamily="49" charset="-122"/>
              </a:rPr>
              <a:t>对象串行化</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41951" y="973159"/>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对象的序列化</a:t>
              </a:r>
            </a:p>
          </p:txBody>
        </p:sp>
      </p:grpSp>
      <p:sp>
        <p:nvSpPr>
          <p:cNvPr id="11" name="内容占位符 2">
            <a:extLst>
              <a:ext uri="{FF2B5EF4-FFF2-40B4-BE49-F238E27FC236}">
                <a16:creationId xmlns:a16="http://schemas.microsoft.com/office/drawing/2014/main" id="{EC4DCC54-2DC6-4E2C-9082-21CC47E52D9A}"/>
              </a:ext>
            </a:extLst>
          </p:cNvPr>
          <p:cNvSpPr txBox="1">
            <a:spLocks/>
          </p:cNvSpPr>
          <p:nvPr/>
        </p:nvSpPr>
        <p:spPr>
          <a:xfrm>
            <a:off x="897453" y="2096234"/>
            <a:ext cx="10609919" cy="407289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对象的序列化是指把对象转换成字节序列的过程，而把字节序列恢复为对象的过程称为对象的反序列化。</a:t>
            </a:r>
          </a:p>
          <a:p>
            <a:r>
              <a:rPr lang="zh-CN" altLang="en-US" sz="2400" b="1" dirty="0">
                <a:latin typeface="仿宋" panose="02010609060101010101" pitchFamily="49" charset="-122"/>
                <a:ea typeface="仿宋" panose="02010609060101010101" pitchFamily="49" charset="-122"/>
              </a:rPr>
              <a:t>一个类如果实现了</a:t>
            </a:r>
            <a:r>
              <a:rPr lang="en-US" altLang="zh-CN" sz="2400" b="1" dirty="0" err="1">
                <a:latin typeface="仿宋" panose="02010609060101010101" pitchFamily="49" charset="-122"/>
                <a:ea typeface="仿宋" panose="02010609060101010101" pitchFamily="49" charset="-122"/>
              </a:rPr>
              <a:t>java.io.Serializable</a:t>
            </a:r>
            <a:r>
              <a:rPr lang="zh-CN" altLang="en-US" sz="2400" b="1" dirty="0">
                <a:latin typeface="仿宋" panose="02010609060101010101" pitchFamily="49" charset="-122"/>
                <a:ea typeface="仿宋" panose="02010609060101010101" pitchFamily="49" charset="-122"/>
              </a:rPr>
              <a:t>接口，这个类的实例（对象）就是一个序列化的对象。</a:t>
            </a:r>
          </a:p>
          <a:p>
            <a:r>
              <a:rPr lang="en-US" altLang="zh-CN" sz="2400" b="1" dirty="0" err="1">
                <a:latin typeface="仿宋" panose="02010609060101010101" pitchFamily="49" charset="-122"/>
                <a:ea typeface="仿宋" panose="02010609060101010101" pitchFamily="49" charset="-122"/>
              </a:rPr>
              <a:t>Serializable</a:t>
            </a:r>
            <a:r>
              <a:rPr lang="zh-CN" altLang="en-US" sz="2400" b="1" dirty="0">
                <a:latin typeface="仿宋" panose="02010609060101010101" pitchFamily="49" charset="-122"/>
                <a:ea typeface="仿宋" panose="02010609060101010101" pitchFamily="49" charset="-122"/>
              </a:rPr>
              <a:t>接口中没有方法。实现了该接口的对象进行输出时，</a:t>
            </a:r>
            <a:r>
              <a:rPr lang="en-US" altLang="zh-CN" sz="2400" b="1" dirty="0">
                <a:latin typeface="仿宋" panose="02010609060101010101" pitchFamily="49" charset="-122"/>
                <a:ea typeface="仿宋" panose="02010609060101010101" pitchFamily="49" charset="-122"/>
              </a:rPr>
              <a:t>JVM</a:t>
            </a:r>
            <a:r>
              <a:rPr lang="zh-CN" altLang="en-US" sz="2400" b="1" dirty="0">
                <a:latin typeface="仿宋" panose="02010609060101010101" pitchFamily="49" charset="-122"/>
                <a:ea typeface="仿宋" panose="02010609060101010101" pitchFamily="49" charset="-122"/>
              </a:rPr>
              <a:t>将按照一定的格式（序列化信息）转换成字节进行传输和存储到目的地。</a:t>
            </a:r>
          </a:p>
          <a:p>
            <a:r>
              <a:rPr lang="zh-CN" altLang="en-US" sz="2400" b="1" dirty="0">
                <a:latin typeface="仿宋" panose="02010609060101010101" pitchFamily="49" charset="-122"/>
                <a:ea typeface="仿宋" panose="02010609060101010101" pitchFamily="49" charset="-122"/>
              </a:rPr>
              <a:t>对象输入流从文件或网络上读取对象时，会先读取对象的序列化信息，并根据这一信息创建对象。</a:t>
            </a:r>
          </a:p>
        </p:txBody>
      </p:sp>
    </p:spTree>
    <p:extLst>
      <p:ext uri="{BB962C8B-B14F-4D97-AF65-F5344CB8AC3E}">
        <p14:creationId xmlns:p14="http://schemas.microsoft.com/office/powerpoint/2010/main" val="38494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 calcmode="lin" valueType="num">
                                      <p:cBhvr additive="base">
                                        <p:cTn id="35"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anim calcmode="lin" valueType="num">
                                      <p:cBhvr additive="base">
                                        <p:cTn id="41"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07289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10.4 </a:t>
            </a:r>
            <a:r>
              <a:rPr lang="zh-CN" altLang="en-US" b="1" dirty="0">
                <a:latin typeface="仿宋" panose="02010609060101010101" pitchFamily="49" charset="-122"/>
                <a:ea typeface="仿宋" panose="02010609060101010101" pitchFamily="49" charset="-122"/>
              </a:rPr>
              <a:t>对象串行化</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41951" y="973159"/>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对象输入流类</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ObjectInputStream</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2" name="矩形 11">
            <a:extLst>
              <a:ext uri="{FF2B5EF4-FFF2-40B4-BE49-F238E27FC236}">
                <a16:creationId xmlns:a16="http://schemas.microsoft.com/office/drawing/2014/main" id="{84B425B2-66B6-44B5-B99D-700BFC13F0E0}"/>
              </a:ext>
            </a:extLst>
          </p:cNvPr>
          <p:cNvSpPr/>
          <p:nvPr/>
        </p:nvSpPr>
        <p:spPr>
          <a:xfrm>
            <a:off x="1601242" y="3182968"/>
            <a:ext cx="6811595" cy="5991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13" name="内容占位符 2">
            <a:extLst>
              <a:ext uri="{FF2B5EF4-FFF2-40B4-BE49-F238E27FC236}">
                <a16:creationId xmlns:a16="http://schemas.microsoft.com/office/drawing/2014/main" id="{13D313A9-D584-44F6-B2B5-FCAD6F6FEBD9}"/>
              </a:ext>
            </a:extLst>
          </p:cNvPr>
          <p:cNvSpPr txBox="1">
            <a:spLocks/>
          </p:cNvSpPr>
          <p:nvPr/>
        </p:nvSpPr>
        <p:spPr>
          <a:xfrm>
            <a:off x="919208" y="2454373"/>
            <a:ext cx="10433376" cy="6735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实现对象的输入操作。构造方法：</a:t>
            </a:r>
          </a:p>
        </p:txBody>
      </p:sp>
      <p:sp>
        <p:nvSpPr>
          <p:cNvPr id="14" name="内容占位符 2">
            <a:extLst>
              <a:ext uri="{FF2B5EF4-FFF2-40B4-BE49-F238E27FC236}">
                <a16:creationId xmlns:a16="http://schemas.microsoft.com/office/drawing/2014/main" id="{C2D9805D-C52B-47CB-92D6-85ACD941668C}"/>
              </a:ext>
            </a:extLst>
          </p:cNvPr>
          <p:cNvSpPr txBox="1">
            <a:spLocks/>
          </p:cNvSpPr>
          <p:nvPr/>
        </p:nvSpPr>
        <p:spPr>
          <a:xfrm>
            <a:off x="919208" y="3136375"/>
            <a:ext cx="8738920" cy="6735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InputStream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in)</a:t>
            </a:r>
          </a:p>
        </p:txBody>
      </p:sp>
      <p:sp>
        <p:nvSpPr>
          <p:cNvPr id="15" name="内容占位符 2">
            <a:extLst>
              <a:ext uri="{FF2B5EF4-FFF2-40B4-BE49-F238E27FC236}">
                <a16:creationId xmlns:a16="http://schemas.microsoft.com/office/drawing/2014/main" id="{93FE0732-6A62-4C2F-87C5-48A590E13378}"/>
              </a:ext>
            </a:extLst>
          </p:cNvPr>
          <p:cNvSpPr txBox="1">
            <a:spLocks/>
          </p:cNvSpPr>
          <p:nvPr/>
        </p:nvSpPr>
        <p:spPr>
          <a:xfrm>
            <a:off x="919208" y="3886095"/>
            <a:ext cx="10433376" cy="6735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类中的方法：</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Object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readObject</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从</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ObjectInputStream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流中读取对象。</a:t>
            </a:r>
          </a:p>
        </p:txBody>
      </p:sp>
    </p:spTree>
    <p:extLst>
      <p:ext uri="{BB962C8B-B14F-4D97-AF65-F5344CB8AC3E}">
        <p14:creationId xmlns:p14="http://schemas.microsoft.com/office/powerpoint/2010/main" val="367531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4500"/>
                            </p:stCondLst>
                            <p:childTnLst>
                              <p:par>
                                <p:cTn id="30" presetID="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1+#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2" grpId="0" animBg="1"/>
      <p:bldP spid="13"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07289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10.4 </a:t>
            </a:r>
            <a:r>
              <a:rPr lang="zh-CN" altLang="en-US" b="1" dirty="0">
                <a:latin typeface="仿宋" panose="02010609060101010101" pitchFamily="49" charset="-122"/>
                <a:ea typeface="仿宋" panose="02010609060101010101" pitchFamily="49" charset="-122"/>
              </a:rPr>
              <a:t>对象串行化</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41951" y="973159"/>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对象输出流类</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ObjectOutputStream</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9B8C5BD0-F654-4C6A-9ABF-0B9A8B6C3D21}"/>
              </a:ext>
            </a:extLst>
          </p:cNvPr>
          <p:cNvSpPr/>
          <p:nvPr/>
        </p:nvSpPr>
        <p:spPr>
          <a:xfrm>
            <a:off x="1525059" y="3259150"/>
            <a:ext cx="7694418" cy="599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D4335E9D-78F1-4E0E-91F7-B29417CC05F6}"/>
              </a:ext>
            </a:extLst>
          </p:cNvPr>
          <p:cNvSpPr txBox="1">
            <a:spLocks/>
          </p:cNvSpPr>
          <p:nvPr/>
        </p:nvSpPr>
        <p:spPr>
          <a:xfrm>
            <a:off x="919208" y="2412324"/>
            <a:ext cx="10433376" cy="6735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实现对象的输出操作。构造方法：</a:t>
            </a:r>
          </a:p>
        </p:txBody>
      </p:sp>
      <p:sp>
        <p:nvSpPr>
          <p:cNvPr id="24" name="内容占位符 2">
            <a:extLst>
              <a:ext uri="{FF2B5EF4-FFF2-40B4-BE49-F238E27FC236}">
                <a16:creationId xmlns:a16="http://schemas.microsoft.com/office/drawing/2014/main" id="{2793A2CA-5008-47AF-AA41-A69E13D27232}"/>
              </a:ext>
            </a:extLst>
          </p:cNvPr>
          <p:cNvSpPr txBox="1">
            <a:spLocks/>
          </p:cNvSpPr>
          <p:nvPr/>
        </p:nvSpPr>
        <p:spPr>
          <a:xfrm>
            <a:off x="919208" y="3212558"/>
            <a:ext cx="9138276" cy="67353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OutputStream</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out)</a:t>
            </a:r>
          </a:p>
        </p:txBody>
      </p:sp>
      <p:sp>
        <p:nvSpPr>
          <p:cNvPr id="25" name="内容占位符 2">
            <a:extLst>
              <a:ext uri="{FF2B5EF4-FFF2-40B4-BE49-F238E27FC236}">
                <a16:creationId xmlns:a16="http://schemas.microsoft.com/office/drawing/2014/main" id="{90606C69-C0F4-4961-BBF5-E9DA22671000}"/>
              </a:ext>
            </a:extLst>
          </p:cNvPr>
          <p:cNvSpPr txBox="1">
            <a:spLocks/>
          </p:cNvSpPr>
          <p:nvPr/>
        </p:nvSpPr>
        <p:spPr>
          <a:xfrm>
            <a:off x="687053" y="3898199"/>
            <a:ext cx="10665531" cy="128918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类中的方法：</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void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writeObject</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(Object o)</a:t>
            </a:r>
          </a:p>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将指定对象</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o</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写入</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ObjectOutputStream</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流中。</a:t>
            </a:r>
          </a:p>
        </p:txBody>
      </p:sp>
      <p:grpSp>
        <p:nvGrpSpPr>
          <p:cNvPr id="27" name="组合 26">
            <a:extLst>
              <a:ext uri="{FF2B5EF4-FFF2-40B4-BE49-F238E27FC236}">
                <a16:creationId xmlns:a16="http://schemas.microsoft.com/office/drawing/2014/main" id="{AB396598-A5D4-4110-80DD-9483221EE248}"/>
              </a:ext>
            </a:extLst>
          </p:cNvPr>
          <p:cNvGrpSpPr/>
          <p:nvPr/>
        </p:nvGrpSpPr>
        <p:grpSpPr>
          <a:xfrm>
            <a:off x="1411" y="5715265"/>
            <a:ext cx="12231120" cy="1142735"/>
            <a:chOff x="-43539" y="5487194"/>
            <a:chExt cx="12233951" cy="1143000"/>
          </a:xfrm>
        </p:grpSpPr>
        <p:sp>
          <p:nvSpPr>
            <p:cNvPr id="29" name="Freeform 3">
              <a:extLst>
                <a:ext uri="{FF2B5EF4-FFF2-40B4-BE49-F238E27FC236}">
                  <a16:creationId xmlns:a16="http://schemas.microsoft.com/office/drawing/2014/main" id="{8EE755B3-9801-4945-8ECE-E600720AF7BC}"/>
                </a:ext>
              </a:extLst>
            </p:cNvPr>
            <p:cNvSpPr/>
            <p:nvPr/>
          </p:nvSpPr>
          <p:spPr>
            <a:xfrm>
              <a:off x="-43539" y="5487194"/>
              <a:ext cx="12233951" cy="1143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CEBD9C2F-ED07-4D2E-BEE4-E3FBE35A5837}"/>
                </a:ext>
              </a:extLst>
            </p:cNvPr>
            <p:cNvSpPr txBox="1">
              <a:spLocks/>
            </p:cNvSpPr>
            <p:nvPr/>
          </p:nvSpPr>
          <p:spPr>
            <a:xfrm>
              <a:off x="1145815" y="5563394"/>
              <a:ext cx="10435791" cy="10668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10.11】</a:t>
              </a:r>
              <a:r>
                <a:rPr lang="zh-CN" altLang="en-US" sz="2400" b="1" dirty="0">
                  <a:solidFill>
                    <a:schemeClr val="bg1"/>
                  </a:solidFill>
                  <a:latin typeface="仿宋" panose="02010609060101010101" pitchFamily="49" charset="-122"/>
                  <a:ea typeface="仿宋" panose="02010609060101010101" pitchFamily="49" charset="-122"/>
                </a:rPr>
                <a:t>创建一个可序列化类，将该类的对象写入到文件中。用对象输入流读取并显示对象信息。</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Example10_11.java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439BCFC9-7F1C-43DA-89A6-5835D0E09269}"/>
                </a:ext>
              </a:extLst>
            </p:cNvPr>
            <p:cNvGrpSpPr/>
            <p:nvPr/>
          </p:nvGrpSpPr>
          <p:grpSpPr>
            <a:xfrm>
              <a:off x="792751" y="5641181"/>
              <a:ext cx="352250" cy="455613"/>
              <a:chOff x="5449889" y="1827213"/>
              <a:chExt cx="352250" cy="455613"/>
            </a:xfrm>
            <a:solidFill>
              <a:srgbClr val="FFC000"/>
            </a:solidFill>
          </p:grpSpPr>
          <p:sp>
            <p:nvSpPr>
              <p:cNvPr id="32" name="Freeform 125">
                <a:extLst>
                  <a:ext uri="{FF2B5EF4-FFF2-40B4-BE49-F238E27FC236}">
                    <a16:creationId xmlns:a16="http://schemas.microsoft.com/office/drawing/2014/main" id="{04AF8347-AF36-4D09-BE9C-4E861159BBCD}"/>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31346232-3423-42D0-BCEB-92A946540B4F}"/>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366977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9"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0-#ppt_h/2"/>
                                          </p:val>
                                        </p:tav>
                                        <p:tav tm="100000">
                                          <p:val>
                                            <p:strVal val="#ppt_y"/>
                                          </p:val>
                                        </p:tav>
                                      </p:tavLst>
                                    </p:anim>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4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additive="base">
                                        <p:cTn id="38"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3" fill="hold" grpId="0" nodeType="afterEffect">
                                  <p:stCondLst>
                                    <p:cond delay="0"/>
                                  </p:stCondLst>
                                  <p:childTnLst>
                                    <p:set>
                                      <p:cBhvr>
                                        <p:cTn id="42" dur="1" fill="hold">
                                          <p:stCondLst>
                                            <p:cond delay="0"/>
                                          </p:stCondLst>
                                        </p:cTn>
                                        <p:tgtEl>
                                          <p:spTgt spid="25">
                                            <p:txEl>
                                              <p:pRg st="1" end="1"/>
                                            </p:txEl>
                                          </p:spTgt>
                                        </p:tgtEl>
                                        <p:attrNameLst>
                                          <p:attrName>style.visibility</p:attrName>
                                        </p:attrNameLst>
                                      </p:cBhvr>
                                      <p:to>
                                        <p:strVal val="visible"/>
                                      </p:to>
                                    </p:set>
                                    <p:anim calcmode="lin" valueType="num">
                                      <p:cBhvr additive="base">
                                        <p:cTn id="43" dur="500" fill="hold"/>
                                        <p:tgtEl>
                                          <p:spTgt spid="25">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ircle(in)">
                                      <p:cBhvr>
                                        <p:cTn id="49"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animBg="1"/>
      <p:bldP spid="23" grpId="0"/>
      <p:bldP spid="24" grpId="0"/>
      <p:bldP spid="2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07289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10.4 </a:t>
            </a:r>
            <a:r>
              <a:rPr lang="zh-CN" altLang="en-US" b="1" dirty="0">
                <a:latin typeface="仿宋" panose="02010609060101010101" pitchFamily="49" charset="-122"/>
                <a:ea typeface="仿宋" panose="02010609060101010101" pitchFamily="49" charset="-122"/>
              </a:rPr>
              <a:t>对象串行化</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207357"/>
            <a:ext cx="12231120" cy="68927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41951" y="973159"/>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序列化与对象克隆</a:t>
              </a:r>
            </a:p>
          </p:txBody>
        </p:sp>
      </p:grpSp>
      <p:sp>
        <p:nvSpPr>
          <p:cNvPr id="34" name="矩形 33">
            <a:extLst>
              <a:ext uri="{FF2B5EF4-FFF2-40B4-BE49-F238E27FC236}">
                <a16:creationId xmlns:a16="http://schemas.microsoft.com/office/drawing/2014/main" id="{AC24B3D1-8D52-47D6-A01C-EFE2C0C4B0A0}"/>
              </a:ext>
            </a:extLst>
          </p:cNvPr>
          <p:cNvSpPr/>
          <p:nvPr/>
        </p:nvSpPr>
        <p:spPr>
          <a:xfrm>
            <a:off x="837507" y="1978575"/>
            <a:ext cx="8650040" cy="1200329"/>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hlinkClick r:id="rId2" action="ppaction://hlinkfile"/>
              </a:rPr>
              <a:t>例</a:t>
            </a:r>
            <a:r>
              <a:rPr lang="en-US" altLang="zh-CN" sz="2400" b="1" dirty="0">
                <a:latin typeface="仿宋" panose="02010609060101010101" pitchFamily="49" charset="-122"/>
                <a:ea typeface="仿宋" panose="02010609060101010101" pitchFamily="49" charset="-122"/>
                <a:hlinkClick r:id="rId2" action="ppaction://hlinkfile"/>
              </a:rPr>
              <a:t>:</a:t>
            </a:r>
            <a:r>
              <a:rPr lang="zh-CN" altLang="zh-CN" sz="2400" b="1" dirty="0">
                <a:latin typeface="仿宋" panose="02010609060101010101" pitchFamily="49" charset="-122"/>
                <a:ea typeface="仿宋" panose="02010609060101010101" pitchFamily="49" charset="-122"/>
              </a:rPr>
              <a:t>用户在程序中的文本区输入若干个字符后，单击“得到文本区的可隆”按扭，获得文本区的克隆，并改变克隆对象的背景颜色，然后把它添加到窗口中</a:t>
            </a:r>
            <a:r>
              <a:rPr lang="zh-CN" altLang="en-US" sz="2400" b="1" dirty="0">
                <a:latin typeface="仿宋" panose="02010609060101010101" pitchFamily="49" charset="-122"/>
                <a:ea typeface="仿宋" panose="02010609060101010101" pitchFamily="49" charset="-122"/>
              </a:rPr>
              <a:t>。</a:t>
            </a:r>
          </a:p>
        </p:txBody>
      </p:sp>
      <p:pic>
        <p:nvPicPr>
          <p:cNvPr id="35" name="Picture 3">
            <a:extLst>
              <a:ext uri="{FF2B5EF4-FFF2-40B4-BE49-F238E27FC236}">
                <a16:creationId xmlns:a16="http://schemas.microsoft.com/office/drawing/2014/main" id="{676F6D5A-3B43-4537-8313-CFB177B85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53" y="3109623"/>
            <a:ext cx="5972878" cy="264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9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096000" y="4422199"/>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10.2   File</a:t>
              </a:r>
              <a:r>
                <a:rPr lang="zh-CN" altLang="en-US" sz="2400" b="1" dirty="0">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10.3   </a:t>
              </a:r>
              <a:r>
                <a:rPr lang="zh-CN" altLang="en-US" sz="2400" b="1" dirty="0">
                  <a:latin typeface="仿宋" panose="02010609060101010101" pitchFamily="49" charset="-122"/>
                  <a:ea typeface="仿宋" panose="02010609060101010101" pitchFamily="49" charset="-122"/>
                </a:rPr>
                <a:t>常用</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81699"/>
            <a:ext cx="5031556" cy="617986"/>
            <a:chOff x="5275064" y="2795844"/>
            <a:chExt cx="5896276"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237086" y="2927033"/>
              <a:ext cx="493425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10.4   </a:t>
              </a:r>
              <a:r>
                <a:rPr lang="zh-CN" altLang="en-US" sz="2400" b="1" dirty="0">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6001742" cy="617986"/>
            <a:chOff x="5275064" y="3557844"/>
            <a:chExt cx="60017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10.5   NIO</a:t>
              </a:r>
              <a:endParaRPr lang="zh-CN" altLang="en-US" sz="2400" b="1" dirty="0">
                <a:solidFill>
                  <a:schemeClr val="bg1"/>
                </a:solidFill>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6001742" cy="617986"/>
            <a:chOff x="5275064" y="5258594"/>
            <a:chExt cx="6001742"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5180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10.6   </a:t>
              </a:r>
              <a:r>
                <a:rPr lang="zh-CN" altLang="en-US" sz="2400" b="1" dirty="0">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10.1   </a:t>
              </a:r>
              <a:r>
                <a:rPr lang="zh-CN" altLang="en-US" sz="2400" b="1" dirty="0">
                  <a:latin typeface="仿宋" panose="02010609060101010101" pitchFamily="49" charset="-122"/>
                  <a:ea typeface="仿宋" panose="02010609060101010101" pitchFamily="49" charset="-122"/>
                </a:rPr>
                <a:t>理解</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702551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java.nio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与</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的区别</a:t>
              </a:r>
            </a:p>
          </p:txBody>
        </p:sp>
      </p:grpSp>
      <p:grpSp>
        <p:nvGrpSpPr>
          <p:cNvPr id="15" name="组合 14">
            <a:extLst>
              <a:ext uri="{FF2B5EF4-FFF2-40B4-BE49-F238E27FC236}">
                <a16:creationId xmlns:a16="http://schemas.microsoft.com/office/drawing/2014/main" id="{1974BF91-5E49-4878-AF0F-CFF81992BD87}"/>
              </a:ext>
            </a:extLst>
          </p:cNvPr>
          <p:cNvGrpSpPr/>
          <p:nvPr/>
        </p:nvGrpSpPr>
        <p:grpSpPr>
          <a:xfrm>
            <a:off x="2205" y="1829170"/>
            <a:ext cx="12187591" cy="543168"/>
            <a:chOff x="0" y="2962700"/>
            <a:chExt cx="12190412" cy="543294"/>
          </a:xfrm>
        </p:grpSpPr>
        <p:sp>
          <p:nvSpPr>
            <p:cNvPr id="16" name="Freeform 3">
              <a:extLst>
                <a:ext uri="{FF2B5EF4-FFF2-40B4-BE49-F238E27FC236}">
                  <a16:creationId xmlns:a16="http://schemas.microsoft.com/office/drawing/2014/main" id="{D12E3A53-AE5B-4DDF-9EFD-807CA8A0F0C7}"/>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65122161-14B5-4A47-9F1F-F105EB5FC75E}"/>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面向流和面向缓冲区</a:t>
              </a:r>
            </a:p>
          </p:txBody>
        </p:sp>
      </p:grpSp>
      <p:sp>
        <p:nvSpPr>
          <p:cNvPr id="27" name="内容占位符 2">
            <a:extLst>
              <a:ext uri="{FF2B5EF4-FFF2-40B4-BE49-F238E27FC236}">
                <a16:creationId xmlns:a16="http://schemas.microsoft.com/office/drawing/2014/main" id="{94D635DE-D370-468B-872C-FFBE81C96B34}"/>
              </a:ext>
            </a:extLst>
          </p:cNvPr>
          <p:cNvSpPr txBox="1">
            <a:spLocks/>
          </p:cNvSpPr>
          <p:nvPr/>
        </p:nvSpPr>
        <p:spPr>
          <a:xfrm>
            <a:off x="1033483" y="2473121"/>
            <a:ext cx="10378537" cy="72733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是面向字节流或字符流进行操作，数据传输结束前不缓存在任何地方。</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java.nio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是面向缓冲区的，传输的数据都存在缓冲区中。</a:t>
            </a:r>
          </a:p>
        </p:txBody>
      </p:sp>
      <p:grpSp>
        <p:nvGrpSpPr>
          <p:cNvPr id="29" name="组合 28">
            <a:extLst>
              <a:ext uri="{FF2B5EF4-FFF2-40B4-BE49-F238E27FC236}">
                <a16:creationId xmlns:a16="http://schemas.microsoft.com/office/drawing/2014/main" id="{89871D6A-95CD-4857-9E7D-3585D8C1ABB1}"/>
              </a:ext>
            </a:extLst>
          </p:cNvPr>
          <p:cNvGrpSpPr/>
          <p:nvPr/>
        </p:nvGrpSpPr>
        <p:grpSpPr>
          <a:xfrm>
            <a:off x="2205" y="3571473"/>
            <a:ext cx="12187591" cy="543168"/>
            <a:chOff x="0" y="2962700"/>
            <a:chExt cx="12190412" cy="543294"/>
          </a:xfrm>
        </p:grpSpPr>
        <p:sp>
          <p:nvSpPr>
            <p:cNvPr id="30" name="Freeform 3">
              <a:extLst>
                <a:ext uri="{FF2B5EF4-FFF2-40B4-BE49-F238E27FC236}">
                  <a16:creationId xmlns:a16="http://schemas.microsoft.com/office/drawing/2014/main" id="{808586AE-5EE9-4E37-9DAA-C25F5F1293B4}"/>
                </a:ext>
              </a:extLst>
            </p:cNvPr>
            <p:cNvSpPr/>
            <p:nvPr/>
          </p:nvSpPr>
          <p:spPr>
            <a:xfrm>
              <a:off x="0" y="29627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8C28794B-F01A-4345-8B74-BB86AC27864A}"/>
                </a:ext>
              </a:extLst>
            </p:cNvPr>
            <p:cNvSpPr txBox="1">
              <a:spLocks/>
            </p:cNvSpPr>
            <p:nvPr/>
          </p:nvSpPr>
          <p:spPr>
            <a:xfrm>
              <a:off x="1069615" y="2972594"/>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阻塞和非阻塞</a:t>
              </a:r>
            </a:p>
          </p:txBody>
        </p:sp>
      </p:grpSp>
      <p:sp>
        <p:nvSpPr>
          <p:cNvPr id="32" name="内容占位符 2">
            <a:extLst>
              <a:ext uri="{FF2B5EF4-FFF2-40B4-BE49-F238E27FC236}">
                <a16:creationId xmlns:a16="http://schemas.microsoft.com/office/drawing/2014/main" id="{08CD57B0-F07D-46F8-9D7D-7F7B5E2949CA}"/>
              </a:ext>
            </a:extLst>
          </p:cNvPr>
          <p:cNvSpPr txBox="1">
            <a:spLocks/>
          </p:cNvSpPr>
          <p:nvPr/>
        </p:nvSpPr>
        <p:spPr>
          <a:xfrm>
            <a:off x="991782" y="4190824"/>
            <a:ext cx="10378537" cy="152364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19856">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传输是阻塞的，即在开始读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写操作之前线程一直处于阻塞状态，不能做其他的事情。</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java.nio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是非阻塞的，即线程不需要等待数据全部传输结束就可以做其他的事情。</a:t>
            </a:r>
          </a:p>
        </p:txBody>
      </p:sp>
      <p:grpSp>
        <p:nvGrpSpPr>
          <p:cNvPr id="33" name="组合 32">
            <a:extLst>
              <a:ext uri="{FF2B5EF4-FFF2-40B4-BE49-F238E27FC236}">
                <a16:creationId xmlns:a16="http://schemas.microsoft.com/office/drawing/2014/main" id="{F451FA7E-9492-414F-8EFE-DD747C0BAD63}"/>
              </a:ext>
            </a:extLst>
          </p:cNvPr>
          <p:cNvGrpSpPr/>
          <p:nvPr/>
        </p:nvGrpSpPr>
        <p:grpSpPr>
          <a:xfrm>
            <a:off x="10138088" y="5714471"/>
            <a:ext cx="1877352" cy="1129303"/>
            <a:chOff x="9675584" y="5175723"/>
            <a:chExt cx="1877787" cy="1129564"/>
          </a:xfrm>
        </p:grpSpPr>
        <p:sp>
          <p:nvSpPr>
            <p:cNvPr id="37" name="矩形 36">
              <a:extLst>
                <a:ext uri="{FF2B5EF4-FFF2-40B4-BE49-F238E27FC236}">
                  <a16:creationId xmlns:a16="http://schemas.microsoft.com/office/drawing/2014/main" id="{A0A39D07-45B5-43BE-9706-C1D2A48392A1}"/>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4D949E2A-D1B8-43C5-871B-ED40E1352591}"/>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5C60F1F7-B9DB-44D1-BC16-A583D9992141}"/>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BAE6EADB-16FF-4445-ADF6-71AAC974CF6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483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par>
                          <p:cTn id="25" fill="hold">
                            <p:stCondLst>
                              <p:cond delay="4000"/>
                            </p:stCondLst>
                            <p:childTnLst>
                              <p:par>
                                <p:cTn id="26" presetID="2" presetClass="entr" presetSubtype="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down)">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7" grpId="0"/>
      <p:bldP spid="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4" name="内容占位符 2">
            <a:extLst>
              <a:ext uri="{FF2B5EF4-FFF2-40B4-BE49-F238E27FC236}">
                <a16:creationId xmlns:a16="http://schemas.microsoft.com/office/drawing/2014/main" id="{A44D08DB-B94E-41BA-98DB-61129D4991F9}"/>
              </a:ext>
            </a:extLst>
          </p:cNvPr>
          <p:cNvSpPr txBox="1">
            <a:spLocks/>
          </p:cNvSpPr>
          <p:nvPr/>
        </p:nvSpPr>
        <p:spPr>
          <a:xfrm>
            <a:off x="804955" y="3306554"/>
            <a:ext cx="10329632" cy="28187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缓冲区</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用于缓存待发送</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已接收的数据。</a:t>
            </a: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缓冲区子类：</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ByteBuffer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CharBuffer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DoubleBuffer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FloatBuffer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IntBuffer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LongBuffer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ShortBuffer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等。</a:t>
            </a: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抽象类是它们的父类，定义了缓冲区访问的相关属性和方法。</a:t>
            </a:r>
          </a:p>
        </p:txBody>
      </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A9D8AFE-955D-4423-8B33-39ED5DE794A0}"/>
              </a:ext>
            </a:extLst>
          </p:cNvPr>
          <p:cNvSpPr/>
          <p:nvPr/>
        </p:nvSpPr>
        <p:spPr>
          <a:xfrm>
            <a:off x="-32257" y="2610715"/>
            <a:ext cx="12189178"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7932757-E7CD-4AA6-97A5-565715804D5C}"/>
              </a:ext>
            </a:extLst>
          </p:cNvPr>
          <p:cNvSpPr txBox="1">
            <a:spLocks/>
          </p:cNvSpPr>
          <p:nvPr/>
        </p:nvSpPr>
        <p:spPr>
          <a:xfrm>
            <a:off x="1318469" y="262091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．缓冲区</a:t>
            </a:r>
            <a:r>
              <a:rPr lang="en-US" altLang="zh-CN" sz="2400" b="1" dirty="0">
                <a:solidFill>
                  <a:schemeClr val="tx1"/>
                </a:solidFill>
                <a:latin typeface="仿宋" panose="02010609060101010101" pitchFamily="49" charset="-122"/>
                <a:ea typeface="仿宋" panose="02010609060101010101" pitchFamily="49" charset="-122"/>
              </a:rPr>
              <a:t>Buffers</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1790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31" presetClass="entr" presetSubtype="0" fill="hold" grpId="0" nodeType="after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anim calcmode="lin" valueType="num">
                                      <p:cBhvr>
                                        <p:cTn id="38" dur="10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9" dur="10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40" dur="1000" fill="hold"/>
                                        <p:tgtEl>
                                          <p:spTgt spid="24">
                                            <p:txEl>
                                              <p:pRg st="0" end="0"/>
                                            </p:txEl>
                                          </p:spTgt>
                                        </p:tgtEl>
                                        <p:attrNameLst>
                                          <p:attrName>style.rotation</p:attrName>
                                        </p:attrNameLst>
                                      </p:cBhvr>
                                      <p:tavLst>
                                        <p:tav tm="0">
                                          <p:val>
                                            <p:fltVal val="90"/>
                                          </p:val>
                                        </p:tav>
                                        <p:tav tm="100000">
                                          <p:val>
                                            <p:fltVal val="0"/>
                                          </p:val>
                                        </p:tav>
                                      </p:tavLst>
                                    </p:anim>
                                    <p:animEffect transition="in" filter="fade">
                                      <p:cBhvr>
                                        <p:cTn id="41" dur="1000"/>
                                        <p:tgtEl>
                                          <p:spTgt spid="2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24">
                                            <p:txEl>
                                              <p:pRg st="1" end="1"/>
                                            </p:txEl>
                                          </p:spTgt>
                                        </p:tgtEl>
                                        <p:attrNameLst>
                                          <p:attrName>style.visibility</p:attrName>
                                        </p:attrNameLst>
                                      </p:cBhvr>
                                      <p:to>
                                        <p:strVal val="visible"/>
                                      </p:to>
                                    </p:set>
                                    <p:anim calcmode="lin" valueType="num">
                                      <p:cBhvr>
                                        <p:cTn id="46" dur="1000" fill="hold"/>
                                        <p:tgtEl>
                                          <p:spTgt spid="24">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24">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24">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2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24">
                                            <p:txEl>
                                              <p:pRg st="2" end="2"/>
                                            </p:txEl>
                                          </p:spTgt>
                                        </p:tgtEl>
                                        <p:attrNameLst>
                                          <p:attrName>style.visibility</p:attrName>
                                        </p:attrNameLst>
                                      </p:cBhvr>
                                      <p:to>
                                        <p:strVal val="visible"/>
                                      </p:to>
                                    </p:set>
                                    <p:anim calcmode="lin" valueType="num">
                                      <p:cBhvr>
                                        <p:cTn id="54" dur="1000" fill="hold"/>
                                        <p:tgtEl>
                                          <p:spTgt spid="24">
                                            <p:txEl>
                                              <p:pRg st="2" end="2"/>
                                            </p:txEl>
                                          </p:spTgt>
                                        </p:tgtEl>
                                        <p:attrNameLst>
                                          <p:attrName>ppt_w</p:attrName>
                                        </p:attrNameLst>
                                      </p:cBhvr>
                                      <p:tavLst>
                                        <p:tav tm="0">
                                          <p:val>
                                            <p:fltVal val="0"/>
                                          </p:val>
                                        </p:tav>
                                        <p:tav tm="100000">
                                          <p:val>
                                            <p:strVal val="#ppt_w"/>
                                          </p:val>
                                        </p:tav>
                                      </p:tavLst>
                                    </p:anim>
                                    <p:anim calcmode="lin" valueType="num">
                                      <p:cBhvr>
                                        <p:cTn id="55" dur="1000" fill="hold"/>
                                        <p:tgtEl>
                                          <p:spTgt spid="24">
                                            <p:txEl>
                                              <p:pRg st="2" end="2"/>
                                            </p:txEl>
                                          </p:spTgt>
                                        </p:tgtEl>
                                        <p:attrNameLst>
                                          <p:attrName>ppt_h</p:attrName>
                                        </p:attrNameLst>
                                      </p:cBhvr>
                                      <p:tavLst>
                                        <p:tav tm="0">
                                          <p:val>
                                            <p:fltVal val="0"/>
                                          </p:val>
                                        </p:tav>
                                        <p:tav tm="100000">
                                          <p:val>
                                            <p:strVal val="#ppt_h"/>
                                          </p:val>
                                        </p:tav>
                                      </p:tavLst>
                                    </p:anim>
                                    <p:anim calcmode="lin" valueType="num">
                                      <p:cBhvr>
                                        <p:cTn id="56" dur="1000" fill="hold"/>
                                        <p:tgtEl>
                                          <p:spTgt spid="24">
                                            <p:txEl>
                                              <p:pRg st="2" end="2"/>
                                            </p:txEl>
                                          </p:spTgt>
                                        </p:tgtEl>
                                        <p:attrNameLst>
                                          <p:attrName>style.rotation</p:attrName>
                                        </p:attrNameLst>
                                      </p:cBhvr>
                                      <p:tavLst>
                                        <p:tav tm="0">
                                          <p:val>
                                            <p:fltVal val="90"/>
                                          </p:val>
                                        </p:tav>
                                        <p:tav tm="100000">
                                          <p:val>
                                            <p:fltVal val="0"/>
                                          </p:val>
                                        </p:tav>
                                      </p:tavLst>
                                    </p:anim>
                                    <p:animEffect transition="in" filter="fade">
                                      <p:cBhvr>
                                        <p:cTn id="57" dur="10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4" grpId="0" uiExpand="1" build="p"/>
      <p:bldP spid="25" grpId="0"/>
      <p:bldP spid="34" grpId="0" animBg="1"/>
      <p:bldP spid="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A9D8AFE-955D-4423-8B33-39ED5DE794A0}"/>
              </a:ext>
            </a:extLst>
          </p:cNvPr>
          <p:cNvSpPr/>
          <p:nvPr/>
        </p:nvSpPr>
        <p:spPr>
          <a:xfrm>
            <a:off x="-32257" y="2610715"/>
            <a:ext cx="12189178"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7932757-E7CD-4AA6-97A5-565715804D5C}"/>
              </a:ext>
            </a:extLst>
          </p:cNvPr>
          <p:cNvSpPr txBox="1">
            <a:spLocks/>
          </p:cNvSpPr>
          <p:nvPr/>
        </p:nvSpPr>
        <p:spPr>
          <a:xfrm>
            <a:off x="1318469" y="262091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．缓冲区</a:t>
            </a:r>
            <a:r>
              <a:rPr lang="en-US" altLang="zh-CN" sz="2400" b="1" dirty="0">
                <a:solidFill>
                  <a:schemeClr val="tx1"/>
                </a:solidFill>
                <a:latin typeface="仿宋" panose="02010609060101010101" pitchFamily="49" charset="-122"/>
                <a:ea typeface="仿宋" panose="02010609060101010101" pitchFamily="49" charset="-122"/>
              </a:rPr>
              <a:t>Buffers</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8A997F5D-7C1B-43EE-8B6B-29DFBEBED226}"/>
              </a:ext>
            </a:extLst>
          </p:cNvPr>
          <p:cNvSpPr txBox="1">
            <a:spLocks/>
          </p:cNvSpPr>
          <p:nvPr/>
        </p:nvSpPr>
        <p:spPr>
          <a:xfrm>
            <a:off x="985529" y="3311223"/>
            <a:ext cx="9979890" cy="28187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Buffer</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的基本属性有三个：</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position</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（位置）、</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limit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（限制）、</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capacity</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（容量）。这三个属性相当于缓冲区中的三个指针标记，用于指出访问位置，访问范围，最大容量等信息。</a:t>
            </a:r>
          </a:p>
        </p:txBody>
      </p:sp>
    </p:spTree>
    <p:extLst>
      <p:ext uri="{BB962C8B-B14F-4D97-AF65-F5344CB8AC3E}">
        <p14:creationId xmlns:p14="http://schemas.microsoft.com/office/powerpoint/2010/main" val="25010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5" grpId="0"/>
      <p:bldP spid="34" grpId="0" animBg="1"/>
      <p:bldP spid="3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pic>
        <p:nvPicPr>
          <p:cNvPr id="14" name="图片 13" descr="图11-8.jpg">
            <a:extLst>
              <a:ext uri="{FF2B5EF4-FFF2-40B4-BE49-F238E27FC236}">
                <a16:creationId xmlns:a16="http://schemas.microsoft.com/office/drawing/2014/main" id="{3C5A4EBF-CA1E-4C02-BA39-86982901AE9D}"/>
              </a:ext>
            </a:extLst>
          </p:cNvPr>
          <p:cNvPicPr/>
          <p:nvPr/>
        </p:nvPicPr>
        <p:blipFill>
          <a:blip r:embed="rId2" cstate="print">
            <a:clrChange>
              <a:clrFrom>
                <a:srgbClr val="FFFFFF"/>
              </a:clrFrom>
              <a:clrTo>
                <a:srgbClr val="FFFFFF">
                  <a:alpha val="0"/>
                </a:srgbClr>
              </a:clrTo>
            </a:clrChange>
          </a:blip>
          <a:stretch>
            <a:fillRect/>
          </a:stretch>
        </p:blipFill>
        <p:spPr>
          <a:xfrm>
            <a:off x="1782025" y="2474910"/>
            <a:ext cx="7730778" cy="3580571"/>
          </a:xfrm>
          <a:prstGeom prst="rect">
            <a:avLst/>
          </a:prstGeom>
        </p:spPr>
      </p:pic>
      <p:grpSp>
        <p:nvGrpSpPr>
          <p:cNvPr id="15" name="组合 14">
            <a:extLst>
              <a:ext uri="{FF2B5EF4-FFF2-40B4-BE49-F238E27FC236}">
                <a16:creationId xmlns:a16="http://schemas.microsoft.com/office/drawing/2014/main" id="{A3C61C8D-1A22-4E58-9834-5BA2CD5D97DD}"/>
              </a:ext>
            </a:extLst>
          </p:cNvPr>
          <p:cNvGrpSpPr/>
          <p:nvPr/>
        </p:nvGrpSpPr>
        <p:grpSpPr>
          <a:xfrm>
            <a:off x="10085903" y="3922375"/>
            <a:ext cx="1877352" cy="3159608"/>
            <a:chOff x="9675584" y="5175723"/>
            <a:chExt cx="1877787" cy="1129564"/>
          </a:xfrm>
        </p:grpSpPr>
        <p:sp>
          <p:nvSpPr>
            <p:cNvPr id="23" name="矩形 22">
              <a:extLst>
                <a:ext uri="{FF2B5EF4-FFF2-40B4-BE49-F238E27FC236}">
                  <a16:creationId xmlns:a16="http://schemas.microsoft.com/office/drawing/2014/main" id="{817C197B-FA6F-4D82-A448-E3454F3CCB02}"/>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E6AC421-6940-4506-B9DC-6D868DABC21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D88AC72-DB30-4AE8-B939-FF882DF99567}"/>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3D494DF-575F-4D59-BD23-33D25A8C14D7}"/>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37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par>
                                <p:cTn id="25" presetID="21"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heel(8)">
                                      <p:cBhvr>
                                        <p:cTn id="27" dur="2000"/>
                                        <p:tgtEl>
                                          <p:spTgt spid="14"/>
                                        </p:tgtEl>
                                      </p:cBhvr>
                                    </p:animEffect>
                                  </p:childTnLst>
                                </p:cTn>
                              </p:par>
                            </p:childTnLst>
                          </p:cTn>
                        </p:par>
                        <p:par>
                          <p:cTn id="28" fill="hold">
                            <p:stCondLst>
                              <p:cond delay="5500"/>
                            </p:stCondLst>
                            <p:childTnLst>
                              <p:par>
                                <p:cTn id="29" presetID="2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166334"/>
            <a:ext cx="12231120" cy="73030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A9D8AFE-955D-4423-8B33-39ED5DE794A0}"/>
              </a:ext>
            </a:extLst>
          </p:cNvPr>
          <p:cNvSpPr/>
          <p:nvPr/>
        </p:nvSpPr>
        <p:spPr>
          <a:xfrm>
            <a:off x="-32257" y="2610715"/>
            <a:ext cx="12189178"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7932757-E7CD-4AA6-97A5-565715804D5C}"/>
              </a:ext>
            </a:extLst>
          </p:cNvPr>
          <p:cNvSpPr txBox="1">
            <a:spLocks/>
          </p:cNvSpPr>
          <p:nvPr/>
        </p:nvSpPr>
        <p:spPr>
          <a:xfrm>
            <a:off x="1318469" y="262091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．缓冲区</a:t>
            </a:r>
            <a:r>
              <a:rPr lang="en-US" altLang="zh-CN" sz="2400" b="1" dirty="0">
                <a:solidFill>
                  <a:schemeClr val="tx1"/>
                </a:solidFill>
                <a:latin typeface="仿宋" panose="02010609060101010101" pitchFamily="49" charset="-122"/>
                <a:ea typeface="仿宋" panose="02010609060101010101" pitchFamily="49" charset="-122"/>
              </a:rPr>
              <a:t>Buffers</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ADBFD14B-DB63-4F20-B5C5-DF0FFC1F01D0}"/>
              </a:ext>
            </a:extLst>
          </p:cNvPr>
          <p:cNvSpPr txBox="1">
            <a:spLocks/>
          </p:cNvSpPr>
          <p:nvPr/>
        </p:nvSpPr>
        <p:spPr>
          <a:xfrm>
            <a:off x="1072385" y="3347586"/>
            <a:ext cx="11084535"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三个属性说明：</a:t>
            </a:r>
          </a:p>
          <a:p>
            <a:pPr marL="342831" indent="-342831">
              <a:buFont typeface="Wingdings" panose="05000000000000000000" pitchFamily="2" charset="2"/>
              <a:buChar char="l"/>
            </a:pPr>
            <a:r>
              <a:rPr lang="en-US" altLang="zh-CN" sz="2400" b="1" dirty="0">
                <a:latin typeface="仿宋" panose="02010609060101010101" pitchFamily="49" charset="-122"/>
                <a:ea typeface="仿宋" panose="02010609060101010101" pitchFamily="49" charset="-122"/>
              </a:rPr>
              <a:t>position</a:t>
            </a:r>
            <a:r>
              <a:rPr lang="zh-CN" altLang="en-US" sz="2400" b="1" dirty="0">
                <a:latin typeface="仿宋" panose="02010609060101010101" pitchFamily="49" charset="-122"/>
                <a:ea typeface="仿宋" panose="02010609060101010101" pitchFamily="49" charset="-122"/>
              </a:rPr>
              <a:t>：下一个要读</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写的数据位置，可以从</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开始。该值不能大于</a:t>
            </a:r>
            <a:r>
              <a:rPr lang="en-US" altLang="zh-CN" sz="2400" b="1" dirty="0">
                <a:latin typeface="仿宋" panose="02010609060101010101" pitchFamily="49" charset="-122"/>
                <a:ea typeface="仿宋" panose="02010609060101010101" pitchFamily="49" charset="-122"/>
              </a:rPr>
              <a:t>limit</a:t>
            </a:r>
            <a:r>
              <a:rPr lang="zh-CN" altLang="en-US" sz="2400" b="1" dirty="0">
                <a:latin typeface="仿宋" panose="02010609060101010101" pitchFamily="49" charset="-122"/>
                <a:ea typeface="仿宋" panose="02010609060101010101" pitchFamily="49" charset="-122"/>
              </a:rPr>
              <a:t>。</a:t>
            </a:r>
          </a:p>
          <a:p>
            <a:pPr marL="342831" indent="-342831">
              <a:buFont typeface="Wingdings" panose="05000000000000000000" pitchFamily="2" charset="2"/>
              <a:buChar char="l"/>
            </a:pPr>
            <a:r>
              <a:rPr lang="en-US" altLang="zh-CN" sz="2400" b="1" dirty="0">
                <a:latin typeface="仿宋" panose="02010609060101010101" pitchFamily="49" charset="-122"/>
                <a:ea typeface="仿宋" panose="02010609060101010101" pitchFamily="49" charset="-122"/>
              </a:rPr>
              <a:t>limit</a:t>
            </a:r>
            <a:r>
              <a:rPr lang="zh-CN" altLang="en-US" sz="2400" b="1" dirty="0">
                <a:latin typeface="仿宋" panose="02010609060101010101" pitchFamily="49" charset="-122"/>
                <a:ea typeface="仿宋" panose="02010609060101010101" pitchFamily="49" charset="-122"/>
              </a:rPr>
              <a:t>：不可以读</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写的数据起始位置。该值不能大于</a:t>
            </a:r>
            <a:r>
              <a:rPr lang="en-US" altLang="zh-CN" sz="2400" b="1" dirty="0">
                <a:latin typeface="仿宋" panose="02010609060101010101" pitchFamily="49" charset="-122"/>
                <a:ea typeface="仿宋" panose="02010609060101010101" pitchFamily="49" charset="-122"/>
              </a:rPr>
              <a:t>capacity</a:t>
            </a:r>
            <a:r>
              <a:rPr lang="zh-CN" altLang="en-US" sz="2400" b="1" dirty="0">
                <a:latin typeface="仿宋" panose="02010609060101010101" pitchFamily="49" charset="-122"/>
                <a:ea typeface="仿宋" panose="02010609060101010101" pitchFamily="49" charset="-122"/>
              </a:rPr>
              <a:t>。</a:t>
            </a:r>
          </a:p>
          <a:p>
            <a:pPr marL="342831" indent="-342831">
              <a:buFont typeface="Wingdings" panose="05000000000000000000" pitchFamily="2" charset="2"/>
              <a:buChar char="l"/>
            </a:pPr>
            <a:r>
              <a:rPr lang="en-US" altLang="zh-CN" sz="2400" b="1" dirty="0">
                <a:latin typeface="仿宋" panose="02010609060101010101" pitchFamily="49" charset="-122"/>
                <a:ea typeface="仿宋" panose="02010609060101010101" pitchFamily="49" charset="-122"/>
              </a:rPr>
              <a:t>capacity</a:t>
            </a:r>
            <a:r>
              <a:rPr lang="zh-CN" altLang="en-US" sz="2400" b="1" dirty="0">
                <a:latin typeface="仿宋" panose="02010609060101010101" pitchFamily="49" charset="-122"/>
                <a:ea typeface="仿宋" panose="02010609060101010101" pitchFamily="49" charset="-122"/>
              </a:rPr>
              <a:t>：缓冲区容量，一旦设定不能修改。</a:t>
            </a:r>
          </a:p>
          <a:p>
            <a:r>
              <a:rPr lang="zh-CN" altLang="en-US" sz="2400" b="1" dirty="0">
                <a:latin typeface="仿宋" panose="02010609060101010101" pitchFamily="49" charset="-122"/>
                <a:ea typeface="仿宋" panose="02010609060101010101" pitchFamily="49" charset="-122"/>
              </a:rPr>
              <a:t>三者的大小关系：</a:t>
            </a:r>
            <a:r>
              <a:rPr lang="en-US" altLang="zh-CN" sz="2400" b="1" dirty="0">
                <a:latin typeface="仿宋" panose="02010609060101010101" pitchFamily="49" charset="-122"/>
                <a:ea typeface="仿宋" panose="02010609060101010101" pitchFamily="49" charset="-122"/>
              </a:rPr>
              <a:t>0≤position≤limit≤capacity</a:t>
            </a:r>
          </a:p>
        </p:txBody>
      </p:sp>
      <p:sp>
        <p:nvSpPr>
          <p:cNvPr id="15" name="内容占位符 2">
            <a:extLst>
              <a:ext uri="{FF2B5EF4-FFF2-40B4-BE49-F238E27FC236}">
                <a16:creationId xmlns:a16="http://schemas.microsoft.com/office/drawing/2014/main" id="{99E7DFFE-1F69-49B6-A3A3-B0854DAB168A}"/>
              </a:ext>
            </a:extLst>
          </p:cNvPr>
          <p:cNvSpPr txBox="1">
            <a:spLocks/>
          </p:cNvSpPr>
          <p:nvPr/>
        </p:nvSpPr>
        <p:spPr>
          <a:xfrm>
            <a:off x="735305" y="6094589"/>
            <a:ext cx="10998513" cy="68643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a:t>
            </a:r>
            <a:r>
              <a:rPr lang="en-US" altLang="zh-CN" sz="2400" b="1" dirty="0" err="1">
                <a:solidFill>
                  <a:schemeClr val="bg1"/>
                </a:solidFill>
                <a:latin typeface="仿宋" panose="02010609060101010101" pitchFamily="49" charset="-122"/>
                <a:ea typeface="仿宋" panose="02010609060101010101" pitchFamily="49" charset="-122"/>
              </a:rPr>
              <a:t>ByteBuffer</a:t>
            </a:r>
            <a:r>
              <a:rPr lang="zh-CN" altLang="en-US" sz="2400" b="1" dirty="0">
                <a:solidFill>
                  <a:schemeClr val="bg1"/>
                </a:solidFill>
                <a:latin typeface="仿宋" panose="02010609060101010101" pitchFamily="49" charset="-122"/>
                <a:ea typeface="仿宋" panose="02010609060101010101" pitchFamily="49" charset="-122"/>
              </a:rPr>
              <a:t>相关参数测试。</a:t>
            </a:r>
            <a:r>
              <a:rPr lang="en-US" altLang="zh-CN" sz="2400" b="1" dirty="0">
                <a:solidFill>
                  <a:schemeClr val="bg1"/>
                </a:solidFill>
                <a:latin typeface="仿宋" panose="02010609060101010101" pitchFamily="49" charset="-122"/>
                <a:ea typeface="仿宋" panose="02010609060101010101" pitchFamily="49" charset="-122"/>
                <a:hlinkClick r:id="rId2" action="ppaction://hlinkfile"/>
              </a:rPr>
              <a:t>NIOTest</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0175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2" presetClass="entr" presetSubtype="8" fill="hold" grpId="0" nodeType="after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 calcmode="lin" valueType="num">
                                      <p:cBhvr additive="base">
                                        <p:cTn id="43"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fill="hold"/>
                                        <p:tgtEl>
                                          <p:spTgt spid="14">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
                                            <p:txEl>
                                              <p:pRg st="3" end="3"/>
                                            </p:txEl>
                                          </p:spTgt>
                                        </p:tgtEl>
                                        <p:attrNameLst>
                                          <p:attrName>style.visibility</p:attrName>
                                        </p:attrNameLst>
                                      </p:cBhvr>
                                      <p:to>
                                        <p:strVal val="visible"/>
                                      </p:to>
                                    </p:set>
                                    <p:anim calcmode="lin" valueType="num">
                                      <p:cBhvr additive="base">
                                        <p:cTn id="55" dur="500" fill="hold"/>
                                        <p:tgtEl>
                                          <p:spTgt spid="14">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
                                            <p:txEl>
                                              <p:pRg st="4" end="4"/>
                                            </p:txEl>
                                          </p:spTgt>
                                        </p:tgtEl>
                                        <p:attrNameLst>
                                          <p:attrName>style.visibility</p:attrName>
                                        </p:attrNameLst>
                                      </p:cBhvr>
                                      <p:to>
                                        <p:strVal val="visible"/>
                                      </p:to>
                                    </p:set>
                                    <p:anim calcmode="lin" valueType="num">
                                      <p:cBhvr additive="base">
                                        <p:cTn id="61" dur="500" fill="hold"/>
                                        <p:tgtEl>
                                          <p:spTgt spid="14">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5" grpId="0"/>
      <p:bldP spid="34" grpId="0" animBg="1"/>
      <p:bldP spid="35" grpId="0"/>
      <p:bldP spid="1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612034"/>
            <a:ext cx="12203689" cy="374769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字节流</a:t>
              </a:r>
            </a:p>
          </p:txBody>
        </p:sp>
      </p:grpSp>
      <p:grpSp>
        <p:nvGrpSpPr>
          <p:cNvPr id="11" name="组合 10">
            <a:extLst>
              <a:ext uri="{FF2B5EF4-FFF2-40B4-BE49-F238E27FC236}">
                <a16:creationId xmlns:a16="http://schemas.microsoft.com/office/drawing/2014/main" id="{8C81D6B2-103D-4C1B-8A4B-964B5DBABCBF}"/>
              </a:ext>
            </a:extLst>
          </p:cNvPr>
          <p:cNvGrpSpPr/>
          <p:nvPr/>
        </p:nvGrpSpPr>
        <p:grpSpPr>
          <a:xfrm>
            <a:off x="1677423" y="1526028"/>
            <a:ext cx="9370431" cy="5254997"/>
            <a:chOff x="2666206" y="1395992"/>
            <a:chExt cx="9372600" cy="5256213"/>
          </a:xfrm>
        </p:grpSpPr>
        <p:sp>
          <p:nvSpPr>
            <p:cNvPr id="13" name="AutoShape 51">
              <a:extLst>
                <a:ext uri="{FF2B5EF4-FFF2-40B4-BE49-F238E27FC236}">
                  <a16:creationId xmlns:a16="http://schemas.microsoft.com/office/drawing/2014/main" id="{ABC71A64-2EDF-45E9-97B6-9E8F2169E788}"/>
                </a:ext>
              </a:extLst>
            </p:cNvPr>
            <p:cNvSpPr>
              <a:spLocks noChangeAspect="1" noChangeArrowheads="1" noTextEdit="1"/>
            </p:cNvSpPr>
            <p:nvPr/>
          </p:nvSpPr>
          <p:spPr bwMode="auto">
            <a:xfrm>
              <a:off x="3181022" y="1395992"/>
              <a:ext cx="73025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ea"/>
              </a:endParaRPr>
            </a:p>
          </p:txBody>
        </p:sp>
        <p:sp>
          <p:nvSpPr>
            <p:cNvPr id="14" name="Rectangle 50">
              <a:extLst>
                <a:ext uri="{FF2B5EF4-FFF2-40B4-BE49-F238E27FC236}">
                  <a16:creationId xmlns:a16="http://schemas.microsoft.com/office/drawing/2014/main" id="{B52116FB-BCC6-469C-A6A0-526B879034A4}"/>
                </a:ext>
              </a:extLst>
            </p:cNvPr>
            <p:cNvSpPr>
              <a:spLocks noChangeArrowheads="1"/>
            </p:cNvSpPr>
            <p:nvPr/>
          </p:nvSpPr>
          <p:spPr bwMode="auto">
            <a:xfrm>
              <a:off x="2666206" y="4191794"/>
              <a:ext cx="1104705" cy="360000"/>
            </a:xfrm>
            <a:prstGeom prst="rect">
              <a:avLst/>
            </a:prstGeom>
            <a:solidFill>
              <a:schemeClr val="bg1">
                <a:lumMod val="75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dirty="0">
                  <a:latin typeface="+mn-ea"/>
                  <a:ea typeface="+mn-ea"/>
                  <a:cs typeface="Times New Roman" pitchFamily="18" charset="0"/>
                </a:rPr>
                <a:t>字节流</a:t>
              </a:r>
            </a:p>
          </p:txBody>
        </p:sp>
        <p:sp>
          <p:nvSpPr>
            <p:cNvPr id="15" name="Rectangle 49">
              <a:extLst>
                <a:ext uri="{FF2B5EF4-FFF2-40B4-BE49-F238E27FC236}">
                  <a16:creationId xmlns:a16="http://schemas.microsoft.com/office/drawing/2014/main" id="{95587E8C-0D14-49E6-9503-A7DF3B088211}"/>
                </a:ext>
              </a:extLst>
            </p:cNvPr>
            <p:cNvSpPr>
              <a:spLocks noChangeArrowheads="1"/>
            </p:cNvSpPr>
            <p:nvPr/>
          </p:nvSpPr>
          <p:spPr bwMode="auto">
            <a:xfrm>
              <a:off x="4212501" y="2852276"/>
              <a:ext cx="1541130" cy="331605"/>
            </a:xfrm>
            <a:prstGeom prst="rect">
              <a:avLst/>
            </a:prstGeom>
            <a:solidFill>
              <a:schemeClr val="bg2">
                <a:lumMod val="75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itchFamily="18" charset="0"/>
                </a:rPr>
                <a:t>InputStream</a:t>
              </a:r>
              <a:endParaRPr lang="en-US" altLang="zh-CN" dirty="0">
                <a:latin typeface="+mn-ea"/>
                <a:ea typeface="+mn-ea"/>
                <a:cs typeface="Times New Roman" pitchFamily="18" charset="0"/>
              </a:endParaRPr>
            </a:p>
          </p:txBody>
        </p:sp>
        <p:sp>
          <p:nvSpPr>
            <p:cNvPr id="16" name="Rectangle 48">
              <a:extLst>
                <a:ext uri="{FF2B5EF4-FFF2-40B4-BE49-F238E27FC236}">
                  <a16:creationId xmlns:a16="http://schemas.microsoft.com/office/drawing/2014/main" id="{B51BDBED-ADED-4C3B-8554-F92CC9F870DF}"/>
                </a:ext>
              </a:extLst>
            </p:cNvPr>
            <p:cNvSpPr>
              <a:spLocks noChangeArrowheads="1"/>
            </p:cNvSpPr>
            <p:nvPr/>
          </p:nvSpPr>
          <p:spPr bwMode="auto">
            <a:xfrm>
              <a:off x="4212501" y="5270965"/>
              <a:ext cx="1752599" cy="360000"/>
            </a:xfrm>
            <a:prstGeom prst="rect">
              <a:avLst/>
            </a:prstGeom>
            <a:solidFill>
              <a:schemeClr val="bg2">
                <a:lumMod val="75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anose="02020603050405020304" pitchFamily="18" charset="0"/>
                </a:rPr>
                <a:t>OutputStream</a:t>
              </a:r>
              <a:endParaRPr lang="en-US" altLang="zh-CN" dirty="0">
                <a:latin typeface="+mn-ea"/>
                <a:ea typeface="+mn-ea"/>
                <a:cs typeface="Times New Roman" panose="02020603050405020304" pitchFamily="18" charset="0"/>
              </a:endParaRPr>
            </a:p>
          </p:txBody>
        </p:sp>
        <p:sp>
          <p:nvSpPr>
            <p:cNvPr id="23" name="Rectangle 47">
              <a:extLst>
                <a:ext uri="{FF2B5EF4-FFF2-40B4-BE49-F238E27FC236}">
                  <a16:creationId xmlns:a16="http://schemas.microsoft.com/office/drawing/2014/main" id="{E9A81AC6-75EB-497B-8D0D-BA261A64692F}"/>
                </a:ext>
              </a:extLst>
            </p:cNvPr>
            <p:cNvSpPr>
              <a:spLocks noChangeArrowheads="1"/>
            </p:cNvSpPr>
            <p:nvPr/>
          </p:nvSpPr>
          <p:spPr bwMode="auto">
            <a:xfrm>
              <a:off x="6214357" y="1455825"/>
              <a:ext cx="2365971" cy="360000"/>
            </a:xfrm>
            <a:prstGeom prst="rect">
              <a:avLst/>
            </a:prstGeom>
            <a:solidFill>
              <a:schemeClr val="accent1">
                <a:lumMod val="40000"/>
                <a:lumOff val="6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itchFamily="18" charset="0"/>
                </a:rPr>
                <a:t>FileInputStream</a:t>
              </a:r>
              <a:endParaRPr lang="en-US" altLang="zh-CN" dirty="0">
                <a:latin typeface="+mn-ea"/>
                <a:ea typeface="+mn-ea"/>
                <a:cs typeface="Times New Roman" pitchFamily="18" charset="0"/>
              </a:endParaRPr>
            </a:p>
          </p:txBody>
        </p:sp>
        <p:sp>
          <p:nvSpPr>
            <p:cNvPr id="24" name="Rectangle 46">
              <a:extLst>
                <a:ext uri="{FF2B5EF4-FFF2-40B4-BE49-F238E27FC236}">
                  <a16:creationId xmlns:a16="http://schemas.microsoft.com/office/drawing/2014/main" id="{D957096B-A5BD-4264-9F95-A7F92FD101A9}"/>
                </a:ext>
              </a:extLst>
            </p:cNvPr>
            <p:cNvSpPr>
              <a:spLocks noChangeArrowheads="1"/>
            </p:cNvSpPr>
            <p:nvPr/>
          </p:nvSpPr>
          <p:spPr bwMode="auto">
            <a:xfrm>
              <a:off x="6214357" y="1903055"/>
              <a:ext cx="2365971"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FilterInputStream</a:t>
              </a:r>
              <a:r>
                <a:rPr lang="en-US" altLang="zh-CN" dirty="0">
                  <a:latin typeface="+mn-ea"/>
                  <a:cs typeface="Times New Roman" pitchFamily="18" charset="0"/>
                </a:rPr>
                <a:t>*</a:t>
              </a:r>
            </a:p>
          </p:txBody>
        </p:sp>
        <p:sp>
          <p:nvSpPr>
            <p:cNvPr id="25" name="Rectangle 45">
              <a:extLst>
                <a:ext uri="{FF2B5EF4-FFF2-40B4-BE49-F238E27FC236}">
                  <a16:creationId xmlns:a16="http://schemas.microsoft.com/office/drawing/2014/main" id="{9F3EBDA9-DFA9-4D00-A20A-F857F3D1F9FD}"/>
                </a:ext>
              </a:extLst>
            </p:cNvPr>
            <p:cNvSpPr>
              <a:spLocks noChangeArrowheads="1"/>
            </p:cNvSpPr>
            <p:nvPr/>
          </p:nvSpPr>
          <p:spPr bwMode="auto">
            <a:xfrm>
              <a:off x="6214357" y="2364482"/>
              <a:ext cx="2357350"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ObjectInputStream</a:t>
              </a:r>
              <a:r>
                <a:rPr lang="en-US" altLang="zh-CN" dirty="0">
                  <a:latin typeface="+mn-ea"/>
                  <a:cs typeface="Times New Roman" pitchFamily="18" charset="0"/>
                </a:rPr>
                <a:t>*</a:t>
              </a:r>
            </a:p>
          </p:txBody>
        </p:sp>
        <p:sp>
          <p:nvSpPr>
            <p:cNvPr id="27" name="Rectangle 44">
              <a:extLst>
                <a:ext uri="{FF2B5EF4-FFF2-40B4-BE49-F238E27FC236}">
                  <a16:creationId xmlns:a16="http://schemas.microsoft.com/office/drawing/2014/main" id="{76603D20-F316-48E4-B588-8AF4667B6346}"/>
                </a:ext>
              </a:extLst>
            </p:cNvPr>
            <p:cNvSpPr>
              <a:spLocks noChangeArrowheads="1"/>
            </p:cNvSpPr>
            <p:nvPr/>
          </p:nvSpPr>
          <p:spPr bwMode="auto">
            <a:xfrm>
              <a:off x="6214357" y="2823881"/>
              <a:ext cx="2365971"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PipedInputStream</a:t>
              </a:r>
              <a:endParaRPr lang="en-US" altLang="zh-CN" dirty="0">
                <a:latin typeface="+mn-ea"/>
                <a:cs typeface="Times New Roman" pitchFamily="18" charset="0"/>
              </a:endParaRPr>
            </a:p>
          </p:txBody>
        </p:sp>
        <p:sp>
          <p:nvSpPr>
            <p:cNvPr id="29" name="Rectangle 43">
              <a:extLst>
                <a:ext uri="{FF2B5EF4-FFF2-40B4-BE49-F238E27FC236}">
                  <a16:creationId xmlns:a16="http://schemas.microsoft.com/office/drawing/2014/main" id="{E317C2A4-A56A-4D40-96B4-A7B7E1F2A4B3}"/>
                </a:ext>
              </a:extLst>
            </p:cNvPr>
            <p:cNvSpPr>
              <a:spLocks noChangeArrowheads="1"/>
            </p:cNvSpPr>
            <p:nvPr/>
          </p:nvSpPr>
          <p:spPr bwMode="auto">
            <a:xfrm>
              <a:off x="6214357" y="3286322"/>
              <a:ext cx="2803172"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SequenceInputStream</a:t>
              </a:r>
              <a:r>
                <a:rPr lang="en-US" altLang="zh-CN" dirty="0">
                  <a:latin typeface="+mn-ea"/>
                  <a:cs typeface="Times New Roman" pitchFamily="18" charset="0"/>
                </a:rPr>
                <a:t>*</a:t>
              </a:r>
            </a:p>
          </p:txBody>
        </p:sp>
        <p:sp>
          <p:nvSpPr>
            <p:cNvPr id="30" name="Rectangle 42">
              <a:extLst>
                <a:ext uri="{FF2B5EF4-FFF2-40B4-BE49-F238E27FC236}">
                  <a16:creationId xmlns:a16="http://schemas.microsoft.com/office/drawing/2014/main" id="{FB9CE519-3221-4918-A2E2-C30A2222D480}"/>
                </a:ext>
              </a:extLst>
            </p:cNvPr>
            <p:cNvSpPr>
              <a:spLocks noChangeArrowheads="1"/>
            </p:cNvSpPr>
            <p:nvPr/>
          </p:nvSpPr>
          <p:spPr bwMode="auto">
            <a:xfrm>
              <a:off x="6214357" y="3747749"/>
              <a:ext cx="2826896"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ByteArrayInputStream</a:t>
              </a:r>
              <a:endParaRPr lang="en-US" altLang="zh-CN" dirty="0">
                <a:latin typeface="+mn-ea"/>
                <a:cs typeface="Times New Roman" pitchFamily="18" charset="0"/>
              </a:endParaRPr>
            </a:p>
          </p:txBody>
        </p:sp>
        <p:sp>
          <p:nvSpPr>
            <p:cNvPr id="31" name="Rectangle 41">
              <a:extLst>
                <a:ext uri="{FF2B5EF4-FFF2-40B4-BE49-F238E27FC236}">
                  <a16:creationId xmlns:a16="http://schemas.microsoft.com/office/drawing/2014/main" id="{CA09DFC6-609C-4EBE-93E8-AEB8902A3775}"/>
                </a:ext>
              </a:extLst>
            </p:cNvPr>
            <p:cNvSpPr>
              <a:spLocks noChangeArrowheads="1"/>
            </p:cNvSpPr>
            <p:nvPr/>
          </p:nvSpPr>
          <p:spPr bwMode="auto">
            <a:xfrm>
              <a:off x="9017529" y="1432501"/>
              <a:ext cx="2716477" cy="360000"/>
            </a:xfrm>
            <a:prstGeom prst="rect">
              <a:avLst/>
            </a:prstGeom>
            <a:solidFill>
              <a:schemeClr val="accent6">
                <a:lumMod val="40000"/>
                <a:lumOff val="60000"/>
              </a:schemeClr>
            </a:solid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latin typeface="+mn-ea"/>
                  <a:ea typeface="+mn-ea"/>
                  <a:cs typeface="Times New Roman" pitchFamily="18" charset="0"/>
                </a:rPr>
                <a:t>BufferedInputStream</a:t>
              </a:r>
              <a:r>
                <a:rPr lang="en-US" altLang="zh-CN" sz="1400" dirty="0">
                  <a:latin typeface="+mn-ea"/>
                  <a:ea typeface="+mn-ea"/>
                  <a:cs typeface="Times New Roman" pitchFamily="18" charset="0"/>
                </a:rPr>
                <a:t>*</a:t>
              </a:r>
            </a:p>
          </p:txBody>
        </p:sp>
        <p:sp>
          <p:nvSpPr>
            <p:cNvPr id="32" name="Rectangle 40">
              <a:extLst>
                <a:ext uri="{FF2B5EF4-FFF2-40B4-BE49-F238E27FC236}">
                  <a16:creationId xmlns:a16="http://schemas.microsoft.com/office/drawing/2014/main" id="{70E774AD-6F4A-4566-BC29-2A7E2B5F7B10}"/>
                </a:ext>
              </a:extLst>
            </p:cNvPr>
            <p:cNvSpPr>
              <a:spLocks noChangeArrowheads="1"/>
            </p:cNvSpPr>
            <p:nvPr/>
          </p:nvSpPr>
          <p:spPr bwMode="auto">
            <a:xfrm>
              <a:off x="9017529" y="1894942"/>
              <a:ext cx="2370049" cy="360000"/>
            </a:xfrm>
            <a:prstGeom prst="rect">
              <a:avLst/>
            </a:prstGeom>
            <a:solidFill>
              <a:schemeClr val="accent6">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DataInputStream</a:t>
              </a:r>
              <a:r>
                <a:rPr lang="en-US" altLang="zh-CN" dirty="0">
                  <a:latin typeface="+mn-ea"/>
                  <a:cs typeface="Times New Roman" pitchFamily="18" charset="0"/>
                </a:rPr>
                <a:t>*</a:t>
              </a:r>
            </a:p>
          </p:txBody>
        </p:sp>
        <p:sp>
          <p:nvSpPr>
            <p:cNvPr id="33" name="Rectangle 39">
              <a:extLst>
                <a:ext uri="{FF2B5EF4-FFF2-40B4-BE49-F238E27FC236}">
                  <a16:creationId xmlns:a16="http://schemas.microsoft.com/office/drawing/2014/main" id="{3DB5870B-D253-400B-A755-B01427BEA8AE}"/>
                </a:ext>
              </a:extLst>
            </p:cNvPr>
            <p:cNvSpPr>
              <a:spLocks noChangeArrowheads="1"/>
            </p:cNvSpPr>
            <p:nvPr/>
          </p:nvSpPr>
          <p:spPr bwMode="auto">
            <a:xfrm>
              <a:off x="9017529" y="2382736"/>
              <a:ext cx="2597634" cy="360000"/>
            </a:xfrm>
            <a:prstGeom prst="rect">
              <a:avLst/>
            </a:prstGeom>
            <a:solidFill>
              <a:schemeClr val="accent6">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PushBackInputStream</a:t>
              </a:r>
              <a:r>
                <a:rPr lang="en-US" altLang="zh-CN" dirty="0">
                  <a:latin typeface="+mn-ea"/>
                  <a:cs typeface="Times New Roman" pitchFamily="18" charset="0"/>
                </a:rPr>
                <a:t>*</a:t>
              </a:r>
            </a:p>
          </p:txBody>
        </p:sp>
        <p:sp>
          <p:nvSpPr>
            <p:cNvPr id="34" name="Rectangle 38">
              <a:extLst>
                <a:ext uri="{FF2B5EF4-FFF2-40B4-BE49-F238E27FC236}">
                  <a16:creationId xmlns:a16="http://schemas.microsoft.com/office/drawing/2014/main" id="{DC09D3C1-8CA7-4A9B-A4EB-F846479DC3BA}"/>
                </a:ext>
              </a:extLst>
            </p:cNvPr>
            <p:cNvSpPr>
              <a:spLocks noChangeArrowheads="1"/>
            </p:cNvSpPr>
            <p:nvPr/>
          </p:nvSpPr>
          <p:spPr bwMode="auto">
            <a:xfrm>
              <a:off x="6366757" y="4390705"/>
              <a:ext cx="2471914"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FileOutputStream</a:t>
              </a:r>
              <a:endParaRPr lang="en-US" altLang="zh-CN" dirty="0">
                <a:latin typeface="+mn-ea"/>
                <a:cs typeface="Times New Roman" pitchFamily="18" charset="0"/>
              </a:endParaRPr>
            </a:p>
          </p:txBody>
        </p:sp>
        <p:sp>
          <p:nvSpPr>
            <p:cNvPr id="35" name="Rectangle 37">
              <a:extLst>
                <a:ext uri="{FF2B5EF4-FFF2-40B4-BE49-F238E27FC236}">
                  <a16:creationId xmlns:a16="http://schemas.microsoft.com/office/drawing/2014/main" id="{B848D3B2-5060-4E29-B328-19AD2E90CA0F}"/>
                </a:ext>
              </a:extLst>
            </p:cNvPr>
            <p:cNvSpPr>
              <a:spLocks noChangeArrowheads="1"/>
            </p:cNvSpPr>
            <p:nvPr/>
          </p:nvSpPr>
          <p:spPr bwMode="auto">
            <a:xfrm>
              <a:off x="6366757" y="4837934"/>
              <a:ext cx="2463800"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FilterOutputStream</a:t>
              </a:r>
              <a:r>
                <a:rPr lang="en-US" altLang="zh-CN" dirty="0">
                  <a:latin typeface="+mn-ea"/>
                  <a:cs typeface="Times New Roman" pitchFamily="18" charset="0"/>
                </a:rPr>
                <a:t>*</a:t>
              </a:r>
            </a:p>
          </p:txBody>
        </p:sp>
        <p:sp>
          <p:nvSpPr>
            <p:cNvPr id="36" name="Rectangle 36">
              <a:extLst>
                <a:ext uri="{FF2B5EF4-FFF2-40B4-BE49-F238E27FC236}">
                  <a16:creationId xmlns:a16="http://schemas.microsoft.com/office/drawing/2014/main" id="{38AACB6A-E9CE-4032-81C7-7697B779FA74}"/>
                </a:ext>
              </a:extLst>
            </p:cNvPr>
            <p:cNvSpPr>
              <a:spLocks noChangeArrowheads="1"/>
            </p:cNvSpPr>
            <p:nvPr/>
          </p:nvSpPr>
          <p:spPr bwMode="auto">
            <a:xfrm>
              <a:off x="6366757" y="5299361"/>
              <a:ext cx="2463800"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ObjectOutputStream</a:t>
              </a:r>
              <a:r>
                <a:rPr lang="en-US" altLang="zh-CN" dirty="0">
                  <a:latin typeface="+mn-ea"/>
                  <a:cs typeface="Times New Roman" pitchFamily="18" charset="0"/>
                </a:rPr>
                <a:t>*</a:t>
              </a:r>
            </a:p>
          </p:txBody>
        </p:sp>
        <p:sp>
          <p:nvSpPr>
            <p:cNvPr id="37" name="Rectangle 35">
              <a:extLst>
                <a:ext uri="{FF2B5EF4-FFF2-40B4-BE49-F238E27FC236}">
                  <a16:creationId xmlns:a16="http://schemas.microsoft.com/office/drawing/2014/main" id="{74E628AC-6CC4-4E6F-A8BE-2E43302BD96E}"/>
                </a:ext>
              </a:extLst>
            </p:cNvPr>
            <p:cNvSpPr>
              <a:spLocks noChangeArrowheads="1"/>
            </p:cNvSpPr>
            <p:nvPr/>
          </p:nvSpPr>
          <p:spPr bwMode="auto">
            <a:xfrm>
              <a:off x="6366757" y="5758760"/>
              <a:ext cx="2471914"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PipedOutputStream</a:t>
              </a:r>
              <a:endParaRPr lang="en-US" altLang="zh-CN" dirty="0">
                <a:latin typeface="+mn-ea"/>
                <a:cs typeface="Times New Roman" pitchFamily="18" charset="0"/>
              </a:endParaRPr>
            </a:p>
          </p:txBody>
        </p:sp>
        <p:sp>
          <p:nvSpPr>
            <p:cNvPr id="38" name="Rectangle 34">
              <a:extLst>
                <a:ext uri="{FF2B5EF4-FFF2-40B4-BE49-F238E27FC236}">
                  <a16:creationId xmlns:a16="http://schemas.microsoft.com/office/drawing/2014/main" id="{19629C0D-DE90-431F-BE3D-F2932A8B3303}"/>
                </a:ext>
              </a:extLst>
            </p:cNvPr>
            <p:cNvSpPr>
              <a:spLocks noChangeArrowheads="1"/>
            </p:cNvSpPr>
            <p:nvPr/>
          </p:nvSpPr>
          <p:spPr bwMode="auto">
            <a:xfrm>
              <a:off x="6366756" y="6220187"/>
              <a:ext cx="3005049" cy="360000"/>
            </a:xfrm>
            <a:prstGeom prst="rect">
              <a:avLst/>
            </a:prstGeom>
            <a:solidFill>
              <a:schemeClr val="accent1">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ByteArrayOutputStream</a:t>
              </a:r>
              <a:endParaRPr lang="en-US" altLang="zh-CN" dirty="0">
                <a:latin typeface="+mn-ea"/>
                <a:cs typeface="Times New Roman" pitchFamily="18" charset="0"/>
              </a:endParaRPr>
            </a:p>
          </p:txBody>
        </p:sp>
        <p:cxnSp>
          <p:nvCxnSpPr>
            <p:cNvPr id="39" name="AutoShape 33">
              <a:extLst>
                <a:ext uri="{FF2B5EF4-FFF2-40B4-BE49-F238E27FC236}">
                  <a16:creationId xmlns:a16="http://schemas.microsoft.com/office/drawing/2014/main" id="{5F5F7189-0A10-4665-B78B-0333B5998475}"/>
                </a:ext>
              </a:extLst>
            </p:cNvPr>
            <p:cNvCxnSpPr>
              <a:cxnSpLocks noChangeShapeType="1"/>
            </p:cNvCxnSpPr>
            <p:nvPr/>
          </p:nvCxnSpPr>
          <p:spPr bwMode="auto">
            <a:xfrm>
              <a:off x="3980857" y="3056116"/>
              <a:ext cx="1014" cy="23892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32">
              <a:extLst>
                <a:ext uri="{FF2B5EF4-FFF2-40B4-BE49-F238E27FC236}">
                  <a16:creationId xmlns:a16="http://schemas.microsoft.com/office/drawing/2014/main" id="{4E297643-026B-47DC-B4F2-9E5D3F03D544}"/>
                </a:ext>
              </a:extLst>
            </p:cNvPr>
            <p:cNvCxnSpPr>
              <a:cxnSpLocks noChangeShapeType="1"/>
            </p:cNvCxnSpPr>
            <p:nvPr/>
          </p:nvCxnSpPr>
          <p:spPr bwMode="auto">
            <a:xfrm>
              <a:off x="3981872" y="3054087"/>
              <a:ext cx="212990"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AutoShape 31">
              <a:extLst>
                <a:ext uri="{FF2B5EF4-FFF2-40B4-BE49-F238E27FC236}">
                  <a16:creationId xmlns:a16="http://schemas.microsoft.com/office/drawing/2014/main" id="{14C7372C-F150-4020-BC65-5012E0F9C1A6}"/>
                </a:ext>
              </a:extLst>
            </p:cNvPr>
            <p:cNvCxnSpPr>
              <a:cxnSpLocks noChangeShapeType="1"/>
            </p:cNvCxnSpPr>
            <p:nvPr/>
          </p:nvCxnSpPr>
          <p:spPr bwMode="auto">
            <a:xfrm>
              <a:off x="3982886" y="5445396"/>
              <a:ext cx="211975"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30">
              <a:extLst>
                <a:ext uri="{FF2B5EF4-FFF2-40B4-BE49-F238E27FC236}">
                  <a16:creationId xmlns:a16="http://schemas.microsoft.com/office/drawing/2014/main" id="{5A927015-B1FA-4129-9EBB-2EDB308FEEB2}"/>
                </a:ext>
              </a:extLst>
            </p:cNvPr>
            <p:cNvCxnSpPr>
              <a:cxnSpLocks noChangeShapeType="1"/>
            </p:cNvCxnSpPr>
            <p:nvPr/>
          </p:nvCxnSpPr>
          <p:spPr bwMode="auto">
            <a:xfrm>
              <a:off x="3770911" y="4334928"/>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29">
              <a:extLst>
                <a:ext uri="{FF2B5EF4-FFF2-40B4-BE49-F238E27FC236}">
                  <a16:creationId xmlns:a16="http://schemas.microsoft.com/office/drawing/2014/main" id="{4A7029C5-9B97-4043-8FA7-0634BB4BEDB4}"/>
                </a:ext>
              </a:extLst>
            </p:cNvPr>
            <p:cNvCxnSpPr>
              <a:cxnSpLocks noChangeShapeType="1"/>
            </p:cNvCxnSpPr>
            <p:nvPr/>
          </p:nvCxnSpPr>
          <p:spPr bwMode="auto">
            <a:xfrm>
              <a:off x="6000353" y="1651552"/>
              <a:ext cx="1014" cy="22787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28">
              <a:extLst>
                <a:ext uri="{FF2B5EF4-FFF2-40B4-BE49-F238E27FC236}">
                  <a16:creationId xmlns:a16="http://schemas.microsoft.com/office/drawing/2014/main" id="{DDFC918B-96E0-41B2-A097-5C5D302C79EC}"/>
                </a:ext>
              </a:extLst>
            </p:cNvPr>
            <p:cNvCxnSpPr>
              <a:cxnSpLocks noChangeShapeType="1"/>
            </p:cNvCxnSpPr>
            <p:nvPr/>
          </p:nvCxnSpPr>
          <p:spPr bwMode="auto">
            <a:xfrm>
              <a:off x="6002382" y="1650538"/>
              <a:ext cx="211975"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7">
              <a:extLst>
                <a:ext uri="{FF2B5EF4-FFF2-40B4-BE49-F238E27FC236}">
                  <a16:creationId xmlns:a16="http://schemas.microsoft.com/office/drawing/2014/main" id="{15D91D52-3A02-40BE-BC83-A0E2670F43DC}"/>
                </a:ext>
              </a:extLst>
            </p:cNvPr>
            <p:cNvCxnSpPr>
              <a:cxnSpLocks noChangeShapeType="1"/>
            </p:cNvCxnSpPr>
            <p:nvPr/>
          </p:nvCxnSpPr>
          <p:spPr bwMode="auto">
            <a:xfrm>
              <a:off x="6002382" y="3929278"/>
              <a:ext cx="211975"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26">
              <a:extLst>
                <a:ext uri="{FF2B5EF4-FFF2-40B4-BE49-F238E27FC236}">
                  <a16:creationId xmlns:a16="http://schemas.microsoft.com/office/drawing/2014/main" id="{FA3BEED2-7259-4FF5-AE2F-1973CD0B5296}"/>
                </a:ext>
              </a:extLst>
            </p:cNvPr>
            <p:cNvCxnSpPr>
              <a:cxnSpLocks noChangeShapeType="1"/>
            </p:cNvCxnSpPr>
            <p:nvPr/>
          </p:nvCxnSpPr>
          <p:spPr bwMode="auto">
            <a:xfrm>
              <a:off x="6003396" y="2096753"/>
              <a:ext cx="212990"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5">
              <a:extLst>
                <a:ext uri="{FF2B5EF4-FFF2-40B4-BE49-F238E27FC236}">
                  <a16:creationId xmlns:a16="http://schemas.microsoft.com/office/drawing/2014/main" id="{D55A66D0-8399-4077-B7B2-6BE460FBB9B9}"/>
                </a:ext>
              </a:extLst>
            </p:cNvPr>
            <p:cNvCxnSpPr>
              <a:cxnSpLocks noChangeShapeType="1"/>
            </p:cNvCxnSpPr>
            <p:nvPr/>
          </p:nvCxnSpPr>
          <p:spPr bwMode="auto">
            <a:xfrm>
              <a:off x="8812653" y="1648509"/>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24">
              <a:extLst>
                <a:ext uri="{FF2B5EF4-FFF2-40B4-BE49-F238E27FC236}">
                  <a16:creationId xmlns:a16="http://schemas.microsoft.com/office/drawing/2014/main" id="{BA1A1A4E-8926-4387-A9E6-59E11E2B8AEC}"/>
                </a:ext>
              </a:extLst>
            </p:cNvPr>
            <p:cNvCxnSpPr>
              <a:cxnSpLocks noChangeShapeType="1"/>
            </p:cNvCxnSpPr>
            <p:nvPr/>
          </p:nvCxnSpPr>
          <p:spPr bwMode="auto">
            <a:xfrm>
              <a:off x="6003396" y="2556152"/>
              <a:ext cx="212990"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3">
              <a:extLst>
                <a:ext uri="{FF2B5EF4-FFF2-40B4-BE49-F238E27FC236}">
                  <a16:creationId xmlns:a16="http://schemas.microsoft.com/office/drawing/2014/main" id="{FF1A8886-8798-432E-B5FC-C17A14F1F395}"/>
                </a:ext>
              </a:extLst>
            </p:cNvPr>
            <p:cNvCxnSpPr>
              <a:cxnSpLocks noChangeShapeType="1"/>
            </p:cNvCxnSpPr>
            <p:nvPr/>
          </p:nvCxnSpPr>
          <p:spPr bwMode="auto">
            <a:xfrm>
              <a:off x="6000353" y="3498274"/>
              <a:ext cx="212990"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22">
              <a:extLst>
                <a:ext uri="{FF2B5EF4-FFF2-40B4-BE49-F238E27FC236}">
                  <a16:creationId xmlns:a16="http://schemas.microsoft.com/office/drawing/2014/main" id="{53429B9E-C894-441C-9CB8-3D590DAC9EC1}"/>
                </a:ext>
              </a:extLst>
            </p:cNvPr>
            <p:cNvCxnSpPr>
              <a:cxnSpLocks noChangeShapeType="1"/>
            </p:cNvCxnSpPr>
            <p:nvPr/>
          </p:nvCxnSpPr>
          <p:spPr bwMode="auto">
            <a:xfrm>
              <a:off x="5793449" y="3055101"/>
              <a:ext cx="209947" cy="10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21">
              <a:extLst>
                <a:ext uri="{FF2B5EF4-FFF2-40B4-BE49-F238E27FC236}">
                  <a16:creationId xmlns:a16="http://schemas.microsoft.com/office/drawing/2014/main" id="{BDE26DB0-6E7C-459F-A92C-41A66A2FFA62}"/>
                </a:ext>
              </a:extLst>
            </p:cNvPr>
            <p:cNvCxnSpPr>
              <a:cxnSpLocks noChangeShapeType="1"/>
            </p:cNvCxnSpPr>
            <p:nvPr/>
          </p:nvCxnSpPr>
          <p:spPr bwMode="auto">
            <a:xfrm>
              <a:off x="8609806" y="2122106"/>
              <a:ext cx="209947" cy="10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20">
              <a:extLst>
                <a:ext uri="{FF2B5EF4-FFF2-40B4-BE49-F238E27FC236}">
                  <a16:creationId xmlns:a16="http://schemas.microsoft.com/office/drawing/2014/main" id="{8DD20A00-66D1-4988-A930-17B4AEF1AB85}"/>
                </a:ext>
              </a:extLst>
            </p:cNvPr>
            <p:cNvCxnSpPr>
              <a:cxnSpLocks noChangeShapeType="1"/>
            </p:cNvCxnSpPr>
            <p:nvPr/>
          </p:nvCxnSpPr>
          <p:spPr bwMode="auto">
            <a:xfrm>
              <a:off x="8803525" y="2123120"/>
              <a:ext cx="214004"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9">
              <a:extLst>
                <a:ext uri="{FF2B5EF4-FFF2-40B4-BE49-F238E27FC236}">
                  <a16:creationId xmlns:a16="http://schemas.microsoft.com/office/drawing/2014/main" id="{0A6ADEC4-35B3-4931-8C5F-76E8AF1C2C03}"/>
                </a:ext>
              </a:extLst>
            </p:cNvPr>
            <p:cNvCxnSpPr>
              <a:cxnSpLocks noChangeShapeType="1"/>
            </p:cNvCxnSpPr>
            <p:nvPr/>
          </p:nvCxnSpPr>
          <p:spPr bwMode="auto">
            <a:xfrm>
              <a:off x="8812653" y="2576434"/>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8">
              <a:extLst>
                <a:ext uri="{FF2B5EF4-FFF2-40B4-BE49-F238E27FC236}">
                  <a16:creationId xmlns:a16="http://schemas.microsoft.com/office/drawing/2014/main" id="{937C1270-ABF0-422F-9350-3C3CF45440ED}"/>
                </a:ext>
              </a:extLst>
            </p:cNvPr>
            <p:cNvCxnSpPr>
              <a:cxnSpLocks noChangeShapeType="1"/>
            </p:cNvCxnSpPr>
            <p:nvPr/>
          </p:nvCxnSpPr>
          <p:spPr bwMode="auto">
            <a:xfrm>
              <a:off x="8812653" y="1648509"/>
              <a:ext cx="0" cy="9299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17">
              <a:extLst>
                <a:ext uri="{FF2B5EF4-FFF2-40B4-BE49-F238E27FC236}">
                  <a16:creationId xmlns:a16="http://schemas.microsoft.com/office/drawing/2014/main" id="{7B742896-E210-4C61-8158-E527F12FA798}"/>
                </a:ext>
              </a:extLst>
            </p:cNvPr>
            <p:cNvCxnSpPr>
              <a:cxnSpLocks noChangeShapeType="1"/>
            </p:cNvCxnSpPr>
            <p:nvPr/>
          </p:nvCxnSpPr>
          <p:spPr bwMode="auto">
            <a:xfrm>
              <a:off x="6003396" y="3056116"/>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16">
              <a:extLst>
                <a:ext uri="{FF2B5EF4-FFF2-40B4-BE49-F238E27FC236}">
                  <a16:creationId xmlns:a16="http://schemas.microsoft.com/office/drawing/2014/main" id="{9DA65754-B098-44E1-87F1-A4E70CF9F385}"/>
                </a:ext>
              </a:extLst>
            </p:cNvPr>
            <p:cNvCxnSpPr>
              <a:cxnSpLocks noChangeShapeType="1"/>
            </p:cNvCxnSpPr>
            <p:nvPr/>
          </p:nvCxnSpPr>
          <p:spPr bwMode="auto">
            <a:xfrm>
              <a:off x="6149711" y="4534711"/>
              <a:ext cx="1014" cy="18335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5">
              <a:extLst>
                <a:ext uri="{FF2B5EF4-FFF2-40B4-BE49-F238E27FC236}">
                  <a16:creationId xmlns:a16="http://schemas.microsoft.com/office/drawing/2014/main" id="{C73CA359-D4E5-4719-B9B4-2D103691A676}"/>
                </a:ext>
              </a:extLst>
            </p:cNvPr>
            <p:cNvCxnSpPr>
              <a:cxnSpLocks noChangeShapeType="1"/>
            </p:cNvCxnSpPr>
            <p:nvPr/>
          </p:nvCxnSpPr>
          <p:spPr bwMode="auto">
            <a:xfrm>
              <a:off x="6150725" y="6367236"/>
              <a:ext cx="214004"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4">
              <a:extLst>
                <a:ext uri="{FF2B5EF4-FFF2-40B4-BE49-F238E27FC236}">
                  <a16:creationId xmlns:a16="http://schemas.microsoft.com/office/drawing/2014/main" id="{17402D1B-58AC-45F2-9485-DF756F0906F2}"/>
                </a:ext>
              </a:extLst>
            </p:cNvPr>
            <p:cNvCxnSpPr>
              <a:cxnSpLocks noChangeShapeType="1"/>
            </p:cNvCxnSpPr>
            <p:nvPr/>
          </p:nvCxnSpPr>
          <p:spPr bwMode="auto">
            <a:xfrm>
              <a:off x="6152753" y="4534711"/>
              <a:ext cx="212990" cy="10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13">
              <a:extLst>
                <a:ext uri="{FF2B5EF4-FFF2-40B4-BE49-F238E27FC236}">
                  <a16:creationId xmlns:a16="http://schemas.microsoft.com/office/drawing/2014/main" id="{CD74AB79-1D2B-4A5D-A043-AE00043A2C8B}"/>
                </a:ext>
              </a:extLst>
            </p:cNvPr>
            <p:cNvCxnSpPr>
              <a:cxnSpLocks noChangeShapeType="1"/>
            </p:cNvCxnSpPr>
            <p:nvPr/>
          </p:nvCxnSpPr>
          <p:spPr bwMode="auto">
            <a:xfrm>
              <a:off x="6152753" y="4994110"/>
              <a:ext cx="212990"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12">
              <a:extLst>
                <a:ext uri="{FF2B5EF4-FFF2-40B4-BE49-F238E27FC236}">
                  <a16:creationId xmlns:a16="http://schemas.microsoft.com/office/drawing/2014/main" id="{723264BF-E957-4D81-A1B7-F25B5C2FA5BE}"/>
                </a:ext>
              </a:extLst>
            </p:cNvPr>
            <p:cNvCxnSpPr>
              <a:cxnSpLocks noChangeShapeType="1"/>
            </p:cNvCxnSpPr>
            <p:nvPr/>
          </p:nvCxnSpPr>
          <p:spPr bwMode="auto">
            <a:xfrm>
              <a:off x="6149711" y="5937246"/>
              <a:ext cx="214004"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11">
              <a:extLst>
                <a:ext uri="{FF2B5EF4-FFF2-40B4-BE49-F238E27FC236}">
                  <a16:creationId xmlns:a16="http://schemas.microsoft.com/office/drawing/2014/main" id="{8B37B52A-AA52-4E5E-B246-B81B90BA818B}"/>
                </a:ext>
              </a:extLst>
            </p:cNvPr>
            <p:cNvCxnSpPr>
              <a:cxnSpLocks noChangeShapeType="1"/>
            </p:cNvCxnSpPr>
            <p:nvPr/>
          </p:nvCxnSpPr>
          <p:spPr bwMode="auto">
            <a:xfrm>
              <a:off x="5942806" y="5494074"/>
              <a:ext cx="209947" cy="10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10">
              <a:extLst>
                <a:ext uri="{FF2B5EF4-FFF2-40B4-BE49-F238E27FC236}">
                  <a16:creationId xmlns:a16="http://schemas.microsoft.com/office/drawing/2014/main" id="{DAC2A493-B945-461C-B085-7ED9F9FB6E3D}"/>
                </a:ext>
              </a:extLst>
            </p:cNvPr>
            <p:cNvCxnSpPr>
              <a:cxnSpLocks noChangeShapeType="1"/>
            </p:cNvCxnSpPr>
            <p:nvPr/>
          </p:nvCxnSpPr>
          <p:spPr bwMode="auto">
            <a:xfrm>
              <a:off x="6152753" y="5494074"/>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 name="Rectangle 9">
              <a:extLst>
                <a:ext uri="{FF2B5EF4-FFF2-40B4-BE49-F238E27FC236}">
                  <a16:creationId xmlns:a16="http://schemas.microsoft.com/office/drawing/2014/main" id="{26B901DF-6938-4DFF-974A-97D64269E7DB}"/>
                </a:ext>
              </a:extLst>
            </p:cNvPr>
            <p:cNvSpPr>
              <a:spLocks noChangeArrowheads="1"/>
            </p:cNvSpPr>
            <p:nvPr/>
          </p:nvSpPr>
          <p:spPr bwMode="auto">
            <a:xfrm>
              <a:off x="9245114" y="4328344"/>
              <a:ext cx="2793692" cy="360000"/>
            </a:xfrm>
            <a:prstGeom prst="rect">
              <a:avLst/>
            </a:prstGeom>
            <a:solidFill>
              <a:schemeClr val="accent6">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BufferedOutputStream</a:t>
              </a:r>
              <a:r>
                <a:rPr lang="en-US" altLang="zh-CN" dirty="0">
                  <a:latin typeface="+mn-ea"/>
                  <a:cs typeface="Times New Roman" pitchFamily="18" charset="0"/>
                </a:rPr>
                <a:t>*</a:t>
              </a:r>
            </a:p>
          </p:txBody>
        </p:sp>
        <p:sp>
          <p:nvSpPr>
            <p:cNvPr id="64" name="Rectangle 8">
              <a:extLst>
                <a:ext uri="{FF2B5EF4-FFF2-40B4-BE49-F238E27FC236}">
                  <a16:creationId xmlns:a16="http://schemas.microsoft.com/office/drawing/2014/main" id="{0638D71A-9565-4106-93C9-4131715B407B}"/>
                </a:ext>
              </a:extLst>
            </p:cNvPr>
            <p:cNvSpPr>
              <a:spLocks noChangeArrowheads="1"/>
            </p:cNvSpPr>
            <p:nvPr/>
          </p:nvSpPr>
          <p:spPr bwMode="auto">
            <a:xfrm>
              <a:off x="9245114" y="4791799"/>
              <a:ext cx="2370049" cy="360000"/>
            </a:xfrm>
            <a:prstGeom prst="rect">
              <a:avLst/>
            </a:prstGeom>
            <a:solidFill>
              <a:schemeClr val="accent6">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DataOutputStream</a:t>
              </a:r>
              <a:r>
                <a:rPr lang="en-US" altLang="zh-CN" dirty="0">
                  <a:latin typeface="+mn-ea"/>
                  <a:cs typeface="Times New Roman" pitchFamily="18" charset="0"/>
                </a:rPr>
                <a:t>*</a:t>
              </a:r>
            </a:p>
          </p:txBody>
        </p:sp>
        <p:sp>
          <p:nvSpPr>
            <p:cNvPr id="65" name="Rectangle 7">
              <a:extLst>
                <a:ext uri="{FF2B5EF4-FFF2-40B4-BE49-F238E27FC236}">
                  <a16:creationId xmlns:a16="http://schemas.microsoft.com/office/drawing/2014/main" id="{237E61DF-E2AF-4D7E-B1B4-C1669D636907}"/>
                </a:ext>
              </a:extLst>
            </p:cNvPr>
            <p:cNvSpPr>
              <a:spLocks noChangeArrowheads="1"/>
            </p:cNvSpPr>
            <p:nvPr/>
          </p:nvSpPr>
          <p:spPr bwMode="auto">
            <a:xfrm>
              <a:off x="9245114" y="5279594"/>
              <a:ext cx="2370049" cy="360000"/>
            </a:xfrm>
            <a:prstGeom prst="rect">
              <a:avLst/>
            </a:prstGeom>
            <a:solidFill>
              <a:schemeClr val="accent6">
                <a:lumMod val="40000"/>
                <a:lumOff val="60000"/>
              </a:schemeClr>
            </a:solidFill>
            <a:ln w="9525">
              <a:noFill/>
              <a:miter lim="800000"/>
              <a:headEnd/>
              <a:tailEnd/>
            </a:ln>
          </p:spPr>
          <p:txBody>
            <a:bodyPr/>
            <a:lstStyle/>
            <a:p>
              <a:pPr algn="ctr"/>
              <a:r>
                <a:rPr lang="en-US" altLang="zh-CN" dirty="0" err="1">
                  <a:latin typeface="+mn-ea"/>
                  <a:cs typeface="Times New Roman" pitchFamily="18" charset="0"/>
                </a:rPr>
                <a:t>PrintStream</a:t>
              </a:r>
              <a:r>
                <a:rPr lang="en-US" altLang="zh-CN" dirty="0">
                  <a:latin typeface="+mn-ea"/>
                  <a:cs typeface="Times New Roman" pitchFamily="18" charset="0"/>
                </a:rPr>
                <a:t>*</a:t>
              </a:r>
            </a:p>
          </p:txBody>
        </p:sp>
        <p:cxnSp>
          <p:nvCxnSpPr>
            <p:cNvPr id="66" name="AutoShape 6">
              <a:extLst>
                <a:ext uri="{FF2B5EF4-FFF2-40B4-BE49-F238E27FC236}">
                  <a16:creationId xmlns:a16="http://schemas.microsoft.com/office/drawing/2014/main" id="{79C86C05-2D9B-44BF-AF79-63BA2F287016}"/>
                </a:ext>
              </a:extLst>
            </p:cNvPr>
            <p:cNvCxnSpPr>
              <a:cxnSpLocks noChangeShapeType="1"/>
            </p:cNvCxnSpPr>
            <p:nvPr/>
          </p:nvCxnSpPr>
          <p:spPr bwMode="auto">
            <a:xfrm>
              <a:off x="9040239" y="4544353"/>
              <a:ext cx="214004"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5">
              <a:extLst>
                <a:ext uri="{FF2B5EF4-FFF2-40B4-BE49-F238E27FC236}">
                  <a16:creationId xmlns:a16="http://schemas.microsoft.com/office/drawing/2014/main" id="{48873A2D-CF2D-435A-804E-7E0CD20465F9}"/>
                </a:ext>
              </a:extLst>
            </p:cNvPr>
            <p:cNvCxnSpPr>
              <a:cxnSpLocks noChangeShapeType="1"/>
              <a:stCxn id="35" idx="3"/>
            </p:cNvCxnSpPr>
            <p:nvPr/>
          </p:nvCxnSpPr>
          <p:spPr bwMode="auto">
            <a:xfrm>
              <a:off x="8830557" y="5017934"/>
              <a:ext cx="21069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4">
              <a:extLst>
                <a:ext uri="{FF2B5EF4-FFF2-40B4-BE49-F238E27FC236}">
                  <a16:creationId xmlns:a16="http://schemas.microsoft.com/office/drawing/2014/main" id="{D0AA6CD1-D38F-4914-9AB4-FF7129055A71}"/>
                </a:ext>
              </a:extLst>
            </p:cNvPr>
            <p:cNvCxnSpPr>
              <a:cxnSpLocks noChangeShapeType="1"/>
            </p:cNvCxnSpPr>
            <p:nvPr/>
          </p:nvCxnSpPr>
          <p:spPr bwMode="auto">
            <a:xfrm>
              <a:off x="9032125" y="5019978"/>
              <a:ext cx="212990" cy="20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3">
              <a:extLst>
                <a:ext uri="{FF2B5EF4-FFF2-40B4-BE49-F238E27FC236}">
                  <a16:creationId xmlns:a16="http://schemas.microsoft.com/office/drawing/2014/main" id="{399CF09B-82D1-43EA-8A4C-F66BE64975FF}"/>
                </a:ext>
              </a:extLst>
            </p:cNvPr>
            <p:cNvCxnSpPr>
              <a:cxnSpLocks noChangeShapeType="1"/>
            </p:cNvCxnSpPr>
            <p:nvPr/>
          </p:nvCxnSpPr>
          <p:spPr bwMode="auto">
            <a:xfrm>
              <a:off x="9040239" y="5472278"/>
              <a:ext cx="214004" cy="30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AutoShape 2">
              <a:extLst>
                <a:ext uri="{FF2B5EF4-FFF2-40B4-BE49-F238E27FC236}">
                  <a16:creationId xmlns:a16="http://schemas.microsoft.com/office/drawing/2014/main" id="{F5A49440-395E-42AF-9BFD-9848FD06E625}"/>
                </a:ext>
              </a:extLst>
            </p:cNvPr>
            <p:cNvCxnSpPr>
              <a:cxnSpLocks noChangeShapeType="1"/>
            </p:cNvCxnSpPr>
            <p:nvPr/>
          </p:nvCxnSpPr>
          <p:spPr bwMode="auto">
            <a:xfrm>
              <a:off x="9040239" y="4544353"/>
              <a:ext cx="1014" cy="9309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5492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A9D8AFE-955D-4423-8B33-39ED5DE794A0}"/>
              </a:ext>
            </a:extLst>
          </p:cNvPr>
          <p:cNvSpPr/>
          <p:nvPr/>
        </p:nvSpPr>
        <p:spPr>
          <a:xfrm>
            <a:off x="-32257" y="2610715"/>
            <a:ext cx="12189178"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7932757-E7CD-4AA6-97A5-565715804D5C}"/>
              </a:ext>
            </a:extLst>
          </p:cNvPr>
          <p:cNvSpPr txBox="1">
            <a:spLocks/>
          </p:cNvSpPr>
          <p:nvPr/>
        </p:nvSpPr>
        <p:spPr>
          <a:xfrm>
            <a:off x="1318469" y="262091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．通道</a:t>
            </a:r>
            <a:r>
              <a:rPr lang="en-US" altLang="zh-CN" sz="2400" b="1" dirty="0">
                <a:solidFill>
                  <a:schemeClr val="tx1"/>
                </a:solidFill>
                <a:latin typeface="仿宋" panose="02010609060101010101" pitchFamily="49" charset="-122"/>
                <a:ea typeface="仿宋" panose="02010609060101010101" pitchFamily="49" charset="-122"/>
              </a:rPr>
              <a:t>Channels</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7F7C4707-18B2-4309-AD0C-5BF091DA5372}"/>
              </a:ext>
            </a:extLst>
          </p:cNvPr>
          <p:cNvSpPr txBox="1">
            <a:spLocks/>
          </p:cNvSpPr>
          <p:nvPr/>
        </p:nvSpPr>
        <p:spPr>
          <a:xfrm>
            <a:off x="879240" y="3311223"/>
            <a:ext cx="9979890"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通道</a:t>
            </a:r>
            <a:r>
              <a:rPr lang="en-US" altLang="zh-CN" sz="2400" b="1" dirty="0">
                <a:latin typeface="仿宋" panose="02010609060101010101" pitchFamily="49" charset="-122"/>
                <a:ea typeface="仿宋" panose="02010609060101010101" pitchFamily="49" charset="-122"/>
              </a:rPr>
              <a:t>Channels</a:t>
            </a:r>
            <a:r>
              <a:rPr lang="zh-CN" altLang="en-US" sz="2400" b="1" dirty="0">
                <a:latin typeface="仿宋" panose="02010609060101010101" pitchFamily="49" charset="-122"/>
                <a:ea typeface="仿宋" panose="02010609060101010101" pitchFamily="49" charset="-122"/>
              </a:rPr>
              <a:t>用于创建缓冲区与外部数据源的连接通道，并实现数据传输。</a:t>
            </a:r>
          </a:p>
          <a:p>
            <a:r>
              <a:rPr lang="zh-CN" altLang="en-US" sz="2400" b="1" dirty="0">
                <a:latin typeface="仿宋" panose="02010609060101010101" pitchFamily="49" charset="-122"/>
                <a:ea typeface="仿宋" panose="02010609060101010101" pitchFamily="49" charset="-122"/>
              </a:rPr>
              <a:t>常用的</a:t>
            </a:r>
            <a:r>
              <a:rPr lang="en-US" altLang="zh-CN" sz="2400" b="1" dirty="0">
                <a:latin typeface="仿宋" panose="02010609060101010101" pitchFamily="49" charset="-122"/>
                <a:ea typeface="仿宋" panose="02010609060101010101" pitchFamily="49" charset="-122"/>
              </a:rPr>
              <a:t>Channel</a:t>
            </a:r>
            <a:r>
              <a:rPr lang="zh-CN" altLang="en-US" sz="2400" b="1" dirty="0">
                <a:latin typeface="仿宋" panose="02010609060101010101" pitchFamily="49" charset="-122"/>
                <a:ea typeface="仿宋" panose="02010609060101010101" pitchFamily="49" charset="-122"/>
              </a:rPr>
              <a:t>类：</a:t>
            </a:r>
          </a:p>
          <a:p>
            <a:r>
              <a:rPr lang="en-US" altLang="zh-CN" sz="2400" b="1" dirty="0" err="1">
                <a:latin typeface="仿宋" panose="02010609060101010101" pitchFamily="49" charset="-122"/>
                <a:ea typeface="仿宋" panose="02010609060101010101" pitchFamily="49" charset="-122"/>
              </a:rPr>
              <a:t>FileChannel</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DatagramChannel</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SocketChannel</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ServerSocketChannel</a:t>
            </a:r>
            <a:r>
              <a:rPr lang="zh-CN" altLang="en-US" sz="2400" b="1" dirty="0">
                <a:latin typeface="仿宋" panose="02010609060101010101" pitchFamily="49" charset="-122"/>
                <a:ea typeface="仿宋" panose="02010609060101010101" pitchFamily="49" charset="-122"/>
              </a:rPr>
              <a:t>。利用这几个通道类，不仅可以实现文件的传输，也可以实现网络</a:t>
            </a:r>
            <a:r>
              <a:rPr lang="en-US" altLang="zh-CN" sz="2400" b="1" dirty="0">
                <a:latin typeface="仿宋" panose="02010609060101010101" pitchFamily="49" charset="-122"/>
                <a:ea typeface="仿宋" panose="02010609060101010101" pitchFamily="49" charset="-122"/>
              </a:rPr>
              <a:t>TCP</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UDP</a:t>
            </a:r>
            <a:r>
              <a:rPr lang="zh-CN" altLang="en-US" sz="2400" b="1" dirty="0">
                <a:latin typeface="仿宋" panose="02010609060101010101" pitchFamily="49" charset="-122"/>
                <a:ea typeface="仿宋" panose="02010609060101010101" pitchFamily="49" charset="-122"/>
              </a:rPr>
              <a:t>数据报的传输。</a:t>
            </a:r>
          </a:p>
        </p:txBody>
      </p:sp>
    </p:spTree>
    <p:extLst>
      <p:ext uri="{BB962C8B-B14F-4D97-AF65-F5344CB8AC3E}">
        <p14:creationId xmlns:p14="http://schemas.microsoft.com/office/powerpoint/2010/main" val="27063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5" grpId="0"/>
      <p:bldP spid="34" grpId="0" animBg="1"/>
      <p:bldP spid="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利用</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FileChannel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实现文件锁</a:t>
              </a:r>
            </a:p>
          </p:txBody>
        </p:sp>
      </p:grpSp>
      <p:sp>
        <p:nvSpPr>
          <p:cNvPr id="16" name="矩形 15">
            <a:extLst>
              <a:ext uri="{FF2B5EF4-FFF2-40B4-BE49-F238E27FC236}">
                <a16:creationId xmlns:a16="http://schemas.microsoft.com/office/drawing/2014/main" id="{770D6723-DA50-4208-A68C-B029A28BAB77}"/>
              </a:ext>
            </a:extLst>
          </p:cNvPr>
          <p:cNvSpPr/>
          <p:nvPr/>
        </p:nvSpPr>
        <p:spPr>
          <a:xfrm>
            <a:off x="1083531" y="1954787"/>
            <a:ext cx="9298426" cy="830997"/>
          </a:xfrm>
          <a:prstGeom prst="rect">
            <a:avLst/>
          </a:prstGeom>
        </p:spPr>
        <p:txBody>
          <a:bodyPr wrap="square">
            <a:spAutoFit/>
          </a:bodyPr>
          <a:lstStyle/>
          <a:p>
            <a:r>
              <a:rPr lang="zh-CN" altLang="zh-CN" sz="2400" dirty="0">
                <a:latin typeface="仿宋" panose="02010609060101010101" pitchFamily="49" charset="-122"/>
                <a:ea typeface="仿宋" panose="02010609060101010101" pitchFamily="49" charset="-122"/>
              </a:rPr>
              <a:t>经常出现几个程序处理同一个文件的情景，比如同时更新或读取文件。应对这样的问题作出处理，否则可能发生混乱</a:t>
            </a:r>
            <a:r>
              <a:rPr lang="zh-CN" altLang="en-US" sz="2400" dirty="0">
                <a:latin typeface="仿宋" panose="02010609060101010101" pitchFamily="49" charset="-122"/>
                <a:ea typeface="仿宋" panose="02010609060101010101" pitchFamily="49" charset="-122"/>
              </a:rPr>
              <a:t>。</a:t>
            </a:r>
          </a:p>
        </p:txBody>
      </p:sp>
      <p:sp>
        <p:nvSpPr>
          <p:cNvPr id="23" name="矩形 22">
            <a:extLst>
              <a:ext uri="{FF2B5EF4-FFF2-40B4-BE49-F238E27FC236}">
                <a16:creationId xmlns:a16="http://schemas.microsoft.com/office/drawing/2014/main" id="{FA4B3E25-B455-485F-801C-B1F7C2664E95}"/>
              </a:ext>
            </a:extLst>
          </p:cNvPr>
          <p:cNvSpPr/>
          <p:nvPr/>
        </p:nvSpPr>
        <p:spPr>
          <a:xfrm>
            <a:off x="1083531" y="3059935"/>
            <a:ext cx="10212826" cy="830997"/>
          </a:xfrm>
          <a:prstGeom prst="rect">
            <a:avLst/>
          </a:prstGeom>
        </p:spPr>
        <p:txBody>
          <a:bodyPr wrap="square">
            <a:spAutoFit/>
          </a:bodyPr>
          <a:lstStyle/>
          <a:p>
            <a:r>
              <a:rPr lang="en-US" altLang="zh-CN" sz="2400" dirty="0" err="1">
                <a:latin typeface="仿宋" panose="02010609060101010101" pitchFamily="49" charset="-122"/>
                <a:ea typeface="仿宋" panose="02010609060101010101" pitchFamily="49" charset="-122"/>
              </a:rPr>
              <a:t>FileLock</a:t>
            </a:r>
            <a:r>
              <a:rPr lang="zh-CN" altLang="en-US"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FileChannel</a:t>
            </a:r>
            <a:r>
              <a:rPr lang="zh-CN" altLang="en-US" sz="2400" dirty="0">
                <a:latin typeface="仿宋" panose="02010609060101010101" pitchFamily="49" charset="-122"/>
                <a:ea typeface="仿宋" panose="02010609060101010101" pitchFamily="49" charset="-122"/>
              </a:rPr>
              <a:t>类分别在</a:t>
            </a:r>
            <a:r>
              <a:rPr lang="en-US" altLang="zh-CN" sz="2400" dirty="0" err="1">
                <a:latin typeface="仿宋" panose="02010609060101010101" pitchFamily="49" charset="-122"/>
                <a:ea typeface="仿宋" panose="02010609060101010101" pitchFamily="49" charset="-122"/>
              </a:rPr>
              <a:t>java.nio</a:t>
            </a:r>
            <a:r>
              <a:rPr lang="zh-CN" altLang="en-US" sz="2400" dirty="0">
                <a:latin typeface="仿宋" panose="02010609060101010101" pitchFamily="49" charset="-122"/>
                <a:ea typeface="仿宋" panose="02010609060101010101" pitchFamily="49" charset="-122"/>
              </a:rPr>
              <a:t>和</a:t>
            </a:r>
            <a:r>
              <a:rPr lang="en-US" altLang="zh-CN" sz="2400" dirty="0" err="1">
                <a:latin typeface="仿宋" panose="02010609060101010101" pitchFamily="49" charset="-122"/>
                <a:ea typeface="仿宋" panose="02010609060101010101" pitchFamily="49" charset="-122"/>
              </a:rPr>
              <a:t>java.nio.channels</a:t>
            </a:r>
            <a:r>
              <a:rPr lang="zh-CN" altLang="en-US" sz="2400" dirty="0">
                <a:latin typeface="仿宋" panose="02010609060101010101" pitchFamily="49" charset="-122"/>
                <a:ea typeface="仿宋" panose="02010609060101010101" pitchFamily="49" charset="-122"/>
              </a:rPr>
              <a:t>包中。输入、输出流读写文件时可以使用文件锁。</a:t>
            </a:r>
          </a:p>
        </p:txBody>
      </p:sp>
      <p:sp>
        <p:nvSpPr>
          <p:cNvPr id="24" name="矩形 23">
            <a:extLst>
              <a:ext uri="{FF2B5EF4-FFF2-40B4-BE49-F238E27FC236}">
                <a16:creationId xmlns:a16="http://schemas.microsoft.com/office/drawing/2014/main" id="{BEA58AB4-C56A-4D7D-9B02-BA7E1F4F19FB}"/>
              </a:ext>
            </a:extLst>
          </p:cNvPr>
          <p:cNvSpPr/>
          <p:nvPr/>
        </p:nvSpPr>
        <p:spPr>
          <a:xfrm>
            <a:off x="1083531" y="4005553"/>
            <a:ext cx="8339842" cy="461665"/>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例：用</a:t>
            </a:r>
            <a:r>
              <a:rPr lang="en-US" altLang="zh-CN" sz="2400" dirty="0" err="1">
                <a:latin typeface="仿宋" panose="02010609060101010101" pitchFamily="49" charset="-122"/>
                <a:ea typeface="仿宋" panose="02010609060101010101" pitchFamily="49" charset="-122"/>
              </a:rPr>
              <a:t>RondomAccessFile</a:t>
            </a:r>
            <a:r>
              <a:rPr lang="zh-CN" altLang="en-US" sz="2400" dirty="0">
                <a:latin typeface="仿宋" panose="02010609060101010101" pitchFamily="49" charset="-122"/>
                <a:ea typeface="仿宋" panose="02010609060101010101" pitchFamily="49" charset="-122"/>
              </a:rPr>
              <a:t>类来说明文件锁的使用步骤：</a:t>
            </a:r>
          </a:p>
        </p:txBody>
      </p:sp>
      <p:sp>
        <p:nvSpPr>
          <p:cNvPr id="29" name="矩形 28">
            <a:extLst>
              <a:ext uri="{FF2B5EF4-FFF2-40B4-BE49-F238E27FC236}">
                <a16:creationId xmlns:a16="http://schemas.microsoft.com/office/drawing/2014/main" id="{ED1D0309-202F-4BE5-BFDD-451A5CEF6784}"/>
              </a:ext>
            </a:extLst>
          </p:cNvPr>
          <p:cNvSpPr/>
          <p:nvPr/>
        </p:nvSpPr>
        <p:spPr>
          <a:xfrm>
            <a:off x="1143317" y="4649826"/>
            <a:ext cx="10631341"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mj-lt"/>
              <a:buAutoNum type="arabicPeriod"/>
            </a:pPr>
            <a:r>
              <a:rPr lang="en-US" altLang="zh-CN" sz="2400" dirty="0" err="1">
                <a:solidFill>
                  <a:srgbClr val="002060"/>
                </a:solidFill>
                <a:latin typeface="仿宋" panose="02010609060101010101" pitchFamily="49" charset="-122"/>
                <a:ea typeface="仿宋" panose="02010609060101010101" pitchFamily="49" charset="-122"/>
              </a:rPr>
              <a:t>RandomAccessFile</a:t>
            </a:r>
            <a:r>
              <a:rPr lang="en-US" altLang="zh-CN" sz="2400" dirty="0">
                <a:solidFill>
                  <a:srgbClr val="002060"/>
                </a:solidFill>
                <a:latin typeface="仿宋" panose="02010609060101010101" pitchFamily="49" charset="-122"/>
                <a:ea typeface="仿宋" panose="02010609060101010101" pitchFamily="49" charset="-122"/>
              </a:rPr>
              <a:t> input=new </a:t>
            </a:r>
            <a:r>
              <a:rPr lang="en-US" altLang="zh-CN" sz="2400" dirty="0" err="1">
                <a:solidFill>
                  <a:srgbClr val="002060"/>
                </a:solidFill>
                <a:latin typeface="仿宋" panose="02010609060101010101" pitchFamily="49" charset="-122"/>
                <a:ea typeface="仿宋" panose="02010609060101010101" pitchFamily="49" charset="-122"/>
              </a:rPr>
              <a:t>RandomAccessFile</a:t>
            </a:r>
            <a:r>
              <a:rPr lang="en-US" altLang="zh-CN" sz="2400" dirty="0">
                <a:solidFill>
                  <a:srgbClr val="002060"/>
                </a:solidFill>
                <a:latin typeface="仿宋" panose="02010609060101010101" pitchFamily="49" charset="-122"/>
                <a:ea typeface="仿宋" panose="02010609060101010101" pitchFamily="49" charset="-122"/>
              </a:rPr>
              <a:t>("Example.java","</a:t>
            </a:r>
            <a:r>
              <a:rPr lang="en-US" altLang="zh-CN" sz="2400" dirty="0" err="1">
                <a:solidFill>
                  <a:srgbClr val="002060"/>
                </a:solidFill>
                <a:latin typeface="仿宋" panose="02010609060101010101" pitchFamily="49" charset="-122"/>
                <a:ea typeface="仿宋" panose="02010609060101010101" pitchFamily="49" charset="-122"/>
              </a:rPr>
              <a:t>rw</a:t>
            </a:r>
            <a:r>
              <a:rPr lang="en-US" altLang="zh-CN" sz="2400" dirty="0">
                <a:solidFill>
                  <a:srgbClr val="002060"/>
                </a:solidFill>
                <a:latin typeface="仿宋" panose="02010609060101010101" pitchFamily="49" charset="-122"/>
                <a:ea typeface="仿宋" panose="02010609060101010101" pitchFamily="49" charset="-122"/>
              </a:rPr>
              <a:t>");</a:t>
            </a:r>
            <a:endParaRPr lang="zh-CN" altLang="zh-CN" sz="2400" dirty="0">
              <a:solidFill>
                <a:srgbClr val="002060"/>
              </a:solidFill>
              <a:latin typeface="仿宋" panose="02010609060101010101" pitchFamily="49" charset="-122"/>
              <a:ea typeface="仿宋" panose="02010609060101010101" pitchFamily="49" charset="-122"/>
            </a:endParaRPr>
          </a:p>
          <a:p>
            <a:pPr marL="342900" indent="-342900">
              <a:buFont typeface="+mj-lt"/>
              <a:buAutoNum type="arabicPeriod"/>
            </a:pPr>
            <a:r>
              <a:rPr lang="en-US" altLang="zh-CN" sz="2400" dirty="0" err="1">
                <a:solidFill>
                  <a:srgbClr val="002060"/>
                </a:solidFill>
                <a:latin typeface="仿宋" panose="02010609060101010101" pitchFamily="49" charset="-122"/>
                <a:ea typeface="仿宋" panose="02010609060101010101" pitchFamily="49" charset="-122"/>
              </a:rPr>
              <a:t>FileChannel</a:t>
            </a:r>
            <a:r>
              <a:rPr lang="en-US" altLang="zh-CN" sz="2400" dirty="0">
                <a:solidFill>
                  <a:srgbClr val="002060"/>
                </a:solidFill>
                <a:latin typeface="仿宋" panose="02010609060101010101" pitchFamily="49" charset="-122"/>
                <a:ea typeface="仿宋" panose="02010609060101010101" pitchFamily="49" charset="-122"/>
              </a:rPr>
              <a:t> channel=</a:t>
            </a:r>
            <a:r>
              <a:rPr lang="en-US" altLang="zh-CN" sz="2400" dirty="0" err="1">
                <a:solidFill>
                  <a:srgbClr val="002060"/>
                </a:solidFill>
                <a:latin typeface="仿宋" panose="02010609060101010101" pitchFamily="49" charset="-122"/>
                <a:ea typeface="仿宋" panose="02010609060101010101" pitchFamily="49" charset="-122"/>
              </a:rPr>
              <a:t>input.getChannel</a:t>
            </a:r>
            <a:r>
              <a:rPr lang="en-US" altLang="zh-CN" sz="2400" dirty="0">
                <a:solidFill>
                  <a:srgbClr val="002060"/>
                </a:solidFill>
                <a:latin typeface="仿宋" panose="02010609060101010101" pitchFamily="49" charset="-122"/>
                <a:ea typeface="仿宋" panose="02010609060101010101" pitchFamily="49" charset="-122"/>
              </a:rPr>
              <a:t>();</a:t>
            </a:r>
            <a:endParaRPr lang="zh-CN" altLang="zh-CN" sz="2400" dirty="0">
              <a:solidFill>
                <a:srgbClr val="002060"/>
              </a:solidFill>
              <a:latin typeface="仿宋" panose="02010609060101010101" pitchFamily="49" charset="-122"/>
              <a:ea typeface="仿宋" panose="02010609060101010101" pitchFamily="49" charset="-122"/>
            </a:endParaRPr>
          </a:p>
          <a:p>
            <a:pPr marL="342900" indent="-342900">
              <a:buFont typeface="+mj-lt"/>
              <a:buAutoNum type="arabicPeriod"/>
            </a:pPr>
            <a:r>
              <a:rPr lang="en-US" altLang="zh-CN" sz="2400" dirty="0" err="1">
                <a:solidFill>
                  <a:srgbClr val="002060"/>
                </a:solidFill>
                <a:latin typeface="仿宋" panose="02010609060101010101" pitchFamily="49" charset="-122"/>
                <a:ea typeface="仿宋" panose="02010609060101010101" pitchFamily="49" charset="-122"/>
              </a:rPr>
              <a:t>FileLock</a:t>
            </a:r>
            <a:r>
              <a:rPr lang="en-US" altLang="zh-CN" sz="2400" dirty="0">
                <a:solidFill>
                  <a:srgbClr val="002060"/>
                </a:solidFill>
                <a:latin typeface="仿宋" panose="02010609060101010101" pitchFamily="49" charset="-122"/>
                <a:ea typeface="仿宋" panose="02010609060101010101" pitchFamily="49" charset="-122"/>
              </a:rPr>
              <a:t> lock=</a:t>
            </a:r>
            <a:r>
              <a:rPr lang="en-US" altLang="zh-CN" sz="2400" dirty="0" err="1">
                <a:solidFill>
                  <a:srgbClr val="002060"/>
                </a:solidFill>
                <a:latin typeface="仿宋" panose="02010609060101010101" pitchFamily="49" charset="-122"/>
                <a:ea typeface="仿宋" panose="02010609060101010101" pitchFamily="49" charset="-122"/>
              </a:rPr>
              <a:t>channel.tryLock</a:t>
            </a:r>
            <a:r>
              <a:rPr lang="en-US" altLang="zh-CN" sz="2400" dirty="0">
                <a:solidFill>
                  <a:srgbClr val="002060"/>
                </a:solidFill>
                <a:latin typeface="仿宋" panose="02010609060101010101" pitchFamily="49" charset="-122"/>
                <a:ea typeface="仿宋" panose="02010609060101010101" pitchFamily="49" charset="-122"/>
              </a:rPr>
              <a:t>();</a:t>
            </a:r>
            <a:endParaRPr lang="zh-CN" altLang="zh-CN" sz="2400" dirty="0">
              <a:solidFill>
                <a:srgbClr val="00206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4290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利用</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FileChannel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实现文件锁</a:t>
              </a:r>
            </a:p>
          </p:txBody>
        </p:sp>
      </p:grpSp>
      <p:sp>
        <p:nvSpPr>
          <p:cNvPr id="14" name="矩形 13">
            <a:extLst>
              <a:ext uri="{FF2B5EF4-FFF2-40B4-BE49-F238E27FC236}">
                <a16:creationId xmlns:a16="http://schemas.microsoft.com/office/drawing/2014/main" id="{8D901716-06AF-4601-8027-370B29329709}"/>
              </a:ext>
            </a:extLst>
          </p:cNvPr>
          <p:cNvSpPr/>
          <p:nvPr/>
        </p:nvSpPr>
        <p:spPr>
          <a:xfrm>
            <a:off x="1129674" y="3764844"/>
            <a:ext cx="9843126" cy="1938992"/>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hlinkClick r:id="rId2" action="ppaction://hlinkfile"/>
              </a:rPr>
              <a:t>下</a:t>
            </a:r>
            <a:r>
              <a:rPr lang="zh-CN" altLang="zh-CN" sz="2400" dirty="0">
                <a:latin typeface="仿宋" panose="02010609060101010101" pitchFamily="49" charset="-122"/>
                <a:ea typeface="仿宋" panose="02010609060101010101" pitchFamily="49" charset="-122"/>
                <a:hlinkClick r:id="rId2" action="ppaction://hlinkfile"/>
              </a:rPr>
              <a:t>例</a:t>
            </a:r>
            <a:r>
              <a:rPr lang="en-US" altLang="zh-CN" sz="2400" dirty="0">
                <a:latin typeface="仿宋" panose="02010609060101010101" pitchFamily="49" charset="-122"/>
                <a:ea typeface="仿宋" panose="02010609060101010101" pitchFamily="49" charset="-122"/>
                <a:hlinkClick r:id="rId2" action="ppaction://hlinkfile"/>
              </a:rPr>
              <a:t>FileLockTest.java</a:t>
            </a:r>
            <a:r>
              <a:rPr lang="zh-CN" altLang="zh-CN" sz="2400" dirty="0">
                <a:latin typeface="仿宋" panose="02010609060101010101" pitchFamily="49" charset="-122"/>
                <a:ea typeface="仿宋" panose="02010609060101010101" pitchFamily="49" charset="-122"/>
                <a:hlinkClick r:id="rId2" action="ppaction://hlinkfile"/>
              </a:rPr>
              <a:t>中</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程序通过每次</a:t>
            </a:r>
            <a:r>
              <a:rPr lang="zh-CN" altLang="zh-CN" sz="2400" b="1" dirty="0">
                <a:latin typeface="仿宋" panose="02010609060101010101" pitchFamily="49" charset="-122"/>
                <a:ea typeface="仿宋" panose="02010609060101010101" pitchFamily="49" charset="-122"/>
              </a:rPr>
              <a:t>单击按纽释放文件锁</a:t>
            </a:r>
            <a:r>
              <a:rPr lang="zh-CN" altLang="zh-CN" sz="2400" dirty="0">
                <a:latin typeface="仿宋" panose="02010609060101010101" pitchFamily="49" charset="-122"/>
                <a:ea typeface="仿宋" panose="02010609060101010101" pitchFamily="49" charset="-122"/>
              </a:rPr>
              <a:t>，并读取文件中的一行文本，然后</a:t>
            </a:r>
            <a:r>
              <a:rPr lang="zh-CN" altLang="zh-CN" sz="2400" b="1" dirty="0">
                <a:latin typeface="仿宋" panose="02010609060101010101" pitchFamily="49" charset="-122"/>
                <a:ea typeface="仿宋" panose="02010609060101010101" pitchFamily="49" charset="-122"/>
              </a:rPr>
              <a:t>马上进行加锁</a:t>
            </a:r>
            <a:r>
              <a:rPr lang="zh-CN" altLang="zh-CN" sz="2400" dirty="0">
                <a:latin typeface="仿宋" panose="02010609060101010101" pitchFamily="49" charset="-122"/>
                <a:ea typeface="仿宋" panose="02010609060101010101" pitchFamily="49" charset="-122"/>
              </a:rPr>
              <a:t>。当程序运行时，用户无法用其它程序来操作被当前</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程序加锁的文件，比如用户使用</a:t>
            </a:r>
            <a:r>
              <a:rPr lang="en-US" altLang="zh-CN" sz="2400" dirty="0">
                <a:latin typeface="仿宋" panose="02010609060101010101" pitchFamily="49" charset="-122"/>
                <a:ea typeface="仿宋" panose="02010609060101010101" pitchFamily="49" charset="-122"/>
              </a:rPr>
              <a:t>Windows</a:t>
            </a:r>
            <a:r>
              <a:rPr lang="zh-CN" altLang="zh-CN" sz="2400" dirty="0">
                <a:latin typeface="仿宋" panose="02010609060101010101" pitchFamily="49" charset="-122"/>
                <a:ea typeface="仿宋" panose="02010609060101010101" pitchFamily="49" charset="-122"/>
              </a:rPr>
              <a:t>操作系统提供“记事本”程序（</a:t>
            </a:r>
            <a:r>
              <a:rPr lang="en-US" altLang="zh-CN" sz="2400" dirty="0">
                <a:latin typeface="仿宋" panose="02010609060101010101" pitchFamily="49" charset="-122"/>
                <a:ea typeface="仿宋" panose="02010609060101010101" pitchFamily="49" charset="-122"/>
              </a:rPr>
              <a:t>Notepad.exe</a:t>
            </a:r>
            <a:r>
              <a:rPr lang="zh-CN" altLang="zh-CN" sz="2400" dirty="0">
                <a:latin typeface="仿宋" panose="02010609060101010101" pitchFamily="49" charset="-122"/>
                <a:ea typeface="仿宋" panose="02010609060101010101" pitchFamily="49" charset="-122"/>
              </a:rPr>
              <a:t>）无法保存被当前</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程序加锁的文件</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A59AB097-2193-43FD-975E-FB2E6C45D69C}"/>
              </a:ext>
            </a:extLst>
          </p:cNvPr>
          <p:cNvSpPr/>
          <p:nvPr/>
        </p:nvSpPr>
        <p:spPr>
          <a:xfrm>
            <a:off x="1143317" y="2433705"/>
            <a:ext cx="10040498"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文件锁</a:t>
            </a:r>
            <a:r>
              <a:rPr lang="en-US" altLang="zh-CN" sz="2400" dirty="0" err="1">
                <a:latin typeface="仿宋" panose="02010609060101010101" pitchFamily="49" charset="-122"/>
                <a:ea typeface="仿宋" panose="02010609060101010101" pitchFamily="49" charset="-122"/>
              </a:rPr>
              <a:t>FileLock</a:t>
            </a:r>
            <a:r>
              <a:rPr lang="zh-CN" altLang="en-US" sz="2400" dirty="0">
                <a:latin typeface="仿宋" panose="02010609060101010101" pitchFamily="49" charset="-122"/>
                <a:ea typeface="仿宋" panose="02010609060101010101" pitchFamily="49" charset="-122"/>
              </a:rPr>
              <a:t>对象</a:t>
            </a:r>
            <a:r>
              <a:rPr lang="en-US" altLang="zh-CN" sz="2400" dirty="0">
                <a:latin typeface="仿宋" panose="02010609060101010101" pitchFamily="49" charset="-122"/>
                <a:ea typeface="仿宋" panose="02010609060101010101" pitchFamily="49" charset="-122"/>
              </a:rPr>
              <a:t>lock</a:t>
            </a:r>
            <a:r>
              <a:rPr lang="zh-CN" altLang="en-US" sz="2400" dirty="0">
                <a:latin typeface="仿宋" panose="02010609060101010101" pitchFamily="49" charset="-122"/>
                <a:ea typeface="仿宋" panose="02010609060101010101" pitchFamily="49" charset="-122"/>
              </a:rPr>
              <a:t>产生后，将禁止任何程序对文件进行操作或再进行加锁。对一个文件加锁之后，如果想读、写文件必须让</a:t>
            </a:r>
            <a:r>
              <a:rPr lang="en-US" altLang="zh-CN" sz="2400" dirty="0" err="1">
                <a:latin typeface="仿宋" panose="02010609060101010101" pitchFamily="49" charset="-122"/>
                <a:ea typeface="仿宋" panose="02010609060101010101" pitchFamily="49" charset="-122"/>
              </a:rPr>
              <a:t>FileLock</a:t>
            </a:r>
            <a:r>
              <a:rPr lang="zh-CN" altLang="en-US" sz="2400" dirty="0">
                <a:latin typeface="仿宋" panose="02010609060101010101" pitchFamily="49" charset="-122"/>
                <a:ea typeface="仿宋" panose="02010609060101010101" pitchFamily="49" charset="-122"/>
              </a:rPr>
              <a:t>对象调用</a:t>
            </a:r>
            <a:r>
              <a:rPr lang="en-US" altLang="zh-CN" sz="2400" dirty="0">
                <a:latin typeface="仿宋" panose="02010609060101010101" pitchFamily="49" charset="-122"/>
                <a:ea typeface="仿宋" panose="02010609060101010101" pitchFamily="49" charset="-122"/>
              </a:rPr>
              <a:t>release()</a:t>
            </a:r>
            <a:r>
              <a:rPr lang="zh-CN" altLang="en-US" sz="2400" dirty="0">
                <a:latin typeface="仿宋" panose="02010609060101010101" pitchFamily="49" charset="-122"/>
                <a:ea typeface="仿宋" panose="02010609060101010101" pitchFamily="49" charset="-122"/>
              </a:rPr>
              <a:t>释放文件锁，例如：</a:t>
            </a:r>
            <a:r>
              <a:rPr lang="en-US" altLang="zh-CN" sz="2400" dirty="0" err="1">
                <a:latin typeface="仿宋" panose="02010609060101010101" pitchFamily="49" charset="-122"/>
                <a:ea typeface="仿宋" panose="02010609060101010101" pitchFamily="49" charset="-122"/>
              </a:rPr>
              <a:t>lock.release</a:t>
            </a:r>
            <a:r>
              <a:rPr lang="en-US" altLang="zh-CN"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08285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370286"/>
            <a:ext cx="12203689" cy="398944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NIO</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的主要组成部分</a:t>
              </a:r>
            </a:p>
          </p:txBody>
        </p:sp>
      </p:grpSp>
      <p:sp>
        <p:nvSpPr>
          <p:cNvPr id="25" name="矩形 24">
            <a:extLst>
              <a:ext uri="{FF2B5EF4-FFF2-40B4-BE49-F238E27FC236}">
                <a16:creationId xmlns:a16="http://schemas.microsoft.com/office/drawing/2014/main" id="{AC201D0B-CD46-45C7-91F5-F13392C5AD75}"/>
              </a:ext>
            </a:extLst>
          </p:cNvPr>
          <p:cNvSpPr/>
          <p:nvPr/>
        </p:nvSpPr>
        <p:spPr>
          <a:xfrm>
            <a:off x="691475" y="1580617"/>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NIO</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提供了三个重要的组成部分：缓冲区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，通道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Channels</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，选择器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selector</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A9D8AFE-955D-4423-8B33-39ED5DE794A0}"/>
              </a:ext>
            </a:extLst>
          </p:cNvPr>
          <p:cNvSpPr/>
          <p:nvPr/>
        </p:nvSpPr>
        <p:spPr>
          <a:xfrm>
            <a:off x="-32257" y="2610715"/>
            <a:ext cx="12189178"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7932757-E7CD-4AA6-97A5-565715804D5C}"/>
              </a:ext>
            </a:extLst>
          </p:cNvPr>
          <p:cNvSpPr txBox="1">
            <a:spLocks/>
          </p:cNvSpPr>
          <p:nvPr/>
        </p:nvSpPr>
        <p:spPr>
          <a:xfrm>
            <a:off x="1318469" y="262091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．选择器</a:t>
            </a:r>
            <a:r>
              <a:rPr lang="en-US" altLang="zh-CN" sz="2400" b="1" dirty="0">
                <a:solidFill>
                  <a:schemeClr val="tx1"/>
                </a:solidFill>
                <a:latin typeface="仿宋" panose="02010609060101010101" pitchFamily="49" charset="-122"/>
                <a:ea typeface="仿宋" panose="02010609060101010101" pitchFamily="49" charset="-122"/>
              </a:rPr>
              <a:t>selector</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076468C2-14AA-47B4-8AC2-B38A5AFF9059}"/>
              </a:ext>
            </a:extLst>
          </p:cNvPr>
          <p:cNvSpPr txBox="1">
            <a:spLocks/>
          </p:cNvSpPr>
          <p:nvPr/>
        </p:nvSpPr>
        <p:spPr>
          <a:xfrm>
            <a:off x="865173" y="3402543"/>
            <a:ext cx="9979890" cy="260273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选择器</a:t>
            </a:r>
            <a:r>
              <a:rPr lang="en-US" altLang="zh-CN" sz="2400" b="1" dirty="0">
                <a:latin typeface="仿宋" panose="02010609060101010101" pitchFamily="49" charset="-122"/>
                <a:ea typeface="仿宋" panose="02010609060101010101" pitchFamily="49" charset="-122"/>
              </a:rPr>
              <a:t>selector </a:t>
            </a:r>
            <a:r>
              <a:rPr lang="zh-CN" altLang="en-US" sz="2400" b="1" dirty="0">
                <a:latin typeface="仿宋" panose="02010609060101010101" pitchFamily="49" charset="-122"/>
                <a:ea typeface="仿宋" panose="02010609060101010101" pitchFamily="49" charset="-122"/>
              </a:rPr>
              <a:t>可以让一个单线程处理多个 </a:t>
            </a:r>
            <a:r>
              <a:rPr lang="en-US" altLang="zh-CN" sz="2400" b="1" dirty="0">
                <a:latin typeface="仿宋" panose="02010609060101010101" pitchFamily="49" charset="-122"/>
                <a:ea typeface="仿宋" panose="02010609060101010101" pitchFamily="49" charset="-122"/>
              </a:rPr>
              <a:t>Channel</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这种应用在一些特殊情况下会非常方便，比如网络聊天室。</a:t>
            </a:r>
          </a:p>
          <a:p>
            <a:r>
              <a:rPr lang="zh-CN" altLang="en-US" sz="2400" b="1" dirty="0">
                <a:latin typeface="仿宋" panose="02010609060101010101" pitchFamily="49" charset="-122"/>
                <a:ea typeface="仿宋" panose="02010609060101010101" pitchFamily="49" charset="-122"/>
              </a:rPr>
              <a:t>要使用</a:t>
            </a:r>
            <a:r>
              <a:rPr lang="en-US" altLang="zh-CN" sz="2400" b="1" dirty="0">
                <a:latin typeface="仿宋" panose="02010609060101010101" pitchFamily="49" charset="-122"/>
                <a:ea typeface="仿宋" panose="02010609060101010101" pitchFamily="49" charset="-122"/>
              </a:rPr>
              <a:t>Selector</a:t>
            </a:r>
            <a:r>
              <a:rPr lang="zh-CN" altLang="en-US" sz="2400" b="1" dirty="0">
                <a:latin typeface="仿宋" panose="02010609060101010101" pitchFamily="49" charset="-122"/>
                <a:ea typeface="仿宋" panose="02010609060101010101" pitchFamily="49" charset="-122"/>
              </a:rPr>
              <a:t>，首先</a:t>
            </a:r>
            <a:r>
              <a:rPr lang="en-US" altLang="zh-CN" sz="2400" b="1" dirty="0">
                <a:latin typeface="仿宋" panose="02010609060101010101" pitchFamily="49" charset="-122"/>
                <a:ea typeface="仿宋" panose="02010609060101010101" pitchFamily="49" charset="-122"/>
              </a:rPr>
              <a:t>Selector</a:t>
            </a:r>
            <a:r>
              <a:rPr lang="zh-CN" altLang="en-US" sz="2400" b="1" dirty="0">
                <a:latin typeface="仿宋" panose="02010609060101010101" pitchFamily="49" charset="-122"/>
                <a:ea typeface="仿宋" panose="02010609060101010101" pitchFamily="49" charset="-122"/>
              </a:rPr>
              <a:t>注册</a:t>
            </a:r>
            <a:r>
              <a:rPr lang="en-US" altLang="zh-CN" sz="2400" b="1" dirty="0">
                <a:latin typeface="仿宋" panose="02010609060101010101" pitchFamily="49" charset="-122"/>
                <a:ea typeface="仿宋" panose="02010609060101010101" pitchFamily="49" charset="-122"/>
              </a:rPr>
              <a:t>Channel</a:t>
            </a:r>
            <a:r>
              <a:rPr lang="zh-CN" altLang="en-US" sz="2400" b="1" dirty="0">
                <a:latin typeface="仿宋" panose="02010609060101010101" pitchFamily="49" charset="-122"/>
                <a:ea typeface="仿宋" panose="02010609060101010101" pitchFamily="49" charset="-122"/>
              </a:rPr>
              <a:t>，然后调用它的</a:t>
            </a:r>
            <a:r>
              <a:rPr lang="en-US" altLang="zh-CN" sz="2400" b="1" dirty="0">
                <a:latin typeface="仿宋" panose="02010609060101010101" pitchFamily="49" charset="-122"/>
                <a:ea typeface="仿宋" panose="02010609060101010101" pitchFamily="49" charset="-122"/>
              </a:rPr>
              <a:t>select()</a:t>
            </a:r>
            <a:r>
              <a:rPr lang="zh-CN" altLang="en-US" sz="2400" b="1" dirty="0">
                <a:latin typeface="仿宋" panose="02010609060101010101" pitchFamily="49" charset="-122"/>
                <a:ea typeface="仿宋" panose="02010609060101010101" pitchFamily="49" charset="-122"/>
              </a:rPr>
              <a:t>方法。这个方法会一直阻塞到某个注册的通道有事件就绪。一旦这个方法返回，线程就可以处理这些事件，如读入新数据等。</a:t>
            </a:r>
          </a:p>
        </p:txBody>
      </p:sp>
    </p:spTree>
    <p:extLst>
      <p:ext uri="{BB962C8B-B14F-4D97-AF65-F5344CB8AC3E}">
        <p14:creationId xmlns:p14="http://schemas.microsoft.com/office/powerpoint/2010/main" val="41847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5" grpId="0"/>
      <p:bldP spid="34" grpId="0" animBg="1"/>
      <p:bldP spid="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5" name="内容占位符 2">
            <a:extLst>
              <a:ext uri="{FF2B5EF4-FFF2-40B4-BE49-F238E27FC236}">
                <a16:creationId xmlns:a16="http://schemas.microsoft.com/office/drawing/2014/main" id="{5800C2BD-FC11-4828-B22F-E57527017F6E}"/>
              </a:ext>
            </a:extLst>
          </p:cNvPr>
          <p:cNvSpPr txBox="1">
            <a:spLocks/>
          </p:cNvSpPr>
          <p:nvPr/>
        </p:nvSpPr>
        <p:spPr>
          <a:xfrm>
            <a:off x="869062" y="3369973"/>
            <a:ext cx="10329632"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Buffer</a:t>
            </a:r>
            <a:r>
              <a:rPr lang="zh-CN" altLang="en-US" sz="2400" b="1" dirty="0">
                <a:latin typeface="仿宋" panose="02010609060101010101" pitchFamily="49" charset="-122"/>
                <a:ea typeface="仿宋" panose="02010609060101010101" pitchFamily="49" charset="-122"/>
              </a:rPr>
              <a:t>类作为缓冲区类的根类，重点定义了缓冲区的结构和基本方法。</a:t>
            </a:r>
          </a:p>
          <a:p>
            <a:pPr indent="1166580"/>
            <a:r>
              <a:rPr lang="en-US" altLang="zh-CN" sz="2400" b="1" dirty="0">
                <a:latin typeface="仿宋" panose="02010609060101010101" pitchFamily="49" charset="-122"/>
                <a:ea typeface="仿宋" panose="02010609060101010101" pitchFamily="49" charset="-122"/>
              </a:rPr>
              <a:t>public final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capacity()</a:t>
            </a:r>
          </a:p>
          <a:p>
            <a:r>
              <a:rPr lang="zh-CN" altLang="en-US" sz="2400" b="1" dirty="0">
                <a:latin typeface="仿宋" panose="02010609060101010101" pitchFamily="49" charset="-122"/>
                <a:ea typeface="仿宋" panose="02010609060101010101" pitchFamily="49" charset="-122"/>
              </a:rPr>
              <a:t>返回此缓冲区的容量。当创建一个缓冲区后，其容量就固定不变了。</a:t>
            </a:r>
          </a:p>
          <a:p>
            <a:pPr indent="1166580"/>
            <a:r>
              <a:rPr lang="en-US" altLang="zh-CN" sz="2400" b="1" dirty="0">
                <a:latin typeface="仿宋" panose="02010609060101010101" pitchFamily="49" charset="-122"/>
                <a:ea typeface="仿宋" panose="02010609060101010101" pitchFamily="49" charset="-122"/>
              </a:rPr>
              <a:t>public final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position()</a:t>
            </a:r>
          </a:p>
          <a:p>
            <a:pPr indent="541230"/>
            <a:r>
              <a:rPr lang="zh-CN" altLang="en-US" sz="2400" b="1" dirty="0">
                <a:latin typeface="仿宋" panose="02010609060101010101" pitchFamily="49" charset="-122"/>
                <a:ea typeface="仿宋" panose="02010609060101010101" pitchFamily="49" charset="-122"/>
              </a:rPr>
              <a:t>返回此缓冲区的</a:t>
            </a:r>
            <a:r>
              <a:rPr lang="en-US" altLang="zh-CN" sz="2400" b="1" dirty="0">
                <a:latin typeface="仿宋" panose="02010609060101010101" pitchFamily="49" charset="-122"/>
                <a:ea typeface="仿宋" panose="02010609060101010101" pitchFamily="49" charset="-122"/>
              </a:rPr>
              <a:t>position</a:t>
            </a:r>
            <a:r>
              <a:rPr lang="zh-CN" altLang="en-US" sz="2400" b="1" dirty="0">
                <a:latin typeface="仿宋" panose="02010609060101010101" pitchFamily="49" charset="-122"/>
                <a:ea typeface="仿宋" panose="02010609060101010101" pitchFamily="49" charset="-122"/>
              </a:rPr>
              <a:t>指针位置。该值表示下一个可处理的数据位置。该值初始为</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，随着读写操作自动后移。</a:t>
            </a:r>
          </a:p>
        </p:txBody>
      </p:sp>
      <p:sp>
        <p:nvSpPr>
          <p:cNvPr id="16" name="矩形 15">
            <a:extLst>
              <a:ext uri="{FF2B5EF4-FFF2-40B4-BE49-F238E27FC236}">
                <a16:creationId xmlns:a16="http://schemas.microsoft.com/office/drawing/2014/main" id="{57F57015-F463-44CE-BF01-777D79409AF9}"/>
              </a:ext>
            </a:extLst>
          </p:cNvPr>
          <p:cNvSpPr/>
          <p:nvPr/>
        </p:nvSpPr>
        <p:spPr>
          <a:xfrm>
            <a:off x="716697" y="1617779"/>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缓冲区，一共有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类是其他类的父类。这里只介绍两个类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ByteBuffer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AEF7146D-E477-4B66-AA71-875AB1752D61}"/>
              </a:ext>
            </a:extLst>
          </p:cNvPr>
          <p:cNvSpPr/>
          <p:nvPr/>
        </p:nvSpPr>
        <p:spPr>
          <a:xfrm>
            <a:off x="-12923" y="26741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1254457" y="26709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Buffer</a:t>
            </a:r>
            <a:r>
              <a:rPr lang="zh-CN" altLang="en-US" sz="2400" b="1" dirty="0">
                <a:solidFill>
                  <a:schemeClr val="tx1"/>
                </a:solidFill>
                <a:latin typeface="仿宋" panose="02010609060101010101" pitchFamily="49" charset="-122"/>
                <a:ea typeface="仿宋" panose="02010609060101010101" pitchFamily="49" charset="-122"/>
              </a:rPr>
              <a:t>类</a:t>
            </a:r>
          </a:p>
        </p:txBody>
      </p:sp>
    </p:spTree>
    <p:extLst>
      <p:ext uri="{BB962C8B-B14F-4D97-AF65-F5344CB8AC3E}">
        <p14:creationId xmlns:p14="http://schemas.microsoft.com/office/powerpoint/2010/main" val="23141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 presetClass="entr" presetSubtype="9" fill="hold" grpId="0" nodeType="after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 calcmode="lin" valueType="num">
                                      <p:cBhvr additive="base">
                                        <p:cTn id="3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15">
                                            <p:txEl>
                                              <p:pRg st="1" end="1"/>
                                            </p:txEl>
                                          </p:spTgt>
                                        </p:tgtEl>
                                        <p:attrNameLst>
                                          <p:attrName>style.visibility</p:attrName>
                                        </p:attrNameLst>
                                      </p:cBhvr>
                                      <p:to>
                                        <p:strVal val="visible"/>
                                      </p:to>
                                    </p:set>
                                    <p:anim calcmode="lin" valueType="num">
                                      <p:cBhvr additive="base">
                                        <p:cTn id="38"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5">
                                            <p:txEl>
                                              <p:pRg st="1" end="1"/>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9" fill="hold" grpId="0" nodeType="after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 calcmode="lin" valueType="num">
                                      <p:cBhvr additive="base">
                                        <p:cTn id="43"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15">
                                            <p:txEl>
                                              <p:pRg st="3" end="3"/>
                                            </p:txEl>
                                          </p:spTgt>
                                        </p:tgtEl>
                                        <p:attrNameLst>
                                          <p:attrName>style.visibility</p:attrName>
                                        </p:attrNameLst>
                                      </p:cBhvr>
                                      <p:to>
                                        <p:strVal val="visible"/>
                                      </p:to>
                                    </p:set>
                                    <p:anim calcmode="lin" valueType="num">
                                      <p:cBhvr additive="base">
                                        <p:cTn id="49"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
                                            <p:txEl>
                                              <p:pRg st="3" end="3"/>
                                            </p:txEl>
                                          </p:spTgt>
                                        </p:tgtEl>
                                        <p:attrNameLst>
                                          <p:attrName>ppt_y</p:attrName>
                                        </p:attrNameLst>
                                      </p:cBhvr>
                                      <p:tavLst>
                                        <p:tav tm="0">
                                          <p:val>
                                            <p:strVal val="0-#ppt_h/2"/>
                                          </p:val>
                                        </p:tav>
                                        <p:tav tm="100000">
                                          <p:val>
                                            <p:strVal val="#ppt_y"/>
                                          </p:val>
                                        </p:tav>
                                      </p:tavLst>
                                    </p:anim>
                                  </p:childTnLst>
                                </p:cTn>
                              </p:par>
                            </p:childTnLst>
                          </p:cTn>
                        </p:par>
                        <p:par>
                          <p:cTn id="51" fill="hold">
                            <p:stCondLst>
                              <p:cond delay="500"/>
                            </p:stCondLst>
                            <p:childTnLst>
                              <p:par>
                                <p:cTn id="52" presetID="2" presetClass="entr" presetSubtype="3" fill="hold" grpId="0" nodeType="afterEffect">
                                  <p:stCondLst>
                                    <p:cond delay="0"/>
                                  </p:stCondLst>
                                  <p:childTnLst>
                                    <p:set>
                                      <p:cBhvr>
                                        <p:cTn id="53" dur="1" fill="hold">
                                          <p:stCondLst>
                                            <p:cond delay="0"/>
                                          </p:stCondLst>
                                        </p:cTn>
                                        <p:tgtEl>
                                          <p:spTgt spid="15">
                                            <p:txEl>
                                              <p:pRg st="4" end="4"/>
                                            </p:txEl>
                                          </p:spTgt>
                                        </p:tgtEl>
                                        <p:attrNameLst>
                                          <p:attrName>style.visibility</p:attrName>
                                        </p:attrNameLst>
                                      </p:cBhvr>
                                      <p:to>
                                        <p:strVal val="visible"/>
                                      </p:to>
                                    </p:set>
                                    <p:anim calcmode="lin" valueType="num">
                                      <p:cBhvr additive="base">
                                        <p:cTn id="54" dur="500" fill="hold"/>
                                        <p:tgtEl>
                                          <p:spTgt spid="15">
                                            <p:txEl>
                                              <p:pRg st="4" end="4"/>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5">
                                            <p:txEl>
                                              <p:pRg st="4" end="4"/>
                                            </p:txEl>
                                          </p:spTgt>
                                        </p:tgtEl>
                                        <p:attrNameLst>
                                          <p:attrName>ppt_y</p:attrName>
                                        </p:attrNameLst>
                                      </p:cBhvr>
                                      <p:tavLst>
                                        <p:tav tm="0">
                                          <p:val>
                                            <p:strVal val="0-#ppt_h/2"/>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1+#ppt_w/2"/>
                                          </p:val>
                                        </p:tav>
                                        <p:tav tm="100000">
                                          <p:val>
                                            <p:strVal val="#ppt_x"/>
                                          </p:val>
                                        </p:tav>
                                      </p:tavLst>
                                    </p:anim>
                                    <p:anim calcmode="lin" valueType="num">
                                      <p:cBhvr additive="base">
                                        <p:cTn id="6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5" grpId="0" uiExpand="1" build="p"/>
      <p:bldP spid="16" grpId="0"/>
      <p:bldP spid="23" grpId="0" animBg="1"/>
      <p:bldP spid="2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6" name="矩形 15">
            <a:extLst>
              <a:ext uri="{FF2B5EF4-FFF2-40B4-BE49-F238E27FC236}">
                <a16:creationId xmlns:a16="http://schemas.microsoft.com/office/drawing/2014/main" id="{57F57015-F463-44CE-BF01-777D79409AF9}"/>
              </a:ext>
            </a:extLst>
          </p:cNvPr>
          <p:cNvSpPr/>
          <p:nvPr/>
        </p:nvSpPr>
        <p:spPr>
          <a:xfrm>
            <a:off x="716697" y="1617779"/>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缓冲区，一共有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类是其他类的父类。这里只介绍两个类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ByteBuffer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AEF7146D-E477-4B66-AA71-875AB1752D61}"/>
              </a:ext>
            </a:extLst>
          </p:cNvPr>
          <p:cNvSpPr/>
          <p:nvPr/>
        </p:nvSpPr>
        <p:spPr>
          <a:xfrm>
            <a:off x="-12923" y="26741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1254457" y="26709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Buffer</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4" name="内容占位符 2">
            <a:extLst>
              <a:ext uri="{FF2B5EF4-FFF2-40B4-BE49-F238E27FC236}">
                <a16:creationId xmlns:a16="http://schemas.microsoft.com/office/drawing/2014/main" id="{51918A44-BE50-4654-8F48-F7E0DBF0A49B}"/>
              </a:ext>
            </a:extLst>
          </p:cNvPr>
          <p:cNvSpPr txBox="1">
            <a:spLocks/>
          </p:cNvSpPr>
          <p:nvPr/>
        </p:nvSpPr>
        <p:spPr>
          <a:xfrm>
            <a:off x="875357" y="3365880"/>
            <a:ext cx="10457389" cy="28187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1166580">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final Buffer position(</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int</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en-US" altLang="zh-CN" sz="2400" b="1" dirty="0" err="1">
                <a:solidFill>
                  <a:schemeClr val="tx1"/>
                </a:solidFill>
                <a:latin typeface="仿宋" panose="02010609060101010101" pitchFamily="49" charset="-122"/>
                <a:ea typeface="仿宋" panose="02010609060101010101" pitchFamily="49" charset="-122"/>
                <a:cs typeface="Times New Roman" pitchFamily="18" charset="0"/>
              </a:rPr>
              <a:t>newPosition</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设置缓冲区新的</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position</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指针位置。新值必须是非负数，不能大于当前限制值。</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如果该缓冲区设置了标记，并且标记位置大于新位置，则该标记被丢弃。</a:t>
            </a:r>
          </a:p>
        </p:txBody>
      </p:sp>
    </p:spTree>
    <p:extLst>
      <p:ext uri="{BB962C8B-B14F-4D97-AF65-F5344CB8AC3E}">
        <p14:creationId xmlns:p14="http://schemas.microsoft.com/office/powerpoint/2010/main" val="15389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9"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3" fill="hold" grpId="0" nodeType="after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 calcmode="lin" valueType="num">
                                      <p:cBhvr additive="base">
                                        <p:cTn id="42"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 calcmode="lin" valueType="num">
                                      <p:cBhvr additive="base">
                                        <p:cTn id="48"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p:bldP spid="23" grpId="0" animBg="1"/>
      <p:bldP spid="24" grpId="0"/>
      <p:bldP spid="1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6" name="矩形 15">
            <a:extLst>
              <a:ext uri="{FF2B5EF4-FFF2-40B4-BE49-F238E27FC236}">
                <a16:creationId xmlns:a16="http://schemas.microsoft.com/office/drawing/2014/main" id="{57F57015-F463-44CE-BF01-777D79409AF9}"/>
              </a:ext>
            </a:extLst>
          </p:cNvPr>
          <p:cNvSpPr/>
          <p:nvPr/>
        </p:nvSpPr>
        <p:spPr>
          <a:xfrm>
            <a:off x="716697" y="1617779"/>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缓冲区，一共有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类是其他类的父类。这里只介绍两个类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ByteBuffer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AEF7146D-E477-4B66-AA71-875AB1752D61}"/>
              </a:ext>
            </a:extLst>
          </p:cNvPr>
          <p:cNvSpPr/>
          <p:nvPr/>
        </p:nvSpPr>
        <p:spPr>
          <a:xfrm>
            <a:off x="-12923" y="26741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1254457" y="26709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Buffer</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5" name="内容占位符 2">
            <a:extLst>
              <a:ext uri="{FF2B5EF4-FFF2-40B4-BE49-F238E27FC236}">
                <a16:creationId xmlns:a16="http://schemas.microsoft.com/office/drawing/2014/main" id="{B5BB1AF9-9214-4052-8298-56EE63860251}"/>
              </a:ext>
            </a:extLst>
          </p:cNvPr>
          <p:cNvSpPr txBox="1">
            <a:spLocks/>
          </p:cNvSpPr>
          <p:nvPr/>
        </p:nvSpPr>
        <p:spPr>
          <a:xfrm>
            <a:off x="851105" y="3204192"/>
            <a:ext cx="10993892"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806289"/>
            <a:r>
              <a:rPr lang="en-US" altLang="zh-CN" sz="2400" b="1" dirty="0">
                <a:latin typeface="仿宋" panose="02010609060101010101" pitchFamily="49" charset="-122"/>
                <a:ea typeface="仿宋" panose="02010609060101010101" pitchFamily="49" charset="-122"/>
              </a:rPr>
              <a:t> public final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limit()</a:t>
            </a:r>
          </a:p>
          <a:p>
            <a:r>
              <a:rPr lang="zh-CN" altLang="en-US" sz="2400" b="1" dirty="0">
                <a:latin typeface="仿宋" panose="02010609060101010101" pitchFamily="49" charset="-122"/>
                <a:ea typeface="仿宋" panose="02010609060101010101" pitchFamily="49" charset="-122"/>
              </a:rPr>
              <a:t>返回缓冲区的</a:t>
            </a:r>
            <a:r>
              <a:rPr lang="en-US" altLang="zh-CN" sz="2400" b="1" dirty="0">
                <a:latin typeface="仿宋" panose="02010609060101010101" pitchFamily="49" charset="-122"/>
                <a:ea typeface="仿宋" panose="02010609060101010101" pitchFamily="49" charset="-122"/>
              </a:rPr>
              <a:t>limit</a:t>
            </a:r>
            <a:r>
              <a:rPr lang="zh-CN" altLang="en-US" sz="2400" b="1" dirty="0">
                <a:latin typeface="仿宋" panose="02010609060101010101" pitchFamily="49" charset="-122"/>
                <a:ea typeface="仿宋" panose="02010609060101010101" pitchFamily="49" charset="-122"/>
              </a:rPr>
              <a:t>限制值。表示当前读</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写操作的最大缓冲区范围。</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final Buffer limit(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newLimit</a:t>
            </a:r>
            <a:r>
              <a:rPr lang="en-US" altLang="zh-CN"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设置此缓冲区的新限制值。新限制值必须为非负且不大于此缓冲区的容量。</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final Buffer clear()</a:t>
            </a:r>
          </a:p>
          <a:p>
            <a:r>
              <a:rPr lang="zh-CN" altLang="en-US" sz="2400" b="1" dirty="0">
                <a:latin typeface="仿宋" panose="02010609060101010101" pitchFamily="49" charset="-122"/>
                <a:ea typeface="仿宋" panose="02010609060101010101" pitchFamily="49" charset="-122"/>
              </a:rPr>
              <a:t>清除此缓冲区。该方法通常在通道准备读取数据到缓冲区时先行调用。</a:t>
            </a:r>
          </a:p>
        </p:txBody>
      </p:sp>
    </p:spTree>
    <p:extLst>
      <p:ext uri="{BB962C8B-B14F-4D97-AF65-F5344CB8AC3E}">
        <p14:creationId xmlns:p14="http://schemas.microsoft.com/office/powerpoint/2010/main" val="277310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9"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 calcmode="lin" valueType="num">
                                      <p:cBhvr additive="base">
                                        <p:cTn id="3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3" fill="hold" grpId="0" nodeType="after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 calcmode="lin" valueType="num">
                                      <p:cBhvr additive="base">
                                        <p:cTn id="42"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5">
                                            <p:txEl>
                                              <p:pRg st="2" end="2"/>
                                            </p:txEl>
                                          </p:spTgt>
                                        </p:tgtEl>
                                        <p:attrNameLst>
                                          <p:attrName>style.visibility</p:attrName>
                                        </p:attrNameLst>
                                      </p:cBhvr>
                                      <p:to>
                                        <p:strVal val="visible"/>
                                      </p:to>
                                    </p:set>
                                    <p:anim calcmode="lin" valueType="num">
                                      <p:cBhvr additive="base">
                                        <p:cTn id="48"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presetID="2" presetClass="entr" presetSubtype="3" fill="hold" grpId="0" nodeType="afterEffect">
                                  <p:stCondLst>
                                    <p:cond delay="0"/>
                                  </p:stCondLst>
                                  <p:childTnLst>
                                    <p:set>
                                      <p:cBhvr>
                                        <p:cTn id="52" dur="1" fill="hold">
                                          <p:stCondLst>
                                            <p:cond delay="0"/>
                                          </p:stCondLst>
                                        </p:cTn>
                                        <p:tgtEl>
                                          <p:spTgt spid="15">
                                            <p:txEl>
                                              <p:pRg st="3" end="3"/>
                                            </p:txEl>
                                          </p:spTgt>
                                        </p:tgtEl>
                                        <p:attrNameLst>
                                          <p:attrName>style.visibility</p:attrName>
                                        </p:attrNameLst>
                                      </p:cBhvr>
                                      <p:to>
                                        <p:strVal val="visible"/>
                                      </p:to>
                                    </p:set>
                                    <p:anim calcmode="lin" valueType="num">
                                      <p:cBhvr additive="base">
                                        <p:cTn id="53"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15">
                                            <p:txEl>
                                              <p:pRg st="4" end="4"/>
                                            </p:txEl>
                                          </p:spTgt>
                                        </p:tgtEl>
                                        <p:attrNameLst>
                                          <p:attrName>style.visibility</p:attrName>
                                        </p:attrNameLst>
                                      </p:cBhvr>
                                      <p:to>
                                        <p:strVal val="visible"/>
                                      </p:to>
                                    </p:set>
                                    <p:anim calcmode="lin" valueType="num">
                                      <p:cBhvr additive="base">
                                        <p:cTn id="59"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5">
                                            <p:txEl>
                                              <p:pRg st="4" end="4"/>
                                            </p:txEl>
                                          </p:spTgt>
                                        </p:tgtEl>
                                        <p:attrNameLst>
                                          <p:attrName>ppt_y</p:attrName>
                                        </p:attrNameLst>
                                      </p:cBhvr>
                                      <p:tavLst>
                                        <p:tav tm="0">
                                          <p:val>
                                            <p:strVal val="0-#ppt_h/2"/>
                                          </p:val>
                                        </p:tav>
                                        <p:tav tm="100000">
                                          <p:val>
                                            <p:strVal val="#ppt_y"/>
                                          </p:val>
                                        </p:tav>
                                      </p:tavLst>
                                    </p:anim>
                                  </p:childTnLst>
                                </p:cTn>
                              </p:par>
                            </p:childTnLst>
                          </p:cTn>
                        </p:par>
                        <p:par>
                          <p:cTn id="61" fill="hold">
                            <p:stCondLst>
                              <p:cond delay="500"/>
                            </p:stCondLst>
                            <p:childTnLst>
                              <p:par>
                                <p:cTn id="62" presetID="2" presetClass="entr" presetSubtype="3" fill="hold" grpId="0" nodeType="afterEffect">
                                  <p:stCondLst>
                                    <p:cond delay="0"/>
                                  </p:stCondLst>
                                  <p:childTnLst>
                                    <p:set>
                                      <p:cBhvr>
                                        <p:cTn id="63" dur="1" fill="hold">
                                          <p:stCondLst>
                                            <p:cond delay="0"/>
                                          </p:stCondLst>
                                        </p:cTn>
                                        <p:tgtEl>
                                          <p:spTgt spid="15">
                                            <p:txEl>
                                              <p:pRg st="5" end="5"/>
                                            </p:txEl>
                                          </p:spTgt>
                                        </p:tgtEl>
                                        <p:attrNameLst>
                                          <p:attrName>style.visibility</p:attrName>
                                        </p:attrNameLst>
                                      </p:cBhvr>
                                      <p:to>
                                        <p:strVal val="visible"/>
                                      </p:to>
                                    </p:set>
                                    <p:anim calcmode="lin" valueType="num">
                                      <p:cBhvr additive="base">
                                        <p:cTn id="64" dur="500" fill="hold"/>
                                        <p:tgtEl>
                                          <p:spTgt spid="15">
                                            <p:txEl>
                                              <p:pRg st="5" end="5"/>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p:bldP spid="23" grpId="0" animBg="1"/>
      <p:bldP spid="24" grpId="0"/>
      <p:bldP spid="15"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6" name="矩形 15">
            <a:extLst>
              <a:ext uri="{FF2B5EF4-FFF2-40B4-BE49-F238E27FC236}">
                <a16:creationId xmlns:a16="http://schemas.microsoft.com/office/drawing/2014/main" id="{57F57015-F463-44CE-BF01-777D79409AF9}"/>
              </a:ext>
            </a:extLst>
          </p:cNvPr>
          <p:cNvSpPr/>
          <p:nvPr/>
        </p:nvSpPr>
        <p:spPr>
          <a:xfrm>
            <a:off x="716697" y="1617779"/>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缓冲区，一共有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类是其他类的父类。这里只介绍两个类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ByteBuffer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AEF7146D-E477-4B66-AA71-875AB1752D61}"/>
              </a:ext>
            </a:extLst>
          </p:cNvPr>
          <p:cNvSpPr/>
          <p:nvPr/>
        </p:nvSpPr>
        <p:spPr>
          <a:xfrm>
            <a:off x="-12923" y="26741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1254457" y="26709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Buffer</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4" name="内容占位符 2">
            <a:extLst>
              <a:ext uri="{FF2B5EF4-FFF2-40B4-BE49-F238E27FC236}">
                <a16:creationId xmlns:a16="http://schemas.microsoft.com/office/drawing/2014/main" id="{977807CE-6E44-442E-98DB-CF2116151A01}"/>
              </a:ext>
            </a:extLst>
          </p:cNvPr>
          <p:cNvSpPr txBox="1">
            <a:spLocks/>
          </p:cNvSpPr>
          <p:nvPr/>
        </p:nvSpPr>
        <p:spPr>
          <a:xfrm>
            <a:off x="783606" y="3204192"/>
            <a:ext cx="11202067" cy="358057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806289"/>
            <a:r>
              <a:rPr lang="en-US" altLang="zh-CN" sz="2400" b="1" dirty="0">
                <a:latin typeface="仿宋" panose="02010609060101010101" pitchFamily="49" charset="-122"/>
                <a:ea typeface="仿宋" panose="02010609060101010101" pitchFamily="49" charset="-122"/>
              </a:rPr>
              <a:t>  public final Buffer flip()</a:t>
            </a:r>
          </a:p>
          <a:p>
            <a:r>
              <a:rPr lang="zh-CN" altLang="en-US" sz="2400" b="1" dirty="0">
                <a:latin typeface="仿宋" panose="02010609060101010101" pitchFamily="49" charset="-122"/>
                <a:ea typeface="仿宋" panose="02010609060101010101" pitchFamily="49" charset="-122"/>
              </a:rPr>
              <a:t>反转此缓冲区。该方法通常在准备将缓冲区中的数据写入到通道时先行调用。</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final Buffer rewind()</a:t>
            </a:r>
          </a:p>
          <a:p>
            <a:r>
              <a:rPr lang="zh-CN" altLang="en-US" sz="2400" b="1" dirty="0">
                <a:latin typeface="仿宋" panose="02010609060101010101" pitchFamily="49" charset="-122"/>
                <a:ea typeface="仿宋" panose="02010609060101010101" pitchFamily="49" charset="-122"/>
              </a:rPr>
              <a:t>重置此缓冲区。该方法通常用于重新完成读</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写操作。</a:t>
            </a:r>
            <a:endParaRPr lang="en-US" altLang="zh-CN" sz="2400" b="1" dirty="0">
              <a:latin typeface="仿宋" panose="02010609060101010101" pitchFamily="49" charset="-122"/>
              <a:ea typeface="仿宋" panose="02010609060101010101" pitchFamily="49" charset="-122"/>
            </a:endParaRPr>
          </a:p>
          <a:p>
            <a:pPr indent="806289"/>
            <a:r>
              <a:rPr lang="en-US" altLang="zh-CN" sz="2400" b="1" dirty="0">
                <a:latin typeface="仿宋" panose="02010609060101010101" pitchFamily="49" charset="-122"/>
                <a:ea typeface="仿宋" panose="02010609060101010101" pitchFamily="49" charset="-122"/>
              </a:rPr>
              <a:t>public final </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 remaining()</a:t>
            </a:r>
          </a:p>
          <a:p>
            <a:r>
              <a:rPr lang="zh-CN" altLang="en-US" sz="2400" b="1" dirty="0">
                <a:latin typeface="仿宋" panose="02010609060101010101" pitchFamily="49" charset="-122"/>
                <a:ea typeface="仿宋" panose="02010609060101010101" pitchFamily="49" charset="-122"/>
              </a:rPr>
              <a:t>返回当前位置与限制之间的元素数。用于返回缓冲区中的剩余元素数量。</a:t>
            </a:r>
          </a:p>
          <a:p>
            <a:r>
              <a:rPr lang="zh-CN" altLang="en-US" sz="2400" b="1"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147333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9"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3" fill="hold" grpId="0" nodeType="after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 calcmode="lin" valueType="num">
                                      <p:cBhvr additive="base">
                                        <p:cTn id="42"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 calcmode="lin" valueType="num">
                                      <p:cBhvr additive="base">
                                        <p:cTn id="48"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4">
                                            <p:txEl>
                                              <p:pRg st="2" end="2"/>
                                            </p:txEl>
                                          </p:spTgt>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presetID="2" presetClass="entr" presetSubtype="3" fill="hold" grpId="0" nodeType="afterEffect">
                                  <p:stCondLst>
                                    <p:cond delay="0"/>
                                  </p:stCondLst>
                                  <p:childTnLst>
                                    <p:set>
                                      <p:cBhvr>
                                        <p:cTn id="52" dur="1" fill="hold">
                                          <p:stCondLst>
                                            <p:cond delay="0"/>
                                          </p:stCondLst>
                                        </p:cTn>
                                        <p:tgtEl>
                                          <p:spTgt spid="14">
                                            <p:txEl>
                                              <p:pRg st="3" end="3"/>
                                            </p:txEl>
                                          </p:spTgt>
                                        </p:tgtEl>
                                        <p:attrNameLst>
                                          <p:attrName>style.visibility</p:attrName>
                                        </p:attrNameLst>
                                      </p:cBhvr>
                                      <p:to>
                                        <p:strVal val="visible"/>
                                      </p:to>
                                    </p:set>
                                    <p:anim calcmode="lin" valueType="num">
                                      <p:cBhvr additive="base">
                                        <p:cTn id="53" dur="500" fill="hold"/>
                                        <p:tgtEl>
                                          <p:spTgt spid="14">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anim calcmode="lin" valueType="num">
                                      <p:cBhvr additive="base">
                                        <p:cTn id="59"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4">
                                            <p:txEl>
                                              <p:pRg st="4" end="4"/>
                                            </p:txEl>
                                          </p:spTgt>
                                        </p:tgtEl>
                                        <p:attrNameLst>
                                          <p:attrName>ppt_y</p:attrName>
                                        </p:attrNameLst>
                                      </p:cBhvr>
                                      <p:tavLst>
                                        <p:tav tm="0">
                                          <p:val>
                                            <p:strVal val="0-#ppt_h/2"/>
                                          </p:val>
                                        </p:tav>
                                        <p:tav tm="100000">
                                          <p:val>
                                            <p:strVal val="#ppt_y"/>
                                          </p:val>
                                        </p:tav>
                                      </p:tavLst>
                                    </p:anim>
                                  </p:childTnLst>
                                </p:cTn>
                              </p:par>
                            </p:childTnLst>
                          </p:cTn>
                        </p:par>
                        <p:par>
                          <p:cTn id="61" fill="hold">
                            <p:stCondLst>
                              <p:cond delay="500"/>
                            </p:stCondLst>
                            <p:childTnLst>
                              <p:par>
                                <p:cTn id="62" presetID="2" presetClass="entr" presetSubtype="3" fill="hold" grpId="0" nodeType="afterEffect">
                                  <p:stCondLst>
                                    <p:cond delay="0"/>
                                  </p:stCondLst>
                                  <p:childTnLst>
                                    <p:set>
                                      <p:cBhvr>
                                        <p:cTn id="63" dur="1" fill="hold">
                                          <p:stCondLst>
                                            <p:cond delay="0"/>
                                          </p:stCondLst>
                                        </p:cTn>
                                        <p:tgtEl>
                                          <p:spTgt spid="14">
                                            <p:txEl>
                                              <p:pRg st="5" end="5"/>
                                            </p:txEl>
                                          </p:spTgt>
                                        </p:tgtEl>
                                        <p:attrNameLst>
                                          <p:attrName>style.visibility</p:attrName>
                                        </p:attrNameLst>
                                      </p:cBhvr>
                                      <p:to>
                                        <p:strVal val="visible"/>
                                      </p:to>
                                    </p:set>
                                    <p:anim calcmode="lin" valueType="num">
                                      <p:cBhvr additive="base">
                                        <p:cTn id="64" dur="500" fill="hold"/>
                                        <p:tgtEl>
                                          <p:spTgt spid="14">
                                            <p:txEl>
                                              <p:pRg st="5" end="5"/>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4">
                                            <p:txEl>
                                              <p:pRg st="5" end="5"/>
                                            </p:txEl>
                                          </p:spTgt>
                                        </p:tgtEl>
                                        <p:attrNameLst>
                                          <p:attrName>ppt_y</p:attrName>
                                        </p:attrNameLst>
                                      </p:cBhvr>
                                      <p:tavLst>
                                        <p:tav tm="0">
                                          <p:val>
                                            <p:strVal val="0-#ppt_h/2"/>
                                          </p:val>
                                        </p:tav>
                                        <p:tav tm="100000">
                                          <p:val>
                                            <p:strVal val="#ppt_y"/>
                                          </p:val>
                                        </p:tav>
                                      </p:tavLst>
                                    </p:anim>
                                  </p:childTnLst>
                                </p:cTn>
                              </p:par>
                            </p:childTnLst>
                          </p:cTn>
                        </p:par>
                        <p:par>
                          <p:cTn id="66" fill="hold">
                            <p:stCondLst>
                              <p:cond delay="1000"/>
                            </p:stCondLst>
                            <p:childTnLst>
                              <p:par>
                                <p:cTn id="67" presetID="2" presetClass="entr" presetSubtype="3" fill="hold" grpId="0" nodeType="afterEffect">
                                  <p:stCondLst>
                                    <p:cond delay="0"/>
                                  </p:stCondLst>
                                  <p:childTnLst>
                                    <p:set>
                                      <p:cBhvr>
                                        <p:cTn id="68" dur="1" fill="hold">
                                          <p:stCondLst>
                                            <p:cond delay="0"/>
                                          </p:stCondLst>
                                        </p:cTn>
                                        <p:tgtEl>
                                          <p:spTgt spid="14">
                                            <p:txEl>
                                              <p:pRg st="6" end="6"/>
                                            </p:txEl>
                                          </p:spTgt>
                                        </p:tgtEl>
                                        <p:attrNameLst>
                                          <p:attrName>style.visibility</p:attrName>
                                        </p:attrNameLst>
                                      </p:cBhvr>
                                      <p:to>
                                        <p:strVal val="visible"/>
                                      </p:to>
                                    </p:set>
                                    <p:anim calcmode="lin" valueType="num">
                                      <p:cBhvr additive="base">
                                        <p:cTn id="69" dur="500" fill="hold"/>
                                        <p:tgtEl>
                                          <p:spTgt spid="14">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p:bldP spid="23" grpId="0" animBg="1"/>
      <p:bldP spid="24" grpId="0"/>
      <p:bldP spid="14"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16" name="矩形 15">
            <a:extLst>
              <a:ext uri="{FF2B5EF4-FFF2-40B4-BE49-F238E27FC236}">
                <a16:creationId xmlns:a16="http://schemas.microsoft.com/office/drawing/2014/main" id="{57F57015-F463-44CE-BF01-777D79409AF9}"/>
              </a:ext>
            </a:extLst>
          </p:cNvPr>
          <p:cNvSpPr/>
          <p:nvPr/>
        </p:nvSpPr>
        <p:spPr>
          <a:xfrm>
            <a:off x="716697" y="1617779"/>
            <a:ext cx="10741713" cy="940937"/>
          </a:xfrm>
          <a:prstGeom prst="rect">
            <a:avLst/>
          </a:prstGeom>
        </p:spPr>
        <p:txBody>
          <a:bodyPr vert="horz" lIns="121889" tIns="60944" rIns="121889" bIns="60944" rtlCol="0">
            <a:noAutofit/>
          </a:bodyPr>
          <a:lstStyle/>
          <a:p>
            <a:pPr indent="719856">
              <a:lnSpc>
                <a:spcPct val="120000"/>
              </a:lnSpc>
              <a:spcBef>
                <a:spcPct val="20000"/>
              </a:spcBef>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缓冲区，一共有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类是其他类的父类。这里只介绍两个类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ByteBuffer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AEF7146D-E477-4B66-AA71-875AB1752D61}"/>
              </a:ext>
            </a:extLst>
          </p:cNvPr>
          <p:cNvSpPr/>
          <p:nvPr/>
        </p:nvSpPr>
        <p:spPr>
          <a:xfrm>
            <a:off x="-12923" y="26741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1254457" y="26709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Buffer</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5" name="内容占位符 2">
            <a:extLst>
              <a:ext uri="{FF2B5EF4-FFF2-40B4-BE49-F238E27FC236}">
                <a16:creationId xmlns:a16="http://schemas.microsoft.com/office/drawing/2014/main" id="{B8AF6DF4-7321-46FD-9FDD-12055509DD5D}"/>
              </a:ext>
            </a:extLst>
          </p:cNvPr>
          <p:cNvSpPr txBox="1">
            <a:spLocks/>
          </p:cNvSpPr>
          <p:nvPr/>
        </p:nvSpPr>
        <p:spPr>
          <a:xfrm>
            <a:off x="783607" y="3204192"/>
            <a:ext cx="10255710" cy="358057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806289"/>
            <a:r>
              <a:rPr lang="en-US" altLang="zh-CN" sz="2400" b="1" dirty="0">
                <a:latin typeface="仿宋" panose="02010609060101010101" pitchFamily="49" charset="-122"/>
                <a:ea typeface="仿宋" panose="02010609060101010101" pitchFamily="49" charset="-122"/>
              </a:rPr>
              <a:t>  public abstract </a:t>
            </a:r>
            <a:r>
              <a:rPr lang="en-US" altLang="zh-CN" sz="2400" b="1" dirty="0" err="1">
                <a:latin typeface="仿宋" panose="02010609060101010101" pitchFamily="49" charset="-122"/>
                <a:ea typeface="仿宋" panose="02010609060101010101" pitchFamily="49" charset="-122"/>
              </a:rPr>
              <a:t>boolean</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isReadOnly</a:t>
            </a:r>
            <a:r>
              <a:rPr lang="en-US" altLang="zh-CN"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判断此缓冲区是否为只读缓冲区。</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final Buffer mark()</a:t>
            </a:r>
          </a:p>
          <a:p>
            <a:r>
              <a:rPr lang="zh-CN" altLang="en-US" sz="2400" b="1" dirty="0">
                <a:latin typeface="仿宋" panose="02010609060101010101" pitchFamily="49" charset="-122"/>
                <a:ea typeface="仿宋" panose="02010609060101010101" pitchFamily="49" charset="-122"/>
              </a:rPr>
              <a:t>在此缓冲区的当前</a:t>
            </a:r>
            <a:r>
              <a:rPr lang="en-US" altLang="zh-CN" sz="2400" b="1" dirty="0">
                <a:latin typeface="仿宋" panose="02010609060101010101" pitchFamily="49" charset="-122"/>
                <a:ea typeface="仿宋" panose="02010609060101010101" pitchFamily="49" charset="-122"/>
              </a:rPr>
              <a:t>position</a:t>
            </a:r>
            <a:r>
              <a:rPr lang="zh-CN" altLang="en-US" sz="2400" b="1" dirty="0">
                <a:latin typeface="仿宋" panose="02010609060101010101" pitchFamily="49" charset="-122"/>
                <a:ea typeface="仿宋" panose="02010609060101010101" pitchFamily="49" charset="-122"/>
              </a:rPr>
              <a:t>位置设置标记。</a:t>
            </a:r>
          </a:p>
          <a:p>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public final Buffer reset()</a:t>
            </a:r>
          </a:p>
          <a:p>
            <a:r>
              <a:rPr lang="zh-CN" altLang="en-US" sz="2400" b="1" dirty="0">
                <a:latin typeface="仿宋" panose="02010609060101010101" pitchFamily="49" charset="-122"/>
                <a:ea typeface="仿宋" panose="02010609060101010101" pitchFamily="49" charset="-122"/>
              </a:rPr>
              <a:t>将此缓冲区的</a:t>
            </a:r>
            <a:r>
              <a:rPr lang="en-US" altLang="zh-CN" sz="2400" b="1" dirty="0">
                <a:latin typeface="仿宋" panose="02010609060101010101" pitchFamily="49" charset="-122"/>
                <a:ea typeface="仿宋" panose="02010609060101010101" pitchFamily="49" charset="-122"/>
              </a:rPr>
              <a:t>position</a:t>
            </a:r>
            <a:r>
              <a:rPr lang="zh-CN" altLang="en-US" sz="2400" b="1" dirty="0">
                <a:latin typeface="仿宋" panose="02010609060101010101" pitchFamily="49" charset="-122"/>
                <a:ea typeface="仿宋" panose="02010609060101010101" pitchFamily="49" charset="-122"/>
              </a:rPr>
              <a:t>值重置为以前标记的位置。</a:t>
            </a:r>
          </a:p>
        </p:txBody>
      </p:sp>
    </p:spTree>
    <p:extLst>
      <p:ext uri="{BB962C8B-B14F-4D97-AF65-F5344CB8AC3E}">
        <p14:creationId xmlns:p14="http://schemas.microsoft.com/office/powerpoint/2010/main" val="351258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9"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 calcmode="lin" valueType="num">
                                      <p:cBhvr additive="base">
                                        <p:cTn id="3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3" fill="hold" grpId="0" nodeType="after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 calcmode="lin" valueType="num">
                                      <p:cBhvr additive="base">
                                        <p:cTn id="42"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5">
                                            <p:txEl>
                                              <p:pRg st="2" end="2"/>
                                            </p:txEl>
                                          </p:spTgt>
                                        </p:tgtEl>
                                        <p:attrNameLst>
                                          <p:attrName>style.visibility</p:attrName>
                                        </p:attrNameLst>
                                      </p:cBhvr>
                                      <p:to>
                                        <p:strVal val="visible"/>
                                      </p:to>
                                    </p:set>
                                    <p:anim calcmode="lin" valueType="num">
                                      <p:cBhvr additive="base">
                                        <p:cTn id="48"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5">
                                            <p:txEl>
                                              <p:pRg st="2" end="2"/>
                                            </p:txEl>
                                          </p:spTgt>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presetID="2" presetClass="entr" presetSubtype="3" fill="hold" grpId="0" nodeType="afterEffect">
                                  <p:stCondLst>
                                    <p:cond delay="0"/>
                                  </p:stCondLst>
                                  <p:childTnLst>
                                    <p:set>
                                      <p:cBhvr>
                                        <p:cTn id="52" dur="1" fill="hold">
                                          <p:stCondLst>
                                            <p:cond delay="0"/>
                                          </p:stCondLst>
                                        </p:cTn>
                                        <p:tgtEl>
                                          <p:spTgt spid="15">
                                            <p:txEl>
                                              <p:pRg st="3" end="3"/>
                                            </p:txEl>
                                          </p:spTgt>
                                        </p:tgtEl>
                                        <p:attrNameLst>
                                          <p:attrName>style.visibility</p:attrName>
                                        </p:attrNameLst>
                                      </p:cBhvr>
                                      <p:to>
                                        <p:strVal val="visible"/>
                                      </p:to>
                                    </p:set>
                                    <p:anim calcmode="lin" valueType="num">
                                      <p:cBhvr additive="base">
                                        <p:cTn id="53"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15">
                                            <p:txEl>
                                              <p:pRg st="4" end="4"/>
                                            </p:txEl>
                                          </p:spTgt>
                                        </p:tgtEl>
                                        <p:attrNameLst>
                                          <p:attrName>style.visibility</p:attrName>
                                        </p:attrNameLst>
                                      </p:cBhvr>
                                      <p:to>
                                        <p:strVal val="visible"/>
                                      </p:to>
                                    </p:set>
                                    <p:anim calcmode="lin" valueType="num">
                                      <p:cBhvr additive="base">
                                        <p:cTn id="59"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5">
                                            <p:txEl>
                                              <p:pRg st="4" end="4"/>
                                            </p:txEl>
                                          </p:spTgt>
                                        </p:tgtEl>
                                        <p:attrNameLst>
                                          <p:attrName>ppt_y</p:attrName>
                                        </p:attrNameLst>
                                      </p:cBhvr>
                                      <p:tavLst>
                                        <p:tav tm="0">
                                          <p:val>
                                            <p:strVal val="0-#ppt_h/2"/>
                                          </p:val>
                                        </p:tav>
                                        <p:tav tm="100000">
                                          <p:val>
                                            <p:strVal val="#ppt_y"/>
                                          </p:val>
                                        </p:tav>
                                      </p:tavLst>
                                    </p:anim>
                                  </p:childTnLst>
                                </p:cTn>
                              </p:par>
                            </p:childTnLst>
                          </p:cTn>
                        </p:par>
                        <p:par>
                          <p:cTn id="61" fill="hold">
                            <p:stCondLst>
                              <p:cond delay="500"/>
                            </p:stCondLst>
                            <p:childTnLst>
                              <p:par>
                                <p:cTn id="62" presetID="2" presetClass="entr" presetSubtype="3" fill="hold" grpId="0" nodeType="afterEffect">
                                  <p:stCondLst>
                                    <p:cond delay="0"/>
                                  </p:stCondLst>
                                  <p:childTnLst>
                                    <p:set>
                                      <p:cBhvr>
                                        <p:cTn id="63" dur="1" fill="hold">
                                          <p:stCondLst>
                                            <p:cond delay="0"/>
                                          </p:stCondLst>
                                        </p:cTn>
                                        <p:tgtEl>
                                          <p:spTgt spid="15">
                                            <p:txEl>
                                              <p:pRg st="5" end="5"/>
                                            </p:txEl>
                                          </p:spTgt>
                                        </p:tgtEl>
                                        <p:attrNameLst>
                                          <p:attrName>style.visibility</p:attrName>
                                        </p:attrNameLst>
                                      </p:cBhvr>
                                      <p:to>
                                        <p:strVal val="visible"/>
                                      </p:to>
                                    </p:set>
                                    <p:anim calcmode="lin" valueType="num">
                                      <p:cBhvr additive="base">
                                        <p:cTn id="64" dur="500" fill="hold"/>
                                        <p:tgtEl>
                                          <p:spTgt spid="15">
                                            <p:txEl>
                                              <p:pRg st="5" end="5"/>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p:bldP spid="23" grpId="0" animBg="1"/>
      <p:bldP spid="24" grpId="0"/>
      <p:bldP spid="1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3" name="矩形 22">
            <a:extLst>
              <a:ext uri="{FF2B5EF4-FFF2-40B4-BE49-F238E27FC236}">
                <a16:creationId xmlns:a16="http://schemas.microsoft.com/office/drawing/2014/main" id="{AEF7146D-E477-4B66-AA71-875AB1752D61}"/>
              </a:ext>
            </a:extLst>
          </p:cNvPr>
          <p:cNvSpPr/>
          <p:nvPr/>
        </p:nvSpPr>
        <p:spPr>
          <a:xfrm>
            <a:off x="0" y="2490960"/>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970805" y="2499671"/>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ByteBuffer</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4" name="矩形 13">
            <a:extLst>
              <a:ext uri="{FF2B5EF4-FFF2-40B4-BE49-F238E27FC236}">
                <a16:creationId xmlns:a16="http://schemas.microsoft.com/office/drawing/2014/main" id="{E0A8E7D0-EEB9-4B7E-8692-311C19E11821}"/>
              </a:ext>
            </a:extLst>
          </p:cNvPr>
          <p:cNvSpPr/>
          <p:nvPr/>
        </p:nvSpPr>
        <p:spPr>
          <a:xfrm>
            <a:off x="970805" y="1801611"/>
            <a:ext cx="10208437" cy="461665"/>
          </a:xfrm>
          <a:prstGeom prst="rect">
            <a:avLst/>
          </a:prstGeom>
        </p:spPr>
        <p:txBody>
          <a:bodyPr wrap="square">
            <a:spAutoFit/>
          </a:bodyPr>
          <a:lstStyle/>
          <a:p>
            <a:r>
              <a:rPr lang="en-US" altLang="zh-CN" sz="2400" b="1" dirty="0" err="1">
                <a:latin typeface="仿宋" panose="02010609060101010101" pitchFamily="49" charset="-122"/>
                <a:ea typeface="仿宋" panose="02010609060101010101" pitchFamily="49" charset="-122"/>
                <a:cs typeface="Times New Roman" pitchFamily="18" charset="0"/>
              </a:rPr>
              <a:t>ByteBuffer</a:t>
            </a:r>
            <a:r>
              <a:rPr lang="zh-CN" altLang="zh-CN" sz="2400" b="1" dirty="0">
                <a:latin typeface="仿宋" panose="02010609060101010101" pitchFamily="49" charset="-122"/>
                <a:ea typeface="仿宋" panose="02010609060101010101" pitchFamily="49" charset="-122"/>
                <a:cs typeface="Times New Roman" pitchFamily="18" charset="0"/>
              </a:rPr>
              <a:t>类用于定义一个以字节为单位的缓冲区，实现数据存储和访问。</a:t>
            </a:r>
            <a:endParaRPr lang="zh-CN" altLang="en-US" sz="2400" b="1" dirty="0">
              <a:latin typeface="仿宋" panose="02010609060101010101" pitchFamily="49" charset="-122"/>
              <a:ea typeface="仿宋" panose="02010609060101010101" pitchFamily="49" charset="-122"/>
              <a:cs typeface="Times New Roman" pitchFamily="18" charset="0"/>
            </a:endParaRPr>
          </a:p>
        </p:txBody>
      </p:sp>
      <p:graphicFrame>
        <p:nvGraphicFramePr>
          <p:cNvPr id="25" name="表格 24">
            <a:extLst>
              <a:ext uri="{FF2B5EF4-FFF2-40B4-BE49-F238E27FC236}">
                <a16:creationId xmlns:a16="http://schemas.microsoft.com/office/drawing/2014/main" id="{50AA57F7-40A8-45FB-AFC8-86B6732B573B}"/>
              </a:ext>
            </a:extLst>
          </p:cNvPr>
          <p:cNvGraphicFramePr>
            <a:graphicFrameLocks noGrp="1"/>
          </p:cNvGraphicFramePr>
          <p:nvPr>
            <p:extLst>
              <p:ext uri="{D42A27DB-BD31-4B8C-83A1-F6EECF244321}">
                <p14:modId xmlns:p14="http://schemas.microsoft.com/office/powerpoint/2010/main" val="2308162245"/>
              </p:ext>
            </p:extLst>
          </p:nvPr>
        </p:nvGraphicFramePr>
        <p:xfrm>
          <a:off x="589892" y="3264882"/>
          <a:ext cx="10970261" cy="3123618"/>
        </p:xfrm>
        <a:graphic>
          <a:graphicData uri="http://schemas.openxmlformats.org/drawingml/2006/table">
            <a:tbl>
              <a:tblPr>
                <a:tableStyleId>{16D9F66E-5EB9-4882-86FB-DCBF35E3C3E4}</a:tableStyleId>
              </a:tblPr>
              <a:tblGrid>
                <a:gridCol w="2209288">
                  <a:extLst>
                    <a:ext uri="{9D8B030D-6E8A-4147-A177-3AD203B41FA5}">
                      <a16:colId xmlns:a16="http://schemas.microsoft.com/office/drawing/2014/main" val="20000"/>
                    </a:ext>
                  </a:extLst>
                </a:gridCol>
                <a:gridCol w="3199660">
                  <a:extLst>
                    <a:ext uri="{9D8B030D-6E8A-4147-A177-3AD203B41FA5}">
                      <a16:colId xmlns:a16="http://schemas.microsoft.com/office/drawing/2014/main" val="20001"/>
                    </a:ext>
                  </a:extLst>
                </a:gridCol>
                <a:gridCol w="5561313">
                  <a:extLst>
                    <a:ext uri="{9D8B030D-6E8A-4147-A177-3AD203B41FA5}">
                      <a16:colId xmlns:a16="http://schemas.microsoft.com/office/drawing/2014/main" val="20002"/>
                    </a:ext>
                  </a:extLst>
                </a:gridCol>
              </a:tblGrid>
              <a:tr h="457094">
                <a:tc>
                  <a:txBody>
                    <a:bodyPr/>
                    <a:lstStyle/>
                    <a:p>
                      <a:pPr algn="ctr">
                        <a:spcAft>
                          <a:spcPts val="0"/>
                        </a:spcAft>
                      </a:pPr>
                      <a:r>
                        <a:rPr lang="zh-CN" sz="2000" b="1" kern="100" dirty="0">
                          <a:latin typeface="仿宋" panose="02010609060101010101" pitchFamily="49" charset="-122"/>
                          <a:ea typeface="仿宋" panose="02010609060101010101" pitchFamily="49" charset="-122"/>
                        </a:rPr>
                        <a:t>返回类型</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100" dirty="0">
                          <a:latin typeface="仿宋" panose="02010609060101010101" pitchFamily="49" charset="-122"/>
                          <a:ea typeface="仿宋" panose="02010609060101010101" pitchFamily="49" charset="-122"/>
                        </a:rPr>
                        <a:t>方法名</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100" dirty="0">
                          <a:latin typeface="仿宋" panose="02010609060101010101" pitchFamily="49" charset="-122"/>
                          <a:ea typeface="仿宋" panose="02010609060101010101" pitchFamily="49" charset="-122"/>
                        </a:rPr>
                        <a:t>方法功能</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304729">
                <a:tc>
                  <a:txBody>
                    <a:bodyPr/>
                    <a:lstStyle/>
                    <a:p>
                      <a:pPr algn="just">
                        <a:spcAft>
                          <a:spcPts val="0"/>
                        </a:spcAft>
                      </a:pPr>
                      <a:r>
                        <a:rPr lang="en-US" sz="2000" b="1" kern="100" dirty="0">
                          <a:latin typeface="仿宋" panose="02010609060101010101" pitchFamily="49" charset="-122"/>
                          <a:ea typeface="仿宋" panose="02010609060101010101" pitchFamily="49" charset="-122"/>
                        </a:rPr>
                        <a:t>static </a:t>
                      </a:r>
                      <a:r>
                        <a:rPr lang="en-US" sz="2000" b="1" kern="100" dirty="0" err="1">
                          <a:latin typeface="仿宋" panose="02010609060101010101" pitchFamily="49" charset="-122"/>
                          <a:ea typeface="仿宋" panose="02010609060101010101" pitchFamily="49" charset="-122"/>
                        </a:rPr>
                        <a:t>ByteBuffer</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allocate(</a:t>
                      </a:r>
                      <a:r>
                        <a:rPr lang="en-US" sz="2000" b="1" kern="100" dirty="0" err="1">
                          <a:latin typeface="仿宋" panose="02010609060101010101" pitchFamily="49" charset="-122"/>
                          <a:ea typeface="仿宋" panose="02010609060101010101" pitchFamily="49" charset="-122"/>
                        </a:rPr>
                        <a:t>int</a:t>
                      </a:r>
                      <a:r>
                        <a:rPr lang="en-US" sz="2000" b="1" kern="100" dirty="0">
                          <a:latin typeface="仿宋" panose="02010609060101010101" pitchFamily="49" charset="-122"/>
                          <a:ea typeface="仿宋" panose="02010609060101010101" pitchFamily="49" charset="-122"/>
                        </a:rPr>
                        <a:t> capacity)</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分配一个新的字节缓冲区。</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457094">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CharBuffer</a:t>
                      </a:r>
                      <a:r>
                        <a:rPr lang="en-US" sz="2000" b="1" kern="10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asCharBuffer</a:t>
                      </a:r>
                      <a:r>
                        <a:rPr lang="en-US" sz="2000" b="1" kern="10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a:latin typeface="仿宋" panose="02010609060101010101" pitchFamily="49" charset="-122"/>
                          <a:ea typeface="仿宋" panose="02010609060101010101" pitchFamily="49" charset="-122"/>
                        </a:rPr>
                        <a:t>创建一个字节缓冲区作为</a:t>
                      </a:r>
                      <a:r>
                        <a:rPr lang="en-US" sz="2000" b="1" kern="100">
                          <a:latin typeface="仿宋" panose="02010609060101010101" pitchFamily="49" charset="-122"/>
                          <a:ea typeface="仿宋" panose="02010609060101010101" pitchFamily="49" charset="-122"/>
                        </a:rPr>
                        <a:t>char</a:t>
                      </a:r>
                      <a:r>
                        <a:rPr lang="zh-CN" sz="2000" b="1" kern="100">
                          <a:latin typeface="仿宋" panose="02010609060101010101" pitchFamily="49" charset="-122"/>
                          <a:ea typeface="仿宋" panose="02010609060101010101" pitchFamily="49" charset="-122"/>
                        </a:rPr>
                        <a:t>缓冲区的视图。</a:t>
                      </a:r>
                      <a:endParaRPr lang="zh-CN" sz="2000" b="1" kern="10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761824">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ByteBuffer</a:t>
                      </a:r>
                      <a:r>
                        <a:rPr lang="en-US" sz="2000" b="1" kern="10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asReadOnlyBuffer</a:t>
                      </a:r>
                      <a:r>
                        <a:rPr lang="en-US" sz="2000" b="1" kern="10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创建一个新的只读字节缓冲区，共享此缓冲区的内容。</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r h="838006">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ByteBuffer</a:t>
                      </a:r>
                      <a:r>
                        <a:rPr lang="en-US" sz="2000" b="1" kern="10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compact()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压缩此缓冲区，将缓冲区当前位置与其限制之间的字节复制到缓冲区的开头。</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49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9"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1000" fill="hold"/>
                                        <p:tgtEl>
                                          <p:spTgt spid="25"/>
                                        </p:tgtEl>
                                        <p:attrNameLst>
                                          <p:attrName>ppt_w</p:attrName>
                                        </p:attrNameLst>
                                      </p:cBhvr>
                                      <p:tavLst>
                                        <p:tav tm="0">
                                          <p:val>
                                            <p:fltVal val="0"/>
                                          </p:val>
                                        </p:tav>
                                        <p:tav tm="100000">
                                          <p:val>
                                            <p:strVal val="#ppt_w"/>
                                          </p:val>
                                        </p:tav>
                                      </p:tavLst>
                                    </p:anim>
                                    <p:anim calcmode="lin" valueType="num">
                                      <p:cBhvr>
                                        <p:cTn id="40" dur="1000" fill="hold"/>
                                        <p:tgtEl>
                                          <p:spTgt spid="25"/>
                                        </p:tgtEl>
                                        <p:attrNameLst>
                                          <p:attrName>ppt_h</p:attrName>
                                        </p:attrNameLst>
                                      </p:cBhvr>
                                      <p:tavLst>
                                        <p:tav tm="0">
                                          <p:val>
                                            <p:fltVal val="0"/>
                                          </p:val>
                                        </p:tav>
                                        <p:tav tm="100000">
                                          <p:val>
                                            <p:strVal val="#ppt_h"/>
                                          </p:val>
                                        </p:tav>
                                      </p:tavLst>
                                    </p:anim>
                                    <p:anim calcmode="lin" valueType="num">
                                      <p:cBhvr>
                                        <p:cTn id="41" dur="1000" fill="hold"/>
                                        <p:tgtEl>
                                          <p:spTgt spid="25"/>
                                        </p:tgtEl>
                                        <p:attrNameLst>
                                          <p:attrName>style.rotation</p:attrName>
                                        </p:attrNameLst>
                                      </p:cBhvr>
                                      <p:tavLst>
                                        <p:tav tm="0">
                                          <p:val>
                                            <p:fltVal val="90"/>
                                          </p:val>
                                        </p:tav>
                                        <p:tav tm="100000">
                                          <p:val>
                                            <p:fltVal val="0"/>
                                          </p:val>
                                        </p:tav>
                                      </p:tavLst>
                                    </p:anim>
                                    <p:animEffect transition="in" filter="fade">
                                      <p:cBhvr>
                                        <p:cTn id="4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24"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612034"/>
            <a:ext cx="12203689" cy="374769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a:t>
              </a:r>
            </a:p>
          </p:txBody>
        </p:sp>
      </p:grpSp>
      <p:sp>
        <p:nvSpPr>
          <p:cNvPr id="11" name="内容占位符 2">
            <a:extLst>
              <a:ext uri="{FF2B5EF4-FFF2-40B4-BE49-F238E27FC236}">
                <a16:creationId xmlns:a16="http://schemas.microsoft.com/office/drawing/2014/main" id="{AE3A6AB2-C528-4B3D-8472-12C57B2DA040}"/>
              </a:ext>
            </a:extLst>
          </p:cNvPr>
          <p:cNvSpPr txBox="1">
            <a:spLocks/>
          </p:cNvSpPr>
          <p:nvPr/>
        </p:nvSpPr>
        <p:spPr>
          <a:xfrm>
            <a:off x="748455" y="2439123"/>
            <a:ext cx="9842305" cy="364261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在数据传输过程中以字符为单位进行输入和输出。</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根据字符编码表，一个字符占用两个字节，因此字符流只适用于字符类型数据的处理。</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rPr>
              <a:t>在字符输入流中，</a:t>
            </a:r>
            <a:r>
              <a:rPr lang="en-US" altLang="zh-CN" sz="2400" b="1" dirty="0">
                <a:solidFill>
                  <a:schemeClr val="tx1"/>
                </a:solidFill>
                <a:latin typeface="仿宋" panose="02010609060101010101" pitchFamily="49" charset="-122"/>
                <a:ea typeface="仿宋" panose="02010609060101010101" pitchFamily="49" charset="-122"/>
              </a:rPr>
              <a:t>Reader </a:t>
            </a:r>
            <a:r>
              <a:rPr lang="zh-CN" altLang="en-US" sz="2400" b="1" dirty="0">
                <a:solidFill>
                  <a:schemeClr val="tx1"/>
                </a:solidFill>
                <a:latin typeface="仿宋" panose="02010609060101010101" pitchFamily="49" charset="-122"/>
                <a:ea typeface="仿宋" panose="02010609060101010101" pitchFamily="49" charset="-122"/>
              </a:rPr>
              <a:t>是所有的输入字符流的父类，它是一个抽象类。</a:t>
            </a:r>
          </a:p>
          <a:p>
            <a:pPr marL="0" indent="457109">
              <a:lnSpc>
                <a:spcPct val="130000"/>
              </a:lnSpc>
              <a:spcBef>
                <a:spcPts val="0"/>
              </a:spcBef>
              <a:buNone/>
            </a:pPr>
            <a:r>
              <a:rPr lang="en-US" altLang="zh-CN" sz="2400" b="1" dirty="0" err="1">
                <a:solidFill>
                  <a:schemeClr val="tx1"/>
                </a:solidFill>
                <a:latin typeface="仿宋" panose="02010609060101010101" pitchFamily="49" charset="-122"/>
                <a:ea typeface="仿宋" panose="02010609060101010101" pitchFamily="49" charset="-122"/>
              </a:rPr>
              <a:t>InputStreamReader</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是一个连接字节流和字符流的桥梁，它使用指定的字符集读取字节并转换成字符。</a:t>
            </a:r>
          </a:p>
        </p:txBody>
      </p:sp>
    </p:spTree>
    <p:extLst>
      <p:ext uri="{BB962C8B-B14F-4D97-AF65-F5344CB8AC3E}">
        <p14:creationId xmlns:p14="http://schemas.microsoft.com/office/powerpoint/2010/main" val="284335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Buffers</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3" name="矩形 22">
            <a:extLst>
              <a:ext uri="{FF2B5EF4-FFF2-40B4-BE49-F238E27FC236}">
                <a16:creationId xmlns:a16="http://schemas.microsoft.com/office/drawing/2014/main" id="{AEF7146D-E477-4B66-AA71-875AB1752D61}"/>
              </a:ext>
            </a:extLst>
          </p:cNvPr>
          <p:cNvSpPr/>
          <p:nvPr/>
        </p:nvSpPr>
        <p:spPr>
          <a:xfrm>
            <a:off x="0" y="1800434"/>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281084" y="1729415"/>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ByteBuffer</a:t>
            </a:r>
            <a:r>
              <a:rPr lang="zh-CN" altLang="en-US" sz="2400" b="1" dirty="0">
                <a:solidFill>
                  <a:schemeClr val="tx1"/>
                </a:solidFill>
                <a:latin typeface="仿宋" panose="02010609060101010101" pitchFamily="49" charset="-122"/>
                <a:ea typeface="仿宋" panose="02010609060101010101" pitchFamily="49" charset="-122"/>
              </a:rPr>
              <a:t>类</a:t>
            </a:r>
          </a:p>
        </p:txBody>
      </p:sp>
      <p:grpSp>
        <p:nvGrpSpPr>
          <p:cNvPr id="15" name="组合 14">
            <a:extLst>
              <a:ext uri="{FF2B5EF4-FFF2-40B4-BE49-F238E27FC236}">
                <a16:creationId xmlns:a16="http://schemas.microsoft.com/office/drawing/2014/main" id="{2B7A93E2-501F-47CA-ADB8-75097595532E}"/>
              </a:ext>
            </a:extLst>
          </p:cNvPr>
          <p:cNvGrpSpPr/>
          <p:nvPr/>
        </p:nvGrpSpPr>
        <p:grpSpPr>
          <a:xfrm>
            <a:off x="2205" y="5943018"/>
            <a:ext cx="12231120" cy="913395"/>
            <a:chOff x="-43539" y="5868988"/>
            <a:chExt cx="12233951" cy="913606"/>
          </a:xfrm>
        </p:grpSpPr>
        <p:sp>
          <p:nvSpPr>
            <p:cNvPr id="16" name="Freeform 3">
              <a:extLst>
                <a:ext uri="{FF2B5EF4-FFF2-40B4-BE49-F238E27FC236}">
                  <a16:creationId xmlns:a16="http://schemas.microsoft.com/office/drawing/2014/main" id="{2FA2E880-3B38-46DF-A36C-EB21FB18270C}"/>
                </a:ext>
              </a:extLst>
            </p:cNvPr>
            <p:cNvSpPr/>
            <p:nvPr/>
          </p:nvSpPr>
          <p:spPr>
            <a:xfrm>
              <a:off x="-43539" y="5868988"/>
              <a:ext cx="12233951" cy="9136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8CD29487-AB41-4C7D-9738-100C0E8C1950}"/>
                </a:ext>
              </a:extLst>
            </p:cNvPr>
            <p:cNvSpPr txBox="1">
              <a:spLocks/>
            </p:cNvSpPr>
            <p:nvPr/>
          </p:nvSpPr>
          <p:spPr>
            <a:xfrm>
              <a:off x="689731" y="6020594"/>
              <a:ext cx="11001059" cy="6865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10.12】Buffer</a:t>
              </a:r>
              <a:r>
                <a:rPr lang="zh-CN" altLang="en-US" sz="2400" b="1" dirty="0">
                  <a:solidFill>
                    <a:schemeClr val="bg1"/>
                  </a:solidFill>
                  <a:latin typeface="仿宋" panose="02010609060101010101" pitchFamily="49" charset="-122"/>
                  <a:ea typeface="仿宋" panose="02010609060101010101" pitchFamily="49" charset="-122"/>
                </a:rPr>
                <a:t>简单应用举例。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Example10_12.java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9" name="组合 28">
              <a:extLst>
                <a:ext uri="{FF2B5EF4-FFF2-40B4-BE49-F238E27FC236}">
                  <a16:creationId xmlns:a16="http://schemas.microsoft.com/office/drawing/2014/main" id="{D3C155E8-C415-4339-9168-A5C37D37984F}"/>
                </a:ext>
              </a:extLst>
            </p:cNvPr>
            <p:cNvGrpSpPr/>
            <p:nvPr/>
          </p:nvGrpSpPr>
          <p:grpSpPr>
            <a:xfrm>
              <a:off x="336667" y="6098381"/>
              <a:ext cx="352250" cy="455613"/>
              <a:chOff x="4993805" y="2284413"/>
              <a:chExt cx="352250" cy="455613"/>
            </a:xfrm>
            <a:solidFill>
              <a:srgbClr val="FFC000"/>
            </a:solidFill>
          </p:grpSpPr>
          <p:sp>
            <p:nvSpPr>
              <p:cNvPr id="30" name="Freeform 125">
                <a:extLst>
                  <a:ext uri="{FF2B5EF4-FFF2-40B4-BE49-F238E27FC236}">
                    <a16:creationId xmlns:a16="http://schemas.microsoft.com/office/drawing/2014/main" id="{46C52DDE-5A26-4875-B7C3-D7C734E51EB1}"/>
                  </a:ext>
                </a:extLst>
              </p:cNvPr>
              <p:cNvSpPr>
                <a:spLocks noEditPoints="1"/>
              </p:cNvSpPr>
              <p:nvPr/>
            </p:nvSpPr>
            <p:spPr bwMode="auto">
              <a:xfrm>
                <a:off x="4993805" y="2284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1" name="Freeform 126">
                <a:extLst>
                  <a:ext uri="{FF2B5EF4-FFF2-40B4-BE49-F238E27FC236}">
                    <a16:creationId xmlns:a16="http://schemas.microsoft.com/office/drawing/2014/main" id="{2C8AC2EE-2989-4AC1-B7C1-98E2B80CD667}"/>
                  </a:ext>
                </a:extLst>
              </p:cNvPr>
              <p:cNvSpPr>
                <a:spLocks noEditPoints="1"/>
              </p:cNvSpPr>
              <p:nvPr/>
            </p:nvSpPr>
            <p:spPr bwMode="auto">
              <a:xfrm>
                <a:off x="5119217" y="2476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aphicFrame>
        <p:nvGraphicFramePr>
          <p:cNvPr id="32" name="表格 31">
            <a:extLst>
              <a:ext uri="{FF2B5EF4-FFF2-40B4-BE49-F238E27FC236}">
                <a16:creationId xmlns:a16="http://schemas.microsoft.com/office/drawing/2014/main" id="{83C68BDF-E74C-4F97-A75A-2D31CFD7A0DA}"/>
              </a:ext>
            </a:extLst>
          </p:cNvPr>
          <p:cNvGraphicFramePr>
            <a:graphicFrameLocks noGrp="1"/>
          </p:cNvGraphicFramePr>
          <p:nvPr>
            <p:extLst>
              <p:ext uri="{D42A27DB-BD31-4B8C-83A1-F6EECF244321}">
                <p14:modId xmlns:p14="http://schemas.microsoft.com/office/powerpoint/2010/main" val="2839853372"/>
              </p:ext>
            </p:extLst>
          </p:nvPr>
        </p:nvGraphicFramePr>
        <p:xfrm>
          <a:off x="307008" y="3064536"/>
          <a:ext cx="11577981" cy="2628966"/>
        </p:xfrm>
        <a:graphic>
          <a:graphicData uri="http://schemas.openxmlformats.org/drawingml/2006/table">
            <a:tbl>
              <a:tblPr>
                <a:tableStyleId>{16D9F66E-5EB9-4882-86FB-DCBF35E3C3E4}</a:tableStyleId>
              </a:tblPr>
              <a:tblGrid>
                <a:gridCol w="1694338">
                  <a:extLst>
                    <a:ext uri="{9D8B030D-6E8A-4147-A177-3AD203B41FA5}">
                      <a16:colId xmlns:a16="http://schemas.microsoft.com/office/drawing/2014/main" val="20000"/>
                    </a:ext>
                  </a:extLst>
                </a:gridCol>
                <a:gridCol w="2572918">
                  <a:extLst>
                    <a:ext uri="{9D8B030D-6E8A-4147-A177-3AD203B41FA5}">
                      <a16:colId xmlns:a16="http://schemas.microsoft.com/office/drawing/2014/main" val="20001"/>
                    </a:ext>
                  </a:extLst>
                </a:gridCol>
                <a:gridCol w="7310725">
                  <a:extLst>
                    <a:ext uri="{9D8B030D-6E8A-4147-A177-3AD203B41FA5}">
                      <a16:colId xmlns:a16="http://schemas.microsoft.com/office/drawing/2014/main" val="20002"/>
                    </a:ext>
                  </a:extLst>
                </a:gridCol>
              </a:tblGrid>
              <a:tr h="304729">
                <a:tc>
                  <a:txBody>
                    <a:bodyPr/>
                    <a:lstStyle/>
                    <a:p>
                      <a:pPr algn="ctr">
                        <a:spcAft>
                          <a:spcPts val="0"/>
                        </a:spcAft>
                      </a:pPr>
                      <a:r>
                        <a:rPr lang="zh-CN" sz="2000" b="1" kern="100" dirty="0">
                          <a:latin typeface="仿宋" panose="02010609060101010101" pitchFamily="49" charset="-122"/>
                          <a:ea typeface="仿宋" panose="02010609060101010101" pitchFamily="49" charset="-122"/>
                        </a:rPr>
                        <a:t>返回类型</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100" dirty="0">
                          <a:latin typeface="仿宋" panose="02010609060101010101" pitchFamily="49" charset="-122"/>
                          <a:ea typeface="仿宋" panose="02010609060101010101" pitchFamily="49" charset="-122"/>
                        </a:rPr>
                        <a:t>方法名</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100" dirty="0">
                          <a:latin typeface="仿宋" panose="02010609060101010101" pitchFamily="49" charset="-122"/>
                          <a:ea typeface="仿宋" panose="02010609060101010101" pitchFamily="49" charset="-122"/>
                        </a:rPr>
                        <a:t>方法功能</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497984">
                <a:tc>
                  <a:txBody>
                    <a:bodyPr/>
                    <a:lstStyle/>
                    <a:p>
                      <a:pPr algn="just">
                        <a:spcAft>
                          <a:spcPts val="0"/>
                        </a:spcAft>
                      </a:pPr>
                      <a:r>
                        <a:rPr lang="en-US" sz="2000" b="1" kern="100" dirty="0">
                          <a:latin typeface="仿宋" panose="02010609060101010101" pitchFamily="49" charset="-122"/>
                          <a:ea typeface="仿宋" panose="02010609060101010101" pitchFamily="49" charset="-122"/>
                        </a:rPr>
                        <a:t>byte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get()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a:latin typeface="仿宋" panose="02010609060101010101" pitchFamily="49" charset="-122"/>
                          <a:ea typeface="仿宋" panose="02010609060101010101" pitchFamily="49" charset="-122"/>
                        </a:rPr>
                        <a:t>读取该缓冲区当前位置的字节，然后增加位置。</a:t>
                      </a:r>
                      <a:endParaRPr lang="zh-CN" sz="2000" b="1" kern="10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492369">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ByteBuffer</a:t>
                      </a:r>
                      <a:r>
                        <a:rPr lang="en-US" sz="2000" b="1" kern="10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put(byte b)</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将给定字节写入当前位置的缓冲区，然后增加位置。</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813308">
                <a:tc>
                  <a:txBody>
                    <a:bodyPr/>
                    <a:lstStyle/>
                    <a:p>
                      <a:pPr algn="just">
                        <a:spcAft>
                          <a:spcPts val="0"/>
                        </a:spcAft>
                      </a:pPr>
                      <a:r>
                        <a:rPr lang="en-US" sz="2000" b="1" kern="100" dirty="0" err="1">
                          <a:latin typeface="仿宋" panose="02010609060101010101" pitchFamily="49" charset="-122"/>
                          <a:ea typeface="仿宋" panose="02010609060101010101" pitchFamily="49" charset="-122"/>
                        </a:rPr>
                        <a:t>ByteBuffer</a:t>
                      </a:r>
                      <a:r>
                        <a:rPr lang="en-US" sz="2000" b="1" kern="10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slice()</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创建一个新的字节缓冲区，其内容是此缓冲区内容的共享子序列。其容量和限制是此缓冲区中剩余的字节数。</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r h="520505">
                <a:tc>
                  <a:txBody>
                    <a:bodyPr/>
                    <a:lstStyle/>
                    <a:p>
                      <a:pPr algn="just">
                        <a:spcAft>
                          <a:spcPts val="0"/>
                        </a:spcAft>
                      </a:pPr>
                      <a:r>
                        <a:rPr lang="en-US" sz="2000" b="1" kern="100">
                          <a:latin typeface="仿宋" panose="02010609060101010101" pitchFamily="49" charset="-122"/>
                          <a:ea typeface="仿宋" panose="02010609060101010101" pitchFamily="49" charset="-122"/>
                        </a:rPr>
                        <a:t>ByteBuffer </a:t>
                      </a:r>
                      <a:endParaRPr lang="zh-CN" sz="2000" b="1"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en-US" sz="2000" b="1" kern="100" dirty="0">
                          <a:latin typeface="仿宋" panose="02010609060101010101" pitchFamily="49" charset="-122"/>
                          <a:ea typeface="仿宋" panose="02010609060101010101" pitchFamily="49" charset="-122"/>
                        </a:rPr>
                        <a:t>wrap(byte[] array)</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100" dirty="0">
                          <a:latin typeface="仿宋" panose="02010609060101010101" pitchFamily="49" charset="-122"/>
                          <a:ea typeface="仿宋" panose="02010609060101010101" pitchFamily="49" charset="-122"/>
                        </a:rPr>
                        <a:t>将一个字节数组封装到缓冲区中。一方的内容修改会影响另一方。</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4"/>
                  </a:ext>
                </a:extLst>
              </a:tr>
            </a:tbl>
          </a:graphicData>
        </a:graphic>
      </p:graphicFrame>
      <p:sp>
        <p:nvSpPr>
          <p:cNvPr id="33" name="矩形 32">
            <a:extLst>
              <a:ext uri="{FF2B5EF4-FFF2-40B4-BE49-F238E27FC236}">
                <a16:creationId xmlns:a16="http://schemas.microsoft.com/office/drawing/2014/main" id="{EC1FCCEE-FA00-4BE8-81DB-B6242BE6AFFB}"/>
              </a:ext>
            </a:extLst>
          </p:cNvPr>
          <p:cNvSpPr/>
          <p:nvPr/>
        </p:nvSpPr>
        <p:spPr>
          <a:xfrm>
            <a:off x="8687826" y="2627143"/>
            <a:ext cx="2437836" cy="423992"/>
          </a:xfrm>
          <a:prstGeom prst="rect">
            <a:avLst/>
          </a:prstGeom>
        </p:spPr>
        <p:txBody>
          <a:bodyPr wrap="square">
            <a:spAutoFit/>
          </a:bodyPr>
          <a:lstStyle/>
          <a:p>
            <a:pPr indent="457109" algn="r">
              <a:lnSpc>
                <a:spcPct val="130000"/>
              </a:lnSpc>
            </a:pPr>
            <a:r>
              <a:rPr lang="zh-CN" altLang="en-US" b="1" dirty="0">
                <a:latin typeface="+mn-ea"/>
                <a:cs typeface="Times New Roman" pitchFamily="18" charset="0"/>
              </a:rPr>
              <a:t>续表</a:t>
            </a:r>
          </a:p>
        </p:txBody>
      </p:sp>
    </p:spTree>
    <p:extLst>
      <p:ext uri="{BB962C8B-B14F-4D97-AF65-F5344CB8AC3E}">
        <p14:creationId xmlns:p14="http://schemas.microsoft.com/office/powerpoint/2010/main" val="9749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1+#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31"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1000" fill="hold"/>
                                        <p:tgtEl>
                                          <p:spTgt spid="32"/>
                                        </p:tgtEl>
                                        <p:attrNameLst>
                                          <p:attrName>ppt_w</p:attrName>
                                        </p:attrNameLst>
                                      </p:cBhvr>
                                      <p:tavLst>
                                        <p:tav tm="0">
                                          <p:val>
                                            <p:fltVal val="0"/>
                                          </p:val>
                                        </p:tav>
                                        <p:tav tm="100000">
                                          <p:val>
                                            <p:strVal val="#ppt_w"/>
                                          </p:val>
                                        </p:tav>
                                      </p:tavLst>
                                    </p:anim>
                                    <p:anim calcmode="lin" valueType="num">
                                      <p:cBhvr>
                                        <p:cTn id="30" dur="1000" fill="hold"/>
                                        <p:tgtEl>
                                          <p:spTgt spid="32"/>
                                        </p:tgtEl>
                                        <p:attrNameLst>
                                          <p:attrName>ppt_h</p:attrName>
                                        </p:attrNameLst>
                                      </p:cBhvr>
                                      <p:tavLst>
                                        <p:tav tm="0">
                                          <p:val>
                                            <p:fltVal val="0"/>
                                          </p:val>
                                        </p:tav>
                                        <p:tav tm="100000">
                                          <p:val>
                                            <p:strVal val="#ppt_h"/>
                                          </p:val>
                                        </p:tav>
                                      </p:tavLst>
                                    </p:anim>
                                    <p:anim calcmode="lin" valueType="num">
                                      <p:cBhvr>
                                        <p:cTn id="31" dur="1000" fill="hold"/>
                                        <p:tgtEl>
                                          <p:spTgt spid="32"/>
                                        </p:tgtEl>
                                        <p:attrNameLst>
                                          <p:attrName>style.rotation</p:attrName>
                                        </p:attrNameLst>
                                      </p:cBhvr>
                                      <p:tavLst>
                                        <p:tav tm="0">
                                          <p:val>
                                            <p:fltVal val="90"/>
                                          </p:val>
                                        </p:tav>
                                        <p:tav tm="100000">
                                          <p:val>
                                            <p:fltVal val="0"/>
                                          </p:val>
                                        </p:tav>
                                      </p:tavLst>
                                    </p:anim>
                                    <p:animEffect transition="in" filter="fade">
                                      <p:cBhvr>
                                        <p:cTn id="32" dur="1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Vertical)">
                                      <p:cBhvr>
                                        <p:cTn id="37" dur="500"/>
                                        <p:tgtEl>
                                          <p:spTgt spid="15"/>
                                        </p:tgtEl>
                                      </p:cBhvr>
                                    </p:animEffect>
                                  </p:childTnLst>
                                </p:cTn>
                              </p:par>
                              <p:par>
                                <p:cTn id="38" presetID="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3" grpId="0" animBg="1"/>
      <p:bldP spid="24" grpId="0"/>
      <p:bldP spid="3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Chanels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矩形 22">
            <a:extLst>
              <a:ext uri="{FF2B5EF4-FFF2-40B4-BE49-F238E27FC236}">
                <a16:creationId xmlns:a16="http://schemas.microsoft.com/office/drawing/2014/main" id="{AEF7146D-E477-4B66-AA71-875AB1752D61}"/>
              </a:ext>
            </a:extLst>
          </p:cNvPr>
          <p:cNvSpPr/>
          <p:nvPr/>
        </p:nvSpPr>
        <p:spPr>
          <a:xfrm>
            <a:off x="0" y="2490960"/>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970805" y="2499671"/>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 Channels</a:t>
            </a:r>
            <a:r>
              <a:rPr lang="zh-CN" altLang="en-US" sz="2400" b="1" dirty="0">
                <a:solidFill>
                  <a:schemeClr val="tx1"/>
                </a:solidFill>
                <a:latin typeface="仿宋" panose="02010609060101010101" pitchFamily="49" charset="-122"/>
                <a:ea typeface="仿宋" panose="02010609060101010101" pitchFamily="49" charset="-122"/>
              </a:rPr>
              <a:t>类</a:t>
            </a:r>
          </a:p>
        </p:txBody>
      </p:sp>
      <p:sp>
        <p:nvSpPr>
          <p:cNvPr id="15" name="矩形 14">
            <a:extLst>
              <a:ext uri="{FF2B5EF4-FFF2-40B4-BE49-F238E27FC236}">
                <a16:creationId xmlns:a16="http://schemas.microsoft.com/office/drawing/2014/main" id="{46705EB0-41D0-40FF-855D-D212132B6F62}"/>
              </a:ext>
            </a:extLst>
          </p:cNvPr>
          <p:cNvSpPr/>
          <p:nvPr/>
        </p:nvSpPr>
        <p:spPr>
          <a:xfrm>
            <a:off x="523591" y="1688559"/>
            <a:ext cx="10208437" cy="504369"/>
          </a:xfrm>
          <a:prstGeom prst="rect">
            <a:avLst/>
          </a:prstGeom>
        </p:spPr>
        <p:txBody>
          <a:bodyPr wrap="square">
            <a:spAutoFit/>
          </a:bodyPr>
          <a:lstStyle/>
          <a:p>
            <a:pPr indent="457109">
              <a:lnSpc>
                <a:spcPct val="130000"/>
              </a:lnSpc>
            </a:pPr>
            <a:r>
              <a:rPr lang="en-US" altLang="zh-CN" sz="2400" b="1" dirty="0">
                <a:latin typeface="仿宋" panose="02010609060101010101" pitchFamily="49" charset="-122"/>
                <a:ea typeface="仿宋" panose="02010609060101010101" pitchFamily="49" charset="-122"/>
                <a:cs typeface="Times New Roman" pitchFamily="18" charset="0"/>
              </a:rPr>
              <a:t>Channels</a:t>
            </a:r>
            <a:r>
              <a:rPr lang="zh-CN" altLang="en-US" sz="2400" b="1" dirty="0">
                <a:latin typeface="仿宋" panose="02010609060101010101" pitchFamily="49" charset="-122"/>
                <a:ea typeface="仿宋" panose="02010609060101010101" pitchFamily="49" charset="-122"/>
                <a:cs typeface="Times New Roman" pitchFamily="18" charset="0"/>
              </a:rPr>
              <a:t>通道提供了与通道有关的若干个接口和类。</a:t>
            </a:r>
          </a:p>
        </p:txBody>
      </p:sp>
      <p:sp>
        <p:nvSpPr>
          <p:cNvPr id="16" name="矩形 15">
            <a:extLst>
              <a:ext uri="{FF2B5EF4-FFF2-40B4-BE49-F238E27FC236}">
                <a16:creationId xmlns:a16="http://schemas.microsoft.com/office/drawing/2014/main" id="{397031E1-FCFB-4F00-8BA2-826D0F80A2AE}"/>
              </a:ext>
            </a:extLst>
          </p:cNvPr>
          <p:cNvSpPr/>
          <p:nvPr/>
        </p:nvSpPr>
        <p:spPr>
          <a:xfrm>
            <a:off x="523591" y="3156648"/>
            <a:ext cx="11294754" cy="504369"/>
          </a:xfrm>
          <a:prstGeom prst="rect">
            <a:avLst/>
          </a:prstGeom>
        </p:spPr>
        <p:txBody>
          <a:bodyPr wrap="square">
            <a:spAutoFit/>
          </a:bodyPr>
          <a:lstStyle/>
          <a:p>
            <a:pPr indent="457109">
              <a:lnSpc>
                <a:spcPct val="130000"/>
              </a:lnSpc>
            </a:pPr>
            <a:r>
              <a:rPr lang="en-US" altLang="zh-CN" sz="2400" b="1" dirty="0">
                <a:latin typeface="仿宋" panose="02010609060101010101" pitchFamily="49" charset="-122"/>
                <a:ea typeface="仿宋" panose="02010609060101010101" pitchFamily="49" charset="-122"/>
                <a:cs typeface="Times New Roman" pitchFamily="18" charset="0"/>
              </a:rPr>
              <a:t>Channels</a:t>
            </a:r>
            <a:r>
              <a:rPr lang="zh-CN" altLang="en-US" sz="2400" b="1" dirty="0">
                <a:latin typeface="仿宋" panose="02010609060101010101" pitchFamily="49" charset="-122"/>
                <a:ea typeface="仿宋" panose="02010609060101010101" pitchFamily="49" charset="-122"/>
                <a:cs typeface="Times New Roman" pitchFamily="18" charset="0"/>
              </a:rPr>
              <a:t>类定义了支持</a:t>
            </a:r>
            <a:r>
              <a:rPr lang="en-US" altLang="zh-CN" sz="2400" b="1" dirty="0">
                <a:latin typeface="仿宋" panose="02010609060101010101" pitchFamily="49" charset="-122"/>
                <a:ea typeface="仿宋" panose="02010609060101010101" pitchFamily="49" charset="-122"/>
                <a:cs typeface="Times New Roman" pitchFamily="18" charset="0"/>
              </a:rPr>
              <a:t>java.io</a:t>
            </a:r>
            <a:r>
              <a:rPr lang="zh-CN" altLang="en-US" sz="2400" b="1" dirty="0">
                <a:latin typeface="仿宋" panose="02010609060101010101" pitchFamily="49" charset="-122"/>
                <a:ea typeface="仿宋" panose="02010609060101010101" pitchFamily="49" charset="-122"/>
                <a:cs typeface="Times New Roman" pitchFamily="18" charset="0"/>
              </a:rPr>
              <a:t>包的流类与</a:t>
            </a:r>
            <a:r>
              <a:rPr lang="en-US" altLang="zh-CN" sz="2400" b="1" dirty="0" err="1">
                <a:latin typeface="仿宋" panose="02010609060101010101" pitchFamily="49" charset="-122"/>
                <a:ea typeface="仿宋" panose="02010609060101010101" pitchFamily="49" charset="-122"/>
                <a:cs typeface="Times New Roman" pitchFamily="18" charset="0"/>
              </a:rPr>
              <a:t>nio</a:t>
            </a:r>
            <a:r>
              <a:rPr lang="zh-CN" altLang="en-US" sz="2400" b="1" dirty="0">
                <a:latin typeface="仿宋" panose="02010609060101010101" pitchFamily="49" charset="-122"/>
                <a:ea typeface="仿宋" panose="02010609060101010101" pitchFamily="49" charset="-122"/>
                <a:cs typeface="Times New Roman" pitchFamily="18" charset="0"/>
              </a:rPr>
              <a:t>包的通道类的互操作的静态方法。</a:t>
            </a:r>
          </a:p>
        </p:txBody>
      </p:sp>
      <p:graphicFrame>
        <p:nvGraphicFramePr>
          <p:cNvPr id="27" name="表格 26">
            <a:extLst>
              <a:ext uri="{FF2B5EF4-FFF2-40B4-BE49-F238E27FC236}">
                <a16:creationId xmlns:a16="http://schemas.microsoft.com/office/drawing/2014/main" id="{5F25158A-C507-4813-B7A3-191DC246DCC1}"/>
              </a:ext>
            </a:extLst>
          </p:cNvPr>
          <p:cNvGraphicFramePr>
            <a:graphicFrameLocks noGrp="1"/>
          </p:cNvGraphicFramePr>
          <p:nvPr>
            <p:extLst>
              <p:ext uri="{D42A27DB-BD31-4B8C-83A1-F6EECF244321}">
                <p14:modId xmlns:p14="http://schemas.microsoft.com/office/powerpoint/2010/main" val="2827045255"/>
              </p:ext>
            </p:extLst>
          </p:nvPr>
        </p:nvGraphicFramePr>
        <p:xfrm>
          <a:off x="427647" y="3680908"/>
          <a:ext cx="11294754" cy="2666383"/>
        </p:xfrm>
        <a:graphic>
          <a:graphicData uri="http://schemas.openxmlformats.org/drawingml/2006/table">
            <a:tbl>
              <a:tblPr>
                <a:tableStyleId>{16D9F66E-5EB9-4882-86FB-DCBF35E3C3E4}</a:tableStyleId>
              </a:tblPr>
              <a:tblGrid>
                <a:gridCol w="2838511">
                  <a:extLst>
                    <a:ext uri="{9D8B030D-6E8A-4147-A177-3AD203B41FA5}">
                      <a16:colId xmlns:a16="http://schemas.microsoft.com/office/drawing/2014/main" val="20000"/>
                    </a:ext>
                  </a:extLst>
                </a:gridCol>
                <a:gridCol w="5332766">
                  <a:extLst>
                    <a:ext uri="{9D8B030D-6E8A-4147-A177-3AD203B41FA5}">
                      <a16:colId xmlns:a16="http://schemas.microsoft.com/office/drawing/2014/main" val="20001"/>
                    </a:ext>
                  </a:extLst>
                </a:gridCol>
                <a:gridCol w="3123477">
                  <a:extLst>
                    <a:ext uri="{9D8B030D-6E8A-4147-A177-3AD203B41FA5}">
                      <a16:colId xmlns:a16="http://schemas.microsoft.com/office/drawing/2014/main" val="20002"/>
                    </a:ext>
                  </a:extLst>
                </a:gridCol>
              </a:tblGrid>
              <a:tr h="457094">
                <a:tc>
                  <a:txBody>
                    <a:bodyPr/>
                    <a:lstStyle/>
                    <a:p>
                      <a:pPr algn="ctr">
                        <a:spcAft>
                          <a:spcPts val="0"/>
                        </a:spcAft>
                      </a:pPr>
                      <a:r>
                        <a:rPr lang="zh-CN" sz="2000" b="1" kern="0" dirty="0">
                          <a:latin typeface="仿宋" panose="02010609060101010101" pitchFamily="49" charset="-122"/>
                          <a:ea typeface="仿宋" panose="02010609060101010101" pitchFamily="49" charset="-122"/>
                        </a:rPr>
                        <a:t>返回类型</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0" dirty="0">
                          <a:latin typeface="仿宋" panose="02010609060101010101" pitchFamily="49" charset="-122"/>
                          <a:ea typeface="仿宋" panose="02010609060101010101" pitchFamily="49" charset="-122"/>
                        </a:rPr>
                        <a:t>方法名</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0" dirty="0">
                          <a:latin typeface="仿宋" panose="02010609060101010101" pitchFamily="49" charset="-122"/>
                          <a:ea typeface="仿宋" panose="02010609060101010101" pitchFamily="49" charset="-122"/>
                        </a:rPr>
                        <a:t>方法功能</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685641">
                <a:tc>
                  <a:txBody>
                    <a:bodyPr/>
                    <a:lstStyle/>
                    <a:p>
                      <a:pPr algn="l">
                        <a:spcAft>
                          <a:spcPts val="0"/>
                        </a:spcAft>
                      </a:pPr>
                      <a:r>
                        <a:rPr lang="en-US" sz="2000" b="1" kern="0" dirty="0" err="1">
                          <a:latin typeface="仿宋" panose="02010609060101010101" pitchFamily="49" charset="-122"/>
                          <a:ea typeface="仿宋" panose="02010609060101010101" pitchFamily="49" charset="-122"/>
                        </a:rPr>
                        <a:t>ReadableByteChannel</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newChannel</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InputStream</a:t>
                      </a:r>
                      <a:r>
                        <a:rPr lang="en-US" sz="2000" b="1" kern="0" dirty="0">
                          <a:latin typeface="仿宋" panose="02010609060101010101" pitchFamily="49" charset="-122"/>
                          <a:ea typeface="仿宋" panose="02010609060101010101" pitchFamily="49" charset="-122"/>
                        </a:rPr>
                        <a:t> in)</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zh-CN" sz="2000" b="1" kern="0" dirty="0">
                          <a:latin typeface="仿宋" panose="02010609060101010101" pitchFamily="49" charset="-122"/>
                          <a:ea typeface="仿宋" panose="02010609060101010101" pitchFamily="49" charset="-122"/>
                        </a:rPr>
                        <a:t>构造从给定流读取字节的通道。</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761824">
                <a:tc>
                  <a:txBody>
                    <a:bodyPr/>
                    <a:lstStyle/>
                    <a:p>
                      <a:pPr algn="l">
                        <a:spcAft>
                          <a:spcPts val="0"/>
                        </a:spcAft>
                      </a:pPr>
                      <a:r>
                        <a:rPr lang="en-US" sz="2000" b="1" kern="0" dirty="0" err="1">
                          <a:latin typeface="仿宋" panose="02010609060101010101" pitchFamily="49" charset="-122"/>
                          <a:ea typeface="仿宋" panose="02010609060101010101" pitchFamily="49" charset="-122"/>
                        </a:rPr>
                        <a:t>WritableByteChannel</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newChannel</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OutputStream</a:t>
                      </a:r>
                      <a:r>
                        <a:rPr lang="en-US" sz="2000" b="1" kern="0" dirty="0">
                          <a:latin typeface="仿宋" panose="02010609060101010101" pitchFamily="49" charset="-122"/>
                          <a:ea typeface="仿宋" panose="02010609060101010101" pitchFamily="49" charset="-122"/>
                        </a:rPr>
                        <a:t> out)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zh-CN" sz="2000" b="1" kern="0" dirty="0">
                          <a:latin typeface="仿宋" panose="02010609060101010101" pitchFamily="49" charset="-122"/>
                          <a:ea typeface="仿宋" panose="02010609060101010101" pitchFamily="49" charset="-122"/>
                        </a:rPr>
                        <a:t>构造一个将字节写入给定流的通道。</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761824">
                <a:tc>
                  <a:txBody>
                    <a:bodyPr/>
                    <a:lstStyle/>
                    <a:p>
                      <a:pPr algn="l">
                        <a:spcAft>
                          <a:spcPts val="0"/>
                        </a:spcAft>
                      </a:pPr>
                      <a:r>
                        <a:rPr lang="en-US" sz="2000" b="1" kern="0" dirty="0" err="1">
                          <a:latin typeface="仿宋" panose="02010609060101010101" pitchFamily="49" charset="-122"/>
                          <a:ea typeface="仿宋" panose="02010609060101010101" pitchFamily="49" charset="-122"/>
                        </a:rPr>
                        <a:t>InputStream</a:t>
                      </a:r>
                      <a:r>
                        <a:rPr lang="en-US" sz="2000" b="1" kern="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newInputStream</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ReadableByteChannel</a:t>
                      </a:r>
                      <a:r>
                        <a:rPr lang="en-US" sz="2000" b="1" kern="0" dirty="0">
                          <a:latin typeface="仿宋" panose="02010609060101010101" pitchFamily="49" charset="-122"/>
                          <a:ea typeface="仿宋" panose="02010609060101010101" pitchFamily="49" charset="-122"/>
                        </a:rPr>
                        <a:t> </a:t>
                      </a:r>
                      <a:r>
                        <a:rPr lang="en-US" sz="2000" b="1" kern="0" dirty="0" err="1">
                          <a:latin typeface="仿宋" panose="02010609060101010101" pitchFamily="49" charset="-122"/>
                          <a:ea typeface="仿宋" panose="02010609060101010101" pitchFamily="49" charset="-122"/>
                        </a:rPr>
                        <a:t>ch</a:t>
                      </a:r>
                      <a:r>
                        <a:rPr lang="en-US" sz="2000" b="1" kern="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zh-CN" sz="2000" b="1" kern="0" dirty="0">
                          <a:latin typeface="仿宋" panose="02010609060101010101" pitchFamily="49" charset="-122"/>
                          <a:ea typeface="仿宋" panose="02010609060101010101" pitchFamily="49" charset="-122"/>
                        </a:rPr>
                        <a:t>构造从给定通道读取字节的流。</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24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childTnLst>
                          </p:cTn>
                        </p:par>
                        <p:par>
                          <p:cTn id="34" fill="hold">
                            <p:stCondLst>
                              <p:cond delay="1000"/>
                            </p:stCondLst>
                            <p:childTnLst>
                              <p:par>
                                <p:cTn id="35" presetID="2" presetClass="entr" presetSubtype="3"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1000" fill="hold"/>
                                        <p:tgtEl>
                                          <p:spTgt spid="27"/>
                                        </p:tgtEl>
                                        <p:attrNameLst>
                                          <p:attrName>ppt_w</p:attrName>
                                        </p:attrNameLst>
                                      </p:cBhvr>
                                      <p:tavLst>
                                        <p:tav tm="0">
                                          <p:val>
                                            <p:fltVal val="0"/>
                                          </p:val>
                                        </p:tav>
                                        <p:tav tm="100000">
                                          <p:val>
                                            <p:strVal val="#ppt_w"/>
                                          </p:val>
                                        </p:tav>
                                      </p:tavLst>
                                    </p:anim>
                                    <p:anim calcmode="lin" valueType="num">
                                      <p:cBhvr>
                                        <p:cTn id="44" dur="1000" fill="hold"/>
                                        <p:tgtEl>
                                          <p:spTgt spid="27"/>
                                        </p:tgtEl>
                                        <p:attrNameLst>
                                          <p:attrName>ppt_h</p:attrName>
                                        </p:attrNameLst>
                                      </p:cBhvr>
                                      <p:tavLst>
                                        <p:tav tm="0">
                                          <p:val>
                                            <p:fltVal val="0"/>
                                          </p:val>
                                        </p:tav>
                                        <p:tav tm="100000">
                                          <p:val>
                                            <p:strVal val="#ppt_h"/>
                                          </p:val>
                                        </p:tav>
                                      </p:tavLst>
                                    </p:anim>
                                    <p:anim calcmode="lin" valueType="num">
                                      <p:cBhvr>
                                        <p:cTn id="45" dur="1000" fill="hold"/>
                                        <p:tgtEl>
                                          <p:spTgt spid="27"/>
                                        </p:tgtEl>
                                        <p:attrNameLst>
                                          <p:attrName>style.rotation</p:attrName>
                                        </p:attrNameLst>
                                      </p:cBhvr>
                                      <p:tavLst>
                                        <p:tav tm="0">
                                          <p:val>
                                            <p:fltVal val="90"/>
                                          </p:val>
                                        </p:tav>
                                        <p:tav tm="100000">
                                          <p:val>
                                            <p:fltVal val="0"/>
                                          </p:val>
                                        </p:tav>
                                      </p:tavLst>
                                    </p:anim>
                                    <p:animEffect transition="in" filter="fade">
                                      <p:cBhvr>
                                        <p:cTn id="4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animBg="1"/>
      <p:bldP spid="24" grpId="0"/>
      <p:bldP spid="15" grpId="0"/>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Chanels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矩形 22">
            <a:extLst>
              <a:ext uri="{FF2B5EF4-FFF2-40B4-BE49-F238E27FC236}">
                <a16:creationId xmlns:a16="http://schemas.microsoft.com/office/drawing/2014/main" id="{AEF7146D-E477-4B66-AA71-875AB1752D61}"/>
              </a:ext>
            </a:extLst>
          </p:cNvPr>
          <p:cNvSpPr/>
          <p:nvPr/>
        </p:nvSpPr>
        <p:spPr>
          <a:xfrm>
            <a:off x="-12306" y="1817121"/>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734491" y="1822219"/>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1. Channels</a:t>
            </a:r>
            <a:r>
              <a:rPr lang="zh-CN" altLang="en-US" sz="2400" b="1" dirty="0">
                <a:solidFill>
                  <a:schemeClr val="tx1"/>
                </a:solidFill>
                <a:latin typeface="仿宋" panose="02010609060101010101" pitchFamily="49" charset="-122"/>
                <a:ea typeface="仿宋" panose="02010609060101010101" pitchFamily="49" charset="-122"/>
              </a:rPr>
              <a:t>类</a:t>
            </a:r>
          </a:p>
        </p:txBody>
      </p:sp>
      <p:grpSp>
        <p:nvGrpSpPr>
          <p:cNvPr id="25" name="组合 24">
            <a:extLst>
              <a:ext uri="{FF2B5EF4-FFF2-40B4-BE49-F238E27FC236}">
                <a16:creationId xmlns:a16="http://schemas.microsoft.com/office/drawing/2014/main" id="{8631BF29-9693-49F3-9471-0A5BBB20C2CC}"/>
              </a:ext>
            </a:extLst>
          </p:cNvPr>
          <p:cNvGrpSpPr/>
          <p:nvPr/>
        </p:nvGrpSpPr>
        <p:grpSpPr>
          <a:xfrm>
            <a:off x="2205" y="5714471"/>
            <a:ext cx="12231120" cy="1141942"/>
            <a:chOff x="-43539" y="5640388"/>
            <a:chExt cx="12233951" cy="1142206"/>
          </a:xfrm>
        </p:grpSpPr>
        <p:sp>
          <p:nvSpPr>
            <p:cNvPr id="29" name="Freeform 3">
              <a:extLst>
                <a:ext uri="{FF2B5EF4-FFF2-40B4-BE49-F238E27FC236}">
                  <a16:creationId xmlns:a16="http://schemas.microsoft.com/office/drawing/2014/main" id="{F9A9A514-16B1-49A3-A436-656A317C7E04}"/>
                </a:ext>
              </a:extLst>
            </p:cNvPr>
            <p:cNvSpPr/>
            <p:nvPr/>
          </p:nvSpPr>
          <p:spPr>
            <a:xfrm>
              <a:off x="-43539" y="5640388"/>
              <a:ext cx="12233951" cy="11422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57AD92DB-A426-4DC3-8F97-7A23FB5896A7}"/>
                </a:ext>
              </a:extLst>
            </p:cNvPr>
            <p:cNvSpPr txBox="1">
              <a:spLocks/>
            </p:cNvSpPr>
            <p:nvPr/>
          </p:nvSpPr>
          <p:spPr>
            <a:xfrm>
              <a:off x="689731" y="5716588"/>
              <a:ext cx="11001059" cy="6865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10.13】</a:t>
              </a:r>
              <a:r>
                <a:rPr lang="zh-CN" altLang="en-US" sz="2400" b="1" dirty="0">
                  <a:solidFill>
                    <a:schemeClr val="bg1"/>
                  </a:solidFill>
                  <a:latin typeface="仿宋" panose="02010609060101010101" pitchFamily="49" charset="-122"/>
                  <a:ea typeface="仿宋" panose="02010609060101010101" pitchFamily="49" charset="-122"/>
                </a:rPr>
                <a:t>从键盘读取字符串显示在屏幕上，输入“</a:t>
              </a:r>
              <a:r>
                <a:rPr lang="en-US" altLang="zh-CN" sz="2400" b="1" dirty="0">
                  <a:solidFill>
                    <a:schemeClr val="bg1"/>
                  </a:solidFill>
                  <a:latin typeface="仿宋" panose="02010609060101010101" pitchFamily="49" charset="-122"/>
                  <a:ea typeface="仿宋" panose="02010609060101010101" pitchFamily="49" charset="-122"/>
                </a:rPr>
                <a:t>exit”</a:t>
              </a:r>
              <a:r>
                <a:rPr lang="zh-CN" altLang="en-US" sz="2400" b="1" dirty="0">
                  <a:solidFill>
                    <a:schemeClr val="bg1"/>
                  </a:solidFill>
                  <a:latin typeface="仿宋" panose="02010609060101010101" pitchFamily="49" charset="-122"/>
                  <a:ea typeface="仿宋" panose="02010609060101010101" pitchFamily="49" charset="-122"/>
                </a:rPr>
                <a:t>结束。</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Example10_13.java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20D12D88-2657-478A-97D7-8C3572759C2E}"/>
                </a:ext>
              </a:extLst>
            </p:cNvPr>
            <p:cNvGrpSpPr/>
            <p:nvPr/>
          </p:nvGrpSpPr>
          <p:grpSpPr>
            <a:xfrm>
              <a:off x="336667" y="5716588"/>
              <a:ext cx="352250" cy="455613"/>
              <a:chOff x="4993805" y="1902620"/>
              <a:chExt cx="352250" cy="455613"/>
            </a:xfrm>
            <a:solidFill>
              <a:srgbClr val="FFC000"/>
            </a:solidFill>
          </p:grpSpPr>
          <p:sp>
            <p:nvSpPr>
              <p:cNvPr id="32" name="Freeform 125">
                <a:extLst>
                  <a:ext uri="{FF2B5EF4-FFF2-40B4-BE49-F238E27FC236}">
                    <a16:creationId xmlns:a16="http://schemas.microsoft.com/office/drawing/2014/main" id="{7EFFA2B7-B766-414E-952B-7E2E8B0EAAA6}"/>
                  </a:ext>
                </a:extLst>
              </p:cNvPr>
              <p:cNvSpPr>
                <a:spLocks noEditPoints="1"/>
              </p:cNvSpPr>
              <p:nvPr/>
            </p:nvSpPr>
            <p:spPr bwMode="auto">
              <a:xfrm>
                <a:off x="4993805" y="1902620"/>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B8A974CC-3F9F-4BC2-B18D-D180BD76D3C4}"/>
                  </a:ext>
                </a:extLst>
              </p:cNvPr>
              <p:cNvSpPr>
                <a:spLocks noEditPoints="1"/>
              </p:cNvSpPr>
              <p:nvPr/>
            </p:nvSpPr>
            <p:spPr bwMode="auto">
              <a:xfrm>
                <a:off x="5119217" y="209470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aphicFrame>
        <p:nvGraphicFramePr>
          <p:cNvPr id="34" name="表格 33">
            <a:extLst>
              <a:ext uri="{FF2B5EF4-FFF2-40B4-BE49-F238E27FC236}">
                <a16:creationId xmlns:a16="http://schemas.microsoft.com/office/drawing/2014/main" id="{CDD9FB37-6834-4941-8FC6-4086E32085B5}"/>
              </a:ext>
            </a:extLst>
          </p:cNvPr>
          <p:cNvGraphicFramePr>
            <a:graphicFrameLocks noGrp="1"/>
          </p:cNvGraphicFramePr>
          <p:nvPr>
            <p:extLst>
              <p:ext uri="{D42A27DB-BD31-4B8C-83A1-F6EECF244321}">
                <p14:modId xmlns:p14="http://schemas.microsoft.com/office/powerpoint/2010/main" val="3133563580"/>
              </p:ext>
            </p:extLst>
          </p:nvPr>
        </p:nvGraphicFramePr>
        <p:xfrm>
          <a:off x="-6153" y="2710578"/>
          <a:ext cx="12191382" cy="2993456"/>
        </p:xfrm>
        <a:graphic>
          <a:graphicData uri="http://schemas.openxmlformats.org/drawingml/2006/table">
            <a:tbl>
              <a:tblPr>
                <a:tableStyleId>{16D9F66E-5EB9-4882-86FB-DCBF35E3C3E4}</a:tableStyleId>
              </a:tblPr>
              <a:tblGrid>
                <a:gridCol w="1912374">
                  <a:extLst>
                    <a:ext uri="{9D8B030D-6E8A-4147-A177-3AD203B41FA5}">
                      <a16:colId xmlns:a16="http://schemas.microsoft.com/office/drawing/2014/main" val="20000"/>
                    </a:ext>
                  </a:extLst>
                </a:gridCol>
                <a:gridCol w="6551662">
                  <a:extLst>
                    <a:ext uri="{9D8B030D-6E8A-4147-A177-3AD203B41FA5}">
                      <a16:colId xmlns:a16="http://schemas.microsoft.com/office/drawing/2014/main" val="20001"/>
                    </a:ext>
                  </a:extLst>
                </a:gridCol>
                <a:gridCol w="3727346">
                  <a:extLst>
                    <a:ext uri="{9D8B030D-6E8A-4147-A177-3AD203B41FA5}">
                      <a16:colId xmlns:a16="http://schemas.microsoft.com/office/drawing/2014/main" val="20002"/>
                    </a:ext>
                  </a:extLst>
                </a:gridCol>
              </a:tblGrid>
              <a:tr h="533277">
                <a:tc>
                  <a:txBody>
                    <a:bodyPr/>
                    <a:lstStyle/>
                    <a:p>
                      <a:pPr algn="ctr">
                        <a:spcAft>
                          <a:spcPts val="0"/>
                        </a:spcAft>
                      </a:pPr>
                      <a:r>
                        <a:rPr lang="zh-CN" sz="2000" b="1" kern="0" dirty="0">
                          <a:latin typeface="仿宋" panose="02010609060101010101" pitchFamily="49" charset="-122"/>
                          <a:ea typeface="仿宋" panose="02010609060101010101" pitchFamily="49" charset="-122"/>
                        </a:rPr>
                        <a:t>返回类型</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0" dirty="0">
                          <a:latin typeface="仿宋" panose="02010609060101010101" pitchFamily="49" charset="-122"/>
                          <a:ea typeface="仿宋" panose="02010609060101010101" pitchFamily="49" charset="-122"/>
                        </a:rPr>
                        <a:t>方法名</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000" b="1" kern="0" dirty="0">
                          <a:latin typeface="仿宋" panose="02010609060101010101" pitchFamily="49" charset="-122"/>
                          <a:ea typeface="仿宋" panose="02010609060101010101" pitchFamily="49" charset="-122"/>
                        </a:rPr>
                        <a:t>方法功能</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563632">
                <a:tc>
                  <a:txBody>
                    <a:bodyPr/>
                    <a:lstStyle/>
                    <a:p>
                      <a:pPr algn="just">
                        <a:spcAft>
                          <a:spcPts val="0"/>
                        </a:spcAft>
                      </a:pPr>
                      <a:r>
                        <a:rPr lang="en-US" sz="2000" b="1" kern="0" dirty="0" err="1">
                          <a:latin typeface="仿宋" panose="02010609060101010101" pitchFamily="49" charset="-122"/>
                          <a:ea typeface="仿宋" panose="02010609060101010101" pitchFamily="49" charset="-122"/>
                        </a:rPr>
                        <a:t>OutputStream</a:t>
                      </a:r>
                      <a:r>
                        <a:rPr lang="en-US" sz="2000" b="1" kern="0" dirty="0">
                          <a:latin typeface="仿宋" panose="02010609060101010101" pitchFamily="49" charset="-122"/>
                          <a:ea typeface="仿宋" panose="02010609060101010101" pitchFamily="49" charset="-122"/>
                        </a:rPr>
                        <a:t>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newOutputStream</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WritableByteChannel</a:t>
                      </a:r>
                      <a:r>
                        <a:rPr lang="en-US" sz="2000" b="1" kern="0" dirty="0">
                          <a:latin typeface="仿宋" panose="02010609060101010101" pitchFamily="49" charset="-122"/>
                          <a:ea typeface="仿宋" panose="02010609060101010101" pitchFamily="49" charset="-122"/>
                        </a:rPr>
                        <a:t> </a:t>
                      </a:r>
                      <a:r>
                        <a:rPr lang="en-US" sz="2000" b="1" kern="0" dirty="0" err="1">
                          <a:latin typeface="仿宋" panose="02010609060101010101" pitchFamily="49" charset="-122"/>
                          <a:ea typeface="仿宋" panose="02010609060101010101" pitchFamily="49" charset="-122"/>
                        </a:rPr>
                        <a:t>ch</a:t>
                      </a:r>
                      <a:r>
                        <a:rPr lang="en-US" sz="2000" b="1" kern="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0">
                          <a:latin typeface="仿宋" panose="02010609060101010101" pitchFamily="49" charset="-122"/>
                          <a:ea typeface="仿宋" panose="02010609060101010101" pitchFamily="49" charset="-122"/>
                        </a:rPr>
                        <a:t>构造将字节写入给定通道的流。</a:t>
                      </a:r>
                      <a:endParaRPr lang="zh-CN" sz="2000" b="1" kern="10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829994">
                <a:tc>
                  <a:txBody>
                    <a:bodyPr/>
                    <a:lstStyle/>
                    <a:p>
                      <a:pPr algn="just">
                        <a:spcAft>
                          <a:spcPts val="0"/>
                        </a:spcAft>
                      </a:pPr>
                      <a:r>
                        <a:rPr lang="en-US" sz="2000" b="1" kern="0" dirty="0">
                          <a:latin typeface="仿宋" panose="02010609060101010101" pitchFamily="49" charset="-122"/>
                          <a:ea typeface="仿宋" panose="02010609060101010101" pitchFamily="49" charset="-122"/>
                        </a:rPr>
                        <a:t>Reader                                </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newReader</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ReadableByteChannel</a:t>
                      </a:r>
                      <a:r>
                        <a:rPr lang="en-US" sz="2000" b="1" kern="0" dirty="0">
                          <a:latin typeface="仿宋" panose="02010609060101010101" pitchFamily="49" charset="-122"/>
                          <a:ea typeface="仿宋" panose="02010609060101010101" pitchFamily="49" charset="-122"/>
                        </a:rPr>
                        <a:t> </a:t>
                      </a:r>
                      <a:r>
                        <a:rPr lang="en-US" sz="2000" b="1" kern="0" dirty="0" err="1">
                          <a:latin typeface="仿宋" panose="02010609060101010101" pitchFamily="49" charset="-122"/>
                          <a:ea typeface="仿宋" panose="02010609060101010101" pitchFamily="49" charset="-122"/>
                        </a:rPr>
                        <a:t>ch</a:t>
                      </a:r>
                      <a:r>
                        <a:rPr lang="en-US" sz="2000" b="1" kern="0" dirty="0">
                          <a:latin typeface="仿宋" panose="02010609060101010101" pitchFamily="49" charset="-122"/>
                          <a:ea typeface="仿宋" panose="02010609060101010101" pitchFamily="49" charset="-122"/>
                        </a:rPr>
                        <a:t>, String </a:t>
                      </a:r>
                      <a:r>
                        <a:rPr lang="en-US" sz="2000" b="1" kern="0" dirty="0" err="1">
                          <a:latin typeface="仿宋" panose="02010609060101010101" pitchFamily="49" charset="-122"/>
                          <a:ea typeface="仿宋" panose="02010609060101010101" pitchFamily="49" charset="-122"/>
                        </a:rPr>
                        <a:t>csName</a:t>
                      </a:r>
                      <a:r>
                        <a:rPr lang="en-US" sz="2000" b="1" kern="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0" dirty="0">
                          <a:latin typeface="仿宋" panose="02010609060101010101" pitchFamily="49" charset="-122"/>
                          <a:ea typeface="仿宋" panose="02010609060101010101" pitchFamily="49" charset="-122"/>
                        </a:rPr>
                        <a:t>根据给定的字符集编码构造一个来自给定字节通道的读字符流。</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1066553">
                <a:tc>
                  <a:txBody>
                    <a:bodyPr/>
                    <a:lstStyle/>
                    <a:p>
                      <a:pPr algn="just">
                        <a:spcAft>
                          <a:spcPts val="0"/>
                        </a:spcAft>
                      </a:pPr>
                      <a:r>
                        <a:rPr lang="en-US" sz="2000" b="1" kern="0">
                          <a:latin typeface="仿宋" panose="02010609060101010101" pitchFamily="49" charset="-122"/>
                          <a:ea typeface="仿宋" panose="02010609060101010101" pitchFamily="49" charset="-122"/>
                        </a:rPr>
                        <a:t>Writer </a:t>
                      </a:r>
                      <a:endParaRPr lang="zh-CN" sz="2000" b="1" kern="10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000" b="1" kern="0" dirty="0" err="1">
                          <a:latin typeface="仿宋" panose="02010609060101010101" pitchFamily="49" charset="-122"/>
                          <a:ea typeface="仿宋" panose="02010609060101010101" pitchFamily="49" charset="-122"/>
                        </a:rPr>
                        <a:t>newWriter</a:t>
                      </a:r>
                      <a:r>
                        <a:rPr lang="en-US" sz="2000" b="1" kern="0" dirty="0">
                          <a:latin typeface="仿宋" panose="02010609060101010101" pitchFamily="49" charset="-122"/>
                          <a:ea typeface="仿宋" panose="02010609060101010101" pitchFamily="49" charset="-122"/>
                        </a:rPr>
                        <a:t>(</a:t>
                      </a:r>
                      <a:r>
                        <a:rPr lang="en-US" sz="2000" b="1" kern="0" dirty="0" err="1">
                          <a:latin typeface="仿宋" panose="02010609060101010101" pitchFamily="49" charset="-122"/>
                          <a:ea typeface="仿宋" panose="02010609060101010101" pitchFamily="49" charset="-122"/>
                        </a:rPr>
                        <a:t>WritableByteChannel</a:t>
                      </a:r>
                      <a:r>
                        <a:rPr lang="en-US" sz="2000" b="1" kern="0" dirty="0">
                          <a:latin typeface="仿宋" panose="02010609060101010101" pitchFamily="49" charset="-122"/>
                          <a:ea typeface="仿宋" panose="02010609060101010101" pitchFamily="49" charset="-122"/>
                        </a:rPr>
                        <a:t> </a:t>
                      </a:r>
                      <a:r>
                        <a:rPr lang="en-US" sz="2000" b="1" kern="0" dirty="0" err="1">
                          <a:latin typeface="仿宋" panose="02010609060101010101" pitchFamily="49" charset="-122"/>
                          <a:ea typeface="仿宋" panose="02010609060101010101" pitchFamily="49" charset="-122"/>
                        </a:rPr>
                        <a:t>ch</a:t>
                      </a:r>
                      <a:r>
                        <a:rPr lang="en-US" sz="2000" b="1" kern="0" dirty="0">
                          <a:latin typeface="仿宋" panose="02010609060101010101" pitchFamily="49" charset="-122"/>
                          <a:ea typeface="仿宋" panose="02010609060101010101" pitchFamily="49" charset="-122"/>
                        </a:rPr>
                        <a:t>, String </a:t>
                      </a:r>
                      <a:r>
                        <a:rPr lang="en-US" sz="2000" b="1" kern="0" dirty="0" err="1">
                          <a:latin typeface="仿宋" panose="02010609060101010101" pitchFamily="49" charset="-122"/>
                          <a:ea typeface="仿宋" panose="02010609060101010101" pitchFamily="49" charset="-122"/>
                        </a:rPr>
                        <a:t>csName</a:t>
                      </a:r>
                      <a:r>
                        <a:rPr lang="en-US" sz="2000" b="1" kern="0" dirty="0">
                          <a:latin typeface="仿宋" panose="02010609060101010101" pitchFamily="49" charset="-122"/>
                          <a:ea typeface="仿宋" panose="02010609060101010101" pitchFamily="49" charset="-122"/>
                        </a:rPr>
                        <a:t>)</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just">
                        <a:spcAft>
                          <a:spcPts val="0"/>
                        </a:spcAft>
                      </a:pPr>
                      <a:r>
                        <a:rPr lang="zh-CN" sz="2000" b="1" kern="0" dirty="0">
                          <a:latin typeface="仿宋" panose="02010609060101010101" pitchFamily="49" charset="-122"/>
                          <a:ea typeface="仿宋" panose="02010609060101010101" pitchFamily="49" charset="-122"/>
                        </a:rPr>
                        <a:t>根据给定的字符集编码构造一个写入给定字节通道的写字符流。</a:t>
                      </a:r>
                      <a:endParaRPr lang="zh-CN" sz="20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bl>
          </a:graphicData>
        </a:graphic>
      </p:graphicFrame>
      <p:sp>
        <p:nvSpPr>
          <p:cNvPr id="35" name="矩形 34">
            <a:extLst>
              <a:ext uri="{FF2B5EF4-FFF2-40B4-BE49-F238E27FC236}">
                <a16:creationId xmlns:a16="http://schemas.microsoft.com/office/drawing/2014/main" id="{A4FF38D8-AFC3-4DCF-BE4D-43747E908DF1}"/>
              </a:ext>
            </a:extLst>
          </p:cNvPr>
          <p:cNvSpPr/>
          <p:nvPr/>
        </p:nvSpPr>
        <p:spPr>
          <a:xfrm>
            <a:off x="9295982" y="2296606"/>
            <a:ext cx="2437836" cy="435697"/>
          </a:xfrm>
          <a:prstGeom prst="rect">
            <a:avLst/>
          </a:prstGeom>
        </p:spPr>
        <p:txBody>
          <a:bodyPr wrap="square">
            <a:spAutoFit/>
          </a:bodyPr>
          <a:lstStyle/>
          <a:p>
            <a:pPr indent="457109" algn="r">
              <a:lnSpc>
                <a:spcPct val="130000"/>
              </a:lnSpc>
            </a:pPr>
            <a:r>
              <a:rPr lang="zh-CN" altLang="en-US" sz="2000" b="1" dirty="0">
                <a:latin typeface="仿宋" panose="02010609060101010101" pitchFamily="49" charset="-122"/>
                <a:ea typeface="仿宋" panose="02010609060101010101" pitchFamily="49" charset="-122"/>
                <a:cs typeface="Times New Roman" pitchFamily="18" charset="0"/>
              </a:rPr>
              <a:t>续表</a:t>
            </a:r>
          </a:p>
        </p:txBody>
      </p:sp>
    </p:spTree>
    <p:extLst>
      <p:ext uri="{BB962C8B-B14F-4D97-AF65-F5344CB8AC3E}">
        <p14:creationId xmlns:p14="http://schemas.microsoft.com/office/powerpoint/2010/main" val="275505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31"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1000" fill="hold"/>
                                        <p:tgtEl>
                                          <p:spTgt spid="34"/>
                                        </p:tgtEl>
                                        <p:attrNameLst>
                                          <p:attrName>ppt_w</p:attrName>
                                        </p:attrNameLst>
                                      </p:cBhvr>
                                      <p:tavLst>
                                        <p:tav tm="0">
                                          <p:val>
                                            <p:fltVal val="0"/>
                                          </p:val>
                                        </p:tav>
                                        <p:tav tm="100000">
                                          <p:val>
                                            <p:strVal val="#ppt_w"/>
                                          </p:val>
                                        </p:tav>
                                      </p:tavLst>
                                    </p:anim>
                                    <p:anim calcmode="lin" valueType="num">
                                      <p:cBhvr>
                                        <p:cTn id="30" dur="1000" fill="hold"/>
                                        <p:tgtEl>
                                          <p:spTgt spid="34"/>
                                        </p:tgtEl>
                                        <p:attrNameLst>
                                          <p:attrName>ppt_h</p:attrName>
                                        </p:attrNameLst>
                                      </p:cBhvr>
                                      <p:tavLst>
                                        <p:tav tm="0">
                                          <p:val>
                                            <p:fltVal val="0"/>
                                          </p:val>
                                        </p:tav>
                                        <p:tav tm="100000">
                                          <p:val>
                                            <p:strVal val="#ppt_h"/>
                                          </p:val>
                                        </p:tav>
                                      </p:tavLst>
                                    </p:anim>
                                    <p:anim calcmode="lin" valueType="num">
                                      <p:cBhvr>
                                        <p:cTn id="31" dur="1000" fill="hold"/>
                                        <p:tgtEl>
                                          <p:spTgt spid="34"/>
                                        </p:tgtEl>
                                        <p:attrNameLst>
                                          <p:attrName>style.rotation</p:attrName>
                                        </p:attrNameLst>
                                      </p:cBhvr>
                                      <p:tavLst>
                                        <p:tav tm="0">
                                          <p:val>
                                            <p:fltVal val="90"/>
                                          </p:val>
                                        </p:tav>
                                        <p:tav tm="100000">
                                          <p:val>
                                            <p:fltVal val="0"/>
                                          </p:val>
                                        </p:tav>
                                      </p:tavLst>
                                    </p:anim>
                                    <p:animEffect transition="in" filter="fade">
                                      <p:cBhvr>
                                        <p:cTn id="32" dur="10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ircle(out)">
                                      <p:cBhvr>
                                        <p:cTn id="3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3" grpId="0" animBg="1"/>
      <p:bldP spid="24" grpId="0"/>
      <p:bldP spid="3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474910"/>
            <a:ext cx="12203689" cy="38848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10.5 NIO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Chanels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矩形 22">
            <a:extLst>
              <a:ext uri="{FF2B5EF4-FFF2-40B4-BE49-F238E27FC236}">
                <a16:creationId xmlns:a16="http://schemas.microsoft.com/office/drawing/2014/main" id="{AEF7146D-E477-4B66-AA71-875AB1752D61}"/>
              </a:ext>
            </a:extLst>
          </p:cNvPr>
          <p:cNvSpPr/>
          <p:nvPr/>
        </p:nvSpPr>
        <p:spPr>
          <a:xfrm>
            <a:off x="-12306" y="1817121"/>
            <a:ext cx="12233951"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868D59EA-CF65-499F-ADEE-81B489A7CE03}"/>
              </a:ext>
            </a:extLst>
          </p:cNvPr>
          <p:cNvSpPr txBox="1">
            <a:spLocks/>
          </p:cNvSpPr>
          <p:nvPr/>
        </p:nvSpPr>
        <p:spPr>
          <a:xfrm>
            <a:off x="734491" y="1822219"/>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2. </a:t>
            </a:r>
            <a:r>
              <a:rPr lang="en-US" altLang="zh-CN" sz="2400" b="1" dirty="0" err="1">
                <a:solidFill>
                  <a:schemeClr val="tx1"/>
                </a:solidFill>
                <a:latin typeface="仿宋" panose="02010609060101010101" pitchFamily="49" charset="-122"/>
                <a:ea typeface="仿宋" panose="02010609060101010101" pitchFamily="49" charset="-122"/>
              </a:rPr>
              <a:t>FileChannel</a:t>
            </a:r>
            <a:r>
              <a:rPr lang="zh-CN" altLang="en-US" sz="2400" b="1" dirty="0">
                <a:solidFill>
                  <a:schemeClr val="tx1"/>
                </a:solidFill>
                <a:latin typeface="仿宋" panose="02010609060101010101" pitchFamily="49" charset="-122"/>
                <a:ea typeface="仿宋" panose="02010609060101010101" pitchFamily="49" charset="-122"/>
              </a:rPr>
              <a:t>类</a:t>
            </a:r>
          </a:p>
        </p:txBody>
      </p:sp>
      <p:grpSp>
        <p:nvGrpSpPr>
          <p:cNvPr id="20" name="组合 19">
            <a:extLst>
              <a:ext uri="{FF2B5EF4-FFF2-40B4-BE49-F238E27FC236}">
                <a16:creationId xmlns:a16="http://schemas.microsoft.com/office/drawing/2014/main" id="{3F5E113A-6F47-4C57-90CD-B3C25E947D88}"/>
              </a:ext>
            </a:extLst>
          </p:cNvPr>
          <p:cNvGrpSpPr/>
          <p:nvPr/>
        </p:nvGrpSpPr>
        <p:grpSpPr>
          <a:xfrm>
            <a:off x="2205" y="5714471"/>
            <a:ext cx="12231120" cy="1141942"/>
            <a:chOff x="-43539" y="5640388"/>
            <a:chExt cx="12233951" cy="1142206"/>
          </a:xfrm>
        </p:grpSpPr>
        <p:sp>
          <p:nvSpPr>
            <p:cNvPr id="27" name="Freeform 3">
              <a:extLst>
                <a:ext uri="{FF2B5EF4-FFF2-40B4-BE49-F238E27FC236}">
                  <a16:creationId xmlns:a16="http://schemas.microsoft.com/office/drawing/2014/main" id="{434B90EE-18C7-402C-B3F8-AB838F839F90}"/>
                </a:ext>
              </a:extLst>
            </p:cNvPr>
            <p:cNvSpPr/>
            <p:nvPr/>
          </p:nvSpPr>
          <p:spPr>
            <a:xfrm>
              <a:off x="-43539" y="5640388"/>
              <a:ext cx="12233951" cy="11422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EECEE433-B7E8-4FA3-A555-494D3AE48522}"/>
                </a:ext>
              </a:extLst>
            </p:cNvPr>
            <p:cNvSpPr txBox="1">
              <a:spLocks/>
            </p:cNvSpPr>
            <p:nvPr/>
          </p:nvSpPr>
          <p:spPr>
            <a:xfrm>
              <a:off x="689731" y="5716588"/>
              <a:ext cx="11001059" cy="6865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10.14】</a:t>
              </a:r>
              <a:r>
                <a:rPr lang="zh-CN" altLang="en-US" sz="2400" b="1" dirty="0">
                  <a:solidFill>
                    <a:schemeClr val="bg1"/>
                  </a:solidFill>
                  <a:latin typeface="仿宋" panose="02010609060101010101" pitchFamily="49" charset="-122"/>
                  <a:ea typeface="仿宋" panose="02010609060101010101" pitchFamily="49" charset="-122"/>
                </a:rPr>
                <a:t>显示所读文本文件内容，并向文件中写入读取文件的时间。</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Example10_14.java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36" name="组合 35">
              <a:extLst>
                <a:ext uri="{FF2B5EF4-FFF2-40B4-BE49-F238E27FC236}">
                  <a16:creationId xmlns:a16="http://schemas.microsoft.com/office/drawing/2014/main" id="{41FB58AE-D84C-4180-B459-B76BA38436ED}"/>
                </a:ext>
              </a:extLst>
            </p:cNvPr>
            <p:cNvGrpSpPr/>
            <p:nvPr/>
          </p:nvGrpSpPr>
          <p:grpSpPr>
            <a:xfrm>
              <a:off x="336667" y="5716588"/>
              <a:ext cx="352250" cy="455613"/>
              <a:chOff x="4993805" y="1902620"/>
              <a:chExt cx="352250" cy="455613"/>
            </a:xfrm>
            <a:solidFill>
              <a:srgbClr val="FFC000"/>
            </a:solidFill>
          </p:grpSpPr>
          <p:sp>
            <p:nvSpPr>
              <p:cNvPr id="37" name="Freeform 125">
                <a:extLst>
                  <a:ext uri="{FF2B5EF4-FFF2-40B4-BE49-F238E27FC236}">
                    <a16:creationId xmlns:a16="http://schemas.microsoft.com/office/drawing/2014/main" id="{992F8D4A-8B34-4F7C-9B5D-A4B71A0992D1}"/>
                  </a:ext>
                </a:extLst>
              </p:cNvPr>
              <p:cNvSpPr>
                <a:spLocks noEditPoints="1"/>
              </p:cNvSpPr>
              <p:nvPr/>
            </p:nvSpPr>
            <p:spPr bwMode="auto">
              <a:xfrm>
                <a:off x="4993805" y="1902620"/>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26">
                <a:extLst>
                  <a:ext uri="{FF2B5EF4-FFF2-40B4-BE49-F238E27FC236}">
                    <a16:creationId xmlns:a16="http://schemas.microsoft.com/office/drawing/2014/main" id="{49A75EE5-5A4E-41FE-9D2A-CA26BC002EF9}"/>
                  </a:ext>
                </a:extLst>
              </p:cNvPr>
              <p:cNvSpPr>
                <a:spLocks noEditPoints="1"/>
              </p:cNvSpPr>
              <p:nvPr/>
            </p:nvSpPr>
            <p:spPr bwMode="auto">
              <a:xfrm>
                <a:off x="5119217" y="209470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
        <p:nvSpPr>
          <p:cNvPr id="39" name="矩形 38">
            <a:extLst>
              <a:ext uri="{FF2B5EF4-FFF2-40B4-BE49-F238E27FC236}">
                <a16:creationId xmlns:a16="http://schemas.microsoft.com/office/drawing/2014/main" id="{19FCB2F8-003E-4FD2-B7D2-AFB2A1D473F4}"/>
              </a:ext>
            </a:extLst>
          </p:cNvPr>
          <p:cNvSpPr/>
          <p:nvPr/>
        </p:nvSpPr>
        <p:spPr>
          <a:xfrm>
            <a:off x="734491" y="2490203"/>
            <a:ext cx="10526970" cy="504369"/>
          </a:xfrm>
          <a:prstGeom prst="rect">
            <a:avLst/>
          </a:prstGeom>
        </p:spPr>
        <p:txBody>
          <a:bodyPr wrap="square">
            <a:spAutoFit/>
          </a:bodyPr>
          <a:lstStyle/>
          <a:p>
            <a:pPr indent="457109">
              <a:lnSpc>
                <a:spcPct val="130000"/>
              </a:lnSpc>
            </a:pPr>
            <a:r>
              <a:rPr lang="en-US" altLang="zh-CN" sz="2400" b="1" dirty="0" err="1">
                <a:latin typeface="仿宋" panose="02010609060101010101" pitchFamily="49" charset="-122"/>
                <a:ea typeface="仿宋" panose="02010609060101010101" pitchFamily="49" charset="-122"/>
                <a:cs typeface="Times New Roman" pitchFamily="18" charset="0"/>
              </a:rPr>
              <a:t>FileChannel</a:t>
            </a:r>
            <a:r>
              <a:rPr lang="zh-CN" altLang="en-US" sz="2400" b="1" dirty="0">
                <a:latin typeface="仿宋" panose="02010609060101010101" pitchFamily="49" charset="-122"/>
                <a:ea typeface="仿宋" panose="02010609060101010101" pitchFamily="49" charset="-122"/>
                <a:cs typeface="Times New Roman" pitchFamily="18" charset="0"/>
              </a:rPr>
              <a:t>类用于创建一个可以用于读，写，映射和操作文件的通道。</a:t>
            </a:r>
          </a:p>
        </p:txBody>
      </p:sp>
      <p:graphicFrame>
        <p:nvGraphicFramePr>
          <p:cNvPr id="40" name="表格 39">
            <a:extLst>
              <a:ext uri="{FF2B5EF4-FFF2-40B4-BE49-F238E27FC236}">
                <a16:creationId xmlns:a16="http://schemas.microsoft.com/office/drawing/2014/main" id="{A3A5ECA8-6EA0-468C-9567-D2D8E1D9120E}"/>
              </a:ext>
            </a:extLst>
          </p:cNvPr>
          <p:cNvGraphicFramePr>
            <a:graphicFrameLocks noGrp="1"/>
          </p:cNvGraphicFramePr>
          <p:nvPr>
            <p:extLst>
              <p:ext uri="{D42A27DB-BD31-4B8C-83A1-F6EECF244321}">
                <p14:modId xmlns:p14="http://schemas.microsoft.com/office/powerpoint/2010/main" val="1511187727"/>
              </p:ext>
            </p:extLst>
          </p:nvPr>
        </p:nvGraphicFramePr>
        <p:xfrm>
          <a:off x="0" y="3048717"/>
          <a:ext cx="12191383" cy="2653785"/>
        </p:xfrm>
        <a:graphic>
          <a:graphicData uri="http://schemas.openxmlformats.org/drawingml/2006/table">
            <a:tbl>
              <a:tblPr>
                <a:tableStyleId>{16D9F66E-5EB9-4882-86FB-DCBF35E3C3E4}</a:tableStyleId>
              </a:tblPr>
              <a:tblGrid>
                <a:gridCol w="2232077">
                  <a:extLst>
                    <a:ext uri="{9D8B030D-6E8A-4147-A177-3AD203B41FA5}">
                      <a16:colId xmlns:a16="http://schemas.microsoft.com/office/drawing/2014/main" val="20000"/>
                    </a:ext>
                  </a:extLst>
                </a:gridCol>
                <a:gridCol w="4854627">
                  <a:extLst>
                    <a:ext uri="{9D8B030D-6E8A-4147-A177-3AD203B41FA5}">
                      <a16:colId xmlns:a16="http://schemas.microsoft.com/office/drawing/2014/main" val="20001"/>
                    </a:ext>
                  </a:extLst>
                </a:gridCol>
                <a:gridCol w="5104679">
                  <a:extLst>
                    <a:ext uri="{9D8B030D-6E8A-4147-A177-3AD203B41FA5}">
                      <a16:colId xmlns:a16="http://schemas.microsoft.com/office/drawing/2014/main" val="20002"/>
                    </a:ext>
                  </a:extLst>
                </a:gridCol>
              </a:tblGrid>
              <a:tr h="443109">
                <a:tc>
                  <a:txBody>
                    <a:bodyPr/>
                    <a:lstStyle/>
                    <a:p>
                      <a:pPr algn="ctr">
                        <a:spcAft>
                          <a:spcPts val="0"/>
                        </a:spcAft>
                      </a:pPr>
                      <a:r>
                        <a:rPr lang="zh-CN" sz="2200" b="1" kern="100" dirty="0">
                          <a:latin typeface="仿宋" panose="02010609060101010101" pitchFamily="49" charset="-122"/>
                          <a:ea typeface="仿宋" panose="02010609060101010101" pitchFamily="49" charset="-122"/>
                        </a:rPr>
                        <a:t>返回类型</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方法名</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tc>
                  <a:txBody>
                    <a:bodyPr/>
                    <a:lstStyle/>
                    <a:p>
                      <a:pPr algn="ctr">
                        <a:spcAft>
                          <a:spcPts val="0"/>
                        </a:spcAft>
                      </a:pPr>
                      <a:r>
                        <a:rPr lang="zh-CN" sz="2200" b="1" kern="100" dirty="0">
                          <a:latin typeface="仿宋" panose="02010609060101010101" pitchFamily="49" charset="-122"/>
                          <a:ea typeface="仿宋" panose="02010609060101010101" pitchFamily="49" charset="-122"/>
                        </a:rPr>
                        <a:t>方法功能</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520579">
                <a:tc>
                  <a:txBody>
                    <a:bodyPr/>
                    <a:lstStyle/>
                    <a:p>
                      <a:pPr algn="just">
                        <a:spcAft>
                          <a:spcPts val="0"/>
                        </a:spcAft>
                      </a:pPr>
                      <a:r>
                        <a:rPr lang="en-US" sz="2200" b="1" kern="100" dirty="0">
                          <a:latin typeface="仿宋" panose="02010609060101010101" pitchFamily="49" charset="-122"/>
                          <a:ea typeface="仿宋" panose="02010609060101010101" pitchFamily="49" charset="-122"/>
                        </a:rPr>
                        <a:t>static </a:t>
                      </a:r>
                      <a:r>
                        <a:rPr lang="en-US" sz="2200" b="1" kern="100" dirty="0" err="1">
                          <a:latin typeface="仿宋" panose="02010609060101010101" pitchFamily="49" charset="-122"/>
                          <a:ea typeface="仿宋" panose="02010609060101010101" pitchFamily="49" charset="-122"/>
                        </a:rPr>
                        <a:t>FileChannel</a:t>
                      </a:r>
                      <a:r>
                        <a:rPr lang="en-US" sz="2200" b="1" kern="100" dirty="0">
                          <a:latin typeface="仿宋" panose="02010609060101010101" pitchFamily="49" charset="-122"/>
                          <a:ea typeface="仿宋" panose="02010609060101010101" pitchFamily="49" charset="-122"/>
                        </a:rPr>
                        <a:t> </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200" b="1" kern="100" dirty="0">
                          <a:latin typeface="仿宋" panose="02010609060101010101" pitchFamily="49" charset="-122"/>
                          <a:ea typeface="仿宋" panose="02010609060101010101" pitchFamily="49" charset="-122"/>
                        </a:rPr>
                        <a:t>Open(Path </a:t>
                      </a:r>
                      <a:r>
                        <a:rPr lang="en-US" sz="2200" b="1" kern="100" dirty="0" err="1">
                          <a:latin typeface="仿宋" panose="02010609060101010101" pitchFamily="49" charset="-122"/>
                          <a:ea typeface="仿宋" panose="02010609060101010101" pitchFamily="49" charset="-122"/>
                        </a:rPr>
                        <a:t>path,OpenOption</a:t>
                      </a:r>
                      <a:r>
                        <a:rPr lang="en-US" sz="2200" b="1" kern="100" dirty="0">
                          <a:latin typeface="仿宋" panose="02010609060101010101" pitchFamily="49" charset="-122"/>
                          <a:ea typeface="仿宋" panose="02010609060101010101" pitchFamily="49" charset="-122"/>
                        </a:rPr>
                        <a:t>... options)</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tc>
                <a:tc>
                  <a:txBody>
                    <a:bodyPr/>
                    <a:lstStyle/>
                    <a:p>
                      <a:pPr algn="l">
                        <a:spcAft>
                          <a:spcPts val="0"/>
                        </a:spcAft>
                      </a:pPr>
                      <a:r>
                        <a:rPr lang="zh-CN" sz="2200" b="1" kern="100" dirty="0">
                          <a:latin typeface="仿宋" panose="02010609060101010101" pitchFamily="49" charset="-122"/>
                          <a:ea typeface="仿宋" panose="02010609060101010101" pitchFamily="49" charset="-122"/>
                        </a:rPr>
                        <a:t>打开或创建文件，并返回文件通道</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1"/>
                  </a:ext>
                </a:extLst>
              </a:tr>
              <a:tr h="433457">
                <a:tc>
                  <a:txBody>
                    <a:bodyPr/>
                    <a:lstStyle/>
                    <a:p>
                      <a:pPr algn="just">
                        <a:spcAft>
                          <a:spcPts val="0"/>
                        </a:spcAft>
                      </a:pP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200" b="1" kern="100" dirty="0">
                          <a:latin typeface="仿宋" panose="02010609060101010101" pitchFamily="49" charset="-122"/>
                          <a:ea typeface="仿宋" panose="02010609060101010101" pitchFamily="49" charset="-122"/>
                        </a:rPr>
                        <a:t>Read(</a:t>
                      </a:r>
                      <a:r>
                        <a:rPr lang="en-US" sz="2200" b="1" kern="100" dirty="0" err="1">
                          <a:latin typeface="仿宋" panose="02010609060101010101" pitchFamily="49" charset="-122"/>
                          <a:ea typeface="仿宋" panose="02010609060101010101" pitchFamily="49" charset="-122"/>
                        </a:rPr>
                        <a:t>ByteBuffer</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dst</a:t>
                      </a:r>
                      <a:r>
                        <a:rPr lang="en-US" sz="2200" b="1" kern="100" dirty="0">
                          <a:latin typeface="仿宋" panose="02010609060101010101" pitchFamily="49" charset="-122"/>
                          <a:ea typeface="仿宋" panose="02010609060101010101" pitchFamily="49" charset="-122"/>
                        </a:rPr>
                        <a:t>)</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tc>
                <a:tc>
                  <a:txBody>
                    <a:bodyPr/>
                    <a:lstStyle/>
                    <a:p>
                      <a:pPr algn="l">
                        <a:spcAft>
                          <a:spcPts val="0"/>
                        </a:spcAft>
                      </a:pPr>
                      <a:r>
                        <a:rPr lang="zh-CN" sz="2200" b="1" kern="100" dirty="0">
                          <a:latin typeface="仿宋" panose="02010609060101010101" pitchFamily="49" charset="-122"/>
                          <a:ea typeface="仿宋" panose="02010609060101010101" pitchFamily="49" charset="-122"/>
                        </a:rPr>
                        <a:t>从该通道读取到给定缓冲区的字节序列。</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2"/>
                  </a:ext>
                </a:extLst>
              </a:tr>
              <a:tr h="436099">
                <a:tc>
                  <a:txBody>
                    <a:bodyPr/>
                    <a:lstStyle/>
                    <a:p>
                      <a:pPr algn="just">
                        <a:spcAft>
                          <a:spcPts val="0"/>
                        </a:spcAft>
                      </a:pPr>
                      <a:r>
                        <a:rPr lang="en-US" sz="2200" b="1" kern="100" dirty="0">
                          <a:latin typeface="仿宋" panose="02010609060101010101" pitchFamily="49" charset="-122"/>
                          <a:ea typeface="仿宋" panose="02010609060101010101" pitchFamily="49" charset="-122"/>
                        </a:rPr>
                        <a:t>long </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200" b="1" kern="100" dirty="0">
                          <a:latin typeface="仿宋" panose="02010609060101010101" pitchFamily="49" charset="-122"/>
                          <a:ea typeface="仿宋" panose="02010609060101010101" pitchFamily="49" charset="-122"/>
                        </a:rPr>
                        <a:t>size()</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tc>
                <a:tc>
                  <a:txBody>
                    <a:bodyPr/>
                    <a:lstStyle/>
                    <a:p>
                      <a:pPr algn="l">
                        <a:spcAft>
                          <a:spcPts val="0"/>
                        </a:spcAft>
                      </a:pPr>
                      <a:r>
                        <a:rPr lang="zh-CN" sz="2200" b="1" kern="100" dirty="0">
                          <a:latin typeface="仿宋" panose="02010609060101010101" pitchFamily="49" charset="-122"/>
                          <a:ea typeface="仿宋" panose="02010609060101010101" pitchFamily="49" charset="-122"/>
                        </a:rPr>
                        <a:t>返回此通道文件的当前大小。</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3"/>
                  </a:ext>
                </a:extLst>
              </a:tr>
              <a:tr h="520505">
                <a:tc>
                  <a:txBody>
                    <a:bodyPr/>
                    <a:lstStyle/>
                    <a:p>
                      <a:pPr algn="just">
                        <a:spcAft>
                          <a:spcPts val="0"/>
                        </a:spcAft>
                      </a:pPr>
                      <a:r>
                        <a:rPr lang="en-US" sz="2200" b="1" kern="100" dirty="0" err="1">
                          <a:latin typeface="仿宋" panose="02010609060101010101" pitchFamily="49" charset="-122"/>
                          <a:ea typeface="仿宋" panose="02010609060101010101" pitchFamily="49" charset="-122"/>
                        </a:rPr>
                        <a:t>int</a:t>
                      </a:r>
                      <a:r>
                        <a:rPr lang="en-US" sz="2200" b="1" kern="100" dirty="0">
                          <a:latin typeface="仿宋" panose="02010609060101010101" pitchFamily="49" charset="-122"/>
                          <a:ea typeface="仿宋" panose="02010609060101010101" pitchFamily="49" charset="-122"/>
                        </a:rPr>
                        <a:t> </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tc>
                  <a:txBody>
                    <a:bodyPr/>
                    <a:lstStyle/>
                    <a:p>
                      <a:pPr algn="l">
                        <a:spcAft>
                          <a:spcPts val="0"/>
                        </a:spcAft>
                      </a:pPr>
                      <a:r>
                        <a:rPr lang="en-US" sz="2200" b="1" kern="100" dirty="0">
                          <a:latin typeface="仿宋" panose="02010609060101010101" pitchFamily="49" charset="-122"/>
                          <a:ea typeface="仿宋" panose="02010609060101010101" pitchFamily="49" charset="-122"/>
                        </a:rPr>
                        <a:t>Write(</a:t>
                      </a:r>
                      <a:r>
                        <a:rPr lang="en-US" sz="2200" b="1" kern="100" dirty="0" err="1">
                          <a:latin typeface="仿宋" panose="02010609060101010101" pitchFamily="49" charset="-122"/>
                          <a:ea typeface="仿宋" panose="02010609060101010101" pitchFamily="49" charset="-122"/>
                        </a:rPr>
                        <a:t>ByteBuffer</a:t>
                      </a:r>
                      <a:r>
                        <a:rPr lang="en-US" sz="2200" b="1" kern="100" dirty="0">
                          <a:latin typeface="仿宋" panose="02010609060101010101" pitchFamily="49" charset="-122"/>
                          <a:ea typeface="仿宋" panose="02010609060101010101" pitchFamily="49" charset="-122"/>
                        </a:rPr>
                        <a:t> </a:t>
                      </a:r>
                      <a:r>
                        <a:rPr lang="en-US" sz="2200" b="1" kern="100" dirty="0" err="1">
                          <a:latin typeface="仿宋" panose="02010609060101010101" pitchFamily="49" charset="-122"/>
                          <a:ea typeface="仿宋" panose="02010609060101010101" pitchFamily="49" charset="-122"/>
                        </a:rPr>
                        <a:t>src</a:t>
                      </a:r>
                      <a:r>
                        <a:rPr lang="en-US" sz="2200" b="1" kern="100" dirty="0">
                          <a:latin typeface="仿宋" panose="02010609060101010101" pitchFamily="49" charset="-122"/>
                          <a:ea typeface="仿宋" panose="02010609060101010101" pitchFamily="49" charset="-122"/>
                        </a:rPr>
                        <a:t>)</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tc>
                <a:tc>
                  <a:txBody>
                    <a:bodyPr/>
                    <a:lstStyle/>
                    <a:p>
                      <a:pPr algn="l">
                        <a:spcAft>
                          <a:spcPts val="0"/>
                        </a:spcAft>
                      </a:pPr>
                      <a:r>
                        <a:rPr lang="zh-CN" sz="2200" b="1" kern="100" dirty="0">
                          <a:latin typeface="仿宋" panose="02010609060101010101" pitchFamily="49" charset="-122"/>
                          <a:ea typeface="仿宋" panose="02010609060101010101" pitchFamily="49" charset="-122"/>
                        </a:rPr>
                        <a:t>从给定的缓冲区向该通道写入一个字节序列，返回写入的字节数。</a:t>
                      </a:r>
                      <a:endParaRPr lang="zh-CN" sz="2200" b="1" kern="100" dirty="0">
                        <a:latin typeface="仿宋" panose="02010609060101010101" pitchFamily="49" charset="-122"/>
                        <a:ea typeface="仿宋" panose="02010609060101010101" pitchFamily="49" charset="-122"/>
                        <a:cs typeface="Times New Roman"/>
                      </a:endParaRPr>
                    </a:p>
                  </a:txBody>
                  <a:tcPr marL="68564" marR="68564"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51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0-#ppt_w/2"/>
                                          </p:val>
                                        </p:tav>
                                        <p:tav tm="100000">
                                          <p:val>
                                            <p:strVal val="#ppt_x"/>
                                          </p:val>
                                        </p:tav>
                                      </p:tavLst>
                                    </p:anim>
                                    <p:anim calcmode="lin" valueType="num">
                                      <p:cBhvr additive="base">
                                        <p:cTn id="2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1000" fill="hold"/>
                                        <p:tgtEl>
                                          <p:spTgt spid="40"/>
                                        </p:tgtEl>
                                        <p:attrNameLst>
                                          <p:attrName>ppt_w</p:attrName>
                                        </p:attrNameLst>
                                      </p:cBhvr>
                                      <p:tavLst>
                                        <p:tav tm="0">
                                          <p:val>
                                            <p:fltVal val="0"/>
                                          </p:val>
                                        </p:tav>
                                        <p:tav tm="100000">
                                          <p:val>
                                            <p:strVal val="#ppt_w"/>
                                          </p:val>
                                        </p:tav>
                                      </p:tavLst>
                                    </p:anim>
                                    <p:anim calcmode="lin" valueType="num">
                                      <p:cBhvr>
                                        <p:cTn id="32" dur="1000" fill="hold"/>
                                        <p:tgtEl>
                                          <p:spTgt spid="40"/>
                                        </p:tgtEl>
                                        <p:attrNameLst>
                                          <p:attrName>ppt_h</p:attrName>
                                        </p:attrNameLst>
                                      </p:cBhvr>
                                      <p:tavLst>
                                        <p:tav tm="0">
                                          <p:val>
                                            <p:fltVal val="0"/>
                                          </p:val>
                                        </p:tav>
                                        <p:tav tm="100000">
                                          <p:val>
                                            <p:strVal val="#ppt_h"/>
                                          </p:val>
                                        </p:tav>
                                      </p:tavLst>
                                    </p:anim>
                                    <p:anim calcmode="lin" valueType="num">
                                      <p:cBhvr>
                                        <p:cTn id="33" dur="1000" fill="hold"/>
                                        <p:tgtEl>
                                          <p:spTgt spid="40"/>
                                        </p:tgtEl>
                                        <p:attrNameLst>
                                          <p:attrName>style.rotation</p:attrName>
                                        </p:attrNameLst>
                                      </p:cBhvr>
                                      <p:tavLst>
                                        <p:tav tm="0">
                                          <p:val>
                                            <p:fltVal val="90"/>
                                          </p:val>
                                        </p:tav>
                                        <p:tav tm="100000">
                                          <p:val>
                                            <p:fltVal val="0"/>
                                          </p:val>
                                        </p:tav>
                                      </p:tavLst>
                                    </p:anim>
                                    <p:animEffect transition="in" filter="fade">
                                      <p:cBhvr>
                                        <p:cTn id="34" dur="10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circle(in)">
                                      <p:cBhvr>
                                        <p:cTn id="3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23" grpId="0" animBg="1"/>
      <p:bldP spid="24" grpId="0"/>
      <p:bldP spid="3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圆角 6">
            <a:extLst>
              <a:ext uri="{FF2B5EF4-FFF2-40B4-BE49-F238E27FC236}">
                <a16:creationId xmlns:a16="http://schemas.microsoft.com/office/drawing/2014/main" id="{AED70B5E-2CA8-41DA-BB51-51FA300D3CBB}"/>
              </a:ext>
            </a:extLst>
          </p:cNvPr>
          <p:cNvSpPr/>
          <p:nvPr/>
        </p:nvSpPr>
        <p:spPr>
          <a:xfrm>
            <a:off x="6126133" y="534254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rgbClr val="C00000"/>
              </a:solidFill>
              <a:latin typeface="仿宋" panose="02010609060101010101" pitchFamily="49" charset="-122"/>
              <a:ea typeface="仿宋" panose="02010609060101010101" pitchFamily="49" charset="-122"/>
            </a:endParaRPr>
          </a:p>
        </p:txBody>
      </p:sp>
      <p:grpSp>
        <p:nvGrpSpPr>
          <p:cNvPr id="126" name="组合 125">
            <a:extLst>
              <a:ext uri="{FF2B5EF4-FFF2-40B4-BE49-F238E27FC236}">
                <a16:creationId xmlns:a16="http://schemas.microsoft.com/office/drawing/2014/main" id="{8EFBA03F-F256-4CEC-9E74-55785A0CD6BC}"/>
              </a:ext>
            </a:extLst>
          </p:cNvPr>
          <p:cNvGrpSpPr/>
          <p:nvPr/>
        </p:nvGrpSpPr>
        <p:grpSpPr>
          <a:xfrm>
            <a:off x="5275064" y="1479074"/>
            <a:ext cx="3487142" cy="617986"/>
            <a:chOff x="5275064" y="1271844"/>
            <a:chExt cx="3487142" cy="617986"/>
          </a:xfrm>
        </p:grpSpPr>
        <p:grpSp>
          <p:nvGrpSpPr>
            <p:cNvPr id="127" name="组合 126">
              <a:extLst>
                <a:ext uri="{FF2B5EF4-FFF2-40B4-BE49-F238E27FC236}">
                  <a16:creationId xmlns:a16="http://schemas.microsoft.com/office/drawing/2014/main" id="{2618272F-1CF9-43F6-87E4-59CDE33786A8}"/>
                </a:ext>
              </a:extLst>
            </p:cNvPr>
            <p:cNvGrpSpPr/>
            <p:nvPr/>
          </p:nvGrpSpPr>
          <p:grpSpPr>
            <a:xfrm>
              <a:off x="5275064" y="1271844"/>
              <a:ext cx="549846" cy="617986"/>
              <a:chOff x="279401" y="2698750"/>
              <a:chExt cx="1473200" cy="1655763"/>
            </a:xfrm>
          </p:grpSpPr>
          <p:sp>
            <p:nvSpPr>
              <p:cNvPr id="129" name="Freeform 45">
                <a:extLst>
                  <a:ext uri="{FF2B5EF4-FFF2-40B4-BE49-F238E27FC236}">
                    <a16:creationId xmlns:a16="http://schemas.microsoft.com/office/drawing/2014/main" id="{A3876F1A-A7B0-4B78-8BE7-B1AB8513766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0" name="Freeform 46">
                <a:extLst>
                  <a:ext uri="{FF2B5EF4-FFF2-40B4-BE49-F238E27FC236}">
                    <a16:creationId xmlns:a16="http://schemas.microsoft.com/office/drawing/2014/main" id="{3A9FA030-D374-4EBC-BDEA-30E6F5BABEE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1" name="Freeform 47">
                <a:extLst>
                  <a:ext uri="{FF2B5EF4-FFF2-40B4-BE49-F238E27FC236}">
                    <a16:creationId xmlns:a16="http://schemas.microsoft.com/office/drawing/2014/main" id="{B3F8CDD0-5D83-434A-AA53-8FC77BEF2506}"/>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2" name="Freeform 48">
                <a:extLst>
                  <a:ext uri="{FF2B5EF4-FFF2-40B4-BE49-F238E27FC236}">
                    <a16:creationId xmlns:a16="http://schemas.microsoft.com/office/drawing/2014/main" id="{CA863AE7-0091-4DBB-8C50-CE7AE1AAF3E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3" name="Freeform 49">
                <a:extLst>
                  <a:ext uri="{FF2B5EF4-FFF2-40B4-BE49-F238E27FC236}">
                    <a16:creationId xmlns:a16="http://schemas.microsoft.com/office/drawing/2014/main" id="{120825BF-EED1-4EDA-BFAB-7B0094AE8015}"/>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4" name="Oval 50">
                <a:extLst>
                  <a:ext uri="{FF2B5EF4-FFF2-40B4-BE49-F238E27FC236}">
                    <a16:creationId xmlns:a16="http://schemas.microsoft.com/office/drawing/2014/main" id="{B3C02EED-205D-4DB5-8BA6-6FE93C85FCE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5" name="Freeform 51">
                <a:extLst>
                  <a:ext uri="{FF2B5EF4-FFF2-40B4-BE49-F238E27FC236}">
                    <a16:creationId xmlns:a16="http://schemas.microsoft.com/office/drawing/2014/main" id="{65C9593D-C529-446A-B8F3-1A433EC3C36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36" name="Freeform 52">
                <a:extLst>
                  <a:ext uri="{FF2B5EF4-FFF2-40B4-BE49-F238E27FC236}">
                    <a16:creationId xmlns:a16="http://schemas.microsoft.com/office/drawing/2014/main" id="{3D595D26-68BC-43EA-81CE-DEBF5212F462}"/>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28" name="TextBox 68">
              <a:extLst>
                <a:ext uri="{FF2B5EF4-FFF2-40B4-BE49-F238E27FC236}">
                  <a16:creationId xmlns:a16="http://schemas.microsoft.com/office/drawing/2014/main" id="{D1723762-A6EB-4A9D-979D-227D10406E3B}"/>
                </a:ext>
              </a:extLst>
            </p:cNvPr>
            <p:cNvSpPr txBox="1"/>
            <p:nvPr/>
          </p:nvSpPr>
          <p:spPr>
            <a:xfrm>
              <a:off x="6096000" y="1417254"/>
              <a:ext cx="2666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10.2   File</a:t>
              </a:r>
              <a:r>
                <a:rPr lang="zh-CN" altLang="en-US" sz="2400" b="1" dirty="0">
                  <a:latin typeface="仿宋" panose="02010609060101010101" pitchFamily="49" charset="-122"/>
                  <a:ea typeface="仿宋" panose="02010609060101010101" pitchFamily="49" charset="-122"/>
                </a:rPr>
                <a:t>类</a:t>
              </a:r>
            </a:p>
          </p:txBody>
        </p:sp>
      </p:grpSp>
      <p:grpSp>
        <p:nvGrpSpPr>
          <p:cNvPr id="137" name="组合 136">
            <a:extLst>
              <a:ext uri="{FF2B5EF4-FFF2-40B4-BE49-F238E27FC236}">
                <a16:creationId xmlns:a16="http://schemas.microsoft.com/office/drawing/2014/main" id="{3C18B0D7-998D-435B-A491-2AD618B34330}"/>
              </a:ext>
            </a:extLst>
          </p:cNvPr>
          <p:cNvGrpSpPr/>
          <p:nvPr/>
        </p:nvGrpSpPr>
        <p:grpSpPr>
          <a:xfrm>
            <a:off x="5275064" y="2423954"/>
            <a:ext cx="5011142" cy="617986"/>
            <a:chOff x="5275064" y="2033844"/>
            <a:chExt cx="5011142" cy="617986"/>
          </a:xfrm>
        </p:grpSpPr>
        <p:grpSp>
          <p:nvGrpSpPr>
            <p:cNvPr id="138" name="组合 137">
              <a:extLst>
                <a:ext uri="{FF2B5EF4-FFF2-40B4-BE49-F238E27FC236}">
                  <a16:creationId xmlns:a16="http://schemas.microsoft.com/office/drawing/2014/main" id="{2D791AC4-D487-40E2-8E78-C8A9D6F34FC8}"/>
                </a:ext>
              </a:extLst>
            </p:cNvPr>
            <p:cNvGrpSpPr/>
            <p:nvPr/>
          </p:nvGrpSpPr>
          <p:grpSpPr>
            <a:xfrm>
              <a:off x="5275064" y="2033844"/>
              <a:ext cx="549846" cy="617986"/>
              <a:chOff x="279401" y="2698750"/>
              <a:chExt cx="1473200" cy="1655763"/>
            </a:xfrm>
          </p:grpSpPr>
          <p:sp>
            <p:nvSpPr>
              <p:cNvPr id="140" name="Freeform 45">
                <a:extLst>
                  <a:ext uri="{FF2B5EF4-FFF2-40B4-BE49-F238E27FC236}">
                    <a16:creationId xmlns:a16="http://schemas.microsoft.com/office/drawing/2014/main" id="{8520130E-2E17-48D7-9D3C-1D32FD8D973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6A33D4F9-0B4E-40CA-AB0C-BB3DCEE17A2C}"/>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3494E301-74E0-4DC4-ACF6-51371D2D0AD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278801F1-7A07-4263-AD6D-252A936B2B2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A615F6BD-0083-4B5A-A797-F79BEE7342C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19D4E802-7E33-4112-96E2-C287C7D5EC3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8250A8D3-B085-4C1A-9E14-A58AFCFDEBA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711DE1D4-B8DF-4589-AF95-FFBED87B1EA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39" name="TextBox 78">
              <a:extLst>
                <a:ext uri="{FF2B5EF4-FFF2-40B4-BE49-F238E27FC236}">
                  <a16:creationId xmlns:a16="http://schemas.microsoft.com/office/drawing/2014/main" id="{969E823B-BF51-4593-9C08-4EAC92B75532}"/>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10.3   </a:t>
              </a:r>
              <a:r>
                <a:rPr lang="zh-CN" altLang="en-US" sz="2400" b="1" dirty="0">
                  <a:latin typeface="仿宋" panose="02010609060101010101" pitchFamily="49" charset="-122"/>
                  <a:ea typeface="仿宋" panose="02010609060101010101" pitchFamily="49" charset="-122"/>
                </a:rPr>
                <a:t>常用</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流类</a:t>
              </a:r>
            </a:p>
          </p:txBody>
        </p:sp>
      </p:grpSp>
      <p:grpSp>
        <p:nvGrpSpPr>
          <p:cNvPr id="148" name="组合 147">
            <a:extLst>
              <a:ext uri="{FF2B5EF4-FFF2-40B4-BE49-F238E27FC236}">
                <a16:creationId xmlns:a16="http://schemas.microsoft.com/office/drawing/2014/main" id="{99A9502F-6758-4747-A367-5F805B855271}"/>
              </a:ext>
            </a:extLst>
          </p:cNvPr>
          <p:cNvGrpSpPr/>
          <p:nvPr/>
        </p:nvGrpSpPr>
        <p:grpSpPr>
          <a:xfrm>
            <a:off x="5275064" y="3381699"/>
            <a:ext cx="5031556" cy="617986"/>
            <a:chOff x="5275064" y="2795844"/>
            <a:chExt cx="5896276" cy="617986"/>
          </a:xfrm>
        </p:grpSpPr>
        <p:grpSp>
          <p:nvGrpSpPr>
            <p:cNvPr id="149" name="组合 148">
              <a:extLst>
                <a:ext uri="{FF2B5EF4-FFF2-40B4-BE49-F238E27FC236}">
                  <a16:creationId xmlns:a16="http://schemas.microsoft.com/office/drawing/2014/main" id="{6ACDBEA6-7854-4B16-B09D-CFC052178883}"/>
                </a:ext>
              </a:extLst>
            </p:cNvPr>
            <p:cNvGrpSpPr/>
            <p:nvPr/>
          </p:nvGrpSpPr>
          <p:grpSpPr>
            <a:xfrm>
              <a:off x="5275064" y="2795844"/>
              <a:ext cx="549846" cy="617986"/>
              <a:chOff x="279401" y="2698750"/>
              <a:chExt cx="1473200" cy="1655763"/>
            </a:xfrm>
          </p:grpSpPr>
          <p:sp>
            <p:nvSpPr>
              <p:cNvPr id="151" name="Freeform 45">
                <a:extLst>
                  <a:ext uri="{FF2B5EF4-FFF2-40B4-BE49-F238E27FC236}">
                    <a16:creationId xmlns:a16="http://schemas.microsoft.com/office/drawing/2014/main" id="{393EB271-7B9F-470A-8387-8A30A17C9536}"/>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2" name="Freeform 46">
                <a:extLst>
                  <a:ext uri="{FF2B5EF4-FFF2-40B4-BE49-F238E27FC236}">
                    <a16:creationId xmlns:a16="http://schemas.microsoft.com/office/drawing/2014/main" id="{FDC1DBFA-5603-44C8-B4EC-1241EA5CE76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3" name="Freeform 47">
                <a:extLst>
                  <a:ext uri="{FF2B5EF4-FFF2-40B4-BE49-F238E27FC236}">
                    <a16:creationId xmlns:a16="http://schemas.microsoft.com/office/drawing/2014/main" id="{149CB5D7-03BE-47A0-B9DD-0F4994AE822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4" name="Freeform 48">
                <a:extLst>
                  <a:ext uri="{FF2B5EF4-FFF2-40B4-BE49-F238E27FC236}">
                    <a16:creationId xmlns:a16="http://schemas.microsoft.com/office/drawing/2014/main" id="{DD750D48-F7F4-4CD3-9A77-1A92750949D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5" name="Freeform 49">
                <a:extLst>
                  <a:ext uri="{FF2B5EF4-FFF2-40B4-BE49-F238E27FC236}">
                    <a16:creationId xmlns:a16="http://schemas.microsoft.com/office/drawing/2014/main" id="{D23B9513-78FA-480E-B0AB-5857C52E7F6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6" name="Oval 50">
                <a:extLst>
                  <a:ext uri="{FF2B5EF4-FFF2-40B4-BE49-F238E27FC236}">
                    <a16:creationId xmlns:a16="http://schemas.microsoft.com/office/drawing/2014/main" id="{D7E3CA2B-5283-4953-B15C-3B37374B996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7" name="Freeform 51">
                <a:extLst>
                  <a:ext uri="{FF2B5EF4-FFF2-40B4-BE49-F238E27FC236}">
                    <a16:creationId xmlns:a16="http://schemas.microsoft.com/office/drawing/2014/main" id="{7BC21E20-C723-4E8F-8FDD-015B07B7A04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58" name="Freeform 52">
                <a:extLst>
                  <a:ext uri="{FF2B5EF4-FFF2-40B4-BE49-F238E27FC236}">
                    <a16:creationId xmlns:a16="http://schemas.microsoft.com/office/drawing/2014/main" id="{514BFFC4-E35C-4804-8BC4-FFA0B3505AB8}"/>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50" name="TextBox 88">
              <a:extLst>
                <a:ext uri="{FF2B5EF4-FFF2-40B4-BE49-F238E27FC236}">
                  <a16:creationId xmlns:a16="http://schemas.microsoft.com/office/drawing/2014/main" id="{DBDF770C-520B-4592-8B1D-C0FB44DADE86}"/>
                </a:ext>
              </a:extLst>
            </p:cNvPr>
            <p:cNvSpPr txBox="1"/>
            <p:nvPr/>
          </p:nvSpPr>
          <p:spPr>
            <a:xfrm>
              <a:off x="6237086" y="2927033"/>
              <a:ext cx="493425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10.4   </a:t>
              </a:r>
              <a:r>
                <a:rPr lang="zh-CN" altLang="en-US" sz="2400" b="1" dirty="0">
                  <a:latin typeface="仿宋" panose="02010609060101010101" pitchFamily="49" charset="-122"/>
                  <a:ea typeface="仿宋" panose="02010609060101010101" pitchFamily="49" charset="-122"/>
                </a:rPr>
                <a:t>对象串行化</a:t>
              </a:r>
            </a:p>
          </p:txBody>
        </p:sp>
      </p:grpSp>
      <p:grpSp>
        <p:nvGrpSpPr>
          <p:cNvPr id="159" name="组合 158">
            <a:extLst>
              <a:ext uri="{FF2B5EF4-FFF2-40B4-BE49-F238E27FC236}">
                <a16:creationId xmlns:a16="http://schemas.microsoft.com/office/drawing/2014/main" id="{DAD4B6DA-4E97-46D2-BA5E-0AED83542945}"/>
              </a:ext>
            </a:extLst>
          </p:cNvPr>
          <p:cNvGrpSpPr/>
          <p:nvPr/>
        </p:nvGrpSpPr>
        <p:grpSpPr>
          <a:xfrm>
            <a:off x="5275064" y="4313714"/>
            <a:ext cx="5011142" cy="617986"/>
            <a:chOff x="5275064" y="3557844"/>
            <a:chExt cx="5011142" cy="617986"/>
          </a:xfrm>
        </p:grpSpPr>
        <p:grpSp>
          <p:nvGrpSpPr>
            <p:cNvPr id="160" name="组合 159">
              <a:extLst>
                <a:ext uri="{FF2B5EF4-FFF2-40B4-BE49-F238E27FC236}">
                  <a16:creationId xmlns:a16="http://schemas.microsoft.com/office/drawing/2014/main" id="{6EA41EB6-6191-4846-ADED-01619C231588}"/>
                </a:ext>
              </a:extLst>
            </p:cNvPr>
            <p:cNvGrpSpPr/>
            <p:nvPr/>
          </p:nvGrpSpPr>
          <p:grpSpPr>
            <a:xfrm>
              <a:off x="5275064" y="3557844"/>
              <a:ext cx="549846" cy="617986"/>
              <a:chOff x="279401" y="2698750"/>
              <a:chExt cx="1473200" cy="1655763"/>
            </a:xfrm>
          </p:grpSpPr>
          <p:sp>
            <p:nvSpPr>
              <p:cNvPr id="162" name="Freeform 45">
                <a:extLst>
                  <a:ext uri="{FF2B5EF4-FFF2-40B4-BE49-F238E27FC236}">
                    <a16:creationId xmlns:a16="http://schemas.microsoft.com/office/drawing/2014/main" id="{0030CAFA-9351-4D6C-8A7F-9C1E1458826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3" name="Freeform 46">
                <a:extLst>
                  <a:ext uri="{FF2B5EF4-FFF2-40B4-BE49-F238E27FC236}">
                    <a16:creationId xmlns:a16="http://schemas.microsoft.com/office/drawing/2014/main" id="{6952013B-C325-41A2-AB92-6AD8030D9575}"/>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4" name="Freeform 47">
                <a:extLst>
                  <a:ext uri="{FF2B5EF4-FFF2-40B4-BE49-F238E27FC236}">
                    <a16:creationId xmlns:a16="http://schemas.microsoft.com/office/drawing/2014/main" id="{0FC0D247-015B-4DAA-844E-EB7A2BBCF0B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65" name="Freeform 48">
                <a:extLst>
                  <a:ext uri="{FF2B5EF4-FFF2-40B4-BE49-F238E27FC236}">
                    <a16:creationId xmlns:a16="http://schemas.microsoft.com/office/drawing/2014/main" id="{FBA1F487-17A8-4118-97FF-FBF8D41451E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79" name="Freeform 49">
                <a:extLst>
                  <a:ext uri="{FF2B5EF4-FFF2-40B4-BE49-F238E27FC236}">
                    <a16:creationId xmlns:a16="http://schemas.microsoft.com/office/drawing/2014/main" id="{E63D3959-C9EB-4807-A774-2EA635EFE74F}"/>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0" name="Oval 50">
                <a:extLst>
                  <a:ext uri="{FF2B5EF4-FFF2-40B4-BE49-F238E27FC236}">
                    <a16:creationId xmlns:a16="http://schemas.microsoft.com/office/drawing/2014/main" id="{16541899-D5AB-4109-B4F5-46F7CDBA0F0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1" name="Freeform 51">
                <a:extLst>
                  <a:ext uri="{FF2B5EF4-FFF2-40B4-BE49-F238E27FC236}">
                    <a16:creationId xmlns:a16="http://schemas.microsoft.com/office/drawing/2014/main" id="{1FDF689E-6A89-4B87-9360-1C1D31BFDE3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2" name="Freeform 52">
                <a:extLst>
                  <a:ext uri="{FF2B5EF4-FFF2-40B4-BE49-F238E27FC236}">
                    <a16:creationId xmlns:a16="http://schemas.microsoft.com/office/drawing/2014/main" id="{0AA79A94-4545-482A-97D6-9EEC4A2F6D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61" name="TextBox 98">
              <a:extLst>
                <a:ext uri="{FF2B5EF4-FFF2-40B4-BE49-F238E27FC236}">
                  <a16:creationId xmlns:a16="http://schemas.microsoft.com/office/drawing/2014/main" id="{D63BDD8C-9086-47CC-B0EF-3434D3D89EB7}"/>
                </a:ext>
              </a:extLst>
            </p:cNvPr>
            <p:cNvSpPr txBox="1"/>
            <p:nvPr/>
          </p:nvSpPr>
          <p:spPr>
            <a:xfrm>
              <a:off x="6096000" y="3703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10.5   NIO</a:t>
              </a:r>
              <a:endParaRPr lang="zh-CN" altLang="en-US" sz="2400" b="1" dirty="0">
                <a:latin typeface="仿宋" panose="02010609060101010101" pitchFamily="49" charset="-122"/>
                <a:ea typeface="仿宋" panose="02010609060101010101" pitchFamily="49" charset="-122"/>
              </a:endParaRPr>
            </a:p>
          </p:txBody>
        </p:sp>
      </p:grpSp>
      <p:grpSp>
        <p:nvGrpSpPr>
          <p:cNvPr id="183" name="组合 182">
            <a:extLst>
              <a:ext uri="{FF2B5EF4-FFF2-40B4-BE49-F238E27FC236}">
                <a16:creationId xmlns:a16="http://schemas.microsoft.com/office/drawing/2014/main" id="{9112F04E-BFF7-4E4B-A68E-88D8EE6B3217}"/>
              </a:ext>
            </a:extLst>
          </p:cNvPr>
          <p:cNvGrpSpPr/>
          <p:nvPr/>
        </p:nvGrpSpPr>
        <p:grpSpPr>
          <a:xfrm>
            <a:off x="5275064" y="5258594"/>
            <a:ext cx="3854868" cy="617986"/>
            <a:chOff x="5275064" y="5258594"/>
            <a:chExt cx="3854868" cy="617986"/>
          </a:xfrm>
        </p:grpSpPr>
        <p:grpSp>
          <p:nvGrpSpPr>
            <p:cNvPr id="184" name="组合 183">
              <a:extLst>
                <a:ext uri="{FF2B5EF4-FFF2-40B4-BE49-F238E27FC236}">
                  <a16:creationId xmlns:a16="http://schemas.microsoft.com/office/drawing/2014/main" id="{C4524E76-A81E-40EB-87B4-341E6B197753}"/>
                </a:ext>
              </a:extLst>
            </p:cNvPr>
            <p:cNvGrpSpPr/>
            <p:nvPr/>
          </p:nvGrpSpPr>
          <p:grpSpPr>
            <a:xfrm>
              <a:off x="5275064" y="5258594"/>
              <a:ext cx="549846" cy="617986"/>
              <a:chOff x="279401" y="2698750"/>
              <a:chExt cx="1473200" cy="1655763"/>
            </a:xfrm>
          </p:grpSpPr>
          <p:sp>
            <p:nvSpPr>
              <p:cNvPr id="186" name="Freeform 45">
                <a:extLst>
                  <a:ext uri="{FF2B5EF4-FFF2-40B4-BE49-F238E27FC236}">
                    <a16:creationId xmlns:a16="http://schemas.microsoft.com/office/drawing/2014/main" id="{C8344A6D-7B9E-41C8-A456-52E1410DD013}"/>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7" name="Freeform 46">
                <a:extLst>
                  <a:ext uri="{FF2B5EF4-FFF2-40B4-BE49-F238E27FC236}">
                    <a16:creationId xmlns:a16="http://schemas.microsoft.com/office/drawing/2014/main" id="{301B2A89-0249-4E80-8E96-2D1A2E0B73DA}"/>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8" name="Freeform 47">
                <a:extLst>
                  <a:ext uri="{FF2B5EF4-FFF2-40B4-BE49-F238E27FC236}">
                    <a16:creationId xmlns:a16="http://schemas.microsoft.com/office/drawing/2014/main" id="{D934A980-1A53-40F9-ABF8-FF12F37BABA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89" name="Freeform 48">
                <a:extLst>
                  <a:ext uri="{FF2B5EF4-FFF2-40B4-BE49-F238E27FC236}">
                    <a16:creationId xmlns:a16="http://schemas.microsoft.com/office/drawing/2014/main" id="{F25AAFD5-CDB0-4E7B-AB38-2C97808028F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0" name="Freeform 49">
                <a:extLst>
                  <a:ext uri="{FF2B5EF4-FFF2-40B4-BE49-F238E27FC236}">
                    <a16:creationId xmlns:a16="http://schemas.microsoft.com/office/drawing/2014/main" id="{46562846-2100-41CA-8DFC-B1394FC0761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1" name="Oval 50">
                <a:extLst>
                  <a:ext uri="{FF2B5EF4-FFF2-40B4-BE49-F238E27FC236}">
                    <a16:creationId xmlns:a16="http://schemas.microsoft.com/office/drawing/2014/main" id="{66A1A860-0F5A-49BB-A2A2-02DF6D87F59A}"/>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2" name="Freeform 51">
                <a:extLst>
                  <a:ext uri="{FF2B5EF4-FFF2-40B4-BE49-F238E27FC236}">
                    <a16:creationId xmlns:a16="http://schemas.microsoft.com/office/drawing/2014/main" id="{E4EEE339-FE43-4F8A-97BF-60F40C09CFE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3" name="Freeform 52">
                <a:extLst>
                  <a:ext uri="{FF2B5EF4-FFF2-40B4-BE49-F238E27FC236}">
                    <a16:creationId xmlns:a16="http://schemas.microsoft.com/office/drawing/2014/main" id="{45DAB02E-3676-41E4-91FE-77A7E67A6A2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85" name="TextBox 108">
              <a:extLst>
                <a:ext uri="{FF2B5EF4-FFF2-40B4-BE49-F238E27FC236}">
                  <a16:creationId xmlns:a16="http://schemas.microsoft.com/office/drawing/2014/main" id="{C8550828-37FE-4D03-AA5E-7D502527BCB1}"/>
                </a:ext>
              </a:extLst>
            </p:cNvPr>
            <p:cNvSpPr txBox="1"/>
            <p:nvPr/>
          </p:nvSpPr>
          <p:spPr>
            <a:xfrm>
              <a:off x="6096000" y="5404004"/>
              <a:ext cx="3033932"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10.6   </a:t>
              </a:r>
              <a:r>
                <a:rPr lang="zh-CN" altLang="en-US" sz="2400" b="1" dirty="0">
                  <a:solidFill>
                    <a:schemeClr val="bg1"/>
                  </a:solidFill>
                  <a:latin typeface="仿宋" panose="02010609060101010101" pitchFamily="49" charset="-122"/>
                  <a:ea typeface="仿宋" panose="02010609060101010101" pitchFamily="49" charset="-122"/>
                </a:rPr>
                <a:t>小结</a:t>
              </a:r>
            </a:p>
          </p:txBody>
        </p:sp>
      </p:grpSp>
      <p:grpSp>
        <p:nvGrpSpPr>
          <p:cNvPr id="194" name="组合 193">
            <a:extLst>
              <a:ext uri="{FF2B5EF4-FFF2-40B4-BE49-F238E27FC236}">
                <a16:creationId xmlns:a16="http://schemas.microsoft.com/office/drawing/2014/main" id="{136703FD-0CCF-4582-9088-716FBA6D284E}"/>
              </a:ext>
            </a:extLst>
          </p:cNvPr>
          <p:cNvGrpSpPr/>
          <p:nvPr/>
        </p:nvGrpSpPr>
        <p:grpSpPr>
          <a:xfrm>
            <a:off x="5275064" y="534194"/>
            <a:ext cx="4477742" cy="617986"/>
            <a:chOff x="5275064" y="534194"/>
            <a:chExt cx="4477742" cy="617986"/>
          </a:xfrm>
        </p:grpSpPr>
        <p:grpSp>
          <p:nvGrpSpPr>
            <p:cNvPr id="195" name="组合 194">
              <a:extLst>
                <a:ext uri="{FF2B5EF4-FFF2-40B4-BE49-F238E27FC236}">
                  <a16:creationId xmlns:a16="http://schemas.microsoft.com/office/drawing/2014/main" id="{0CFF7556-1EE6-4CFE-863E-B74CA286479E}"/>
                </a:ext>
              </a:extLst>
            </p:cNvPr>
            <p:cNvGrpSpPr/>
            <p:nvPr/>
          </p:nvGrpSpPr>
          <p:grpSpPr>
            <a:xfrm>
              <a:off x="5275064" y="534194"/>
              <a:ext cx="549846" cy="617986"/>
              <a:chOff x="279401" y="2698750"/>
              <a:chExt cx="1473200" cy="1655763"/>
            </a:xfrm>
          </p:grpSpPr>
          <p:sp>
            <p:nvSpPr>
              <p:cNvPr id="197" name="Freeform 45">
                <a:extLst>
                  <a:ext uri="{FF2B5EF4-FFF2-40B4-BE49-F238E27FC236}">
                    <a16:creationId xmlns:a16="http://schemas.microsoft.com/office/drawing/2014/main" id="{0ADDA5B7-F96E-47C3-BEF8-94EDF3102C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8" name="Freeform 46">
                <a:extLst>
                  <a:ext uri="{FF2B5EF4-FFF2-40B4-BE49-F238E27FC236}">
                    <a16:creationId xmlns:a16="http://schemas.microsoft.com/office/drawing/2014/main" id="{E1E014E4-A07D-45CB-9EDC-EC2C8014573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199" name="Freeform 47">
                <a:extLst>
                  <a:ext uri="{FF2B5EF4-FFF2-40B4-BE49-F238E27FC236}">
                    <a16:creationId xmlns:a16="http://schemas.microsoft.com/office/drawing/2014/main" id="{5480953B-F8EB-4E7C-A13B-822C3C0DD8E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0" name="Freeform 48">
                <a:extLst>
                  <a:ext uri="{FF2B5EF4-FFF2-40B4-BE49-F238E27FC236}">
                    <a16:creationId xmlns:a16="http://schemas.microsoft.com/office/drawing/2014/main" id="{CC3B6B27-05BA-44D3-94E4-C4BA2FDCE81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1" name="Freeform 49">
                <a:extLst>
                  <a:ext uri="{FF2B5EF4-FFF2-40B4-BE49-F238E27FC236}">
                    <a16:creationId xmlns:a16="http://schemas.microsoft.com/office/drawing/2014/main" id="{40147E17-12A8-444F-AB52-B7754840F63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2" name="Oval 50">
                <a:extLst>
                  <a:ext uri="{FF2B5EF4-FFF2-40B4-BE49-F238E27FC236}">
                    <a16:creationId xmlns:a16="http://schemas.microsoft.com/office/drawing/2014/main" id="{2F5E3525-BAA0-4BE5-921A-491F15150EB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3" name="Freeform 51">
                <a:extLst>
                  <a:ext uri="{FF2B5EF4-FFF2-40B4-BE49-F238E27FC236}">
                    <a16:creationId xmlns:a16="http://schemas.microsoft.com/office/drawing/2014/main" id="{8397984D-729C-4340-9925-BB5FB993762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sp>
            <p:nvSpPr>
              <p:cNvPr id="204" name="Freeform 52">
                <a:extLst>
                  <a:ext uri="{FF2B5EF4-FFF2-40B4-BE49-F238E27FC236}">
                    <a16:creationId xmlns:a16="http://schemas.microsoft.com/office/drawing/2014/main" id="{57DCF206-47C4-4A70-9681-471F21EF77B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solidFill>
                    <a:srgbClr val="C00000"/>
                  </a:solidFill>
                  <a:latin typeface="仿宋" panose="02010609060101010101" pitchFamily="49" charset="-122"/>
                  <a:ea typeface="仿宋" panose="02010609060101010101" pitchFamily="49" charset="-122"/>
                </a:endParaRPr>
              </a:p>
            </p:txBody>
          </p:sp>
        </p:grpSp>
        <p:sp>
          <p:nvSpPr>
            <p:cNvPr id="196" name="TextBox 2">
              <a:extLst>
                <a:ext uri="{FF2B5EF4-FFF2-40B4-BE49-F238E27FC236}">
                  <a16:creationId xmlns:a16="http://schemas.microsoft.com/office/drawing/2014/main" id="{928AAC94-3439-46EF-AB2F-B64A8BF2E6FD}"/>
                </a:ext>
              </a:extLst>
            </p:cNvPr>
            <p:cNvSpPr txBox="1"/>
            <p:nvPr/>
          </p:nvSpPr>
          <p:spPr>
            <a:xfrm>
              <a:off x="6096000" y="679604"/>
              <a:ext cx="36568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10.1   </a:t>
              </a:r>
              <a:r>
                <a:rPr lang="zh-CN" altLang="en-US" sz="2400" b="1" dirty="0">
                  <a:latin typeface="仿宋" panose="02010609060101010101" pitchFamily="49" charset="-122"/>
                  <a:ea typeface="仿宋" panose="02010609060101010101" pitchFamily="49" charset="-122"/>
                </a:rPr>
                <a:t>理解</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流的作用</a:t>
              </a:r>
            </a:p>
          </p:txBody>
        </p:sp>
      </p:grpSp>
    </p:spTree>
    <p:extLst>
      <p:ext uri="{BB962C8B-B14F-4D97-AF65-F5344CB8AC3E}">
        <p14:creationId xmlns:p14="http://schemas.microsoft.com/office/powerpoint/2010/main" val="3952852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3664E440-22AE-45F9-B897-414F26EF653F}"/>
              </a:ext>
            </a:extLst>
          </p:cNvPr>
          <p:cNvSpPr/>
          <p:nvPr/>
        </p:nvSpPr>
        <p:spPr>
          <a:xfrm>
            <a:off x="1420845" y="1890990"/>
            <a:ext cx="9643180" cy="4345420"/>
          </a:xfrm>
          <a:prstGeom prst="rect">
            <a:avLst/>
          </a:prstGeom>
        </p:spPr>
        <p:txBody>
          <a:bodyPr wrap="square">
            <a:spAutoFit/>
          </a:bodyPr>
          <a:lstStyle/>
          <a:p>
            <a:pPr indent="720000">
              <a:lnSpc>
                <a:spcPct val="130000"/>
              </a:lnSpc>
            </a:pPr>
            <a:r>
              <a:rPr lang="zh-CN" altLang="en-US" sz="2400" b="1" dirty="0">
                <a:latin typeface="仿宋" panose="02010609060101010101" pitchFamily="49" charset="-122"/>
                <a:ea typeface="仿宋" panose="02010609060101010101" pitchFamily="49" charset="-122"/>
              </a:rPr>
              <a:t>本章主要介绍了</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的输入输出流及相关操作。介绍了</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流的概念和基本分类，字节流的根类是</a:t>
            </a:r>
            <a:r>
              <a:rPr lang="en-US" altLang="zh-CN" sz="2400" b="1" dirty="0" err="1">
                <a:latin typeface="仿宋" panose="02010609060101010101" pitchFamily="49" charset="-122"/>
                <a:ea typeface="仿宋" panose="02010609060101010101" pitchFamily="49" charset="-122"/>
              </a:rPr>
              <a:t>InputStream</a:t>
            </a:r>
            <a:r>
              <a:rPr lang="zh-CN" altLang="en-US" sz="2400" b="1" dirty="0">
                <a:latin typeface="仿宋" panose="02010609060101010101" pitchFamily="49" charset="-122"/>
                <a:ea typeface="仿宋" panose="02010609060101010101" pitchFamily="49" charset="-122"/>
              </a:rPr>
              <a:t>类和</a:t>
            </a:r>
            <a:r>
              <a:rPr lang="en-US" altLang="zh-CN" sz="2400" b="1" dirty="0" err="1">
                <a:latin typeface="仿宋" panose="02010609060101010101" pitchFamily="49" charset="-122"/>
                <a:ea typeface="仿宋" panose="02010609060101010101" pitchFamily="49" charset="-122"/>
              </a:rPr>
              <a:t>OutputStream</a:t>
            </a:r>
            <a:r>
              <a:rPr lang="zh-CN" altLang="en-US" sz="2400" b="1" dirty="0">
                <a:latin typeface="仿宋" panose="02010609060101010101" pitchFamily="49" charset="-122"/>
                <a:ea typeface="仿宋" panose="02010609060101010101" pitchFamily="49" charset="-122"/>
              </a:rPr>
              <a:t>类，字符流的根类是</a:t>
            </a:r>
            <a:r>
              <a:rPr lang="en-US" altLang="zh-CN" sz="2400" b="1" dirty="0">
                <a:latin typeface="仿宋" panose="02010609060101010101" pitchFamily="49" charset="-122"/>
                <a:ea typeface="仿宋" panose="02010609060101010101" pitchFamily="49" charset="-122"/>
              </a:rPr>
              <a:t>Reader</a:t>
            </a:r>
            <a:r>
              <a:rPr lang="zh-CN" altLang="en-US" sz="2400" b="1" dirty="0">
                <a:latin typeface="仿宋" panose="02010609060101010101" pitchFamily="49" charset="-122"/>
                <a:ea typeface="仿宋" panose="02010609060101010101" pitchFamily="49" charset="-122"/>
              </a:rPr>
              <a:t>类和</a:t>
            </a:r>
            <a:r>
              <a:rPr lang="en-US" altLang="zh-CN" sz="2400" b="1" dirty="0">
                <a:latin typeface="仿宋" panose="02010609060101010101" pitchFamily="49" charset="-122"/>
                <a:ea typeface="仿宋" panose="02010609060101010101" pitchFamily="49" charset="-122"/>
              </a:rPr>
              <a:t>Writer</a:t>
            </a:r>
            <a:r>
              <a:rPr lang="zh-CN" altLang="en-US" sz="2400" b="1" dirty="0">
                <a:latin typeface="仿宋" panose="02010609060101010101" pitchFamily="49" charset="-122"/>
                <a:ea typeface="仿宋" panose="02010609060101010101" pitchFamily="49" charset="-122"/>
              </a:rPr>
              <a:t>类。数据流类</a:t>
            </a:r>
            <a:r>
              <a:rPr lang="en-US" altLang="zh-CN" sz="2400" b="1" dirty="0" err="1">
                <a:latin typeface="仿宋" panose="02010609060101010101" pitchFamily="49" charset="-122"/>
                <a:ea typeface="仿宋" panose="02010609060101010101" pitchFamily="49" charset="-122"/>
              </a:rPr>
              <a:t>DataInputStream</a:t>
            </a:r>
            <a:r>
              <a:rPr lang="zh-CN" altLang="en-US" sz="2400" b="1"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DataOutputStream</a:t>
            </a:r>
            <a:r>
              <a:rPr lang="zh-CN" altLang="en-US" sz="2400" b="1" dirty="0">
                <a:latin typeface="仿宋" panose="02010609060101010101" pitchFamily="49" charset="-122"/>
                <a:ea typeface="仿宋" panose="02010609060101010101" pitchFamily="49" charset="-122"/>
              </a:rPr>
              <a:t>允许程序按着机器无关的格式进行</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基本数据类型数据的读写。缓冲流类通过建立缓冲区来缓存数据，使得传输效率更高，处理能力更强。随机流类</a:t>
            </a:r>
            <a:r>
              <a:rPr lang="en-US" altLang="zh-CN" sz="2400" b="1" dirty="0" err="1">
                <a:latin typeface="仿宋" panose="02010609060101010101" pitchFamily="49" charset="-122"/>
                <a:ea typeface="仿宋" panose="02010609060101010101" pitchFamily="49" charset="-122"/>
              </a:rPr>
              <a:t>RandomAccessFile</a:t>
            </a:r>
            <a:r>
              <a:rPr lang="zh-CN" altLang="en-US" sz="2400" b="1" dirty="0">
                <a:latin typeface="仿宋" panose="02010609060101010101" pitchFamily="49" charset="-122"/>
                <a:ea typeface="仿宋" panose="02010609060101010101" pitchFamily="49" charset="-122"/>
              </a:rPr>
              <a:t>能够同时完成输入、输出操作。对象流利用序列化机制支持对象类型的</a:t>
            </a:r>
            <a:r>
              <a:rPr lang="en-US" altLang="zh-CN" sz="2400" b="1" dirty="0">
                <a:latin typeface="仿宋" panose="02010609060101010101" pitchFamily="49" charset="-122"/>
                <a:ea typeface="仿宋" panose="02010609060101010101" pitchFamily="49" charset="-122"/>
              </a:rPr>
              <a:t>I/O</a:t>
            </a:r>
            <a:r>
              <a:rPr lang="zh-CN" altLang="en-US" sz="2400" b="1" dirty="0">
                <a:latin typeface="仿宋" panose="02010609060101010101" pitchFamily="49" charset="-122"/>
                <a:ea typeface="仿宋" panose="02010609060101010101" pitchFamily="49" charset="-122"/>
              </a:rPr>
              <a:t>传输，利用它可以实现对对象的克隆。</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的</a:t>
            </a:r>
            <a:r>
              <a:rPr lang="en-US" altLang="zh-CN" sz="2400" b="1" dirty="0">
                <a:latin typeface="仿宋" panose="02010609060101010101" pitchFamily="49" charset="-122"/>
                <a:ea typeface="仿宋" panose="02010609060101010101" pitchFamily="49" charset="-122"/>
              </a:rPr>
              <a:t>NIO</a:t>
            </a:r>
            <a:r>
              <a:rPr lang="zh-CN" altLang="en-US" sz="2400" b="1" dirty="0">
                <a:latin typeface="仿宋" panose="02010609060101010101" pitchFamily="49" charset="-122"/>
                <a:ea typeface="仿宋" panose="02010609060101010101" pitchFamily="49" charset="-122"/>
              </a:rPr>
              <a:t>流使用通道和缓冲区进行数据传输和存储。</a:t>
            </a:r>
          </a:p>
        </p:txBody>
      </p:sp>
    </p:spTree>
    <p:extLst>
      <p:ext uri="{BB962C8B-B14F-4D97-AF65-F5344CB8AC3E}">
        <p14:creationId xmlns:p14="http://schemas.microsoft.com/office/powerpoint/2010/main" val="17381168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spcBef>
                <a:spcPts val="0"/>
              </a:spcBef>
            </a:pPr>
            <a:r>
              <a:rPr lang="zh-CN" altLang="zh-CN" sz="2400" dirty="0">
                <a:latin typeface="仿宋" panose="02010609060101010101" pitchFamily="49" charset="-122"/>
                <a:ea typeface="仿宋" panose="02010609060101010101" pitchFamily="49" charset="-122"/>
              </a:rPr>
              <a:t>可以将有包名的类的字节码文件</a:t>
            </a:r>
            <a:r>
              <a:rPr lang="zh-CN" altLang="zh-CN" sz="2400" b="1" dirty="0">
                <a:latin typeface="仿宋" panose="02010609060101010101" pitchFamily="49" charset="-122"/>
                <a:ea typeface="仿宋" panose="02010609060101010101" pitchFamily="49" charset="-122"/>
              </a:rPr>
              <a:t>压缩成一个</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a:t>
            </a:r>
            <a:r>
              <a:rPr lang="zh-CN" altLang="zh-CN" sz="2400" dirty="0">
                <a:latin typeface="仿宋" panose="02010609060101010101" pitchFamily="49" charset="-122"/>
                <a:ea typeface="仿宋" panose="02010609060101010101" pitchFamily="49" charset="-122"/>
              </a:rPr>
              <a:t>，供其他源文件用</a:t>
            </a:r>
            <a:r>
              <a:rPr lang="en-US" altLang="zh-CN" sz="2400" dirty="0">
                <a:latin typeface="仿宋" panose="02010609060101010101" pitchFamily="49" charset="-122"/>
                <a:ea typeface="仿宋" panose="02010609060101010101" pitchFamily="49" charset="-122"/>
              </a:rPr>
              <a:t>import</a:t>
            </a:r>
            <a:r>
              <a:rPr lang="zh-CN" altLang="zh-CN"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文件中的类。</a:t>
            </a:r>
            <a:endParaRPr lang="zh-CN" altLang="en-US"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假设 </a:t>
            </a:r>
            <a:r>
              <a:rPr lang="en-US" altLang="zh-CN" sz="2400" dirty="0" err="1">
                <a:latin typeface="仿宋" panose="02010609060101010101" pitchFamily="49" charset="-122"/>
                <a:ea typeface="仿宋" panose="02010609060101010101" pitchFamily="49" charset="-122"/>
                <a:hlinkClick r:id="rId2" action="ppaction://hlinkfile"/>
              </a:rPr>
              <a:t>TestOne</a:t>
            </a:r>
            <a:r>
              <a:rPr lang="zh-CN" altLang="en-US" sz="2400" dirty="0">
                <a:latin typeface="仿宋" panose="02010609060101010101" pitchFamily="49" charset="-122"/>
                <a:ea typeface="仿宋" panose="02010609060101010101" pitchFamily="49" charset="-122"/>
              </a:rPr>
              <a:t>类和</a:t>
            </a:r>
            <a:r>
              <a:rPr lang="en-US" altLang="zh-CN" sz="2400" dirty="0" err="1">
                <a:latin typeface="仿宋" panose="02010609060101010101" pitchFamily="49" charset="-122"/>
                <a:ea typeface="仿宋" panose="02010609060101010101" pitchFamily="49" charset="-122"/>
                <a:hlinkClick r:id="rId3" action="ppaction://hlinkfile"/>
              </a:rPr>
              <a:t>TestTwo</a:t>
            </a:r>
            <a:r>
              <a:rPr lang="zh-CN" altLang="en-US" sz="2400" dirty="0">
                <a:latin typeface="仿宋" panose="02010609060101010101" pitchFamily="49" charset="-122"/>
                <a:ea typeface="仿宋" panose="02010609060101010101" pitchFamily="49" charset="-122"/>
              </a:rPr>
              <a:t>类的包名分别是</a:t>
            </a:r>
            <a:r>
              <a:rPr lang="en-US" altLang="zh-CN" sz="2400" b="1" dirty="0">
                <a:latin typeface="仿宋" panose="02010609060101010101" pitchFamily="49" charset="-122"/>
                <a:ea typeface="仿宋" panose="02010609060101010101" pitchFamily="49" charset="-122"/>
              </a:rPr>
              <a:t>sohu.com</a:t>
            </a:r>
            <a:r>
              <a:rPr lang="zh-CN" altLang="en-US" sz="2400"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sun.hello.moon</a:t>
            </a:r>
            <a:r>
              <a:rPr lang="zh-CN" altLang="en-US" sz="2400" b="1" dirty="0">
                <a:latin typeface="仿宋" panose="02010609060101010101" pitchFamily="49" charset="-122"/>
                <a:ea typeface="仿宋" panose="02010609060101010101" pitchFamily="49" charset="-122"/>
              </a:rPr>
              <a:t>，生成</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文件步骤如下：</a:t>
            </a:r>
            <a:endParaRPr lang="en-US" altLang="zh-CN" sz="2400" b="1" dirty="0">
              <a:latin typeface="仿宋" panose="02010609060101010101" pitchFamily="49" charset="-122"/>
              <a:ea typeface="仿宋" panose="02010609060101010101" pitchFamily="49" charset="-122"/>
            </a:endParaRPr>
          </a:p>
          <a:p>
            <a:pPr marL="0" indent="45720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自定义布局管理</a:t>
              </a: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82471"/>
            <a:ext cx="12203689" cy="407726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10.1 </a:t>
            </a:r>
            <a:r>
              <a:rPr lang="zh-CN" altLang="en-US" b="1" dirty="0">
                <a:latin typeface="仿宋" panose="02010609060101010101" pitchFamily="49" charset="-122"/>
                <a:ea typeface="仿宋" panose="02010609060101010101" pitchFamily="49" charset="-122"/>
              </a:rPr>
              <a:t>理解输入输出流</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流的分类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字符流</a:t>
              </a:r>
            </a:p>
          </p:txBody>
        </p:sp>
      </p:grpSp>
      <p:sp>
        <p:nvSpPr>
          <p:cNvPr id="12" name="内容占位符 2">
            <a:extLst>
              <a:ext uri="{FF2B5EF4-FFF2-40B4-BE49-F238E27FC236}">
                <a16:creationId xmlns:a16="http://schemas.microsoft.com/office/drawing/2014/main" id="{6AFA196E-6984-442B-BBA1-E25EC413CD5F}"/>
              </a:ext>
            </a:extLst>
          </p:cNvPr>
          <p:cNvSpPr txBox="1">
            <a:spLocks/>
          </p:cNvSpPr>
          <p:nvPr/>
        </p:nvSpPr>
        <p:spPr>
          <a:xfrm>
            <a:off x="762522" y="2474910"/>
            <a:ext cx="10332102" cy="379808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其</a:t>
            </a:r>
            <a:r>
              <a:rPr lang="en-US" altLang="zh-CN" sz="2400" dirty="0" err="1">
                <a:solidFill>
                  <a:schemeClr val="tx1"/>
                </a:solidFill>
                <a:latin typeface="仿宋" panose="02010609060101010101" pitchFamily="49" charset="-122"/>
                <a:ea typeface="仿宋" panose="02010609060101010101" pitchFamily="49" charset="-122"/>
              </a:rPr>
              <a:t>FileReader</a:t>
            </a:r>
            <a:r>
              <a:rPr lang="zh-CN" altLang="en-US" sz="2400" dirty="0">
                <a:solidFill>
                  <a:schemeClr val="tx1"/>
                </a:solidFill>
                <a:latin typeface="仿宋" panose="02010609060101010101" pitchFamily="49" charset="-122"/>
                <a:ea typeface="仿宋" panose="02010609060101010101" pitchFamily="49" charset="-122"/>
              </a:rPr>
              <a:t>子类可以更方便地读取字符文件，也是常用的</a:t>
            </a:r>
            <a:r>
              <a:rPr lang="en-US" altLang="zh-CN" sz="2400" dirty="0">
                <a:solidFill>
                  <a:schemeClr val="tx1"/>
                </a:solidFill>
                <a:latin typeface="仿宋" panose="02010609060101010101" pitchFamily="49" charset="-122"/>
                <a:ea typeface="仿宋" panose="02010609060101010101" pitchFamily="49" charset="-122"/>
              </a:rPr>
              <a:t>Reader</a:t>
            </a:r>
            <a:r>
              <a:rPr lang="zh-CN" altLang="en-US" sz="2400" dirty="0">
                <a:solidFill>
                  <a:schemeClr val="tx1"/>
                </a:solidFill>
                <a:latin typeface="仿宋" panose="02010609060101010101" pitchFamily="49" charset="-122"/>
                <a:ea typeface="仿宋" panose="02010609060101010101" pitchFamily="49" charset="-122"/>
              </a:rPr>
              <a:t>流对象。</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在字符输出流中，</a:t>
            </a:r>
            <a:r>
              <a:rPr lang="en-US" altLang="zh-CN" sz="2400" dirty="0">
                <a:solidFill>
                  <a:schemeClr val="tx1"/>
                </a:solidFill>
                <a:latin typeface="仿宋" panose="02010609060101010101" pitchFamily="49" charset="-122"/>
                <a:ea typeface="仿宋" panose="02010609060101010101" pitchFamily="49" charset="-122"/>
              </a:rPr>
              <a:t>Writer</a:t>
            </a:r>
            <a:r>
              <a:rPr lang="zh-CN" altLang="en-US" sz="2400" dirty="0">
                <a:solidFill>
                  <a:schemeClr val="tx1"/>
                </a:solidFill>
                <a:latin typeface="仿宋" panose="02010609060101010101" pitchFamily="49" charset="-122"/>
                <a:ea typeface="仿宋" panose="02010609060101010101" pitchFamily="49" charset="-122"/>
              </a:rPr>
              <a:t>是所有的输出字符流的父类，也是一个抽象类。</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相对输入流的子类，输出流当中也有相应的输出子类，只是数据传输方向相反。</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这些类有</a:t>
            </a:r>
            <a:r>
              <a:rPr lang="en-US" altLang="zh-CN" sz="2400" dirty="0" err="1">
                <a:solidFill>
                  <a:schemeClr val="tx1"/>
                </a:solidFill>
                <a:latin typeface="仿宋" panose="02010609060101010101" pitchFamily="49" charset="-122"/>
                <a:ea typeface="仿宋" panose="02010609060101010101" pitchFamily="49" charset="-122"/>
              </a:rPr>
              <a:t>OutputStreamWriter</a:t>
            </a:r>
            <a:r>
              <a:rPr lang="zh-CN" altLang="en-US" sz="2400" dirty="0">
                <a:solidFill>
                  <a:schemeClr val="tx1"/>
                </a:solidFill>
                <a:latin typeface="仿宋" panose="02010609060101010101" pitchFamily="49" charset="-122"/>
                <a:ea typeface="仿宋" panose="02010609060101010101" pitchFamily="49" charset="-122"/>
              </a:rPr>
              <a:t>及其子类</a:t>
            </a:r>
            <a:r>
              <a:rPr lang="en-US" altLang="zh-CN" sz="2400" dirty="0" err="1">
                <a:solidFill>
                  <a:schemeClr val="tx1"/>
                </a:solidFill>
                <a:latin typeface="仿宋" panose="02010609060101010101" pitchFamily="49" charset="-122"/>
                <a:ea typeface="仿宋" panose="02010609060101010101" pitchFamily="49" charset="-122"/>
              </a:rPr>
              <a:t>FileWriter</a:t>
            </a:r>
            <a:r>
              <a:rPr lang="zh-CN" altLang="en-US" sz="2400" dirty="0">
                <a:solidFill>
                  <a:schemeClr val="tx1"/>
                </a:solidFill>
                <a:latin typeface="仿宋" panose="02010609060101010101" pitchFamily="49" charset="-122"/>
                <a:ea typeface="仿宋" panose="02010609060101010101" pitchFamily="49" charset="-122"/>
              </a:rPr>
              <a:t>、 </a:t>
            </a:r>
            <a:r>
              <a:rPr lang="en-US" altLang="zh-CN" sz="2400" dirty="0" err="1">
                <a:solidFill>
                  <a:schemeClr val="tx1"/>
                </a:solidFill>
                <a:latin typeface="仿宋" panose="02010609060101010101" pitchFamily="49" charset="-122"/>
                <a:ea typeface="仿宋" panose="02010609060101010101" pitchFamily="49" charset="-122"/>
              </a:rPr>
              <a:t>CharArrayWriter</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StringWriter</a:t>
            </a: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BufferedWriter</a:t>
            </a: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PipedWriter</a:t>
            </a:r>
            <a:r>
              <a:rPr lang="zh-CN" altLang="en-US" sz="2400" dirty="0">
                <a:solidFill>
                  <a:schemeClr val="tx1"/>
                </a:solidFill>
                <a:latin typeface="仿宋" panose="02010609060101010101" pitchFamily="49" charset="-122"/>
                <a:ea typeface="仿宋" panose="02010609060101010101" pitchFamily="49" charset="-122"/>
              </a:rPr>
              <a:t>等。</a:t>
            </a:r>
          </a:p>
        </p:txBody>
      </p:sp>
    </p:spTree>
    <p:extLst>
      <p:ext uri="{BB962C8B-B14F-4D97-AF65-F5344CB8AC3E}">
        <p14:creationId xmlns:p14="http://schemas.microsoft.com/office/powerpoint/2010/main" val="115947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4894</TotalTime>
  <Words>7722</Words>
  <Application>Microsoft Office PowerPoint</Application>
  <PresentationFormat>宽屏</PresentationFormat>
  <Paragraphs>981</Paragraphs>
  <Slides>88</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88</vt:i4>
      </vt:variant>
    </vt:vector>
  </HeadingPairs>
  <TitlesOfParts>
    <vt:vector size="97" baseType="lpstr">
      <vt:lpstr>等线</vt:lpstr>
      <vt:lpstr>等线 Light</vt:lpstr>
      <vt:lpstr>仿宋</vt:lpstr>
      <vt:lpstr>黑体</vt:lpstr>
      <vt:lpstr>Arial</vt:lpstr>
      <vt:lpstr>Bodoni MT</vt:lpstr>
      <vt:lpstr>Times New Roman</vt:lpstr>
      <vt:lpstr>Wingdings</vt:lpstr>
      <vt:lpstr>Office 主题​​</vt:lpstr>
      <vt:lpstr>PowerPoint 演示文稿</vt:lpstr>
      <vt:lpstr>PowerPoint 演示文稿</vt:lpstr>
      <vt:lpstr>10.1 理解输入输出流</vt:lpstr>
      <vt:lpstr>10.1 理解输入输出流</vt:lpstr>
      <vt:lpstr>10.1 理解输入输出流</vt:lpstr>
      <vt:lpstr>10.1 理解输入输出流</vt:lpstr>
      <vt:lpstr>10.1 理解输入输出流</vt:lpstr>
      <vt:lpstr>10.1 理解输入输出流</vt:lpstr>
      <vt:lpstr>10.1 理解输入输出流</vt:lpstr>
      <vt:lpstr>10.1 理解输入输出流</vt:lpstr>
      <vt:lpstr>PowerPoint 演示文稿</vt:lpstr>
      <vt:lpstr>10.2 File类</vt:lpstr>
      <vt:lpstr>10.2 File类</vt:lpstr>
      <vt:lpstr>10.2 File类</vt:lpstr>
      <vt:lpstr>10.2 File类</vt:lpstr>
      <vt:lpstr>10.2 File类</vt:lpstr>
      <vt:lpstr>10.2 File类</vt:lpstr>
      <vt:lpstr>10.2 File类</vt:lpstr>
      <vt:lpstr>10.2 File类</vt:lpstr>
      <vt:lpstr>10.2 File类</vt:lpstr>
      <vt:lpstr>10.2 File类</vt:lpstr>
      <vt:lpstr>10.2 File类</vt:lpstr>
      <vt:lpstr>PowerPoint 演示文稿</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10.3 常用I/O流类</vt:lpstr>
      <vt:lpstr>PowerPoint 演示文稿</vt:lpstr>
      <vt:lpstr>10.4 对象串行化</vt:lpstr>
      <vt:lpstr>10.4 对象串行化</vt:lpstr>
      <vt:lpstr>10.4 对象串行化</vt:lpstr>
      <vt:lpstr>10.4 对象串行化</vt:lpstr>
      <vt:lpstr>10.4 对象串行化</vt:lpstr>
      <vt:lpstr>PowerPoint 演示文稿</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10.5 NIO</vt:lpstr>
      <vt:lpstr>PowerPoint 演示文稿</vt:lpstr>
      <vt:lpstr>PowerPoint 演示文稿</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81</cp:revision>
  <dcterms:created xsi:type="dcterms:W3CDTF">2021-12-31T23:04:28Z</dcterms:created>
  <dcterms:modified xsi:type="dcterms:W3CDTF">2022-01-21T11:07:32Z</dcterms:modified>
</cp:coreProperties>
</file>