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66" r:id="rId3"/>
    <p:sldId id="973" r:id="rId4"/>
    <p:sldId id="1047" r:id="rId5"/>
    <p:sldId id="1048" r:id="rId6"/>
    <p:sldId id="1049" r:id="rId7"/>
    <p:sldId id="1050" r:id="rId8"/>
    <p:sldId id="1051" r:id="rId9"/>
    <p:sldId id="1052" r:id="rId10"/>
    <p:sldId id="1053" r:id="rId11"/>
    <p:sldId id="1054" r:id="rId12"/>
    <p:sldId id="1055" r:id="rId13"/>
    <p:sldId id="1056" r:id="rId14"/>
    <p:sldId id="1039" r:id="rId15"/>
    <p:sldId id="1040" r:id="rId16"/>
    <p:sldId id="1057" r:id="rId17"/>
    <p:sldId id="1058" r:id="rId18"/>
    <p:sldId id="1059" r:id="rId19"/>
    <p:sldId id="1060" r:id="rId20"/>
    <p:sldId id="1061" r:id="rId21"/>
    <p:sldId id="1062" r:id="rId22"/>
    <p:sldId id="1063" r:id="rId23"/>
    <p:sldId id="1064" r:id="rId24"/>
    <p:sldId id="1065" r:id="rId25"/>
    <p:sldId id="1066" r:id="rId26"/>
    <p:sldId id="1067" r:id="rId27"/>
    <p:sldId id="1068" r:id="rId28"/>
    <p:sldId id="1069" r:id="rId29"/>
    <p:sldId id="1070" r:id="rId30"/>
    <p:sldId id="1041" r:id="rId31"/>
    <p:sldId id="1042" r:id="rId32"/>
    <p:sldId id="1095" r:id="rId33"/>
    <p:sldId id="1096" r:id="rId34"/>
    <p:sldId id="1097" r:id="rId35"/>
    <p:sldId id="1122" r:id="rId36"/>
    <p:sldId id="1098" r:id="rId37"/>
    <p:sldId id="1099" r:id="rId38"/>
    <p:sldId id="1100" r:id="rId39"/>
    <p:sldId id="1101" r:id="rId40"/>
    <p:sldId id="1117" r:id="rId41"/>
    <p:sldId id="1102" r:id="rId42"/>
    <p:sldId id="1103" r:id="rId43"/>
    <p:sldId id="1104" r:id="rId44"/>
    <p:sldId id="1105" r:id="rId45"/>
    <p:sldId id="1106" r:id="rId46"/>
    <p:sldId id="1107" r:id="rId47"/>
    <p:sldId id="1108" r:id="rId48"/>
    <p:sldId id="1109" r:id="rId49"/>
    <p:sldId id="1110" r:id="rId50"/>
    <p:sldId id="1111" r:id="rId51"/>
    <p:sldId id="1112" r:id="rId52"/>
    <p:sldId id="1113" r:id="rId53"/>
    <p:sldId id="1114" r:id="rId54"/>
    <p:sldId id="1115" r:id="rId55"/>
    <p:sldId id="1116" r:id="rId56"/>
    <p:sldId id="1118" r:id="rId57"/>
    <p:sldId id="1123" r:id="rId58"/>
    <p:sldId id="1119" r:id="rId59"/>
    <p:sldId id="1124" r:id="rId60"/>
    <p:sldId id="1071" r:id="rId61"/>
    <p:sldId id="1072" r:id="rId62"/>
    <p:sldId id="1073" r:id="rId63"/>
    <p:sldId id="1074" r:id="rId64"/>
    <p:sldId id="1075" r:id="rId65"/>
    <p:sldId id="1076" r:id="rId66"/>
    <p:sldId id="1077" r:id="rId67"/>
    <p:sldId id="1078" r:id="rId68"/>
    <p:sldId id="1079" r:id="rId69"/>
    <p:sldId id="1080" r:id="rId70"/>
    <p:sldId id="1081" r:id="rId71"/>
    <p:sldId id="1082" r:id="rId72"/>
    <p:sldId id="1083" r:id="rId73"/>
    <p:sldId id="1086" r:id="rId74"/>
    <p:sldId id="1087" r:id="rId75"/>
    <p:sldId id="1088" r:id="rId76"/>
    <p:sldId id="1089" r:id="rId77"/>
    <p:sldId id="1090" r:id="rId78"/>
    <p:sldId id="1091" r:id="rId79"/>
    <p:sldId id="1092" r:id="rId80"/>
    <p:sldId id="1093" r:id="rId81"/>
    <p:sldId id="1094" r:id="rId82"/>
    <p:sldId id="1043" r:id="rId83"/>
    <p:sldId id="1044" r:id="rId84"/>
    <p:sldId id="1084" r:id="rId85"/>
    <p:sldId id="1085" r:id="rId86"/>
    <p:sldId id="1120" r:id="rId87"/>
    <p:sldId id="1121" r:id="rId88"/>
    <p:sldId id="1045" r:id="rId89"/>
    <p:sldId id="325" r:id="rId90"/>
    <p:sldId id="721" r:id="rId91"/>
    <p:sldId id="517" r:id="rId92"/>
    <p:sldId id="458" r:id="rId9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18" autoAdjust="0"/>
  </p:normalViewPr>
  <p:slideViewPr>
    <p:cSldViewPr snapToGrid="0">
      <p:cViewPr varScale="1">
        <p:scale>
          <a:sx n="65" d="100"/>
          <a:sy n="65" d="100"/>
        </p:scale>
        <p:origin x="9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09DF7-43B4-440C-990D-E50CB60BAD18}" type="datetimeFigureOut">
              <a:rPr lang="zh-CN" altLang="en-US" smtClean="0"/>
              <a:t>2022/1/21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664FC-2655-4102-90F3-8B57CAAD58A0}" type="slidenum">
              <a:rPr lang="zh-CN" altLang="en-US" smtClean="0"/>
              <a:t>‹#›</a:t>
            </a:fld>
            <a:endParaRPr lang="zh-CN" altLang="en-US"/>
          </a:p>
        </p:txBody>
      </p:sp>
    </p:spTree>
    <p:extLst>
      <p:ext uri="{BB962C8B-B14F-4D97-AF65-F5344CB8AC3E}">
        <p14:creationId xmlns:p14="http://schemas.microsoft.com/office/powerpoint/2010/main" val="188611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2</a:t>
            </a:fld>
            <a:endParaRPr lang="zh-CN" altLang="en-US"/>
          </a:p>
        </p:txBody>
      </p:sp>
    </p:spTree>
    <p:extLst>
      <p:ext uri="{BB962C8B-B14F-4D97-AF65-F5344CB8AC3E}">
        <p14:creationId xmlns:p14="http://schemas.microsoft.com/office/powerpoint/2010/main" val="180598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14</a:t>
            </a:fld>
            <a:endParaRPr lang="zh-CN" altLang="en-US"/>
          </a:p>
        </p:txBody>
      </p:sp>
    </p:spTree>
    <p:extLst>
      <p:ext uri="{BB962C8B-B14F-4D97-AF65-F5344CB8AC3E}">
        <p14:creationId xmlns:p14="http://schemas.microsoft.com/office/powerpoint/2010/main" val="3446933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30</a:t>
            </a:fld>
            <a:endParaRPr lang="zh-CN" altLang="en-US"/>
          </a:p>
        </p:txBody>
      </p:sp>
    </p:spTree>
    <p:extLst>
      <p:ext uri="{BB962C8B-B14F-4D97-AF65-F5344CB8AC3E}">
        <p14:creationId xmlns:p14="http://schemas.microsoft.com/office/powerpoint/2010/main" val="1846555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82</a:t>
            </a:fld>
            <a:endParaRPr lang="zh-CN" altLang="en-US"/>
          </a:p>
        </p:txBody>
      </p:sp>
    </p:spTree>
    <p:extLst>
      <p:ext uri="{BB962C8B-B14F-4D97-AF65-F5344CB8AC3E}">
        <p14:creationId xmlns:p14="http://schemas.microsoft.com/office/powerpoint/2010/main" val="105685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88</a:t>
            </a:fld>
            <a:endParaRPr lang="zh-CN" altLang="en-US"/>
          </a:p>
        </p:txBody>
      </p:sp>
    </p:spTree>
    <p:extLst>
      <p:ext uri="{BB962C8B-B14F-4D97-AF65-F5344CB8AC3E}">
        <p14:creationId xmlns:p14="http://schemas.microsoft.com/office/powerpoint/2010/main" val="482814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89</a:t>
            </a:fld>
            <a:endParaRPr lang="zh-CN" altLang="en-US"/>
          </a:p>
        </p:txBody>
      </p:sp>
    </p:spTree>
    <p:extLst>
      <p:ext uri="{BB962C8B-B14F-4D97-AF65-F5344CB8AC3E}">
        <p14:creationId xmlns:p14="http://schemas.microsoft.com/office/powerpoint/2010/main" val="3346372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426BF-75C4-428F-B8BC-2B28DF5838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B9DF5C-7C5A-4355-8C79-D807ECCB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84A09-1EDC-4CEB-9C7E-ECC81D381321}"/>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01BDB119-2A9E-4A0D-A5A9-3DCC71394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38D4FB-DA56-410B-8434-717A87D24087}"/>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39479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6736F-F9BE-41C1-8567-3FD6C6DA83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457B65-B0EE-4A2C-8B63-628D4D65D9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77A2E0-2212-457A-9AE4-E369F04DDAEC}"/>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5CE28971-1CC8-4E3F-A456-792DB61755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0C085-78DF-4BB0-8081-3EE091F5F91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34522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B200AA-A13C-4555-BC8C-48D10FCA22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6FAE09-DEB0-4098-A940-0A228FC2DE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DF42C4-9B63-483A-9095-AA46F34FA331}"/>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37D58142-7FED-4F03-A99E-8EA0CD888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81AF8A-2F71-4DDF-BAEE-9E00B7AFB160}"/>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72613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777B8-A7DB-4E89-90C5-2F47D6251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1BA29E-640C-4296-BC56-8C42081FF54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77D2A-46AF-48F5-8E7A-015927B8EFA7}"/>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31066BA7-808F-4730-A2BB-EBB9CB5AD7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20C51E-41E9-44AA-98D6-6E1D2E7313F8}"/>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
        <p:nvSpPr>
          <p:cNvPr id="7" name="矩形 6">
            <a:extLst>
              <a:ext uri="{FF2B5EF4-FFF2-40B4-BE49-F238E27FC236}">
                <a16:creationId xmlns:a16="http://schemas.microsoft.com/office/drawing/2014/main" id="{084396DD-CF1A-41ED-A027-40F0057EC11D}"/>
              </a:ext>
            </a:extLst>
          </p:cNvPr>
          <p:cNvSpPr/>
          <p:nvPr userDrawn="1"/>
        </p:nvSpPr>
        <p:spPr>
          <a:xfrm>
            <a:off x="-21425" y="293537"/>
            <a:ext cx="858831" cy="697293"/>
          </a:xfrm>
          <a:prstGeom prst="rect">
            <a:avLst/>
          </a:pr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8" name="矩形 7">
            <a:extLst>
              <a:ext uri="{FF2B5EF4-FFF2-40B4-BE49-F238E27FC236}">
                <a16:creationId xmlns:a16="http://schemas.microsoft.com/office/drawing/2014/main" id="{517B620F-5C24-4009-B24B-84C15697A2DD}"/>
              </a:ext>
            </a:extLst>
          </p:cNvPr>
          <p:cNvSpPr/>
          <p:nvPr userDrawn="1"/>
        </p:nvSpPr>
        <p:spPr>
          <a:xfrm>
            <a:off x="928855"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9" name="矩形 8">
            <a:extLst>
              <a:ext uri="{FF2B5EF4-FFF2-40B4-BE49-F238E27FC236}">
                <a16:creationId xmlns:a16="http://schemas.microsoft.com/office/drawing/2014/main" id="{BEE158A2-B2AB-4949-89CB-7418CD48E619}"/>
              </a:ext>
            </a:extLst>
          </p:cNvPr>
          <p:cNvSpPr/>
          <p:nvPr userDrawn="1"/>
        </p:nvSpPr>
        <p:spPr>
          <a:xfrm>
            <a:off x="12063949" y="293537"/>
            <a:ext cx="95988" cy="697293"/>
          </a:xfrm>
          <a:prstGeom prst="rect">
            <a:avLst/>
          </a:pr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10" name="矩形 9">
            <a:extLst>
              <a:ext uri="{FF2B5EF4-FFF2-40B4-BE49-F238E27FC236}">
                <a16:creationId xmlns:a16="http://schemas.microsoft.com/office/drawing/2014/main" id="{45E47B74-3319-4D92-8596-44B767C8C8FF}"/>
              </a:ext>
            </a:extLst>
          </p:cNvPr>
          <p:cNvSpPr/>
          <p:nvPr userDrawn="1"/>
        </p:nvSpPr>
        <p:spPr>
          <a:xfrm>
            <a:off x="11973758"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extLst>
      <p:ext uri="{BB962C8B-B14F-4D97-AF65-F5344CB8AC3E}">
        <p14:creationId xmlns:p14="http://schemas.microsoft.com/office/powerpoint/2010/main" val="12167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0D71F-227E-4460-AE84-4783F51F15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A2D6A0-31A5-4D2B-B411-3EEBC93F1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C4F090-3772-4039-8CA8-352B87BBCDF3}"/>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982B2FC8-B4CB-4449-8902-472DF24A4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7A2ED1-0178-4D70-8A7B-1DEBBFDCDF7B}"/>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42183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916AA-2392-4FF6-89AA-61B0DBE13B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1DC36D-BCAD-4CEF-BC4E-25C5B39880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0081AE3-A984-4949-A72A-EB530279DF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7196AF9-2307-4168-8FBE-69E2454E1C9E}"/>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6" name="页脚占位符 5">
            <a:extLst>
              <a:ext uri="{FF2B5EF4-FFF2-40B4-BE49-F238E27FC236}">
                <a16:creationId xmlns:a16="http://schemas.microsoft.com/office/drawing/2014/main" id="{994321C3-8A3C-4FB3-931D-AA3F8F8BB4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CF34C4-F798-456B-AD9C-F63CA0FBBA36}"/>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02304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736F0-9E9C-4B31-9887-5C5E122D71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4EB28F-750E-4722-A2F9-D25878720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038374-87AF-4B41-A264-E08D485726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4FDA6F-92C3-4F07-889A-47454D56F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632170-990B-4194-B0BF-66F3CCD2C53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D3CA86-5746-423C-8426-2DC70198A838}"/>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8" name="页脚占位符 7">
            <a:extLst>
              <a:ext uri="{FF2B5EF4-FFF2-40B4-BE49-F238E27FC236}">
                <a16:creationId xmlns:a16="http://schemas.microsoft.com/office/drawing/2014/main" id="{0ABA6AF9-6ADF-4242-8A14-324DB8EC7F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6E590B-B578-42C0-B6E2-6D10F8287241}"/>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80747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E1C3B-51FA-486E-895A-763E3617B2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C8E33D-697C-4300-8FEA-22C0362CA3FB}"/>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4" name="页脚占位符 3">
            <a:extLst>
              <a:ext uri="{FF2B5EF4-FFF2-40B4-BE49-F238E27FC236}">
                <a16:creationId xmlns:a16="http://schemas.microsoft.com/office/drawing/2014/main" id="{158F17C4-A3DE-4D30-9BD7-EEBC22391A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E209B7-AEF2-46AF-9BAB-7C47DC097613}"/>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5889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2FA273-09F1-4BB3-A0CB-4E74958DC375}"/>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3" name="页脚占位符 2">
            <a:extLst>
              <a:ext uri="{FF2B5EF4-FFF2-40B4-BE49-F238E27FC236}">
                <a16:creationId xmlns:a16="http://schemas.microsoft.com/office/drawing/2014/main" id="{0D5CBE46-4FFB-4461-B274-52B130F720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1CF690-F10B-4B09-9D0E-7B760029953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31043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2CCBB-F4B5-4643-9401-355A1E042F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A23F8B-092C-4068-A12D-F3C6F44FD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5F3084-60F7-4704-97C5-3BCC1093C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997444-10B4-463B-8FBB-B67DAD8C6903}"/>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6" name="页脚占位符 5">
            <a:extLst>
              <a:ext uri="{FF2B5EF4-FFF2-40B4-BE49-F238E27FC236}">
                <a16:creationId xmlns:a16="http://schemas.microsoft.com/office/drawing/2014/main" id="{C3D89BDE-70DF-414E-8E87-11056867FB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226A51-7D78-407A-B043-FF0D0DBC504E}"/>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8060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47A37-0A24-4945-B688-2E0DCD487C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30D977-923A-44DB-9B5C-7076327CC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FF997D-F658-4525-8B06-CFBE6B8D8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1C8D5E-517A-4990-81F7-6DEE8B7E1084}"/>
              </a:ext>
            </a:extLst>
          </p:cNvPr>
          <p:cNvSpPr>
            <a:spLocks noGrp="1"/>
          </p:cNvSpPr>
          <p:nvPr>
            <p:ph type="dt" sz="half" idx="10"/>
          </p:nvPr>
        </p:nvSpPr>
        <p:spPr/>
        <p:txBody>
          <a:bodyPr/>
          <a:lstStyle/>
          <a:p>
            <a:fld id="{A986DB74-F153-457D-AF60-35DECE8248B8}" type="datetimeFigureOut">
              <a:rPr lang="zh-CN" altLang="en-US" smtClean="0"/>
              <a:t>2022/1/21</a:t>
            </a:fld>
            <a:endParaRPr lang="zh-CN" altLang="en-US"/>
          </a:p>
        </p:txBody>
      </p:sp>
      <p:sp>
        <p:nvSpPr>
          <p:cNvPr id="6" name="页脚占位符 5">
            <a:extLst>
              <a:ext uri="{FF2B5EF4-FFF2-40B4-BE49-F238E27FC236}">
                <a16:creationId xmlns:a16="http://schemas.microsoft.com/office/drawing/2014/main" id="{6A9EA405-F6A9-4DA7-B259-221166F3D8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27E34B-F9E9-4BFA-99E2-3ABDB598E88C}"/>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6551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6FEB1A-2B25-4872-8A70-4D51C0EE3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7C9B59-C75D-4805-BF89-7D8F03DD4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EB5858-2DBF-4781-9621-70A09FF5B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6DB74-F153-457D-AF60-35DECE8248B8}"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7F157AE8-2E55-4BC5-A3A2-E379C4F7A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795BE4-FCA7-4091-AD48-E0325E876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44757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code/c011/Example12_1.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code/c011/Example12_2.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mysqlquery.tx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code/c011/Example12_6.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code/c011/Example12_7.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code/c011/Example12_8.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code/c011/C009_Database/MyDBConnectionPool.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code/c011/Register&amp;Login/register.sq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Java&#38754;&#21521;&#23545;&#35937;&#31532;3&#29256;&#20195;&#30721;/chapter14/&#27880;&#20876;&#19982;&#30331;&#24405;/MainWindow.java"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code/c011/Example12_9.jav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code/c011/C009_Database/SimpleMysqlClient.java"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21/sun/hello/moon/TestTwo.java" TargetMode="External"/><Relationship Id="rId2" Type="http://schemas.openxmlformats.org/officeDocument/2006/relationships/hyperlink" Target="Java&#38754;&#21521;&#23545;&#35937;&#31532;3&#29256;&#20195;&#30721;/chapter4/&#20363;&#23376;21/sohu/com/TestOne.java"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F65794-2BAE-4474-9260-4C7E4AACA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a:extLst>
              <a:ext uri="{FF2B5EF4-FFF2-40B4-BE49-F238E27FC236}">
                <a16:creationId xmlns:a16="http://schemas.microsoft.com/office/drawing/2014/main" id="{CE6CDBC4-7C1B-464B-9EB3-68BE03E5D8B9}"/>
              </a:ext>
            </a:extLst>
          </p:cNvPr>
          <p:cNvSpPr/>
          <p:nvPr/>
        </p:nvSpPr>
        <p:spPr>
          <a:xfrm>
            <a:off x="0" y="7915"/>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4A1FEFEF-B875-4BE4-975F-D833BC7F8762}"/>
              </a:ext>
            </a:extLst>
          </p:cNvPr>
          <p:cNvSpPr/>
          <p:nvPr/>
        </p:nvSpPr>
        <p:spPr>
          <a:xfrm>
            <a:off x="4243690" y="1345785"/>
            <a:ext cx="3779222" cy="3780589"/>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5363111-34AC-4E4F-880C-40010A18F4A5}"/>
              </a:ext>
            </a:extLst>
          </p:cNvPr>
          <p:cNvSpPr/>
          <p:nvPr/>
        </p:nvSpPr>
        <p:spPr>
          <a:xfrm>
            <a:off x="4519188" y="1606177"/>
            <a:ext cx="3239578" cy="324075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85699EE9-683F-47FD-B2BE-2487E26AF84E}"/>
              </a:ext>
            </a:extLst>
          </p:cNvPr>
          <p:cNvCxnSpPr/>
          <p:nvPr/>
        </p:nvCxnSpPr>
        <p:spPr>
          <a:xfrm>
            <a:off x="2028569"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48A9F2-208D-4B3C-8EC7-3266B7E3AC36}"/>
              </a:ext>
            </a:extLst>
          </p:cNvPr>
          <p:cNvCxnSpPr/>
          <p:nvPr/>
        </p:nvCxnSpPr>
        <p:spPr>
          <a:xfrm>
            <a:off x="1555741"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6C07F70A-103E-4C53-B75A-B40736DCC682}"/>
              </a:ext>
            </a:extLst>
          </p:cNvPr>
          <p:cNvSpPr/>
          <p:nvPr/>
        </p:nvSpPr>
        <p:spPr>
          <a:xfrm>
            <a:off x="1520981" y="3275140"/>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953C7BB-63AE-48F8-B06B-3029B1844F8A}"/>
              </a:ext>
            </a:extLst>
          </p:cNvPr>
          <p:cNvSpPr/>
          <p:nvPr/>
        </p:nvSpPr>
        <p:spPr>
          <a:xfrm>
            <a:off x="2502804" y="3275139"/>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E896DF7-4E89-4A51-AD97-D1A05D3DC985}"/>
              </a:ext>
            </a:extLst>
          </p:cNvPr>
          <p:cNvSpPr/>
          <p:nvPr/>
        </p:nvSpPr>
        <p:spPr>
          <a:xfrm rot="16200000">
            <a:off x="1538371" y="2804627"/>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19400C21-5EE9-4F1B-83E5-C4FA0A6000A2}"/>
              </a:ext>
            </a:extLst>
          </p:cNvPr>
          <p:cNvCxnSpPr/>
          <p:nvPr/>
        </p:nvCxnSpPr>
        <p:spPr>
          <a:xfrm>
            <a:off x="10179410" y="3296603"/>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B8349FE-5816-48E8-8CD8-E76D36444194}"/>
              </a:ext>
            </a:extLst>
          </p:cNvPr>
          <p:cNvCxnSpPr/>
          <p:nvPr/>
        </p:nvCxnSpPr>
        <p:spPr>
          <a:xfrm>
            <a:off x="9701820" y="3296602"/>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F18B91B-0E2F-4989-A858-9930BCE0276D}"/>
              </a:ext>
            </a:extLst>
          </p:cNvPr>
          <p:cNvSpPr/>
          <p:nvPr/>
        </p:nvSpPr>
        <p:spPr>
          <a:xfrm>
            <a:off x="9665472" y="3273736"/>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A924DD5-F277-4CBF-9C37-AAEBA83BC2A9}"/>
              </a:ext>
            </a:extLst>
          </p:cNvPr>
          <p:cNvSpPr/>
          <p:nvPr/>
        </p:nvSpPr>
        <p:spPr>
          <a:xfrm>
            <a:off x="10653645" y="3278498"/>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0735EFDA-E84C-43EB-9900-C7B5E5D9632F}"/>
              </a:ext>
            </a:extLst>
          </p:cNvPr>
          <p:cNvSpPr/>
          <p:nvPr/>
        </p:nvSpPr>
        <p:spPr>
          <a:xfrm rot="16200000">
            <a:off x="9689212" y="2803222"/>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B002FC1-A2C9-43D9-9704-15CF297D46AC}"/>
              </a:ext>
            </a:extLst>
          </p:cNvPr>
          <p:cNvCxnSpPr/>
          <p:nvPr/>
        </p:nvCxnSpPr>
        <p:spPr>
          <a:xfrm>
            <a:off x="2518591" y="3298006"/>
            <a:ext cx="290919"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78F8B9EE-CC3F-492E-A455-8AE4C4175D21}"/>
              </a:ext>
            </a:extLst>
          </p:cNvPr>
          <p:cNvSpPr/>
          <p:nvPr/>
        </p:nvSpPr>
        <p:spPr>
          <a:xfrm>
            <a:off x="2759511" y="3245607"/>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3C8AD195-F759-4DE6-AECA-76362943C61F}"/>
              </a:ext>
            </a:extLst>
          </p:cNvPr>
          <p:cNvCxnSpPr/>
          <p:nvPr/>
        </p:nvCxnSpPr>
        <p:spPr>
          <a:xfrm>
            <a:off x="2809509" y="3298008"/>
            <a:ext cx="328569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3F7F756-A78B-45C1-9648-CE3AD02AE2EB}"/>
              </a:ext>
            </a:extLst>
          </p:cNvPr>
          <p:cNvCxnSpPr/>
          <p:nvPr/>
        </p:nvCxnSpPr>
        <p:spPr>
          <a:xfrm flipH="1">
            <a:off x="9390514" y="3296097"/>
            <a:ext cx="307951" cy="254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DD0C846C-17EB-424D-B2F9-AB9E32EA3B68}"/>
              </a:ext>
            </a:extLst>
          </p:cNvPr>
          <p:cNvSpPr/>
          <p:nvPr/>
        </p:nvSpPr>
        <p:spPr>
          <a:xfrm rot="10800000">
            <a:off x="9340512" y="3245763"/>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E207D676-454B-4614-B6AE-1F1A9CA847F9}"/>
              </a:ext>
            </a:extLst>
          </p:cNvPr>
          <p:cNvCxnSpPr/>
          <p:nvPr/>
        </p:nvCxnSpPr>
        <p:spPr>
          <a:xfrm flipH="1">
            <a:off x="6095206" y="3297051"/>
            <a:ext cx="3295308"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A2DC5C4-B0E1-4200-9C70-BE5D159F8519}"/>
              </a:ext>
            </a:extLst>
          </p:cNvPr>
          <p:cNvCxnSpPr>
            <a:stCxn id="6" idx="7"/>
          </p:cNvCxnSpPr>
          <p:nvPr/>
        </p:nvCxnSpPr>
        <p:spPr>
          <a:xfrm flipH="1">
            <a:off x="6095206" y="1899439"/>
            <a:ext cx="1374252" cy="139665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A9F4684-9DEB-47C1-A735-8C08AC17158A}"/>
              </a:ext>
            </a:extLst>
          </p:cNvPr>
          <p:cNvCxnSpPr>
            <a:stCxn id="6" idx="3"/>
          </p:cNvCxnSpPr>
          <p:nvPr/>
        </p:nvCxnSpPr>
        <p:spPr>
          <a:xfrm flipV="1">
            <a:off x="4797144" y="3296097"/>
            <a:ext cx="1298062" cy="1276623"/>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1A3E570-05E2-4AC8-A0A6-03822916C2E7}"/>
              </a:ext>
            </a:extLst>
          </p:cNvPr>
          <p:cNvCxnSpPr/>
          <p:nvPr/>
        </p:nvCxnSpPr>
        <p:spPr>
          <a:xfrm flipH="1" flipV="1">
            <a:off x="6098563" y="3301366"/>
            <a:ext cx="1319188" cy="115089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BE000D3-ACCF-42DC-90F7-BCF9034B6668}"/>
              </a:ext>
            </a:extLst>
          </p:cNvPr>
          <p:cNvCxnSpPr>
            <a:endCxn id="32" idx="1"/>
          </p:cNvCxnSpPr>
          <p:nvPr/>
        </p:nvCxnSpPr>
        <p:spPr>
          <a:xfrm flipH="1" flipV="1">
            <a:off x="4876714" y="1977561"/>
            <a:ext cx="1221847" cy="1315682"/>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610C4464-5D54-47E4-896B-7938DF997912}"/>
              </a:ext>
            </a:extLst>
          </p:cNvPr>
          <p:cNvSpPr/>
          <p:nvPr/>
        </p:nvSpPr>
        <p:spPr>
          <a:xfrm>
            <a:off x="2751996" y="3216891"/>
            <a:ext cx="152644" cy="15269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75C46E9-FFEE-4541-8E04-A448D347E75B}"/>
              </a:ext>
            </a:extLst>
          </p:cNvPr>
          <p:cNvSpPr/>
          <p:nvPr/>
        </p:nvSpPr>
        <p:spPr>
          <a:xfrm>
            <a:off x="9279749" y="3198088"/>
            <a:ext cx="160762" cy="16081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4F9C4A4A-9A21-4EB6-81A6-69BB6F1BEB63}"/>
              </a:ext>
            </a:extLst>
          </p:cNvPr>
          <p:cNvSpPr/>
          <p:nvPr/>
        </p:nvSpPr>
        <p:spPr>
          <a:xfrm>
            <a:off x="4753517" y="4534765"/>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CFB25DFA-4823-4253-BA9D-920A64734230}"/>
              </a:ext>
            </a:extLst>
          </p:cNvPr>
          <p:cNvSpPr/>
          <p:nvPr/>
        </p:nvSpPr>
        <p:spPr>
          <a:xfrm>
            <a:off x="7419458" y="1856847"/>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7A6128D-50D2-4701-B8C0-F1BD6DD92039}"/>
              </a:ext>
            </a:extLst>
          </p:cNvPr>
          <p:cNvSpPr/>
          <p:nvPr/>
        </p:nvSpPr>
        <p:spPr>
          <a:xfrm>
            <a:off x="4359552" y="1460211"/>
            <a:ext cx="3531404" cy="3532682"/>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1B8CCC4-F303-4813-9455-5A4F0E6C6E91}"/>
              </a:ext>
            </a:extLst>
          </p:cNvPr>
          <p:cNvSpPr/>
          <p:nvPr/>
        </p:nvSpPr>
        <p:spPr>
          <a:xfrm>
            <a:off x="4837647" y="195026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FFC3186-A125-4250-A3A3-C9728F5AFA24}"/>
              </a:ext>
            </a:extLst>
          </p:cNvPr>
          <p:cNvSpPr/>
          <p:nvPr/>
        </p:nvSpPr>
        <p:spPr>
          <a:xfrm>
            <a:off x="7321627" y="442518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a:extLst>
              <a:ext uri="{FF2B5EF4-FFF2-40B4-BE49-F238E27FC236}">
                <a16:creationId xmlns:a16="http://schemas.microsoft.com/office/drawing/2014/main" id="{5F2E3797-EE46-4958-B629-014B484E140C}"/>
              </a:ext>
            </a:extLst>
          </p:cNvPr>
          <p:cNvGrpSpPr/>
          <p:nvPr/>
        </p:nvGrpSpPr>
        <p:grpSpPr>
          <a:xfrm>
            <a:off x="4057136" y="1606177"/>
            <a:ext cx="4314887" cy="3240750"/>
            <a:chOff x="4044019" y="1605805"/>
            <a:chExt cx="4315448" cy="3240000"/>
          </a:xfrm>
        </p:grpSpPr>
        <p:sp>
          <p:nvSpPr>
            <p:cNvPr id="37" name="椭圆 36">
              <a:extLst>
                <a:ext uri="{FF2B5EF4-FFF2-40B4-BE49-F238E27FC236}">
                  <a16:creationId xmlns:a16="http://schemas.microsoft.com/office/drawing/2014/main" id="{3DDE0CAB-4850-417D-B941-0D52DD10893C}"/>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D19802F-6ECE-4976-B962-972D53EED1A0}"/>
                </a:ext>
              </a:extLst>
            </p:cNvPr>
            <p:cNvSpPr/>
            <p:nvPr/>
          </p:nvSpPr>
          <p:spPr>
            <a:xfrm>
              <a:off x="5799546" y="2268863"/>
              <a:ext cx="649622" cy="646181"/>
            </a:xfrm>
            <a:prstGeom prst="rect">
              <a:avLst/>
            </a:prstGeom>
            <a:noFill/>
          </p:spPr>
          <p:txBody>
            <a:bodyPr wrap="none" lIns="91440" tIns="45720" rIns="91440" bIns="45720">
              <a:spAutoFit/>
            </a:bodyPr>
            <a:lstStyle/>
            <a:p>
              <a:pPr algn="ctr"/>
              <a:r>
                <a:rPr lang="en-US" altLang="zh-CN" sz="3600" b="1" dirty="0">
                  <a:ln w="0"/>
                  <a:solidFill>
                    <a:srgbClr val="FFA000"/>
                  </a:solidFill>
                  <a:latin typeface="仿宋" panose="02010609060101010101" pitchFamily="49" charset="-122"/>
                  <a:ea typeface="仿宋" panose="02010609060101010101" pitchFamily="49" charset="-122"/>
                </a:rPr>
                <a:t>11</a:t>
              </a:r>
              <a:endParaRPr lang="zh-CN" altLang="en-US" sz="3600" b="1" dirty="0">
                <a:ln w="0"/>
                <a:solidFill>
                  <a:srgbClr val="FFA000"/>
                </a:solidFill>
                <a:latin typeface="仿宋" panose="02010609060101010101" pitchFamily="49" charset="-122"/>
                <a:ea typeface="仿宋" panose="02010609060101010101" pitchFamily="49" charset="-122"/>
              </a:endParaRPr>
            </a:p>
          </p:txBody>
        </p:sp>
        <p:sp>
          <p:nvSpPr>
            <p:cNvPr id="39" name="文本框 38">
              <a:extLst>
                <a:ext uri="{FF2B5EF4-FFF2-40B4-BE49-F238E27FC236}">
                  <a16:creationId xmlns:a16="http://schemas.microsoft.com/office/drawing/2014/main" id="{D17BD1C4-B418-478A-A814-DAAA74034083}"/>
                </a:ext>
              </a:extLst>
            </p:cNvPr>
            <p:cNvSpPr txBox="1"/>
            <p:nvPr/>
          </p:nvSpPr>
          <p:spPr>
            <a:xfrm>
              <a:off x="4044019" y="2989296"/>
              <a:ext cx="4315448" cy="707722"/>
            </a:xfrm>
            <a:prstGeom prst="rect">
              <a:avLst/>
            </a:prstGeom>
            <a:noFill/>
          </p:spPr>
          <p:txBody>
            <a:bodyPr wrap="square" rtlCol="0">
              <a:spAutoFit/>
            </a:bodyPr>
            <a:lstStyle/>
            <a:p>
              <a:pPr algn="dist"/>
              <a:r>
                <a:rPr lang="en-US" altLang="zh-CN" sz="4000" b="1" dirty="0">
                  <a:solidFill>
                    <a:schemeClr val="bg1"/>
                  </a:solidFill>
                  <a:latin typeface="仿宋" panose="02010609060101010101" pitchFamily="49" charset="-122"/>
                  <a:ea typeface="仿宋" panose="02010609060101010101" pitchFamily="49" charset="-122"/>
                </a:rPr>
                <a:t>Java </a:t>
              </a:r>
              <a:r>
                <a:rPr lang="zh-CN" altLang="en-US" sz="4000" b="1" dirty="0">
                  <a:solidFill>
                    <a:schemeClr val="bg1"/>
                  </a:solidFill>
                  <a:latin typeface="仿宋" panose="02010609060101010101" pitchFamily="49" charset="-122"/>
                  <a:ea typeface="仿宋" panose="02010609060101010101" pitchFamily="49" charset="-122"/>
                </a:rPr>
                <a:t>数据库编程</a:t>
              </a:r>
              <a:endParaRPr lang="en-US" altLang="zh-CN" sz="4000" b="1" dirty="0">
                <a:solidFill>
                  <a:schemeClr val="bg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777E27DE-8ABE-4A8A-9EAD-446FEED90061}"/>
                </a:ext>
              </a:extLst>
            </p:cNvPr>
            <p:cNvSpPr/>
            <p:nvPr/>
          </p:nvSpPr>
          <p:spPr>
            <a:xfrm>
              <a:off x="5232038" y="2286264"/>
              <a:ext cx="648018" cy="646181"/>
            </a:xfrm>
            <a:prstGeom prst="rect">
              <a:avLst/>
            </a:prstGeom>
            <a:noFill/>
          </p:spPr>
          <p:txBody>
            <a:bodyPr wrap="none" lIns="91440" tIns="45720" rIns="91440" bIns="45720">
              <a:spAutoFit/>
            </a:bodyPr>
            <a:lstStyle/>
            <a:p>
              <a:pPr algn="ctr"/>
              <a:r>
                <a:rPr lang="zh-CN" altLang="en-US" sz="3600" b="1" cap="none" spc="0" dirty="0">
                  <a:ln w="0"/>
                  <a:solidFill>
                    <a:srgbClr val="FFA000"/>
                  </a:solidFill>
                  <a:effectLst/>
                  <a:latin typeface="仿宋" panose="02010609060101010101" pitchFamily="49" charset="-122"/>
                  <a:ea typeface="仿宋" panose="02010609060101010101" pitchFamily="49" charset="-122"/>
                </a:rPr>
                <a:t>第</a:t>
              </a:r>
            </a:p>
          </p:txBody>
        </p:sp>
        <p:sp>
          <p:nvSpPr>
            <p:cNvPr id="42" name="矩形 41">
              <a:extLst>
                <a:ext uri="{FF2B5EF4-FFF2-40B4-BE49-F238E27FC236}">
                  <a16:creationId xmlns:a16="http://schemas.microsoft.com/office/drawing/2014/main" id="{97B26DC0-F944-4BDC-A85A-47A6D9B194F4}"/>
                </a:ext>
              </a:extLst>
            </p:cNvPr>
            <p:cNvSpPr/>
            <p:nvPr/>
          </p:nvSpPr>
          <p:spPr>
            <a:xfrm>
              <a:off x="6439745" y="2286264"/>
              <a:ext cx="595112" cy="584640"/>
            </a:xfrm>
            <a:prstGeom prst="rect">
              <a:avLst/>
            </a:prstGeom>
            <a:noFill/>
          </p:spPr>
          <p:txBody>
            <a:bodyPr wrap="none" lIns="91440" tIns="45720" rIns="91440" bIns="45720">
              <a:spAutoFit/>
            </a:bodyPr>
            <a:lstStyle/>
            <a:p>
              <a:pPr algn="ctr"/>
              <a:r>
                <a:rPr lang="zh-CN" altLang="en-US" sz="3600" b="1" dirty="0">
                  <a:ln w="0"/>
                  <a:solidFill>
                    <a:srgbClr val="FFA000"/>
                  </a:solidFill>
                  <a:latin typeface="仿宋" panose="02010609060101010101" pitchFamily="49" charset="-122"/>
                  <a:ea typeface="仿宋" panose="02010609060101010101" pitchFamily="49" charset="-122"/>
                </a:rPr>
                <a:t>讲</a:t>
              </a:r>
            </a:p>
          </p:txBody>
        </p:sp>
      </p:grpSp>
      <p:cxnSp>
        <p:nvCxnSpPr>
          <p:cNvPr id="43" name="直接连接符 42">
            <a:extLst>
              <a:ext uri="{FF2B5EF4-FFF2-40B4-BE49-F238E27FC236}">
                <a16:creationId xmlns:a16="http://schemas.microsoft.com/office/drawing/2014/main" id="{DC3D6371-2BF4-4052-B23C-08F9329FDBD4}"/>
              </a:ext>
            </a:extLst>
          </p:cNvPr>
          <p:cNvCxnSpPr>
            <a:stCxn id="17" idx="4"/>
          </p:cNvCxnSpPr>
          <p:nvPr/>
        </p:nvCxnSpPr>
        <p:spPr>
          <a:xfrm flipV="1">
            <a:off x="10669430"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B494BF6-0908-4179-9C0B-4BB61AED2DC9}"/>
              </a:ext>
            </a:extLst>
          </p:cNvPr>
          <p:cNvCxnSpPr/>
          <p:nvPr/>
        </p:nvCxnSpPr>
        <p:spPr>
          <a:xfrm flipV="1">
            <a:off x="-122027"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4A76560B-FBC4-4ABE-B00D-02D7C612FF0E}"/>
              </a:ext>
            </a:extLst>
          </p:cNvPr>
          <p:cNvSpPr/>
          <p:nvPr/>
        </p:nvSpPr>
        <p:spPr>
          <a:xfrm>
            <a:off x="586700" y="3149568"/>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09150366-6891-4653-B9E3-F0BCA8F0FE55}"/>
              </a:ext>
            </a:extLst>
          </p:cNvPr>
          <p:cNvSpPr/>
          <p:nvPr/>
        </p:nvSpPr>
        <p:spPr>
          <a:xfrm>
            <a:off x="11328112" y="3159096"/>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22BB9F9F-1E74-41F0-A196-65C0773DD17F}"/>
              </a:ext>
            </a:extLst>
          </p:cNvPr>
          <p:cNvGrpSpPr/>
          <p:nvPr/>
        </p:nvGrpSpPr>
        <p:grpSpPr>
          <a:xfrm>
            <a:off x="3785857" y="920545"/>
            <a:ext cx="4655374" cy="4664314"/>
            <a:chOff x="4095140" y="1166024"/>
            <a:chExt cx="4140000" cy="4146450"/>
          </a:xfrm>
        </p:grpSpPr>
        <p:sp>
          <p:nvSpPr>
            <p:cNvPr id="48" name="椭圆 47">
              <a:extLst>
                <a:ext uri="{FF2B5EF4-FFF2-40B4-BE49-F238E27FC236}">
                  <a16:creationId xmlns:a16="http://schemas.microsoft.com/office/drawing/2014/main" id="{246BF892-F2E2-4CAE-BB23-35222EB94B89}"/>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弧形 48">
              <a:extLst>
                <a:ext uri="{FF2B5EF4-FFF2-40B4-BE49-F238E27FC236}">
                  <a16:creationId xmlns:a16="http://schemas.microsoft.com/office/drawing/2014/main" id="{DFAAB033-F32A-47B5-85A6-624484AF7EC7}"/>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C1868736-7AB6-4CAB-8B5A-F2D400B3AA4B}"/>
              </a:ext>
            </a:extLst>
          </p:cNvPr>
          <p:cNvGrpSpPr/>
          <p:nvPr/>
        </p:nvGrpSpPr>
        <p:grpSpPr>
          <a:xfrm rot="12406911">
            <a:off x="3800821" y="908679"/>
            <a:ext cx="4655374" cy="4664314"/>
            <a:chOff x="4095140" y="1166024"/>
            <a:chExt cx="4140000" cy="4146450"/>
          </a:xfrm>
        </p:grpSpPr>
        <p:sp>
          <p:nvSpPr>
            <p:cNvPr id="51" name="椭圆 50">
              <a:extLst>
                <a:ext uri="{FF2B5EF4-FFF2-40B4-BE49-F238E27FC236}">
                  <a16:creationId xmlns:a16="http://schemas.microsoft.com/office/drawing/2014/main" id="{B5C5FA44-676C-4230-9C9B-643BAD7E12C3}"/>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弧形 51">
              <a:extLst>
                <a:ext uri="{FF2B5EF4-FFF2-40B4-BE49-F238E27FC236}">
                  <a16:creationId xmlns:a16="http://schemas.microsoft.com/office/drawing/2014/main" id="{78010518-9D67-4B26-9C5B-2718E657839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A452931E-118D-4052-B4C2-8B4721E6ED77}"/>
              </a:ext>
            </a:extLst>
          </p:cNvPr>
          <p:cNvGrpSpPr/>
          <p:nvPr/>
        </p:nvGrpSpPr>
        <p:grpSpPr>
          <a:xfrm rot="6181611">
            <a:off x="3773036" y="927841"/>
            <a:ext cx="4657060" cy="4662627"/>
            <a:chOff x="4095139" y="1166024"/>
            <a:chExt cx="4140001" cy="4146450"/>
          </a:xfrm>
        </p:grpSpPr>
        <p:sp>
          <p:nvSpPr>
            <p:cNvPr id="54" name="椭圆 53">
              <a:extLst>
                <a:ext uri="{FF2B5EF4-FFF2-40B4-BE49-F238E27FC236}">
                  <a16:creationId xmlns:a16="http://schemas.microsoft.com/office/drawing/2014/main" id="{0C228E5B-FCDD-4826-BA3D-8D0911917D2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弧形 54">
              <a:extLst>
                <a:ext uri="{FF2B5EF4-FFF2-40B4-BE49-F238E27FC236}">
                  <a16:creationId xmlns:a16="http://schemas.microsoft.com/office/drawing/2014/main" id="{B342E31C-6144-4950-8A47-F72B3BCF0395}"/>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EF9C1F24-5276-4B88-9911-46716B70145F}"/>
              </a:ext>
            </a:extLst>
          </p:cNvPr>
          <p:cNvGrpSpPr/>
          <p:nvPr/>
        </p:nvGrpSpPr>
        <p:grpSpPr>
          <a:xfrm>
            <a:off x="1722776" y="3048794"/>
            <a:ext cx="562430" cy="513471"/>
            <a:chOff x="550862" y="596106"/>
            <a:chExt cx="1495425" cy="1365250"/>
          </a:xfrm>
          <a:solidFill>
            <a:srgbClr val="FFA000"/>
          </a:solidFill>
        </p:grpSpPr>
        <p:sp>
          <p:nvSpPr>
            <p:cNvPr id="58" name="Freeform 6">
              <a:extLst>
                <a:ext uri="{FF2B5EF4-FFF2-40B4-BE49-F238E27FC236}">
                  <a16:creationId xmlns:a16="http://schemas.microsoft.com/office/drawing/2014/main" id="{77CAE52D-CF67-41C2-A139-C2B78199743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
              <a:extLst>
                <a:ext uri="{FF2B5EF4-FFF2-40B4-BE49-F238E27FC236}">
                  <a16:creationId xmlns:a16="http://schemas.microsoft.com/office/drawing/2014/main" id="{398818D8-2667-48B9-BE47-789556B5923F}"/>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8">
              <a:extLst>
                <a:ext uri="{FF2B5EF4-FFF2-40B4-BE49-F238E27FC236}">
                  <a16:creationId xmlns:a16="http://schemas.microsoft.com/office/drawing/2014/main" id="{50559797-14BB-4997-BFB1-27AD75839286}"/>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组合 60">
            <a:extLst>
              <a:ext uri="{FF2B5EF4-FFF2-40B4-BE49-F238E27FC236}">
                <a16:creationId xmlns:a16="http://schemas.microsoft.com/office/drawing/2014/main" id="{621C306E-BE15-4F4C-9C28-9E2BDA0DC286}"/>
              </a:ext>
            </a:extLst>
          </p:cNvPr>
          <p:cNvGrpSpPr/>
          <p:nvPr/>
        </p:nvGrpSpPr>
        <p:grpSpPr>
          <a:xfrm>
            <a:off x="9897762" y="3063065"/>
            <a:ext cx="617044" cy="519129"/>
            <a:chOff x="5146675" y="766763"/>
            <a:chExt cx="1590676" cy="1338263"/>
          </a:xfrm>
        </p:grpSpPr>
        <p:sp>
          <p:nvSpPr>
            <p:cNvPr id="62" name="Oval 18">
              <a:extLst>
                <a:ext uri="{FF2B5EF4-FFF2-40B4-BE49-F238E27FC236}">
                  <a16:creationId xmlns:a16="http://schemas.microsoft.com/office/drawing/2014/main" id="{D22358EA-FFAF-4EB3-82B3-35FA1D799F1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9">
              <a:extLst>
                <a:ext uri="{FF2B5EF4-FFF2-40B4-BE49-F238E27FC236}">
                  <a16:creationId xmlns:a16="http://schemas.microsoft.com/office/drawing/2014/main" id="{B28343A3-6E7F-4D03-ADB8-EFF5B5C037F8}"/>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0">
              <a:extLst>
                <a:ext uri="{FF2B5EF4-FFF2-40B4-BE49-F238E27FC236}">
                  <a16:creationId xmlns:a16="http://schemas.microsoft.com/office/drawing/2014/main" id="{95F54CE8-7406-4111-ADE6-2A47575A314F}"/>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1">
              <a:extLst>
                <a:ext uri="{FF2B5EF4-FFF2-40B4-BE49-F238E27FC236}">
                  <a16:creationId xmlns:a16="http://schemas.microsoft.com/office/drawing/2014/main" id="{320563A8-B9F0-4375-973F-473EE088912E}"/>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2">
              <a:extLst>
                <a:ext uri="{FF2B5EF4-FFF2-40B4-BE49-F238E27FC236}">
                  <a16:creationId xmlns:a16="http://schemas.microsoft.com/office/drawing/2014/main" id="{5C764B59-B647-4438-8081-6234B95A26F7}"/>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3">
              <a:extLst>
                <a:ext uri="{FF2B5EF4-FFF2-40B4-BE49-F238E27FC236}">
                  <a16:creationId xmlns:a16="http://schemas.microsoft.com/office/drawing/2014/main" id="{4A0493DC-68E3-466A-9CD0-849A9F2FF5C9}"/>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a:extLst>
                <a:ext uri="{FF2B5EF4-FFF2-40B4-BE49-F238E27FC236}">
                  <a16:creationId xmlns:a16="http://schemas.microsoft.com/office/drawing/2014/main" id="{CB68391D-C845-44E0-8D95-BCC1B1049246}"/>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Oval 25">
              <a:extLst>
                <a:ext uri="{FF2B5EF4-FFF2-40B4-BE49-F238E27FC236}">
                  <a16:creationId xmlns:a16="http://schemas.microsoft.com/office/drawing/2014/main" id="{40264371-9768-42DE-9AB9-81A0943F3E69}"/>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
              <a:extLst>
                <a:ext uri="{FF2B5EF4-FFF2-40B4-BE49-F238E27FC236}">
                  <a16:creationId xmlns:a16="http://schemas.microsoft.com/office/drawing/2014/main" id="{4EE6401A-F120-4D70-900D-84281A9E6A53}"/>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7">
              <a:extLst>
                <a:ext uri="{FF2B5EF4-FFF2-40B4-BE49-F238E27FC236}">
                  <a16:creationId xmlns:a16="http://schemas.microsoft.com/office/drawing/2014/main" id="{AD027A97-E96C-4319-9CD7-B4915D1EB848}"/>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28">
              <a:extLst>
                <a:ext uri="{FF2B5EF4-FFF2-40B4-BE49-F238E27FC236}">
                  <a16:creationId xmlns:a16="http://schemas.microsoft.com/office/drawing/2014/main" id="{AE2343ED-7B51-4ED7-A9A4-48443ADA6CD7}"/>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9">
              <a:extLst>
                <a:ext uri="{FF2B5EF4-FFF2-40B4-BE49-F238E27FC236}">
                  <a16:creationId xmlns:a16="http://schemas.microsoft.com/office/drawing/2014/main" id="{77C1D394-92A1-4107-B9CD-AE5F32F721EF}"/>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991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11.1 </a:t>
            </a:r>
            <a:r>
              <a:rPr lang="en-US" altLang="zh-CN" b="1" dirty="0" err="1">
                <a:latin typeface="仿宋" panose="02010609060101010101" pitchFamily="49" charset="-122"/>
                <a:ea typeface="仿宋" panose="02010609060101010101" pitchFamily="49" charset="-122"/>
              </a:rPr>
              <a:t>Mysql</a:t>
            </a:r>
            <a:r>
              <a:rPr lang="zh-CN" altLang="en-US" b="1" dirty="0">
                <a:latin typeface="仿宋" panose="02010609060101010101" pitchFamily="49" charset="-122"/>
                <a:ea typeface="仿宋" panose="02010609060101010101" pitchFamily="49" charset="-122"/>
              </a:rPr>
              <a:t>数据库与</a:t>
            </a:r>
            <a:r>
              <a:rPr lang="en-US" altLang="zh-CN" b="1" dirty="0">
                <a:latin typeface="仿宋" panose="02010609060101010101" pitchFamily="49" charset="-122"/>
                <a:ea typeface="仿宋" panose="02010609060101010101" pitchFamily="49" charset="-122"/>
              </a:rPr>
              <a:t>SQL</a:t>
            </a:r>
            <a:r>
              <a:rPr lang="zh-CN" altLang="en-US" b="1" dirty="0">
                <a:latin typeface="仿宋" panose="02010609060101010101" pitchFamily="49" charset="-122"/>
                <a:ea typeface="仿宋" panose="02010609060101010101" pitchFamily="49" charset="-122"/>
              </a:rPr>
              <a:t>命令</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SQL</a:t>
              </a:r>
              <a:r>
                <a:rPr lang="zh-CN" altLang="en-US" sz="2400" b="1" dirty="0">
                  <a:solidFill>
                    <a:schemeClr val="tx1"/>
                  </a:solidFill>
                  <a:latin typeface="仿宋" panose="02010609060101010101" pitchFamily="49" charset="-122"/>
                  <a:ea typeface="仿宋" panose="02010609060101010101" pitchFamily="49" charset="-122"/>
                </a:rPr>
                <a:t>命令</a:t>
              </a:r>
            </a:p>
          </p:txBody>
        </p:sp>
      </p:grpSp>
      <p:grpSp>
        <p:nvGrpSpPr>
          <p:cNvPr id="29" name="组合 28">
            <a:extLst>
              <a:ext uri="{FF2B5EF4-FFF2-40B4-BE49-F238E27FC236}">
                <a16:creationId xmlns:a16="http://schemas.microsoft.com/office/drawing/2014/main" id="{50B45FF1-E674-4802-B45F-6C18F295E6D7}"/>
              </a:ext>
            </a:extLst>
          </p:cNvPr>
          <p:cNvGrpSpPr/>
          <p:nvPr/>
        </p:nvGrpSpPr>
        <p:grpSpPr>
          <a:xfrm>
            <a:off x="7782621" y="6156285"/>
            <a:ext cx="4404176" cy="614344"/>
            <a:chOff x="1385211" y="3506663"/>
            <a:chExt cx="4405195" cy="614486"/>
          </a:xfrm>
        </p:grpSpPr>
        <p:sp>
          <p:nvSpPr>
            <p:cNvPr id="30" name="Freeform 3">
              <a:extLst>
                <a:ext uri="{FF2B5EF4-FFF2-40B4-BE49-F238E27FC236}">
                  <a16:creationId xmlns:a16="http://schemas.microsoft.com/office/drawing/2014/main" id="{BA7DB6A9-B94A-4698-BA27-A392B337BA1A}"/>
                </a:ext>
              </a:extLst>
            </p:cNvPr>
            <p:cNvSpPr/>
            <p:nvPr/>
          </p:nvSpPr>
          <p:spPr>
            <a:xfrm>
              <a:off x="1385211" y="3506663"/>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1" name="Freeform 3">
              <a:extLst>
                <a:ext uri="{FF2B5EF4-FFF2-40B4-BE49-F238E27FC236}">
                  <a16:creationId xmlns:a16="http://schemas.microsoft.com/office/drawing/2014/main" id="{13F2AA6F-89D4-43C2-BAC4-1CAAD0351364}"/>
                </a:ext>
              </a:extLst>
            </p:cNvPr>
            <p:cNvSpPr/>
            <p:nvPr/>
          </p:nvSpPr>
          <p:spPr>
            <a:xfrm>
              <a:off x="1385211" y="3735263"/>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2" name="Freeform 3">
              <a:extLst>
                <a:ext uri="{FF2B5EF4-FFF2-40B4-BE49-F238E27FC236}">
                  <a16:creationId xmlns:a16="http://schemas.microsoft.com/office/drawing/2014/main" id="{3A04FF26-CC70-42F6-8EE0-3CED4D5B10D4}"/>
                </a:ext>
              </a:extLst>
            </p:cNvPr>
            <p:cNvSpPr/>
            <p:nvPr/>
          </p:nvSpPr>
          <p:spPr>
            <a:xfrm>
              <a:off x="1385211" y="4006725"/>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0070C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A3620759-0252-4A53-B0D7-DF84016DA082}"/>
              </a:ext>
            </a:extLst>
          </p:cNvPr>
          <p:cNvSpPr/>
          <p:nvPr/>
        </p:nvSpPr>
        <p:spPr>
          <a:xfrm>
            <a:off x="-32257" y="2057587"/>
            <a:ext cx="12192794" cy="4702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26" name="内容占位符 2">
            <a:extLst>
              <a:ext uri="{FF2B5EF4-FFF2-40B4-BE49-F238E27FC236}">
                <a16:creationId xmlns:a16="http://schemas.microsoft.com/office/drawing/2014/main" id="{4425C3EA-8D94-44A0-915C-EF38E943FDFC}"/>
              </a:ext>
            </a:extLst>
          </p:cNvPr>
          <p:cNvSpPr txBox="1">
            <a:spLocks/>
          </p:cNvSpPr>
          <p:nvPr/>
        </p:nvSpPr>
        <p:spPr>
          <a:xfrm>
            <a:off x="281084" y="1967115"/>
            <a:ext cx="10731984" cy="55511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8</a:t>
            </a:r>
            <a:r>
              <a:rPr lang="zh-CN" altLang="en-US" sz="2400" b="1" dirty="0">
                <a:solidFill>
                  <a:schemeClr val="tx1"/>
                </a:solidFill>
                <a:latin typeface="仿宋" panose="02010609060101010101" pitchFamily="49" charset="-122"/>
                <a:ea typeface="仿宋" panose="02010609060101010101" pitchFamily="49" charset="-122"/>
              </a:rPr>
              <a:t>．删除数据</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0CDBFC3B-7922-4C67-8B0F-7E6BDE066183}"/>
              </a:ext>
            </a:extLst>
          </p:cNvPr>
          <p:cNvSpPr/>
          <p:nvPr/>
        </p:nvSpPr>
        <p:spPr>
          <a:xfrm>
            <a:off x="-794" y="2767893"/>
            <a:ext cx="12187591" cy="31630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95A25D5F-667E-497F-8125-49C469CE3EE2}"/>
              </a:ext>
            </a:extLst>
          </p:cNvPr>
          <p:cNvSpPr/>
          <p:nvPr/>
        </p:nvSpPr>
        <p:spPr>
          <a:xfrm>
            <a:off x="6926" y="354246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4" name="Freeform 3">
            <a:extLst>
              <a:ext uri="{FF2B5EF4-FFF2-40B4-BE49-F238E27FC236}">
                <a16:creationId xmlns:a16="http://schemas.microsoft.com/office/drawing/2014/main" id="{E2C3E575-328E-4CA2-B7B1-84C260CE0F34}"/>
              </a:ext>
            </a:extLst>
          </p:cNvPr>
          <p:cNvSpPr/>
          <p:nvPr/>
        </p:nvSpPr>
        <p:spPr>
          <a:xfrm>
            <a:off x="-32257" y="4179213"/>
            <a:ext cx="12231120" cy="11773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B68A498B-7DD3-458B-B581-F53EFB8E5EE5}"/>
              </a:ext>
            </a:extLst>
          </p:cNvPr>
          <p:cNvSpPr txBox="1">
            <a:spLocks/>
          </p:cNvSpPr>
          <p:nvPr/>
        </p:nvSpPr>
        <p:spPr>
          <a:xfrm>
            <a:off x="1037904" y="3894079"/>
            <a:ext cx="10433376" cy="589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buNone/>
            </a:pP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46" name="内容占位符 2">
            <a:extLst>
              <a:ext uri="{FF2B5EF4-FFF2-40B4-BE49-F238E27FC236}">
                <a16:creationId xmlns:a16="http://schemas.microsoft.com/office/drawing/2014/main" id="{2BF63AE3-B185-4100-AC48-C1B02E000BBD}"/>
              </a:ext>
            </a:extLst>
          </p:cNvPr>
          <p:cNvSpPr txBox="1">
            <a:spLocks/>
          </p:cNvSpPr>
          <p:nvPr/>
        </p:nvSpPr>
        <p:spPr>
          <a:xfrm>
            <a:off x="1037904" y="2884111"/>
            <a:ext cx="10433376" cy="61002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Delete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语句的格式为：</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457109">
              <a:lnSpc>
                <a:spcPct val="15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DELETE FROM &lt;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表名</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&gt; WHERE &lt;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条件表达式</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&gt;</a:t>
            </a:r>
          </a:p>
          <a:p>
            <a:pPr marL="0" indent="0">
              <a:buNone/>
            </a:pPr>
            <a:r>
              <a:rPr lang="zh-CN" altLang="en-US" sz="2400" b="1" dirty="0">
                <a:solidFill>
                  <a:schemeClr val="bg1"/>
                </a:solidFill>
                <a:latin typeface="仿宋" panose="02010609060101010101" pitchFamily="49" charset="-122"/>
                <a:ea typeface="仿宋" panose="02010609060101010101" pitchFamily="49" charset="-122"/>
              </a:rPr>
              <a:t>例如：</a:t>
            </a:r>
          </a:p>
          <a:p>
            <a:pPr marL="0" indent="0">
              <a:buNone/>
            </a:pPr>
            <a:r>
              <a:rPr lang="zh-CN" altLang="en-US" sz="2400" b="1" dirty="0">
                <a:solidFill>
                  <a:srgbClr val="FFFF00"/>
                </a:solidFill>
                <a:latin typeface="仿宋" panose="02010609060101010101" pitchFamily="49" charset="-122"/>
                <a:ea typeface="仿宋" panose="02010609060101010101" pitchFamily="49" charset="-122"/>
              </a:rPr>
              <a:t>    </a:t>
            </a:r>
            <a:r>
              <a:rPr lang="en-US" altLang="zh-CN" sz="2400" b="1" dirty="0">
                <a:solidFill>
                  <a:srgbClr val="FFFF00"/>
                </a:solidFill>
                <a:latin typeface="仿宋" panose="02010609060101010101" pitchFamily="49" charset="-122"/>
                <a:ea typeface="仿宋" panose="02010609060101010101" pitchFamily="49" charset="-122"/>
              </a:rPr>
              <a:t>delete from student where specialty=' </a:t>
            </a:r>
            <a:r>
              <a:rPr lang="zh-CN" altLang="en-US" sz="2400" b="1" dirty="0">
                <a:solidFill>
                  <a:srgbClr val="FFFF00"/>
                </a:solidFill>
                <a:latin typeface="仿宋" panose="02010609060101010101" pitchFamily="49" charset="-122"/>
                <a:ea typeface="仿宋" panose="02010609060101010101" pitchFamily="49" charset="-122"/>
              </a:rPr>
              <a:t>电气技术 </a:t>
            </a:r>
            <a:r>
              <a:rPr lang="en-US" altLang="zh-CN" sz="2400" b="1" dirty="0">
                <a:solidFill>
                  <a:srgbClr val="FFFF00"/>
                </a:solidFill>
                <a:latin typeface="仿宋" panose="02010609060101010101" pitchFamily="49" charset="-122"/>
                <a:ea typeface="仿宋" panose="02010609060101010101" pitchFamily="49" charset="-122"/>
              </a:rPr>
              <a:t>';</a:t>
            </a:r>
          </a:p>
          <a:p>
            <a:pPr marL="0" indent="457109">
              <a:lnSpc>
                <a:spcPct val="150000"/>
              </a:lnSpc>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0077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 calcmode="lin" valueType="num">
                                      <p:cBhvr>
                                        <p:cTn id="11" dur="10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26">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26">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26">
                                            <p:txEl>
                                              <p:pRg st="0" end="0"/>
                                            </p:txEl>
                                          </p:spTgt>
                                        </p:tgtEl>
                                      </p:cBhvr>
                                    </p:animEffect>
                                  </p:childTnLst>
                                </p:cTn>
                              </p:par>
                            </p:childTnLst>
                          </p:cTn>
                        </p:par>
                        <p:par>
                          <p:cTn id="15" fill="hold">
                            <p:stCondLst>
                              <p:cond delay="1500"/>
                            </p:stCondLst>
                            <p:childTnLst>
                              <p:par>
                                <p:cTn id="16" presetID="2" presetClass="entr" presetSubtype="9"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additive="base">
                                        <p:cTn id="18" dur="500" fill="hold"/>
                                        <p:tgtEl>
                                          <p:spTgt spid="46"/>
                                        </p:tgtEl>
                                        <p:attrNameLst>
                                          <p:attrName>ppt_x</p:attrName>
                                        </p:attrNameLst>
                                      </p:cBhvr>
                                      <p:tavLst>
                                        <p:tav tm="0">
                                          <p:val>
                                            <p:strVal val="0-#ppt_w/2"/>
                                          </p:val>
                                        </p:tav>
                                        <p:tav tm="100000">
                                          <p:val>
                                            <p:strVal val="#ppt_x"/>
                                          </p:val>
                                        </p:tav>
                                      </p:tavLst>
                                    </p:anim>
                                    <p:anim calcmode="lin" valueType="num">
                                      <p:cBhvr additive="base">
                                        <p:cTn id="19" dur="500" fill="hold"/>
                                        <p:tgtEl>
                                          <p:spTgt spid="46"/>
                                        </p:tgtEl>
                                        <p:attrNameLst>
                                          <p:attrName>ppt_y</p:attrName>
                                        </p:attrNameLst>
                                      </p:cBhvr>
                                      <p:tavLst>
                                        <p:tav tm="0">
                                          <p:val>
                                            <p:strVal val="0-#ppt_h/2"/>
                                          </p:val>
                                        </p:tav>
                                        <p:tav tm="100000">
                                          <p:val>
                                            <p:strVal val="#ppt_y"/>
                                          </p:val>
                                        </p:tav>
                                      </p:tavLst>
                                    </p:anim>
                                  </p:childTnLst>
                                </p:cTn>
                              </p:par>
                            </p:childTnLst>
                          </p:cTn>
                        </p:par>
                        <p:par>
                          <p:cTn id="20" fill="hold">
                            <p:stCondLst>
                              <p:cond delay="2000"/>
                            </p:stCondLst>
                            <p:childTnLst>
                              <p:par>
                                <p:cTn id="21" presetID="2" presetClass="entr" presetSubtype="2" fill="hold" grpId="0" nodeType="afterEffect" nodePh="1">
                                  <p:stCondLst>
                                    <p:cond delay="0"/>
                                  </p:stCondLst>
                                  <p:endCondLst>
                                    <p:cond evt="begin" delay="0">
                                      <p:tn val="21"/>
                                    </p:cond>
                                  </p:end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fill="hold"/>
                                        <p:tgtEl>
                                          <p:spTgt spid="45"/>
                                        </p:tgtEl>
                                        <p:attrNameLst>
                                          <p:attrName>ppt_x</p:attrName>
                                        </p:attrNameLst>
                                      </p:cBhvr>
                                      <p:tavLst>
                                        <p:tav tm="0">
                                          <p:val>
                                            <p:strVal val="1+#ppt_w/2"/>
                                          </p:val>
                                        </p:tav>
                                        <p:tav tm="100000">
                                          <p:val>
                                            <p:strVal val="#ppt_x"/>
                                          </p:val>
                                        </p:tav>
                                      </p:tavLst>
                                    </p:anim>
                                    <p:anim calcmode="lin" valueType="num">
                                      <p:cBhvr additive="base">
                                        <p:cTn id="24"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circle(in)">
                                      <p:cBhvr>
                                        <p:cTn id="29"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build="p"/>
      <p:bldP spid="44" grpId="0" animBg="1"/>
      <p:bldP spid="45"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11.1 </a:t>
            </a:r>
            <a:r>
              <a:rPr lang="en-US" altLang="zh-CN" b="1" dirty="0" err="1">
                <a:latin typeface="仿宋" panose="02010609060101010101" pitchFamily="49" charset="-122"/>
                <a:ea typeface="仿宋" panose="02010609060101010101" pitchFamily="49" charset="-122"/>
              </a:rPr>
              <a:t>Mysql</a:t>
            </a:r>
            <a:r>
              <a:rPr lang="zh-CN" altLang="en-US" b="1" dirty="0">
                <a:latin typeface="仿宋" panose="02010609060101010101" pitchFamily="49" charset="-122"/>
                <a:ea typeface="仿宋" panose="02010609060101010101" pitchFamily="49" charset="-122"/>
              </a:rPr>
              <a:t>数据库与</a:t>
            </a:r>
            <a:r>
              <a:rPr lang="en-US" altLang="zh-CN" b="1" dirty="0">
                <a:latin typeface="仿宋" panose="02010609060101010101" pitchFamily="49" charset="-122"/>
                <a:ea typeface="仿宋" panose="02010609060101010101" pitchFamily="49" charset="-122"/>
              </a:rPr>
              <a:t>SQL</a:t>
            </a:r>
            <a:r>
              <a:rPr lang="zh-CN" altLang="en-US" b="1" dirty="0">
                <a:latin typeface="仿宋" panose="02010609060101010101" pitchFamily="49" charset="-122"/>
                <a:ea typeface="仿宋" panose="02010609060101010101" pitchFamily="49" charset="-122"/>
              </a:rPr>
              <a:t>命令</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SQL</a:t>
              </a:r>
              <a:r>
                <a:rPr lang="zh-CN" altLang="en-US" sz="2400" b="1" dirty="0">
                  <a:solidFill>
                    <a:schemeClr val="tx1"/>
                  </a:solidFill>
                  <a:latin typeface="仿宋" panose="02010609060101010101" pitchFamily="49" charset="-122"/>
                  <a:ea typeface="仿宋" panose="02010609060101010101" pitchFamily="49" charset="-122"/>
                </a:rPr>
                <a:t>命令</a:t>
              </a:r>
            </a:p>
          </p:txBody>
        </p:sp>
      </p:grpSp>
      <p:sp>
        <p:nvSpPr>
          <p:cNvPr id="16" name="矩形 15">
            <a:extLst>
              <a:ext uri="{FF2B5EF4-FFF2-40B4-BE49-F238E27FC236}">
                <a16:creationId xmlns:a16="http://schemas.microsoft.com/office/drawing/2014/main" id="{A3620759-0252-4A53-B0D7-DF84016DA082}"/>
              </a:ext>
            </a:extLst>
          </p:cNvPr>
          <p:cNvSpPr/>
          <p:nvPr/>
        </p:nvSpPr>
        <p:spPr>
          <a:xfrm>
            <a:off x="-32257" y="2057587"/>
            <a:ext cx="12192794" cy="4702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26" name="内容占位符 2">
            <a:extLst>
              <a:ext uri="{FF2B5EF4-FFF2-40B4-BE49-F238E27FC236}">
                <a16:creationId xmlns:a16="http://schemas.microsoft.com/office/drawing/2014/main" id="{4425C3EA-8D94-44A0-915C-EF38E943FDFC}"/>
              </a:ext>
            </a:extLst>
          </p:cNvPr>
          <p:cNvSpPr txBox="1">
            <a:spLocks/>
          </p:cNvSpPr>
          <p:nvPr/>
        </p:nvSpPr>
        <p:spPr>
          <a:xfrm>
            <a:off x="281084" y="1967115"/>
            <a:ext cx="10731984" cy="55511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9</a:t>
            </a:r>
            <a:r>
              <a:rPr lang="zh-CN" altLang="en-US" sz="2400" b="1" dirty="0">
                <a:solidFill>
                  <a:schemeClr val="tx1"/>
                </a:solidFill>
                <a:latin typeface="仿宋" panose="02010609060101010101" pitchFamily="49" charset="-122"/>
                <a:ea typeface="仿宋" panose="02010609060101010101" pitchFamily="49" charset="-122"/>
              </a:rPr>
              <a:t>．修改数据</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7581EFED-42C4-420E-AE9E-F0E003241D67}"/>
              </a:ext>
            </a:extLst>
          </p:cNvPr>
          <p:cNvSpPr/>
          <p:nvPr/>
        </p:nvSpPr>
        <p:spPr>
          <a:xfrm>
            <a:off x="0" y="3140805"/>
            <a:ext cx="12187591" cy="7158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仿宋" panose="02010609060101010101" pitchFamily="49" charset="-122"/>
                <a:ea typeface="仿宋" panose="02010609060101010101" pitchFamily="49" charset="-122"/>
              </a:rPr>
              <a:t> </a:t>
            </a:r>
            <a:endParaRPr lang="zh-CN" altLang="en-US" b="1" dirty="0">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FEDC728D-3DD0-479E-BB9B-0FB9A8E93213}"/>
              </a:ext>
            </a:extLst>
          </p:cNvPr>
          <p:cNvSpPr txBox="1">
            <a:spLocks/>
          </p:cNvSpPr>
          <p:nvPr/>
        </p:nvSpPr>
        <p:spPr>
          <a:xfrm>
            <a:off x="133721" y="3561751"/>
            <a:ext cx="11732083" cy="589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1707" lvl="1" indent="-265060">
              <a:buNone/>
            </a:pP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23534601-C13A-429D-B37B-EDBD22F9EB7F}"/>
              </a:ext>
            </a:extLst>
          </p:cNvPr>
          <p:cNvSpPr txBox="1">
            <a:spLocks/>
          </p:cNvSpPr>
          <p:nvPr/>
        </p:nvSpPr>
        <p:spPr>
          <a:xfrm>
            <a:off x="913394" y="2474910"/>
            <a:ext cx="11351172" cy="152421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数据更新语句的命令格式为 ：</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0">
              <a:lnSpc>
                <a:spcPct val="15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UPDATE &lt;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table_name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&gt; SET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colume_name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 ‘xxx’ WHERE &lt;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条件表达式</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&gt;</a:t>
            </a: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5" name="Freeform 3">
            <a:extLst>
              <a:ext uri="{FF2B5EF4-FFF2-40B4-BE49-F238E27FC236}">
                <a16:creationId xmlns:a16="http://schemas.microsoft.com/office/drawing/2014/main" id="{E891FF90-E744-4A49-A6CD-DAF56B7C2EA3}"/>
              </a:ext>
            </a:extLst>
          </p:cNvPr>
          <p:cNvSpPr/>
          <p:nvPr/>
        </p:nvSpPr>
        <p:spPr>
          <a:xfrm>
            <a:off x="0" y="4981877"/>
            <a:ext cx="12187591" cy="1873261"/>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2B0451AD-7D8F-4823-957E-8D4FE94BA913}"/>
              </a:ext>
            </a:extLst>
          </p:cNvPr>
          <p:cNvSpPr txBox="1">
            <a:spLocks/>
          </p:cNvSpPr>
          <p:nvPr/>
        </p:nvSpPr>
        <p:spPr>
          <a:xfrm>
            <a:off x="453063" y="5506242"/>
            <a:ext cx="11485686" cy="113718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bg1"/>
                </a:solidFill>
                <a:latin typeface="仿宋" panose="02010609060101010101" pitchFamily="49" charset="-122"/>
                <a:ea typeface="仿宋" panose="02010609060101010101" pitchFamily="49" charset="-122"/>
              </a:rPr>
              <a:t>例如语句：</a:t>
            </a:r>
          </a:p>
          <a:p>
            <a:pPr marL="0" indent="0">
              <a:buNone/>
            </a:pPr>
            <a:r>
              <a:rPr lang="zh-CN" altLang="en-US" sz="2400" b="1" dirty="0">
                <a:solidFill>
                  <a:srgbClr val="FFFF00"/>
                </a:solidFill>
                <a:latin typeface="仿宋" panose="02010609060101010101" pitchFamily="49" charset="-122"/>
                <a:ea typeface="仿宋" panose="02010609060101010101" pitchFamily="49" charset="-122"/>
              </a:rPr>
              <a:t>    </a:t>
            </a:r>
            <a:r>
              <a:rPr lang="en-US" altLang="zh-CN" sz="2400" b="1" dirty="0">
                <a:solidFill>
                  <a:srgbClr val="FFFF00"/>
                </a:solidFill>
                <a:latin typeface="仿宋" panose="02010609060101010101" pitchFamily="49" charset="-122"/>
                <a:ea typeface="仿宋" panose="02010609060101010101" pitchFamily="49" charset="-122"/>
              </a:rPr>
              <a:t>update student set specialty=' </a:t>
            </a:r>
            <a:r>
              <a:rPr lang="zh-CN" altLang="en-US" sz="2400" b="1" dirty="0">
                <a:solidFill>
                  <a:srgbClr val="FFFF00"/>
                </a:solidFill>
                <a:latin typeface="仿宋" panose="02010609060101010101" pitchFamily="49" charset="-122"/>
                <a:ea typeface="仿宋" panose="02010609060101010101" pitchFamily="49" charset="-122"/>
              </a:rPr>
              <a:t>电气工程 </a:t>
            </a:r>
            <a:r>
              <a:rPr lang="en-US" altLang="zh-CN" sz="2400" b="1" dirty="0">
                <a:solidFill>
                  <a:srgbClr val="FFFF00"/>
                </a:solidFill>
                <a:latin typeface="仿宋" panose="02010609060101010101" pitchFamily="49" charset="-122"/>
                <a:ea typeface="仿宋" panose="02010609060101010101" pitchFamily="49" charset="-122"/>
              </a:rPr>
              <a:t>' where </a:t>
            </a:r>
            <a:r>
              <a:rPr lang="en-US" altLang="zh-CN" sz="2400" b="1" dirty="0" err="1">
                <a:solidFill>
                  <a:srgbClr val="FFFF00"/>
                </a:solidFill>
                <a:latin typeface="仿宋" panose="02010609060101010101" pitchFamily="49" charset="-122"/>
                <a:ea typeface="仿宋" panose="02010609060101010101" pitchFamily="49" charset="-122"/>
              </a:rPr>
              <a:t>studentName</a:t>
            </a:r>
            <a:r>
              <a:rPr lang="en-US" altLang="zh-CN" sz="2400" b="1" dirty="0">
                <a:solidFill>
                  <a:srgbClr val="FFFF00"/>
                </a:solidFill>
                <a:latin typeface="仿宋" panose="02010609060101010101" pitchFamily="49" charset="-122"/>
                <a:ea typeface="仿宋" panose="02010609060101010101" pitchFamily="49" charset="-122"/>
              </a:rPr>
              <a:t>=' </a:t>
            </a:r>
            <a:r>
              <a:rPr lang="zh-CN" altLang="en-US" sz="2400" b="1" dirty="0">
                <a:solidFill>
                  <a:srgbClr val="FFFF00"/>
                </a:solidFill>
                <a:latin typeface="仿宋" panose="02010609060101010101" pitchFamily="49" charset="-122"/>
                <a:ea typeface="仿宋" panose="02010609060101010101" pitchFamily="49" charset="-122"/>
              </a:rPr>
              <a:t>章成 </a:t>
            </a:r>
            <a:r>
              <a:rPr lang="en-US" altLang="zh-CN" sz="2400" b="1" dirty="0">
                <a:solidFill>
                  <a:srgbClr val="FFFF00"/>
                </a:solidFill>
                <a:latin typeface="仿宋" panose="02010609060101010101" pitchFamily="49" charset="-122"/>
                <a:ea typeface="仿宋" panose="02010609060101010101" pitchFamily="49" charset="-122"/>
              </a:rPr>
              <a:t>‘;</a:t>
            </a:r>
          </a:p>
        </p:txBody>
      </p:sp>
      <p:grpSp>
        <p:nvGrpSpPr>
          <p:cNvPr id="28" name="组合 27">
            <a:extLst>
              <a:ext uri="{FF2B5EF4-FFF2-40B4-BE49-F238E27FC236}">
                <a16:creationId xmlns:a16="http://schemas.microsoft.com/office/drawing/2014/main" id="{8833B502-C189-4BD6-AD59-1B47BBC1B304}"/>
              </a:ext>
            </a:extLst>
          </p:cNvPr>
          <p:cNvGrpSpPr/>
          <p:nvPr/>
        </p:nvGrpSpPr>
        <p:grpSpPr>
          <a:xfrm flipH="1">
            <a:off x="8958613" y="4303854"/>
            <a:ext cx="3228978" cy="1301343"/>
            <a:chOff x="-8805" y="5407865"/>
            <a:chExt cx="3213509" cy="1301644"/>
          </a:xfrm>
        </p:grpSpPr>
        <p:sp>
          <p:nvSpPr>
            <p:cNvPr id="33" name="矩形 32">
              <a:extLst>
                <a:ext uri="{FF2B5EF4-FFF2-40B4-BE49-F238E27FC236}">
                  <a16:creationId xmlns:a16="http://schemas.microsoft.com/office/drawing/2014/main" id="{61534F09-DD3F-4E4E-BEA5-2E9522525183}"/>
                </a:ext>
              </a:extLst>
            </p:cNvPr>
            <p:cNvSpPr/>
            <p:nvPr/>
          </p:nvSpPr>
          <p:spPr>
            <a:xfrm>
              <a:off x="2015764"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5AF924D8-7C56-4039-8982-3D2A21D3CA6F}"/>
                </a:ext>
              </a:extLst>
            </p:cNvPr>
            <p:cNvSpPr/>
            <p:nvPr/>
          </p:nvSpPr>
          <p:spPr>
            <a:xfrm>
              <a:off x="366888"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74629CC-07CD-4E56-B788-462E459AFC6F}"/>
                </a:ext>
              </a:extLst>
            </p:cNvPr>
            <p:cNvSpPr/>
            <p:nvPr/>
          </p:nvSpPr>
          <p:spPr>
            <a:xfrm>
              <a:off x="-8805" y="5666360"/>
              <a:ext cx="495299"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29840072-BD50-415B-A798-B02DA442E7C2}"/>
                </a:ext>
              </a:extLst>
            </p:cNvPr>
            <p:cNvSpPr/>
            <p:nvPr/>
          </p:nvSpPr>
          <p:spPr>
            <a:xfrm>
              <a:off x="2339571" y="6008462"/>
              <a:ext cx="266702" cy="28721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4633F08A-94B2-4F43-A6E9-F8BEE88D5D30}"/>
                </a:ext>
              </a:extLst>
            </p:cNvPr>
            <p:cNvSpPr/>
            <p:nvPr/>
          </p:nvSpPr>
          <p:spPr>
            <a:xfrm>
              <a:off x="2015764" y="642229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1C896DB5-42EE-4998-9E79-DB7935411E1F}"/>
                </a:ext>
              </a:extLst>
            </p:cNvPr>
            <p:cNvSpPr/>
            <p:nvPr/>
          </p:nvSpPr>
          <p:spPr>
            <a:xfrm>
              <a:off x="2606273" y="540786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14858432-05B2-4E17-A8AA-DCB8EE0F9F62}"/>
                </a:ext>
              </a:extLst>
            </p:cNvPr>
            <p:cNvSpPr/>
            <p:nvPr/>
          </p:nvSpPr>
          <p:spPr>
            <a:xfrm>
              <a:off x="1882413" y="5721244"/>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8E336CBD-3B63-4BD7-BDFE-EF8E4B28EF08}"/>
                </a:ext>
              </a:extLst>
            </p:cNvPr>
            <p:cNvSpPr/>
            <p:nvPr/>
          </p:nvSpPr>
          <p:spPr>
            <a:xfrm flipV="1">
              <a:off x="1173740" y="6008462"/>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0F3F0114-279D-4E79-A984-2A0E301E1ABB}"/>
                </a:ext>
              </a:extLst>
            </p:cNvPr>
            <p:cNvSpPr/>
            <p:nvPr/>
          </p:nvSpPr>
          <p:spPr>
            <a:xfrm>
              <a:off x="3048494" y="6292362"/>
              <a:ext cx="156210" cy="135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11340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 calcmode="lin" valueType="num">
                                      <p:cBhvr>
                                        <p:cTn id="11" dur="10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26">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26">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26">
                                            <p:txEl>
                                              <p:pRg st="0" end="0"/>
                                            </p:txEl>
                                          </p:spTgt>
                                        </p:tgtEl>
                                      </p:cBhvr>
                                    </p:animEffect>
                                  </p:childTnLst>
                                </p:cTn>
                              </p:par>
                            </p:childTnLst>
                          </p:cTn>
                        </p:par>
                        <p:par>
                          <p:cTn id="15" fill="hold">
                            <p:stCondLst>
                              <p:cond delay="1500"/>
                            </p:stCondLst>
                            <p:childTnLst>
                              <p:par>
                                <p:cTn id="16" presetID="2" presetClass="entr" presetSubtype="9" fill="hold" nodeType="afterEffect">
                                  <p:stCondLst>
                                    <p:cond delay="0"/>
                                  </p:stCondLst>
                                  <p:childTnLst>
                                    <p:set>
                                      <p:cBhvr>
                                        <p:cTn id="17" dur="1" fill="hold">
                                          <p:stCondLst>
                                            <p:cond delay="0"/>
                                          </p:stCondLst>
                                        </p:cTn>
                                        <p:tgtEl>
                                          <p:spTgt spid="24">
                                            <p:txEl>
                                              <p:pRg st="0" end="0"/>
                                            </p:txEl>
                                          </p:spTgt>
                                        </p:tgtEl>
                                        <p:attrNameLst>
                                          <p:attrName>style.visibility</p:attrName>
                                        </p:attrNameLst>
                                      </p:cBhvr>
                                      <p:to>
                                        <p:strVal val="visible"/>
                                      </p:to>
                                    </p:set>
                                    <p:anim calcmode="lin" valueType="num">
                                      <p:cBhvr additive="base">
                                        <p:cTn id="18"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20" fill="hold">
                            <p:stCondLst>
                              <p:cond delay="2000"/>
                            </p:stCondLst>
                            <p:childTnLst>
                              <p:par>
                                <p:cTn id="21" presetID="2" presetClass="entr" presetSubtype="9" fill="hold" nodeType="afterEffect">
                                  <p:stCondLst>
                                    <p:cond delay="0"/>
                                  </p:stCondLst>
                                  <p:childTnLst>
                                    <p:set>
                                      <p:cBhvr>
                                        <p:cTn id="22" dur="1" fill="hold">
                                          <p:stCondLst>
                                            <p:cond delay="0"/>
                                          </p:stCondLst>
                                        </p:cTn>
                                        <p:tgtEl>
                                          <p:spTgt spid="24">
                                            <p:txEl>
                                              <p:pRg st="1" end="1"/>
                                            </p:txEl>
                                          </p:spTgt>
                                        </p:tgtEl>
                                        <p:attrNameLst>
                                          <p:attrName>style.visibility</p:attrName>
                                        </p:attrNameLst>
                                      </p:cBhvr>
                                      <p:to>
                                        <p:strVal val="visible"/>
                                      </p:to>
                                    </p:set>
                                    <p:anim calcmode="lin" valueType="num">
                                      <p:cBhvr additive="base">
                                        <p:cTn id="23" dur="500" fill="hold"/>
                                        <p:tgtEl>
                                          <p:spTgt spid="24">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4">
                                            <p:txEl>
                                              <p:pRg st="1" end="1"/>
                                            </p:txEl>
                                          </p:spTgt>
                                        </p:tgtEl>
                                        <p:attrNameLst>
                                          <p:attrName>ppt_y</p:attrName>
                                        </p:attrNameLst>
                                      </p:cBhvr>
                                      <p:tavLst>
                                        <p:tav tm="0">
                                          <p:val>
                                            <p:strVal val="0-#ppt_h/2"/>
                                          </p:val>
                                        </p:tav>
                                        <p:tav tm="100000">
                                          <p:val>
                                            <p:strVal val="#ppt_y"/>
                                          </p:val>
                                        </p:tav>
                                      </p:tavLst>
                                    </p:anim>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par>
                          <p:cTn id="29" fill="hold">
                            <p:stCondLst>
                              <p:cond delay="3000"/>
                            </p:stCondLst>
                            <p:childTnLst>
                              <p:par>
                                <p:cTn id="30" presetID="2" presetClass="entr" presetSubtype="2" fill="hold" grpId="0" nodeType="afterEffect" nodePh="1">
                                  <p:stCondLst>
                                    <p:cond delay="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1+#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22" presetClass="entr" presetSubtype="2"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circle(in)">
                                      <p:cBhvr>
                                        <p:cTn id="42" dur="2000"/>
                                        <p:tgtEl>
                                          <p:spTgt spid="25"/>
                                        </p:tgtEl>
                                      </p:cBhvr>
                                    </p:animEffect>
                                  </p:childTnLst>
                                </p:cTn>
                              </p:par>
                            </p:childTnLst>
                          </p:cTn>
                        </p:par>
                        <p:par>
                          <p:cTn id="43" fill="hold">
                            <p:stCondLst>
                              <p:cond delay="2000"/>
                            </p:stCondLst>
                            <p:childTnLst>
                              <p:par>
                                <p:cTn id="44" presetID="31" presetClass="entr" presetSubtype="0"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 calcmode="lin" valueType="num">
                                      <p:cBhvr>
                                        <p:cTn id="46" dur="10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47" dur="1000" fill="hold"/>
                                        <p:tgtEl>
                                          <p:spTgt spid="27">
                                            <p:txEl>
                                              <p:pRg st="0" end="0"/>
                                            </p:txEl>
                                          </p:spTgt>
                                        </p:tgtEl>
                                        <p:attrNameLst>
                                          <p:attrName>ppt_h</p:attrName>
                                        </p:attrNameLst>
                                      </p:cBhvr>
                                      <p:tavLst>
                                        <p:tav tm="0">
                                          <p:val>
                                            <p:fltVal val="0"/>
                                          </p:val>
                                        </p:tav>
                                        <p:tav tm="100000">
                                          <p:val>
                                            <p:strVal val="#ppt_h"/>
                                          </p:val>
                                        </p:tav>
                                      </p:tavLst>
                                    </p:anim>
                                    <p:anim calcmode="lin" valueType="num">
                                      <p:cBhvr>
                                        <p:cTn id="48" dur="1000" fill="hold"/>
                                        <p:tgtEl>
                                          <p:spTgt spid="27">
                                            <p:txEl>
                                              <p:pRg st="0" end="0"/>
                                            </p:txEl>
                                          </p:spTgt>
                                        </p:tgtEl>
                                        <p:attrNameLst>
                                          <p:attrName>style.rotation</p:attrName>
                                        </p:attrNameLst>
                                      </p:cBhvr>
                                      <p:tavLst>
                                        <p:tav tm="0">
                                          <p:val>
                                            <p:fltVal val="90"/>
                                          </p:val>
                                        </p:tav>
                                        <p:tav tm="100000">
                                          <p:val>
                                            <p:fltVal val="0"/>
                                          </p:val>
                                        </p:tav>
                                      </p:tavLst>
                                    </p:anim>
                                    <p:animEffect transition="in" filter="fade">
                                      <p:cBhvr>
                                        <p:cTn id="49" dur="1000"/>
                                        <p:tgtEl>
                                          <p:spTgt spid="27">
                                            <p:txEl>
                                              <p:pRg st="0" end="0"/>
                                            </p:txEl>
                                          </p:spTgt>
                                        </p:tgtEl>
                                      </p:cBhvr>
                                    </p:animEffect>
                                  </p:childTnLst>
                                </p:cTn>
                              </p:par>
                            </p:childTnLst>
                          </p:cTn>
                        </p:par>
                        <p:par>
                          <p:cTn id="50" fill="hold">
                            <p:stCondLst>
                              <p:cond delay="3000"/>
                            </p:stCondLst>
                            <p:childTnLst>
                              <p:par>
                                <p:cTn id="51" presetID="31" presetClass="entr" presetSubtype="0" fill="hold" grpId="0" nodeType="afterEffect">
                                  <p:stCondLst>
                                    <p:cond delay="0"/>
                                  </p:stCondLst>
                                  <p:childTnLst>
                                    <p:set>
                                      <p:cBhvr>
                                        <p:cTn id="52" dur="1" fill="hold">
                                          <p:stCondLst>
                                            <p:cond delay="0"/>
                                          </p:stCondLst>
                                        </p:cTn>
                                        <p:tgtEl>
                                          <p:spTgt spid="27">
                                            <p:txEl>
                                              <p:pRg st="1" end="1"/>
                                            </p:txEl>
                                          </p:spTgt>
                                        </p:tgtEl>
                                        <p:attrNameLst>
                                          <p:attrName>style.visibility</p:attrName>
                                        </p:attrNameLst>
                                      </p:cBhvr>
                                      <p:to>
                                        <p:strVal val="visible"/>
                                      </p:to>
                                    </p:set>
                                    <p:anim calcmode="lin" valueType="num">
                                      <p:cBhvr>
                                        <p:cTn id="53"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54"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55"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56" dur="10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build="p"/>
      <p:bldP spid="20" grpId="0" animBg="1"/>
      <p:bldP spid="23" grpId="0"/>
      <p:bldP spid="25" grpId="0" animBg="1"/>
      <p:bldP spid="2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11.1 </a:t>
            </a:r>
            <a:r>
              <a:rPr lang="en-US" altLang="zh-CN" b="1" dirty="0" err="1">
                <a:latin typeface="仿宋" panose="02010609060101010101" pitchFamily="49" charset="-122"/>
                <a:ea typeface="仿宋" panose="02010609060101010101" pitchFamily="49" charset="-122"/>
              </a:rPr>
              <a:t>Mysql</a:t>
            </a:r>
            <a:r>
              <a:rPr lang="zh-CN" altLang="en-US" b="1" dirty="0">
                <a:latin typeface="仿宋" panose="02010609060101010101" pitchFamily="49" charset="-122"/>
                <a:ea typeface="仿宋" panose="02010609060101010101" pitchFamily="49" charset="-122"/>
              </a:rPr>
              <a:t>数据库与</a:t>
            </a:r>
            <a:r>
              <a:rPr lang="en-US" altLang="zh-CN" b="1" dirty="0">
                <a:latin typeface="仿宋" panose="02010609060101010101" pitchFamily="49" charset="-122"/>
                <a:ea typeface="仿宋" panose="02010609060101010101" pitchFamily="49" charset="-122"/>
              </a:rPr>
              <a:t>SQL</a:t>
            </a:r>
            <a:r>
              <a:rPr lang="zh-CN" altLang="en-US" b="1" dirty="0">
                <a:latin typeface="仿宋" panose="02010609060101010101" pitchFamily="49" charset="-122"/>
                <a:ea typeface="仿宋" panose="02010609060101010101" pitchFamily="49" charset="-122"/>
              </a:rPr>
              <a:t>命令</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从文件导入数据</a:t>
              </a:r>
            </a:p>
          </p:txBody>
        </p:sp>
      </p:grpSp>
      <p:sp>
        <p:nvSpPr>
          <p:cNvPr id="16" name="矩形 15">
            <a:extLst>
              <a:ext uri="{FF2B5EF4-FFF2-40B4-BE49-F238E27FC236}">
                <a16:creationId xmlns:a16="http://schemas.microsoft.com/office/drawing/2014/main" id="{A3620759-0252-4A53-B0D7-DF84016DA082}"/>
              </a:ext>
            </a:extLst>
          </p:cNvPr>
          <p:cNvSpPr/>
          <p:nvPr/>
        </p:nvSpPr>
        <p:spPr>
          <a:xfrm>
            <a:off x="-32257" y="2057587"/>
            <a:ext cx="12192794" cy="4702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26" name="内容占位符 2">
            <a:extLst>
              <a:ext uri="{FF2B5EF4-FFF2-40B4-BE49-F238E27FC236}">
                <a16:creationId xmlns:a16="http://schemas.microsoft.com/office/drawing/2014/main" id="{4425C3EA-8D94-44A0-915C-EF38E943FDFC}"/>
              </a:ext>
            </a:extLst>
          </p:cNvPr>
          <p:cNvSpPr txBox="1">
            <a:spLocks/>
          </p:cNvSpPr>
          <p:nvPr/>
        </p:nvSpPr>
        <p:spPr>
          <a:xfrm>
            <a:off x="281084" y="1967115"/>
            <a:ext cx="10731984" cy="55511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1</a:t>
            </a:r>
            <a:r>
              <a:rPr lang="zh-CN" altLang="en-US" sz="2400" b="1" dirty="0">
                <a:solidFill>
                  <a:schemeClr val="tx1"/>
                </a:solidFill>
                <a:latin typeface="仿宋" panose="02010609060101010101" pitchFamily="49" charset="-122"/>
                <a:ea typeface="仿宋" panose="02010609060101010101" pitchFamily="49" charset="-122"/>
              </a:rPr>
              <a:t> ．</a:t>
            </a:r>
            <a:r>
              <a:rPr lang="zh-CN" altLang="zh-CN" sz="2400" b="1"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从文本方式导入数据</a:t>
            </a:r>
          </a:p>
        </p:txBody>
      </p:sp>
      <p:sp>
        <p:nvSpPr>
          <p:cNvPr id="20" name="矩形 19">
            <a:extLst>
              <a:ext uri="{FF2B5EF4-FFF2-40B4-BE49-F238E27FC236}">
                <a16:creationId xmlns:a16="http://schemas.microsoft.com/office/drawing/2014/main" id="{7581EFED-42C4-420E-AE9E-F0E003241D67}"/>
              </a:ext>
            </a:extLst>
          </p:cNvPr>
          <p:cNvSpPr/>
          <p:nvPr/>
        </p:nvSpPr>
        <p:spPr>
          <a:xfrm>
            <a:off x="0" y="3140804"/>
            <a:ext cx="12187591" cy="27431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仿宋" panose="02010609060101010101" pitchFamily="49" charset="-122"/>
                <a:ea typeface="仿宋" panose="02010609060101010101" pitchFamily="49" charset="-122"/>
              </a:rPr>
              <a:t> </a:t>
            </a:r>
            <a:endParaRPr lang="zh-CN" altLang="en-US" b="1" dirty="0">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FEDC728D-3DD0-479E-BB9B-0FB9A8E93213}"/>
              </a:ext>
            </a:extLst>
          </p:cNvPr>
          <p:cNvSpPr txBox="1">
            <a:spLocks/>
          </p:cNvSpPr>
          <p:nvPr/>
        </p:nvSpPr>
        <p:spPr>
          <a:xfrm>
            <a:off x="133721" y="3561751"/>
            <a:ext cx="11732083" cy="589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1707" lvl="1" indent="-265060">
              <a:buNone/>
            </a:pP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23FA5F05-DA90-4F2D-A1EE-124C38E88DCE}"/>
              </a:ext>
            </a:extLst>
          </p:cNvPr>
          <p:cNvSpPr/>
          <p:nvPr/>
        </p:nvSpPr>
        <p:spPr>
          <a:xfrm>
            <a:off x="606391" y="2522226"/>
            <a:ext cx="11572753" cy="4539320"/>
          </a:xfrm>
          <a:prstGeom prst="rect">
            <a:avLst/>
          </a:prstGeom>
        </p:spPr>
        <p:txBody>
          <a:bodyPr wrap="square">
            <a:spAutoFit/>
          </a:bodyPr>
          <a:lstStyle/>
          <a:p>
            <a:pPr>
              <a:lnSpc>
                <a:spcPct val="130000"/>
              </a:lnSpc>
            </a:pP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用单个</a:t>
            </a:r>
            <a:r>
              <a:rPr lang="en-US" altLang="zh-CN" sz="2400" b="1" kern="100" dirty="0" err="1">
                <a:latin typeface="仿宋" panose="02010609060101010101" pitchFamily="49" charset="-122"/>
                <a:ea typeface="仿宋" panose="02010609060101010101" pitchFamily="49" charset="-122"/>
                <a:cs typeface="Times New Roman" panose="02020603050405020304" pitchFamily="18" charset="0"/>
              </a:rPr>
              <a:t>sql</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命令添加数据效率低，可以用下面的两种方式，向表中成批添加数据。</a:t>
            </a:r>
          </a:p>
          <a:p>
            <a:pPr marL="342831">
              <a:lnSpc>
                <a:spcPct val="130000"/>
              </a:lnSpc>
              <a:spcBef>
                <a:spcPts val="1800"/>
              </a:spcBef>
            </a:pP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1</a:t>
            </a:r>
            <a:r>
              <a:rPr lang="zh-CN" altLang="en-US" sz="2400" b="1" dirty="0">
                <a:latin typeface="仿宋" panose="02010609060101010101" pitchFamily="49" charset="-122"/>
                <a:ea typeface="仿宋" panose="02010609060101010101" pitchFamily="49" charset="-122"/>
              </a:rPr>
              <a:t> ．</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从文本方式导入数据</a:t>
            </a:r>
          </a:p>
          <a:p>
            <a:pPr>
              <a:lnSpc>
                <a:spcPct val="130000"/>
              </a:lnSpc>
              <a:spcBef>
                <a:spcPts val="1800"/>
              </a:spcBef>
            </a:pP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例如，在文本文件</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D:/studentdata.txt</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中编辑数据，数据字段间用</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Tab</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键分隔。</a:t>
            </a:r>
            <a:endParaRPr lang="en-US" altLang="zh-CN" sz="2400" b="1" kern="100" dirty="0">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spcBef>
                <a:spcPts val="1800"/>
              </a:spcBef>
            </a:pP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字段值为</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null</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时用</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\N</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表示。然后将此文件中数据导入数据表</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student</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中。</a:t>
            </a:r>
            <a:endParaRPr lang="en-US" altLang="zh-CN" sz="2400" b="1" kern="100" dirty="0">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spcBef>
                <a:spcPts val="1800"/>
              </a:spcBef>
            </a:pPr>
            <a:r>
              <a:rPr lang="zh-CN" altLang="zh-CN" sz="2400" b="1" dirty="0">
                <a:latin typeface="仿宋" panose="02010609060101010101" pitchFamily="49" charset="-122"/>
                <a:ea typeface="仿宋" panose="02010609060101010101" pitchFamily="49" charset="-122"/>
              </a:rPr>
              <a:t>使用如下命令导入数据</a:t>
            </a:r>
          </a:p>
          <a:p>
            <a:pPr marL="1342756">
              <a:lnSpc>
                <a:spcPct val="130000"/>
              </a:lnSpc>
              <a:spcBef>
                <a:spcPts val="1800"/>
              </a:spcBef>
            </a:pPr>
            <a:r>
              <a:rPr lang="en-US" altLang="zh-CN" sz="2000" b="1" dirty="0" err="1">
                <a:latin typeface="仿宋" panose="02010609060101010101" pitchFamily="49" charset="-122"/>
                <a:ea typeface="仿宋" panose="02010609060101010101" pitchFamily="49" charset="-122"/>
              </a:rPr>
              <a:t>mysql</a:t>
            </a:r>
            <a:r>
              <a:rPr lang="en-US" altLang="zh-CN" sz="2000" b="1" dirty="0">
                <a:latin typeface="仿宋" panose="02010609060101010101" pitchFamily="49" charset="-122"/>
                <a:ea typeface="仿宋" panose="02010609060101010101" pitchFamily="49" charset="-122"/>
              </a:rPr>
              <a:t>&gt; load data local </a:t>
            </a:r>
            <a:r>
              <a:rPr lang="en-US" altLang="zh-CN" sz="2000" b="1" dirty="0" err="1">
                <a:latin typeface="仿宋" panose="02010609060101010101" pitchFamily="49" charset="-122"/>
                <a:ea typeface="仿宋" panose="02010609060101010101" pitchFamily="49" charset="-122"/>
              </a:rPr>
              <a:t>infile</a:t>
            </a:r>
            <a:r>
              <a:rPr lang="en-US" altLang="zh-CN" sz="2000" b="1" dirty="0">
                <a:latin typeface="仿宋" panose="02010609060101010101" pitchFamily="49" charset="-122"/>
                <a:ea typeface="仿宋" panose="02010609060101010101" pitchFamily="49" charset="-122"/>
              </a:rPr>
              <a:t> "D:/studentdata.txt" into table student(</a:t>
            </a:r>
            <a:r>
              <a:rPr lang="en-US" altLang="zh-CN" sz="2000" b="1" dirty="0" err="1">
                <a:latin typeface="仿宋" panose="02010609060101010101" pitchFamily="49" charset="-122"/>
                <a:ea typeface="仿宋" panose="02010609060101010101" pitchFamily="49" charset="-122"/>
              </a:rPr>
              <a:t>studentNo,studentName,studentAge,specialty</a:t>
            </a:r>
            <a:r>
              <a:rPr lang="en-US" altLang="zh-CN" sz="2000" b="1" dirty="0">
                <a:latin typeface="仿宋" panose="02010609060101010101" pitchFamily="49" charset="-122"/>
                <a:ea typeface="仿宋" panose="02010609060101010101" pitchFamily="49" charset="-122"/>
              </a:rPr>
              <a:t>);</a:t>
            </a:r>
            <a:endParaRPr lang="zh-CN" altLang="zh-CN" sz="20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524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 calcmode="lin" valueType="num">
                                      <p:cBhvr>
                                        <p:cTn id="11" dur="10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26">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26">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26">
                                            <p:txEl>
                                              <p:pRg st="0" end="0"/>
                                            </p:tx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par>
                          <p:cTn id="19" fill="hold">
                            <p:stCondLst>
                              <p:cond delay="2000"/>
                            </p:stCondLst>
                            <p:childTnLst>
                              <p:par>
                                <p:cTn id="20" presetID="2" presetClass="entr" presetSubtype="2" fill="hold" grpId="0" nodeType="afterEffect" nodePh="1">
                                  <p:stCondLst>
                                    <p:cond delay="0"/>
                                  </p:stCondLst>
                                  <p:endCondLst>
                                    <p:cond evt="begin" delay="0">
                                      <p:tn val="20"/>
                                    </p:cond>
                                  </p:end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9" fill="hold" grpId="0" nodeType="after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 calcmode="lin" valueType="num">
                                      <p:cBhvr additive="base">
                                        <p:cTn id="27"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29">
                                            <p:txEl>
                                              <p:pRg st="1" end="1"/>
                                            </p:txEl>
                                          </p:spTgt>
                                        </p:tgtEl>
                                        <p:attrNameLst>
                                          <p:attrName>style.visibility</p:attrName>
                                        </p:attrNameLst>
                                      </p:cBhvr>
                                      <p:to>
                                        <p:strVal val="visible"/>
                                      </p:to>
                                    </p:set>
                                    <p:anim calcmode="lin" valueType="num">
                                      <p:cBhvr additive="base">
                                        <p:cTn id="33" dur="500" fill="hold"/>
                                        <p:tgtEl>
                                          <p:spTgt spid="29">
                                            <p:txEl>
                                              <p:pRg st="1" end="1"/>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9">
                                            <p:txEl>
                                              <p:pRg st="2" end="2"/>
                                            </p:txEl>
                                          </p:spTgt>
                                        </p:tgtEl>
                                        <p:attrNameLst>
                                          <p:attrName>style.visibility</p:attrName>
                                        </p:attrNameLst>
                                      </p:cBhvr>
                                      <p:to>
                                        <p:strVal val="visible"/>
                                      </p:to>
                                    </p:set>
                                    <p:anim calcmode="lin" valueType="num">
                                      <p:cBhvr additive="base">
                                        <p:cTn id="39" dur="500" fill="hold"/>
                                        <p:tgtEl>
                                          <p:spTgt spid="29">
                                            <p:txEl>
                                              <p:pRg st="2" end="2"/>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9">
                                            <p:txEl>
                                              <p:pRg st="2" end="2"/>
                                            </p:txEl>
                                          </p:spTgt>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2" fill="hold" grpId="0" nodeType="afterEffect">
                                  <p:stCondLst>
                                    <p:cond delay="0"/>
                                  </p:stCondLst>
                                  <p:childTnLst>
                                    <p:set>
                                      <p:cBhvr>
                                        <p:cTn id="43" dur="1" fill="hold">
                                          <p:stCondLst>
                                            <p:cond delay="0"/>
                                          </p:stCondLst>
                                        </p:cTn>
                                        <p:tgtEl>
                                          <p:spTgt spid="29">
                                            <p:txEl>
                                              <p:pRg st="3" end="3"/>
                                            </p:txEl>
                                          </p:spTgt>
                                        </p:tgtEl>
                                        <p:attrNameLst>
                                          <p:attrName>style.visibility</p:attrName>
                                        </p:attrNameLst>
                                      </p:cBhvr>
                                      <p:to>
                                        <p:strVal val="visible"/>
                                      </p:to>
                                    </p:set>
                                    <p:anim calcmode="lin" valueType="num">
                                      <p:cBhvr additive="base">
                                        <p:cTn id="44" dur="500" fill="hold"/>
                                        <p:tgtEl>
                                          <p:spTgt spid="29">
                                            <p:txEl>
                                              <p:pRg st="3" end="3"/>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29">
                                            <p:txEl>
                                              <p:pRg st="4" end="4"/>
                                            </p:txEl>
                                          </p:spTgt>
                                        </p:tgtEl>
                                        <p:attrNameLst>
                                          <p:attrName>style.visibility</p:attrName>
                                        </p:attrNameLst>
                                      </p:cBhvr>
                                      <p:to>
                                        <p:strVal val="visible"/>
                                      </p:to>
                                    </p:set>
                                    <p:anim calcmode="lin" valueType="num">
                                      <p:cBhvr additive="base">
                                        <p:cTn id="50" dur="500" fill="hold"/>
                                        <p:tgtEl>
                                          <p:spTgt spid="29">
                                            <p:txEl>
                                              <p:pRg st="4" end="4"/>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9">
                                            <p:txEl>
                                              <p:pRg st="4" end="4"/>
                                            </p:txEl>
                                          </p:spTgt>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29">
                                            <p:txEl>
                                              <p:pRg st="5" end="5"/>
                                            </p:txEl>
                                          </p:spTgt>
                                        </p:tgtEl>
                                        <p:attrNameLst>
                                          <p:attrName>style.visibility</p:attrName>
                                        </p:attrNameLst>
                                      </p:cBhvr>
                                      <p:to>
                                        <p:strVal val="visible"/>
                                      </p:to>
                                    </p:set>
                                    <p:anim calcmode="lin" valueType="num">
                                      <p:cBhvr additive="base">
                                        <p:cTn id="55" dur="500" fill="hold"/>
                                        <p:tgtEl>
                                          <p:spTgt spid="29">
                                            <p:txEl>
                                              <p:pRg st="5" end="5"/>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build="p"/>
      <p:bldP spid="20" grpId="0" animBg="1"/>
      <p:bldP spid="23" grpId="0"/>
      <p:bldP spid="2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11.1 </a:t>
            </a:r>
            <a:r>
              <a:rPr lang="en-US" altLang="zh-CN" b="1" dirty="0" err="1">
                <a:latin typeface="仿宋" panose="02010609060101010101" pitchFamily="49" charset="-122"/>
                <a:ea typeface="仿宋" panose="02010609060101010101" pitchFamily="49" charset="-122"/>
              </a:rPr>
              <a:t>Mysql</a:t>
            </a:r>
            <a:r>
              <a:rPr lang="zh-CN" altLang="en-US" b="1" dirty="0">
                <a:latin typeface="仿宋" panose="02010609060101010101" pitchFamily="49" charset="-122"/>
                <a:ea typeface="仿宋" panose="02010609060101010101" pitchFamily="49" charset="-122"/>
              </a:rPr>
              <a:t>数据库与</a:t>
            </a:r>
            <a:r>
              <a:rPr lang="en-US" altLang="zh-CN" b="1" dirty="0">
                <a:latin typeface="仿宋" panose="02010609060101010101" pitchFamily="49" charset="-122"/>
                <a:ea typeface="仿宋" panose="02010609060101010101" pitchFamily="49" charset="-122"/>
              </a:rPr>
              <a:t>SQL</a:t>
            </a:r>
            <a:r>
              <a:rPr lang="zh-CN" altLang="en-US" b="1" dirty="0">
                <a:latin typeface="仿宋" panose="02010609060101010101" pitchFamily="49" charset="-122"/>
                <a:ea typeface="仿宋" panose="02010609060101010101" pitchFamily="49" charset="-122"/>
              </a:rPr>
              <a:t>命令</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从文件导入数据</a:t>
              </a:r>
            </a:p>
          </p:txBody>
        </p:sp>
      </p:grpSp>
      <p:sp>
        <p:nvSpPr>
          <p:cNvPr id="16" name="矩形 15">
            <a:extLst>
              <a:ext uri="{FF2B5EF4-FFF2-40B4-BE49-F238E27FC236}">
                <a16:creationId xmlns:a16="http://schemas.microsoft.com/office/drawing/2014/main" id="{A3620759-0252-4A53-B0D7-DF84016DA082}"/>
              </a:ext>
            </a:extLst>
          </p:cNvPr>
          <p:cNvSpPr/>
          <p:nvPr/>
        </p:nvSpPr>
        <p:spPr>
          <a:xfrm>
            <a:off x="-32257" y="2057587"/>
            <a:ext cx="12192794" cy="4702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26" name="内容占位符 2">
            <a:extLst>
              <a:ext uri="{FF2B5EF4-FFF2-40B4-BE49-F238E27FC236}">
                <a16:creationId xmlns:a16="http://schemas.microsoft.com/office/drawing/2014/main" id="{4425C3EA-8D94-44A0-915C-EF38E943FDFC}"/>
              </a:ext>
            </a:extLst>
          </p:cNvPr>
          <p:cNvSpPr txBox="1">
            <a:spLocks/>
          </p:cNvSpPr>
          <p:nvPr/>
        </p:nvSpPr>
        <p:spPr>
          <a:xfrm>
            <a:off x="281084" y="1967115"/>
            <a:ext cx="10731984" cy="55511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2</a:t>
            </a:r>
            <a:r>
              <a:rPr lang="zh-CN" altLang="en-US" sz="2400" b="1" dirty="0">
                <a:solidFill>
                  <a:schemeClr val="tx1"/>
                </a:solidFill>
                <a:latin typeface="仿宋" panose="02010609060101010101" pitchFamily="49" charset="-122"/>
                <a:ea typeface="仿宋" panose="02010609060101010101" pitchFamily="49" charset="-122"/>
              </a:rPr>
              <a:t> ．</a:t>
            </a:r>
            <a:r>
              <a:rPr lang="zh-CN" altLang="zh-CN" sz="2400" b="1"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从</a:t>
            </a:r>
            <a:r>
              <a:rPr lang="en-US" altLang="zh-CN" sz="2400" b="1"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SQL</a:t>
            </a:r>
            <a:r>
              <a:rPr lang="zh-CN" altLang="en-US" sz="2400" b="1"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脚本文件</a:t>
            </a:r>
            <a:r>
              <a:rPr lang="zh-CN" altLang="zh-CN" sz="2400" b="1" kern="100" dirty="0">
                <a:solidFill>
                  <a:schemeClr val="tx1"/>
                </a:solidFill>
                <a:latin typeface="仿宋" panose="02010609060101010101" pitchFamily="49" charset="-122"/>
                <a:ea typeface="仿宋" panose="02010609060101010101" pitchFamily="49" charset="-122"/>
                <a:cs typeface="Times New Roman" panose="02020603050405020304" pitchFamily="18" charset="0"/>
              </a:rPr>
              <a:t>导入数据</a:t>
            </a:r>
          </a:p>
        </p:txBody>
      </p:sp>
      <p:sp>
        <p:nvSpPr>
          <p:cNvPr id="20" name="矩形 19">
            <a:extLst>
              <a:ext uri="{FF2B5EF4-FFF2-40B4-BE49-F238E27FC236}">
                <a16:creationId xmlns:a16="http://schemas.microsoft.com/office/drawing/2014/main" id="{7581EFED-42C4-420E-AE9E-F0E003241D67}"/>
              </a:ext>
            </a:extLst>
          </p:cNvPr>
          <p:cNvSpPr/>
          <p:nvPr/>
        </p:nvSpPr>
        <p:spPr>
          <a:xfrm>
            <a:off x="4409" y="2999196"/>
            <a:ext cx="12187591" cy="37967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仿宋" panose="02010609060101010101" pitchFamily="49" charset="-122"/>
                <a:ea typeface="仿宋" panose="02010609060101010101" pitchFamily="49" charset="-122"/>
              </a:rPr>
              <a:t> </a:t>
            </a:r>
            <a:endParaRPr lang="zh-CN" altLang="en-US" b="1" dirty="0">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FEDC728D-3DD0-479E-BB9B-0FB9A8E93213}"/>
              </a:ext>
            </a:extLst>
          </p:cNvPr>
          <p:cNvSpPr txBox="1">
            <a:spLocks/>
          </p:cNvSpPr>
          <p:nvPr/>
        </p:nvSpPr>
        <p:spPr>
          <a:xfrm>
            <a:off x="133721" y="3561751"/>
            <a:ext cx="11732083" cy="589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1707" lvl="1" indent="-265060">
              <a:buNone/>
            </a:pP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3EB32957-2BD6-44F0-A89E-A73EEC5AFCE7}"/>
              </a:ext>
            </a:extLst>
          </p:cNvPr>
          <p:cNvSpPr/>
          <p:nvPr/>
        </p:nvSpPr>
        <p:spPr>
          <a:xfrm>
            <a:off x="281084" y="2418150"/>
            <a:ext cx="11584720" cy="4229932"/>
          </a:xfrm>
          <a:prstGeom prst="rect">
            <a:avLst/>
          </a:prstGeom>
        </p:spPr>
        <p:txBody>
          <a:bodyPr vert="horz" lIns="121889" tIns="60944" rIns="121889" bIns="60944" rtlCol="0">
            <a:noAutofit/>
          </a:bodyPr>
          <a:lstStyle/>
          <a:p>
            <a:pPr>
              <a:lnSpc>
                <a:spcPct val="130000"/>
              </a:lnSpc>
              <a:spcBef>
                <a:spcPct val="20000"/>
              </a:spcBef>
              <a:buFont typeface="Wingdings" pitchFamily="2" charset="2"/>
              <a:buNone/>
            </a:pP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编辑</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sql</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脚本文件</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D:/studentdata.sql</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，如：</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a:lnSpc>
                <a:spcPct val="150000"/>
              </a:lnSpc>
              <a:spcBef>
                <a:spcPct val="20000"/>
              </a:spcBef>
              <a:buFont typeface="Wingdings" pitchFamily="2" charset="2"/>
              <a:buNone/>
            </a:pP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a:lnSpc>
                <a:spcPct val="150000"/>
              </a:lnSpc>
              <a:spcBef>
                <a:spcPct val="20000"/>
              </a:spcBef>
              <a:buFont typeface="Wingdings" pitchFamily="2" charset="2"/>
              <a:buNone/>
            </a:pP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a:lnSpc>
                <a:spcPct val="150000"/>
              </a:lnSpc>
              <a:spcBef>
                <a:spcPct val="20000"/>
              </a:spcBef>
              <a:buFont typeface="Wingdings" pitchFamily="2" charset="2"/>
              <a:buNone/>
            </a:pP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a:lnSpc>
                <a:spcPct val="130000"/>
              </a:lnSpc>
              <a:spcBef>
                <a:spcPct val="20000"/>
              </a:spcBef>
              <a:buFont typeface="Wingdings" pitchFamily="2" charset="2"/>
              <a:buNone/>
            </a:pP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用</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source</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命令导入到数据表中。</a:t>
            </a:r>
          </a:p>
          <a:p>
            <a:pPr>
              <a:lnSpc>
                <a:spcPct val="130000"/>
              </a:lnSpc>
              <a:spcBef>
                <a:spcPct val="20000"/>
              </a:spcBef>
              <a:buFont typeface="Wingdings" pitchFamily="2" charset="2"/>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mysql</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&gt;use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aaa</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endParaRPr lang="zh-CN"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a:lnSpc>
                <a:spcPct val="130000"/>
              </a:lnSpc>
              <a:spcBef>
                <a:spcPct val="20000"/>
              </a:spcBef>
              <a:buFont typeface="Wingdings" pitchFamily="2" charset="2"/>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mysql</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&gt;source d:/studentdata.sql;    #</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从</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sql</a:t>
            </a:r>
            <a:r>
              <a:rPr lang="zh-CN" altLang="zh-CN" sz="2400" b="1" dirty="0">
                <a:solidFill>
                  <a:schemeClr val="tx1">
                    <a:lumMod val="85000"/>
                    <a:lumOff val="15000"/>
                  </a:schemeClr>
                </a:solidFill>
                <a:latin typeface="仿宋" panose="02010609060101010101" pitchFamily="49" charset="-122"/>
                <a:ea typeface="仿宋" panose="02010609060101010101" pitchFamily="49" charset="-122"/>
              </a:rPr>
              <a:t>脚本文件导入数据到表</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student</a:t>
            </a:r>
            <a:endParaRPr lang="zh-CN" altLang="zh-CN" sz="2400" b="1" dirty="0">
              <a:solidFill>
                <a:schemeClr val="tx1">
                  <a:lumMod val="85000"/>
                  <a:lumOff val="15000"/>
                </a:schemeClr>
              </a:solidFill>
              <a:latin typeface="仿宋" panose="02010609060101010101" pitchFamily="49" charset="-122"/>
              <a:ea typeface="仿宋" panose="02010609060101010101" pitchFamily="49" charset="-122"/>
            </a:endParaRPr>
          </a:p>
        </p:txBody>
      </p:sp>
      <p:pic>
        <p:nvPicPr>
          <p:cNvPr id="13" name="图片 12" descr="图12-13">
            <a:extLst>
              <a:ext uri="{FF2B5EF4-FFF2-40B4-BE49-F238E27FC236}">
                <a16:creationId xmlns:a16="http://schemas.microsoft.com/office/drawing/2014/main" id="{A00DC69A-461E-4960-B9DC-D548FE00E19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6943" y="3179657"/>
            <a:ext cx="4951854" cy="2382241"/>
          </a:xfrm>
          <a:prstGeom prst="rect">
            <a:avLst/>
          </a:prstGeom>
          <a:noFill/>
          <a:ln>
            <a:noFill/>
          </a:ln>
        </p:spPr>
      </p:pic>
      <p:sp>
        <p:nvSpPr>
          <p:cNvPr id="14" name="右箭头 4">
            <a:extLst>
              <a:ext uri="{FF2B5EF4-FFF2-40B4-BE49-F238E27FC236}">
                <a16:creationId xmlns:a16="http://schemas.microsoft.com/office/drawing/2014/main" id="{881D8740-A383-4E52-9C52-5C487B7C1EBE}"/>
              </a:ext>
            </a:extLst>
          </p:cNvPr>
          <p:cNvSpPr/>
          <p:nvPr/>
        </p:nvSpPr>
        <p:spPr>
          <a:xfrm>
            <a:off x="2175226" y="3418780"/>
            <a:ext cx="3123477" cy="1068589"/>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382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 calcmode="lin" valueType="num">
                                      <p:cBhvr>
                                        <p:cTn id="11" dur="10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26">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26">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26">
                                            <p:txEl>
                                              <p:pRg st="0" end="0"/>
                                            </p:tx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par>
                          <p:cTn id="19" fill="hold">
                            <p:stCondLst>
                              <p:cond delay="2000"/>
                            </p:stCondLst>
                            <p:childTnLst>
                              <p:par>
                                <p:cTn id="20" presetID="2" presetClass="entr" presetSubtype="2" fill="hold" grpId="0" nodeType="afterEffect" nodePh="1">
                                  <p:stCondLst>
                                    <p:cond delay="0"/>
                                  </p:stCondLst>
                                  <p:endCondLst>
                                    <p:cond evt="begin" delay="0">
                                      <p:tn val="20"/>
                                    </p:cond>
                                  </p:end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3" fill="hold" grpId="0" nodeType="after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 calcmode="lin" valueType="num">
                                      <p:cBhvr additive="base">
                                        <p:cTn id="2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2">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3000"/>
                            </p:stCondLst>
                            <p:childTnLst>
                              <p:par>
                                <p:cTn id="30" presetID="21" presetClass="entr" presetSubtype="8"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heel(8)">
                                      <p:cBhvr>
                                        <p:cTn id="32" dur="2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anim calcmode="lin" valueType="num">
                                      <p:cBhvr additive="base">
                                        <p:cTn id="37"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anim calcmode="lin" valueType="num">
                                      <p:cBhvr additive="base">
                                        <p:cTn id="43" dur="500" fill="hold"/>
                                        <p:tgtEl>
                                          <p:spTgt spid="12">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anim calcmode="lin" valueType="num">
                                      <p:cBhvr additive="base">
                                        <p:cTn id="49" dur="500" fill="hold"/>
                                        <p:tgtEl>
                                          <p:spTgt spid="12">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build="p"/>
      <p:bldP spid="20" grpId="0" animBg="1"/>
      <p:bldP spid="23" grpId="0"/>
      <p:bldP spid="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6">
            <a:extLst>
              <a:ext uri="{FF2B5EF4-FFF2-40B4-BE49-F238E27FC236}">
                <a16:creationId xmlns:a16="http://schemas.microsoft.com/office/drawing/2014/main" id="{E0FA917C-D631-479A-8981-13BA08967E9A}"/>
              </a:ext>
            </a:extLst>
          </p:cNvPr>
          <p:cNvSpPr/>
          <p:nvPr/>
        </p:nvSpPr>
        <p:spPr>
          <a:xfrm>
            <a:off x="6096000" y="1942345"/>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grpSp>
        <p:nvGrpSpPr>
          <p:cNvPr id="77" name="组合 76">
            <a:extLst>
              <a:ext uri="{FF2B5EF4-FFF2-40B4-BE49-F238E27FC236}">
                <a16:creationId xmlns:a16="http://schemas.microsoft.com/office/drawing/2014/main" id="{3E87021A-FF93-4FB3-9201-31B4756AD6B1}"/>
              </a:ext>
            </a:extLst>
          </p:cNvPr>
          <p:cNvGrpSpPr/>
          <p:nvPr/>
        </p:nvGrpSpPr>
        <p:grpSpPr>
          <a:xfrm>
            <a:off x="5275064" y="899371"/>
            <a:ext cx="549846" cy="617986"/>
            <a:chOff x="279401" y="2698750"/>
            <a:chExt cx="1473200" cy="1655763"/>
          </a:xfrm>
        </p:grpSpPr>
        <p:sp>
          <p:nvSpPr>
            <p:cNvPr id="78" name="Freeform 45">
              <a:extLst>
                <a:ext uri="{FF2B5EF4-FFF2-40B4-BE49-F238E27FC236}">
                  <a16:creationId xmlns:a16="http://schemas.microsoft.com/office/drawing/2014/main" id="{1DE3DE80-0F0D-451E-99FB-BE00F061B18B}"/>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9" name="Freeform 46">
              <a:extLst>
                <a:ext uri="{FF2B5EF4-FFF2-40B4-BE49-F238E27FC236}">
                  <a16:creationId xmlns:a16="http://schemas.microsoft.com/office/drawing/2014/main" id="{D38B1FAF-1BC5-4263-9D10-9322C4D94D0B}"/>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47">
              <a:extLst>
                <a:ext uri="{FF2B5EF4-FFF2-40B4-BE49-F238E27FC236}">
                  <a16:creationId xmlns:a16="http://schemas.microsoft.com/office/drawing/2014/main" id="{C5A6FD69-8041-4911-B6A2-36828C65DF6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48">
              <a:extLst>
                <a:ext uri="{FF2B5EF4-FFF2-40B4-BE49-F238E27FC236}">
                  <a16:creationId xmlns:a16="http://schemas.microsoft.com/office/drawing/2014/main" id="{CDBE1DB4-71C2-4A2C-9BC8-837B057AD965}"/>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9">
              <a:extLst>
                <a:ext uri="{FF2B5EF4-FFF2-40B4-BE49-F238E27FC236}">
                  <a16:creationId xmlns:a16="http://schemas.microsoft.com/office/drawing/2014/main" id="{1A1A7F89-309C-4A8E-9652-45A068D3FD1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Oval 50">
              <a:extLst>
                <a:ext uri="{FF2B5EF4-FFF2-40B4-BE49-F238E27FC236}">
                  <a16:creationId xmlns:a16="http://schemas.microsoft.com/office/drawing/2014/main" id="{72A34BD1-E103-481C-BD2E-F4A9459C24A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51">
              <a:extLst>
                <a:ext uri="{FF2B5EF4-FFF2-40B4-BE49-F238E27FC236}">
                  <a16:creationId xmlns:a16="http://schemas.microsoft.com/office/drawing/2014/main" id="{B5187AE5-5173-411D-BFF9-D744AE3E3749}"/>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52">
              <a:extLst>
                <a:ext uri="{FF2B5EF4-FFF2-40B4-BE49-F238E27FC236}">
                  <a16:creationId xmlns:a16="http://schemas.microsoft.com/office/drawing/2014/main" id="{2C514B35-D05C-45DF-A909-A69AD23C65A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86" name="组合 85">
            <a:extLst>
              <a:ext uri="{FF2B5EF4-FFF2-40B4-BE49-F238E27FC236}">
                <a16:creationId xmlns:a16="http://schemas.microsoft.com/office/drawing/2014/main" id="{44F77DD9-D4AF-49CB-B17C-E0F48C21CB4D}"/>
              </a:ext>
            </a:extLst>
          </p:cNvPr>
          <p:cNvGrpSpPr/>
          <p:nvPr/>
        </p:nvGrpSpPr>
        <p:grpSpPr>
          <a:xfrm>
            <a:off x="5275064" y="1813771"/>
            <a:ext cx="549846" cy="617986"/>
            <a:chOff x="279401" y="2698750"/>
            <a:chExt cx="1473200" cy="1655763"/>
          </a:xfrm>
        </p:grpSpPr>
        <p:sp>
          <p:nvSpPr>
            <p:cNvPr id="87" name="Freeform 45">
              <a:extLst>
                <a:ext uri="{FF2B5EF4-FFF2-40B4-BE49-F238E27FC236}">
                  <a16:creationId xmlns:a16="http://schemas.microsoft.com/office/drawing/2014/main" id="{B2D6A3D7-B125-41D9-B3DC-8EA602C4D1B5}"/>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46">
              <a:extLst>
                <a:ext uri="{FF2B5EF4-FFF2-40B4-BE49-F238E27FC236}">
                  <a16:creationId xmlns:a16="http://schemas.microsoft.com/office/drawing/2014/main" id="{ECD9CCF8-72DA-41D2-95EA-AE3F943A7BD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9" name="Freeform 47">
              <a:extLst>
                <a:ext uri="{FF2B5EF4-FFF2-40B4-BE49-F238E27FC236}">
                  <a16:creationId xmlns:a16="http://schemas.microsoft.com/office/drawing/2014/main" id="{7CE61310-BD3F-4B99-A4E9-028B4A00D01D}"/>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48">
              <a:extLst>
                <a:ext uri="{FF2B5EF4-FFF2-40B4-BE49-F238E27FC236}">
                  <a16:creationId xmlns:a16="http://schemas.microsoft.com/office/drawing/2014/main" id="{CEBB6D1E-9E62-49BD-AA41-875F82FF191C}"/>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49">
              <a:extLst>
                <a:ext uri="{FF2B5EF4-FFF2-40B4-BE49-F238E27FC236}">
                  <a16:creationId xmlns:a16="http://schemas.microsoft.com/office/drawing/2014/main" id="{2BF01802-8ADA-485D-88C3-27F56CB10C0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Oval 50">
              <a:extLst>
                <a:ext uri="{FF2B5EF4-FFF2-40B4-BE49-F238E27FC236}">
                  <a16:creationId xmlns:a16="http://schemas.microsoft.com/office/drawing/2014/main" id="{47CD62E8-ADFB-4C20-85DA-7E8D7DBEF30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51">
              <a:extLst>
                <a:ext uri="{FF2B5EF4-FFF2-40B4-BE49-F238E27FC236}">
                  <a16:creationId xmlns:a16="http://schemas.microsoft.com/office/drawing/2014/main" id="{B9C0360D-C901-49E1-A3E7-0F02E999B7D4}"/>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Freeform 52">
              <a:extLst>
                <a:ext uri="{FF2B5EF4-FFF2-40B4-BE49-F238E27FC236}">
                  <a16:creationId xmlns:a16="http://schemas.microsoft.com/office/drawing/2014/main" id="{08621595-F924-4A58-8EE5-8422365A698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5" name="TextBox 68">
            <a:extLst>
              <a:ext uri="{FF2B5EF4-FFF2-40B4-BE49-F238E27FC236}">
                <a16:creationId xmlns:a16="http://schemas.microsoft.com/office/drawing/2014/main" id="{E39C9D8A-948F-457B-A4EF-2BEFB914B6F5}"/>
              </a:ext>
            </a:extLst>
          </p:cNvPr>
          <p:cNvSpPr txBox="1"/>
          <p:nvPr/>
        </p:nvSpPr>
        <p:spPr>
          <a:xfrm>
            <a:off x="6110231" y="2923707"/>
            <a:ext cx="38092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11.3   JDBC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编程 </a:t>
            </a:r>
          </a:p>
        </p:txBody>
      </p:sp>
      <p:grpSp>
        <p:nvGrpSpPr>
          <p:cNvPr id="96" name="组合 95">
            <a:extLst>
              <a:ext uri="{FF2B5EF4-FFF2-40B4-BE49-F238E27FC236}">
                <a16:creationId xmlns:a16="http://schemas.microsoft.com/office/drawing/2014/main" id="{ECA29179-241D-4511-99B1-DC8076003E41}"/>
              </a:ext>
            </a:extLst>
          </p:cNvPr>
          <p:cNvGrpSpPr/>
          <p:nvPr/>
        </p:nvGrpSpPr>
        <p:grpSpPr>
          <a:xfrm>
            <a:off x="5275064" y="2742685"/>
            <a:ext cx="549846" cy="617986"/>
            <a:chOff x="279401" y="2698750"/>
            <a:chExt cx="1473200" cy="1655763"/>
          </a:xfrm>
        </p:grpSpPr>
        <p:sp>
          <p:nvSpPr>
            <p:cNvPr id="97" name="Freeform 45">
              <a:extLst>
                <a:ext uri="{FF2B5EF4-FFF2-40B4-BE49-F238E27FC236}">
                  <a16:creationId xmlns:a16="http://schemas.microsoft.com/office/drawing/2014/main" id="{9F6A1B04-13C1-4842-8FCB-13D6177090E9}"/>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46">
              <a:extLst>
                <a:ext uri="{FF2B5EF4-FFF2-40B4-BE49-F238E27FC236}">
                  <a16:creationId xmlns:a16="http://schemas.microsoft.com/office/drawing/2014/main" id="{5E4FC8D9-8819-4F8F-8313-61F9FB778B1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9" name="Freeform 47">
              <a:extLst>
                <a:ext uri="{FF2B5EF4-FFF2-40B4-BE49-F238E27FC236}">
                  <a16:creationId xmlns:a16="http://schemas.microsoft.com/office/drawing/2014/main" id="{41E5C29E-6D5F-413C-A452-C9394C0403F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0" name="Freeform 48">
              <a:extLst>
                <a:ext uri="{FF2B5EF4-FFF2-40B4-BE49-F238E27FC236}">
                  <a16:creationId xmlns:a16="http://schemas.microsoft.com/office/drawing/2014/main" id="{B7685D4C-ED11-4849-B039-F91E4E41256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1" name="Freeform 49">
              <a:extLst>
                <a:ext uri="{FF2B5EF4-FFF2-40B4-BE49-F238E27FC236}">
                  <a16:creationId xmlns:a16="http://schemas.microsoft.com/office/drawing/2014/main" id="{B82A2112-B1E8-461E-BFBA-D14F4B1D5419}"/>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Oval 50">
              <a:extLst>
                <a:ext uri="{FF2B5EF4-FFF2-40B4-BE49-F238E27FC236}">
                  <a16:creationId xmlns:a16="http://schemas.microsoft.com/office/drawing/2014/main" id="{F26733C1-D218-400F-8F0B-DEB32D2AA15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51">
              <a:extLst>
                <a:ext uri="{FF2B5EF4-FFF2-40B4-BE49-F238E27FC236}">
                  <a16:creationId xmlns:a16="http://schemas.microsoft.com/office/drawing/2014/main" id="{EE474DE1-8FAA-47C6-9090-28907B638E9A}"/>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52">
              <a:extLst>
                <a:ext uri="{FF2B5EF4-FFF2-40B4-BE49-F238E27FC236}">
                  <a16:creationId xmlns:a16="http://schemas.microsoft.com/office/drawing/2014/main" id="{FCC9F2A0-103D-45FA-8711-B24EB69F9BB5}"/>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05" name="组合 104">
            <a:extLst>
              <a:ext uri="{FF2B5EF4-FFF2-40B4-BE49-F238E27FC236}">
                <a16:creationId xmlns:a16="http://schemas.microsoft.com/office/drawing/2014/main" id="{FEAD20F8-2BE2-4E72-A14C-FCC347DF37AC}"/>
              </a:ext>
            </a:extLst>
          </p:cNvPr>
          <p:cNvGrpSpPr/>
          <p:nvPr/>
        </p:nvGrpSpPr>
        <p:grpSpPr>
          <a:xfrm>
            <a:off x="5275064" y="3734594"/>
            <a:ext cx="549846" cy="617986"/>
            <a:chOff x="279401" y="2698750"/>
            <a:chExt cx="1473200" cy="1655763"/>
          </a:xfrm>
        </p:grpSpPr>
        <p:sp>
          <p:nvSpPr>
            <p:cNvPr id="106" name="Freeform 45">
              <a:extLst>
                <a:ext uri="{FF2B5EF4-FFF2-40B4-BE49-F238E27FC236}">
                  <a16:creationId xmlns:a16="http://schemas.microsoft.com/office/drawing/2014/main" id="{195807BE-B0E0-4681-817E-EDE7BABA04BE}"/>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46">
              <a:extLst>
                <a:ext uri="{FF2B5EF4-FFF2-40B4-BE49-F238E27FC236}">
                  <a16:creationId xmlns:a16="http://schemas.microsoft.com/office/drawing/2014/main" id="{10326C37-B063-4C8E-A8A3-E517FBF0C87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47">
              <a:extLst>
                <a:ext uri="{FF2B5EF4-FFF2-40B4-BE49-F238E27FC236}">
                  <a16:creationId xmlns:a16="http://schemas.microsoft.com/office/drawing/2014/main" id="{8B9AC023-720B-4837-8B1B-831524A9D93A}"/>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9" name="Freeform 48">
              <a:extLst>
                <a:ext uri="{FF2B5EF4-FFF2-40B4-BE49-F238E27FC236}">
                  <a16:creationId xmlns:a16="http://schemas.microsoft.com/office/drawing/2014/main" id="{D155F4CC-717D-4B26-8E41-31B41E4CF0D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0" name="Freeform 49">
              <a:extLst>
                <a:ext uri="{FF2B5EF4-FFF2-40B4-BE49-F238E27FC236}">
                  <a16:creationId xmlns:a16="http://schemas.microsoft.com/office/drawing/2014/main" id="{97F651E9-6565-46D0-8F83-B0E7A4D44A83}"/>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Oval 50">
              <a:extLst>
                <a:ext uri="{FF2B5EF4-FFF2-40B4-BE49-F238E27FC236}">
                  <a16:creationId xmlns:a16="http://schemas.microsoft.com/office/drawing/2014/main" id="{550845C0-910D-41B7-8A4C-306935699E8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51">
              <a:extLst>
                <a:ext uri="{FF2B5EF4-FFF2-40B4-BE49-F238E27FC236}">
                  <a16:creationId xmlns:a16="http://schemas.microsoft.com/office/drawing/2014/main" id="{F153C3F6-3916-4983-9C90-96A895373DF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52">
              <a:extLst>
                <a:ext uri="{FF2B5EF4-FFF2-40B4-BE49-F238E27FC236}">
                  <a16:creationId xmlns:a16="http://schemas.microsoft.com/office/drawing/2014/main" id="{B5B3C2B8-6E4A-4294-A14B-A77F4599AB1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14" name="TextBox 108">
            <a:extLst>
              <a:ext uri="{FF2B5EF4-FFF2-40B4-BE49-F238E27FC236}">
                <a16:creationId xmlns:a16="http://schemas.microsoft.com/office/drawing/2014/main" id="{2C78A55F-B699-4A18-8702-DFA11D3FEDE6}"/>
              </a:ext>
            </a:extLst>
          </p:cNvPr>
          <p:cNvSpPr txBox="1"/>
          <p:nvPr/>
        </p:nvSpPr>
        <p:spPr>
          <a:xfrm>
            <a:off x="6096000" y="388000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11.4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什么是</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DAO</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115" name="TextBox 2">
            <a:extLst>
              <a:ext uri="{FF2B5EF4-FFF2-40B4-BE49-F238E27FC236}">
                <a16:creationId xmlns:a16="http://schemas.microsoft.com/office/drawing/2014/main" id="{C06E5B3B-1D3B-4FF0-8C3D-8E4CD079C23C}"/>
              </a:ext>
            </a:extLst>
          </p:cNvPr>
          <p:cNvSpPr txBox="1"/>
          <p:nvPr/>
        </p:nvSpPr>
        <p:spPr>
          <a:xfrm>
            <a:off x="6110231" y="1965948"/>
            <a:ext cx="35044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11.2   </a:t>
            </a:r>
            <a:r>
              <a:rPr lang="zh-CN" altLang="en-US" sz="2400" b="1" dirty="0">
                <a:solidFill>
                  <a:schemeClr val="bg1"/>
                </a:solidFill>
                <a:latin typeface="仿宋" panose="02010609060101010101" pitchFamily="49" charset="-122"/>
                <a:ea typeface="仿宋" panose="02010609060101010101" pitchFamily="49" charset="-122"/>
              </a:rPr>
              <a:t>连接数据库</a:t>
            </a:r>
          </a:p>
        </p:txBody>
      </p:sp>
      <p:grpSp>
        <p:nvGrpSpPr>
          <p:cNvPr id="116" name="组合 115">
            <a:extLst>
              <a:ext uri="{FF2B5EF4-FFF2-40B4-BE49-F238E27FC236}">
                <a16:creationId xmlns:a16="http://schemas.microsoft.com/office/drawing/2014/main" id="{2A3CDE7B-1FE1-4118-A12D-0B5488DF7A93}"/>
              </a:ext>
            </a:extLst>
          </p:cNvPr>
          <p:cNvGrpSpPr/>
          <p:nvPr/>
        </p:nvGrpSpPr>
        <p:grpSpPr>
          <a:xfrm>
            <a:off x="5257006" y="4681442"/>
            <a:ext cx="549846" cy="617986"/>
            <a:chOff x="279401" y="2698750"/>
            <a:chExt cx="1473200" cy="1655763"/>
          </a:xfrm>
        </p:grpSpPr>
        <p:sp>
          <p:nvSpPr>
            <p:cNvPr id="117" name="Freeform 45">
              <a:extLst>
                <a:ext uri="{FF2B5EF4-FFF2-40B4-BE49-F238E27FC236}">
                  <a16:creationId xmlns:a16="http://schemas.microsoft.com/office/drawing/2014/main" id="{3EA38226-740C-4F56-802F-B88C0F42694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Freeform 46">
              <a:extLst>
                <a:ext uri="{FF2B5EF4-FFF2-40B4-BE49-F238E27FC236}">
                  <a16:creationId xmlns:a16="http://schemas.microsoft.com/office/drawing/2014/main" id="{DF43494E-286D-4840-86B1-1812667823BB}"/>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47">
              <a:extLst>
                <a:ext uri="{FF2B5EF4-FFF2-40B4-BE49-F238E27FC236}">
                  <a16:creationId xmlns:a16="http://schemas.microsoft.com/office/drawing/2014/main" id="{36B85A13-DC59-4D74-874F-24469C50C052}"/>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48">
              <a:extLst>
                <a:ext uri="{FF2B5EF4-FFF2-40B4-BE49-F238E27FC236}">
                  <a16:creationId xmlns:a16="http://schemas.microsoft.com/office/drawing/2014/main" id="{05D3532A-7F4B-41AC-BD0F-7033C0FC6E9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9" name="Freeform 49">
              <a:extLst>
                <a:ext uri="{FF2B5EF4-FFF2-40B4-BE49-F238E27FC236}">
                  <a16:creationId xmlns:a16="http://schemas.microsoft.com/office/drawing/2014/main" id="{BBD996DC-D834-4403-AA44-1A12C082770B}"/>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0" name="Oval 50">
              <a:extLst>
                <a:ext uri="{FF2B5EF4-FFF2-40B4-BE49-F238E27FC236}">
                  <a16:creationId xmlns:a16="http://schemas.microsoft.com/office/drawing/2014/main" id="{79F7D79F-D11E-405D-93FE-7EC5ED700CBC}"/>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1" name="Freeform 51">
              <a:extLst>
                <a:ext uri="{FF2B5EF4-FFF2-40B4-BE49-F238E27FC236}">
                  <a16:creationId xmlns:a16="http://schemas.microsoft.com/office/drawing/2014/main" id="{8A7F7591-4423-4FC9-8495-0D532A08010B}"/>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2" name="Freeform 52">
              <a:extLst>
                <a:ext uri="{FF2B5EF4-FFF2-40B4-BE49-F238E27FC236}">
                  <a16:creationId xmlns:a16="http://schemas.microsoft.com/office/drawing/2014/main" id="{D7F41D33-6BCD-467D-B21C-DD12331A08B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73" name="TextBox 86">
            <a:extLst>
              <a:ext uri="{FF2B5EF4-FFF2-40B4-BE49-F238E27FC236}">
                <a16:creationId xmlns:a16="http://schemas.microsoft.com/office/drawing/2014/main" id="{B9A5371A-22A4-4B55-9BC5-78ED693665EE}"/>
              </a:ext>
            </a:extLst>
          </p:cNvPr>
          <p:cNvSpPr txBox="1"/>
          <p:nvPr/>
        </p:nvSpPr>
        <p:spPr>
          <a:xfrm>
            <a:off x="6096000" y="4837763"/>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11.5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sp>
        <p:nvSpPr>
          <p:cNvPr id="174" name="TextBox 68">
            <a:extLst>
              <a:ext uri="{FF2B5EF4-FFF2-40B4-BE49-F238E27FC236}">
                <a16:creationId xmlns:a16="http://schemas.microsoft.com/office/drawing/2014/main" id="{67ED2C24-230F-4CDD-8566-6C45ED539EA2}"/>
              </a:ext>
            </a:extLst>
          </p:cNvPr>
          <p:cNvSpPr txBox="1"/>
          <p:nvPr/>
        </p:nvSpPr>
        <p:spPr>
          <a:xfrm>
            <a:off x="6081465" y="1005081"/>
            <a:ext cx="4469304"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11.1   MySQL</a:t>
            </a:r>
            <a:r>
              <a:rPr lang="zh-CN" altLang="en-US" sz="2400" b="1" dirty="0">
                <a:latin typeface="仿宋" panose="02010609060101010101" pitchFamily="49" charset="-122"/>
                <a:ea typeface="仿宋" panose="02010609060101010101" pitchFamily="49" charset="-122"/>
              </a:rPr>
              <a:t>数据库与</a:t>
            </a:r>
            <a:r>
              <a:rPr lang="en-US" altLang="zh-CN" sz="2400" b="1" dirty="0">
                <a:latin typeface="仿宋" panose="02010609060101010101" pitchFamily="49" charset="-122"/>
                <a:ea typeface="仿宋" panose="02010609060101010101" pitchFamily="49" charset="-122"/>
              </a:rPr>
              <a:t>SQL</a:t>
            </a:r>
            <a:r>
              <a:rPr lang="zh-CN" altLang="en-US" sz="2400" b="1" dirty="0">
                <a:latin typeface="仿宋" panose="02010609060101010101" pitchFamily="49" charset="-122"/>
                <a:ea typeface="仿宋" panose="02010609060101010101" pitchFamily="49" charset="-122"/>
              </a:rPr>
              <a:t>命令 </a:t>
            </a:r>
          </a:p>
        </p:txBody>
      </p:sp>
    </p:spTree>
    <p:extLst>
      <p:ext uri="{BB962C8B-B14F-4D97-AF65-F5344CB8AC3E}">
        <p14:creationId xmlns:p14="http://schemas.microsoft.com/office/powerpoint/2010/main" val="351642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数据库应用程序结构</a:t>
              </a:r>
            </a:p>
          </p:txBody>
        </p:sp>
      </p:grpSp>
      <p:grpSp>
        <p:nvGrpSpPr>
          <p:cNvPr id="11" name="组合 10">
            <a:extLst>
              <a:ext uri="{FF2B5EF4-FFF2-40B4-BE49-F238E27FC236}">
                <a16:creationId xmlns:a16="http://schemas.microsoft.com/office/drawing/2014/main" id="{0A0C8E4D-D1AA-4BB3-87D4-DD54BFC43BB2}"/>
              </a:ext>
            </a:extLst>
          </p:cNvPr>
          <p:cNvGrpSpPr/>
          <p:nvPr/>
        </p:nvGrpSpPr>
        <p:grpSpPr>
          <a:xfrm>
            <a:off x="8788339" y="1274300"/>
            <a:ext cx="1877352" cy="5546140"/>
            <a:chOff x="9675584" y="5242664"/>
            <a:chExt cx="1877787" cy="1062622"/>
          </a:xfrm>
        </p:grpSpPr>
        <p:sp>
          <p:nvSpPr>
            <p:cNvPr id="12" name="矩形 11">
              <a:extLst>
                <a:ext uri="{FF2B5EF4-FFF2-40B4-BE49-F238E27FC236}">
                  <a16:creationId xmlns:a16="http://schemas.microsoft.com/office/drawing/2014/main" id="{4A233F47-6D2E-48AC-B4C9-C2909545183C}"/>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65917E2-4B98-47D4-9754-D3F69E19B04C}"/>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1318D9B-8AAB-4309-BBBF-543F18E60ECB}"/>
                </a:ext>
              </a:extLst>
            </p:cNvPr>
            <p:cNvSpPr/>
            <p:nvPr/>
          </p:nvSpPr>
          <p:spPr>
            <a:xfrm>
              <a:off x="10241641" y="5242664"/>
              <a:ext cx="266702" cy="1055070"/>
            </a:xfrm>
            <a:prstGeom prst="rect">
              <a:avLst/>
            </a:prstGeom>
            <a:solidFill>
              <a:srgbClr val="FFC000">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B130DB3-E6CB-46DD-B29F-1161436F5EB6}"/>
                </a:ext>
              </a:extLst>
            </p:cNvPr>
            <p:cNvSpPr/>
            <p:nvPr/>
          </p:nvSpPr>
          <p:spPr>
            <a:xfrm>
              <a:off x="9675584" y="5974341"/>
              <a:ext cx="266702" cy="330945"/>
            </a:xfrm>
            <a:prstGeom prst="rect">
              <a:avLst/>
            </a:prstGeom>
            <a:solidFill>
              <a:srgbClr val="C00000">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Picture 5">
            <a:hlinkClick r:id="" action="ppaction://hlinkshowjump?jump=previousslide"/>
            <a:extLst>
              <a:ext uri="{FF2B5EF4-FFF2-40B4-BE49-F238E27FC236}">
                <a16:creationId xmlns:a16="http://schemas.microsoft.com/office/drawing/2014/main" id="{94B57D4D-94DB-4416-A5F0-E3C278EE7D85}"/>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180" y="2022817"/>
            <a:ext cx="5359323" cy="376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83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0" name="Freeform 3">
            <a:extLst>
              <a:ext uri="{FF2B5EF4-FFF2-40B4-BE49-F238E27FC236}">
                <a16:creationId xmlns:a16="http://schemas.microsoft.com/office/drawing/2014/main" id="{9F3C5C41-632C-4AA7-8909-BCC37364B9DA}"/>
              </a:ext>
            </a:extLst>
          </p:cNvPr>
          <p:cNvSpPr/>
          <p:nvPr/>
        </p:nvSpPr>
        <p:spPr>
          <a:xfrm>
            <a:off x="6487624" y="1788987"/>
            <a:ext cx="487567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7C11896C-1978-4AE8-ACE8-762FA081462F}"/>
              </a:ext>
            </a:extLst>
          </p:cNvPr>
          <p:cNvSpPr txBox="1">
            <a:spLocks/>
          </p:cNvSpPr>
          <p:nvPr/>
        </p:nvSpPr>
        <p:spPr>
          <a:xfrm>
            <a:off x="835599" y="2474910"/>
            <a:ext cx="4719698" cy="146906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 包括应用程序、</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Applet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以及</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Servlet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，这些类型的程序都可以利用</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JDBC</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实现对数据库的访问。</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JDBC</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在其中可以请求与数据库建立连接、向数据库发送</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SQL</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请求、处理查询、错误处理等操作。</a:t>
            </a:r>
          </a:p>
        </p:txBody>
      </p:sp>
      <p:sp>
        <p:nvSpPr>
          <p:cNvPr id="24" name="内容占位符 2">
            <a:extLst>
              <a:ext uri="{FF2B5EF4-FFF2-40B4-BE49-F238E27FC236}">
                <a16:creationId xmlns:a16="http://schemas.microsoft.com/office/drawing/2014/main" id="{F0DE6684-1977-4D52-94A2-4B93CC6BC6E2}"/>
              </a:ext>
            </a:extLst>
          </p:cNvPr>
          <p:cNvSpPr txBox="1">
            <a:spLocks/>
          </p:cNvSpPr>
          <p:nvPr/>
        </p:nvSpPr>
        <p:spPr>
          <a:xfrm>
            <a:off x="6846789" y="2512608"/>
            <a:ext cx="4516506" cy="56955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JDBC</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驱动程序管理器动态地管理和维护数据库查询所需要的驱动程序对象，实现</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Java</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程序与特定驱动程序的连接。它可以为特定的数据库选取驱动程序、处理</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JDBC</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初始化调用、为每个驱动程序提供</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JDBC</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功能的入口、为</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JDBC</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调用传递参数等。</a:t>
            </a:r>
          </a:p>
        </p:txBody>
      </p:sp>
      <p:sp>
        <p:nvSpPr>
          <p:cNvPr id="25" name="内容占位符 2">
            <a:extLst>
              <a:ext uri="{FF2B5EF4-FFF2-40B4-BE49-F238E27FC236}">
                <a16:creationId xmlns:a16="http://schemas.microsoft.com/office/drawing/2014/main" id="{3CCE86F8-2D84-4939-90C0-1DB81EA39474}"/>
              </a:ext>
            </a:extLst>
          </p:cNvPr>
          <p:cNvSpPr txBox="1">
            <a:spLocks/>
          </p:cNvSpPr>
          <p:nvPr/>
        </p:nvSpPr>
        <p:spPr>
          <a:xfrm>
            <a:off x="7192447" y="1810867"/>
            <a:ext cx="4072919"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JDBC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驱动程序管理器</a:t>
            </a:r>
          </a:p>
        </p:txBody>
      </p:sp>
      <p:sp>
        <p:nvSpPr>
          <p:cNvPr id="27" name="Freeform 3">
            <a:extLst>
              <a:ext uri="{FF2B5EF4-FFF2-40B4-BE49-F238E27FC236}">
                <a16:creationId xmlns:a16="http://schemas.microsoft.com/office/drawing/2014/main" id="{2565D59C-85BB-483A-B5A1-9B5D9958F6A4}"/>
              </a:ext>
            </a:extLst>
          </p:cNvPr>
          <p:cNvSpPr/>
          <p:nvPr/>
        </p:nvSpPr>
        <p:spPr>
          <a:xfrm>
            <a:off x="755808" y="1788987"/>
            <a:ext cx="487567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0B993427-CAE2-4F80-BB09-2FFEBF36D5F1}"/>
              </a:ext>
            </a:extLst>
          </p:cNvPr>
          <p:cNvSpPr txBox="1">
            <a:spLocks/>
          </p:cNvSpPr>
          <p:nvPr/>
        </p:nvSpPr>
        <p:spPr>
          <a:xfrm>
            <a:off x="1181256" y="1793933"/>
            <a:ext cx="3840765"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应用程序</a:t>
            </a:r>
          </a:p>
        </p:txBody>
      </p:sp>
      <p:sp>
        <p:nvSpPr>
          <p:cNvPr id="30" name="矩形 29">
            <a:extLst>
              <a:ext uri="{FF2B5EF4-FFF2-40B4-BE49-F238E27FC236}">
                <a16:creationId xmlns:a16="http://schemas.microsoft.com/office/drawing/2014/main" id="{89E8C5FA-226A-475A-8007-1F9DB649EDAE}"/>
              </a:ext>
            </a:extLst>
          </p:cNvPr>
          <p:cNvSpPr/>
          <p:nvPr/>
        </p:nvSpPr>
        <p:spPr>
          <a:xfrm rot="5400000">
            <a:off x="3712631" y="4143613"/>
            <a:ext cx="4711518" cy="460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31" name="组合 30">
            <a:extLst>
              <a:ext uri="{FF2B5EF4-FFF2-40B4-BE49-F238E27FC236}">
                <a16:creationId xmlns:a16="http://schemas.microsoft.com/office/drawing/2014/main" id="{3B8659ED-088B-4719-AEE1-AC01D2A8C4A3}"/>
              </a:ext>
            </a:extLst>
          </p:cNvPr>
          <p:cNvGrpSpPr/>
          <p:nvPr/>
        </p:nvGrpSpPr>
        <p:grpSpPr>
          <a:xfrm>
            <a:off x="3645110" y="5527158"/>
            <a:ext cx="1877352" cy="1129303"/>
            <a:chOff x="9675584" y="5175723"/>
            <a:chExt cx="1877787" cy="1129564"/>
          </a:xfrm>
        </p:grpSpPr>
        <p:sp>
          <p:nvSpPr>
            <p:cNvPr id="32" name="矩形 31">
              <a:extLst>
                <a:ext uri="{FF2B5EF4-FFF2-40B4-BE49-F238E27FC236}">
                  <a16:creationId xmlns:a16="http://schemas.microsoft.com/office/drawing/2014/main" id="{12C6C27A-959F-4228-84DD-613199D5EC71}"/>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A1DC0623-642A-4239-A815-CCBCEF9D02ED}"/>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CD8C9A01-C81A-440F-BE6A-C1B682FAF098}"/>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BE3E314-3E16-450B-911B-72CCA2854D8E}"/>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15106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
            <a:extLst>
              <a:ext uri="{FF2B5EF4-FFF2-40B4-BE49-F238E27FC236}">
                <a16:creationId xmlns:a16="http://schemas.microsoft.com/office/drawing/2014/main" id="{4479EBCB-D9A4-4A51-9971-05C4EB2C0E77}"/>
              </a:ext>
            </a:extLst>
          </p:cNvPr>
          <p:cNvSpPr/>
          <p:nvPr/>
        </p:nvSpPr>
        <p:spPr>
          <a:xfrm>
            <a:off x="2205" y="1676806"/>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6" name="内容占位符 2">
            <a:extLst>
              <a:ext uri="{FF2B5EF4-FFF2-40B4-BE49-F238E27FC236}">
                <a16:creationId xmlns:a16="http://schemas.microsoft.com/office/drawing/2014/main" id="{94B1BFC9-EB94-46F2-96F7-34CEC8E8639D}"/>
              </a:ext>
            </a:extLst>
          </p:cNvPr>
          <p:cNvSpPr txBox="1">
            <a:spLocks/>
          </p:cNvSpPr>
          <p:nvPr/>
        </p:nvSpPr>
        <p:spPr>
          <a:xfrm>
            <a:off x="1071571" y="2286265"/>
            <a:ext cx="10433376" cy="87915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 驱动程序一般由数据库厂商或者第三方提供，由</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JDBC</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方法调用，向特定数据库发送</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SQL</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请求，并为程序获取结果。驱动程序完成建立与数据库的连接、向数据库发送请求、在用户程序请求时进行翻译、错误处理等操作。</a:t>
            </a:r>
          </a:p>
        </p:txBody>
      </p:sp>
      <p:sp>
        <p:nvSpPr>
          <p:cNvPr id="28" name="内容占位符 2">
            <a:extLst>
              <a:ext uri="{FF2B5EF4-FFF2-40B4-BE49-F238E27FC236}">
                <a16:creationId xmlns:a16="http://schemas.microsoft.com/office/drawing/2014/main" id="{7B3FFBF4-AB92-45BC-AC02-E7A6F143AD6E}"/>
              </a:ext>
            </a:extLst>
          </p:cNvPr>
          <p:cNvSpPr txBox="1">
            <a:spLocks/>
          </p:cNvSpPr>
          <p:nvPr/>
        </p:nvSpPr>
        <p:spPr>
          <a:xfrm>
            <a:off x="1417230" y="1662858"/>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、驱动程序</a:t>
            </a:r>
          </a:p>
        </p:txBody>
      </p:sp>
      <p:sp>
        <p:nvSpPr>
          <p:cNvPr id="36" name="内容占位符 2">
            <a:extLst>
              <a:ext uri="{FF2B5EF4-FFF2-40B4-BE49-F238E27FC236}">
                <a16:creationId xmlns:a16="http://schemas.microsoft.com/office/drawing/2014/main" id="{F05C19E9-B057-48D8-991E-2C1E10088E83}"/>
              </a:ext>
            </a:extLst>
          </p:cNvPr>
          <p:cNvSpPr txBox="1">
            <a:spLocks/>
          </p:cNvSpPr>
          <p:nvPr/>
        </p:nvSpPr>
        <p:spPr>
          <a:xfrm>
            <a:off x="1071571" y="5333560"/>
            <a:ext cx="10433376" cy="56955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0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数据库指数据库管理系统和用户程序所需要的数据库。</a:t>
            </a:r>
          </a:p>
        </p:txBody>
      </p:sp>
      <p:grpSp>
        <p:nvGrpSpPr>
          <p:cNvPr id="37" name="组合 36">
            <a:extLst>
              <a:ext uri="{FF2B5EF4-FFF2-40B4-BE49-F238E27FC236}">
                <a16:creationId xmlns:a16="http://schemas.microsoft.com/office/drawing/2014/main" id="{5C471FF0-3B9B-4FCA-9F90-4DB36E1EDB56}"/>
              </a:ext>
            </a:extLst>
          </p:cNvPr>
          <p:cNvGrpSpPr/>
          <p:nvPr/>
        </p:nvGrpSpPr>
        <p:grpSpPr>
          <a:xfrm>
            <a:off x="2205" y="4647918"/>
            <a:ext cx="12187591" cy="555043"/>
            <a:chOff x="0" y="4875611"/>
            <a:chExt cx="12190412" cy="555171"/>
          </a:xfrm>
        </p:grpSpPr>
        <p:sp>
          <p:nvSpPr>
            <p:cNvPr id="38" name="Freeform 3">
              <a:extLst>
                <a:ext uri="{FF2B5EF4-FFF2-40B4-BE49-F238E27FC236}">
                  <a16:creationId xmlns:a16="http://schemas.microsoft.com/office/drawing/2014/main" id="{02E49C0D-8E4E-421D-9EF5-5C6F2D278543}"/>
                </a:ext>
              </a:extLst>
            </p:cNvPr>
            <p:cNvSpPr/>
            <p:nvPr/>
          </p:nvSpPr>
          <p:spPr>
            <a:xfrm>
              <a:off x="0" y="4887488"/>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9" name="内容占位符 2">
              <a:extLst>
                <a:ext uri="{FF2B5EF4-FFF2-40B4-BE49-F238E27FC236}">
                  <a16:creationId xmlns:a16="http://schemas.microsoft.com/office/drawing/2014/main" id="{28D940E6-44D9-4FBB-A9A9-931052E90E17}"/>
                </a:ext>
              </a:extLst>
            </p:cNvPr>
            <p:cNvSpPr txBox="1">
              <a:spLocks/>
            </p:cNvSpPr>
            <p:nvPr/>
          </p:nvSpPr>
          <p:spPr>
            <a:xfrm>
              <a:off x="1415352" y="4875611"/>
              <a:ext cx="9316167"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、数据库</a:t>
              </a:r>
            </a:p>
          </p:txBody>
        </p:sp>
      </p:grpSp>
    </p:spTree>
    <p:extLst>
      <p:ext uri="{BB962C8B-B14F-4D97-AF65-F5344CB8AC3E}">
        <p14:creationId xmlns:p14="http://schemas.microsoft.com/office/powerpoint/2010/main" val="410860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83922"/>
            <a:ext cx="12256513" cy="545151"/>
            <a:chOff x="29884" y="1295894"/>
            <a:chExt cx="12192000" cy="545151"/>
          </a:xfrm>
        </p:grpSpPr>
        <p:sp>
          <p:nvSpPr>
            <p:cNvPr id="21" name="Freeform 3">
              <a:extLst>
                <a:ext uri="{FF2B5EF4-FFF2-40B4-BE49-F238E27FC236}">
                  <a16:creationId xmlns:a16="http://schemas.microsoft.com/office/drawing/2014/main" id="{3FF76552-5A11-4AAD-9C33-DAEAFAA14596}"/>
                </a:ext>
              </a:extLst>
            </p:cNvPr>
            <p:cNvSpPr/>
            <p:nvPr/>
          </p:nvSpPr>
          <p:spPr>
            <a:xfrm>
              <a:off x="29884" y="129787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四种驱动程序类型</a:t>
              </a: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4" name="内容占位符 2">
            <a:extLst>
              <a:ext uri="{FF2B5EF4-FFF2-40B4-BE49-F238E27FC236}">
                <a16:creationId xmlns:a16="http://schemas.microsoft.com/office/drawing/2014/main" id="{340F0415-A1D6-43F9-B468-FE904EAEF26D}"/>
              </a:ext>
            </a:extLst>
          </p:cNvPr>
          <p:cNvSpPr txBox="1">
            <a:spLocks/>
          </p:cNvSpPr>
          <p:nvPr/>
        </p:nvSpPr>
        <p:spPr>
          <a:xfrm>
            <a:off x="1276749" y="1752988"/>
            <a:ext cx="10685294" cy="419003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2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1</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）类型一：</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JDBC-ODBC Bridge Driver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类型 ；</a:t>
            </a:r>
          </a:p>
          <a:p>
            <a:pPr marL="0" indent="0">
              <a:lnSpc>
                <a:spcPct val="2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2</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）类型二：</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Native-API partly-Java Driver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类型 ；</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0">
              <a:lnSpc>
                <a:spcPct val="2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3</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）类型三：</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JDBC-Net All-Java Driver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类型 ；</a:t>
            </a:r>
          </a:p>
          <a:p>
            <a:pPr marL="0" indent="0">
              <a:lnSpc>
                <a:spcPct val="2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4</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）类型四：</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Native-protocol All-Java Driver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类型 。</a:t>
            </a:r>
          </a:p>
          <a:p>
            <a:pPr marL="0" indent="0">
              <a:lnSpc>
                <a:spcPct val="2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 </a:t>
            </a:r>
          </a:p>
        </p:txBody>
      </p:sp>
      <p:grpSp>
        <p:nvGrpSpPr>
          <p:cNvPr id="15" name="组合 14">
            <a:extLst>
              <a:ext uri="{FF2B5EF4-FFF2-40B4-BE49-F238E27FC236}">
                <a16:creationId xmlns:a16="http://schemas.microsoft.com/office/drawing/2014/main" id="{9EC181CD-A6F3-49CA-B9C2-86253E149A7B}"/>
              </a:ext>
            </a:extLst>
          </p:cNvPr>
          <p:cNvGrpSpPr/>
          <p:nvPr/>
        </p:nvGrpSpPr>
        <p:grpSpPr>
          <a:xfrm>
            <a:off x="591938" y="2057718"/>
            <a:ext cx="622425" cy="622429"/>
            <a:chOff x="925975" y="3363269"/>
            <a:chExt cx="899446" cy="899451"/>
          </a:xfrm>
        </p:grpSpPr>
        <p:sp>
          <p:nvSpPr>
            <p:cNvPr id="16" name="Oval 173">
              <a:extLst>
                <a:ext uri="{FF2B5EF4-FFF2-40B4-BE49-F238E27FC236}">
                  <a16:creationId xmlns:a16="http://schemas.microsoft.com/office/drawing/2014/main" id="{87D874DF-3A3A-462A-9765-5C9BE10F6614}"/>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0" name="Oval 174">
              <a:extLst>
                <a:ext uri="{FF2B5EF4-FFF2-40B4-BE49-F238E27FC236}">
                  <a16:creationId xmlns:a16="http://schemas.microsoft.com/office/drawing/2014/main" id="{E4F27FE2-5D51-4E14-8EEA-E9904E9E7C07}"/>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3" name="Freeform 176">
              <a:extLst>
                <a:ext uri="{FF2B5EF4-FFF2-40B4-BE49-F238E27FC236}">
                  <a16:creationId xmlns:a16="http://schemas.microsoft.com/office/drawing/2014/main" id="{AB94E423-3CB1-4D59-A9C6-1F35C9470473}"/>
                </a:ext>
              </a:extLst>
            </p:cNvPr>
            <p:cNvSpPr>
              <a:spLocks noEditPoints="1"/>
            </p:cNvSpPr>
            <p:nvPr/>
          </p:nvSpPr>
          <p:spPr bwMode="auto">
            <a:xfrm>
              <a:off x="1071047" y="3508342"/>
              <a:ext cx="591168" cy="591172"/>
            </a:xfrm>
            <a:custGeom>
              <a:avLst/>
              <a:gdLst>
                <a:gd name="T0" fmla="*/ 46 w 69"/>
                <a:gd name="T1" fmla="*/ 15 h 69"/>
                <a:gd name="T2" fmla="*/ 46 w 69"/>
                <a:gd name="T3" fmla="*/ 33 h 69"/>
                <a:gd name="T4" fmla="*/ 55 w 69"/>
                <a:gd name="T5" fmla="*/ 24 h 69"/>
                <a:gd name="T6" fmla="*/ 46 w 69"/>
                <a:gd name="T7" fmla="*/ 15 h 69"/>
                <a:gd name="T8" fmla="*/ 60 w 69"/>
                <a:gd name="T9" fmla="*/ 8 h 69"/>
                <a:gd name="T10" fmla="*/ 29 w 69"/>
                <a:gd name="T11" fmla="*/ 8 h 69"/>
                <a:gd name="T12" fmla="*/ 26 w 69"/>
                <a:gd name="T13" fmla="*/ 36 h 69"/>
                <a:gd name="T14" fmla="*/ 20 w 69"/>
                <a:gd name="T15" fmla="*/ 42 h 69"/>
                <a:gd name="T16" fmla="*/ 27 w 69"/>
                <a:gd name="T17" fmla="*/ 49 h 69"/>
                <a:gd name="T18" fmla="*/ 33 w 69"/>
                <a:gd name="T19" fmla="*/ 43 h 69"/>
                <a:gd name="T20" fmla="*/ 60 w 69"/>
                <a:gd name="T21" fmla="*/ 40 h 69"/>
                <a:gd name="T22" fmla="*/ 60 w 69"/>
                <a:gd name="T23" fmla="*/ 8 h 69"/>
                <a:gd name="T24" fmla="*/ 34 w 69"/>
                <a:gd name="T25" fmla="*/ 35 h 69"/>
                <a:gd name="T26" fmla="*/ 34 w 69"/>
                <a:gd name="T27" fmla="*/ 13 h 69"/>
                <a:gd name="T28" fmla="*/ 55 w 69"/>
                <a:gd name="T29" fmla="*/ 13 h 69"/>
                <a:gd name="T30" fmla="*/ 55 w 69"/>
                <a:gd name="T31" fmla="*/ 35 h 69"/>
                <a:gd name="T32" fmla="*/ 34 w 69"/>
                <a:gd name="T33" fmla="*/ 35 h 69"/>
                <a:gd name="T34" fmla="*/ 17 w 69"/>
                <a:gd name="T35" fmla="*/ 42 h 69"/>
                <a:gd name="T36" fmla="*/ 0 w 69"/>
                <a:gd name="T37" fmla="*/ 58 h 69"/>
                <a:gd name="T38" fmla="*/ 11 w 69"/>
                <a:gd name="T39" fmla="*/ 69 h 69"/>
                <a:gd name="T40" fmla="*/ 27 w 69"/>
                <a:gd name="T41" fmla="*/ 52 h 69"/>
                <a:gd name="T42" fmla="*/ 17 w 69"/>
                <a:gd name="T43" fmla="*/ 4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9">
                  <a:moveTo>
                    <a:pt x="46" y="15"/>
                  </a:moveTo>
                  <a:cubicBezTo>
                    <a:pt x="50" y="20"/>
                    <a:pt x="52" y="25"/>
                    <a:pt x="46" y="33"/>
                  </a:cubicBezTo>
                  <a:cubicBezTo>
                    <a:pt x="51" y="33"/>
                    <a:pt x="55" y="29"/>
                    <a:pt x="55" y="24"/>
                  </a:cubicBezTo>
                  <a:cubicBezTo>
                    <a:pt x="55" y="19"/>
                    <a:pt x="51" y="15"/>
                    <a:pt x="46" y="15"/>
                  </a:cubicBezTo>
                  <a:close/>
                  <a:moveTo>
                    <a:pt x="60" y="8"/>
                  </a:moveTo>
                  <a:cubicBezTo>
                    <a:pt x="52" y="0"/>
                    <a:pt x="38" y="0"/>
                    <a:pt x="29" y="8"/>
                  </a:cubicBezTo>
                  <a:cubicBezTo>
                    <a:pt x="21" y="16"/>
                    <a:pt x="20" y="27"/>
                    <a:pt x="26" y="36"/>
                  </a:cubicBezTo>
                  <a:cubicBezTo>
                    <a:pt x="20" y="42"/>
                    <a:pt x="20" y="42"/>
                    <a:pt x="20" y="42"/>
                  </a:cubicBezTo>
                  <a:cubicBezTo>
                    <a:pt x="27" y="49"/>
                    <a:pt x="27" y="49"/>
                    <a:pt x="27" y="49"/>
                  </a:cubicBezTo>
                  <a:cubicBezTo>
                    <a:pt x="33" y="43"/>
                    <a:pt x="33" y="43"/>
                    <a:pt x="33" y="43"/>
                  </a:cubicBezTo>
                  <a:cubicBezTo>
                    <a:pt x="42" y="48"/>
                    <a:pt x="53" y="47"/>
                    <a:pt x="60" y="40"/>
                  </a:cubicBezTo>
                  <a:cubicBezTo>
                    <a:pt x="69" y="31"/>
                    <a:pt x="69" y="17"/>
                    <a:pt x="60" y="8"/>
                  </a:cubicBezTo>
                  <a:close/>
                  <a:moveTo>
                    <a:pt x="34" y="35"/>
                  </a:moveTo>
                  <a:cubicBezTo>
                    <a:pt x="28" y="29"/>
                    <a:pt x="28" y="19"/>
                    <a:pt x="34" y="13"/>
                  </a:cubicBezTo>
                  <a:cubicBezTo>
                    <a:pt x="40" y="7"/>
                    <a:pt x="49" y="7"/>
                    <a:pt x="55" y="13"/>
                  </a:cubicBezTo>
                  <a:cubicBezTo>
                    <a:pt x="61" y="19"/>
                    <a:pt x="61" y="29"/>
                    <a:pt x="55" y="35"/>
                  </a:cubicBezTo>
                  <a:cubicBezTo>
                    <a:pt x="49" y="41"/>
                    <a:pt x="40" y="41"/>
                    <a:pt x="34" y="35"/>
                  </a:cubicBezTo>
                  <a:close/>
                  <a:moveTo>
                    <a:pt x="17" y="42"/>
                  </a:moveTo>
                  <a:cubicBezTo>
                    <a:pt x="0" y="58"/>
                    <a:pt x="0" y="58"/>
                    <a:pt x="0" y="58"/>
                  </a:cubicBezTo>
                  <a:cubicBezTo>
                    <a:pt x="11" y="69"/>
                    <a:pt x="11" y="69"/>
                    <a:pt x="11" y="69"/>
                  </a:cubicBezTo>
                  <a:cubicBezTo>
                    <a:pt x="27" y="52"/>
                    <a:pt x="27" y="52"/>
                    <a:pt x="27" y="52"/>
                  </a:cubicBezTo>
                  <a:lnTo>
                    <a:pt x="17" y="42"/>
                  </a:lnTo>
                  <a:close/>
                </a:path>
              </a:pathLst>
            </a:custGeom>
            <a:solidFill>
              <a:schemeClr val="tx1">
                <a:alpha val="2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4" name="Freeform 177">
              <a:extLst>
                <a:ext uri="{FF2B5EF4-FFF2-40B4-BE49-F238E27FC236}">
                  <a16:creationId xmlns:a16="http://schemas.microsoft.com/office/drawing/2014/main" id="{113E0617-2AD1-4286-8229-ED60A9EA0313}"/>
                </a:ext>
              </a:extLst>
            </p:cNvPr>
            <p:cNvSpPr>
              <a:spLocks noEditPoints="1"/>
            </p:cNvSpPr>
            <p:nvPr/>
          </p:nvSpPr>
          <p:spPr bwMode="auto">
            <a:xfrm>
              <a:off x="1078301" y="3508342"/>
              <a:ext cx="546427" cy="553135"/>
            </a:xfrm>
            <a:custGeom>
              <a:avLst/>
              <a:gdLst>
                <a:gd name="T0" fmla="*/ 46 w 69"/>
                <a:gd name="T1" fmla="*/ 16 h 70"/>
                <a:gd name="T2" fmla="*/ 46 w 69"/>
                <a:gd name="T3" fmla="*/ 34 h 70"/>
                <a:gd name="T4" fmla="*/ 55 w 69"/>
                <a:gd name="T5" fmla="*/ 25 h 70"/>
                <a:gd name="T6" fmla="*/ 46 w 69"/>
                <a:gd name="T7" fmla="*/ 16 h 70"/>
                <a:gd name="T8" fmla="*/ 61 w 69"/>
                <a:gd name="T9" fmla="*/ 9 h 70"/>
                <a:gd name="T10" fmla="*/ 29 w 69"/>
                <a:gd name="T11" fmla="*/ 9 h 70"/>
                <a:gd name="T12" fmla="*/ 26 w 69"/>
                <a:gd name="T13" fmla="*/ 37 h 70"/>
                <a:gd name="T14" fmla="*/ 20 w 69"/>
                <a:gd name="T15" fmla="*/ 43 h 70"/>
                <a:gd name="T16" fmla="*/ 27 w 69"/>
                <a:gd name="T17" fmla="*/ 50 h 70"/>
                <a:gd name="T18" fmla="*/ 33 w 69"/>
                <a:gd name="T19" fmla="*/ 44 h 70"/>
                <a:gd name="T20" fmla="*/ 61 w 69"/>
                <a:gd name="T21" fmla="*/ 41 h 70"/>
                <a:gd name="T22" fmla="*/ 61 w 69"/>
                <a:gd name="T23" fmla="*/ 9 h 70"/>
                <a:gd name="T24" fmla="*/ 34 w 69"/>
                <a:gd name="T25" fmla="*/ 36 h 70"/>
                <a:gd name="T26" fmla="*/ 34 w 69"/>
                <a:gd name="T27" fmla="*/ 14 h 70"/>
                <a:gd name="T28" fmla="*/ 56 w 69"/>
                <a:gd name="T29" fmla="*/ 14 h 70"/>
                <a:gd name="T30" fmla="*/ 56 w 69"/>
                <a:gd name="T31" fmla="*/ 36 h 70"/>
                <a:gd name="T32" fmla="*/ 34 w 69"/>
                <a:gd name="T33" fmla="*/ 36 h 70"/>
                <a:gd name="T34" fmla="*/ 17 w 69"/>
                <a:gd name="T35" fmla="*/ 43 h 70"/>
                <a:gd name="T36" fmla="*/ 0 w 69"/>
                <a:gd name="T37" fmla="*/ 58 h 70"/>
                <a:gd name="T38" fmla="*/ 11 w 69"/>
                <a:gd name="T39" fmla="*/ 70 h 70"/>
                <a:gd name="T40" fmla="*/ 27 w 69"/>
                <a:gd name="T41" fmla="*/ 52 h 70"/>
                <a:gd name="T42" fmla="*/ 17 w 69"/>
                <a:gd name="T43" fmla="*/ 4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70">
                  <a:moveTo>
                    <a:pt x="46" y="16"/>
                  </a:moveTo>
                  <a:cubicBezTo>
                    <a:pt x="50" y="21"/>
                    <a:pt x="52" y="26"/>
                    <a:pt x="46" y="34"/>
                  </a:cubicBezTo>
                  <a:cubicBezTo>
                    <a:pt x="51" y="34"/>
                    <a:pt x="55" y="30"/>
                    <a:pt x="55" y="25"/>
                  </a:cubicBezTo>
                  <a:cubicBezTo>
                    <a:pt x="55" y="20"/>
                    <a:pt x="51" y="16"/>
                    <a:pt x="46" y="16"/>
                  </a:cubicBezTo>
                  <a:close/>
                  <a:moveTo>
                    <a:pt x="61" y="9"/>
                  </a:moveTo>
                  <a:cubicBezTo>
                    <a:pt x="52" y="0"/>
                    <a:pt x="38" y="0"/>
                    <a:pt x="29" y="9"/>
                  </a:cubicBezTo>
                  <a:cubicBezTo>
                    <a:pt x="22" y="16"/>
                    <a:pt x="21" y="28"/>
                    <a:pt x="26" y="37"/>
                  </a:cubicBezTo>
                  <a:cubicBezTo>
                    <a:pt x="20" y="43"/>
                    <a:pt x="20" y="43"/>
                    <a:pt x="20" y="43"/>
                  </a:cubicBezTo>
                  <a:cubicBezTo>
                    <a:pt x="27" y="50"/>
                    <a:pt x="27" y="50"/>
                    <a:pt x="27" y="50"/>
                  </a:cubicBezTo>
                  <a:cubicBezTo>
                    <a:pt x="33" y="44"/>
                    <a:pt x="33" y="44"/>
                    <a:pt x="33" y="44"/>
                  </a:cubicBezTo>
                  <a:cubicBezTo>
                    <a:pt x="42" y="49"/>
                    <a:pt x="53" y="48"/>
                    <a:pt x="61" y="41"/>
                  </a:cubicBezTo>
                  <a:cubicBezTo>
                    <a:pt x="69" y="32"/>
                    <a:pt x="69" y="18"/>
                    <a:pt x="61" y="9"/>
                  </a:cubicBezTo>
                  <a:close/>
                  <a:moveTo>
                    <a:pt x="34" y="36"/>
                  </a:moveTo>
                  <a:cubicBezTo>
                    <a:pt x="28" y="30"/>
                    <a:pt x="28" y="20"/>
                    <a:pt x="34" y="14"/>
                  </a:cubicBezTo>
                  <a:cubicBezTo>
                    <a:pt x="40" y="8"/>
                    <a:pt x="50" y="8"/>
                    <a:pt x="56" y="14"/>
                  </a:cubicBezTo>
                  <a:cubicBezTo>
                    <a:pt x="62" y="20"/>
                    <a:pt x="62" y="30"/>
                    <a:pt x="56" y="36"/>
                  </a:cubicBezTo>
                  <a:cubicBezTo>
                    <a:pt x="50" y="42"/>
                    <a:pt x="40" y="42"/>
                    <a:pt x="34" y="36"/>
                  </a:cubicBezTo>
                  <a:close/>
                  <a:moveTo>
                    <a:pt x="17" y="43"/>
                  </a:moveTo>
                  <a:cubicBezTo>
                    <a:pt x="0" y="58"/>
                    <a:pt x="0" y="58"/>
                    <a:pt x="0" y="58"/>
                  </a:cubicBezTo>
                  <a:cubicBezTo>
                    <a:pt x="11" y="70"/>
                    <a:pt x="11" y="70"/>
                    <a:pt x="11" y="70"/>
                  </a:cubicBezTo>
                  <a:cubicBezTo>
                    <a:pt x="27" y="52"/>
                    <a:pt x="27" y="52"/>
                    <a:pt x="27" y="52"/>
                  </a:cubicBezTo>
                  <a:lnTo>
                    <a:pt x="17" y="43"/>
                  </a:lnTo>
                  <a:close/>
                </a:path>
              </a:pathLst>
            </a:custGeom>
            <a:solidFill>
              <a:srgbClr val="FFFFFF"/>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25" name="组合 24">
            <a:extLst>
              <a:ext uri="{FF2B5EF4-FFF2-40B4-BE49-F238E27FC236}">
                <a16:creationId xmlns:a16="http://schemas.microsoft.com/office/drawing/2014/main" id="{C2A5DC7E-2A4A-4C97-BB0D-1649059F1C50}"/>
              </a:ext>
            </a:extLst>
          </p:cNvPr>
          <p:cNvGrpSpPr/>
          <p:nvPr/>
        </p:nvGrpSpPr>
        <p:grpSpPr>
          <a:xfrm>
            <a:off x="591937" y="4952648"/>
            <a:ext cx="628392" cy="628396"/>
            <a:chOff x="441872" y="4884755"/>
            <a:chExt cx="705309" cy="705313"/>
          </a:xfrm>
        </p:grpSpPr>
        <p:grpSp>
          <p:nvGrpSpPr>
            <p:cNvPr id="27" name="组合 26">
              <a:extLst>
                <a:ext uri="{FF2B5EF4-FFF2-40B4-BE49-F238E27FC236}">
                  <a16:creationId xmlns:a16="http://schemas.microsoft.com/office/drawing/2014/main" id="{FB7061F7-0913-47F5-9535-34F6607CD244}"/>
                </a:ext>
              </a:extLst>
            </p:cNvPr>
            <p:cNvGrpSpPr/>
            <p:nvPr/>
          </p:nvGrpSpPr>
          <p:grpSpPr>
            <a:xfrm>
              <a:off x="441872" y="4884755"/>
              <a:ext cx="705309" cy="705313"/>
              <a:chOff x="925975" y="3363269"/>
              <a:chExt cx="899446" cy="899451"/>
            </a:xfrm>
          </p:grpSpPr>
          <p:sp>
            <p:nvSpPr>
              <p:cNvPr id="32" name="Oval 173">
                <a:extLst>
                  <a:ext uri="{FF2B5EF4-FFF2-40B4-BE49-F238E27FC236}">
                    <a16:creationId xmlns:a16="http://schemas.microsoft.com/office/drawing/2014/main" id="{301A2EFA-380B-4E91-B490-316F8D3629E7}"/>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3" name="Oval 174">
                <a:extLst>
                  <a:ext uri="{FF2B5EF4-FFF2-40B4-BE49-F238E27FC236}">
                    <a16:creationId xmlns:a16="http://schemas.microsoft.com/office/drawing/2014/main" id="{AF3BA18C-5F4C-4937-8DDD-6CDBC50E91B3}"/>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29" name="组合 28">
              <a:extLst>
                <a:ext uri="{FF2B5EF4-FFF2-40B4-BE49-F238E27FC236}">
                  <a16:creationId xmlns:a16="http://schemas.microsoft.com/office/drawing/2014/main" id="{2EA9EAF0-AF7A-47EF-8158-C9179AF87DB8}"/>
                </a:ext>
              </a:extLst>
            </p:cNvPr>
            <p:cNvGrpSpPr/>
            <p:nvPr/>
          </p:nvGrpSpPr>
          <p:grpSpPr>
            <a:xfrm>
              <a:off x="571597" y="5012285"/>
              <a:ext cx="431640" cy="391427"/>
              <a:chOff x="10569670" y="3042745"/>
              <a:chExt cx="583914" cy="529515"/>
            </a:xfrm>
          </p:grpSpPr>
          <p:sp>
            <p:nvSpPr>
              <p:cNvPr id="30" name="Freeform 242">
                <a:extLst>
                  <a:ext uri="{FF2B5EF4-FFF2-40B4-BE49-F238E27FC236}">
                    <a16:creationId xmlns:a16="http://schemas.microsoft.com/office/drawing/2014/main" id="{5C573A7D-EEB6-4043-A703-791F0A0D3B7F}"/>
                  </a:ext>
                </a:extLst>
              </p:cNvPr>
              <p:cNvSpPr>
                <a:spLocks noEditPoints="1"/>
              </p:cNvSpPr>
              <p:nvPr/>
            </p:nvSpPr>
            <p:spPr bwMode="auto">
              <a:xfrm>
                <a:off x="10569670" y="3049998"/>
                <a:ext cx="573034" cy="522262"/>
              </a:xfrm>
              <a:custGeom>
                <a:avLst/>
                <a:gdLst>
                  <a:gd name="T0" fmla="*/ 53 w 67"/>
                  <a:gd name="T1" fmla="*/ 24 h 61"/>
                  <a:gd name="T2" fmla="*/ 56 w 67"/>
                  <a:gd name="T3" fmla="*/ 26 h 61"/>
                  <a:gd name="T4" fmla="*/ 56 w 67"/>
                  <a:gd name="T5" fmla="*/ 26 h 61"/>
                  <a:gd name="T6" fmla="*/ 56 w 67"/>
                  <a:gd name="T7" fmla="*/ 11 h 61"/>
                  <a:gd name="T8" fmla="*/ 41 w 67"/>
                  <a:gd name="T9" fmla="*/ 11 h 61"/>
                  <a:gd name="T10" fmla="*/ 41 w 67"/>
                  <a:gd name="T11" fmla="*/ 26 h 61"/>
                  <a:gd name="T12" fmla="*/ 43 w 67"/>
                  <a:gd name="T13" fmla="*/ 24 h 61"/>
                  <a:gd name="T14" fmla="*/ 43 w 67"/>
                  <a:gd name="T15" fmla="*/ 14 h 61"/>
                  <a:gd name="T16" fmla="*/ 53 w 67"/>
                  <a:gd name="T17" fmla="*/ 14 h 61"/>
                  <a:gd name="T18" fmla="*/ 53 w 67"/>
                  <a:gd name="T19" fmla="*/ 24 h 61"/>
                  <a:gd name="T20" fmla="*/ 53 w 67"/>
                  <a:gd name="T21" fmla="*/ 24 h 61"/>
                  <a:gd name="T22" fmla="*/ 39 w 67"/>
                  <a:gd name="T23" fmla="*/ 28 h 61"/>
                  <a:gd name="T24" fmla="*/ 39 w 67"/>
                  <a:gd name="T25" fmla="*/ 9 h 61"/>
                  <a:gd name="T26" fmla="*/ 58 w 67"/>
                  <a:gd name="T27" fmla="*/ 9 h 61"/>
                  <a:gd name="T28" fmla="*/ 58 w 67"/>
                  <a:gd name="T29" fmla="*/ 28 h 61"/>
                  <a:gd name="T30" fmla="*/ 58 w 67"/>
                  <a:gd name="T31" fmla="*/ 29 h 61"/>
                  <a:gd name="T32" fmla="*/ 60 w 67"/>
                  <a:gd name="T33" fmla="*/ 31 h 61"/>
                  <a:gd name="T34" fmla="*/ 60 w 67"/>
                  <a:gd name="T35" fmla="*/ 31 h 61"/>
                  <a:gd name="T36" fmla="*/ 60 w 67"/>
                  <a:gd name="T37" fmla="*/ 7 h 61"/>
                  <a:gd name="T38" fmla="*/ 36 w 67"/>
                  <a:gd name="T39" fmla="*/ 7 h 61"/>
                  <a:gd name="T40" fmla="*/ 36 w 67"/>
                  <a:gd name="T41" fmla="*/ 31 h 61"/>
                  <a:gd name="T42" fmla="*/ 39 w 67"/>
                  <a:gd name="T43" fmla="*/ 28 h 61"/>
                  <a:gd name="T44" fmla="*/ 56 w 67"/>
                  <a:gd name="T45" fmla="*/ 38 h 61"/>
                  <a:gd name="T46" fmla="*/ 50 w 67"/>
                  <a:gd name="T47" fmla="*/ 38 h 61"/>
                  <a:gd name="T48" fmla="*/ 50 w 67"/>
                  <a:gd name="T49" fmla="*/ 24 h 61"/>
                  <a:gd name="T50" fmla="*/ 53 w 67"/>
                  <a:gd name="T51" fmla="*/ 19 h 61"/>
                  <a:gd name="T52" fmla="*/ 48 w 67"/>
                  <a:gd name="T53" fmla="*/ 14 h 61"/>
                  <a:gd name="T54" fmla="*/ 43 w 67"/>
                  <a:gd name="T55" fmla="*/ 19 h 61"/>
                  <a:gd name="T56" fmla="*/ 47 w 67"/>
                  <a:gd name="T57" fmla="*/ 24 h 61"/>
                  <a:gd name="T58" fmla="*/ 47 w 67"/>
                  <a:gd name="T59" fmla="*/ 38 h 61"/>
                  <a:gd name="T60" fmla="*/ 11 w 67"/>
                  <a:gd name="T61" fmla="*/ 38 h 61"/>
                  <a:gd name="T62" fmla="*/ 0 w 67"/>
                  <a:gd name="T63" fmla="*/ 48 h 61"/>
                  <a:gd name="T64" fmla="*/ 0 w 67"/>
                  <a:gd name="T65" fmla="*/ 50 h 61"/>
                  <a:gd name="T66" fmla="*/ 11 w 67"/>
                  <a:gd name="T67" fmla="*/ 61 h 61"/>
                  <a:gd name="T68" fmla="*/ 56 w 67"/>
                  <a:gd name="T69" fmla="*/ 61 h 61"/>
                  <a:gd name="T70" fmla="*/ 67 w 67"/>
                  <a:gd name="T71" fmla="*/ 50 h 61"/>
                  <a:gd name="T72" fmla="*/ 67 w 67"/>
                  <a:gd name="T73" fmla="*/ 48 h 61"/>
                  <a:gd name="T74" fmla="*/ 56 w 67"/>
                  <a:gd name="T75" fmla="*/ 38 h 61"/>
                  <a:gd name="T76" fmla="*/ 11 w 67"/>
                  <a:gd name="T77" fmla="*/ 54 h 61"/>
                  <a:gd name="T78" fmla="*/ 7 w 67"/>
                  <a:gd name="T79" fmla="*/ 49 h 61"/>
                  <a:gd name="T80" fmla="*/ 11 w 67"/>
                  <a:gd name="T81" fmla="*/ 45 h 61"/>
                  <a:gd name="T82" fmla="*/ 16 w 67"/>
                  <a:gd name="T83" fmla="*/ 49 h 61"/>
                  <a:gd name="T84" fmla="*/ 11 w 67"/>
                  <a:gd name="T85" fmla="*/ 54 h 61"/>
                  <a:gd name="T86" fmla="*/ 40 w 67"/>
                  <a:gd name="T87" fmla="*/ 52 h 61"/>
                  <a:gd name="T88" fmla="*/ 37 w 67"/>
                  <a:gd name="T89" fmla="*/ 49 h 61"/>
                  <a:gd name="T90" fmla="*/ 40 w 67"/>
                  <a:gd name="T91" fmla="*/ 46 h 61"/>
                  <a:gd name="T92" fmla="*/ 43 w 67"/>
                  <a:gd name="T93" fmla="*/ 49 h 61"/>
                  <a:gd name="T94" fmla="*/ 40 w 67"/>
                  <a:gd name="T95" fmla="*/ 52 h 61"/>
                  <a:gd name="T96" fmla="*/ 48 w 67"/>
                  <a:gd name="T97" fmla="*/ 52 h 61"/>
                  <a:gd name="T98" fmla="*/ 45 w 67"/>
                  <a:gd name="T99" fmla="*/ 49 h 61"/>
                  <a:gd name="T100" fmla="*/ 48 w 67"/>
                  <a:gd name="T101" fmla="*/ 46 h 61"/>
                  <a:gd name="T102" fmla="*/ 52 w 67"/>
                  <a:gd name="T103" fmla="*/ 49 h 61"/>
                  <a:gd name="T104" fmla="*/ 48 w 67"/>
                  <a:gd name="T105" fmla="*/ 52 h 61"/>
                  <a:gd name="T106" fmla="*/ 57 w 67"/>
                  <a:gd name="T107" fmla="*/ 52 h 61"/>
                  <a:gd name="T108" fmla="*/ 54 w 67"/>
                  <a:gd name="T109" fmla="*/ 49 h 61"/>
                  <a:gd name="T110" fmla="*/ 57 w 67"/>
                  <a:gd name="T111" fmla="*/ 46 h 61"/>
                  <a:gd name="T112" fmla="*/ 60 w 67"/>
                  <a:gd name="T113" fmla="*/ 49 h 61"/>
                  <a:gd name="T114" fmla="*/ 57 w 67"/>
                  <a:gd name="T11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61">
                    <a:moveTo>
                      <a:pt x="53" y="24"/>
                    </a:moveTo>
                    <a:cubicBezTo>
                      <a:pt x="56" y="26"/>
                      <a:pt x="56" y="26"/>
                      <a:pt x="56" y="26"/>
                    </a:cubicBezTo>
                    <a:cubicBezTo>
                      <a:pt x="56" y="26"/>
                      <a:pt x="56" y="26"/>
                      <a:pt x="56" y="26"/>
                    </a:cubicBezTo>
                    <a:cubicBezTo>
                      <a:pt x="60" y="22"/>
                      <a:pt x="60" y="16"/>
                      <a:pt x="56" y="11"/>
                    </a:cubicBezTo>
                    <a:cubicBezTo>
                      <a:pt x="52" y="7"/>
                      <a:pt x="45" y="7"/>
                      <a:pt x="41" y="11"/>
                    </a:cubicBezTo>
                    <a:cubicBezTo>
                      <a:pt x="37" y="16"/>
                      <a:pt x="37" y="22"/>
                      <a:pt x="41" y="26"/>
                    </a:cubicBezTo>
                    <a:cubicBezTo>
                      <a:pt x="43" y="24"/>
                      <a:pt x="43" y="24"/>
                      <a:pt x="43" y="24"/>
                    </a:cubicBezTo>
                    <a:cubicBezTo>
                      <a:pt x="41" y="21"/>
                      <a:pt x="41" y="17"/>
                      <a:pt x="43" y="14"/>
                    </a:cubicBezTo>
                    <a:cubicBezTo>
                      <a:pt x="46" y="11"/>
                      <a:pt x="50" y="11"/>
                      <a:pt x="53" y="14"/>
                    </a:cubicBezTo>
                    <a:cubicBezTo>
                      <a:pt x="56" y="17"/>
                      <a:pt x="56" y="21"/>
                      <a:pt x="53" y="24"/>
                    </a:cubicBezTo>
                    <a:cubicBezTo>
                      <a:pt x="53" y="24"/>
                      <a:pt x="53" y="24"/>
                      <a:pt x="53" y="24"/>
                    </a:cubicBezTo>
                    <a:close/>
                    <a:moveTo>
                      <a:pt x="39" y="28"/>
                    </a:moveTo>
                    <a:cubicBezTo>
                      <a:pt x="34" y="23"/>
                      <a:pt x="34" y="15"/>
                      <a:pt x="39" y="9"/>
                    </a:cubicBezTo>
                    <a:cubicBezTo>
                      <a:pt x="44" y="4"/>
                      <a:pt x="52" y="4"/>
                      <a:pt x="58" y="9"/>
                    </a:cubicBezTo>
                    <a:cubicBezTo>
                      <a:pt x="63" y="15"/>
                      <a:pt x="63" y="23"/>
                      <a:pt x="58" y="28"/>
                    </a:cubicBezTo>
                    <a:cubicBezTo>
                      <a:pt x="58" y="28"/>
                      <a:pt x="58" y="28"/>
                      <a:pt x="58" y="29"/>
                    </a:cubicBezTo>
                    <a:cubicBezTo>
                      <a:pt x="60" y="31"/>
                      <a:pt x="60" y="31"/>
                      <a:pt x="60" y="31"/>
                    </a:cubicBezTo>
                    <a:cubicBezTo>
                      <a:pt x="60" y="31"/>
                      <a:pt x="60" y="31"/>
                      <a:pt x="60" y="31"/>
                    </a:cubicBezTo>
                    <a:cubicBezTo>
                      <a:pt x="67" y="24"/>
                      <a:pt x="67" y="14"/>
                      <a:pt x="60" y="7"/>
                    </a:cubicBezTo>
                    <a:cubicBezTo>
                      <a:pt x="54" y="0"/>
                      <a:pt x="43" y="0"/>
                      <a:pt x="36" y="7"/>
                    </a:cubicBezTo>
                    <a:cubicBezTo>
                      <a:pt x="30" y="14"/>
                      <a:pt x="30" y="24"/>
                      <a:pt x="36" y="31"/>
                    </a:cubicBezTo>
                    <a:lnTo>
                      <a:pt x="39" y="28"/>
                    </a:lnTo>
                    <a:close/>
                    <a:moveTo>
                      <a:pt x="56" y="38"/>
                    </a:moveTo>
                    <a:cubicBezTo>
                      <a:pt x="50" y="38"/>
                      <a:pt x="50" y="38"/>
                      <a:pt x="50" y="38"/>
                    </a:cubicBezTo>
                    <a:cubicBezTo>
                      <a:pt x="50" y="24"/>
                      <a:pt x="50" y="24"/>
                      <a:pt x="50" y="24"/>
                    </a:cubicBezTo>
                    <a:cubicBezTo>
                      <a:pt x="52" y="23"/>
                      <a:pt x="53" y="21"/>
                      <a:pt x="53" y="19"/>
                    </a:cubicBezTo>
                    <a:cubicBezTo>
                      <a:pt x="53" y="16"/>
                      <a:pt x="51" y="14"/>
                      <a:pt x="48" y="14"/>
                    </a:cubicBezTo>
                    <a:cubicBezTo>
                      <a:pt x="46" y="14"/>
                      <a:pt x="43" y="16"/>
                      <a:pt x="43" y="19"/>
                    </a:cubicBezTo>
                    <a:cubicBezTo>
                      <a:pt x="43" y="21"/>
                      <a:pt x="45" y="23"/>
                      <a:pt x="47" y="24"/>
                    </a:cubicBezTo>
                    <a:cubicBezTo>
                      <a:pt x="47" y="38"/>
                      <a:pt x="47" y="38"/>
                      <a:pt x="47" y="38"/>
                    </a:cubicBezTo>
                    <a:cubicBezTo>
                      <a:pt x="11" y="38"/>
                      <a:pt x="11" y="38"/>
                      <a:pt x="11" y="38"/>
                    </a:cubicBezTo>
                    <a:cubicBezTo>
                      <a:pt x="5" y="38"/>
                      <a:pt x="0" y="42"/>
                      <a:pt x="0" y="48"/>
                    </a:cubicBezTo>
                    <a:cubicBezTo>
                      <a:pt x="0" y="50"/>
                      <a:pt x="0" y="50"/>
                      <a:pt x="0" y="50"/>
                    </a:cubicBezTo>
                    <a:cubicBezTo>
                      <a:pt x="0" y="56"/>
                      <a:pt x="5" y="61"/>
                      <a:pt x="11" y="61"/>
                    </a:cubicBezTo>
                    <a:cubicBezTo>
                      <a:pt x="56" y="61"/>
                      <a:pt x="56" y="61"/>
                      <a:pt x="56" y="61"/>
                    </a:cubicBezTo>
                    <a:cubicBezTo>
                      <a:pt x="62" y="61"/>
                      <a:pt x="67" y="56"/>
                      <a:pt x="67" y="50"/>
                    </a:cubicBezTo>
                    <a:cubicBezTo>
                      <a:pt x="67" y="48"/>
                      <a:pt x="67" y="48"/>
                      <a:pt x="67" y="48"/>
                    </a:cubicBezTo>
                    <a:cubicBezTo>
                      <a:pt x="67" y="42"/>
                      <a:pt x="62" y="38"/>
                      <a:pt x="56" y="38"/>
                    </a:cubicBezTo>
                    <a:close/>
                    <a:moveTo>
                      <a:pt x="11" y="54"/>
                    </a:moveTo>
                    <a:cubicBezTo>
                      <a:pt x="9" y="54"/>
                      <a:pt x="7" y="52"/>
                      <a:pt x="7" y="49"/>
                    </a:cubicBezTo>
                    <a:cubicBezTo>
                      <a:pt x="7" y="47"/>
                      <a:pt x="9" y="45"/>
                      <a:pt x="11" y="45"/>
                    </a:cubicBezTo>
                    <a:cubicBezTo>
                      <a:pt x="14" y="45"/>
                      <a:pt x="16" y="47"/>
                      <a:pt x="16" y="49"/>
                    </a:cubicBezTo>
                    <a:cubicBezTo>
                      <a:pt x="16" y="52"/>
                      <a:pt x="14" y="54"/>
                      <a:pt x="11" y="54"/>
                    </a:cubicBezTo>
                    <a:close/>
                    <a:moveTo>
                      <a:pt x="40" y="52"/>
                    </a:moveTo>
                    <a:cubicBezTo>
                      <a:pt x="39" y="52"/>
                      <a:pt x="37" y="51"/>
                      <a:pt x="37" y="49"/>
                    </a:cubicBezTo>
                    <a:cubicBezTo>
                      <a:pt x="37" y="48"/>
                      <a:pt x="39" y="46"/>
                      <a:pt x="40" y="46"/>
                    </a:cubicBezTo>
                    <a:cubicBezTo>
                      <a:pt x="42" y="46"/>
                      <a:pt x="43" y="48"/>
                      <a:pt x="43" y="49"/>
                    </a:cubicBezTo>
                    <a:cubicBezTo>
                      <a:pt x="43" y="51"/>
                      <a:pt x="42" y="52"/>
                      <a:pt x="40" y="52"/>
                    </a:cubicBezTo>
                    <a:close/>
                    <a:moveTo>
                      <a:pt x="48" y="52"/>
                    </a:moveTo>
                    <a:cubicBezTo>
                      <a:pt x="47" y="52"/>
                      <a:pt x="45" y="51"/>
                      <a:pt x="45" y="49"/>
                    </a:cubicBezTo>
                    <a:cubicBezTo>
                      <a:pt x="45" y="48"/>
                      <a:pt x="47" y="46"/>
                      <a:pt x="48" y="46"/>
                    </a:cubicBezTo>
                    <a:cubicBezTo>
                      <a:pt x="50" y="46"/>
                      <a:pt x="52" y="48"/>
                      <a:pt x="52" y="49"/>
                    </a:cubicBezTo>
                    <a:cubicBezTo>
                      <a:pt x="52" y="51"/>
                      <a:pt x="50" y="52"/>
                      <a:pt x="48" y="52"/>
                    </a:cubicBezTo>
                    <a:close/>
                    <a:moveTo>
                      <a:pt x="57" y="52"/>
                    </a:moveTo>
                    <a:cubicBezTo>
                      <a:pt x="55" y="52"/>
                      <a:pt x="54" y="51"/>
                      <a:pt x="54" y="49"/>
                    </a:cubicBezTo>
                    <a:cubicBezTo>
                      <a:pt x="54" y="48"/>
                      <a:pt x="55" y="46"/>
                      <a:pt x="57" y="46"/>
                    </a:cubicBezTo>
                    <a:cubicBezTo>
                      <a:pt x="58" y="46"/>
                      <a:pt x="60" y="48"/>
                      <a:pt x="60" y="49"/>
                    </a:cubicBezTo>
                    <a:cubicBezTo>
                      <a:pt x="60" y="51"/>
                      <a:pt x="58" y="52"/>
                      <a:pt x="57" y="52"/>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1" name="Freeform 243">
                <a:extLst>
                  <a:ext uri="{FF2B5EF4-FFF2-40B4-BE49-F238E27FC236}">
                    <a16:creationId xmlns:a16="http://schemas.microsoft.com/office/drawing/2014/main" id="{81FA45F7-0D8B-482C-BB51-3BFAC264DB9A}"/>
                  </a:ext>
                </a:extLst>
              </p:cNvPr>
              <p:cNvSpPr>
                <a:spLocks noEditPoints="1"/>
              </p:cNvSpPr>
              <p:nvPr/>
            </p:nvSpPr>
            <p:spPr bwMode="auto">
              <a:xfrm>
                <a:off x="10576923" y="3042745"/>
                <a:ext cx="576661" cy="522262"/>
              </a:xfrm>
              <a:custGeom>
                <a:avLst/>
                <a:gdLst>
                  <a:gd name="T0" fmla="*/ 53 w 67"/>
                  <a:gd name="T1" fmla="*/ 24 h 61"/>
                  <a:gd name="T2" fmla="*/ 56 w 67"/>
                  <a:gd name="T3" fmla="*/ 26 h 61"/>
                  <a:gd name="T4" fmla="*/ 56 w 67"/>
                  <a:gd name="T5" fmla="*/ 26 h 61"/>
                  <a:gd name="T6" fmla="*/ 56 w 67"/>
                  <a:gd name="T7" fmla="*/ 11 h 61"/>
                  <a:gd name="T8" fmla="*/ 41 w 67"/>
                  <a:gd name="T9" fmla="*/ 11 h 61"/>
                  <a:gd name="T10" fmla="*/ 41 w 67"/>
                  <a:gd name="T11" fmla="*/ 26 h 61"/>
                  <a:gd name="T12" fmla="*/ 43 w 67"/>
                  <a:gd name="T13" fmla="*/ 24 h 61"/>
                  <a:gd name="T14" fmla="*/ 43 w 67"/>
                  <a:gd name="T15" fmla="*/ 14 h 61"/>
                  <a:gd name="T16" fmla="*/ 53 w 67"/>
                  <a:gd name="T17" fmla="*/ 14 h 61"/>
                  <a:gd name="T18" fmla="*/ 53 w 67"/>
                  <a:gd name="T19" fmla="*/ 24 h 61"/>
                  <a:gd name="T20" fmla="*/ 53 w 67"/>
                  <a:gd name="T21" fmla="*/ 24 h 61"/>
                  <a:gd name="T22" fmla="*/ 39 w 67"/>
                  <a:gd name="T23" fmla="*/ 28 h 61"/>
                  <a:gd name="T24" fmla="*/ 39 w 67"/>
                  <a:gd name="T25" fmla="*/ 9 h 61"/>
                  <a:gd name="T26" fmla="*/ 58 w 67"/>
                  <a:gd name="T27" fmla="*/ 9 h 61"/>
                  <a:gd name="T28" fmla="*/ 58 w 67"/>
                  <a:gd name="T29" fmla="*/ 28 h 61"/>
                  <a:gd name="T30" fmla="*/ 58 w 67"/>
                  <a:gd name="T31" fmla="*/ 29 h 61"/>
                  <a:gd name="T32" fmla="*/ 60 w 67"/>
                  <a:gd name="T33" fmla="*/ 31 h 61"/>
                  <a:gd name="T34" fmla="*/ 60 w 67"/>
                  <a:gd name="T35" fmla="*/ 31 h 61"/>
                  <a:gd name="T36" fmla="*/ 60 w 67"/>
                  <a:gd name="T37" fmla="*/ 7 h 61"/>
                  <a:gd name="T38" fmla="*/ 36 w 67"/>
                  <a:gd name="T39" fmla="*/ 7 h 61"/>
                  <a:gd name="T40" fmla="*/ 36 w 67"/>
                  <a:gd name="T41" fmla="*/ 31 h 61"/>
                  <a:gd name="T42" fmla="*/ 39 w 67"/>
                  <a:gd name="T43" fmla="*/ 28 h 61"/>
                  <a:gd name="T44" fmla="*/ 56 w 67"/>
                  <a:gd name="T45" fmla="*/ 38 h 61"/>
                  <a:gd name="T46" fmla="*/ 50 w 67"/>
                  <a:gd name="T47" fmla="*/ 38 h 61"/>
                  <a:gd name="T48" fmla="*/ 50 w 67"/>
                  <a:gd name="T49" fmla="*/ 24 h 61"/>
                  <a:gd name="T50" fmla="*/ 53 w 67"/>
                  <a:gd name="T51" fmla="*/ 19 h 61"/>
                  <a:gd name="T52" fmla="*/ 48 w 67"/>
                  <a:gd name="T53" fmla="*/ 14 h 61"/>
                  <a:gd name="T54" fmla="*/ 43 w 67"/>
                  <a:gd name="T55" fmla="*/ 19 h 61"/>
                  <a:gd name="T56" fmla="*/ 47 w 67"/>
                  <a:gd name="T57" fmla="*/ 24 h 61"/>
                  <a:gd name="T58" fmla="*/ 47 w 67"/>
                  <a:gd name="T59" fmla="*/ 38 h 61"/>
                  <a:gd name="T60" fmla="*/ 11 w 67"/>
                  <a:gd name="T61" fmla="*/ 38 h 61"/>
                  <a:gd name="T62" fmla="*/ 0 w 67"/>
                  <a:gd name="T63" fmla="*/ 48 h 61"/>
                  <a:gd name="T64" fmla="*/ 0 w 67"/>
                  <a:gd name="T65" fmla="*/ 50 h 61"/>
                  <a:gd name="T66" fmla="*/ 11 w 67"/>
                  <a:gd name="T67" fmla="*/ 61 h 61"/>
                  <a:gd name="T68" fmla="*/ 56 w 67"/>
                  <a:gd name="T69" fmla="*/ 61 h 61"/>
                  <a:gd name="T70" fmla="*/ 67 w 67"/>
                  <a:gd name="T71" fmla="*/ 50 h 61"/>
                  <a:gd name="T72" fmla="*/ 67 w 67"/>
                  <a:gd name="T73" fmla="*/ 48 h 61"/>
                  <a:gd name="T74" fmla="*/ 56 w 67"/>
                  <a:gd name="T75" fmla="*/ 38 h 61"/>
                  <a:gd name="T76" fmla="*/ 11 w 67"/>
                  <a:gd name="T77" fmla="*/ 54 h 61"/>
                  <a:gd name="T78" fmla="*/ 7 w 67"/>
                  <a:gd name="T79" fmla="*/ 49 h 61"/>
                  <a:gd name="T80" fmla="*/ 11 w 67"/>
                  <a:gd name="T81" fmla="*/ 45 h 61"/>
                  <a:gd name="T82" fmla="*/ 16 w 67"/>
                  <a:gd name="T83" fmla="*/ 49 h 61"/>
                  <a:gd name="T84" fmla="*/ 11 w 67"/>
                  <a:gd name="T85" fmla="*/ 54 h 61"/>
                  <a:gd name="T86" fmla="*/ 40 w 67"/>
                  <a:gd name="T87" fmla="*/ 52 h 61"/>
                  <a:gd name="T88" fmla="*/ 37 w 67"/>
                  <a:gd name="T89" fmla="*/ 49 h 61"/>
                  <a:gd name="T90" fmla="*/ 40 w 67"/>
                  <a:gd name="T91" fmla="*/ 46 h 61"/>
                  <a:gd name="T92" fmla="*/ 43 w 67"/>
                  <a:gd name="T93" fmla="*/ 49 h 61"/>
                  <a:gd name="T94" fmla="*/ 40 w 67"/>
                  <a:gd name="T95" fmla="*/ 52 h 61"/>
                  <a:gd name="T96" fmla="*/ 48 w 67"/>
                  <a:gd name="T97" fmla="*/ 52 h 61"/>
                  <a:gd name="T98" fmla="*/ 45 w 67"/>
                  <a:gd name="T99" fmla="*/ 49 h 61"/>
                  <a:gd name="T100" fmla="*/ 48 w 67"/>
                  <a:gd name="T101" fmla="*/ 46 h 61"/>
                  <a:gd name="T102" fmla="*/ 52 w 67"/>
                  <a:gd name="T103" fmla="*/ 49 h 61"/>
                  <a:gd name="T104" fmla="*/ 48 w 67"/>
                  <a:gd name="T105" fmla="*/ 52 h 61"/>
                  <a:gd name="T106" fmla="*/ 57 w 67"/>
                  <a:gd name="T107" fmla="*/ 52 h 61"/>
                  <a:gd name="T108" fmla="*/ 54 w 67"/>
                  <a:gd name="T109" fmla="*/ 49 h 61"/>
                  <a:gd name="T110" fmla="*/ 57 w 67"/>
                  <a:gd name="T111" fmla="*/ 46 h 61"/>
                  <a:gd name="T112" fmla="*/ 60 w 67"/>
                  <a:gd name="T113" fmla="*/ 49 h 61"/>
                  <a:gd name="T114" fmla="*/ 57 w 67"/>
                  <a:gd name="T11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61">
                    <a:moveTo>
                      <a:pt x="53" y="24"/>
                    </a:moveTo>
                    <a:cubicBezTo>
                      <a:pt x="56" y="26"/>
                      <a:pt x="56" y="26"/>
                      <a:pt x="56" y="26"/>
                    </a:cubicBezTo>
                    <a:cubicBezTo>
                      <a:pt x="56" y="26"/>
                      <a:pt x="56" y="26"/>
                      <a:pt x="56" y="26"/>
                    </a:cubicBezTo>
                    <a:cubicBezTo>
                      <a:pt x="60" y="22"/>
                      <a:pt x="60" y="16"/>
                      <a:pt x="56" y="11"/>
                    </a:cubicBezTo>
                    <a:cubicBezTo>
                      <a:pt x="52" y="7"/>
                      <a:pt x="45" y="7"/>
                      <a:pt x="41" y="11"/>
                    </a:cubicBezTo>
                    <a:cubicBezTo>
                      <a:pt x="37" y="16"/>
                      <a:pt x="37" y="22"/>
                      <a:pt x="41" y="26"/>
                    </a:cubicBezTo>
                    <a:cubicBezTo>
                      <a:pt x="43" y="24"/>
                      <a:pt x="43" y="24"/>
                      <a:pt x="43" y="24"/>
                    </a:cubicBezTo>
                    <a:cubicBezTo>
                      <a:pt x="41" y="21"/>
                      <a:pt x="41" y="17"/>
                      <a:pt x="43" y="14"/>
                    </a:cubicBezTo>
                    <a:cubicBezTo>
                      <a:pt x="46" y="11"/>
                      <a:pt x="50" y="11"/>
                      <a:pt x="53" y="14"/>
                    </a:cubicBezTo>
                    <a:cubicBezTo>
                      <a:pt x="56" y="17"/>
                      <a:pt x="56" y="21"/>
                      <a:pt x="53" y="24"/>
                    </a:cubicBezTo>
                    <a:cubicBezTo>
                      <a:pt x="53" y="24"/>
                      <a:pt x="53" y="24"/>
                      <a:pt x="53" y="24"/>
                    </a:cubicBezTo>
                    <a:close/>
                    <a:moveTo>
                      <a:pt x="39" y="28"/>
                    </a:moveTo>
                    <a:cubicBezTo>
                      <a:pt x="34" y="23"/>
                      <a:pt x="34" y="15"/>
                      <a:pt x="39" y="9"/>
                    </a:cubicBezTo>
                    <a:cubicBezTo>
                      <a:pt x="44" y="4"/>
                      <a:pt x="52" y="4"/>
                      <a:pt x="58" y="9"/>
                    </a:cubicBezTo>
                    <a:cubicBezTo>
                      <a:pt x="63" y="15"/>
                      <a:pt x="63" y="23"/>
                      <a:pt x="58" y="28"/>
                    </a:cubicBezTo>
                    <a:cubicBezTo>
                      <a:pt x="58" y="28"/>
                      <a:pt x="58" y="28"/>
                      <a:pt x="58" y="29"/>
                    </a:cubicBezTo>
                    <a:cubicBezTo>
                      <a:pt x="60" y="31"/>
                      <a:pt x="60" y="31"/>
                      <a:pt x="60" y="31"/>
                    </a:cubicBezTo>
                    <a:cubicBezTo>
                      <a:pt x="60" y="31"/>
                      <a:pt x="60" y="31"/>
                      <a:pt x="60" y="31"/>
                    </a:cubicBezTo>
                    <a:cubicBezTo>
                      <a:pt x="67" y="24"/>
                      <a:pt x="67" y="14"/>
                      <a:pt x="60" y="7"/>
                    </a:cubicBezTo>
                    <a:cubicBezTo>
                      <a:pt x="54" y="0"/>
                      <a:pt x="43" y="0"/>
                      <a:pt x="36" y="7"/>
                    </a:cubicBezTo>
                    <a:cubicBezTo>
                      <a:pt x="30" y="14"/>
                      <a:pt x="30" y="24"/>
                      <a:pt x="36" y="31"/>
                    </a:cubicBezTo>
                    <a:lnTo>
                      <a:pt x="39" y="28"/>
                    </a:lnTo>
                    <a:close/>
                    <a:moveTo>
                      <a:pt x="56" y="38"/>
                    </a:moveTo>
                    <a:cubicBezTo>
                      <a:pt x="50" y="38"/>
                      <a:pt x="50" y="38"/>
                      <a:pt x="50" y="38"/>
                    </a:cubicBezTo>
                    <a:cubicBezTo>
                      <a:pt x="50" y="24"/>
                      <a:pt x="50" y="24"/>
                      <a:pt x="50" y="24"/>
                    </a:cubicBezTo>
                    <a:cubicBezTo>
                      <a:pt x="52" y="23"/>
                      <a:pt x="53" y="21"/>
                      <a:pt x="53" y="19"/>
                    </a:cubicBezTo>
                    <a:cubicBezTo>
                      <a:pt x="53" y="16"/>
                      <a:pt x="51" y="14"/>
                      <a:pt x="48" y="14"/>
                    </a:cubicBezTo>
                    <a:cubicBezTo>
                      <a:pt x="46" y="14"/>
                      <a:pt x="43" y="16"/>
                      <a:pt x="43" y="19"/>
                    </a:cubicBezTo>
                    <a:cubicBezTo>
                      <a:pt x="43" y="21"/>
                      <a:pt x="45" y="23"/>
                      <a:pt x="47" y="24"/>
                    </a:cubicBezTo>
                    <a:cubicBezTo>
                      <a:pt x="47" y="38"/>
                      <a:pt x="47" y="38"/>
                      <a:pt x="47" y="38"/>
                    </a:cubicBezTo>
                    <a:cubicBezTo>
                      <a:pt x="11" y="38"/>
                      <a:pt x="11" y="38"/>
                      <a:pt x="11" y="38"/>
                    </a:cubicBezTo>
                    <a:cubicBezTo>
                      <a:pt x="5" y="38"/>
                      <a:pt x="0" y="42"/>
                      <a:pt x="0" y="48"/>
                    </a:cubicBezTo>
                    <a:cubicBezTo>
                      <a:pt x="0" y="50"/>
                      <a:pt x="0" y="50"/>
                      <a:pt x="0" y="50"/>
                    </a:cubicBezTo>
                    <a:cubicBezTo>
                      <a:pt x="0" y="56"/>
                      <a:pt x="5" y="61"/>
                      <a:pt x="11" y="61"/>
                    </a:cubicBezTo>
                    <a:cubicBezTo>
                      <a:pt x="56" y="61"/>
                      <a:pt x="56" y="61"/>
                      <a:pt x="56" y="61"/>
                    </a:cubicBezTo>
                    <a:cubicBezTo>
                      <a:pt x="62" y="61"/>
                      <a:pt x="67" y="56"/>
                      <a:pt x="67" y="50"/>
                    </a:cubicBezTo>
                    <a:cubicBezTo>
                      <a:pt x="67" y="48"/>
                      <a:pt x="67" y="48"/>
                      <a:pt x="67" y="48"/>
                    </a:cubicBezTo>
                    <a:cubicBezTo>
                      <a:pt x="67" y="42"/>
                      <a:pt x="62" y="38"/>
                      <a:pt x="56" y="38"/>
                    </a:cubicBezTo>
                    <a:close/>
                    <a:moveTo>
                      <a:pt x="11" y="54"/>
                    </a:moveTo>
                    <a:cubicBezTo>
                      <a:pt x="9" y="54"/>
                      <a:pt x="7" y="52"/>
                      <a:pt x="7" y="49"/>
                    </a:cubicBezTo>
                    <a:cubicBezTo>
                      <a:pt x="7" y="47"/>
                      <a:pt x="9" y="45"/>
                      <a:pt x="11" y="45"/>
                    </a:cubicBezTo>
                    <a:cubicBezTo>
                      <a:pt x="14" y="45"/>
                      <a:pt x="16" y="47"/>
                      <a:pt x="16" y="49"/>
                    </a:cubicBezTo>
                    <a:cubicBezTo>
                      <a:pt x="16" y="52"/>
                      <a:pt x="14" y="54"/>
                      <a:pt x="11" y="54"/>
                    </a:cubicBezTo>
                    <a:close/>
                    <a:moveTo>
                      <a:pt x="40" y="52"/>
                    </a:moveTo>
                    <a:cubicBezTo>
                      <a:pt x="39" y="52"/>
                      <a:pt x="37" y="51"/>
                      <a:pt x="37" y="49"/>
                    </a:cubicBezTo>
                    <a:cubicBezTo>
                      <a:pt x="37" y="48"/>
                      <a:pt x="39" y="46"/>
                      <a:pt x="40" y="46"/>
                    </a:cubicBezTo>
                    <a:cubicBezTo>
                      <a:pt x="42" y="46"/>
                      <a:pt x="43" y="48"/>
                      <a:pt x="43" y="49"/>
                    </a:cubicBezTo>
                    <a:cubicBezTo>
                      <a:pt x="43" y="51"/>
                      <a:pt x="42" y="52"/>
                      <a:pt x="40" y="52"/>
                    </a:cubicBezTo>
                    <a:close/>
                    <a:moveTo>
                      <a:pt x="48" y="52"/>
                    </a:moveTo>
                    <a:cubicBezTo>
                      <a:pt x="47" y="52"/>
                      <a:pt x="45" y="51"/>
                      <a:pt x="45" y="49"/>
                    </a:cubicBezTo>
                    <a:cubicBezTo>
                      <a:pt x="45" y="48"/>
                      <a:pt x="47" y="46"/>
                      <a:pt x="48" y="46"/>
                    </a:cubicBezTo>
                    <a:cubicBezTo>
                      <a:pt x="50" y="46"/>
                      <a:pt x="52" y="48"/>
                      <a:pt x="52" y="49"/>
                    </a:cubicBezTo>
                    <a:cubicBezTo>
                      <a:pt x="52" y="51"/>
                      <a:pt x="50" y="52"/>
                      <a:pt x="48" y="52"/>
                    </a:cubicBezTo>
                    <a:close/>
                    <a:moveTo>
                      <a:pt x="57" y="52"/>
                    </a:moveTo>
                    <a:cubicBezTo>
                      <a:pt x="55" y="52"/>
                      <a:pt x="54" y="51"/>
                      <a:pt x="54" y="49"/>
                    </a:cubicBezTo>
                    <a:cubicBezTo>
                      <a:pt x="54" y="48"/>
                      <a:pt x="55" y="46"/>
                      <a:pt x="57" y="46"/>
                    </a:cubicBezTo>
                    <a:cubicBezTo>
                      <a:pt x="58" y="46"/>
                      <a:pt x="60" y="48"/>
                      <a:pt x="60" y="49"/>
                    </a:cubicBezTo>
                    <a:cubicBezTo>
                      <a:pt x="60" y="51"/>
                      <a:pt x="58" y="52"/>
                      <a:pt x="5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grpSp>
        <p:nvGrpSpPr>
          <p:cNvPr id="34" name="组合 33">
            <a:extLst>
              <a:ext uri="{FF2B5EF4-FFF2-40B4-BE49-F238E27FC236}">
                <a16:creationId xmlns:a16="http://schemas.microsoft.com/office/drawing/2014/main" id="{B1457CAC-80A3-4042-8835-66703089FA52}"/>
              </a:ext>
            </a:extLst>
          </p:cNvPr>
          <p:cNvGrpSpPr/>
          <p:nvPr/>
        </p:nvGrpSpPr>
        <p:grpSpPr>
          <a:xfrm>
            <a:off x="591938" y="3035119"/>
            <a:ext cx="622425" cy="622429"/>
            <a:chOff x="441872" y="2993435"/>
            <a:chExt cx="705309" cy="705313"/>
          </a:xfrm>
        </p:grpSpPr>
        <p:grpSp>
          <p:nvGrpSpPr>
            <p:cNvPr id="35" name="组合 34">
              <a:extLst>
                <a:ext uri="{FF2B5EF4-FFF2-40B4-BE49-F238E27FC236}">
                  <a16:creationId xmlns:a16="http://schemas.microsoft.com/office/drawing/2014/main" id="{429162D1-2196-4BDD-A6B0-A67E4286B9EB}"/>
                </a:ext>
              </a:extLst>
            </p:cNvPr>
            <p:cNvGrpSpPr/>
            <p:nvPr/>
          </p:nvGrpSpPr>
          <p:grpSpPr>
            <a:xfrm>
              <a:off x="441872" y="2993435"/>
              <a:ext cx="705309" cy="705313"/>
              <a:chOff x="925975" y="3363269"/>
              <a:chExt cx="899446" cy="899451"/>
            </a:xfrm>
          </p:grpSpPr>
          <p:sp>
            <p:nvSpPr>
              <p:cNvPr id="50" name="Oval 173">
                <a:extLst>
                  <a:ext uri="{FF2B5EF4-FFF2-40B4-BE49-F238E27FC236}">
                    <a16:creationId xmlns:a16="http://schemas.microsoft.com/office/drawing/2014/main" id="{7CF66A2E-6D1F-4FA3-8208-0A9E308DFA0F}"/>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1" name="Oval 174">
                <a:extLst>
                  <a:ext uri="{FF2B5EF4-FFF2-40B4-BE49-F238E27FC236}">
                    <a16:creationId xmlns:a16="http://schemas.microsoft.com/office/drawing/2014/main" id="{2BA53F4A-665A-41C4-9EF5-520B0D0C66DE}"/>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41" name="组合 40">
              <a:extLst>
                <a:ext uri="{FF2B5EF4-FFF2-40B4-BE49-F238E27FC236}">
                  <a16:creationId xmlns:a16="http://schemas.microsoft.com/office/drawing/2014/main" id="{793D673C-54AA-4F37-997C-419E812EC881}"/>
                </a:ext>
              </a:extLst>
            </p:cNvPr>
            <p:cNvGrpSpPr/>
            <p:nvPr/>
          </p:nvGrpSpPr>
          <p:grpSpPr>
            <a:xfrm>
              <a:off x="532606" y="3149600"/>
              <a:ext cx="473244" cy="415406"/>
              <a:chOff x="460862" y="3086266"/>
              <a:chExt cx="652823" cy="573038"/>
            </a:xfrm>
          </p:grpSpPr>
          <p:sp>
            <p:nvSpPr>
              <p:cNvPr id="42" name="Freeform 139">
                <a:extLst>
                  <a:ext uri="{FF2B5EF4-FFF2-40B4-BE49-F238E27FC236}">
                    <a16:creationId xmlns:a16="http://schemas.microsoft.com/office/drawing/2014/main" id="{FF330814-1DEA-4710-A77E-D9A1A33D50CB}"/>
                  </a:ext>
                </a:extLst>
              </p:cNvPr>
              <p:cNvSpPr>
                <a:spLocks/>
              </p:cNvSpPr>
              <p:nvPr/>
            </p:nvSpPr>
            <p:spPr bwMode="auto">
              <a:xfrm>
                <a:off x="631321" y="3358277"/>
                <a:ext cx="301024"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3" name="Freeform 140">
                <a:extLst>
                  <a:ext uri="{FF2B5EF4-FFF2-40B4-BE49-F238E27FC236}">
                    <a16:creationId xmlns:a16="http://schemas.microsoft.com/office/drawing/2014/main" id="{5BF90D59-4F35-4920-8099-2132956265EC}"/>
                  </a:ext>
                </a:extLst>
              </p:cNvPr>
              <p:cNvSpPr>
                <a:spLocks/>
              </p:cNvSpPr>
              <p:nvPr/>
            </p:nvSpPr>
            <p:spPr bwMode="auto">
              <a:xfrm>
                <a:off x="700230" y="3496097"/>
                <a:ext cx="163206" cy="163207"/>
              </a:xfrm>
              <a:custGeom>
                <a:avLst/>
                <a:gdLst>
                  <a:gd name="T0" fmla="*/ 3 w 19"/>
                  <a:gd name="T1" fmla="*/ 16 h 19"/>
                  <a:gd name="T2" fmla="*/ 3 w 19"/>
                  <a:gd name="T3" fmla="*/ 3 h 19"/>
                  <a:gd name="T4" fmla="*/ 16 w 19"/>
                  <a:gd name="T5" fmla="*/ 3 h 19"/>
                  <a:gd name="T6" fmla="*/ 16 w 19"/>
                  <a:gd name="T7" fmla="*/ 16 h 19"/>
                  <a:gd name="T8" fmla="*/ 3 w 19"/>
                  <a:gd name="T9" fmla="*/ 16 h 19"/>
                </a:gdLst>
                <a:ahLst/>
                <a:cxnLst>
                  <a:cxn ang="0">
                    <a:pos x="T0" y="T1"/>
                  </a:cxn>
                  <a:cxn ang="0">
                    <a:pos x="T2" y="T3"/>
                  </a:cxn>
                  <a:cxn ang="0">
                    <a:pos x="T4" y="T5"/>
                  </a:cxn>
                  <a:cxn ang="0">
                    <a:pos x="T6" y="T7"/>
                  </a:cxn>
                  <a:cxn ang="0">
                    <a:pos x="T8" y="T9"/>
                  </a:cxn>
                </a:cxnLst>
                <a:rect l="0" t="0" r="r" b="b"/>
                <a:pathLst>
                  <a:path w="19" h="19">
                    <a:moveTo>
                      <a:pt x="3" y="16"/>
                    </a:moveTo>
                    <a:cubicBezTo>
                      <a:pt x="0" y="12"/>
                      <a:pt x="0" y="7"/>
                      <a:pt x="3" y="3"/>
                    </a:cubicBezTo>
                    <a:cubicBezTo>
                      <a:pt x="7" y="0"/>
                      <a:pt x="12" y="0"/>
                      <a:pt x="16" y="3"/>
                    </a:cubicBezTo>
                    <a:cubicBezTo>
                      <a:pt x="19" y="7"/>
                      <a:pt x="19" y="12"/>
                      <a:pt x="16" y="16"/>
                    </a:cubicBezTo>
                    <a:cubicBezTo>
                      <a:pt x="12" y="19"/>
                      <a:pt x="7" y="19"/>
                      <a:pt x="3" y="16"/>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4" name="Freeform 141">
                <a:extLst>
                  <a:ext uri="{FF2B5EF4-FFF2-40B4-BE49-F238E27FC236}">
                    <a16:creationId xmlns:a16="http://schemas.microsoft.com/office/drawing/2014/main" id="{8A3C25D8-3B4F-409F-9B6A-E031761A7421}"/>
                  </a:ext>
                </a:extLst>
              </p:cNvPr>
              <p:cNvSpPr>
                <a:spLocks/>
              </p:cNvSpPr>
              <p:nvPr/>
            </p:nvSpPr>
            <p:spPr bwMode="auto">
              <a:xfrm>
                <a:off x="547905" y="3231339"/>
                <a:ext cx="471484" cy="170461"/>
              </a:xfrm>
              <a:custGeom>
                <a:avLst/>
                <a:gdLst>
                  <a:gd name="T0" fmla="*/ 49 w 55"/>
                  <a:gd name="T1" fmla="*/ 18 h 20"/>
                  <a:gd name="T2" fmla="*/ 5 w 55"/>
                  <a:gd name="T3" fmla="*/ 18 h 20"/>
                  <a:gd name="T4" fmla="*/ 5 w 55"/>
                  <a:gd name="T5" fmla="*/ 18 h 20"/>
                  <a:gd name="T6" fmla="*/ 1 w 55"/>
                  <a:gd name="T7" fmla="*/ 18 h 20"/>
                  <a:gd name="T8" fmla="*/ 1 w 55"/>
                  <a:gd name="T9" fmla="*/ 18 h 20"/>
                  <a:gd name="T10" fmla="*/ 1 w 55"/>
                  <a:gd name="T11" fmla="*/ 14 h 20"/>
                  <a:gd name="T12" fmla="*/ 1 w 55"/>
                  <a:gd name="T13" fmla="*/ 14 h 20"/>
                  <a:gd name="T14" fmla="*/ 54 w 55"/>
                  <a:gd name="T15" fmla="*/ 14 h 20"/>
                  <a:gd name="T16" fmla="*/ 54 w 55"/>
                  <a:gd name="T17" fmla="*/ 14 h 20"/>
                  <a:gd name="T18" fmla="*/ 54 w 55"/>
                  <a:gd name="T19" fmla="*/ 18 h 20"/>
                  <a:gd name="T20" fmla="*/ 54 w 55"/>
                  <a:gd name="T21" fmla="*/ 18 h 20"/>
                  <a:gd name="T22" fmla="*/ 49 w 55"/>
                  <a:gd name="T2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49" y="18"/>
                    </a:moveTo>
                    <a:cubicBezTo>
                      <a:pt x="37" y="6"/>
                      <a:pt x="18" y="6"/>
                      <a:pt x="5" y="18"/>
                    </a:cubicBezTo>
                    <a:cubicBezTo>
                      <a:pt x="5" y="18"/>
                      <a:pt x="5" y="18"/>
                      <a:pt x="5" y="18"/>
                    </a:cubicBezTo>
                    <a:cubicBezTo>
                      <a:pt x="4" y="20"/>
                      <a:pt x="2" y="20"/>
                      <a:pt x="1" y="18"/>
                    </a:cubicBezTo>
                    <a:cubicBezTo>
                      <a:pt x="1" y="18"/>
                      <a:pt x="1" y="18"/>
                      <a:pt x="1" y="18"/>
                    </a:cubicBezTo>
                    <a:cubicBezTo>
                      <a:pt x="0" y="17"/>
                      <a:pt x="0" y="15"/>
                      <a:pt x="1" y="14"/>
                    </a:cubicBezTo>
                    <a:cubicBezTo>
                      <a:pt x="1" y="14"/>
                      <a:pt x="1" y="14"/>
                      <a:pt x="1" y="14"/>
                    </a:cubicBezTo>
                    <a:cubicBezTo>
                      <a:pt x="16" y="0"/>
                      <a:pt x="39" y="0"/>
                      <a:pt x="54" y="14"/>
                    </a:cubicBezTo>
                    <a:cubicBezTo>
                      <a:pt x="54" y="14"/>
                      <a:pt x="54" y="14"/>
                      <a:pt x="54" y="14"/>
                    </a:cubicBezTo>
                    <a:cubicBezTo>
                      <a:pt x="55" y="15"/>
                      <a:pt x="55" y="17"/>
                      <a:pt x="54" y="18"/>
                    </a:cubicBezTo>
                    <a:cubicBezTo>
                      <a:pt x="54" y="18"/>
                      <a:pt x="54" y="18"/>
                      <a:pt x="54" y="18"/>
                    </a:cubicBezTo>
                    <a:cubicBezTo>
                      <a:pt x="53" y="20"/>
                      <a:pt x="51" y="20"/>
                      <a:pt x="49" y="18"/>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5" name="Freeform 142">
                <a:extLst>
                  <a:ext uri="{FF2B5EF4-FFF2-40B4-BE49-F238E27FC236}">
                    <a16:creationId xmlns:a16="http://schemas.microsoft.com/office/drawing/2014/main" id="{65EE054D-3D0C-4FF7-B089-31D73172A254}"/>
                  </a:ext>
                </a:extLst>
              </p:cNvPr>
              <p:cNvSpPr>
                <a:spLocks/>
              </p:cNvSpPr>
              <p:nvPr/>
            </p:nvSpPr>
            <p:spPr bwMode="auto">
              <a:xfrm>
                <a:off x="460862" y="3093520"/>
                <a:ext cx="641943" cy="224863"/>
              </a:xfrm>
              <a:custGeom>
                <a:avLst/>
                <a:gdLst>
                  <a:gd name="T0" fmla="*/ 69 w 75"/>
                  <a:gd name="T1" fmla="*/ 25 h 26"/>
                  <a:gd name="T2" fmla="*/ 6 w 75"/>
                  <a:gd name="T3" fmla="*/ 25 h 26"/>
                  <a:gd name="T4" fmla="*/ 6 w 75"/>
                  <a:gd name="T5" fmla="*/ 25 h 26"/>
                  <a:gd name="T6" fmla="*/ 1 w 75"/>
                  <a:gd name="T7" fmla="*/ 25 h 26"/>
                  <a:gd name="T8" fmla="*/ 1 w 75"/>
                  <a:gd name="T9" fmla="*/ 25 h 26"/>
                  <a:gd name="T10" fmla="*/ 1 w 75"/>
                  <a:gd name="T11" fmla="*/ 20 h 26"/>
                  <a:gd name="T12" fmla="*/ 1 w 75"/>
                  <a:gd name="T13" fmla="*/ 20 h 26"/>
                  <a:gd name="T14" fmla="*/ 74 w 75"/>
                  <a:gd name="T15" fmla="*/ 20 h 26"/>
                  <a:gd name="T16" fmla="*/ 74 w 75"/>
                  <a:gd name="T17" fmla="*/ 20 h 26"/>
                  <a:gd name="T18" fmla="*/ 74 w 75"/>
                  <a:gd name="T19" fmla="*/ 25 h 26"/>
                  <a:gd name="T20" fmla="*/ 74 w 75"/>
                  <a:gd name="T21" fmla="*/ 25 h 26"/>
                  <a:gd name="T22" fmla="*/ 69 w 75"/>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6">
                    <a:moveTo>
                      <a:pt x="69" y="25"/>
                    </a:moveTo>
                    <a:cubicBezTo>
                      <a:pt x="52" y="7"/>
                      <a:pt x="23" y="7"/>
                      <a:pt x="6" y="25"/>
                    </a:cubicBezTo>
                    <a:cubicBezTo>
                      <a:pt x="6" y="25"/>
                      <a:pt x="6" y="25"/>
                      <a:pt x="6" y="25"/>
                    </a:cubicBezTo>
                    <a:cubicBezTo>
                      <a:pt x="4" y="26"/>
                      <a:pt x="2" y="26"/>
                      <a:pt x="1" y="25"/>
                    </a:cubicBezTo>
                    <a:cubicBezTo>
                      <a:pt x="1" y="25"/>
                      <a:pt x="1" y="25"/>
                      <a:pt x="1" y="25"/>
                    </a:cubicBezTo>
                    <a:cubicBezTo>
                      <a:pt x="0" y="23"/>
                      <a:pt x="0" y="21"/>
                      <a:pt x="1" y="20"/>
                    </a:cubicBezTo>
                    <a:cubicBezTo>
                      <a:pt x="1" y="20"/>
                      <a:pt x="1" y="20"/>
                      <a:pt x="1" y="20"/>
                    </a:cubicBezTo>
                    <a:cubicBezTo>
                      <a:pt x="21" y="0"/>
                      <a:pt x="54" y="0"/>
                      <a:pt x="74" y="20"/>
                    </a:cubicBezTo>
                    <a:cubicBezTo>
                      <a:pt x="74" y="20"/>
                      <a:pt x="74" y="20"/>
                      <a:pt x="74" y="20"/>
                    </a:cubicBezTo>
                    <a:cubicBezTo>
                      <a:pt x="75" y="21"/>
                      <a:pt x="75" y="23"/>
                      <a:pt x="74" y="25"/>
                    </a:cubicBezTo>
                    <a:cubicBezTo>
                      <a:pt x="74" y="25"/>
                      <a:pt x="74" y="25"/>
                      <a:pt x="74" y="25"/>
                    </a:cubicBezTo>
                    <a:cubicBezTo>
                      <a:pt x="72" y="26"/>
                      <a:pt x="70" y="26"/>
                      <a:pt x="69" y="25"/>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6" name="Freeform 143">
                <a:extLst>
                  <a:ext uri="{FF2B5EF4-FFF2-40B4-BE49-F238E27FC236}">
                    <a16:creationId xmlns:a16="http://schemas.microsoft.com/office/drawing/2014/main" id="{C1C032A8-30A1-4B47-8501-FEC9D835749F}"/>
                  </a:ext>
                </a:extLst>
              </p:cNvPr>
              <p:cNvSpPr>
                <a:spLocks/>
              </p:cNvSpPr>
              <p:nvPr/>
            </p:nvSpPr>
            <p:spPr bwMode="auto">
              <a:xfrm>
                <a:off x="642202" y="335102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7" name="Freeform 144">
                <a:extLst>
                  <a:ext uri="{FF2B5EF4-FFF2-40B4-BE49-F238E27FC236}">
                    <a16:creationId xmlns:a16="http://schemas.microsoft.com/office/drawing/2014/main" id="{AE76BEF7-158E-41FF-94B7-DBAEA0B6ABEF}"/>
                  </a:ext>
                </a:extLst>
              </p:cNvPr>
              <p:cNvSpPr>
                <a:spLocks/>
              </p:cNvSpPr>
              <p:nvPr/>
            </p:nvSpPr>
            <p:spPr bwMode="auto">
              <a:xfrm>
                <a:off x="707484" y="347796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8" name="Freeform 145">
                <a:extLst>
                  <a:ext uri="{FF2B5EF4-FFF2-40B4-BE49-F238E27FC236}">
                    <a16:creationId xmlns:a16="http://schemas.microsoft.com/office/drawing/2014/main" id="{B1E194DF-7EF3-4433-88C4-398F32B265CC}"/>
                  </a:ext>
                </a:extLst>
              </p:cNvPr>
              <p:cNvSpPr>
                <a:spLocks/>
              </p:cNvSpPr>
              <p:nvPr/>
            </p:nvSpPr>
            <p:spPr bwMode="auto">
              <a:xfrm>
                <a:off x="555158" y="321320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9" name="Freeform 146">
                <a:extLst>
                  <a:ext uri="{FF2B5EF4-FFF2-40B4-BE49-F238E27FC236}">
                    <a16:creationId xmlns:a16="http://schemas.microsoft.com/office/drawing/2014/main" id="{6952B738-A716-436E-A810-13E885053ECA}"/>
                  </a:ext>
                </a:extLst>
              </p:cNvPr>
              <p:cNvSpPr>
                <a:spLocks/>
              </p:cNvSpPr>
              <p:nvPr/>
            </p:nvSpPr>
            <p:spPr bwMode="auto">
              <a:xfrm>
                <a:off x="468115" y="308626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grpSp>
        <p:nvGrpSpPr>
          <p:cNvPr id="52" name="组合 51">
            <a:extLst>
              <a:ext uri="{FF2B5EF4-FFF2-40B4-BE49-F238E27FC236}">
                <a16:creationId xmlns:a16="http://schemas.microsoft.com/office/drawing/2014/main" id="{AB53B08F-043A-4FDA-99D8-B1EBA2EEA28F}"/>
              </a:ext>
            </a:extLst>
          </p:cNvPr>
          <p:cNvGrpSpPr/>
          <p:nvPr/>
        </p:nvGrpSpPr>
        <p:grpSpPr>
          <a:xfrm>
            <a:off x="591938" y="3949307"/>
            <a:ext cx="622425" cy="622429"/>
            <a:chOff x="441872" y="4072935"/>
            <a:chExt cx="705309" cy="705313"/>
          </a:xfrm>
        </p:grpSpPr>
        <p:grpSp>
          <p:nvGrpSpPr>
            <p:cNvPr id="53" name="组合 52">
              <a:extLst>
                <a:ext uri="{FF2B5EF4-FFF2-40B4-BE49-F238E27FC236}">
                  <a16:creationId xmlns:a16="http://schemas.microsoft.com/office/drawing/2014/main" id="{FB4A3BD0-CE12-498B-8949-C30AE4ED9565}"/>
                </a:ext>
              </a:extLst>
            </p:cNvPr>
            <p:cNvGrpSpPr/>
            <p:nvPr/>
          </p:nvGrpSpPr>
          <p:grpSpPr>
            <a:xfrm>
              <a:off x="441872" y="4072935"/>
              <a:ext cx="705309" cy="705313"/>
              <a:chOff x="925975" y="3363269"/>
              <a:chExt cx="899446" cy="899451"/>
            </a:xfrm>
          </p:grpSpPr>
          <p:sp>
            <p:nvSpPr>
              <p:cNvPr id="59" name="Oval 173">
                <a:extLst>
                  <a:ext uri="{FF2B5EF4-FFF2-40B4-BE49-F238E27FC236}">
                    <a16:creationId xmlns:a16="http://schemas.microsoft.com/office/drawing/2014/main" id="{AD9D19E7-491D-4E30-830D-2A25C6D9465D}"/>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60" name="Oval 174">
                <a:extLst>
                  <a:ext uri="{FF2B5EF4-FFF2-40B4-BE49-F238E27FC236}">
                    <a16:creationId xmlns:a16="http://schemas.microsoft.com/office/drawing/2014/main" id="{98FEE20C-E76B-4FAC-ABAD-1CE80F8A4F68}"/>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54" name="组合 53">
              <a:extLst>
                <a:ext uri="{FF2B5EF4-FFF2-40B4-BE49-F238E27FC236}">
                  <a16:creationId xmlns:a16="http://schemas.microsoft.com/office/drawing/2014/main" id="{CB7D9473-420F-4E4C-88D9-7136492B9864}"/>
                </a:ext>
              </a:extLst>
            </p:cNvPr>
            <p:cNvGrpSpPr/>
            <p:nvPr/>
          </p:nvGrpSpPr>
          <p:grpSpPr>
            <a:xfrm>
              <a:off x="566690" y="4191794"/>
              <a:ext cx="346916" cy="442988"/>
              <a:chOff x="9341700" y="1864776"/>
              <a:chExt cx="471484" cy="602052"/>
            </a:xfrm>
          </p:grpSpPr>
          <p:sp>
            <p:nvSpPr>
              <p:cNvPr id="55" name="Freeform 195">
                <a:extLst>
                  <a:ext uri="{FF2B5EF4-FFF2-40B4-BE49-F238E27FC236}">
                    <a16:creationId xmlns:a16="http://schemas.microsoft.com/office/drawing/2014/main" id="{61C0779D-BCEE-434E-93A4-7022AB0B8A7E}"/>
                  </a:ext>
                </a:extLst>
              </p:cNvPr>
              <p:cNvSpPr>
                <a:spLocks noEditPoints="1"/>
              </p:cNvSpPr>
              <p:nvPr/>
            </p:nvSpPr>
            <p:spPr bwMode="auto">
              <a:xfrm>
                <a:off x="9548428" y="2071505"/>
                <a:ext cx="246622" cy="395323"/>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2 h 46"/>
                  <a:gd name="T12" fmla="*/ 15 w 29"/>
                  <a:gd name="T13" fmla="*/ 46 h 46"/>
                  <a:gd name="T14" fmla="*/ 29 w 29"/>
                  <a:gd name="T15" fmla="*/ 32 h 46"/>
                  <a:gd name="T16" fmla="*/ 29 w 29"/>
                  <a:gd name="T17" fmla="*/ 15 h 46"/>
                  <a:gd name="T18" fmla="*/ 0 w 29"/>
                  <a:gd name="T19" fmla="*/ 15 h 46"/>
                  <a:gd name="T20" fmla="*/ 0 w 29"/>
                  <a:gd name="T21" fmla="*/ 32 h 46"/>
                  <a:gd name="T22" fmla="*/ 16 w 29"/>
                  <a:gd name="T23" fmla="*/ 0 h 46"/>
                  <a:gd name="T24" fmla="*/ 0 w 29"/>
                  <a:gd name="T25" fmla="*/ 0 h 46"/>
                  <a:gd name="T26" fmla="*/ 0 w 29"/>
                  <a:gd name="T27" fmla="*/ 13 h 46"/>
                  <a:gd name="T28" fmla="*/ 16 w 29"/>
                  <a:gd name="T29" fmla="*/ 13 h 46"/>
                  <a:gd name="T30" fmla="*/ 16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2"/>
                    </a:moveTo>
                    <a:cubicBezTo>
                      <a:pt x="0" y="40"/>
                      <a:pt x="7" y="46"/>
                      <a:pt x="15" y="46"/>
                    </a:cubicBezTo>
                    <a:cubicBezTo>
                      <a:pt x="23" y="46"/>
                      <a:pt x="29" y="40"/>
                      <a:pt x="29" y="32"/>
                    </a:cubicBezTo>
                    <a:cubicBezTo>
                      <a:pt x="29" y="15"/>
                      <a:pt x="29" y="15"/>
                      <a:pt x="29" y="15"/>
                    </a:cubicBezTo>
                    <a:cubicBezTo>
                      <a:pt x="0" y="15"/>
                      <a:pt x="0" y="15"/>
                      <a:pt x="0" y="15"/>
                    </a:cubicBezTo>
                    <a:lnTo>
                      <a:pt x="0" y="32"/>
                    </a:lnTo>
                    <a:close/>
                    <a:moveTo>
                      <a:pt x="16" y="0"/>
                    </a:moveTo>
                    <a:cubicBezTo>
                      <a:pt x="0" y="0"/>
                      <a:pt x="0" y="0"/>
                      <a:pt x="0" y="0"/>
                    </a:cubicBezTo>
                    <a:cubicBezTo>
                      <a:pt x="0" y="13"/>
                      <a:pt x="0" y="13"/>
                      <a:pt x="0" y="13"/>
                    </a:cubicBezTo>
                    <a:cubicBezTo>
                      <a:pt x="16" y="13"/>
                      <a:pt x="16" y="13"/>
                      <a:pt x="16" y="13"/>
                    </a:cubicBezTo>
                    <a:lnTo>
                      <a:pt x="16"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6" name="Freeform 196">
                <a:extLst>
                  <a:ext uri="{FF2B5EF4-FFF2-40B4-BE49-F238E27FC236}">
                    <a16:creationId xmlns:a16="http://schemas.microsoft.com/office/drawing/2014/main" id="{88A057FA-BA1C-4ECC-B440-5B3FE0A01432}"/>
                  </a:ext>
                </a:extLst>
              </p:cNvPr>
              <p:cNvSpPr>
                <a:spLocks/>
              </p:cNvSpPr>
              <p:nvPr/>
            </p:nvSpPr>
            <p:spPr bwMode="auto">
              <a:xfrm>
                <a:off x="9341700" y="1882910"/>
                <a:ext cx="344546" cy="290146"/>
              </a:xfrm>
              <a:custGeom>
                <a:avLst/>
                <a:gdLst>
                  <a:gd name="T0" fmla="*/ 0 w 40"/>
                  <a:gd name="T1" fmla="*/ 19 h 34"/>
                  <a:gd name="T2" fmla="*/ 20 w 40"/>
                  <a:gd name="T3" fmla="*/ 0 h 34"/>
                  <a:gd name="T4" fmla="*/ 20 w 40"/>
                  <a:gd name="T5" fmla="*/ 0 h 34"/>
                  <a:gd name="T6" fmla="*/ 40 w 40"/>
                  <a:gd name="T7" fmla="*/ 19 h 34"/>
                  <a:gd name="T8" fmla="*/ 40 w 40"/>
                  <a:gd name="T9" fmla="*/ 19 h 34"/>
                  <a:gd name="T10" fmla="*/ 37 w 40"/>
                  <a:gd name="T11" fmla="*/ 19 h 34"/>
                  <a:gd name="T12" fmla="*/ 32 w 40"/>
                  <a:gd name="T13" fmla="*/ 8 h 34"/>
                  <a:gd name="T14" fmla="*/ 32 w 40"/>
                  <a:gd name="T15" fmla="*/ 8 h 34"/>
                  <a:gd name="T16" fmla="*/ 20 w 40"/>
                  <a:gd name="T17" fmla="*/ 3 h 34"/>
                  <a:gd name="T18" fmla="*/ 20 w 40"/>
                  <a:gd name="T19" fmla="*/ 3 h 34"/>
                  <a:gd name="T20" fmla="*/ 8 w 40"/>
                  <a:gd name="T21" fmla="*/ 8 h 34"/>
                  <a:gd name="T22" fmla="*/ 8 w 40"/>
                  <a:gd name="T23" fmla="*/ 8 h 34"/>
                  <a:gd name="T24" fmla="*/ 3 w 40"/>
                  <a:gd name="T25" fmla="*/ 19 h 34"/>
                  <a:gd name="T26" fmla="*/ 3 w 40"/>
                  <a:gd name="T27" fmla="*/ 19 h 34"/>
                  <a:gd name="T28" fmla="*/ 9 w 40"/>
                  <a:gd name="T29" fmla="*/ 32 h 34"/>
                  <a:gd name="T30" fmla="*/ 9 w 40"/>
                  <a:gd name="T31" fmla="*/ 32 h 34"/>
                  <a:gd name="T32" fmla="*/ 7 w 40"/>
                  <a:gd name="T33" fmla="*/ 34 h 34"/>
                  <a:gd name="T34" fmla="*/ 0 w 4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34">
                    <a:moveTo>
                      <a:pt x="0" y="19"/>
                    </a:moveTo>
                    <a:cubicBezTo>
                      <a:pt x="0" y="9"/>
                      <a:pt x="9" y="0"/>
                      <a:pt x="20" y="0"/>
                    </a:cubicBezTo>
                    <a:cubicBezTo>
                      <a:pt x="20" y="0"/>
                      <a:pt x="20" y="0"/>
                      <a:pt x="20" y="0"/>
                    </a:cubicBezTo>
                    <a:cubicBezTo>
                      <a:pt x="31" y="0"/>
                      <a:pt x="40" y="9"/>
                      <a:pt x="40" y="19"/>
                    </a:cubicBezTo>
                    <a:cubicBezTo>
                      <a:pt x="40" y="19"/>
                      <a:pt x="40" y="19"/>
                      <a:pt x="40" y="19"/>
                    </a:cubicBezTo>
                    <a:cubicBezTo>
                      <a:pt x="37" y="19"/>
                      <a:pt x="37" y="19"/>
                      <a:pt x="37" y="19"/>
                    </a:cubicBezTo>
                    <a:cubicBezTo>
                      <a:pt x="37" y="15"/>
                      <a:pt x="35" y="11"/>
                      <a:pt x="32" y="8"/>
                    </a:cubicBezTo>
                    <a:cubicBezTo>
                      <a:pt x="32" y="8"/>
                      <a:pt x="32" y="8"/>
                      <a:pt x="32" y="8"/>
                    </a:cubicBezTo>
                    <a:cubicBezTo>
                      <a:pt x="29" y="5"/>
                      <a:pt x="25" y="3"/>
                      <a:pt x="20" y="3"/>
                    </a:cubicBezTo>
                    <a:cubicBezTo>
                      <a:pt x="20" y="3"/>
                      <a:pt x="20" y="3"/>
                      <a:pt x="20" y="3"/>
                    </a:cubicBezTo>
                    <a:cubicBezTo>
                      <a:pt x="15" y="3"/>
                      <a:pt x="11" y="5"/>
                      <a:pt x="8" y="8"/>
                    </a:cubicBezTo>
                    <a:cubicBezTo>
                      <a:pt x="8" y="8"/>
                      <a:pt x="8" y="8"/>
                      <a:pt x="8" y="8"/>
                    </a:cubicBezTo>
                    <a:cubicBezTo>
                      <a:pt x="5" y="11"/>
                      <a:pt x="3" y="15"/>
                      <a:pt x="3" y="19"/>
                    </a:cubicBezTo>
                    <a:cubicBezTo>
                      <a:pt x="3" y="19"/>
                      <a:pt x="3" y="19"/>
                      <a:pt x="3" y="19"/>
                    </a:cubicBezTo>
                    <a:cubicBezTo>
                      <a:pt x="3" y="24"/>
                      <a:pt x="5" y="29"/>
                      <a:pt x="9" y="32"/>
                    </a:cubicBezTo>
                    <a:cubicBezTo>
                      <a:pt x="9" y="32"/>
                      <a:pt x="9" y="32"/>
                      <a:pt x="9" y="32"/>
                    </a:cubicBezTo>
                    <a:cubicBezTo>
                      <a:pt x="7" y="34"/>
                      <a:pt x="7" y="34"/>
                      <a:pt x="7" y="34"/>
                    </a:cubicBezTo>
                    <a:cubicBezTo>
                      <a:pt x="3" y="30"/>
                      <a:pt x="0" y="25"/>
                      <a:pt x="0" y="19"/>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7" name="Freeform 197">
                <a:extLst>
                  <a:ext uri="{FF2B5EF4-FFF2-40B4-BE49-F238E27FC236}">
                    <a16:creationId xmlns:a16="http://schemas.microsoft.com/office/drawing/2014/main" id="{5746403A-3D64-4C3F-A0AB-B6AF3653496A}"/>
                  </a:ext>
                </a:extLst>
              </p:cNvPr>
              <p:cNvSpPr>
                <a:spLocks noEditPoints="1"/>
              </p:cNvSpPr>
              <p:nvPr/>
            </p:nvSpPr>
            <p:spPr bwMode="auto">
              <a:xfrm>
                <a:off x="9562935" y="2064251"/>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8" name="Freeform 198">
                <a:extLst>
                  <a:ext uri="{FF2B5EF4-FFF2-40B4-BE49-F238E27FC236}">
                    <a16:creationId xmlns:a16="http://schemas.microsoft.com/office/drawing/2014/main" id="{8EE3192D-5E1E-4162-9F9F-0C2902971055}"/>
                  </a:ext>
                </a:extLst>
              </p:cNvPr>
              <p:cNvSpPr>
                <a:spLocks/>
              </p:cNvSpPr>
              <p:nvPr/>
            </p:nvSpPr>
            <p:spPr bwMode="auto">
              <a:xfrm>
                <a:off x="9359834" y="1864776"/>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cxnSp>
        <p:nvCxnSpPr>
          <p:cNvPr id="61" name="直接连接符 60">
            <a:extLst>
              <a:ext uri="{FF2B5EF4-FFF2-40B4-BE49-F238E27FC236}">
                <a16:creationId xmlns:a16="http://schemas.microsoft.com/office/drawing/2014/main" id="{25964BC7-3804-433B-8E4F-6C702750833A}"/>
              </a:ext>
            </a:extLst>
          </p:cNvPr>
          <p:cNvCxnSpPr/>
          <p:nvPr/>
        </p:nvCxnSpPr>
        <p:spPr>
          <a:xfrm>
            <a:off x="627411" y="2819541"/>
            <a:ext cx="1141081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881A32E0-A62F-4786-933D-8822C01B3E39}"/>
              </a:ext>
            </a:extLst>
          </p:cNvPr>
          <p:cNvCxnSpPr/>
          <p:nvPr/>
        </p:nvCxnSpPr>
        <p:spPr>
          <a:xfrm>
            <a:off x="627411" y="4800283"/>
            <a:ext cx="1141081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04E5B772-BC19-49D8-A611-D198244951DA}"/>
              </a:ext>
            </a:extLst>
          </p:cNvPr>
          <p:cNvCxnSpPr/>
          <p:nvPr/>
        </p:nvCxnSpPr>
        <p:spPr>
          <a:xfrm>
            <a:off x="627411" y="5638289"/>
            <a:ext cx="1141081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0B4ED184-6350-49A9-9AAA-77233B3E45D8}"/>
              </a:ext>
            </a:extLst>
          </p:cNvPr>
          <p:cNvCxnSpPr/>
          <p:nvPr/>
        </p:nvCxnSpPr>
        <p:spPr>
          <a:xfrm>
            <a:off x="627411" y="3809912"/>
            <a:ext cx="1141081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65" name="内容占位符 2">
            <a:extLst>
              <a:ext uri="{FF2B5EF4-FFF2-40B4-BE49-F238E27FC236}">
                <a16:creationId xmlns:a16="http://schemas.microsoft.com/office/drawing/2014/main" id="{DC8FBEAF-CF36-49D6-AF7E-0F981F9695E0}"/>
              </a:ext>
            </a:extLst>
          </p:cNvPr>
          <p:cNvSpPr txBox="1">
            <a:spLocks/>
          </p:cNvSpPr>
          <p:nvPr/>
        </p:nvSpPr>
        <p:spPr>
          <a:xfrm>
            <a:off x="642193" y="5747116"/>
            <a:ext cx="10280217" cy="69751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00000"/>
              </a:lnSpc>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       以上四种驱动类型中，类型一简单易用，类型四是纯</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代码实现且性能好，因此这两种类型最为常用。</a:t>
            </a:r>
          </a:p>
        </p:txBody>
      </p:sp>
    </p:spTree>
    <p:extLst>
      <p:ext uri="{BB962C8B-B14F-4D97-AF65-F5344CB8AC3E}">
        <p14:creationId xmlns:p14="http://schemas.microsoft.com/office/powerpoint/2010/main" val="125121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83922"/>
            <a:ext cx="12256513" cy="545151"/>
            <a:chOff x="29884" y="1295894"/>
            <a:chExt cx="12192000" cy="545151"/>
          </a:xfrm>
        </p:grpSpPr>
        <p:sp>
          <p:nvSpPr>
            <p:cNvPr id="21" name="Freeform 3">
              <a:extLst>
                <a:ext uri="{FF2B5EF4-FFF2-40B4-BE49-F238E27FC236}">
                  <a16:creationId xmlns:a16="http://schemas.microsoft.com/office/drawing/2014/main" id="{3FF76552-5A11-4AAD-9C33-DAEAFAA14596}"/>
                </a:ext>
              </a:extLst>
            </p:cNvPr>
            <p:cNvSpPr/>
            <p:nvPr/>
          </p:nvSpPr>
          <p:spPr>
            <a:xfrm>
              <a:off x="29884" y="129787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 JDBC</a:t>
              </a:r>
              <a:r>
                <a:rPr lang="zh-CN" altLang="zh-CN" sz="2400" b="1" dirty="0">
                  <a:solidFill>
                    <a:schemeClr val="tx1"/>
                  </a:solidFill>
                  <a:latin typeface="仿宋" panose="02010609060101010101" pitchFamily="49" charset="-122"/>
                  <a:ea typeface="仿宋" panose="02010609060101010101" pitchFamily="49" charset="-122"/>
                </a:rPr>
                <a:t>驱动程序与连接</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grpSp>
        <p:nvGrpSpPr>
          <p:cNvPr id="66" name="组合 65">
            <a:extLst>
              <a:ext uri="{FF2B5EF4-FFF2-40B4-BE49-F238E27FC236}">
                <a16:creationId xmlns:a16="http://schemas.microsoft.com/office/drawing/2014/main" id="{C168C777-262D-4369-867A-DF81D33DDCE8}"/>
              </a:ext>
            </a:extLst>
          </p:cNvPr>
          <p:cNvGrpSpPr/>
          <p:nvPr/>
        </p:nvGrpSpPr>
        <p:grpSpPr>
          <a:xfrm>
            <a:off x="9526660" y="4733128"/>
            <a:ext cx="2532911" cy="1523647"/>
            <a:chOff x="9675584" y="5175723"/>
            <a:chExt cx="1877787" cy="1129564"/>
          </a:xfrm>
        </p:grpSpPr>
        <p:sp>
          <p:nvSpPr>
            <p:cNvPr id="67" name="矩形 66">
              <a:extLst>
                <a:ext uri="{FF2B5EF4-FFF2-40B4-BE49-F238E27FC236}">
                  <a16:creationId xmlns:a16="http://schemas.microsoft.com/office/drawing/2014/main" id="{9077DE79-032F-4F05-BD37-7F75366304DB}"/>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68" name="矩形 67">
              <a:extLst>
                <a:ext uri="{FF2B5EF4-FFF2-40B4-BE49-F238E27FC236}">
                  <a16:creationId xmlns:a16="http://schemas.microsoft.com/office/drawing/2014/main" id="{D7773647-C17D-4DB4-8F55-90F2A748C38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69" name="矩形 68">
              <a:extLst>
                <a:ext uri="{FF2B5EF4-FFF2-40B4-BE49-F238E27FC236}">
                  <a16:creationId xmlns:a16="http://schemas.microsoft.com/office/drawing/2014/main" id="{48455E07-5C9F-4EA5-B26A-77411BEAB832}"/>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70" name="矩形 69">
              <a:extLst>
                <a:ext uri="{FF2B5EF4-FFF2-40B4-BE49-F238E27FC236}">
                  <a16:creationId xmlns:a16="http://schemas.microsoft.com/office/drawing/2014/main" id="{70EE2CF4-3F66-414E-8AE3-C0775DD9CBA2}"/>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71" name="矩形 70">
            <a:extLst>
              <a:ext uri="{FF2B5EF4-FFF2-40B4-BE49-F238E27FC236}">
                <a16:creationId xmlns:a16="http://schemas.microsoft.com/office/drawing/2014/main" id="{3661F2B0-F00C-4D41-8E49-7D08CF855906}"/>
              </a:ext>
            </a:extLst>
          </p:cNvPr>
          <p:cNvSpPr/>
          <p:nvPr/>
        </p:nvSpPr>
        <p:spPr>
          <a:xfrm>
            <a:off x="281085" y="1770281"/>
            <a:ext cx="11503536" cy="3600986"/>
          </a:xfrm>
          <a:prstGeom prst="rect">
            <a:avLst/>
          </a:prstGeom>
        </p:spPr>
        <p:txBody>
          <a:bodyPr wrap="square">
            <a:spAutoFit/>
          </a:bodyPr>
          <a:lstStyle/>
          <a:p>
            <a:pPr indent="457109" algn="just"/>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使用</a:t>
            </a:r>
            <a:r>
              <a:rPr lang="en-US" altLang="zh-CN" sz="2400" b="1" dirty="0">
                <a:latin typeface="仿宋" panose="02010609060101010101" pitchFamily="49" charset="-122"/>
                <a:ea typeface="仿宋" panose="02010609060101010101" pitchFamily="49" charset="-122"/>
              </a:rPr>
              <a:t>Native-protocol All-Java Driver</a:t>
            </a:r>
            <a:r>
              <a:rPr lang="zh-CN" altLang="zh-CN" sz="2400" b="1" dirty="0">
                <a:latin typeface="仿宋" panose="02010609060101010101" pitchFamily="49" charset="-122"/>
                <a:ea typeface="仿宋" panose="02010609060101010101" pitchFamily="49" charset="-122"/>
              </a:rPr>
              <a:t>类型</a:t>
            </a:r>
            <a:r>
              <a:rPr lang="zh-CN" altLang="en-US" sz="2400" b="1" dirty="0">
                <a:latin typeface="仿宋" panose="02010609060101010101" pitchFamily="49" charset="-122"/>
                <a:ea typeface="仿宋" panose="02010609060101010101" pitchFamily="49" charset="-122"/>
              </a:rPr>
              <a:t>连接</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，需要到</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Oracle</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官网下载驱动程序，例如</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mysql-connector-java-5.1.40.jar</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。还需在环境变量</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CLASSPATH</a:t>
            </a:r>
            <a:r>
              <a:rPr lang="zh-CN" altLang="zh-CN" sz="2400" b="1" kern="100" dirty="0">
                <a:latin typeface="仿宋" panose="02010609060101010101" pitchFamily="49" charset="-122"/>
                <a:ea typeface="仿宋" panose="02010609060101010101" pitchFamily="49" charset="-122"/>
                <a:cs typeface="Times New Roman" panose="02020603050405020304" pitchFamily="18" charset="0"/>
              </a:rPr>
              <a:t>中加入驱动程序所在路径。</a:t>
            </a:r>
            <a:endParaRPr lang="en-US" altLang="zh-CN" sz="2400" b="1" kern="100" dirty="0">
              <a:latin typeface="仿宋" panose="02010609060101010101" pitchFamily="49" charset="-122"/>
              <a:ea typeface="仿宋" panose="02010609060101010101" pitchFamily="49" charset="-122"/>
              <a:cs typeface="Times New Roman" panose="02020603050405020304" pitchFamily="18" charset="0"/>
            </a:endParaRPr>
          </a:p>
          <a:p>
            <a:pPr indent="457109">
              <a:spcBef>
                <a:spcPts val="1800"/>
              </a:spcBef>
            </a:pPr>
            <a:r>
              <a:rPr lang="zh-CN" altLang="zh-CN" sz="2400" b="1" dirty="0">
                <a:latin typeface="仿宋" panose="02010609060101010101" pitchFamily="49" charset="-122"/>
                <a:ea typeface="仿宋" panose="02010609060101010101" pitchFamily="49" charset="-122"/>
              </a:rPr>
              <a:t>驱动程序和连接数据库的格式如下：</a:t>
            </a:r>
          </a:p>
          <a:p>
            <a:pPr indent="457109">
              <a:spcBef>
                <a:spcPts val="1800"/>
              </a:spcBef>
            </a:pPr>
            <a:r>
              <a:rPr lang="en-US" altLang="zh-CN" sz="2400" b="1" dirty="0" err="1">
                <a:latin typeface="仿宋" panose="02010609060101010101" pitchFamily="49" charset="-122"/>
                <a:ea typeface="仿宋" panose="02010609060101010101" pitchFamily="49" charset="-122"/>
              </a:rPr>
              <a:t>Class.forName</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com.mysql.jdbc.Driver</a:t>
            </a:r>
            <a:r>
              <a:rPr lang="en-US" altLang="zh-CN" sz="2400" b="1" dirty="0">
                <a:latin typeface="仿宋" panose="02010609060101010101" pitchFamily="49" charset="-122"/>
                <a:ea typeface="仿宋" panose="02010609060101010101" pitchFamily="49" charset="-122"/>
              </a:rPr>
              <a:t>”);  </a:t>
            </a:r>
            <a:endParaRPr lang="zh-CN" altLang="zh-CN" sz="2400" b="1" dirty="0">
              <a:latin typeface="仿宋" panose="02010609060101010101" pitchFamily="49" charset="-122"/>
              <a:ea typeface="仿宋" panose="02010609060101010101" pitchFamily="49" charset="-122"/>
            </a:endParaRPr>
          </a:p>
          <a:p>
            <a:pPr indent="457109">
              <a:spcBef>
                <a:spcPts val="1800"/>
              </a:spcBef>
            </a:pPr>
            <a:r>
              <a:rPr lang="en-US" altLang="zh-CN" sz="2400" b="1" dirty="0">
                <a:latin typeface="仿宋" panose="02010609060101010101" pitchFamily="49" charset="-122"/>
                <a:ea typeface="仿宋" panose="02010609060101010101" pitchFamily="49" charset="-122"/>
              </a:rPr>
              <a:t>Connection con = </a:t>
            </a:r>
            <a:r>
              <a:rPr lang="en-US" altLang="zh-CN" sz="2400" b="1" dirty="0" err="1">
                <a:latin typeface="仿宋" panose="02010609060101010101" pitchFamily="49" charset="-122"/>
                <a:ea typeface="仿宋" panose="02010609060101010101" pitchFamily="49" charset="-122"/>
              </a:rPr>
              <a:t>DriverManager.getConnection</a:t>
            </a:r>
            <a:r>
              <a:rPr lang="en-US" altLang="zh-CN" sz="2400" b="1" dirty="0">
                <a:latin typeface="仿宋" panose="02010609060101010101" pitchFamily="49" charset="-122"/>
                <a:ea typeface="仿宋" panose="02010609060101010101" pitchFamily="49" charset="-122"/>
              </a:rPr>
              <a:t>(</a:t>
            </a:r>
            <a:endParaRPr lang="zh-CN" altLang="zh-CN" sz="2400" b="1" dirty="0">
              <a:latin typeface="仿宋" panose="02010609060101010101" pitchFamily="49" charset="-122"/>
              <a:ea typeface="仿宋" panose="02010609060101010101" pitchFamily="49" charset="-122"/>
            </a:endParaRPr>
          </a:p>
          <a:p>
            <a:pPr indent="457109">
              <a:spcBef>
                <a:spcPts val="1800"/>
              </a:spcBef>
            </a:pP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jdbc:mysql</a:t>
            </a:r>
            <a:r>
              <a:rPr lang="en-US" altLang="zh-CN" sz="2400" b="1" dirty="0">
                <a:latin typeface="仿宋" panose="02010609060101010101" pitchFamily="49" charset="-122"/>
                <a:ea typeface="仿宋" panose="02010609060101010101" pitchFamily="49" charset="-122"/>
              </a:rPr>
              <a:t>://IP:3306/</a:t>
            </a:r>
            <a:r>
              <a:rPr lang="en-US" altLang="zh-CN" sz="2400" b="1" dirty="0" err="1">
                <a:latin typeface="仿宋" panose="02010609060101010101" pitchFamily="49" charset="-122"/>
                <a:ea typeface="仿宋" panose="02010609060101010101" pitchFamily="49" charset="-122"/>
              </a:rPr>
              <a:t>dbName</a:t>
            </a:r>
            <a:r>
              <a:rPr lang="en-US" altLang="zh-CN" sz="2400" b="1" dirty="0">
                <a:latin typeface="仿宋" panose="02010609060101010101" pitchFamily="49" charset="-122"/>
                <a:ea typeface="仿宋" panose="02010609060101010101" pitchFamily="49" charset="-122"/>
              </a:rPr>
              <a:t>? User=</a:t>
            </a:r>
            <a:r>
              <a:rPr lang="en-US" altLang="zh-CN" sz="2400" b="1" dirty="0" err="1">
                <a:latin typeface="仿宋" panose="02010609060101010101" pitchFamily="49" charset="-122"/>
                <a:ea typeface="仿宋" panose="02010609060101010101" pitchFamily="49" charset="-122"/>
              </a:rPr>
              <a:t>username&amp;password</a:t>
            </a:r>
            <a:r>
              <a:rPr lang="en-US" altLang="zh-CN" sz="2400" b="1" dirty="0">
                <a:latin typeface="仿宋" panose="02010609060101010101" pitchFamily="49" charset="-122"/>
                <a:ea typeface="仿宋" panose="02010609060101010101" pitchFamily="49" charset="-122"/>
              </a:rPr>
              <a:t>=password”);</a:t>
            </a:r>
            <a:endParaRPr lang="zh-CN" altLang="zh-CN" sz="2400" b="1" dirty="0">
              <a:latin typeface="仿宋" panose="02010609060101010101" pitchFamily="49" charset="-122"/>
              <a:ea typeface="仿宋" panose="02010609060101010101" pitchFamily="49" charset="-122"/>
            </a:endParaRPr>
          </a:p>
        </p:txBody>
      </p:sp>
      <p:sp>
        <p:nvSpPr>
          <p:cNvPr id="72" name="Freeform 3">
            <a:extLst>
              <a:ext uri="{FF2B5EF4-FFF2-40B4-BE49-F238E27FC236}">
                <a16:creationId xmlns:a16="http://schemas.microsoft.com/office/drawing/2014/main" id="{86E2D045-A9FF-4313-9F2A-211CE3A8B160}"/>
              </a:ext>
            </a:extLst>
          </p:cNvPr>
          <p:cNvSpPr/>
          <p:nvPr/>
        </p:nvSpPr>
        <p:spPr>
          <a:xfrm>
            <a:off x="4409" y="6096177"/>
            <a:ext cx="12187591" cy="76182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73" name="组合 72">
            <a:extLst>
              <a:ext uri="{FF2B5EF4-FFF2-40B4-BE49-F238E27FC236}">
                <a16:creationId xmlns:a16="http://schemas.microsoft.com/office/drawing/2014/main" id="{A9A06009-EAE9-42DB-AFF7-94E854971965}"/>
              </a:ext>
            </a:extLst>
          </p:cNvPr>
          <p:cNvGrpSpPr/>
          <p:nvPr/>
        </p:nvGrpSpPr>
        <p:grpSpPr>
          <a:xfrm>
            <a:off x="813168" y="6344537"/>
            <a:ext cx="352168" cy="455508"/>
            <a:chOff x="5449889" y="1827213"/>
            <a:chExt cx="352250" cy="455613"/>
          </a:xfrm>
          <a:solidFill>
            <a:srgbClr val="FFFF00"/>
          </a:solidFill>
        </p:grpSpPr>
        <p:sp>
          <p:nvSpPr>
            <p:cNvPr id="74" name="Freeform 125">
              <a:extLst>
                <a:ext uri="{FF2B5EF4-FFF2-40B4-BE49-F238E27FC236}">
                  <a16:creationId xmlns:a16="http://schemas.microsoft.com/office/drawing/2014/main" id="{44A81DF8-C96D-489A-84B2-8822238598D4}"/>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126">
              <a:extLst>
                <a:ext uri="{FF2B5EF4-FFF2-40B4-BE49-F238E27FC236}">
                  <a16:creationId xmlns:a16="http://schemas.microsoft.com/office/drawing/2014/main" id="{F575CB8A-97E0-4685-9CD0-50A9CD3BC6C8}"/>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6" name="内容占位符 2">
            <a:extLst>
              <a:ext uri="{FF2B5EF4-FFF2-40B4-BE49-F238E27FC236}">
                <a16:creationId xmlns:a16="http://schemas.microsoft.com/office/drawing/2014/main" id="{3932AE73-6B09-461C-A140-C571DA6F3038}"/>
              </a:ext>
            </a:extLst>
          </p:cNvPr>
          <p:cNvSpPr txBox="1">
            <a:spLocks/>
          </p:cNvSpPr>
          <p:nvPr/>
        </p:nvSpPr>
        <p:spPr>
          <a:xfrm>
            <a:off x="1194079" y="6362393"/>
            <a:ext cx="10285813" cy="74238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11.1</a:t>
            </a:r>
            <a:r>
              <a:rPr lang="zh-CN" altLang="zh-CN" sz="2400" b="1" dirty="0">
                <a:solidFill>
                  <a:schemeClr val="bg1"/>
                </a:solidFill>
                <a:latin typeface="仿宋" panose="02010609060101010101" pitchFamily="49" charset="-122"/>
                <a:ea typeface="仿宋" panose="02010609060101010101" pitchFamily="49" charset="-122"/>
              </a:rPr>
              <a:t>】使用</a:t>
            </a:r>
            <a:r>
              <a:rPr lang="en-US" altLang="zh-CN" sz="2400" b="1" dirty="0">
                <a:solidFill>
                  <a:schemeClr val="bg1"/>
                </a:solidFill>
                <a:latin typeface="仿宋" panose="02010609060101010101" pitchFamily="49" charset="-122"/>
                <a:ea typeface="仿宋" panose="02010609060101010101" pitchFamily="49" charset="-122"/>
              </a:rPr>
              <a:t>JDBC</a:t>
            </a:r>
            <a:r>
              <a:rPr lang="zh-CN" altLang="zh-CN" sz="2400" b="1" dirty="0">
                <a:solidFill>
                  <a:schemeClr val="bg1"/>
                </a:solidFill>
                <a:latin typeface="仿宋" panose="02010609060101010101" pitchFamily="49" charset="-122"/>
                <a:ea typeface="仿宋" panose="02010609060101010101" pitchFamily="49" charset="-122"/>
              </a:rPr>
              <a:t>驱动程序，连接</a:t>
            </a:r>
            <a:r>
              <a:rPr lang="en-US" altLang="zh-CN" sz="2400" b="1" dirty="0">
                <a:solidFill>
                  <a:schemeClr val="bg1"/>
                </a:solidFill>
                <a:latin typeface="仿宋" panose="02010609060101010101" pitchFamily="49" charset="-122"/>
                <a:ea typeface="仿宋" panose="02010609060101010101" pitchFamily="49" charset="-122"/>
              </a:rPr>
              <a:t>MySQL</a:t>
            </a:r>
            <a:r>
              <a:rPr lang="zh-CN" altLang="zh-CN" sz="2400" b="1" dirty="0">
                <a:solidFill>
                  <a:schemeClr val="bg1"/>
                </a:solidFill>
                <a:latin typeface="仿宋" panose="02010609060101010101" pitchFamily="49" charset="-122"/>
                <a:ea typeface="仿宋" panose="02010609060101010101" pitchFamily="49" charset="-122"/>
              </a:rPr>
              <a:t>数据库。</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Example11_1.java</a:t>
            </a:r>
            <a:endParaRPr lang="en-US" altLang="zh-CN" sz="2400" b="1"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7790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6">
            <a:extLst>
              <a:ext uri="{FF2B5EF4-FFF2-40B4-BE49-F238E27FC236}">
                <a16:creationId xmlns:a16="http://schemas.microsoft.com/office/drawing/2014/main" id="{E0FA917C-D631-479A-8981-13BA08967E9A}"/>
              </a:ext>
            </a:extLst>
          </p:cNvPr>
          <p:cNvSpPr/>
          <p:nvPr/>
        </p:nvSpPr>
        <p:spPr>
          <a:xfrm>
            <a:off x="6081465" y="983514"/>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grpSp>
        <p:nvGrpSpPr>
          <p:cNvPr id="77" name="组合 76">
            <a:extLst>
              <a:ext uri="{FF2B5EF4-FFF2-40B4-BE49-F238E27FC236}">
                <a16:creationId xmlns:a16="http://schemas.microsoft.com/office/drawing/2014/main" id="{3E87021A-FF93-4FB3-9201-31B4756AD6B1}"/>
              </a:ext>
            </a:extLst>
          </p:cNvPr>
          <p:cNvGrpSpPr/>
          <p:nvPr/>
        </p:nvGrpSpPr>
        <p:grpSpPr>
          <a:xfrm>
            <a:off x="5275064" y="899371"/>
            <a:ext cx="549846" cy="617986"/>
            <a:chOff x="279401" y="2698750"/>
            <a:chExt cx="1473200" cy="1655763"/>
          </a:xfrm>
        </p:grpSpPr>
        <p:sp>
          <p:nvSpPr>
            <p:cNvPr id="78" name="Freeform 45">
              <a:extLst>
                <a:ext uri="{FF2B5EF4-FFF2-40B4-BE49-F238E27FC236}">
                  <a16:creationId xmlns:a16="http://schemas.microsoft.com/office/drawing/2014/main" id="{1DE3DE80-0F0D-451E-99FB-BE00F061B18B}"/>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9" name="Freeform 46">
              <a:extLst>
                <a:ext uri="{FF2B5EF4-FFF2-40B4-BE49-F238E27FC236}">
                  <a16:creationId xmlns:a16="http://schemas.microsoft.com/office/drawing/2014/main" id="{D38B1FAF-1BC5-4263-9D10-9322C4D94D0B}"/>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47">
              <a:extLst>
                <a:ext uri="{FF2B5EF4-FFF2-40B4-BE49-F238E27FC236}">
                  <a16:creationId xmlns:a16="http://schemas.microsoft.com/office/drawing/2014/main" id="{C5A6FD69-8041-4911-B6A2-36828C65DF6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48">
              <a:extLst>
                <a:ext uri="{FF2B5EF4-FFF2-40B4-BE49-F238E27FC236}">
                  <a16:creationId xmlns:a16="http://schemas.microsoft.com/office/drawing/2014/main" id="{CDBE1DB4-71C2-4A2C-9BC8-837B057AD965}"/>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9">
              <a:extLst>
                <a:ext uri="{FF2B5EF4-FFF2-40B4-BE49-F238E27FC236}">
                  <a16:creationId xmlns:a16="http://schemas.microsoft.com/office/drawing/2014/main" id="{1A1A7F89-309C-4A8E-9652-45A068D3FD1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Oval 50">
              <a:extLst>
                <a:ext uri="{FF2B5EF4-FFF2-40B4-BE49-F238E27FC236}">
                  <a16:creationId xmlns:a16="http://schemas.microsoft.com/office/drawing/2014/main" id="{72A34BD1-E103-481C-BD2E-F4A9459C24A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51">
              <a:extLst>
                <a:ext uri="{FF2B5EF4-FFF2-40B4-BE49-F238E27FC236}">
                  <a16:creationId xmlns:a16="http://schemas.microsoft.com/office/drawing/2014/main" id="{B5187AE5-5173-411D-BFF9-D744AE3E3749}"/>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52">
              <a:extLst>
                <a:ext uri="{FF2B5EF4-FFF2-40B4-BE49-F238E27FC236}">
                  <a16:creationId xmlns:a16="http://schemas.microsoft.com/office/drawing/2014/main" id="{2C514B35-D05C-45DF-A909-A69AD23C65A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86" name="组合 85">
            <a:extLst>
              <a:ext uri="{FF2B5EF4-FFF2-40B4-BE49-F238E27FC236}">
                <a16:creationId xmlns:a16="http://schemas.microsoft.com/office/drawing/2014/main" id="{44F77DD9-D4AF-49CB-B17C-E0F48C21CB4D}"/>
              </a:ext>
            </a:extLst>
          </p:cNvPr>
          <p:cNvGrpSpPr/>
          <p:nvPr/>
        </p:nvGrpSpPr>
        <p:grpSpPr>
          <a:xfrm>
            <a:off x="5275064" y="1813771"/>
            <a:ext cx="549846" cy="617986"/>
            <a:chOff x="279401" y="2698750"/>
            <a:chExt cx="1473200" cy="1655763"/>
          </a:xfrm>
        </p:grpSpPr>
        <p:sp>
          <p:nvSpPr>
            <p:cNvPr id="87" name="Freeform 45">
              <a:extLst>
                <a:ext uri="{FF2B5EF4-FFF2-40B4-BE49-F238E27FC236}">
                  <a16:creationId xmlns:a16="http://schemas.microsoft.com/office/drawing/2014/main" id="{B2D6A3D7-B125-41D9-B3DC-8EA602C4D1B5}"/>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46">
              <a:extLst>
                <a:ext uri="{FF2B5EF4-FFF2-40B4-BE49-F238E27FC236}">
                  <a16:creationId xmlns:a16="http://schemas.microsoft.com/office/drawing/2014/main" id="{ECD9CCF8-72DA-41D2-95EA-AE3F943A7BD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9" name="Freeform 47">
              <a:extLst>
                <a:ext uri="{FF2B5EF4-FFF2-40B4-BE49-F238E27FC236}">
                  <a16:creationId xmlns:a16="http://schemas.microsoft.com/office/drawing/2014/main" id="{7CE61310-BD3F-4B99-A4E9-028B4A00D01D}"/>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48">
              <a:extLst>
                <a:ext uri="{FF2B5EF4-FFF2-40B4-BE49-F238E27FC236}">
                  <a16:creationId xmlns:a16="http://schemas.microsoft.com/office/drawing/2014/main" id="{CEBB6D1E-9E62-49BD-AA41-875F82FF191C}"/>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49">
              <a:extLst>
                <a:ext uri="{FF2B5EF4-FFF2-40B4-BE49-F238E27FC236}">
                  <a16:creationId xmlns:a16="http://schemas.microsoft.com/office/drawing/2014/main" id="{2BF01802-8ADA-485D-88C3-27F56CB10C0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Oval 50">
              <a:extLst>
                <a:ext uri="{FF2B5EF4-FFF2-40B4-BE49-F238E27FC236}">
                  <a16:creationId xmlns:a16="http://schemas.microsoft.com/office/drawing/2014/main" id="{47CD62E8-ADFB-4C20-85DA-7E8D7DBEF30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51">
              <a:extLst>
                <a:ext uri="{FF2B5EF4-FFF2-40B4-BE49-F238E27FC236}">
                  <a16:creationId xmlns:a16="http://schemas.microsoft.com/office/drawing/2014/main" id="{B9C0360D-C901-49E1-A3E7-0F02E999B7D4}"/>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Freeform 52">
              <a:extLst>
                <a:ext uri="{FF2B5EF4-FFF2-40B4-BE49-F238E27FC236}">
                  <a16:creationId xmlns:a16="http://schemas.microsoft.com/office/drawing/2014/main" id="{08621595-F924-4A58-8EE5-8422365A698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5" name="TextBox 68">
            <a:extLst>
              <a:ext uri="{FF2B5EF4-FFF2-40B4-BE49-F238E27FC236}">
                <a16:creationId xmlns:a16="http://schemas.microsoft.com/office/drawing/2014/main" id="{E39C9D8A-948F-457B-A4EF-2BEFB914B6F5}"/>
              </a:ext>
            </a:extLst>
          </p:cNvPr>
          <p:cNvSpPr txBox="1"/>
          <p:nvPr/>
        </p:nvSpPr>
        <p:spPr>
          <a:xfrm>
            <a:off x="6110231" y="2923707"/>
            <a:ext cx="38092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11.3   JDBC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编程 </a:t>
            </a:r>
          </a:p>
        </p:txBody>
      </p:sp>
      <p:grpSp>
        <p:nvGrpSpPr>
          <p:cNvPr id="96" name="组合 95">
            <a:extLst>
              <a:ext uri="{FF2B5EF4-FFF2-40B4-BE49-F238E27FC236}">
                <a16:creationId xmlns:a16="http://schemas.microsoft.com/office/drawing/2014/main" id="{ECA29179-241D-4511-99B1-DC8076003E41}"/>
              </a:ext>
            </a:extLst>
          </p:cNvPr>
          <p:cNvGrpSpPr/>
          <p:nvPr/>
        </p:nvGrpSpPr>
        <p:grpSpPr>
          <a:xfrm>
            <a:off x="5275064" y="2742685"/>
            <a:ext cx="549846" cy="617986"/>
            <a:chOff x="279401" y="2698750"/>
            <a:chExt cx="1473200" cy="1655763"/>
          </a:xfrm>
        </p:grpSpPr>
        <p:sp>
          <p:nvSpPr>
            <p:cNvPr id="97" name="Freeform 45">
              <a:extLst>
                <a:ext uri="{FF2B5EF4-FFF2-40B4-BE49-F238E27FC236}">
                  <a16:creationId xmlns:a16="http://schemas.microsoft.com/office/drawing/2014/main" id="{9F6A1B04-13C1-4842-8FCB-13D6177090E9}"/>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46">
              <a:extLst>
                <a:ext uri="{FF2B5EF4-FFF2-40B4-BE49-F238E27FC236}">
                  <a16:creationId xmlns:a16="http://schemas.microsoft.com/office/drawing/2014/main" id="{5E4FC8D9-8819-4F8F-8313-61F9FB778B1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9" name="Freeform 47">
              <a:extLst>
                <a:ext uri="{FF2B5EF4-FFF2-40B4-BE49-F238E27FC236}">
                  <a16:creationId xmlns:a16="http://schemas.microsoft.com/office/drawing/2014/main" id="{41E5C29E-6D5F-413C-A452-C9394C0403F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0" name="Freeform 48">
              <a:extLst>
                <a:ext uri="{FF2B5EF4-FFF2-40B4-BE49-F238E27FC236}">
                  <a16:creationId xmlns:a16="http://schemas.microsoft.com/office/drawing/2014/main" id="{B7685D4C-ED11-4849-B039-F91E4E41256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1" name="Freeform 49">
              <a:extLst>
                <a:ext uri="{FF2B5EF4-FFF2-40B4-BE49-F238E27FC236}">
                  <a16:creationId xmlns:a16="http://schemas.microsoft.com/office/drawing/2014/main" id="{B82A2112-B1E8-461E-BFBA-D14F4B1D5419}"/>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Oval 50">
              <a:extLst>
                <a:ext uri="{FF2B5EF4-FFF2-40B4-BE49-F238E27FC236}">
                  <a16:creationId xmlns:a16="http://schemas.microsoft.com/office/drawing/2014/main" id="{F26733C1-D218-400F-8F0B-DEB32D2AA15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51">
              <a:extLst>
                <a:ext uri="{FF2B5EF4-FFF2-40B4-BE49-F238E27FC236}">
                  <a16:creationId xmlns:a16="http://schemas.microsoft.com/office/drawing/2014/main" id="{EE474DE1-8FAA-47C6-9090-28907B638E9A}"/>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52">
              <a:extLst>
                <a:ext uri="{FF2B5EF4-FFF2-40B4-BE49-F238E27FC236}">
                  <a16:creationId xmlns:a16="http://schemas.microsoft.com/office/drawing/2014/main" id="{FCC9F2A0-103D-45FA-8711-B24EB69F9BB5}"/>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05" name="组合 104">
            <a:extLst>
              <a:ext uri="{FF2B5EF4-FFF2-40B4-BE49-F238E27FC236}">
                <a16:creationId xmlns:a16="http://schemas.microsoft.com/office/drawing/2014/main" id="{FEAD20F8-2BE2-4E72-A14C-FCC347DF37AC}"/>
              </a:ext>
            </a:extLst>
          </p:cNvPr>
          <p:cNvGrpSpPr/>
          <p:nvPr/>
        </p:nvGrpSpPr>
        <p:grpSpPr>
          <a:xfrm>
            <a:off x="5275064" y="3734594"/>
            <a:ext cx="549846" cy="617986"/>
            <a:chOff x="279401" y="2698750"/>
            <a:chExt cx="1473200" cy="1655763"/>
          </a:xfrm>
        </p:grpSpPr>
        <p:sp>
          <p:nvSpPr>
            <p:cNvPr id="106" name="Freeform 45">
              <a:extLst>
                <a:ext uri="{FF2B5EF4-FFF2-40B4-BE49-F238E27FC236}">
                  <a16:creationId xmlns:a16="http://schemas.microsoft.com/office/drawing/2014/main" id="{195807BE-B0E0-4681-817E-EDE7BABA04BE}"/>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46">
              <a:extLst>
                <a:ext uri="{FF2B5EF4-FFF2-40B4-BE49-F238E27FC236}">
                  <a16:creationId xmlns:a16="http://schemas.microsoft.com/office/drawing/2014/main" id="{10326C37-B063-4C8E-A8A3-E517FBF0C87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47">
              <a:extLst>
                <a:ext uri="{FF2B5EF4-FFF2-40B4-BE49-F238E27FC236}">
                  <a16:creationId xmlns:a16="http://schemas.microsoft.com/office/drawing/2014/main" id="{8B9AC023-720B-4837-8B1B-831524A9D93A}"/>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9" name="Freeform 48">
              <a:extLst>
                <a:ext uri="{FF2B5EF4-FFF2-40B4-BE49-F238E27FC236}">
                  <a16:creationId xmlns:a16="http://schemas.microsoft.com/office/drawing/2014/main" id="{D155F4CC-717D-4B26-8E41-31B41E4CF0D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0" name="Freeform 49">
              <a:extLst>
                <a:ext uri="{FF2B5EF4-FFF2-40B4-BE49-F238E27FC236}">
                  <a16:creationId xmlns:a16="http://schemas.microsoft.com/office/drawing/2014/main" id="{97F651E9-6565-46D0-8F83-B0E7A4D44A83}"/>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Oval 50">
              <a:extLst>
                <a:ext uri="{FF2B5EF4-FFF2-40B4-BE49-F238E27FC236}">
                  <a16:creationId xmlns:a16="http://schemas.microsoft.com/office/drawing/2014/main" id="{550845C0-910D-41B7-8A4C-306935699E8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51">
              <a:extLst>
                <a:ext uri="{FF2B5EF4-FFF2-40B4-BE49-F238E27FC236}">
                  <a16:creationId xmlns:a16="http://schemas.microsoft.com/office/drawing/2014/main" id="{F153C3F6-3916-4983-9C90-96A895373DF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52">
              <a:extLst>
                <a:ext uri="{FF2B5EF4-FFF2-40B4-BE49-F238E27FC236}">
                  <a16:creationId xmlns:a16="http://schemas.microsoft.com/office/drawing/2014/main" id="{B5B3C2B8-6E4A-4294-A14B-A77F4599AB1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14" name="TextBox 108">
            <a:extLst>
              <a:ext uri="{FF2B5EF4-FFF2-40B4-BE49-F238E27FC236}">
                <a16:creationId xmlns:a16="http://schemas.microsoft.com/office/drawing/2014/main" id="{2C78A55F-B699-4A18-8702-DFA11D3FEDE6}"/>
              </a:ext>
            </a:extLst>
          </p:cNvPr>
          <p:cNvSpPr txBox="1"/>
          <p:nvPr/>
        </p:nvSpPr>
        <p:spPr>
          <a:xfrm>
            <a:off x="6096000" y="388000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11.4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什么是</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DAO</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115" name="TextBox 2">
            <a:extLst>
              <a:ext uri="{FF2B5EF4-FFF2-40B4-BE49-F238E27FC236}">
                <a16:creationId xmlns:a16="http://schemas.microsoft.com/office/drawing/2014/main" id="{C06E5B3B-1D3B-4FF0-8C3D-8E4CD079C23C}"/>
              </a:ext>
            </a:extLst>
          </p:cNvPr>
          <p:cNvSpPr txBox="1"/>
          <p:nvPr/>
        </p:nvSpPr>
        <p:spPr>
          <a:xfrm>
            <a:off x="6110231" y="1965948"/>
            <a:ext cx="35044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11.2   </a:t>
            </a:r>
            <a:r>
              <a:rPr lang="zh-CN" altLang="en-US" sz="2400" b="1" dirty="0">
                <a:latin typeface="仿宋" panose="02010609060101010101" pitchFamily="49" charset="-122"/>
                <a:ea typeface="仿宋" panose="02010609060101010101" pitchFamily="49" charset="-122"/>
              </a:rPr>
              <a:t>连接数据库</a:t>
            </a:r>
          </a:p>
        </p:txBody>
      </p:sp>
      <p:grpSp>
        <p:nvGrpSpPr>
          <p:cNvPr id="116" name="组合 115">
            <a:extLst>
              <a:ext uri="{FF2B5EF4-FFF2-40B4-BE49-F238E27FC236}">
                <a16:creationId xmlns:a16="http://schemas.microsoft.com/office/drawing/2014/main" id="{2A3CDE7B-1FE1-4118-A12D-0B5488DF7A93}"/>
              </a:ext>
            </a:extLst>
          </p:cNvPr>
          <p:cNvGrpSpPr/>
          <p:nvPr/>
        </p:nvGrpSpPr>
        <p:grpSpPr>
          <a:xfrm>
            <a:off x="5257006" y="4681442"/>
            <a:ext cx="549846" cy="617986"/>
            <a:chOff x="279401" y="2698750"/>
            <a:chExt cx="1473200" cy="1655763"/>
          </a:xfrm>
        </p:grpSpPr>
        <p:sp>
          <p:nvSpPr>
            <p:cNvPr id="117" name="Freeform 45">
              <a:extLst>
                <a:ext uri="{FF2B5EF4-FFF2-40B4-BE49-F238E27FC236}">
                  <a16:creationId xmlns:a16="http://schemas.microsoft.com/office/drawing/2014/main" id="{3EA38226-740C-4F56-802F-B88C0F42694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Freeform 46">
              <a:extLst>
                <a:ext uri="{FF2B5EF4-FFF2-40B4-BE49-F238E27FC236}">
                  <a16:creationId xmlns:a16="http://schemas.microsoft.com/office/drawing/2014/main" id="{DF43494E-286D-4840-86B1-1812667823BB}"/>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47">
              <a:extLst>
                <a:ext uri="{FF2B5EF4-FFF2-40B4-BE49-F238E27FC236}">
                  <a16:creationId xmlns:a16="http://schemas.microsoft.com/office/drawing/2014/main" id="{36B85A13-DC59-4D74-874F-24469C50C052}"/>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48">
              <a:extLst>
                <a:ext uri="{FF2B5EF4-FFF2-40B4-BE49-F238E27FC236}">
                  <a16:creationId xmlns:a16="http://schemas.microsoft.com/office/drawing/2014/main" id="{05D3532A-7F4B-41AC-BD0F-7033C0FC6E9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9" name="Freeform 49">
              <a:extLst>
                <a:ext uri="{FF2B5EF4-FFF2-40B4-BE49-F238E27FC236}">
                  <a16:creationId xmlns:a16="http://schemas.microsoft.com/office/drawing/2014/main" id="{BBD996DC-D834-4403-AA44-1A12C082770B}"/>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0" name="Oval 50">
              <a:extLst>
                <a:ext uri="{FF2B5EF4-FFF2-40B4-BE49-F238E27FC236}">
                  <a16:creationId xmlns:a16="http://schemas.microsoft.com/office/drawing/2014/main" id="{79F7D79F-D11E-405D-93FE-7EC5ED700CBC}"/>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1" name="Freeform 51">
              <a:extLst>
                <a:ext uri="{FF2B5EF4-FFF2-40B4-BE49-F238E27FC236}">
                  <a16:creationId xmlns:a16="http://schemas.microsoft.com/office/drawing/2014/main" id="{8A7F7591-4423-4FC9-8495-0D532A08010B}"/>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2" name="Freeform 52">
              <a:extLst>
                <a:ext uri="{FF2B5EF4-FFF2-40B4-BE49-F238E27FC236}">
                  <a16:creationId xmlns:a16="http://schemas.microsoft.com/office/drawing/2014/main" id="{D7F41D33-6BCD-467D-B21C-DD12331A08B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73" name="TextBox 86">
            <a:extLst>
              <a:ext uri="{FF2B5EF4-FFF2-40B4-BE49-F238E27FC236}">
                <a16:creationId xmlns:a16="http://schemas.microsoft.com/office/drawing/2014/main" id="{B9A5371A-22A4-4B55-9BC5-78ED693665EE}"/>
              </a:ext>
            </a:extLst>
          </p:cNvPr>
          <p:cNvSpPr txBox="1"/>
          <p:nvPr/>
        </p:nvSpPr>
        <p:spPr>
          <a:xfrm>
            <a:off x="6096000" y="4837763"/>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11.5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sp>
        <p:nvSpPr>
          <p:cNvPr id="174" name="TextBox 68">
            <a:extLst>
              <a:ext uri="{FF2B5EF4-FFF2-40B4-BE49-F238E27FC236}">
                <a16:creationId xmlns:a16="http://schemas.microsoft.com/office/drawing/2014/main" id="{67ED2C24-230F-4CDD-8566-6C45ED539EA2}"/>
              </a:ext>
            </a:extLst>
          </p:cNvPr>
          <p:cNvSpPr txBox="1"/>
          <p:nvPr/>
        </p:nvSpPr>
        <p:spPr>
          <a:xfrm>
            <a:off x="6081465" y="1005081"/>
            <a:ext cx="4590144"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11.1   MySQL</a:t>
            </a:r>
            <a:r>
              <a:rPr lang="zh-CN" altLang="en-US" sz="2400" b="1" dirty="0">
                <a:solidFill>
                  <a:schemeClr val="bg1"/>
                </a:solidFill>
                <a:latin typeface="仿宋" panose="02010609060101010101" pitchFamily="49" charset="-122"/>
                <a:ea typeface="仿宋" panose="02010609060101010101" pitchFamily="49" charset="-122"/>
              </a:rPr>
              <a:t>数据库与</a:t>
            </a:r>
            <a:r>
              <a:rPr lang="en-US" altLang="zh-CN" sz="2400" b="1" dirty="0">
                <a:solidFill>
                  <a:schemeClr val="bg1"/>
                </a:solidFill>
                <a:latin typeface="仿宋" panose="02010609060101010101" pitchFamily="49" charset="-122"/>
                <a:ea typeface="仿宋" panose="02010609060101010101" pitchFamily="49" charset="-122"/>
              </a:rPr>
              <a:t>SQL</a:t>
            </a:r>
            <a:r>
              <a:rPr lang="zh-CN" altLang="en-US" sz="2400" b="1" dirty="0">
                <a:solidFill>
                  <a:schemeClr val="bg1"/>
                </a:solidFill>
                <a:latin typeface="仿宋" panose="02010609060101010101" pitchFamily="49" charset="-122"/>
                <a:ea typeface="仿宋" panose="02010609060101010101" pitchFamily="49" charset="-122"/>
              </a:rPr>
              <a:t>命令 </a:t>
            </a:r>
          </a:p>
        </p:txBody>
      </p:sp>
    </p:spTree>
    <p:extLst>
      <p:ext uri="{BB962C8B-B14F-4D97-AF65-F5344CB8AC3E}">
        <p14:creationId xmlns:p14="http://schemas.microsoft.com/office/powerpoint/2010/main" val="69156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83922"/>
            <a:ext cx="12256513" cy="545151"/>
            <a:chOff x="29884" y="1295894"/>
            <a:chExt cx="12192000" cy="545151"/>
          </a:xfrm>
        </p:grpSpPr>
        <p:sp>
          <p:nvSpPr>
            <p:cNvPr id="21" name="Freeform 3">
              <a:extLst>
                <a:ext uri="{FF2B5EF4-FFF2-40B4-BE49-F238E27FC236}">
                  <a16:creationId xmlns:a16="http://schemas.microsoft.com/office/drawing/2014/main" id="{3FF76552-5A11-4AAD-9C33-DAEAFAA14596}"/>
                </a:ext>
              </a:extLst>
            </p:cNvPr>
            <p:cNvSpPr/>
            <p:nvPr/>
          </p:nvSpPr>
          <p:spPr>
            <a:xfrm>
              <a:off x="29884" y="129787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 JDBC-ODBC</a:t>
              </a:r>
              <a:r>
                <a:rPr lang="zh-CN" altLang="en-US" sz="2400" b="1" dirty="0">
                  <a:solidFill>
                    <a:schemeClr val="tx1"/>
                  </a:solidFill>
                  <a:latin typeface="仿宋" panose="02010609060101010101" pitchFamily="49" charset="-122"/>
                  <a:ea typeface="仿宋" panose="02010609060101010101" pitchFamily="49" charset="-122"/>
                </a:rPr>
                <a:t>桥</a:t>
              </a: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0" name="内容占位符 2">
            <a:extLst>
              <a:ext uri="{FF2B5EF4-FFF2-40B4-BE49-F238E27FC236}">
                <a16:creationId xmlns:a16="http://schemas.microsoft.com/office/drawing/2014/main" id="{726EDA20-D653-4351-AA8F-FC67D640841B}"/>
              </a:ext>
            </a:extLst>
          </p:cNvPr>
          <p:cNvSpPr txBox="1">
            <a:spLocks/>
          </p:cNvSpPr>
          <p:nvPr/>
        </p:nvSpPr>
        <p:spPr>
          <a:xfrm>
            <a:off x="384529" y="2578524"/>
            <a:ext cx="6471090" cy="387242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 我们以</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Microsoft Access</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数据库为例说明创建数据库的基本操作。首先创建数据库</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xsgl.mdb</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。进入</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Access</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，选择“空</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Access</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数据库”，命名之后保存。如右图</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1</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所示。</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457109">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然后创建表</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studentInfo</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，选择“使用设计器创建表”，输入该表字段：</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studentID</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studentName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studentSex</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。确定</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studentID</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为主键。如图</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2</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所示。</a:t>
            </a:r>
          </a:p>
        </p:txBody>
      </p:sp>
      <p:sp>
        <p:nvSpPr>
          <p:cNvPr id="23" name="Freeform 3">
            <a:extLst>
              <a:ext uri="{FF2B5EF4-FFF2-40B4-BE49-F238E27FC236}">
                <a16:creationId xmlns:a16="http://schemas.microsoft.com/office/drawing/2014/main" id="{AF8A3ADF-EE4C-4ADE-B009-69A31CFBCB9F}"/>
              </a:ext>
            </a:extLst>
          </p:cNvPr>
          <p:cNvSpPr/>
          <p:nvPr/>
        </p:nvSpPr>
        <p:spPr>
          <a:xfrm>
            <a:off x="0" y="1717753"/>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28E0A77A-4240-4BB1-A5E9-ADD0E98CB155}"/>
              </a:ext>
            </a:extLst>
          </p:cNvPr>
          <p:cNvSpPr txBox="1">
            <a:spLocks/>
          </p:cNvSpPr>
          <p:nvPr/>
        </p:nvSpPr>
        <p:spPr>
          <a:xfrm>
            <a:off x="1415025" y="1722699"/>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、创建数据库</a:t>
            </a:r>
          </a:p>
        </p:txBody>
      </p:sp>
      <p:sp>
        <p:nvSpPr>
          <p:cNvPr id="25" name="Freeform 3">
            <a:extLst>
              <a:ext uri="{FF2B5EF4-FFF2-40B4-BE49-F238E27FC236}">
                <a16:creationId xmlns:a16="http://schemas.microsoft.com/office/drawing/2014/main" id="{DF818F39-B69E-4E21-9EFE-6AEBFDD61DD4}"/>
              </a:ext>
            </a:extLst>
          </p:cNvPr>
          <p:cNvSpPr/>
          <p:nvPr/>
        </p:nvSpPr>
        <p:spPr>
          <a:xfrm rot="16200000">
            <a:off x="7166296" y="2254790"/>
            <a:ext cx="4482679" cy="4799673"/>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pic>
        <p:nvPicPr>
          <p:cNvPr id="26" name="Picture 4">
            <a:extLst>
              <a:ext uri="{FF2B5EF4-FFF2-40B4-BE49-F238E27FC236}">
                <a16:creationId xmlns:a16="http://schemas.microsoft.com/office/drawing/2014/main" id="{DD2563D9-590C-44B2-A163-1829C3C210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7038" y="2758151"/>
            <a:ext cx="2761997" cy="184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a:extLst>
              <a:ext uri="{FF2B5EF4-FFF2-40B4-BE49-F238E27FC236}">
                <a16:creationId xmlns:a16="http://schemas.microsoft.com/office/drawing/2014/main" id="{9BB02F60-FB15-4B27-B79E-1E1FDC344FD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286"/>
          <a:stretch/>
        </p:blipFill>
        <p:spPr>
          <a:xfrm>
            <a:off x="8164396" y="4819864"/>
            <a:ext cx="2367281" cy="1800059"/>
          </a:xfrm>
          <a:prstGeom prst="rect">
            <a:avLst/>
          </a:prstGeom>
        </p:spPr>
      </p:pic>
      <p:sp>
        <p:nvSpPr>
          <p:cNvPr id="28" name="椭圆 27">
            <a:extLst>
              <a:ext uri="{FF2B5EF4-FFF2-40B4-BE49-F238E27FC236}">
                <a16:creationId xmlns:a16="http://schemas.microsoft.com/office/drawing/2014/main" id="{1513308E-F9AE-443F-A740-9DAE75C50A44}"/>
              </a:ext>
            </a:extLst>
          </p:cNvPr>
          <p:cNvSpPr/>
          <p:nvPr/>
        </p:nvSpPr>
        <p:spPr>
          <a:xfrm>
            <a:off x="7273198" y="2870380"/>
            <a:ext cx="533277" cy="5332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仿宋" panose="02010609060101010101" pitchFamily="49" charset="-122"/>
                <a:ea typeface="仿宋" panose="02010609060101010101" pitchFamily="49" charset="-122"/>
              </a:rPr>
              <a:t>1</a:t>
            </a:r>
            <a:endParaRPr lang="zh-CN" altLang="en-US" sz="2400" b="1" dirty="0">
              <a:latin typeface="仿宋" panose="02010609060101010101" pitchFamily="49" charset="-122"/>
              <a:ea typeface="仿宋" panose="02010609060101010101" pitchFamily="49" charset="-122"/>
            </a:endParaRPr>
          </a:p>
        </p:txBody>
      </p:sp>
      <p:sp>
        <p:nvSpPr>
          <p:cNvPr id="29" name="椭圆 28">
            <a:extLst>
              <a:ext uri="{FF2B5EF4-FFF2-40B4-BE49-F238E27FC236}">
                <a16:creationId xmlns:a16="http://schemas.microsoft.com/office/drawing/2014/main" id="{5669FD2D-6C22-46F0-A241-3FD5A0E30733}"/>
              </a:ext>
            </a:extLst>
          </p:cNvPr>
          <p:cNvSpPr/>
          <p:nvPr/>
        </p:nvSpPr>
        <p:spPr>
          <a:xfrm>
            <a:off x="7273198" y="4851122"/>
            <a:ext cx="533277" cy="5332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仿宋" panose="02010609060101010101" pitchFamily="49" charset="-122"/>
                <a:ea typeface="仿宋" panose="02010609060101010101" pitchFamily="49" charset="-122"/>
              </a:rPr>
              <a:t>2</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437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83922"/>
            <a:ext cx="12256513" cy="545151"/>
            <a:chOff x="29884" y="1295894"/>
            <a:chExt cx="12192000" cy="545151"/>
          </a:xfrm>
        </p:grpSpPr>
        <p:sp>
          <p:nvSpPr>
            <p:cNvPr id="21" name="Freeform 3">
              <a:extLst>
                <a:ext uri="{FF2B5EF4-FFF2-40B4-BE49-F238E27FC236}">
                  <a16:creationId xmlns:a16="http://schemas.microsoft.com/office/drawing/2014/main" id="{3FF76552-5A11-4AAD-9C33-DAEAFAA14596}"/>
                </a:ext>
              </a:extLst>
            </p:cNvPr>
            <p:cNvSpPr/>
            <p:nvPr/>
          </p:nvSpPr>
          <p:spPr>
            <a:xfrm>
              <a:off x="29884" y="129787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 JDBC-ODBC</a:t>
              </a:r>
              <a:r>
                <a:rPr lang="zh-CN" altLang="en-US" sz="2400" b="1" dirty="0">
                  <a:solidFill>
                    <a:schemeClr val="tx1"/>
                  </a:solidFill>
                  <a:latin typeface="仿宋" panose="02010609060101010101" pitchFamily="49" charset="-122"/>
                  <a:ea typeface="仿宋" panose="02010609060101010101" pitchFamily="49" charset="-122"/>
                </a:rPr>
                <a:t>桥</a:t>
              </a: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Freeform 3">
            <a:extLst>
              <a:ext uri="{FF2B5EF4-FFF2-40B4-BE49-F238E27FC236}">
                <a16:creationId xmlns:a16="http://schemas.microsoft.com/office/drawing/2014/main" id="{AF8A3ADF-EE4C-4ADE-B009-69A31CFBCB9F}"/>
              </a:ext>
            </a:extLst>
          </p:cNvPr>
          <p:cNvSpPr/>
          <p:nvPr/>
        </p:nvSpPr>
        <p:spPr>
          <a:xfrm>
            <a:off x="0" y="1717753"/>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28E0A77A-4240-4BB1-A5E9-ADD0E98CB155}"/>
              </a:ext>
            </a:extLst>
          </p:cNvPr>
          <p:cNvSpPr txBox="1">
            <a:spLocks/>
          </p:cNvSpPr>
          <p:nvPr/>
        </p:nvSpPr>
        <p:spPr>
          <a:xfrm>
            <a:off x="1415025" y="1722699"/>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、建立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ODBC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数据源</a:t>
            </a:r>
          </a:p>
        </p:txBody>
      </p:sp>
      <p:sp>
        <p:nvSpPr>
          <p:cNvPr id="15" name="内容占位符 2">
            <a:extLst>
              <a:ext uri="{FF2B5EF4-FFF2-40B4-BE49-F238E27FC236}">
                <a16:creationId xmlns:a16="http://schemas.microsoft.com/office/drawing/2014/main" id="{B98BDE2A-8B2D-4C55-8891-9E0CD5F83C57}"/>
              </a:ext>
            </a:extLst>
          </p:cNvPr>
          <p:cNvSpPr txBox="1">
            <a:spLocks/>
          </p:cNvSpPr>
          <p:nvPr/>
        </p:nvSpPr>
        <p:spPr>
          <a:xfrm>
            <a:off x="5867757" y="2484803"/>
            <a:ext cx="5557704" cy="387242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 对</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32</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位系统可以直接按下面介绍的方法创建</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ODBC</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数据源 ，（对</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64</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位系统则需执行</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c:\windows\Syswow64\odbcad32.exe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后才能进行。）</a:t>
            </a:r>
          </a:p>
          <a:p>
            <a:pPr marL="0" indent="457109">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在“控制面板”选择“管理工具”，双击“</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ODBC</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数据源”进入数据源管理器，如左图所示： </a:t>
            </a:r>
          </a:p>
        </p:txBody>
      </p:sp>
      <p:grpSp>
        <p:nvGrpSpPr>
          <p:cNvPr id="16" name="组合 15">
            <a:extLst>
              <a:ext uri="{FF2B5EF4-FFF2-40B4-BE49-F238E27FC236}">
                <a16:creationId xmlns:a16="http://schemas.microsoft.com/office/drawing/2014/main" id="{BB48627C-F111-4058-91FE-0039A01433D3}"/>
              </a:ext>
            </a:extLst>
          </p:cNvPr>
          <p:cNvGrpSpPr/>
          <p:nvPr/>
        </p:nvGrpSpPr>
        <p:grpSpPr>
          <a:xfrm>
            <a:off x="632939" y="2484803"/>
            <a:ext cx="4799673" cy="4100976"/>
            <a:chOff x="6717601" y="2375870"/>
            <a:chExt cx="4800784" cy="4101925"/>
          </a:xfrm>
          <a:solidFill>
            <a:schemeClr val="bg1">
              <a:lumMod val="85000"/>
            </a:schemeClr>
          </a:solidFill>
        </p:grpSpPr>
        <p:sp>
          <p:nvSpPr>
            <p:cNvPr id="30" name="Freeform 3">
              <a:extLst>
                <a:ext uri="{FF2B5EF4-FFF2-40B4-BE49-F238E27FC236}">
                  <a16:creationId xmlns:a16="http://schemas.microsoft.com/office/drawing/2014/main" id="{A3B310DE-99DC-4C17-A46B-F14E2BBF8EE2}"/>
                </a:ext>
              </a:extLst>
            </p:cNvPr>
            <p:cNvSpPr/>
            <p:nvPr/>
          </p:nvSpPr>
          <p:spPr>
            <a:xfrm rot="16200000">
              <a:off x="7067030" y="2026441"/>
              <a:ext cx="4101925" cy="480078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Picture 3">
              <a:extLst>
                <a:ext uri="{FF2B5EF4-FFF2-40B4-BE49-F238E27FC236}">
                  <a16:creationId xmlns:a16="http://schemas.microsoft.com/office/drawing/2014/main" id="{AFC09321-B51A-41A2-852D-A2488F75D4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851325" y="2769251"/>
              <a:ext cx="4533333" cy="3315163"/>
            </a:xfrm>
            <a:prstGeom prst="rect">
              <a:avLst/>
            </a:prstGeom>
            <a:grpFill/>
          </p:spPr>
        </p:pic>
      </p:grpSp>
    </p:spTree>
    <p:extLst>
      <p:ext uri="{BB962C8B-B14F-4D97-AF65-F5344CB8AC3E}">
        <p14:creationId xmlns:p14="http://schemas.microsoft.com/office/powerpoint/2010/main" val="240794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83922"/>
            <a:ext cx="12256513" cy="545151"/>
            <a:chOff x="29884" y="1295894"/>
            <a:chExt cx="12192000" cy="545151"/>
          </a:xfrm>
        </p:grpSpPr>
        <p:sp>
          <p:nvSpPr>
            <p:cNvPr id="21" name="Freeform 3">
              <a:extLst>
                <a:ext uri="{FF2B5EF4-FFF2-40B4-BE49-F238E27FC236}">
                  <a16:creationId xmlns:a16="http://schemas.microsoft.com/office/drawing/2014/main" id="{3FF76552-5A11-4AAD-9C33-DAEAFAA14596}"/>
                </a:ext>
              </a:extLst>
            </p:cNvPr>
            <p:cNvSpPr/>
            <p:nvPr/>
          </p:nvSpPr>
          <p:spPr>
            <a:xfrm>
              <a:off x="29884" y="129787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 JDBC-ODBC</a:t>
              </a:r>
              <a:r>
                <a:rPr lang="zh-CN" altLang="en-US" sz="2400" b="1" dirty="0">
                  <a:solidFill>
                    <a:schemeClr val="tx1"/>
                  </a:solidFill>
                  <a:latin typeface="仿宋" panose="02010609060101010101" pitchFamily="49" charset="-122"/>
                  <a:ea typeface="仿宋" panose="02010609060101010101" pitchFamily="49" charset="-122"/>
                </a:rPr>
                <a:t>桥</a:t>
              </a: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Freeform 3">
            <a:extLst>
              <a:ext uri="{FF2B5EF4-FFF2-40B4-BE49-F238E27FC236}">
                <a16:creationId xmlns:a16="http://schemas.microsoft.com/office/drawing/2014/main" id="{AF8A3ADF-EE4C-4ADE-B009-69A31CFBCB9F}"/>
              </a:ext>
            </a:extLst>
          </p:cNvPr>
          <p:cNvSpPr/>
          <p:nvPr/>
        </p:nvSpPr>
        <p:spPr>
          <a:xfrm>
            <a:off x="0" y="1717753"/>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28E0A77A-4240-4BB1-A5E9-ADD0E98CB155}"/>
              </a:ext>
            </a:extLst>
          </p:cNvPr>
          <p:cNvSpPr txBox="1">
            <a:spLocks/>
          </p:cNvSpPr>
          <p:nvPr/>
        </p:nvSpPr>
        <p:spPr>
          <a:xfrm>
            <a:off x="1415025" y="1722699"/>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、建立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ODBC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数据源</a:t>
            </a:r>
          </a:p>
        </p:txBody>
      </p:sp>
      <p:sp>
        <p:nvSpPr>
          <p:cNvPr id="13" name="内容占位符 2">
            <a:extLst>
              <a:ext uri="{FF2B5EF4-FFF2-40B4-BE49-F238E27FC236}">
                <a16:creationId xmlns:a16="http://schemas.microsoft.com/office/drawing/2014/main" id="{1F7C58AF-05F5-4B0C-B671-060A64646A54}"/>
              </a:ext>
            </a:extLst>
          </p:cNvPr>
          <p:cNvSpPr txBox="1">
            <a:spLocks/>
          </p:cNvSpPr>
          <p:nvPr/>
        </p:nvSpPr>
        <p:spPr>
          <a:xfrm>
            <a:off x="81499" y="2887630"/>
            <a:ext cx="4562056" cy="257732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点“添加”按钮，进入“创建数据源”窗口，选择</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Microsoft Access Driver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mdb</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），点“完成”，见右图：</a:t>
            </a:r>
          </a:p>
        </p:txBody>
      </p:sp>
      <p:pic>
        <p:nvPicPr>
          <p:cNvPr id="14" name="Picture 3">
            <a:extLst>
              <a:ext uri="{FF2B5EF4-FFF2-40B4-BE49-F238E27FC236}">
                <a16:creationId xmlns:a16="http://schemas.microsoft.com/office/drawing/2014/main" id="{480AE6A6-DEC0-49EC-B975-F560163EC3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837058" y="2835700"/>
            <a:ext cx="4562056" cy="3180216"/>
          </a:xfrm>
          <a:prstGeom prst="rect">
            <a:avLst/>
          </a:prstGeom>
        </p:spPr>
      </p:pic>
      <p:sp>
        <p:nvSpPr>
          <p:cNvPr id="20" name="右箭头 19">
            <a:extLst>
              <a:ext uri="{FF2B5EF4-FFF2-40B4-BE49-F238E27FC236}">
                <a16:creationId xmlns:a16="http://schemas.microsoft.com/office/drawing/2014/main" id="{1898EE8A-D11B-44A2-92DF-582299EF7B89}"/>
              </a:ext>
            </a:extLst>
          </p:cNvPr>
          <p:cNvSpPr/>
          <p:nvPr/>
        </p:nvSpPr>
        <p:spPr>
          <a:xfrm>
            <a:off x="4892234" y="3642000"/>
            <a:ext cx="1447465" cy="1068589"/>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369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83922"/>
            <a:ext cx="12256513" cy="545151"/>
            <a:chOff x="29884" y="1295894"/>
            <a:chExt cx="12192000" cy="545151"/>
          </a:xfrm>
        </p:grpSpPr>
        <p:sp>
          <p:nvSpPr>
            <p:cNvPr id="21" name="Freeform 3">
              <a:extLst>
                <a:ext uri="{FF2B5EF4-FFF2-40B4-BE49-F238E27FC236}">
                  <a16:creationId xmlns:a16="http://schemas.microsoft.com/office/drawing/2014/main" id="{3FF76552-5A11-4AAD-9C33-DAEAFAA14596}"/>
                </a:ext>
              </a:extLst>
            </p:cNvPr>
            <p:cNvSpPr/>
            <p:nvPr/>
          </p:nvSpPr>
          <p:spPr>
            <a:xfrm>
              <a:off x="29884" y="129787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 JDBC-ODBC</a:t>
              </a:r>
              <a:r>
                <a:rPr lang="zh-CN" altLang="en-US" sz="2400" b="1" dirty="0">
                  <a:solidFill>
                    <a:schemeClr val="tx1"/>
                  </a:solidFill>
                  <a:latin typeface="仿宋" panose="02010609060101010101" pitchFamily="49" charset="-122"/>
                  <a:ea typeface="仿宋" panose="02010609060101010101" pitchFamily="49" charset="-122"/>
                </a:rPr>
                <a:t>桥</a:t>
              </a: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Freeform 3">
            <a:extLst>
              <a:ext uri="{FF2B5EF4-FFF2-40B4-BE49-F238E27FC236}">
                <a16:creationId xmlns:a16="http://schemas.microsoft.com/office/drawing/2014/main" id="{AF8A3ADF-EE4C-4ADE-B009-69A31CFBCB9F}"/>
              </a:ext>
            </a:extLst>
          </p:cNvPr>
          <p:cNvSpPr/>
          <p:nvPr/>
        </p:nvSpPr>
        <p:spPr>
          <a:xfrm>
            <a:off x="0" y="1717753"/>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28E0A77A-4240-4BB1-A5E9-ADD0E98CB155}"/>
              </a:ext>
            </a:extLst>
          </p:cNvPr>
          <p:cNvSpPr txBox="1">
            <a:spLocks/>
          </p:cNvSpPr>
          <p:nvPr/>
        </p:nvSpPr>
        <p:spPr>
          <a:xfrm>
            <a:off x="1415025" y="1722699"/>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、建立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ODBC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数据源</a:t>
            </a:r>
          </a:p>
        </p:txBody>
      </p:sp>
      <p:sp>
        <p:nvSpPr>
          <p:cNvPr id="12" name="内容占位符 2">
            <a:extLst>
              <a:ext uri="{FF2B5EF4-FFF2-40B4-BE49-F238E27FC236}">
                <a16:creationId xmlns:a16="http://schemas.microsoft.com/office/drawing/2014/main" id="{028E1BF9-D5BB-464E-84AB-E125F94082E0}"/>
              </a:ext>
            </a:extLst>
          </p:cNvPr>
          <p:cNvSpPr txBox="1">
            <a:spLocks/>
          </p:cNvSpPr>
          <p:nvPr/>
        </p:nvSpPr>
        <p:spPr>
          <a:xfrm>
            <a:off x="281085" y="2332165"/>
            <a:ext cx="11568313" cy="158695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进入“</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ODBC Microsoft Access </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安装”界面，在这个窗口，首先为数据源命名（</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student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），然后点“选择”，选择所要连接的数据库（</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xsgl.mdb</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）。点“确定”，返回</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ODBC</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数据源管理器，可以看到新建的数据源</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student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在用户数据源表中。见下图：</a:t>
            </a:r>
          </a:p>
        </p:txBody>
      </p:sp>
      <p:grpSp>
        <p:nvGrpSpPr>
          <p:cNvPr id="15" name="组合 14">
            <a:extLst>
              <a:ext uri="{FF2B5EF4-FFF2-40B4-BE49-F238E27FC236}">
                <a16:creationId xmlns:a16="http://schemas.microsoft.com/office/drawing/2014/main" id="{5CB0575C-FAF5-4608-9744-79CC072226D7}"/>
              </a:ext>
            </a:extLst>
          </p:cNvPr>
          <p:cNvGrpSpPr/>
          <p:nvPr/>
        </p:nvGrpSpPr>
        <p:grpSpPr>
          <a:xfrm>
            <a:off x="1143317" y="3990366"/>
            <a:ext cx="9434728" cy="2582151"/>
            <a:chOff x="1294605" y="3971245"/>
            <a:chExt cx="9436913" cy="2582749"/>
          </a:xfrm>
        </p:grpSpPr>
        <p:sp>
          <p:nvSpPr>
            <p:cNvPr id="16" name="圆角矩形 11">
              <a:extLst>
                <a:ext uri="{FF2B5EF4-FFF2-40B4-BE49-F238E27FC236}">
                  <a16:creationId xmlns:a16="http://schemas.microsoft.com/office/drawing/2014/main" id="{DCADF02B-414C-483D-9E28-0467DD28BF48}"/>
                </a:ext>
              </a:extLst>
            </p:cNvPr>
            <p:cNvSpPr/>
            <p:nvPr/>
          </p:nvSpPr>
          <p:spPr>
            <a:xfrm>
              <a:off x="1294605" y="3971245"/>
              <a:ext cx="9436913" cy="258274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icture 3">
              <a:extLst>
                <a:ext uri="{FF2B5EF4-FFF2-40B4-BE49-F238E27FC236}">
                  <a16:creationId xmlns:a16="http://schemas.microsoft.com/office/drawing/2014/main" id="{9D0462BE-2732-4490-A2BD-7AC49DFF64E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3111"/>
            <a:stretch/>
          </p:blipFill>
          <p:spPr>
            <a:xfrm>
              <a:off x="2742406" y="4352245"/>
              <a:ext cx="2734057" cy="1828800"/>
            </a:xfrm>
            <a:prstGeom prst="rect">
              <a:avLst/>
            </a:prstGeom>
          </p:spPr>
        </p:pic>
        <p:pic>
          <p:nvPicPr>
            <p:cNvPr id="26" name="Picture 3">
              <a:extLst>
                <a:ext uri="{FF2B5EF4-FFF2-40B4-BE49-F238E27FC236}">
                  <a16:creationId xmlns:a16="http://schemas.microsoft.com/office/drawing/2014/main" id="{50EDC8EB-0191-4785-A93F-6F68762D4B0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6290"/>
            <a:stretch/>
          </p:blipFill>
          <p:spPr>
            <a:xfrm>
              <a:off x="6552406" y="4371302"/>
              <a:ext cx="2657846" cy="1809743"/>
            </a:xfrm>
            <a:prstGeom prst="rect">
              <a:avLst/>
            </a:prstGeom>
          </p:spPr>
        </p:pic>
        <p:sp>
          <p:nvSpPr>
            <p:cNvPr id="27" name="椭圆 26">
              <a:extLst>
                <a:ext uri="{FF2B5EF4-FFF2-40B4-BE49-F238E27FC236}">
                  <a16:creationId xmlns:a16="http://schemas.microsoft.com/office/drawing/2014/main" id="{19C5D3E6-76AA-4CA3-B7D6-565BEBF27F3D}"/>
                </a:ext>
              </a:extLst>
            </p:cNvPr>
            <p:cNvSpPr/>
            <p:nvPr/>
          </p:nvSpPr>
          <p:spPr>
            <a:xfrm>
              <a:off x="3656806" y="4496594"/>
              <a:ext cx="228600" cy="228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8" name="椭圆 27">
              <a:extLst>
                <a:ext uri="{FF2B5EF4-FFF2-40B4-BE49-F238E27FC236}">
                  <a16:creationId xmlns:a16="http://schemas.microsoft.com/office/drawing/2014/main" id="{8192B89D-DF2C-4175-B58D-ED61B4F927F6}"/>
                </a:ext>
              </a:extLst>
            </p:cNvPr>
            <p:cNvSpPr/>
            <p:nvPr/>
          </p:nvSpPr>
          <p:spPr>
            <a:xfrm>
              <a:off x="2666206" y="5076145"/>
              <a:ext cx="228600" cy="228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29" name="椭圆 28">
              <a:extLst>
                <a:ext uri="{FF2B5EF4-FFF2-40B4-BE49-F238E27FC236}">
                  <a16:creationId xmlns:a16="http://schemas.microsoft.com/office/drawing/2014/main" id="{45AAADF2-E8E1-4269-BC53-113A5A396467}"/>
                </a:ext>
              </a:extLst>
            </p:cNvPr>
            <p:cNvSpPr/>
            <p:nvPr/>
          </p:nvSpPr>
          <p:spPr>
            <a:xfrm>
              <a:off x="6894895" y="5076145"/>
              <a:ext cx="228600" cy="228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30" name="椭圆 29">
              <a:extLst>
                <a:ext uri="{FF2B5EF4-FFF2-40B4-BE49-F238E27FC236}">
                  <a16:creationId xmlns:a16="http://schemas.microsoft.com/office/drawing/2014/main" id="{602981AE-F9CC-46FC-ACD7-740DD6CBD199}"/>
                </a:ext>
              </a:extLst>
            </p:cNvPr>
            <p:cNvSpPr/>
            <p:nvPr/>
          </p:nvSpPr>
          <p:spPr>
            <a:xfrm>
              <a:off x="8381206" y="4648994"/>
              <a:ext cx="228600" cy="228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grpSp>
    </p:spTree>
    <p:extLst>
      <p:ext uri="{BB962C8B-B14F-4D97-AF65-F5344CB8AC3E}">
        <p14:creationId xmlns:p14="http://schemas.microsoft.com/office/powerpoint/2010/main" val="313954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83922"/>
            <a:ext cx="12256513" cy="545151"/>
            <a:chOff x="29884" y="1295894"/>
            <a:chExt cx="12192000" cy="545151"/>
          </a:xfrm>
        </p:grpSpPr>
        <p:sp>
          <p:nvSpPr>
            <p:cNvPr id="21" name="Freeform 3">
              <a:extLst>
                <a:ext uri="{FF2B5EF4-FFF2-40B4-BE49-F238E27FC236}">
                  <a16:creationId xmlns:a16="http://schemas.microsoft.com/office/drawing/2014/main" id="{3FF76552-5A11-4AAD-9C33-DAEAFAA14596}"/>
                </a:ext>
              </a:extLst>
            </p:cNvPr>
            <p:cNvSpPr/>
            <p:nvPr/>
          </p:nvSpPr>
          <p:spPr>
            <a:xfrm>
              <a:off x="29884" y="129787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 JDBC-ODBC</a:t>
              </a:r>
              <a:r>
                <a:rPr lang="zh-CN" altLang="en-US" sz="2400" b="1" dirty="0">
                  <a:solidFill>
                    <a:schemeClr val="tx1"/>
                  </a:solidFill>
                  <a:latin typeface="仿宋" panose="02010609060101010101" pitchFamily="49" charset="-122"/>
                  <a:ea typeface="仿宋" panose="02010609060101010101" pitchFamily="49" charset="-122"/>
                </a:rPr>
                <a:t>桥</a:t>
              </a: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Freeform 3">
            <a:extLst>
              <a:ext uri="{FF2B5EF4-FFF2-40B4-BE49-F238E27FC236}">
                <a16:creationId xmlns:a16="http://schemas.microsoft.com/office/drawing/2014/main" id="{AF8A3ADF-EE4C-4ADE-B009-69A31CFBCB9F}"/>
              </a:ext>
            </a:extLst>
          </p:cNvPr>
          <p:cNvSpPr/>
          <p:nvPr/>
        </p:nvSpPr>
        <p:spPr>
          <a:xfrm>
            <a:off x="0" y="1717753"/>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28E0A77A-4240-4BB1-A5E9-ADD0E98CB155}"/>
              </a:ext>
            </a:extLst>
          </p:cNvPr>
          <p:cNvSpPr txBox="1">
            <a:spLocks/>
          </p:cNvSpPr>
          <p:nvPr/>
        </p:nvSpPr>
        <p:spPr>
          <a:xfrm>
            <a:off x="1415025" y="1722699"/>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、连接</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ODBC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数据源</a:t>
            </a:r>
          </a:p>
        </p:txBody>
      </p:sp>
      <p:sp>
        <p:nvSpPr>
          <p:cNvPr id="20" name="矩形 19">
            <a:extLst>
              <a:ext uri="{FF2B5EF4-FFF2-40B4-BE49-F238E27FC236}">
                <a16:creationId xmlns:a16="http://schemas.microsoft.com/office/drawing/2014/main" id="{82D19FC2-7692-4070-A2F2-F40E1EF8DAAB}"/>
              </a:ext>
            </a:extLst>
          </p:cNvPr>
          <p:cNvSpPr/>
          <p:nvPr/>
        </p:nvSpPr>
        <p:spPr>
          <a:xfrm>
            <a:off x="3792" y="2743358"/>
            <a:ext cx="12187591" cy="41146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1" name="内容占位符 2">
            <a:extLst>
              <a:ext uri="{FF2B5EF4-FFF2-40B4-BE49-F238E27FC236}">
                <a16:creationId xmlns:a16="http://schemas.microsoft.com/office/drawing/2014/main" id="{1237B393-5229-4DD4-B92F-A7DC05B5CBAE}"/>
              </a:ext>
            </a:extLst>
          </p:cNvPr>
          <p:cNvSpPr txBox="1">
            <a:spLocks/>
          </p:cNvSpPr>
          <p:nvPr/>
        </p:nvSpPr>
        <p:spPr>
          <a:xfrm>
            <a:off x="1071572" y="2595585"/>
            <a:ext cx="10433376" cy="349979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dirty="0">
                <a:solidFill>
                  <a:schemeClr val="tx1">
                    <a:lumMod val="85000"/>
                    <a:lumOff val="15000"/>
                  </a:schemeClr>
                </a:solidFill>
              </a:rPr>
              <a:t>try</a:t>
            </a:r>
          </a:p>
          <a:p>
            <a:pPr marL="533279" lvl="1" indent="457109">
              <a:lnSpc>
                <a:spcPct val="130000"/>
              </a:lnSpc>
              <a:spcBef>
                <a:spcPts val="0"/>
              </a:spcBef>
              <a:buNone/>
            </a:pPr>
            <a:r>
              <a:rPr lang="en-US" altLang="zh-CN" sz="2400" dirty="0">
                <a:solidFill>
                  <a:schemeClr val="tx1">
                    <a:lumMod val="85000"/>
                    <a:lumOff val="15000"/>
                  </a:schemeClr>
                </a:solidFill>
              </a:rPr>
              <a:t>{</a:t>
            </a:r>
          </a:p>
          <a:p>
            <a:pPr marL="533279" lvl="1" indent="457109">
              <a:lnSpc>
                <a:spcPct val="130000"/>
              </a:lnSpc>
              <a:spcBef>
                <a:spcPts val="0"/>
              </a:spcBef>
              <a:buNone/>
            </a:pPr>
            <a:r>
              <a:rPr lang="en-US" altLang="zh-CN" sz="2400" dirty="0" err="1">
                <a:solidFill>
                  <a:schemeClr val="tx1">
                    <a:lumMod val="85000"/>
                    <a:lumOff val="15000"/>
                  </a:schemeClr>
                </a:solidFill>
              </a:rPr>
              <a:t>Class.forName</a:t>
            </a:r>
            <a:r>
              <a:rPr lang="en-US" altLang="zh-CN" sz="2400" dirty="0">
                <a:solidFill>
                  <a:schemeClr val="tx1">
                    <a:lumMod val="85000"/>
                    <a:lumOff val="15000"/>
                  </a:schemeClr>
                </a:solidFill>
              </a:rPr>
              <a:t>(“</a:t>
            </a:r>
            <a:r>
              <a:rPr lang="en-US" altLang="zh-CN" sz="2400" dirty="0" err="1">
                <a:solidFill>
                  <a:schemeClr val="tx1">
                    <a:lumMod val="85000"/>
                    <a:lumOff val="15000"/>
                  </a:schemeClr>
                </a:solidFill>
              </a:rPr>
              <a:t>sun.jdbc.odbc.JdbcOdbcDriver</a:t>
            </a:r>
            <a:r>
              <a:rPr lang="en-US" altLang="zh-CN" sz="2400" dirty="0">
                <a:solidFill>
                  <a:schemeClr val="tx1">
                    <a:lumMod val="85000"/>
                    <a:lumOff val="15000"/>
                  </a:schemeClr>
                </a:solidFill>
              </a:rPr>
              <a:t>”);</a:t>
            </a:r>
          </a:p>
          <a:p>
            <a:pPr marL="533279" lvl="1" indent="457109">
              <a:lnSpc>
                <a:spcPct val="130000"/>
              </a:lnSpc>
              <a:spcBef>
                <a:spcPts val="0"/>
              </a:spcBef>
              <a:buNone/>
            </a:pPr>
            <a:r>
              <a:rPr lang="en-US" altLang="zh-CN" sz="2400" dirty="0">
                <a:solidFill>
                  <a:schemeClr val="tx1">
                    <a:lumMod val="85000"/>
                    <a:lumOff val="15000"/>
                  </a:schemeClr>
                </a:solidFill>
              </a:rPr>
              <a:t>    }</a:t>
            </a:r>
          </a:p>
          <a:p>
            <a:pPr marL="533279" lvl="1" indent="457109">
              <a:lnSpc>
                <a:spcPct val="130000"/>
              </a:lnSpc>
              <a:spcBef>
                <a:spcPts val="0"/>
              </a:spcBef>
              <a:buNone/>
            </a:pPr>
            <a:r>
              <a:rPr lang="en-US" altLang="zh-CN" sz="2400" dirty="0">
                <a:solidFill>
                  <a:schemeClr val="tx1">
                    <a:lumMod val="85000"/>
                    <a:lumOff val="15000"/>
                  </a:schemeClr>
                </a:solidFill>
              </a:rPr>
              <a:t>    catch(</a:t>
            </a:r>
            <a:r>
              <a:rPr lang="en-US" altLang="zh-CN" sz="2400" dirty="0" err="1">
                <a:solidFill>
                  <a:schemeClr val="tx1">
                    <a:lumMod val="85000"/>
                    <a:lumOff val="15000"/>
                  </a:schemeClr>
                </a:solidFill>
              </a:rPr>
              <a:t>ClassNotException</a:t>
            </a:r>
            <a:r>
              <a:rPr lang="en-US" altLang="zh-CN" sz="2400" dirty="0">
                <a:solidFill>
                  <a:schemeClr val="tx1">
                    <a:lumMod val="85000"/>
                    <a:lumOff val="15000"/>
                  </a:schemeClr>
                </a:solidFill>
              </a:rPr>
              <a:t> e)</a:t>
            </a:r>
          </a:p>
          <a:p>
            <a:pPr marL="533279" lvl="1" indent="457109">
              <a:lnSpc>
                <a:spcPct val="130000"/>
              </a:lnSpc>
              <a:spcBef>
                <a:spcPts val="0"/>
              </a:spcBef>
              <a:buNone/>
            </a:pPr>
            <a:r>
              <a:rPr lang="en-US" altLang="zh-CN" sz="2400" dirty="0">
                <a:solidFill>
                  <a:schemeClr val="tx1">
                    <a:lumMod val="85000"/>
                    <a:lumOff val="15000"/>
                  </a:schemeClr>
                </a:solidFill>
              </a:rPr>
              <a:t>    {</a:t>
            </a:r>
          </a:p>
          <a:p>
            <a:pPr marL="533279" lvl="1" indent="457109">
              <a:lnSpc>
                <a:spcPct val="130000"/>
              </a:lnSpc>
              <a:spcBef>
                <a:spcPts val="0"/>
              </a:spcBef>
              <a:buNone/>
            </a:pPr>
            <a:r>
              <a:rPr lang="en-US" altLang="zh-CN" sz="2400" dirty="0">
                <a:solidFill>
                  <a:schemeClr val="tx1">
                    <a:lumMod val="85000"/>
                    <a:lumOff val="15000"/>
                  </a:schemeClr>
                </a:solidFill>
              </a:rPr>
              <a:t>        </a:t>
            </a:r>
            <a:r>
              <a:rPr lang="en-US" altLang="zh-CN" sz="2400" dirty="0" err="1">
                <a:solidFill>
                  <a:schemeClr val="tx1">
                    <a:lumMod val="85000"/>
                    <a:lumOff val="15000"/>
                  </a:schemeClr>
                </a:solidFill>
              </a:rPr>
              <a:t>System.out.println</a:t>
            </a:r>
            <a:r>
              <a:rPr lang="en-US" altLang="zh-CN" sz="2400" dirty="0">
                <a:solidFill>
                  <a:schemeClr val="tx1">
                    <a:lumMod val="85000"/>
                    <a:lumOff val="15000"/>
                  </a:schemeClr>
                </a:solidFill>
              </a:rPr>
              <a:t>(e);</a:t>
            </a:r>
          </a:p>
          <a:p>
            <a:pPr marL="533279" lvl="1" indent="457109">
              <a:lnSpc>
                <a:spcPct val="130000"/>
              </a:lnSpc>
              <a:spcBef>
                <a:spcPts val="0"/>
              </a:spcBef>
              <a:buNone/>
            </a:pPr>
            <a:r>
              <a:rPr lang="en-US" altLang="zh-CN" sz="2400" dirty="0">
                <a:solidFill>
                  <a:schemeClr val="tx1">
                    <a:lumMod val="85000"/>
                    <a:lumOff val="15000"/>
                  </a:schemeClr>
                </a:solidFill>
              </a:rPr>
              <a:t>    }</a:t>
            </a:r>
          </a:p>
        </p:txBody>
      </p:sp>
      <p:sp>
        <p:nvSpPr>
          <p:cNvPr id="32" name="内容占位符 2">
            <a:extLst>
              <a:ext uri="{FF2B5EF4-FFF2-40B4-BE49-F238E27FC236}">
                <a16:creationId xmlns:a16="http://schemas.microsoft.com/office/drawing/2014/main" id="{77F26A10-8E6A-44F4-8CA3-E7DD367FAF15}"/>
              </a:ext>
            </a:extLst>
          </p:cNvPr>
          <p:cNvSpPr txBox="1">
            <a:spLocks/>
          </p:cNvSpPr>
          <p:nvPr/>
        </p:nvSpPr>
        <p:spPr>
          <a:xfrm>
            <a:off x="687052" y="2123240"/>
            <a:ext cx="10433376" cy="61002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1</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）加载驱动程序</a:t>
            </a:r>
          </a:p>
        </p:txBody>
      </p:sp>
      <p:grpSp>
        <p:nvGrpSpPr>
          <p:cNvPr id="33" name="组合 32">
            <a:extLst>
              <a:ext uri="{FF2B5EF4-FFF2-40B4-BE49-F238E27FC236}">
                <a16:creationId xmlns:a16="http://schemas.microsoft.com/office/drawing/2014/main" id="{E28BD5B6-1EEF-4273-BA5D-47ADA3D86ACD}"/>
              </a:ext>
            </a:extLst>
          </p:cNvPr>
          <p:cNvGrpSpPr/>
          <p:nvPr/>
        </p:nvGrpSpPr>
        <p:grpSpPr>
          <a:xfrm>
            <a:off x="9038062" y="5036613"/>
            <a:ext cx="2959873" cy="1780482"/>
            <a:chOff x="9675584" y="5175723"/>
            <a:chExt cx="1877787" cy="1129564"/>
          </a:xfrm>
        </p:grpSpPr>
        <p:sp>
          <p:nvSpPr>
            <p:cNvPr id="34" name="矩形 33">
              <a:extLst>
                <a:ext uri="{FF2B5EF4-FFF2-40B4-BE49-F238E27FC236}">
                  <a16:creationId xmlns:a16="http://schemas.microsoft.com/office/drawing/2014/main" id="{65BAE26A-CA64-4989-95FC-CA1C07DAA45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EA4F92F4-4ACC-4171-9736-6F62840B7664}"/>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E99BB71E-C73B-4A9E-A9A3-F35D0CFFAB5A}"/>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47B7749A-592B-4C3E-B203-18848E02CFBA}"/>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7831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83922"/>
            <a:ext cx="12256513" cy="545151"/>
            <a:chOff x="29884" y="1295894"/>
            <a:chExt cx="12192000" cy="545151"/>
          </a:xfrm>
        </p:grpSpPr>
        <p:sp>
          <p:nvSpPr>
            <p:cNvPr id="21" name="Freeform 3">
              <a:extLst>
                <a:ext uri="{FF2B5EF4-FFF2-40B4-BE49-F238E27FC236}">
                  <a16:creationId xmlns:a16="http://schemas.microsoft.com/office/drawing/2014/main" id="{3FF76552-5A11-4AAD-9C33-DAEAFAA14596}"/>
                </a:ext>
              </a:extLst>
            </p:cNvPr>
            <p:cNvSpPr/>
            <p:nvPr/>
          </p:nvSpPr>
          <p:spPr>
            <a:xfrm>
              <a:off x="29884" y="129787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 JDBC-ODBC</a:t>
              </a:r>
              <a:r>
                <a:rPr lang="zh-CN" altLang="en-US" sz="2400" b="1" dirty="0">
                  <a:solidFill>
                    <a:schemeClr val="tx1"/>
                  </a:solidFill>
                  <a:latin typeface="仿宋" panose="02010609060101010101" pitchFamily="49" charset="-122"/>
                  <a:ea typeface="仿宋" panose="02010609060101010101" pitchFamily="49" charset="-122"/>
                </a:rPr>
                <a:t>桥</a:t>
              </a: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Freeform 3">
            <a:extLst>
              <a:ext uri="{FF2B5EF4-FFF2-40B4-BE49-F238E27FC236}">
                <a16:creationId xmlns:a16="http://schemas.microsoft.com/office/drawing/2014/main" id="{AF8A3ADF-EE4C-4ADE-B009-69A31CFBCB9F}"/>
              </a:ext>
            </a:extLst>
          </p:cNvPr>
          <p:cNvSpPr/>
          <p:nvPr/>
        </p:nvSpPr>
        <p:spPr>
          <a:xfrm>
            <a:off x="0" y="1717753"/>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28E0A77A-4240-4BB1-A5E9-ADD0E98CB155}"/>
              </a:ext>
            </a:extLst>
          </p:cNvPr>
          <p:cNvSpPr txBox="1">
            <a:spLocks/>
          </p:cNvSpPr>
          <p:nvPr/>
        </p:nvSpPr>
        <p:spPr>
          <a:xfrm>
            <a:off x="1415025" y="1722699"/>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、连接</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ODBC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数据源</a:t>
            </a:r>
          </a:p>
        </p:txBody>
      </p:sp>
      <p:sp>
        <p:nvSpPr>
          <p:cNvPr id="20" name="矩形 19">
            <a:extLst>
              <a:ext uri="{FF2B5EF4-FFF2-40B4-BE49-F238E27FC236}">
                <a16:creationId xmlns:a16="http://schemas.microsoft.com/office/drawing/2014/main" id="{82D19FC2-7692-4070-A2F2-F40E1EF8DAAB}"/>
              </a:ext>
            </a:extLst>
          </p:cNvPr>
          <p:cNvSpPr/>
          <p:nvPr/>
        </p:nvSpPr>
        <p:spPr>
          <a:xfrm>
            <a:off x="3792" y="2743358"/>
            <a:ext cx="12187591" cy="41146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33" name="组合 32">
            <a:extLst>
              <a:ext uri="{FF2B5EF4-FFF2-40B4-BE49-F238E27FC236}">
                <a16:creationId xmlns:a16="http://schemas.microsoft.com/office/drawing/2014/main" id="{E28BD5B6-1EEF-4273-BA5D-47ADA3D86ACD}"/>
              </a:ext>
            </a:extLst>
          </p:cNvPr>
          <p:cNvGrpSpPr/>
          <p:nvPr/>
        </p:nvGrpSpPr>
        <p:grpSpPr>
          <a:xfrm>
            <a:off x="9038062" y="5036613"/>
            <a:ext cx="2959873" cy="1780482"/>
            <a:chOff x="9675584" y="5175723"/>
            <a:chExt cx="1877787" cy="1129564"/>
          </a:xfrm>
        </p:grpSpPr>
        <p:sp>
          <p:nvSpPr>
            <p:cNvPr id="34" name="矩形 33">
              <a:extLst>
                <a:ext uri="{FF2B5EF4-FFF2-40B4-BE49-F238E27FC236}">
                  <a16:creationId xmlns:a16="http://schemas.microsoft.com/office/drawing/2014/main" id="{65BAE26A-CA64-4989-95FC-CA1C07DAA45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EA4F92F4-4ACC-4171-9736-6F62840B7664}"/>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E99BB71E-C73B-4A9E-A9A3-F35D0CFFAB5A}"/>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47B7749A-592B-4C3E-B203-18848E02CFBA}"/>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内容占位符 2">
            <a:extLst>
              <a:ext uri="{FF2B5EF4-FFF2-40B4-BE49-F238E27FC236}">
                <a16:creationId xmlns:a16="http://schemas.microsoft.com/office/drawing/2014/main" id="{9DB7673B-6657-4326-83FC-B185E1D747FB}"/>
              </a:ext>
            </a:extLst>
          </p:cNvPr>
          <p:cNvSpPr txBox="1">
            <a:spLocks/>
          </p:cNvSpPr>
          <p:nvPr/>
        </p:nvSpPr>
        <p:spPr>
          <a:xfrm>
            <a:off x="717611" y="3022758"/>
            <a:ext cx="10433376" cy="3231774"/>
          </a:xfrm>
          <a:prstGeom prst="rect">
            <a:avLst/>
          </a:prstGeom>
        </p:spPr>
        <p:txBody>
          <a:bodyPr vert="horz" lIns="121889" tIns="60944" rIns="121889" bIns="60944" rtlCol="0">
            <a:noAutofit/>
          </a:bodyPr>
          <a:lstStyle>
            <a:defPPr>
              <a:defRPr lang="en-US"/>
            </a:defPPr>
            <a:lvl1pPr marL="457189" indent="-457189">
              <a:lnSpc>
                <a:spcPct val="120000"/>
              </a:lnSpc>
              <a:spcBef>
                <a:spcPct val="20000"/>
              </a:spcBef>
              <a:buFont typeface="Wingdings" pitchFamily="2" charset="2"/>
              <a:buChar char="l"/>
              <a:defRPr sz="1800">
                <a:solidFill>
                  <a:schemeClr val="tx1">
                    <a:lumMod val="75000"/>
                    <a:lumOff val="25000"/>
                  </a:schemeClr>
                </a:solidFill>
                <a:latin typeface="微软雅黑" pitchFamily="34" charset="-122"/>
                <a:ea typeface="微软雅黑" pitchFamily="34" charset="-122"/>
              </a:defRPr>
            </a:lvl1pPr>
            <a:lvl2pPr marL="533386" lvl="1" indent="457200">
              <a:lnSpc>
                <a:spcPct val="130000"/>
              </a:lnSpc>
              <a:spcBef>
                <a:spcPts val="0"/>
              </a:spcBef>
              <a:buFont typeface="Arial" pitchFamily="34" charset="0"/>
              <a:buNone/>
              <a:defRPr>
                <a:solidFill>
                  <a:schemeClr val="tx1">
                    <a:lumMod val="85000"/>
                    <a:lumOff val="1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lvl="1"/>
            <a:r>
              <a:rPr lang="en-US" altLang="zh-CN" sz="2400" b="1" dirty="0">
                <a:latin typeface="仿宋" panose="02010609060101010101" pitchFamily="49" charset="-122"/>
                <a:ea typeface="仿宋" panose="02010609060101010101" pitchFamily="49" charset="-122"/>
              </a:rPr>
              <a:t> String </a:t>
            </a:r>
            <a:r>
              <a:rPr lang="en-US" altLang="zh-CN" sz="2400" b="1" dirty="0" err="1">
                <a:latin typeface="仿宋" panose="02010609060101010101" pitchFamily="49" charset="-122"/>
                <a:ea typeface="仿宋" panose="02010609060101010101" pitchFamily="49" charset="-122"/>
              </a:rPr>
              <a:t>url</a:t>
            </a:r>
            <a:r>
              <a:rPr lang="en-US" altLang="zh-CN" sz="2400" b="1" dirty="0">
                <a:latin typeface="仿宋" panose="02010609060101010101" pitchFamily="49" charset="-122"/>
                <a:ea typeface="仿宋" panose="02010609060101010101" pitchFamily="49" charset="-122"/>
              </a:rPr>
              <a:t> = “</a:t>
            </a:r>
            <a:r>
              <a:rPr lang="en-US" altLang="zh-CN" sz="2400" b="1" dirty="0" err="1">
                <a:latin typeface="仿宋" panose="02010609060101010101" pitchFamily="49" charset="-122"/>
                <a:ea typeface="仿宋" panose="02010609060101010101" pitchFamily="49" charset="-122"/>
              </a:rPr>
              <a:t>jdbc:odbc:student</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//student</a:t>
            </a:r>
            <a:r>
              <a:rPr lang="zh-CN" altLang="en-US" sz="2400" b="1" dirty="0">
                <a:latin typeface="仿宋" panose="02010609060101010101" pitchFamily="49" charset="-122"/>
                <a:ea typeface="仿宋" panose="02010609060101010101" pitchFamily="49" charset="-122"/>
              </a:rPr>
              <a:t>是在数据源管理器创建的数据源名字</a:t>
            </a:r>
          </a:p>
          <a:p>
            <a:pPr lvl="1"/>
            <a:r>
              <a:rPr lang="en-US" altLang="zh-CN" sz="2400" b="1" dirty="0">
                <a:latin typeface="仿宋" panose="02010609060101010101" pitchFamily="49" charset="-122"/>
                <a:ea typeface="仿宋" panose="02010609060101010101" pitchFamily="49" charset="-122"/>
              </a:rPr>
              <a:t>Connection con = </a:t>
            </a:r>
            <a:r>
              <a:rPr lang="en-US" altLang="zh-CN" sz="2400" b="1" dirty="0" err="1">
                <a:latin typeface="仿宋" panose="02010609060101010101" pitchFamily="49" charset="-122"/>
                <a:ea typeface="仿宋" panose="02010609060101010101" pitchFamily="49" charset="-122"/>
              </a:rPr>
              <a:t>DriverManager.getConnection</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url</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a:t>
            </a:r>
          </a:p>
          <a:p>
            <a:pPr lvl="1"/>
            <a:r>
              <a:rPr lang="zh-CN" altLang="en-US" sz="2400" b="1" dirty="0">
                <a:latin typeface="仿宋" panose="02010609060101010101" pitchFamily="49" charset="-122"/>
                <a:ea typeface="仿宋" panose="02010609060101010101" pitchFamily="49" charset="-122"/>
              </a:rPr>
              <a:t>如果数据库设置了登录名和口令，则在创建连接时需在方法中包含相关的参数。</a:t>
            </a:r>
          </a:p>
          <a:p>
            <a:pPr lvl="1"/>
            <a:r>
              <a:rPr lang="zh-CN" altLang="en-US"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DriverManager.getConnection</a:t>
            </a:r>
            <a:r>
              <a:rPr lang="en-US" altLang="zh-CN" sz="2400" b="1" dirty="0">
                <a:latin typeface="仿宋" panose="02010609060101010101" pitchFamily="49" charset="-122"/>
                <a:ea typeface="仿宋" panose="02010609060101010101" pitchFamily="49" charset="-122"/>
              </a:rPr>
              <a:t>(String </a:t>
            </a:r>
            <a:r>
              <a:rPr lang="en-US" altLang="zh-CN" sz="2400" b="1" dirty="0" err="1">
                <a:latin typeface="仿宋" panose="02010609060101010101" pitchFamily="49" charset="-122"/>
                <a:ea typeface="仿宋" panose="02010609060101010101" pitchFamily="49" charset="-122"/>
              </a:rPr>
              <a:t>url,String</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loginName,String</a:t>
            </a:r>
            <a:r>
              <a:rPr lang="en-US" altLang="zh-CN" sz="2400" b="1" dirty="0">
                <a:latin typeface="仿宋" panose="02010609060101010101" pitchFamily="49" charset="-122"/>
                <a:ea typeface="仿宋" panose="02010609060101010101" pitchFamily="49" charset="-122"/>
              </a:rPr>
              <a:t> password)</a:t>
            </a:r>
          </a:p>
        </p:txBody>
      </p:sp>
      <p:sp>
        <p:nvSpPr>
          <p:cNvPr id="26" name="内容占位符 2">
            <a:extLst>
              <a:ext uri="{FF2B5EF4-FFF2-40B4-BE49-F238E27FC236}">
                <a16:creationId xmlns:a16="http://schemas.microsoft.com/office/drawing/2014/main" id="{2E3A7B9B-4D8D-4B7F-A639-6A28BFC959CA}"/>
              </a:ext>
            </a:extLst>
          </p:cNvPr>
          <p:cNvSpPr txBox="1">
            <a:spLocks/>
          </p:cNvSpPr>
          <p:nvPr/>
        </p:nvSpPr>
        <p:spPr>
          <a:xfrm>
            <a:off x="717611" y="2160489"/>
            <a:ext cx="10433376" cy="61002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2</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）创建数据库连接对象</a:t>
            </a:r>
          </a:p>
        </p:txBody>
      </p:sp>
    </p:spTree>
    <p:extLst>
      <p:ext uri="{BB962C8B-B14F-4D97-AF65-F5344CB8AC3E}">
        <p14:creationId xmlns:p14="http://schemas.microsoft.com/office/powerpoint/2010/main" val="392563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83922"/>
            <a:ext cx="12256513" cy="545151"/>
            <a:chOff x="29884" y="1295894"/>
            <a:chExt cx="12192000" cy="545151"/>
          </a:xfrm>
        </p:grpSpPr>
        <p:sp>
          <p:nvSpPr>
            <p:cNvPr id="21" name="Freeform 3">
              <a:extLst>
                <a:ext uri="{FF2B5EF4-FFF2-40B4-BE49-F238E27FC236}">
                  <a16:creationId xmlns:a16="http://schemas.microsoft.com/office/drawing/2014/main" id="{3FF76552-5A11-4AAD-9C33-DAEAFAA14596}"/>
                </a:ext>
              </a:extLst>
            </p:cNvPr>
            <p:cNvSpPr/>
            <p:nvPr/>
          </p:nvSpPr>
          <p:spPr>
            <a:xfrm>
              <a:off x="29884" y="129787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 JDBC-ODBC</a:t>
              </a:r>
              <a:r>
                <a:rPr lang="zh-CN" altLang="en-US" sz="2400" b="1" dirty="0">
                  <a:solidFill>
                    <a:schemeClr val="tx1"/>
                  </a:solidFill>
                  <a:latin typeface="仿宋" panose="02010609060101010101" pitchFamily="49" charset="-122"/>
                  <a:ea typeface="仿宋" panose="02010609060101010101" pitchFamily="49" charset="-122"/>
                </a:rPr>
                <a:t>桥</a:t>
              </a: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Freeform 3">
            <a:extLst>
              <a:ext uri="{FF2B5EF4-FFF2-40B4-BE49-F238E27FC236}">
                <a16:creationId xmlns:a16="http://schemas.microsoft.com/office/drawing/2014/main" id="{AF8A3ADF-EE4C-4ADE-B009-69A31CFBCB9F}"/>
              </a:ext>
            </a:extLst>
          </p:cNvPr>
          <p:cNvSpPr/>
          <p:nvPr/>
        </p:nvSpPr>
        <p:spPr>
          <a:xfrm>
            <a:off x="0" y="1717753"/>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28E0A77A-4240-4BB1-A5E9-ADD0E98CB155}"/>
              </a:ext>
            </a:extLst>
          </p:cNvPr>
          <p:cNvSpPr txBox="1">
            <a:spLocks/>
          </p:cNvSpPr>
          <p:nvPr/>
        </p:nvSpPr>
        <p:spPr>
          <a:xfrm>
            <a:off x="1415025" y="1722699"/>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、连接</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ODBC</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数据源</a:t>
            </a:r>
          </a:p>
        </p:txBody>
      </p:sp>
      <p:sp>
        <p:nvSpPr>
          <p:cNvPr id="20" name="矩形 19">
            <a:extLst>
              <a:ext uri="{FF2B5EF4-FFF2-40B4-BE49-F238E27FC236}">
                <a16:creationId xmlns:a16="http://schemas.microsoft.com/office/drawing/2014/main" id="{82D19FC2-7692-4070-A2F2-F40E1EF8DAAB}"/>
              </a:ext>
            </a:extLst>
          </p:cNvPr>
          <p:cNvSpPr/>
          <p:nvPr/>
        </p:nvSpPr>
        <p:spPr>
          <a:xfrm>
            <a:off x="3792" y="2743358"/>
            <a:ext cx="12187591" cy="41146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33" name="组合 32">
            <a:extLst>
              <a:ext uri="{FF2B5EF4-FFF2-40B4-BE49-F238E27FC236}">
                <a16:creationId xmlns:a16="http://schemas.microsoft.com/office/drawing/2014/main" id="{E28BD5B6-1EEF-4273-BA5D-47ADA3D86ACD}"/>
              </a:ext>
            </a:extLst>
          </p:cNvPr>
          <p:cNvGrpSpPr/>
          <p:nvPr/>
        </p:nvGrpSpPr>
        <p:grpSpPr>
          <a:xfrm>
            <a:off x="9038062" y="5036613"/>
            <a:ext cx="2959873" cy="1780482"/>
            <a:chOff x="9675584" y="5175723"/>
            <a:chExt cx="1877787" cy="1129564"/>
          </a:xfrm>
        </p:grpSpPr>
        <p:sp>
          <p:nvSpPr>
            <p:cNvPr id="34" name="矩形 33">
              <a:extLst>
                <a:ext uri="{FF2B5EF4-FFF2-40B4-BE49-F238E27FC236}">
                  <a16:creationId xmlns:a16="http://schemas.microsoft.com/office/drawing/2014/main" id="{65BAE26A-CA64-4989-95FC-CA1C07DAA45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EA4F92F4-4ACC-4171-9736-6F62840B7664}"/>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E99BB71E-C73B-4A9E-A9A3-F35D0CFFAB5A}"/>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47B7749A-592B-4C3E-B203-18848E02CFBA}"/>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内容占位符 2">
            <a:extLst>
              <a:ext uri="{FF2B5EF4-FFF2-40B4-BE49-F238E27FC236}">
                <a16:creationId xmlns:a16="http://schemas.microsoft.com/office/drawing/2014/main" id="{2E3A7B9B-4D8D-4B7F-A639-6A28BFC959CA}"/>
              </a:ext>
            </a:extLst>
          </p:cNvPr>
          <p:cNvSpPr txBox="1">
            <a:spLocks/>
          </p:cNvSpPr>
          <p:nvPr/>
        </p:nvSpPr>
        <p:spPr>
          <a:xfrm>
            <a:off x="717611" y="2160489"/>
            <a:ext cx="10433376" cy="61002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2</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）创建数据库连接对象</a:t>
            </a:r>
          </a:p>
        </p:txBody>
      </p:sp>
      <p:sp>
        <p:nvSpPr>
          <p:cNvPr id="27" name="内容占位符 2">
            <a:extLst>
              <a:ext uri="{FF2B5EF4-FFF2-40B4-BE49-F238E27FC236}">
                <a16:creationId xmlns:a16="http://schemas.microsoft.com/office/drawing/2014/main" id="{08B27206-4E72-402C-9BD9-55B808F090E8}"/>
              </a:ext>
            </a:extLst>
          </p:cNvPr>
          <p:cNvSpPr txBox="1">
            <a:spLocks/>
          </p:cNvSpPr>
          <p:nvPr/>
        </p:nvSpPr>
        <p:spPr>
          <a:xfrm>
            <a:off x="1041013" y="2679940"/>
            <a:ext cx="10433376" cy="2811582"/>
          </a:xfrm>
          <a:prstGeom prst="rect">
            <a:avLst/>
          </a:prstGeom>
        </p:spPr>
        <p:txBody>
          <a:bodyPr vert="horz" lIns="121889" tIns="60944" rIns="121889" bIns="60944" rtlCol="0">
            <a:noAutofit/>
          </a:bodyPr>
          <a:lstStyle>
            <a:defPPr>
              <a:defRPr lang="en-US"/>
            </a:defPPr>
            <a:lvl1pPr indent="457200">
              <a:lnSpc>
                <a:spcPct val="150000"/>
              </a:lnSpc>
              <a:spcBef>
                <a:spcPct val="2000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0"/>
            <a:r>
              <a:rPr lang="zh-CN" altLang="en-US" sz="2400" b="1" dirty="0">
                <a:latin typeface="仿宋" panose="02010609060101010101" pitchFamily="49" charset="-122"/>
                <a:ea typeface="仿宋" panose="02010609060101010101" pitchFamily="49" charset="-122"/>
              </a:rPr>
              <a:t>   可以采用无数据源连接数据库的方式，语句如下：</a:t>
            </a:r>
            <a:endParaRPr lang="en-US" altLang="zh-CN" sz="2400" b="1" dirty="0">
              <a:latin typeface="仿宋" panose="02010609060101010101" pitchFamily="49" charset="-122"/>
              <a:ea typeface="仿宋" panose="02010609060101010101" pitchFamily="49" charset="-122"/>
            </a:endParaRPr>
          </a:p>
          <a:p>
            <a:pPr marL="609463" lvl="1" indent="0">
              <a:buNone/>
            </a:pPr>
            <a:endParaRPr lang="en-US" altLang="zh-CN" sz="2400" b="1" dirty="0">
              <a:latin typeface="仿宋" panose="02010609060101010101" pitchFamily="49" charset="-122"/>
              <a:ea typeface="仿宋" panose="02010609060101010101" pitchFamily="49" charset="-122"/>
            </a:endParaRPr>
          </a:p>
          <a:p>
            <a:pPr marL="609463" lvl="1" indent="0">
              <a:buNone/>
            </a:pPr>
            <a:r>
              <a:rPr lang="en-US" altLang="zh-CN" sz="2400" b="1" dirty="0">
                <a:latin typeface="仿宋" panose="02010609060101010101" pitchFamily="49" charset="-122"/>
                <a:ea typeface="仿宋" panose="02010609060101010101" pitchFamily="49" charset="-122"/>
              </a:rPr>
              <a:t>con=</a:t>
            </a:r>
            <a:r>
              <a:rPr lang="en-US" altLang="zh-CN" sz="2400" b="1" dirty="0" err="1">
                <a:latin typeface="仿宋" panose="02010609060101010101" pitchFamily="49" charset="-122"/>
                <a:ea typeface="仿宋" panose="02010609060101010101" pitchFamily="49" charset="-122"/>
              </a:rPr>
              <a:t>DriverManager.getConnection</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jdbc:odbc:driver</a:t>
            </a:r>
            <a:r>
              <a:rPr lang="en-US" altLang="zh-CN" sz="2400" b="1" dirty="0">
                <a:latin typeface="仿宋" panose="02010609060101010101" pitchFamily="49" charset="-122"/>
                <a:ea typeface="仿宋" panose="02010609060101010101" pitchFamily="49" charset="-122"/>
              </a:rPr>
              <a:t>=</a:t>
            </a:r>
          </a:p>
          <a:p>
            <a:pPr marL="609463" lvl="1" indent="0">
              <a:buNone/>
            </a:pPr>
            <a:r>
              <a:rPr lang="en-US" altLang="zh-CN" sz="2400" b="1" dirty="0">
                <a:latin typeface="仿宋" panose="02010609060101010101" pitchFamily="49" charset="-122"/>
                <a:ea typeface="仿宋" panose="02010609060101010101" pitchFamily="49" charset="-122"/>
              </a:rPr>
              <a:t>{Microsoft Access Driver (*.</a:t>
            </a:r>
            <a:r>
              <a:rPr lang="en-US" altLang="zh-CN" sz="2400" b="1" dirty="0" err="1">
                <a:latin typeface="仿宋" panose="02010609060101010101" pitchFamily="49" charset="-122"/>
                <a:ea typeface="仿宋" panose="02010609060101010101" pitchFamily="49" charset="-122"/>
              </a:rPr>
              <a:t>mdb</a:t>
            </a:r>
            <a:r>
              <a:rPr lang="en-US" altLang="zh-CN" sz="2400" b="1" dirty="0">
                <a:latin typeface="仿宋" panose="02010609060101010101" pitchFamily="49" charset="-122"/>
                <a:ea typeface="仿宋" panose="02010609060101010101" pitchFamily="49" charset="-122"/>
              </a:rPr>
              <a:t>)}; DBQ=d:\\xsgl.mdb")</a:t>
            </a:r>
          </a:p>
          <a:p>
            <a:pPr indent="0"/>
            <a:endParaRPr lang="zh-CN" altLang="en-US" b="1" dirty="0">
              <a:latin typeface="仿宋" panose="02010609060101010101" pitchFamily="49" charset="-122"/>
              <a:ea typeface="仿宋" panose="02010609060101010101" pitchFamily="49" charset="-122"/>
            </a:endParaRPr>
          </a:p>
          <a:p>
            <a:pPr indent="0"/>
            <a:endParaRPr lang="zh-CN" altLang="en-US" b="1" dirty="0">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2B99022F-E7A6-4D0F-8A18-9866303F2DA9}"/>
              </a:ext>
            </a:extLst>
          </p:cNvPr>
          <p:cNvSpPr/>
          <p:nvPr/>
        </p:nvSpPr>
        <p:spPr>
          <a:xfrm>
            <a:off x="-39736" y="5754216"/>
            <a:ext cx="12231120" cy="1136225"/>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D6B90BB8-A65E-4F89-9013-9D4313ACB91E}"/>
              </a:ext>
            </a:extLst>
          </p:cNvPr>
          <p:cNvSpPr txBox="1">
            <a:spLocks/>
          </p:cNvSpPr>
          <p:nvPr/>
        </p:nvSpPr>
        <p:spPr>
          <a:xfrm>
            <a:off x="1417229" y="5754217"/>
            <a:ext cx="6170771" cy="68564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2400" dirty="0">
                <a:solidFill>
                  <a:schemeClr val="bg1"/>
                </a:solidFill>
              </a:rPr>
              <a:t>注意：在</a:t>
            </a:r>
            <a:r>
              <a:rPr lang="en-US" altLang="zh-CN" sz="2400" dirty="0">
                <a:solidFill>
                  <a:schemeClr val="bg1"/>
                </a:solidFill>
              </a:rPr>
              <a:t>Driver</a:t>
            </a:r>
            <a:r>
              <a:rPr lang="zh-CN" altLang="en-US" sz="2400" dirty="0">
                <a:solidFill>
                  <a:schemeClr val="bg1"/>
                </a:solidFill>
              </a:rPr>
              <a:t>和（*</a:t>
            </a:r>
            <a:r>
              <a:rPr lang="en-US" altLang="zh-CN" sz="2400" dirty="0">
                <a:solidFill>
                  <a:schemeClr val="bg1"/>
                </a:solidFill>
              </a:rPr>
              <a:t>.</a:t>
            </a:r>
            <a:r>
              <a:rPr lang="en-US" altLang="zh-CN" sz="2400" dirty="0" err="1">
                <a:solidFill>
                  <a:schemeClr val="bg1"/>
                </a:solidFill>
              </a:rPr>
              <a:t>mdb</a:t>
            </a:r>
            <a:r>
              <a:rPr lang="zh-CN" altLang="en-US" sz="2400" dirty="0">
                <a:solidFill>
                  <a:schemeClr val="bg1"/>
                </a:solidFill>
              </a:rPr>
              <a:t>）之间有一空格。</a:t>
            </a:r>
          </a:p>
        </p:txBody>
      </p:sp>
    </p:spTree>
    <p:extLst>
      <p:ext uri="{BB962C8B-B14F-4D97-AF65-F5344CB8AC3E}">
        <p14:creationId xmlns:p14="http://schemas.microsoft.com/office/powerpoint/2010/main" val="345108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83922"/>
            <a:ext cx="12256513" cy="545151"/>
            <a:chOff x="29884" y="1295894"/>
            <a:chExt cx="12192000" cy="545151"/>
          </a:xfrm>
        </p:grpSpPr>
        <p:sp>
          <p:nvSpPr>
            <p:cNvPr id="21" name="Freeform 3">
              <a:extLst>
                <a:ext uri="{FF2B5EF4-FFF2-40B4-BE49-F238E27FC236}">
                  <a16:creationId xmlns:a16="http://schemas.microsoft.com/office/drawing/2014/main" id="{3FF76552-5A11-4AAD-9C33-DAEAFAA14596}"/>
                </a:ext>
              </a:extLst>
            </p:cNvPr>
            <p:cNvSpPr/>
            <p:nvPr/>
          </p:nvSpPr>
          <p:spPr>
            <a:xfrm>
              <a:off x="29884" y="129787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 JDBC-ODBC</a:t>
              </a:r>
              <a:r>
                <a:rPr lang="zh-CN" altLang="en-US" sz="2400" b="1" dirty="0">
                  <a:solidFill>
                    <a:schemeClr val="tx1"/>
                  </a:solidFill>
                  <a:latin typeface="仿宋" panose="02010609060101010101" pitchFamily="49" charset="-122"/>
                  <a:ea typeface="仿宋" panose="02010609060101010101" pitchFamily="49" charset="-122"/>
                </a:rPr>
                <a:t>桥</a:t>
              </a: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3" name="Freeform 3">
            <a:extLst>
              <a:ext uri="{FF2B5EF4-FFF2-40B4-BE49-F238E27FC236}">
                <a16:creationId xmlns:a16="http://schemas.microsoft.com/office/drawing/2014/main" id="{AF8A3ADF-EE4C-4ADE-B009-69A31CFBCB9F}"/>
              </a:ext>
            </a:extLst>
          </p:cNvPr>
          <p:cNvSpPr/>
          <p:nvPr/>
        </p:nvSpPr>
        <p:spPr>
          <a:xfrm>
            <a:off x="0" y="1717753"/>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28E0A77A-4240-4BB1-A5E9-ADD0E98CB155}"/>
              </a:ext>
            </a:extLst>
          </p:cNvPr>
          <p:cNvSpPr txBox="1">
            <a:spLocks/>
          </p:cNvSpPr>
          <p:nvPr/>
        </p:nvSpPr>
        <p:spPr>
          <a:xfrm>
            <a:off x="1415025" y="1722699"/>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、执行</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SQL</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语句</a:t>
            </a:r>
          </a:p>
        </p:txBody>
      </p:sp>
      <p:sp>
        <p:nvSpPr>
          <p:cNvPr id="20" name="矩形 19">
            <a:extLst>
              <a:ext uri="{FF2B5EF4-FFF2-40B4-BE49-F238E27FC236}">
                <a16:creationId xmlns:a16="http://schemas.microsoft.com/office/drawing/2014/main" id="{82D19FC2-7692-4070-A2F2-F40E1EF8DAAB}"/>
              </a:ext>
            </a:extLst>
          </p:cNvPr>
          <p:cNvSpPr/>
          <p:nvPr/>
        </p:nvSpPr>
        <p:spPr>
          <a:xfrm>
            <a:off x="3792" y="3931788"/>
            <a:ext cx="12187591" cy="29262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5" name="矩形 24">
            <a:extLst>
              <a:ext uri="{FF2B5EF4-FFF2-40B4-BE49-F238E27FC236}">
                <a16:creationId xmlns:a16="http://schemas.microsoft.com/office/drawing/2014/main" id="{AEA4F695-A1F1-4291-9C89-D3B4E2BF2923}"/>
              </a:ext>
            </a:extLst>
          </p:cNvPr>
          <p:cNvSpPr/>
          <p:nvPr/>
        </p:nvSpPr>
        <p:spPr>
          <a:xfrm>
            <a:off x="3792" y="4419371"/>
            <a:ext cx="12187591" cy="2421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仿宋" panose="02010609060101010101" pitchFamily="49" charset="-122"/>
                <a:ea typeface="仿宋" panose="02010609060101010101" pitchFamily="49" charset="-122"/>
              </a:rPr>
              <a:t> </a:t>
            </a:r>
            <a:endParaRPr lang="zh-CN" altLang="en-US" b="1" dirty="0">
              <a:latin typeface="仿宋" panose="02010609060101010101" pitchFamily="49" charset="-122"/>
              <a:ea typeface="仿宋" panose="02010609060101010101" pitchFamily="49" charset="-122"/>
            </a:endParaRPr>
          </a:p>
        </p:txBody>
      </p:sp>
      <p:sp>
        <p:nvSpPr>
          <p:cNvPr id="30" name="内容占位符 2">
            <a:extLst>
              <a:ext uri="{FF2B5EF4-FFF2-40B4-BE49-F238E27FC236}">
                <a16:creationId xmlns:a16="http://schemas.microsoft.com/office/drawing/2014/main" id="{F08E756C-CFA8-4C96-8FF4-BC928EA46737}"/>
              </a:ext>
            </a:extLst>
          </p:cNvPr>
          <p:cNvSpPr txBox="1">
            <a:spLocks/>
          </p:cNvSpPr>
          <p:nvPr/>
        </p:nvSpPr>
        <p:spPr>
          <a:xfrm>
            <a:off x="601559" y="4663236"/>
            <a:ext cx="11131936" cy="184966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String query = “select * from table1”;  //</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查询语句</a:t>
            </a:r>
          </a:p>
          <a:p>
            <a:pPr marL="533279" lvl="1" indent="457109">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Satement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con.createStatement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或用带参数的</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createStatement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方法</a:t>
            </a:r>
          </a:p>
          <a:p>
            <a:pPr marL="533279" lvl="1" indent="457109">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ResultSet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rs</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st.executeQuery</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(query);  //</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发送</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SQL</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语句，获得结果</a:t>
            </a:r>
          </a:p>
        </p:txBody>
      </p:sp>
      <p:sp>
        <p:nvSpPr>
          <p:cNvPr id="31" name="内容占位符 2">
            <a:extLst>
              <a:ext uri="{FF2B5EF4-FFF2-40B4-BE49-F238E27FC236}">
                <a16:creationId xmlns:a16="http://schemas.microsoft.com/office/drawing/2014/main" id="{8B4D8F0B-53A9-471E-BBD1-14B40B3C7753}"/>
              </a:ext>
            </a:extLst>
          </p:cNvPr>
          <p:cNvSpPr txBox="1">
            <a:spLocks/>
          </p:cNvSpPr>
          <p:nvPr/>
        </p:nvSpPr>
        <p:spPr>
          <a:xfrm>
            <a:off x="676561" y="2255976"/>
            <a:ext cx="10903389" cy="1593731"/>
          </a:xfrm>
          <a:prstGeom prst="rect">
            <a:avLst/>
          </a:prstGeom>
        </p:spPr>
        <p:txBody>
          <a:bodyPr vert="horz" lIns="121889" tIns="60944" rIns="121889" bIns="60944" rtlCol="0">
            <a:noAutofit/>
          </a:bodyPr>
          <a:lstStyle>
            <a:defPPr>
              <a:defRPr lang="en-US"/>
            </a:defPPr>
            <a:lvl1pPr indent="0">
              <a:lnSpc>
                <a:spcPct val="150000"/>
              </a:lnSpc>
              <a:spcBef>
                <a:spcPct val="2000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lvl="1" indent="0">
              <a:spcBef>
                <a:spcPct val="20000"/>
              </a:spcBef>
              <a:buFont typeface="Arial" pitchFamily="34" charset="0"/>
              <a:buNone/>
              <a:defRPr>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457109"/>
            <a:r>
              <a:rPr lang="zh-CN" altLang="en-US" sz="2400" b="1" dirty="0">
                <a:latin typeface="仿宋" panose="02010609060101010101" pitchFamily="49" charset="-122"/>
                <a:ea typeface="仿宋" panose="02010609060101010101" pitchFamily="49" charset="-122"/>
              </a:rPr>
              <a:t> 与数据库建立连接之后，需要向访问的数据库发送</a:t>
            </a:r>
            <a:r>
              <a:rPr lang="en-US" altLang="zh-CN" sz="2400" b="1" dirty="0">
                <a:latin typeface="仿宋" panose="02010609060101010101" pitchFamily="49" charset="-122"/>
                <a:ea typeface="仿宋" panose="02010609060101010101" pitchFamily="49" charset="-122"/>
              </a:rPr>
              <a:t>SQL</a:t>
            </a:r>
            <a:r>
              <a:rPr lang="zh-CN" altLang="en-US" sz="2400" b="1" dirty="0">
                <a:latin typeface="仿宋" panose="02010609060101010101" pitchFamily="49" charset="-122"/>
                <a:ea typeface="仿宋" panose="02010609060101010101" pitchFamily="49" charset="-122"/>
              </a:rPr>
              <a:t>语句。在特定的程序环境和功能需求下，可能需要不同的</a:t>
            </a:r>
            <a:r>
              <a:rPr lang="en-US" altLang="zh-CN" sz="2400" b="1" dirty="0">
                <a:latin typeface="仿宋" panose="02010609060101010101" pitchFamily="49" charset="-122"/>
                <a:ea typeface="仿宋" panose="02010609060101010101" pitchFamily="49" charset="-122"/>
              </a:rPr>
              <a:t>SQL</a:t>
            </a:r>
            <a:r>
              <a:rPr lang="zh-CN" altLang="en-US" sz="2400" b="1" dirty="0">
                <a:latin typeface="仿宋" panose="02010609060101010101" pitchFamily="49" charset="-122"/>
                <a:ea typeface="仿宋" panose="02010609060101010101" pitchFamily="49" charset="-122"/>
              </a:rPr>
              <a:t>语句，例如数据库的增、删、改、查等操作，或者数据库表的创建及维护操作等等。其语法格式是相同的。 </a:t>
            </a:r>
          </a:p>
        </p:txBody>
      </p:sp>
      <p:sp>
        <p:nvSpPr>
          <p:cNvPr id="32" name="Freeform 3">
            <a:extLst>
              <a:ext uri="{FF2B5EF4-FFF2-40B4-BE49-F238E27FC236}">
                <a16:creationId xmlns:a16="http://schemas.microsoft.com/office/drawing/2014/main" id="{9347B420-60C6-460C-89BE-EF626632EF92}"/>
              </a:ext>
            </a:extLst>
          </p:cNvPr>
          <p:cNvSpPr/>
          <p:nvPr/>
        </p:nvSpPr>
        <p:spPr>
          <a:xfrm>
            <a:off x="1299708" y="4167334"/>
            <a:ext cx="9903707"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8" name="内容占位符 2">
            <a:extLst>
              <a:ext uri="{FF2B5EF4-FFF2-40B4-BE49-F238E27FC236}">
                <a16:creationId xmlns:a16="http://schemas.microsoft.com/office/drawing/2014/main" id="{098E73AF-D096-467F-AC18-828E957F2124}"/>
              </a:ext>
            </a:extLst>
          </p:cNvPr>
          <p:cNvSpPr txBox="1">
            <a:spLocks/>
          </p:cNvSpPr>
          <p:nvPr/>
        </p:nvSpPr>
        <p:spPr>
          <a:xfrm>
            <a:off x="1415025" y="4165153"/>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bg1"/>
                </a:solidFill>
                <a:latin typeface="仿宋" panose="02010609060101010101" pitchFamily="49" charset="-122"/>
                <a:ea typeface="仿宋" panose="02010609060101010101" pitchFamily="49" charset="-122"/>
              </a:rPr>
              <a:t>例如向数据库发送查询语句，获取查询结果</a:t>
            </a:r>
          </a:p>
        </p:txBody>
      </p:sp>
    </p:spTree>
    <p:extLst>
      <p:ext uri="{BB962C8B-B14F-4D97-AF65-F5344CB8AC3E}">
        <p14:creationId xmlns:p14="http://schemas.microsoft.com/office/powerpoint/2010/main" val="297381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83922"/>
            <a:ext cx="12256513" cy="545151"/>
            <a:chOff x="29884" y="1295894"/>
            <a:chExt cx="12192000" cy="545151"/>
          </a:xfrm>
        </p:grpSpPr>
        <p:sp>
          <p:nvSpPr>
            <p:cNvPr id="21" name="Freeform 3">
              <a:extLst>
                <a:ext uri="{FF2B5EF4-FFF2-40B4-BE49-F238E27FC236}">
                  <a16:creationId xmlns:a16="http://schemas.microsoft.com/office/drawing/2014/main" id="{3FF76552-5A11-4AAD-9C33-DAEAFAA14596}"/>
                </a:ext>
              </a:extLst>
            </p:cNvPr>
            <p:cNvSpPr/>
            <p:nvPr/>
          </p:nvSpPr>
          <p:spPr>
            <a:xfrm>
              <a:off x="29884" y="129787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 JDBC-ODBC</a:t>
              </a:r>
              <a:r>
                <a:rPr lang="zh-CN" altLang="en-US" sz="2400" b="1" dirty="0">
                  <a:solidFill>
                    <a:schemeClr val="tx1"/>
                  </a:solidFill>
                  <a:latin typeface="仿宋" panose="02010609060101010101" pitchFamily="49" charset="-122"/>
                  <a:ea typeface="仿宋" panose="02010609060101010101" pitchFamily="49" charset="-122"/>
                </a:rPr>
                <a:t>桥</a:t>
              </a: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5" name="矩形 14">
            <a:extLst>
              <a:ext uri="{FF2B5EF4-FFF2-40B4-BE49-F238E27FC236}">
                <a16:creationId xmlns:a16="http://schemas.microsoft.com/office/drawing/2014/main" id="{42BE3835-6F56-473E-B538-B3E0B3C3B307}"/>
              </a:ext>
            </a:extLst>
          </p:cNvPr>
          <p:cNvSpPr/>
          <p:nvPr/>
        </p:nvSpPr>
        <p:spPr>
          <a:xfrm>
            <a:off x="6723597" y="2312256"/>
            <a:ext cx="4875670" cy="4018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仿宋" panose="02010609060101010101" pitchFamily="49" charset="-122"/>
                <a:ea typeface="仿宋" panose="02010609060101010101" pitchFamily="49" charset="-122"/>
              </a:rPr>
              <a:t> </a:t>
            </a:r>
            <a:endParaRPr lang="zh-CN" altLang="en-US" b="1" dirty="0">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80F6E143-ABF2-4D11-87B3-0FB28BA179BB}"/>
              </a:ext>
            </a:extLst>
          </p:cNvPr>
          <p:cNvSpPr/>
          <p:nvPr/>
        </p:nvSpPr>
        <p:spPr>
          <a:xfrm>
            <a:off x="991781" y="3276635"/>
            <a:ext cx="4875670" cy="320653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仿宋" panose="02010609060101010101" pitchFamily="49" charset="-122"/>
                <a:ea typeface="仿宋" panose="02010609060101010101" pitchFamily="49" charset="-122"/>
              </a:rPr>
              <a:t> </a:t>
            </a:r>
            <a:endParaRPr lang="zh-CN" altLang="en-US" b="1" dirty="0">
              <a:latin typeface="仿宋" panose="02010609060101010101" pitchFamily="49" charset="-122"/>
              <a:ea typeface="仿宋" panose="02010609060101010101" pitchFamily="49" charset="-122"/>
            </a:endParaRPr>
          </a:p>
        </p:txBody>
      </p:sp>
      <p:sp>
        <p:nvSpPr>
          <p:cNvPr id="26" name="Freeform 3">
            <a:extLst>
              <a:ext uri="{FF2B5EF4-FFF2-40B4-BE49-F238E27FC236}">
                <a16:creationId xmlns:a16="http://schemas.microsoft.com/office/drawing/2014/main" id="{B621EA40-CBCD-4066-84BD-54EDCBD00084}"/>
              </a:ext>
            </a:extLst>
          </p:cNvPr>
          <p:cNvSpPr/>
          <p:nvPr/>
        </p:nvSpPr>
        <p:spPr>
          <a:xfrm>
            <a:off x="6723598" y="1600623"/>
            <a:ext cx="487567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E462E6DA-DCA4-48EE-A307-3B20B7539B29}"/>
              </a:ext>
            </a:extLst>
          </p:cNvPr>
          <p:cNvSpPr txBox="1">
            <a:spLocks/>
          </p:cNvSpPr>
          <p:nvPr/>
        </p:nvSpPr>
        <p:spPr>
          <a:xfrm>
            <a:off x="1071573" y="2286545"/>
            <a:ext cx="4719698" cy="361195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若要显示前面查询表</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table1</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的结果，可用下面的代码：</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457109">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while(</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rs.next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结果集中有内容？</a:t>
            </a:r>
          </a:p>
          <a:p>
            <a:pPr marL="0" indent="457109">
              <a:lnSpc>
                <a:spcPct val="130000"/>
              </a:lnSpc>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System.out.println</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rs.getString</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(1));//</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取第</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1</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列</a:t>
            </a:r>
          </a:p>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457109">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p:txBody>
      </p:sp>
      <p:sp>
        <p:nvSpPr>
          <p:cNvPr id="28" name="内容占位符 2">
            <a:extLst>
              <a:ext uri="{FF2B5EF4-FFF2-40B4-BE49-F238E27FC236}">
                <a16:creationId xmlns:a16="http://schemas.microsoft.com/office/drawing/2014/main" id="{C8A8F7C7-907C-45C2-977A-55F04E2C9718}"/>
              </a:ext>
            </a:extLst>
          </p:cNvPr>
          <p:cNvSpPr txBox="1">
            <a:spLocks/>
          </p:cNvSpPr>
          <p:nvPr/>
        </p:nvSpPr>
        <p:spPr>
          <a:xfrm>
            <a:off x="7082763" y="2324244"/>
            <a:ext cx="4516506" cy="56955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00000"/>
              </a:lnSpc>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con.close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p>
        </p:txBody>
      </p:sp>
      <p:sp>
        <p:nvSpPr>
          <p:cNvPr id="29" name="内容占位符 2">
            <a:extLst>
              <a:ext uri="{FF2B5EF4-FFF2-40B4-BE49-F238E27FC236}">
                <a16:creationId xmlns:a16="http://schemas.microsoft.com/office/drawing/2014/main" id="{1CBCB277-21C0-4B1A-90F9-BD94B0BFFEC3}"/>
              </a:ext>
            </a:extLst>
          </p:cNvPr>
          <p:cNvSpPr txBox="1">
            <a:spLocks/>
          </p:cNvSpPr>
          <p:nvPr/>
        </p:nvSpPr>
        <p:spPr>
          <a:xfrm>
            <a:off x="7428421" y="1622503"/>
            <a:ext cx="4072919"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6</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、关闭连接</a:t>
            </a:r>
          </a:p>
        </p:txBody>
      </p:sp>
      <p:sp>
        <p:nvSpPr>
          <p:cNvPr id="33" name="Freeform 3">
            <a:extLst>
              <a:ext uri="{FF2B5EF4-FFF2-40B4-BE49-F238E27FC236}">
                <a16:creationId xmlns:a16="http://schemas.microsoft.com/office/drawing/2014/main" id="{2C856CE7-6420-4391-B0AF-2F523E20FB73}"/>
              </a:ext>
            </a:extLst>
          </p:cNvPr>
          <p:cNvSpPr/>
          <p:nvPr/>
        </p:nvSpPr>
        <p:spPr>
          <a:xfrm>
            <a:off x="991782" y="1600623"/>
            <a:ext cx="487567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内容占位符 2">
            <a:extLst>
              <a:ext uri="{FF2B5EF4-FFF2-40B4-BE49-F238E27FC236}">
                <a16:creationId xmlns:a16="http://schemas.microsoft.com/office/drawing/2014/main" id="{0460D57A-9F9C-4B8C-97F8-AD8FD9180A4B}"/>
              </a:ext>
            </a:extLst>
          </p:cNvPr>
          <p:cNvSpPr txBox="1">
            <a:spLocks/>
          </p:cNvSpPr>
          <p:nvPr/>
        </p:nvSpPr>
        <p:spPr>
          <a:xfrm>
            <a:off x="1417230" y="1605569"/>
            <a:ext cx="3840765"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5</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、检索结果</a:t>
            </a:r>
          </a:p>
        </p:txBody>
      </p:sp>
      <p:sp>
        <p:nvSpPr>
          <p:cNvPr id="35" name="矩形 34">
            <a:extLst>
              <a:ext uri="{FF2B5EF4-FFF2-40B4-BE49-F238E27FC236}">
                <a16:creationId xmlns:a16="http://schemas.microsoft.com/office/drawing/2014/main" id="{E120BAEB-2337-43EA-B4FF-8B3C51D8FC03}"/>
              </a:ext>
            </a:extLst>
          </p:cNvPr>
          <p:cNvSpPr/>
          <p:nvPr/>
        </p:nvSpPr>
        <p:spPr>
          <a:xfrm rot="5400000">
            <a:off x="3948605" y="3955249"/>
            <a:ext cx="4711518" cy="460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36" name="组合 35">
            <a:extLst>
              <a:ext uri="{FF2B5EF4-FFF2-40B4-BE49-F238E27FC236}">
                <a16:creationId xmlns:a16="http://schemas.microsoft.com/office/drawing/2014/main" id="{21BB31CA-8C4E-4DA6-8717-3016542EA112}"/>
              </a:ext>
            </a:extLst>
          </p:cNvPr>
          <p:cNvGrpSpPr/>
          <p:nvPr/>
        </p:nvGrpSpPr>
        <p:grpSpPr>
          <a:xfrm>
            <a:off x="9341016" y="4799013"/>
            <a:ext cx="1877352" cy="1129303"/>
            <a:chOff x="9675584" y="5175723"/>
            <a:chExt cx="1877787" cy="1129564"/>
          </a:xfrm>
        </p:grpSpPr>
        <p:sp>
          <p:nvSpPr>
            <p:cNvPr id="37" name="矩形 36">
              <a:extLst>
                <a:ext uri="{FF2B5EF4-FFF2-40B4-BE49-F238E27FC236}">
                  <a16:creationId xmlns:a16="http://schemas.microsoft.com/office/drawing/2014/main" id="{12DAAE31-C2CA-4FB1-AC84-578202B27631}"/>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FCFCCE9F-BE65-40C5-BA42-A3A55A1171A1}"/>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4B3971B-0931-4BD7-9C88-3FB81A2F14D9}"/>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DBB45F71-E1D0-4328-98E2-0326D709D5D5}"/>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68826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11.2 </a:t>
            </a:r>
            <a:r>
              <a:rPr lang="zh-CN" altLang="en-US" b="1" dirty="0">
                <a:latin typeface="仿宋" panose="02010609060101010101" pitchFamily="49" charset="-122"/>
                <a:ea typeface="仿宋" panose="02010609060101010101" pitchFamily="49" charset="-122"/>
              </a:rPr>
              <a:t>连接数据库</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83922"/>
            <a:ext cx="12256513" cy="545151"/>
            <a:chOff x="29884" y="1295894"/>
            <a:chExt cx="12192000" cy="545151"/>
          </a:xfrm>
        </p:grpSpPr>
        <p:sp>
          <p:nvSpPr>
            <p:cNvPr id="21" name="Freeform 3">
              <a:extLst>
                <a:ext uri="{FF2B5EF4-FFF2-40B4-BE49-F238E27FC236}">
                  <a16:creationId xmlns:a16="http://schemas.microsoft.com/office/drawing/2014/main" id="{3FF76552-5A11-4AAD-9C33-DAEAFAA14596}"/>
                </a:ext>
              </a:extLst>
            </p:cNvPr>
            <p:cNvSpPr/>
            <p:nvPr/>
          </p:nvSpPr>
          <p:spPr>
            <a:xfrm>
              <a:off x="29884" y="129787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数据库连接示例</a:t>
              </a: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grpSp>
        <p:nvGrpSpPr>
          <p:cNvPr id="24" name="组合 23">
            <a:extLst>
              <a:ext uri="{FF2B5EF4-FFF2-40B4-BE49-F238E27FC236}">
                <a16:creationId xmlns:a16="http://schemas.microsoft.com/office/drawing/2014/main" id="{6AB04A0F-1F55-451B-8EFF-36395BCD1D5A}"/>
              </a:ext>
            </a:extLst>
          </p:cNvPr>
          <p:cNvGrpSpPr/>
          <p:nvPr/>
        </p:nvGrpSpPr>
        <p:grpSpPr>
          <a:xfrm>
            <a:off x="4089552" y="2438629"/>
            <a:ext cx="6932595" cy="2133106"/>
            <a:chOff x="837406" y="1600995"/>
            <a:chExt cx="6934200" cy="2133600"/>
          </a:xfrm>
        </p:grpSpPr>
        <p:sp>
          <p:nvSpPr>
            <p:cNvPr id="25" name="Freeform 3">
              <a:extLst>
                <a:ext uri="{FF2B5EF4-FFF2-40B4-BE49-F238E27FC236}">
                  <a16:creationId xmlns:a16="http://schemas.microsoft.com/office/drawing/2014/main" id="{2BC86308-0EA8-4CDC-9A78-B2627E251974}"/>
                </a:ext>
              </a:extLst>
            </p:cNvPr>
            <p:cNvSpPr/>
            <p:nvPr/>
          </p:nvSpPr>
          <p:spPr>
            <a:xfrm>
              <a:off x="837406" y="1600995"/>
              <a:ext cx="6934200" cy="21336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30" name="组合 29">
              <a:extLst>
                <a:ext uri="{FF2B5EF4-FFF2-40B4-BE49-F238E27FC236}">
                  <a16:creationId xmlns:a16="http://schemas.microsoft.com/office/drawing/2014/main" id="{3298A08B-2089-4E23-873C-B71A4120DB6D}"/>
                </a:ext>
              </a:extLst>
            </p:cNvPr>
            <p:cNvGrpSpPr/>
            <p:nvPr/>
          </p:nvGrpSpPr>
          <p:grpSpPr>
            <a:xfrm>
              <a:off x="1370807" y="2312422"/>
              <a:ext cx="352250" cy="455613"/>
              <a:chOff x="5449889" y="1827213"/>
              <a:chExt cx="352250" cy="455613"/>
            </a:xfrm>
            <a:solidFill>
              <a:srgbClr val="FFFF00"/>
            </a:solidFill>
          </p:grpSpPr>
          <p:sp>
            <p:nvSpPr>
              <p:cNvPr id="32" name="Freeform 125">
                <a:extLst>
                  <a:ext uri="{FF2B5EF4-FFF2-40B4-BE49-F238E27FC236}">
                    <a16:creationId xmlns:a16="http://schemas.microsoft.com/office/drawing/2014/main" id="{D79A08BB-9572-4DE6-8695-8400BA54C72C}"/>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38" name="Freeform 126">
                <a:extLst>
                  <a:ext uri="{FF2B5EF4-FFF2-40B4-BE49-F238E27FC236}">
                    <a16:creationId xmlns:a16="http://schemas.microsoft.com/office/drawing/2014/main" id="{80FE6D85-8066-44A7-925B-86C7F9573E87}"/>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sp>
          <p:nvSpPr>
            <p:cNvPr id="31" name="内容占位符 2">
              <a:extLst>
                <a:ext uri="{FF2B5EF4-FFF2-40B4-BE49-F238E27FC236}">
                  <a16:creationId xmlns:a16="http://schemas.microsoft.com/office/drawing/2014/main" id="{E7E7FF64-BF75-406A-A23D-C5953259FCA4}"/>
                </a:ext>
              </a:extLst>
            </p:cNvPr>
            <p:cNvSpPr txBox="1">
              <a:spLocks/>
            </p:cNvSpPr>
            <p:nvPr/>
          </p:nvSpPr>
          <p:spPr>
            <a:xfrm>
              <a:off x="1831616" y="2279978"/>
              <a:ext cx="5635190" cy="122601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00000"/>
                </a:lnSpc>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11.2】</a:t>
              </a:r>
              <a:r>
                <a:rPr lang="zh-CN" altLang="en-US" sz="2400" b="1" dirty="0">
                  <a:solidFill>
                    <a:schemeClr val="bg1"/>
                  </a:solidFill>
                  <a:latin typeface="仿宋" panose="02010609060101010101" pitchFamily="49" charset="-122"/>
                  <a:ea typeface="仿宋" panose="02010609060101010101" pitchFamily="49" charset="-122"/>
                </a:rPr>
                <a:t>无数据源连接数据库方式。</a:t>
              </a:r>
            </a:p>
            <a:p>
              <a:pPr marL="0" indent="0">
                <a:lnSpc>
                  <a:spcPct val="100000"/>
                </a:lnSpc>
                <a:buNone/>
              </a:pPr>
              <a:r>
                <a:rPr lang="zh-CN" altLang="en-US" sz="2400" b="1" dirty="0">
                  <a:solidFill>
                    <a:schemeClr val="bg1"/>
                  </a:solidFill>
                  <a:latin typeface="仿宋" panose="02010609060101010101" pitchFamily="49" charset="-122"/>
                  <a:ea typeface="仿宋" panose="02010609060101010101" pitchFamily="49" charset="-122"/>
                </a:rPr>
                <a:t>代码详见：</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Example11_2.java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grpSp>
        <p:nvGrpSpPr>
          <p:cNvPr id="42" name="组合 41">
            <a:extLst>
              <a:ext uri="{FF2B5EF4-FFF2-40B4-BE49-F238E27FC236}">
                <a16:creationId xmlns:a16="http://schemas.microsoft.com/office/drawing/2014/main" id="{4AFBFA3A-034A-4A85-A658-E7787B0CFC6E}"/>
              </a:ext>
            </a:extLst>
          </p:cNvPr>
          <p:cNvGrpSpPr/>
          <p:nvPr/>
        </p:nvGrpSpPr>
        <p:grpSpPr>
          <a:xfrm>
            <a:off x="9828937" y="6130556"/>
            <a:ext cx="2175511" cy="664953"/>
            <a:chOff x="9811846" y="5640179"/>
            <a:chExt cx="1459254" cy="665107"/>
          </a:xfrm>
        </p:grpSpPr>
        <p:sp>
          <p:nvSpPr>
            <p:cNvPr id="43" name="矩形 42">
              <a:extLst>
                <a:ext uri="{FF2B5EF4-FFF2-40B4-BE49-F238E27FC236}">
                  <a16:creationId xmlns:a16="http://schemas.microsoft.com/office/drawing/2014/main" id="{D523643D-B9DE-4375-9769-D503C67A2909}"/>
                </a:ext>
              </a:extLst>
            </p:cNvPr>
            <p:cNvSpPr/>
            <p:nvPr/>
          </p:nvSpPr>
          <p:spPr>
            <a:xfrm>
              <a:off x="11004398"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9E15766B-5005-415B-B266-9AA78377351C}"/>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B7782623-C3F0-4832-9C35-0F376D514B62}"/>
                </a:ext>
              </a:extLst>
            </p:cNvPr>
            <p:cNvSpPr/>
            <p:nvPr/>
          </p:nvSpPr>
          <p:spPr>
            <a:xfrm>
              <a:off x="10241641" y="5871041"/>
              <a:ext cx="266702" cy="4342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DD666823-0447-4043-B91C-91DD1EB835FE}"/>
                </a:ext>
              </a:extLst>
            </p:cNvPr>
            <p:cNvSpPr/>
            <p:nvPr/>
          </p:nvSpPr>
          <p:spPr>
            <a:xfrm>
              <a:off x="9811846" y="5828865"/>
              <a:ext cx="266702" cy="476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47" name="组合 46">
            <a:extLst>
              <a:ext uri="{FF2B5EF4-FFF2-40B4-BE49-F238E27FC236}">
                <a16:creationId xmlns:a16="http://schemas.microsoft.com/office/drawing/2014/main" id="{690A4506-0657-4A7E-860E-4727D0DDF4BC}"/>
              </a:ext>
            </a:extLst>
          </p:cNvPr>
          <p:cNvGrpSpPr/>
          <p:nvPr/>
        </p:nvGrpSpPr>
        <p:grpSpPr>
          <a:xfrm>
            <a:off x="153776" y="5989711"/>
            <a:ext cx="2175511" cy="868289"/>
            <a:chOff x="9811846" y="5436797"/>
            <a:chExt cx="1459254" cy="868490"/>
          </a:xfrm>
        </p:grpSpPr>
        <p:sp>
          <p:nvSpPr>
            <p:cNvPr id="48" name="矩形 47">
              <a:extLst>
                <a:ext uri="{FF2B5EF4-FFF2-40B4-BE49-F238E27FC236}">
                  <a16:creationId xmlns:a16="http://schemas.microsoft.com/office/drawing/2014/main" id="{2B1618B3-BE94-4E81-8165-B808CCF2396A}"/>
                </a:ext>
              </a:extLst>
            </p:cNvPr>
            <p:cNvSpPr/>
            <p:nvPr/>
          </p:nvSpPr>
          <p:spPr>
            <a:xfrm>
              <a:off x="11004398" y="5436797"/>
              <a:ext cx="266702" cy="8652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63442278-8920-4BA2-9476-6A6404732871}"/>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E49DE66C-54F8-49DF-AE80-BD33625DA55B}"/>
                </a:ext>
              </a:extLst>
            </p:cNvPr>
            <p:cNvSpPr/>
            <p:nvPr/>
          </p:nvSpPr>
          <p:spPr>
            <a:xfrm>
              <a:off x="10241641" y="5640179"/>
              <a:ext cx="266702" cy="6651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1" name="矩形 50">
              <a:extLst>
                <a:ext uri="{FF2B5EF4-FFF2-40B4-BE49-F238E27FC236}">
                  <a16:creationId xmlns:a16="http://schemas.microsoft.com/office/drawing/2014/main" id="{588A8B3A-F8D8-4DCF-8E6C-8FD830224B2A}"/>
                </a:ext>
              </a:extLst>
            </p:cNvPr>
            <p:cNvSpPr/>
            <p:nvPr/>
          </p:nvSpPr>
          <p:spPr>
            <a:xfrm>
              <a:off x="9811846" y="5436797"/>
              <a:ext cx="266702" cy="8684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52" name="组合 51">
            <a:extLst>
              <a:ext uri="{FF2B5EF4-FFF2-40B4-BE49-F238E27FC236}">
                <a16:creationId xmlns:a16="http://schemas.microsoft.com/office/drawing/2014/main" id="{E460886D-640C-4635-8512-565CDE04AA86}"/>
              </a:ext>
            </a:extLst>
          </p:cNvPr>
          <p:cNvGrpSpPr/>
          <p:nvPr/>
        </p:nvGrpSpPr>
        <p:grpSpPr>
          <a:xfrm>
            <a:off x="1067965" y="3341936"/>
            <a:ext cx="2793040" cy="604389"/>
            <a:chOff x="1929919" y="3596936"/>
            <a:chExt cx="2793687" cy="604529"/>
          </a:xfrm>
        </p:grpSpPr>
        <p:sp>
          <p:nvSpPr>
            <p:cNvPr id="53" name="右箭头 35">
              <a:extLst>
                <a:ext uri="{FF2B5EF4-FFF2-40B4-BE49-F238E27FC236}">
                  <a16:creationId xmlns:a16="http://schemas.microsoft.com/office/drawing/2014/main" id="{3F6287C2-4D0B-447D-A829-DB34A2A9A5B2}"/>
                </a:ext>
              </a:extLst>
            </p:cNvPr>
            <p:cNvSpPr/>
            <p:nvPr/>
          </p:nvSpPr>
          <p:spPr>
            <a:xfrm>
              <a:off x="3999706" y="3596936"/>
              <a:ext cx="723900" cy="604529"/>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4" name="右箭头 36">
              <a:extLst>
                <a:ext uri="{FF2B5EF4-FFF2-40B4-BE49-F238E27FC236}">
                  <a16:creationId xmlns:a16="http://schemas.microsoft.com/office/drawing/2014/main" id="{C75BFBF0-48E3-4F57-81B6-D5BBA5728C52}"/>
                </a:ext>
              </a:extLst>
            </p:cNvPr>
            <p:cNvSpPr/>
            <p:nvPr/>
          </p:nvSpPr>
          <p:spPr>
            <a:xfrm>
              <a:off x="2971006" y="3596936"/>
              <a:ext cx="723900" cy="604529"/>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5" name="右箭头 37">
              <a:extLst>
                <a:ext uri="{FF2B5EF4-FFF2-40B4-BE49-F238E27FC236}">
                  <a16:creationId xmlns:a16="http://schemas.microsoft.com/office/drawing/2014/main" id="{67B8C04D-8A2F-4F32-AA2F-8ED640915CF8}"/>
                </a:ext>
              </a:extLst>
            </p:cNvPr>
            <p:cNvSpPr/>
            <p:nvPr/>
          </p:nvSpPr>
          <p:spPr>
            <a:xfrm>
              <a:off x="1929919" y="3596936"/>
              <a:ext cx="723900" cy="604529"/>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
        <p:nvSpPr>
          <p:cNvPr id="56" name="矩形 55">
            <a:extLst>
              <a:ext uri="{FF2B5EF4-FFF2-40B4-BE49-F238E27FC236}">
                <a16:creationId xmlns:a16="http://schemas.microsoft.com/office/drawing/2014/main" id="{DDDBD53C-F46F-4123-9085-CF795BA0EF97}"/>
              </a:ext>
            </a:extLst>
          </p:cNvPr>
          <p:cNvSpPr/>
          <p:nvPr/>
        </p:nvSpPr>
        <p:spPr>
          <a:xfrm>
            <a:off x="3312" y="5134769"/>
            <a:ext cx="12173560" cy="818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5726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barn(inVertical)">
                                      <p:cBhvr>
                                        <p:cTn id="1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723352"/>
            <a:ext cx="12203689" cy="363638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11.1 </a:t>
            </a:r>
            <a:r>
              <a:rPr lang="en-US" altLang="zh-CN" b="1" dirty="0" err="1">
                <a:latin typeface="仿宋" panose="02010609060101010101" pitchFamily="49" charset="-122"/>
                <a:ea typeface="仿宋" panose="02010609060101010101" pitchFamily="49" charset="-122"/>
              </a:rPr>
              <a:t>Mysql</a:t>
            </a:r>
            <a:r>
              <a:rPr lang="zh-CN" altLang="en-US" b="1" dirty="0">
                <a:latin typeface="仿宋" panose="02010609060101010101" pitchFamily="49" charset="-122"/>
                <a:ea typeface="仿宋" panose="02010609060101010101" pitchFamily="49" charset="-122"/>
              </a:rPr>
              <a:t>数据库与</a:t>
            </a:r>
            <a:r>
              <a:rPr lang="en-US" altLang="zh-CN" b="1" dirty="0">
                <a:latin typeface="仿宋" panose="02010609060101010101" pitchFamily="49" charset="-122"/>
                <a:ea typeface="仿宋" panose="02010609060101010101" pitchFamily="49" charset="-122"/>
              </a:rPr>
              <a:t>SQL</a:t>
            </a:r>
            <a:r>
              <a:rPr lang="zh-CN" altLang="en-US" b="1" dirty="0">
                <a:latin typeface="仿宋" panose="02010609060101010101" pitchFamily="49" charset="-122"/>
                <a:ea typeface="仿宋" panose="02010609060101010101" pitchFamily="49" charset="-122"/>
              </a:rPr>
              <a:t>命令</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MySQL</a:t>
              </a:r>
              <a:r>
                <a:rPr lang="zh-CN" altLang="en-US" sz="2400" b="1" dirty="0">
                  <a:solidFill>
                    <a:schemeClr val="tx1"/>
                  </a:solidFill>
                  <a:latin typeface="仿宋" panose="02010609060101010101" pitchFamily="49" charset="-122"/>
                  <a:ea typeface="仿宋" panose="02010609060101010101" pitchFamily="49" charset="-122"/>
                </a:rPr>
                <a:t>数据库及安装</a:t>
              </a:r>
            </a:p>
          </p:txBody>
        </p:sp>
      </p:grpSp>
      <p:sp>
        <p:nvSpPr>
          <p:cNvPr id="12" name="内容占位符 2">
            <a:extLst>
              <a:ext uri="{FF2B5EF4-FFF2-40B4-BE49-F238E27FC236}">
                <a16:creationId xmlns:a16="http://schemas.microsoft.com/office/drawing/2014/main" id="{D8EFC73E-27C3-48C8-B090-531DFAE373CD}"/>
              </a:ext>
            </a:extLst>
          </p:cNvPr>
          <p:cNvSpPr txBox="1">
            <a:spLocks/>
          </p:cNvSpPr>
          <p:nvPr/>
        </p:nvSpPr>
        <p:spPr>
          <a:xfrm>
            <a:off x="460869" y="1557763"/>
            <a:ext cx="11270259" cy="114273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804702">
              <a:lnSpc>
                <a:spcPct val="150000"/>
              </a:lnSpc>
              <a:buNone/>
            </a:pPr>
            <a:r>
              <a:rPr lang="zh-CN" altLang="en-US" sz="2400" b="1" dirty="0">
                <a:solidFill>
                  <a:schemeClr val="tx1"/>
                </a:solidFill>
                <a:latin typeface="仿宋" panose="02010609060101010101" pitchFamily="49" charset="-122"/>
                <a:ea typeface="仿宋" panose="02010609060101010101" pitchFamily="49" charset="-122"/>
              </a:rPr>
              <a:t>登录</a:t>
            </a:r>
            <a:r>
              <a:rPr lang="en-US" altLang="zh-CN" sz="2400" b="1" dirty="0">
                <a:solidFill>
                  <a:schemeClr val="tx1"/>
                </a:solidFill>
                <a:latin typeface="仿宋" panose="02010609060101010101" pitchFamily="49" charset="-122"/>
                <a:ea typeface="仿宋" panose="02010609060101010101" pitchFamily="49" charset="-122"/>
              </a:rPr>
              <a:t>Oracle</a:t>
            </a:r>
            <a:r>
              <a:rPr lang="zh-CN" altLang="en-US" sz="2400" b="1" dirty="0">
                <a:solidFill>
                  <a:schemeClr val="tx1"/>
                </a:solidFill>
                <a:latin typeface="仿宋" panose="02010609060101010101" pitchFamily="49" charset="-122"/>
                <a:ea typeface="仿宋" panose="02010609060101010101" pitchFamily="49" charset="-122"/>
              </a:rPr>
              <a:t>官网，下载</a:t>
            </a:r>
            <a:r>
              <a:rPr lang="en-US" altLang="zh-CN" sz="2400" b="1" dirty="0" err="1">
                <a:solidFill>
                  <a:schemeClr val="tx1"/>
                </a:solidFill>
                <a:latin typeface="仿宋" panose="02010609060101010101" pitchFamily="49" charset="-122"/>
                <a:ea typeface="仿宋" panose="02010609060101010101" pitchFamily="49" charset="-122"/>
              </a:rPr>
              <a:t>MySQL</a:t>
            </a:r>
            <a:r>
              <a:rPr lang="zh-CN" altLang="en-US" sz="2400" b="1" dirty="0">
                <a:solidFill>
                  <a:schemeClr val="tx1"/>
                </a:solidFill>
                <a:latin typeface="仿宋" panose="02010609060101010101" pitchFamily="49" charset="-122"/>
                <a:ea typeface="仿宋" panose="02010609060101010101" pitchFamily="49" charset="-122"/>
              </a:rPr>
              <a:t>数据库，有两种安装方式：下载压缩文件到本地硬盘解压安装，或用</a:t>
            </a:r>
            <a:r>
              <a:rPr lang="en-US" altLang="zh-CN" sz="2400" b="1" dirty="0">
                <a:solidFill>
                  <a:schemeClr val="tx1"/>
                </a:solidFill>
                <a:latin typeface="仿宋" panose="02010609060101010101" pitchFamily="49" charset="-122"/>
                <a:ea typeface="仿宋" panose="02010609060101010101" pitchFamily="49" charset="-122"/>
              </a:rPr>
              <a:t>MSI Installer</a:t>
            </a:r>
            <a:r>
              <a:rPr lang="zh-CN" altLang="en-US" sz="2400" b="1" dirty="0">
                <a:solidFill>
                  <a:schemeClr val="tx1"/>
                </a:solidFill>
                <a:latin typeface="仿宋" panose="02010609060101010101" pitchFamily="49" charset="-122"/>
                <a:ea typeface="仿宋" panose="02010609060101010101" pitchFamily="49" charset="-122"/>
              </a:rPr>
              <a:t>。</a:t>
            </a:r>
            <a:endParaRPr lang="en-US" altLang="zh-CN" sz="2400" b="1" dirty="0">
              <a:solidFill>
                <a:schemeClr val="tx1"/>
              </a:solidFill>
              <a:latin typeface="仿宋" panose="02010609060101010101" pitchFamily="49" charset="-122"/>
              <a:ea typeface="仿宋" panose="02010609060101010101" pitchFamily="49" charset="-122"/>
            </a:endParaRPr>
          </a:p>
          <a:p>
            <a:pPr marL="0" indent="804702">
              <a:lnSpc>
                <a:spcPct val="150000"/>
              </a:lnSpc>
              <a:buNone/>
            </a:pP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3" name="Freeform 2">
            <a:extLst>
              <a:ext uri="{FF2B5EF4-FFF2-40B4-BE49-F238E27FC236}">
                <a16:creationId xmlns:a16="http://schemas.microsoft.com/office/drawing/2014/main" id="{451228D2-882E-4C06-BCFC-86AD036CCED4}"/>
              </a:ext>
            </a:extLst>
          </p:cNvPr>
          <p:cNvSpPr>
            <a:spLocks/>
          </p:cNvSpPr>
          <p:nvPr/>
        </p:nvSpPr>
        <p:spPr bwMode="blackWhite">
          <a:xfrm>
            <a:off x="5325521" y="3072490"/>
            <a:ext cx="1504824" cy="3086390"/>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solidFill>
            <a:srgbClr val="ED4545"/>
          </a:solidFill>
          <a:ln w="25400" cap="flat" cmpd="sng" algn="ctr">
            <a:noFill/>
            <a:prstDash val="solid"/>
          </a:ln>
          <a:effectLst/>
        </p:spPr>
        <p:txBody>
          <a:bodyPr lIns="93274" tIns="46637" rIns="93274" bIns="46637" anchor="ctr"/>
          <a:lstStyle/>
          <a:p>
            <a:pPr defTabSz="914217">
              <a:lnSpc>
                <a:spcPct val="120000"/>
              </a:lnSpc>
              <a:defRPr/>
            </a:pPr>
            <a:endParaRPr lang="zh-CN" altLang="en-US" sz="2400" b="1" kern="0">
              <a:latin typeface="仿宋" panose="02010609060101010101" pitchFamily="49" charset="-122"/>
              <a:ea typeface="仿宋" panose="02010609060101010101" pitchFamily="49" charset="-122"/>
            </a:endParaRPr>
          </a:p>
        </p:txBody>
      </p:sp>
      <p:sp>
        <p:nvSpPr>
          <p:cNvPr id="14" name="Oval 4">
            <a:extLst>
              <a:ext uri="{FF2B5EF4-FFF2-40B4-BE49-F238E27FC236}">
                <a16:creationId xmlns:a16="http://schemas.microsoft.com/office/drawing/2014/main" id="{0934AB9A-9C64-4FD8-A44A-65ED0812AB93}"/>
              </a:ext>
            </a:extLst>
          </p:cNvPr>
          <p:cNvSpPr>
            <a:spLocks noChangeArrowheads="1"/>
          </p:cNvSpPr>
          <p:nvPr/>
        </p:nvSpPr>
        <p:spPr bwMode="blackWhite">
          <a:xfrm>
            <a:off x="5985224" y="3029543"/>
            <a:ext cx="185419" cy="179600"/>
          </a:xfrm>
          <a:prstGeom prst="ellipse">
            <a:avLst/>
          </a:prstGeom>
          <a:solidFill>
            <a:srgbClr val="ED4545"/>
          </a:solidFill>
          <a:ln w="25400" cap="flat" cmpd="sng" algn="ctr">
            <a:noFill/>
            <a:prstDash val="solid"/>
          </a:ln>
          <a:effectLst/>
        </p:spPr>
        <p:txBody>
          <a:bodyPr lIns="93274" tIns="46637" rIns="93274" bIns="46637" anchor="ctr"/>
          <a:lstStyle/>
          <a:p>
            <a:pPr defTabSz="914217">
              <a:lnSpc>
                <a:spcPct val="120000"/>
              </a:lnSpc>
              <a:defRPr/>
            </a:pPr>
            <a:endParaRPr lang="zh-CN" altLang="en-US" sz="2400" b="1" kern="0">
              <a:latin typeface="仿宋" panose="02010609060101010101" pitchFamily="49" charset="-122"/>
              <a:ea typeface="仿宋" panose="02010609060101010101" pitchFamily="49" charset="-122"/>
            </a:endParaRPr>
          </a:p>
        </p:txBody>
      </p:sp>
      <p:grpSp>
        <p:nvGrpSpPr>
          <p:cNvPr id="15" name="组合 14">
            <a:extLst>
              <a:ext uri="{FF2B5EF4-FFF2-40B4-BE49-F238E27FC236}">
                <a16:creationId xmlns:a16="http://schemas.microsoft.com/office/drawing/2014/main" id="{29258E6A-0A6E-4C2D-8398-E8ADADCD1850}"/>
              </a:ext>
            </a:extLst>
          </p:cNvPr>
          <p:cNvGrpSpPr/>
          <p:nvPr/>
        </p:nvGrpSpPr>
        <p:grpSpPr>
          <a:xfrm>
            <a:off x="7027476" y="3311775"/>
            <a:ext cx="1444320" cy="1961939"/>
            <a:chOff x="7028729" y="2636912"/>
            <a:chExt cx="1445030" cy="1962393"/>
          </a:xfrm>
        </p:grpSpPr>
        <p:sp>
          <p:nvSpPr>
            <p:cNvPr id="16" name="Line 5">
              <a:extLst>
                <a:ext uri="{FF2B5EF4-FFF2-40B4-BE49-F238E27FC236}">
                  <a16:creationId xmlns:a16="http://schemas.microsoft.com/office/drawing/2014/main" id="{16F5C262-22F4-4626-9189-2E44D94347AC}"/>
                </a:ext>
              </a:extLst>
            </p:cNvPr>
            <p:cNvSpPr>
              <a:spLocks noChangeShapeType="1"/>
            </p:cNvSpPr>
            <p:nvPr/>
          </p:nvSpPr>
          <p:spPr bwMode="blackWhite">
            <a:xfrm>
              <a:off x="7796157" y="2636912"/>
              <a:ext cx="638547" cy="1532813"/>
            </a:xfrm>
            <a:prstGeom prst="line">
              <a:avLst/>
            </a:prstGeom>
            <a:gradFill>
              <a:gsLst>
                <a:gs pos="33000">
                  <a:srgbClr val="F9F9F9"/>
                </a:gs>
                <a:gs pos="100000">
                  <a:srgbClr val="D7D7D7"/>
                </a:gs>
              </a:gsLst>
              <a:lin ang="5400000" scaled="0"/>
            </a:gradFill>
            <a:ln w="3175" cap="flat" cmpd="sng" algn="ctr">
              <a:solidFill>
                <a:srgbClr val="8E8071"/>
              </a:solidFill>
              <a:prstDash val="solid"/>
            </a:ln>
            <a:effectLst/>
          </p:spPr>
          <p:txBody>
            <a:bodyPr lIns="93274" tIns="46637" rIns="93274" bIns="46637" anchor="ctr"/>
            <a:lstStyle/>
            <a:p>
              <a:pPr defTabSz="914217">
                <a:lnSpc>
                  <a:spcPct val="120000"/>
                </a:lnSpc>
                <a:defRPr/>
              </a:pPr>
              <a:endParaRPr lang="zh-CN" altLang="en-US" sz="2400" kern="0">
                <a:latin typeface="仿宋" panose="02010609060101010101" pitchFamily="49" charset="-122"/>
                <a:ea typeface="仿宋" panose="02010609060101010101" pitchFamily="49" charset="-122"/>
              </a:endParaRPr>
            </a:p>
          </p:txBody>
        </p:sp>
        <p:sp>
          <p:nvSpPr>
            <p:cNvPr id="23" name="Line 6">
              <a:extLst>
                <a:ext uri="{FF2B5EF4-FFF2-40B4-BE49-F238E27FC236}">
                  <a16:creationId xmlns:a16="http://schemas.microsoft.com/office/drawing/2014/main" id="{85B104E9-124E-4661-9931-71BE90B9B6D5}"/>
                </a:ext>
              </a:extLst>
            </p:cNvPr>
            <p:cNvSpPr>
              <a:spLocks noChangeShapeType="1"/>
            </p:cNvSpPr>
            <p:nvPr/>
          </p:nvSpPr>
          <p:spPr bwMode="blackWhite">
            <a:xfrm>
              <a:off x="7782487" y="2636912"/>
              <a:ext cx="0" cy="1523050"/>
            </a:xfrm>
            <a:prstGeom prst="line">
              <a:avLst/>
            </a:prstGeom>
            <a:gradFill>
              <a:gsLst>
                <a:gs pos="33000">
                  <a:srgbClr val="F9F9F9"/>
                </a:gs>
                <a:gs pos="100000">
                  <a:srgbClr val="D7D7D7"/>
                </a:gs>
              </a:gsLst>
              <a:lin ang="5400000" scaled="0"/>
            </a:gradFill>
            <a:ln w="3175" cap="flat" cmpd="sng" algn="ctr">
              <a:solidFill>
                <a:srgbClr val="8E8071"/>
              </a:solidFill>
              <a:prstDash val="solid"/>
            </a:ln>
            <a:effectLst/>
          </p:spPr>
          <p:txBody>
            <a:bodyPr lIns="93274" tIns="46637" rIns="93274" bIns="46637" anchor="ctr"/>
            <a:lstStyle/>
            <a:p>
              <a:pPr defTabSz="914217">
                <a:lnSpc>
                  <a:spcPct val="120000"/>
                </a:lnSpc>
                <a:defRPr/>
              </a:pPr>
              <a:endParaRPr lang="zh-CN" altLang="en-US" sz="2400" kern="0">
                <a:latin typeface="仿宋" panose="02010609060101010101" pitchFamily="49" charset="-122"/>
                <a:ea typeface="仿宋" panose="02010609060101010101" pitchFamily="49" charset="-122"/>
              </a:endParaRPr>
            </a:p>
          </p:txBody>
        </p:sp>
        <p:sp>
          <p:nvSpPr>
            <p:cNvPr id="24" name="Line 7">
              <a:extLst>
                <a:ext uri="{FF2B5EF4-FFF2-40B4-BE49-F238E27FC236}">
                  <a16:creationId xmlns:a16="http://schemas.microsoft.com/office/drawing/2014/main" id="{B2388434-D6A2-4D8A-A315-264995286229}"/>
                </a:ext>
              </a:extLst>
            </p:cNvPr>
            <p:cNvSpPr>
              <a:spLocks noChangeShapeType="1"/>
            </p:cNvSpPr>
            <p:nvPr/>
          </p:nvSpPr>
          <p:spPr bwMode="blackWhite">
            <a:xfrm flipH="1">
              <a:off x="7108791" y="2640818"/>
              <a:ext cx="665886" cy="1483997"/>
            </a:xfrm>
            <a:prstGeom prst="line">
              <a:avLst/>
            </a:prstGeom>
            <a:gradFill>
              <a:gsLst>
                <a:gs pos="33000">
                  <a:srgbClr val="F9F9F9"/>
                </a:gs>
                <a:gs pos="100000">
                  <a:srgbClr val="D7D7D7"/>
                </a:gs>
              </a:gsLst>
              <a:lin ang="5400000" scaled="0"/>
            </a:gradFill>
            <a:ln w="3175" cap="flat" cmpd="sng" algn="ctr">
              <a:solidFill>
                <a:srgbClr val="8E8071"/>
              </a:solidFill>
              <a:prstDash val="solid"/>
            </a:ln>
            <a:effectLst/>
          </p:spPr>
          <p:txBody>
            <a:bodyPr lIns="93274" tIns="46637" rIns="93274" bIns="46637" anchor="ctr"/>
            <a:lstStyle/>
            <a:p>
              <a:pPr defTabSz="914217">
                <a:lnSpc>
                  <a:spcPct val="120000"/>
                </a:lnSpc>
                <a:defRPr/>
              </a:pPr>
              <a:endParaRPr lang="zh-CN" altLang="en-US" sz="2400" kern="0">
                <a:latin typeface="仿宋" panose="02010609060101010101" pitchFamily="49" charset="-122"/>
                <a:ea typeface="仿宋" panose="02010609060101010101" pitchFamily="49" charset="-122"/>
              </a:endParaRPr>
            </a:p>
          </p:txBody>
        </p:sp>
        <p:sp>
          <p:nvSpPr>
            <p:cNvPr id="25" name="Freeform 8">
              <a:extLst>
                <a:ext uri="{FF2B5EF4-FFF2-40B4-BE49-F238E27FC236}">
                  <a16:creationId xmlns:a16="http://schemas.microsoft.com/office/drawing/2014/main" id="{5E7A6989-E3A8-421E-ABD5-2BF6F5E91AAC}"/>
                </a:ext>
              </a:extLst>
            </p:cNvPr>
            <p:cNvSpPr>
              <a:spLocks/>
            </p:cNvSpPr>
            <p:nvPr/>
          </p:nvSpPr>
          <p:spPr bwMode="blackWhite">
            <a:xfrm>
              <a:off x="7028729" y="4134580"/>
              <a:ext cx="1445030" cy="464725"/>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rgbClr val="FF6D55"/>
            </a:solidFill>
            <a:ln w="3175" cap="flat" cmpd="sng" algn="ctr">
              <a:noFill/>
              <a:prstDash val="solid"/>
            </a:ln>
            <a:effectLst/>
          </p:spPr>
          <p:txBody>
            <a:bodyPr lIns="93274" tIns="46637" rIns="93274" bIns="46637" anchor="ctr"/>
            <a:lstStyle/>
            <a:p>
              <a:pPr defTabSz="914217">
                <a:lnSpc>
                  <a:spcPct val="120000"/>
                </a:lnSpc>
                <a:defRPr/>
              </a:pPr>
              <a:endParaRPr lang="zh-CN" altLang="en-US" sz="2400" kern="0">
                <a:latin typeface="仿宋" panose="02010609060101010101" pitchFamily="49" charset="-122"/>
                <a:ea typeface="仿宋" panose="02010609060101010101" pitchFamily="49" charset="-122"/>
              </a:endParaRPr>
            </a:p>
          </p:txBody>
        </p:sp>
      </p:grpSp>
      <p:grpSp>
        <p:nvGrpSpPr>
          <p:cNvPr id="27" name="组合 26">
            <a:extLst>
              <a:ext uri="{FF2B5EF4-FFF2-40B4-BE49-F238E27FC236}">
                <a16:creationId xmlns:a16="http://schemas.microsoft.com/office/drawing/2014/main" id="{F3A1042D-1C6F-40D3-B44B-3CD9F5448143}"/>
              </a:ext>
            </a:extLst>
          </p:cNvPr>
          <p:cNvGrpSpPr/>
          <p:nvPr/>
        </p:nvGrpSpPr>
        <p:grpSpPr>
          <a:xfrm>
            <a:off x="3764096" y="3311775"/>
            <a:ext cx="1444320" cy="1959985"/>
            <a:chOff x="3763742" y="2636912"/>
            <a:chExt cx="1445030" cy="1960439"/>
          </a:xfrm>
        </p:grpSpPr>
        <p:sp>
          <p:nvSpPr>
            <p:cNvPr id="29" name="Line 9">
              <a:extLst>
                <a:ext uri="{FF2B5EF4-FFF2-40B4-BE49-F238E27FC236}">
                  <a16:creationId xmlns:a16="http://schemas.microsoft.com/office/drawing/2014/main" id="{A318ED3F-687F-4C6B-85B8-54CF5B1E31B0}"/>
                </a:ext>
              </a:extLst>
            </p:cNvPr>
            <p:cNvSpPr>
              <a:spLocks noChangeShapeType="1"/>
            </p:cNvSpPr>
            <p:nvPr/>
          </p:nvSpPr>
          <p:spPr bwMode="blackWhite">
            <a:xfrm>
              <a:off x="4529217" y="2636912"/>
              <a:ext cx="638546" cy="1530861"/>
            </a:xfrm>
            <a:prstGeom prst="line">
              <a:avLst/>
            </a:prstGeom>
            <a:gradFill>
              <a:gsLst>
                <a:gs pos="33000">
                  <a:srgbClr val="F9F9F9"/>
                </a:gs>
                <a:gs pos="100000">
                  <a:srgbClr val="D7D7D7"/>
                </a:gs>
              </a:gsLst>
              <a:lin ang="5400000" scaled="0"/>
            </a:gradFill>
            <a:ln w="3175" cap="flat" cmpd="sng" algn="ctr">
              <a:solidFill>
                <a:srgbClr val="8E8071"/>
              </a:solidFill>
              <a:prstDash val="solid"/>
            </a:ln>
            <a:effectLst/>
          </p:spPr>
          <p:txBody>
            <a:bodyPr lIns="93274" tIns="46637" rIns="93274" bIns="46637" anchor="ctr"/>
            <a:lstStyle/>
            <a:p>
              <a:pPr defTabSz="914217">
                <a:lnSpc>
                  <a:spcPct val="120000"/>
                </a:lnSpc>
                <a:defRPr/>
              </a:pPr>
              <a:endParaRPr lang="zh-CN" altLang="en-US" sz="2400" kern="0">
                <a:latin typeface="仿宋" panose="02010609060101010101" pitchFamily="49" charset="-122"/>
                <a:ea typeface="仿宋" panose="02010609060101010101" pitchFamily="49" charset="-122"/>
              </a:endParaRPr>
            </a:p>
          </p:txBody>
        </p:sp>
        <p:sp>
          <p:nvSpPr>
            <p:cNvPr id="30" name="Line 10">
              <a:extLst>
                <a:ext uri="{FF2B5EF4-FFF2-40B4-BE49-F238E27FC236}">
                  <a16:creationId xmlns:a16="http://schemas.microsoft.com/office/drawing/2014/main" id="{FBE26657-C846-45D4-8B8B-795CAA57F9B1}"/>
                </a:ext>
              </a:extLst>
            </p:cNvPr>
            <p:cNvSpPr>
              <a:spLocks noChangeShapeType="1"/>
            </p:cNvSpPr>
            <p:nvPr/>
          </p:nvSpPr>
          <p:spPr bwMode="blackWhite">
            <a:xfrm>
              <a:off x="4519452" y="2636912"/>
              <a:ext cx="0" cy="1523050"/>
            </a:xfrm>
            <a:prstGeom prst="line">
              <a:avLst/>
            </a:prstGeom>
            <a:gradFill>
              <a:gsLst>
                <a:gs pos="33000">
                  <a:srgbClr val="F9F9F9"/>
                </a:gs>
                <a:gs pos="100000">
                  <a:srgbClr val="D7D7D7"/>
                </a:gs>
              </a:gsLst>
              <a:lin ang="5400000" scaled="0"/>
            </a:gradFill>
            <a:ln w="3175" cap="flat" cmpd="sng" algn="ctr">
              <a:solidFill>
                <a:srgbClr val="8E8071"/>
              </a:solidFill>
              <a:prstDash val="solid"/>
            </a:ln>
            <a:effectLst/>
          </p:spPr>
          <p:txBody>
            <a:bodyPr lIns="93274" tIns="46637" rIns="93274" bIns="46637" anchor="ctr"/>
            <a:lstStyle/>
            <a:p>
              <a:pPr defTabSz="914217">
                <a:lnSpc>
                  <a:spcPct val="120000"/>
                </a:lnSpc>
                <a:defRPr/>
              </a:pPr>
              <a:endParaRPr lang="zh-CN" altLang="en-US" sz="2400" kern="0">
                <a:latin typeface="仿宋" panose="02010609060101010101" pitchFamily="49" charset="-122"/>
                <a:ea typeface="仿宋" panose="02010609060101010101" pitchFamily="49" charset="-122"/>
              </a:endParaRPr>
            </a:p>
          </p:txBody>
        </p:sp>
        <p:sp>
          <p:nvSpPr>
            <p:cNvPr id="31" name="Line 11">
              <a:extLst>
                <a:ext uri="{FF2B5EF4-FFF2-40B4-BE49-F238E27FC236}">
                  <a16:creationId xmlns:a16="http://schemas.microsoft.com/office/drawing/2014/main" id="{0A24C38D-BD37-4562-A1DC-40C98F5C7B5C}"/>
                </a:ext>
              </a:extLst>
            </p:cNvPr>
            <p:cNvSpPr>
              <a:spLocks noChangeShapeType="1"/>
            </p:cNvSpPr>
            <p:nvPr/>
          </p:nvSpPr>
          <p:spPr bwMode="blackWhite">
            <a:xfrm flipH="1">
              <a:off x="3834040" y="2638864"/>
              <a:ext cx="675650" cy="1493761"/>
            </a:xfrm>
            <a:prstGeom prst="line">
              <a:avLst/>
            </a:prstGeom>
            <a:gradFill>
              <a:gsLst>
                <a:gs pos="33000">
                  <a:srgbClr val="F9F9F9"/>
                </a:gs>
                <a:gs pos="100000">
                  <a:srgbClr val="D7D7D7"/>
                </a:gs>
              </a:gsLst>
              <a:lin ang="5400000" scaled="0"/>
            </a:gradFill>
            <a:ln w="3175" cap="flat" cmpd="sng" algn="ctr">
              <a:solidFill>
                <a:srgbClr val="8E8071"/>
              </a:solidFill>
              <a:prstDash val="solid"/>
            </a:ln>
            <a:effectLst/>
          </p:spPr>
          <p:txBody>
            <a:bodyPr lIns="93274" tIns="46637" rIns="93274" bIns="46637" anchor="ctr"/>
            <a:lstStyle/>
            <a:p>
              <a:pPr defTabSz="914217">
                <a:lnSpc>
                  <a:spcPct val="120000"/>
                </a:lnSpc>
                <a:defRPr/>
              </a:pPr>
              <a:endParaRPr lang="zh-CN" altLang="en-US" sz="2400" kern="0">
                <a:latin typeface="仿宋" panose="02010609060101010101" pitchFamily="49" charset="-122"/>
                <a:ea typeface="仿宋" panose="02010609060101010101" pitchFamily="49" charset="-122"/>
              </a:endParaRPr>
            </a:p>
          </p:txBody>
        </p:sp>
        <p:sp>
          <p:nvSpPr>
            <p:cNvPr id="32" name="Freeform 12">
              <a:extLst>
                <a:ext uri="{FF2B5EF4-FFF2-40B4-BE49-F238E27FC236}">
                  <a16:creationId xmlns:a16="http://schemas.microsoft.com/office/drawing/2014/main" id="{CC79F28E-C309-42AA-B916-97837049CF99}"/>
                </a:ext>
              </a:extLst>
            </p:cNvPr>
            <p:cNvSpPr>
              <a:spLocks/>
            </p:cNvSpPr>
            <p:nvPr/>
          </p:nvSpPr>
          <p:spPr bwMode="blackWhite">
            <a:xfrm>
              <a:off x="3763742" y="4132626"/>
              <a:ext cx="1445030" cy="464725"/>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rgbClr val="FF6D55"/>
            </a:solidFill>
            <a:ln w="3175" cap="flat" cmpd="sng" algn="ctr">
              <a:noFill/>
              <a:prstDash val="solid"/>
            </a:ln>
            <a:effectLst/>
          </p:spPr>
          <p:txBody>
            <a:bodyPr lIns="93274" tIns="46637" rIns="93274" bIns="46637" anchor="ctr"/>
            <a:lstStyle/>
            <a:p>
              <a:pPr defTabSz="914217">
                <a:lnSpc>
                  <a:spcPct val="120000"/>
                </a:lnSpc>
                <a:defRPr/>
              </a:pPr>
              <a:endParaRPr lang="zh-CN" altLang="en-US" sz="2400" kern="0">
                <a:latin typeface="仿宋" panose="02010609060101010101" pitchFamily="49" charset="-122"/>
                <a:ea typeface="仿宋" panose="02010609060101010101" pitchFamily="49" charset="-122"/>
              </a:endParaRPr>
            </a:p>
          </p:txBody>
        </p:sp>
      </p:grpSp>
      <p:sp>
        <p:nvSpPr>
          <p:cNvPr id="33" name="TextBox 53">
            <a:extLst>
              <a:ext uri="{FF2B5EF4-FFF2-40B4-BE49-F238E27FC236}">
                <a16:creationId xmlns:a16="http://schemas.microsoft.com/office/drawing/2014/main" id="{40A944EF-762B-43F8-AC8B-650C054D0DAC}"/>
              </a:ext>
            </a:extLst>
          </p:cNvPr>
          <p:cNvSpPr txBox="1">
            <a:spLocks noChangeArrowheads="1"/>
          </p:cNvSpPr>
          <p:nvPr/>
        </p:nvSpPr>
        <p:spPr bwMode="auto">
          <a:xfrm>
            <a:off x="8948966" y="3177769"/>
            <a:ext cx="2124816" cy="463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74" tIns="46637" rIns="93274" bIns="46637" numCol="1" anchor="t" anchorCtr="0" compatLnSpc="1">
            <a:prstTxWarp prst="textNoShape">
              <a:avLst/>
            </a:prstTxWarp>
            <a:spAutoFit/>
          </a:bodyPr>
          <a:lstStyle/>
          <a:p>
            <a:pPr algn="ctr" defTabSz="932775"/>
            <a:r>
              <a:rPr lang="zh-CN" altLang="en-US" sz="2400" b="1" dirty="0">
                <a:latin typeface="仿宋" panose="02010609060101010101" pitchFamily="49" charset="-122"/>
                <a:ea typeface="仿宋" panose="02010609060101010101" pitchFamily="49" charset="-122"/>
                <a:cs typeface="宋体" pitchFamily="2" charset="-122"/>
              </a:rPr>
              <a:t>第二种方式</a:t>
            </a:r>
          </a:p>
        </p:txBody>
      </p:sp>
      <p:sp>
        <p:nvSpPr>
          <p:cNvPr id="34" name="TextBox 47">
            <a:extLst>
              <a:ext uri="{FF2B5EF4-FFF2-40B4-BE49-F238E27FC236}">
                <a16:creationId xmlns:a16="http://schemas.microsoft.com/office/drawing/2014/main" id="{C03EF8DD-EC45-44FB-9AF0-AA062347632C}"/>
              </a:ext>
            </a:extLst>
          </p:cNvPr>
          <p:cNvSpPr txBox="1"/>
          <p:nvPr/>
        </p:nvSpPr>
        <p:spPr bwMode="auto">
          <a:xfrm>
            <a:off x="8706097" y="3815713"/>
            <a:ext cx="3321780" cy="2223614"/>
          </a:xfrm>
          <a:prstGeom prst="rect">
            <a:avLst/>
          </a:prstGeom>
          <a:noFill/>
        </p:spPr>
        <p:txBody>
          <a:bodyPr vert="horz" wrap="square" lIns="93274" tIns="46637" rIns="93274" bIns="46637" numCol="1" anchor="t" anchorCtr="0" compatLnSpc="1">
            <a:prstTxWarp prst="textNoShape">
              <a:avLst/>
            </a:prstTxWarp>
            <a:spAutoFit/>
          </a:bodyPr>
          <a:lstStyle/>
          <a:p>
            <a:pPr defTabSz="932775">
              <a:lnSpc>
                <a:spcPct val="150000"/>
              </a:lnSpc>
              <a:defRPr/>
            </a:pPr>
            <a:r>
              <a:rPr lang="zh-CN" altLang="en-US" sz="2400" dirty="0">
                <a:latin typeface="仿宋" panose="02010609060101010101" pitchFamily="49" charset="-122"/>
                <a:ea typeface="仿宋" panose="02010609060101010101" pitchFamily="49" charset="-122"/>
              </a:rPr>
              <a:t>下载</a:t>
            </a:r>
            <a:r>
              <a:rPr lang="en-US" altLang="zh-CN" sz="2400" dirty="0">
                <a:latin typeface="仿宋" panose="02010609060101010101" pitchFamily="49" charset="-122"/>
                <a:ea typeface="仿宋" panose="02010609060101010101" pitchFamily="49" charset="-122"/>
              </a:rPr>
              <a:t>MSI Installer</a:t>
            </a:r>
            <a:r>
              <a:rPr lang="zh-CN" altLang="en-US" sz="2400" dirty="0">
                <a:latin typeface="仿宋" panose="02010609060101010101" pitchFamily="49" charset="-122"/>
                <a:ea typeface="仿宋" panose="02010609060101010101" pitchFamily="49" charset="-122"/>
              </a:rPr>
              <a:t>微软安装软件，直接执行，在安装过程中对数据库自动配置</a:t>
            </a:r>
          </a:p>
        </p:txBody>
      </p:sp>
      <p:sp>
        <p:nvSpPr>
          <p:cNvPr id="35" name="TextBox 48">
            <a:extLst>
              <a:ext uri="{FF2B5EF4-FFF2-40B4-BE49-F238E27FC236}">
                <a16:creationId xmlns:a16="http://schemas.microsoft.com/office/drawing/2014/main" id="{65F026DA-A51F-4C37-BD9D-FAED0A34A678}"/>
              </a:ext>
            </a:extLst>
          </p:cNvPr>
          <p:cNvSpPr txBox="1">
            <a:spLocks noChangeArrowheads="1"/>
          </p:cNvSpPr>
          <p:nvPr/>
        </p:nvSpPr>
        <p:spPr bwMode="auto">
          <a:xfrm>
            <a:off x="1299991" y="3177769"/>
            <a:ext cx="2124816" cy="463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74" tIns="46637" rIns="93274" bIns="46637" numCol="1" anchor="t" anchorCtr="0" compatLnSpc="1">
            <a:prstTxWarp prst="textNoShape">
              <a:avLst/>
            </a:prstTxWarp>
            <a:spAutoFit/>
          </a:bodyPr>
          <a:lstStyle/>
          <a:p>
            <a:pPr algn="ctr" defTabSz="932775"/>
            <a:r>
              <a:rPr lang="zh-CN" altLang="en-US" sz="2400" b="1" dirty="0">
                <a:latin typeface="仿宋" panose="02010609060101010101" pitchFamily="49" charset="-122"/>
                <a:ea typeface="仿宋" panose="02010609060101010101" pitchFamily="49" charset="-122"/>
                <a:cs typeface="宋体" pitchFamily="2" charset="-122"/>
              </a:rPr>
              <a:t>第一种方式</a:t>
            </a:r>
          </a:p>
        </p:txBody>
      </p:sp>
      <p:sp>
        <p:nvSpPr>
          <p:cNvPr id="36" name="TextBox 49">
            <a:extLst>
              <a:ext uri="{FF2B5EF4-FFF2-40B4-BE49-F238E27FC236}">
                <a16:creationId xmlns:a16="http://schemas.microsoft.com/office/drawing/2014/main" id="{FDF7AC19-277A-41EA-BE3D-DC028D69A6B6}"/>
              </a:ext>
            </a:extLst>
          </p:cNvPr>
          <p:cNvSpPr txBox="1"/>
          <p:nvPr/>
        </p:nvSpPr>
        <p:spPr bwMode="auto">
          <a:xfrm>
            <a:off x="460869" y="3815713"/>
            <a:ext cx="3289565" cy="2223614"/>
          </a:xfrm>
          <a:prstGeom prst="rect">
            <a:avLst/>
          </a:prstGeom>
          <a:noFill/>
        </p:spPr>
        <p:txBody>
          <a:bodyPr vert="horz" wrap="square" lIns="93274" tIns="46637" rIns="93274" bIns="46637" numCol="1" anchor="t" anchorCtr="0" compatLnSpc="1">
            <a:prstTxWarp prst="textNoShape">
              <a:avLst/>
            </a:prstTxWarp>
            <a:spAutoFit/>
          </a:bodyPr>
          <a:lstStyle/>
          <a:p>
            <a:pPr defTabSz="932775">
              <a:lnSpc>
                <a:spcPct val="150000"/>
              </a:lnSpc>
              <a:defRPr/>
            </a:pPr>
            <a:r>
              <a:rPr lang="zh-CN" altLang="en-US" sz="2400" dirty="0">
                <a:latin typeface="仿宋" panose="02010609060101010101" pitchFamily="49" charset="-122"/>
                <a:ea typeface="仿宋" panose="02010609060101010101" pitchFamily="49" charset="-122"/>
              </a:rPr>
              <a:t>下载</a:t>
            </a:r>
            <a:r>
              <a:rPr lang="en-US" altLang="zh-CN" sz="2400" dirty="0">
                <a:latin typeface="仿宋" panose="02010609060101010101" pitchFamily="49" charset="-122"/>
                <a:ea typeface="仿宋" panose="02010609060101010101" pitchFamily="49" charset="-122"/>
              </a:rPr>
              <a:t>zip</a:t>
            </a:r>
            <a:r>
              <a:rPr lang="zh-CN" altLang="en-US" sz="2400" dirty="0">
                <a:latin typeface="仿宋" panose="02010609060101010101" pitchFamily="49" charset="-122"/>
                <a:ea typeface="仿宋" panose="02010609060101010101" pitchFamily="49" charset="-122"/>
              </a:rPr>
              <a:t>压缩文件，加压缩后执行</a:t>
            </a:r>
            <a:r>
              <a:rPr lang="en-US" altLang="zh-CN" sz="2400" dirty="0">
                <a:latin typeface="仿宋" panose="02010609060101010101" pitchFamily="49" charset="-122"/>
                <a:ea typeface="仿宋" panose="02010609060101010101" pitchFamily="49" charset="-122"/>
              </a:rPr>
              <a:t>setup.exe</a:t>
            </a:r>
            <a:r>
              <a:rPr lang="zh-CN" altLang="en-US" sz="2400" dirty="0">
                <a:latin typeface="仿宋" panose="02010609060101010101" pitchFamily="49" charset="-122"/>
                <a:ea typeface="仿宋" panose="02010609060101010101" pitchFamily="49" charset="-122"/>
              </a:rPr>
              <a:t>安装，安装后对数据库自动配置</a:t>
            </a:r>
          </a:p>
        </p:txBody>
      </p:sp>
    </p:spTree>
    <p:extLst>
      <p:ext uri="{BB962C8B-B14F-4D97-AF65-F5344CB8AC3E}">
        <p14:creationId xmlns:p14="http://schemas.microsoft.com/office/powerpoint/2010/main" val="311052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2500"/>
                            </p:stCondLst>
                            <p:childTnLst>
                              <p:par>
                                <p:cTn id="13" presetID="2" presetClass="entr" presetSubtype="9"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6">
            <a:extLst>
              <a:ext uri="{FF2B5EF4-FFF2-40B4-BE49-F238E27FC236}">
                <a16:creationId xmlns:a16="http://schemas.microsoft.com/office/drawing/2014/main" id="{E0FA917C-D631-479A-8981-13BA08967E9A}"/>
              </a:ext>
            </a:extLst>
          </p:cNvPr>
          <p:cNvSpPr/>
          <p:nvPr/>
        </p:nvSpPr>
        <p:spPr>
          <a:xfrm>
            <a:off x="6096000" y="2880393"/>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grpSp>
        <p:nvGrpSpPr>
          <p:cNvPr id="77" name="组合 76">
            <a:extLst>
              <a:ext uri="{FF2B5EF4-FFF2-40B4-BE49-F238E27FC236}">
                <a16:creationId xmlns:a16="http://schemas.microsoft.com/office/drawing/2014/main" id="{3E87021A-FF93-4FB3-9201-31B4756AD6B1}"/>
              </a:ext>
            </a:extLst>
          </p:cNvPr>
          <p:cNvGrpSpPr/>
          <p:nvPr/>
        </p:nvGrpSpPr>
        <p:grpSpPr>
          <a:xfrm>
            <a:off x="5275064" y="899371"/>
            <a:ext cx="549846" cy="617986"/>
            <a:chOff x="279401" y="2698750"/>
            <a:chExt cx="1473200" cy="1655763"/>
          </a:xfrm>
        </p:grpSpPr>
        <p:sp>
          <p:nvSpPr>
            <p:cNvPr id="78" name="Freeform 45">
              <a:extLst>
                <a:ext uri="{FF2B5EF4-FFF2-40B4-BE49-F238E27FC236}">
                  <a16:creationId xmlns:a16="http://schemas.microsoft.com/office/drawing/2014/main" id="{1DE3DE80-0F0D-451E-99FB-BE00F061B18B}"/>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9" name="Freeform 46">
              <a:extLst>
                <a:ext uri="{FF2B5EF4-FFF2-40B4-BE49-F238E27FC236}">
                  <a16:creationId xmlns:a16="http://schemas.microsoft.com/office/drawing/2014/main" id="{D38B1FAF-1BC5-4263-9D10-9322C4D94D0B}"/>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47">
              <a:extLst>
                <a:ext uri="{FF2B5EF4-FFF2-40B4-BE49-F238E27FC236}">
                  <a16:creationId xmlns:a16="http://schemas.microsoft.com/office/drawing/2014/main" id="{C5A6FD69-8041-4911-B6A2-36828C65DF6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48">
              <a:extLst>
                <a:ext uri="{FF2B5EF4-FFF2-40B4-BE49-F238E27FC236}">
                  <a16:creationId xmlns:a16="http://schemas.microsoft.com/office/drawing/2014/main" id="{CDBE1DB4-71C2-4A2C-9BC8-837B057AD965}"/>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9">
              <a:extLst>
                <a:ext uri="{FF2B5EF4-FFF2-40B4-BE49-F238E27FC236}">
                  <a16:creationId xmlns:a16="http://schemas.microsoft.com/office/drawing/2014/main" id="{1A1A7F89-309C-4A8E-9652-45A068D3FD1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Oval 50">
              <a:extLst>
                <a:ext uri="{FF2B5EF4-FFF2-40B4-BE49-F238E27FC236}">
                  <a16:creationId xmlns:a16="http://schemas.microsoft.com/office/drawing/2014/main" id="{72A34BD1-E103-481C-BD2E-F4A9459C24A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51">
              <a:extLst>
                <a:ext uri="{FF2B5EF4-FFF2-40B4-BE49-F238E27FC236}">
                  <a16:creationId xmlns:a16="http://schemas.microsoft.com/office/drawing/2014/main" id="{B5187AE5-5173-411D-BFF9-D744AE3E3749}"/>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52">
              <a:extLst>
                <a:ext uri="{FF2B5EF4-FFF2-40B4-BE49-F238E27FC236}">
                  <a16:creationId xmlns:a16="http://schemas.microsoft.com/office/drawing/2014/main" id="{2C514B35-D05C-45DF-A909-A69AD23C65A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86" name="组合 85">
            <a:extLst>
              <a:ext uri="{FF2B5EF4-FFF2-40B4-BE49-F238E27FC236}">
                <a16:creationId xmlns:a16="http://schemas.microsoft.com/office/drawing/2014/main" id="{44F77DD9-D4AF-49CB-B17C-E0F48C21CB4D}"/>
              </a:ext>
            </a:extLst>
          </p:cNvPr>
          <p:cNvGrpSpPr/>
          <p:nvPr/>
        </p:nvGrpSpPr>
        <p:grpSpPr>
          <a:xfrm>
            <a:off x="5275064" y="1813771"/>
            <a:ext cx="549846" cy="617986"/>
            <a:chOff x="279401" y="2698750"/>
            <a:chExt cx="1473200" cy="1655763"/>
          </a:xfrm>
        </p:grpSpPr>
        <p:sp>
          <p:nvSpPr>
            <p:cNvPr id="87" name="Freeform 45">
              <a:extLst>
                <a:ext uri="{FF2B5EF4-FFF2-40B4-BE49-F238E27FC236}">
                  <a16:creationId xmlns:a16="http://schemas.microsoft.com/office/drawing/2014/main" id="{B2D6A3D7-B125-41D9-B3DC-8EA602C4D1B5}"/>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46">
              <a:extLst>
                <a:ext uri="{FF2B5EF4-FFF2-40B4-BE49-F238E27FC236}">
                  <a16:creationId xmlns:a16="http://schemas.microsoft.com/office/drawing/2014/main" id="{ECD9CCF8-72DA-41D2-95EA-AE3F943A7BD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9" name="Freeform 47">
              <a:extLst>
                <a:ext uri="{FF2B5EF4-FFF2-40B4-BE49-F238E27FC236}">
                  <a16:creationId xmlns:a16="http://schemas.microsoft.com/office/drawing/2014/main" id="{7CE61310-BD3F-4B99-A4E9-028B4A00D01D}"/>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48">
              <a:extLst>
                <a:ext uri="{FF2B5EF4-FFF2-40B4-BE49-F238E27FC236}">
                  <a16:creationId xmlns:a16="http://schemas.microsoft.com/office/drawing/2014/main" id="{CEBB6D1E-9E62-49BD-AA41-875F82FF191C}"/>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49">
              <a:extLst>
                <a:ext uri="{FF2B5EF4-FFF2-40B4-BE49-F238E27FC236}">
                  <a16:creationId xmlns:a16="http://schemas.microsoft.com/office/drawing/2014/main" id="{2BF01802-8ADA-485D-88C3-27F56CB10C0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Oval 50">
              <a:extLst>
                <a:ext uri="{FF2B5EF4-FFF2-40B4-BE49-F238E27FC236}">
                  <a16:creationId xmlns:a16="http://schemas.microsoft.com/office/drawing/2014/main" id="{47CD62E8-ADFB-4C20-85DA-7E8D7DBEF30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51">
              <a:extLst>
                <a:ext uri="{FF2B5EF4-FFF2-40B4-BE49-F238E27FC236}">
                  <a16:creationId xmlns:a16="http://schemas.microsoft.com/office/drawing/2014/main" id="{B9C0360D-C901-49E1-A3E7-0F02E999B7D4}"/>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Freeform 52">
              <a:extLst>
                <a:ext uri="{FF2B5EF4-FFF2-40B4-BE49-F238E27FC236}">
                  <a16:creationId xmlns:a16="http://schemas.microsoft.com/office/drawing/2014/main" id="{08621595-F924-4A58-8EE5-8422365A698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5" name="TextBox 68">
            <a:extLst>
              <a:ext uri="{FF2B5EF4-FFF2-40B4-BE49-F238E27FC236}">
                <a16:creationId xmlns:a16="http://schemas.microsoft.com/office/drawing/2014/main" id="{E39C9D8A-948F-457B-A4EF-2BEFB914B6F5}"/>
              </a:ext>
            </a:extLst>
          </p:cNvPr>
          <p:cNvSpPr txBox="1"/>
          <p:nvPr/>
        </p:nvSpPr>
        <p:spPr>
          <a:xfrm>
            <a:off x="6110231" y="2923707"/>
            <a:ext cx="38092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11.3   JDBC</a:t>
            </a:r>
            <a:r>
              <a:rPr lang="zh-CN" altLang="en-US" sz="2400" b="1" dirty="0">
                <a:solidFill>
                  <a:schemeClr val="bg1"/>
                </a:solidFill>
                <a:latin typeface="仿宋" panose="02010609060101010101" pitchFamily="49" charset="-122"/>
                <a:ea typeface="仿宋" panose="02010609060101010101" pitchFamily="49" charset="-122"/>
              </a:rPr>
              <a:t>编程 </a:t>
            </a:r>
          </a:p>
        </p:txBody>
      </p:sp>
      <p:grpSp>
        <p:nvGrpSpPr>
          <p:cNvPr id="96" name="组合 95">
            <a:extLst>
              <a:ext uri="{FF2B5EF4-FFF2-40B4-BE49-F238E27FC236}">
                <a16:creationId xmlns:a16="http://schemas.microsoft.com/office/drawing/2014/main" id="{ECA29179-241D-4511-99B1-DC8076003E41}"/>
              </a:ext>
            </a:extLst>
          </p:cNvPr>
          <p:cNvGrpSpPr/>
          <p:nvPr/>
        </p:nvGrpSpPr>
        <p:grpSpPr>
          <a:xfrm>
            <a:off x="5275064" y="2742685"/>
            <a:ext cx="549846" cy="617986"/>
            <a:chOff x="279401" y="2698750"/>
            <a:chExt cx="1473200" cy="1655763"/>
          </a:xfrm>
        </p:grpSpPr>
        <p:sp>
          <p:nvSpPr>
            <p:cNvPr id="97" name="Freeform 45">
              <a:extLst>
                <a:ext uri="{FF2B5EF4-FFF2-40B4-BE49-F238E27FC236}">
                  <a16:creationId xmlns:a16="http://schemas.microsoft.com/office/drawing/2014/main" id="{9F6A1B04-13C1-4842-8FCB-13D6177090E9}"/>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46">
              <a:extLst>
                <a:ext uri="{FF2B5EF4-FFF2-40B4-BE49-F238E27FC236}">
                  <a16:creationId xmlns:a16="http://schemas.microsoft.com/office/drawing/2014/main" id="{5E4FC8D9-8819-4F8F-8313-61F9FB778B1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9" name="Freeform 47">
              <a:extLst>
                <a:ext uri="{FF2B5EF4-FFF2-40B4-BE49-F238E27FC236}">
                  <a16:creationId xmlns:a16="http://schemas.microsoft.com/office/drawing/2014/main" id="{41E5C29E-6D5F-413C-A452-C9394C0403F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0" name="Freeform 48">
              <a:extLst>
                <a:ext uri="{FF2B5EF4-FFF2-40B4-BE49-F238E27FC236}">
                  <a16:creationId xmlns:a16="http://schemas.microsoft.com/office/drawing/2014/main" id="{B7685D4C-ED11-4849-B039-F91E4E41256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1" name="Freeform 49">
              <a:extLst>
                <a:ext uri="{FF2B5EF4-FFF2-40B4-BE49-F238E27FC236}">
                  <a16:creationId xmlns:a16="http://schemas.microsoft.com/office/drawing/2014/main" id="{B82A2112-B1E8-461E-BFBA-D14F4B1D5419}"/>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Oval 50">
              <a:extLst>
                <a:ext uri="{FF2B5EF4-FFF2-40B4-BE49-F238E27FC236}">
                  <a16:creationId xmlns:a16="http://schemas.microsoft.com/office/drawing/2014/main" id="{F26733C1-D218-400F-8F0B-DEB32D2AA15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51">
              <a:extLst>
                <a:ext uri="{FF2B5EF4-FFF2-40B4-BE49-F238E27FC236}">
                  <a16:creationId xmlns:a16="http://schemas.microsoft.com/office/drawing/2014/main" id="{EE474DE1-8FAA-47C6-9090-28907B638E9A}"/>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52">
              <a:extLst>
                <a:ext uri="{FF2B5EF4-FFF2-40B4-BE49-F238E27FC236}">
                  <a16:creationId xmlns:a16="http://schemas.microsoft.com/office/drawing/2014/main" id="{FCC9F2A0-103D-45FA-8711-B24EB69F9BB5}"/>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05" name="组合 104">
            <a:extLst>
              <a:ext uri="{FF2B5EF4-FFF2-40B4-BE49-F238E27FC236}">
                <a16:creationId xmlns:a16="http://schemas.microsoft.com/office/drawing/2014/main" id="{FEAD20F8-2BE2-4E72-A14C-FCC347DF37AC}"/>
              </a:ext>
            </a:extLst>
          </p:cNvPr>
          <p:cNvGrpSpPr/>
          <p:nvPr/>
        </p:nvGrpSpPr>
        <p:grpSpPr>
          <a:xfrm>
            <a:off x="5275064" y="3734594"/>
            <a:ext cx="549846" cy="617986"/>
            <a:chOff x="279401" y="2698750"/>
            <a:chExt cx="1473200" cy="1655763"/>
          </a:xfrm>
        </p:grpSpPr>
        <p:sp>
          <p:nvSpPr>
            <p:cNvPr id="106" name="Freeform 45">
              <a:extLst>
                <a:ext uri="{FF2B5EF4-FFF2-40B4-BE49-F238E27FC236}">
                  <a16:creationId xmlns:a16="http://schemas.microsoft.com/office/drawing/2014/main" id="{195807BE-B0E0-4681-817E-EDE7BABA04BE}"/>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46">
              <a:extLst>
                <a:ext uri="{FF2B5EF4-FFF2-40B4-BE49-F238E27FC236}">
                  <a16:creationId xmlns:a16="http://schemas.microsoft.com/office/drawing/2014/main" id="{10326C37-B063-4C8E-A8A3-E517FBF0C87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47">
              <a:extLst>
                <a:ext uri="{FF2B5EF4-FFF2-40B4-BE49-F238E27FC236}">
                  <a16:creationId xmlns:a16="http://schemas.microsoft.com/office/drawing/2014/main" id="{8B9AC023-720B-4837-8B1B-831524A9D93A}"/>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9" name="Freeform 48">
              <a:extLst>
                <a:ext uri="{FF2B5EF4-FFF2-40B4-BE49-F238E27FC236}">
                  <a16:creationId xmlns:a16="http://schemas.microsoft.com/office/drawing/2014/main" id="{D155F4CC-717D-4B26-8E41-31B41E4CF0D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0" name="Freeform 49">
              <a:extLst>
                <a:ext uri="{FF2B5EF4-FFF2-40B4-BE49-F238E27FC236}">
                  <a16:creationId xmlns:a16="http://schemas.microsoft.com/office/drawing/2014/main" id="{97F651E9-6565-46D0-8F83-B0E7A4D44A83}"/>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Oval 50">
              <a:extLst>
                <a:ext uri="{FF2B5EF4-FFF2-40B4-BE49-F238E27FC236}">
                  <a16:creationId xmlns:a16="http://schemas.microsoft.com/office/drawing/2014/main" id="{550845C0-910D-41B7-8A4C-306935699E8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51">
              <a:extLst>
                <a:ext uri="{FF2B5EF4-FFF2-40B4-BE49-F238E27FC236}">
                  <a16:creationId xmlns:a16="http://schemas.microsoft.com/office/drawing/2014/main" id="{F153C3F6-3916-4983-9C90-96A895373DF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52">
              <a:extLst>
                <a:ext uri="{FF2B5EF4-FFF2-40B4-BE49-F238E27FC236}">
                  <a16:creationId xmlns:a16="http://schemas.microsoft.com/office/drawing/2014/main" id="{B5B3C2B8-6E4A-4294-A14B-A77F4599AB1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14" name="TextBox 108">
            <a:extLst>
              <a:ext uri="{FF2B5EF4-FFF2-40B4-BE49-F238E27FC236}">
                <a16:creationId xmlns:a16="http://schemas.microsoft.com/office/drawing/2014/main" id="{2C78A55F-B699-4A18-8702-DFA11D3FEDE6}"/>
              </a:ext>
            </a:extLst>
          </p:cNvPr>
          <p:cNvSpPr txBox="1"/>
          <p:nvPr/>
        </p:nvSpPr>
        <p:spPr>
          <a:xfrm>
            <a:off x="6096000" y="388000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11.4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什么是</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DAO</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115" name="TextBox 2">
            <a:extLst>
              <a:ext uri="{FF2B5EF4-FFF2-40B4-BE49-F238E27FC236}">
                <a16:creationId xmlns:a16="http://schemas.microsoft.com/office/drawing/2014/main" id="{C06E5B3B-1D3B-4FF0-8C3D-8E4CD079C23C}"/>
              </a:ext>
            </a:extLst>
          </p:cNvPr>
          <p:cNvSpPr txBox="1"/>
          <p:nvPr/>
        </p:nvSpPr>
        <p:spPr>
          <a:xfrm>
            <a:off x="6110231" y="1965948"/>
            <a:ext cx="35044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11.2   </a:t>
            </a:r>
            <a:r>
              <a:rPr lang="zh-CN" altLang="en-US" sz="2400" b="1" dirty="0">
                <a:latin typeface="仿宋" panose="02010609060101010101" pitchFamily="49" charset="-122"/>
                <a:ea typeface="仿宋" panose="02010609060101010101" pitchFamily="49" charset="-122"/>
              </a:rPr>
              <a:t>连接数据库</a:t>
            </a:r>
          </a:p>
        </p:txBody>
      </p:sp>
      <p:grpSp>
        <p:nvGrpSpPr>
          <p:cNvPr id="116" name="组合 115">
            <a:extLst>
              <a:ext uri="{FF2B5EF4-FFF2-40B4-BE49-F238E27FC236}">
                <a16:creationId xmlns:a16="http://schemas.microsoft.com/office/drawing/2014/main" id="{2A3CDE7B-1FE1-4118-A12D-0B5488DF7A93}"/>
              </a:ext>
            </a:extLst>
          </p:cNvPr>
          <p:cNvGrpSpPr/>
          <p:nvPr/>
        </p:nvGrpSpPr>
        <p:grpSpPr>
          <a:xfrm>
            <a:off x="5257006" y="4681442"/>
            <a:ext cx="549846" cy="617986"/>
            <a:chOff x="279401" y="2698750"/>
            <a:chExt cx="1473200" cy="1655763"/>
          </a:xfrm>
        </p:grpSpPr>
        <p:sp>
          <p:nvSpPr>
            <p:cNvPr id="117" name="Freeform 45">
              <a:extLst>
                <a:ext uri="{FF2B5EF4-FFF2-40B4-BE49-F238E27FC236}">
                  <a16:creationId xmlns:a16="http://schemas.microsoft.com/office/drawing/2014/main" id="{3EA38226-740C-4F56-802F-B88C0F42694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Freeform 46">
              <a:extLst>
                <a:ext uri="{FF2B5EF4-FFF2-40B4-BE49-F238E27FC236}">
                  <a16:creationId xmlns:a16="http://schemas.microsoft.com/office/drawing/2014/main" id="{DF43494E-286D-4840-86B1-1812667823BB}"/>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47">
              <a:extLst>
                <a:ext uri="{FF2B5EF4-FFF2-40B4-BE49-F238E27FC236}">
                  <a16:creationId xmlns:a16="http://schemas.microsoft.com/office/drawing/2014/main" id="{36B85A13-DC59-4D74-874F-24469C50C052}"/>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48">
              <a:extLst>
                <a:ext uri="{FF2B5EF4-FFF2-40B4-BE49-F238E27FC236}">
                  <a16:creationId xmlns:a16="http://schemas.microsoft.com/office/drawing/2014/main" id="{05D3532A-7F4B-41AC-BD0F-7033C0FC6E9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9" name="Freeform 49">
              <a:extLst>
                <a:ext uri="{FF2B5EF4-FFF2-40B4-BE49-F238E27FC236}">
                  <a16:creationId xmlns:a16="http://schemas.microsoft.com/office/drawing/2014/main" id="{BBD996DC-D834-4403-AA44-1A12C082770B}"/>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0" name="Oval 50">
              <a:extLst>
                <a:ext uri="{FF2B5EF4-FFF2-40B4-BE49-F238E27FC236}">
                  <a16:creationId xmlns:a16="http://schemas.microsoft.com/office/drawing/2014/main" id="{79F7D79F-D11E-405D-93FE-7EC5ED700CBC}"/>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1" name="Freeform 51">
              <a:extLst>
                <a:ext uri="{FF2B5EF4-FFF2-40B4-BE49-F238E27FC236}">
                  <a16:creationId xmlns:a16="http://schemas.microsoft.com/office/drawing/2014/main" id="{8A7F7591-4423-4FC9-8495-0D532A08010B}"/>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2" name="Freeform 52">
              <a:extLst>
                <a:ext uri="{FF2B5EF4-FFF2-40B4-BE49-F238E27FC236}">
                  <a16:creationId xmlns:a16="http://schemas.microsoft.com/office/drawing/2014/main" id="{D7F41D33-6BCD-467D-B21C-DD12331A08B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73" name="TextBox 86">
            <a:extLst>
              <a:ext uri="{FF2B5EF4-FFF2-40B4-BE49-F238E27FC236}">
                <a16:creationId xmlns:a16="http://schemas.microsoft.com/office/drawing/2014/main" id="{B9A5371A-22A4-4B55-9BC5-78ED693665EE}"/>
              </a:ext>
            </a:extLst>
          </p:cNvPr>
          <p:cNvSpPr txBox="1"/>
          <p:nvPr/>
        </p:nvSpPr>
        <p:spPr>
          <a:xfrm>
            <a:off x="6096000" y="4837763"/>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11.5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sp>
        <p:nvSpPr>
          <p:cNvPr id="174" name="TextBox 68">
            <a:extLst>
              <a:ext uri="{FF2B5EF4-FFF2-40B4-BE49-F238E27FC236}">
                <a16:creationId xmlns:a16="http://schemas.microsoft.com/office/drawing/2014/main" id="{67ED2C24-230F-4CDD-8566-6C45ED539EA2}"/>
              </a:ext>
            </a:extLst>
          </p:cNvPr>
          <p:cNvSpPr txBox="1"/>
          <p:nvPr/>
        </p:nvSpPr>
        <p:spPr>
          <a:xfrm>
            <a:off x="6081465" y="1005081"/>
            <a:ext cx="4469304"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11.1   MySQL</a:t>
            </a:r>
            <a:r>
              <a:rPr lang="zh-CN" altLang="en-US" sz="2400" b="1" dirty="0">
                <a:latin typeface="仿宋" panose="02010609060101010101" pitchFamily="49" charset="-122"/>
                <a:ea typeface="仿宋" panose="02010609060101010101" pitchFamily="49" charset="-122"/>
              </a:rPr>
              <a:t>数据库与</a:t>
            </a:r>
            <a:r>
              <a:rPr lang="en-US" altLang="zh-CN" sz="2400" b="1" dirty="0">
                <a:latin typeface="仿宋" panose="02010609060101010101" pitchFamily="49" charset="-122"/>
                <a:ea typeface="仿宋" panose="02010609060101010101" pitchFamily="49" charset="-122"/>
              </a:rPr>
              <a:t>SQL</a:t>
            </a:r>
            <a:r>
              <a:rPr lang="zh-CN" altLang="en-US" sz="2400" b="1" dirty="0">
                <a:latin typeface="仿宋" panose="02010609060101010101" pitchFamily="49" charset="-122"/>
                <a:ea typeface="仿宋" panose="02010609060101010101" pitchFamily="49" charset="-122"/>
              </a:rPr>
              <a:t>命令 </a:t>
            </a:r>
          </a:p>
        </p:txBody>
      </p:sp>
    </p:spTree>
    <p:extLst>
      <p:ext uri="{BB962C8B-B14F-4D97-AF65-F5344CB8AC3E}">
        <p14:creationId xmlns:p14="http://schemas.microsoft.com/office/powerpoint/2010/main" val="1619535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3098094"/>
            <a:ext cx="12203689" cy="326163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 </a:t>
              </a:r>
              <a:r>
                <a:rPr lang="zh-CN" altLang="en-US" sz="2400" b="1" dirty="0">
                  <a:solidFill>
                    <a:schemeClr val="tx1"/>
                  </a:solidFill>
                  <a:latin typeface="仿宋" panose="02010609060101010101" pitchFamily="49" charset="-122"/>
                  <a:ea typeface="仿宋" panose="02010609060101010101" pitchFamily="49" charset="-122"/>
                </a:rPr>
                <a:t>体系结构</a:t>
              </a:r>
            </a:p>
          </p:txBody>
        </p:sp>
      </p:grpSp>
      <p:sp>
        <p:nvSpPr>
          <p:cNvPr id="10" name="页脚占位符 4">
            <a:extLst>
              <a:ext uri="{FF2B5EF4-FFF2-40B4-BE49-F238E27FC236}">
                <a16:creationId xmlns:a16="http://schemas.microsoft.com/office/drawing/2014/main" id="{21A4ECB6-F4C3-49C8-8463-082B513411D4}"/>
              </a:ext>
            </a:extLst>
          </p:cNvPr>
          <p:cNvSpPr>
            <a:spLocks noGrp="1"/>
          </p:cNvSpPr>
          <p:nvPr>
            <p:ph type="ftr" sz="quarter" idx="11"/>
          </p:nvPr>
        </p:nvSpPr>
        <p:spPr>
          <a:xfrm>
            <a:off x="3736258" y="5958514"/>
            <a:ext cx="2895600" cy="457200"/>
          </a:xfrm>
          <a:noFill/>
        </p:spPr>
        <p:txBody>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fld id="{712810BC-0A0C-4593-AA52-84B995AF8979}" type="slidenum">
              <a:rPr kumimoji="0" lang="en-US" altLang="zh-CN" sz="1400" b="1">
                <a:latin typeface="仿宋" panose="02010609060101010101" pitchFamily="49" charset="-122"/>
                <a:ea typeface="仿宋" panose="02010609060101010101" pitchFamily="49" charset="-122"/>
              </a:rPr>
              <a:pPr eaLnBrk="1" hangingPunct="1"/>
              <a:t>31</a:t>
            </a:fld>
            <a:endParaRPr kumimoji="0" lang="en-US" altLang="zh-CN" sz="1400" b="1">
              <a:latin typeface="仿宋" panose="02010609060101010101" pitchFamily="49" charset="-122"/>
              <a:ea typeface="仿宋" panose="02010609060101010101" pitchFamily="49" charset="-122"/>
            </a:endParaRPr>
          </a:p>
        </p:txBody>
      </p:sp>
      <p:sp>
        <p:nvSpPr>
          <p:cNvPr id="12" name="AutoShape 9">
            <a:extLst>
              <a:ext uri="{FF2B5EF4-FFF2-40B4-BE49-F238E27FC236}">
                <a16:creationId xmlns:a16="http://schemas.microsoft.com/office/drawing/2014/main" id="{3F4949D5-7576-4B6B-AA71-12966C2A47AE}"/>
              </a:ext>
            </a:extLst>
          </p:cNvPr>
          <p:cNvSpPr>
            <a:spLocks noChangeArrowheads="1"/>
          </p:cNvSpPr>
          <p:nvPr/>
        </p:nvSpPr>
        <p:spPr bwMode="auto">
          <a:xfrm>
            <a:off x="2401964" y="3091066"/>
            <a:ext cx="5113337" cy="2232025"/>
          </a:xfrm>
          <a:prstGeom prst="flowChartAlternateProcess">
            <a:avLst/>
          </a:prstGeom>
          <a:solidFill>
            <a:srgbClr val="CCFFCC">
              <a:alpha val="52156"/>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800" b="1">
                <a:latin typeface="仿宋" panose="02010609060101010101" pitchFamily="49" charset="-122"/>
                <a:ea typeface="仿宋" panose="02010609060101010101" pitchFamily="49" charset="-122"/>
              </a:rPr>
              <a:t>                 </a:t>
            </a:r>
          </a:p>
        </p:txBody>
      </p:sp>
      <p:sp>
        <p:nvSpPr>
          <p:cNvPr id="13" name="Rectangle 10">
            <a:extLst>
              <a:ext uri="{FF2B5EF4-FFF2-40B4-BE49-F238E27FC236}">
                <a16:creationId xmlns:a16="http://schemas.microsoft.com/office/drawing/2014/main" id="{ECE281CE-4B97-4413-9DC7-3C222D2658B0}"/>
              </a:ext>
            </a:extLst>
          </p:cNvPr>
          <p:cNvSpPr>
            <a:spLocks noChangeArrowheads="1"/>
          </p:cNvSpPr>
          <p:nvPr/>
        </p:nvSpPr>
        <p:spPr bwMode="auto">
          <a:xfrm>
            <a:off x="2905996" y="1691314"/>
            <a:ext cx="1152525" cy="576263"/>
          </a:xfrm>
          <a:prstGeom prst="rect">
            <a:avLst/>
          </a:prstGeom>
          <a:gradFill rotWithShape="1">
            <a:gsLst>
              <a:gs pos="0">
                <a:srgbClr val="66CCFF"/>
              </a:gs>
              <a:gs pos="100000">
                <a:srgbClr val="FFFFFF"/>
              </a:gs>
            </a:gsLst>
            <a:path path="shape">
              <a:fillToRect l="50000" t="50000" r="50000" b="50000"/>
            </a:path>
          </a:gradFill>
          <a:ln w="12700">
            <a:solidFill>
              <a:schemeClr val="accent2"/>
            </a:solidFill>
            <a:miter lim="800000"/>
            <a:headEnd/>
            <a:tailEnd/>
          </a:ln>
          <a:effectLst>
            <a:outerShdw dist="63500" dir="3187806"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2000" b="1" dirty="0">
                <a:latin typeface="仿宋" panose="02010609060101010101" pitchFamily="49" charset="-122"/>
                <a:ea typeface="仿宋" panose="02010609060101010101" pitchFamily="49" charset="-122"/>
              </a:rPr>
              <a:t>应用程序 </a:t>
            </a:r>
            <a:endParaRPr kumimoji="0" lang="en-US" altLang="zh-CN" sz="2000" b="1" dirty="0">
              <a:latin typeface="仿宋" panose="02010609060101010101" pitchFamily="49" charset="-122"/>
              <a:ea typeface="仿宋" panose="02010609060101010101" pitchFamily="49" charset="-122"/>
            </a:endParaRPr>
          </a:p>
        </p:txBody>
      </p:sp>
      <p:sp>
        <p:nvSpPr>
          <p:cNvPr id="14" name="AutoShape 11">
            <a:extLst>
              <a:ext uri="{FF2B5EF4-FFF2-40B4-BE49-F238E27FC236}">
                <a16:creationId xmlns:a16="http://schemas.microsoft.com/office/drawing/2014/main" id="{2E89BC55-1EE8-4AC0-BF0D-E2587AECF977}"/>
              </a:ext>
            </a:extLst>
          </p:cNvPr>
          <p:cNvSpPr>
            <a:spLocks noChangeArrowheads="1"/>
          </p:cNvSpPr>
          <p:nvPr/>
        </p:nvSpPr>
        <p:spPr bwMode="auto">
          <a:xfrm>
            <a:off x="2977433" y="5866439"/>
            <a:ext cx="1152525" cy="576263"/>
          </a:xfrm>
          <a:prstGeom prst="can">
            <a:avLst>
              <a:gd name="adj" fmla="val 25000"/>
            </a:avLst>
          </a:prstGeom>
          <a:gradFill rotWithShape="1">
            <a:gsLst>
              <a:gs pos="0">
                <a:srgbClr val="99CCFF"/>
              </a:gs>
              <a:gs pos="50000">
                <a:srgbClr val="0033CC"/>
              </a:gs>
              <a:gs pos="100000">
                <a:srgbClr val="99CCFF"/>
              </a:gs>
            </a:gsLst>
            <a:lin ang="0" scaled="1"/>
          </a:gradFill>
          <a:ln w="6350">
            <a:solidFill>
              <a:schemeClr val="tx1"/>
            </a:solidFill>
            <a:round/>
            <a:headEnd/>
            <a:tailEnd/>
          </a:ln>
          <a:effectLst>
            <a:outerShdw dist="71842" dir="2700000"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400" b="1">
                <a:solidFill>
                  <a:schemeClr val="bg1"/>
                </a:solidFill>
                <a:latin typeface="仿宋" panose="02010609060101010101" pitchFamily="49" charset="-122"/>
                <a:ea typeface="仿宋" panose="02010609060101010101" pitchFamily="49" charset="-122"/>
              </a:rPr>
              <a:t>DB</a:t>
            </a:r>
          </a:p>
        </p:txBody>
      </p:sp>
      <p:sp>
        <p:nvSpPr>
          <p:cNvPr id="15" name="AutoShape 12">
            <a:extLst>
              <a:ext uri="{FF2B5EF4-FFF2-40B4-BE49-F238E27FC236}">
                <a16:creationId xmlns:a16="http://schemas.microsoft.com/office/drawing/2014/main" id="{B8DDFD99-FCE4-4D1B-9E2A-84B2082D1018}"/>
              </a:ext>
            </a:extLst>
          </p:cNvPr>
          <p:cNvSpPr>
            <a:spLocks noChangeArrowheads="1"/>
          </p:cNvSpPr>
          <p:nvPr/>
        </p:nvSpPr>
        <p:spPr bwMode="auto">
          <a:xfrm>
            <a:off x="4274421" y="5866439"/>
            <a:ext cx="1152525" cy="576263"/>
          </a:xfrm>
          <a:prstGeom prst="can">
            <a:avLst>
              <a:gd name="adj" fmla="val 25000"/>
            </a:avLst>
          </a:prstGeom>
          <a:gradFill rotWithShape="1">
            <a:gsLst>
              <a:gs pos="0">
                <a:srgbClr val="99CCFF"/>
              </a:gs>
              <a:gs pos="50000">
                <a:srgbClr val="0033CC"/>
              </a:gs>
              <a:gs pos="100000">
                <a:srgbClr val="99CCFF"/>
              </a:gs>
            </a:gsLst>
            <a:lin ang="0" scaled="1"/>
          </a:gradFill>
          <a:ln w="6350">
            <a:solidFill>
              <a:schemeClr val="tx1"/>
            </a:solidFill>
            <a:round/>
            <a:headEnd/>
            <a:tailEnd/>
          </a:ln>
          <a:effectLst>
            <a:outerShdw dist="71842" dir="2700000"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400" b="1">
                <a:solidFill>
                  <a:schemeClr val="bg1"/>
                </a:solidFill>
                <a:latin typeface="仿宋" panose="02010609060101010101" pitchFamily="49" charset="-122"/>
                <a:ea typeface="仿宋" panose="02010609060101010101" pitchFamily="49" charset="-122"/>
              </a:rPr>
              <a:t>DB</a:t>
            </a:r>
          </a:p>
        </p:txBody>
      </p:sp>
      <p:sp>
        <p:nvSpPr>
          <p:cNvPr id="16" name="AutoShape 13">
            <a:extLst>
              <a:ext uri="{FF2B5EF4-FFF2-40B4-BE49-F238E27FC236}">
                <a16:creationId xmlns:a16="http://schemas.microsoft.com/office/drawing/2014/main" id="{CCE6BBE6-FE0D-4559-9D0A-D4E086EC979F}"/>
              </a:ext>
            </a:extLst>
          </p:cNvPr>
          <p:cNvSpPr>
            <a:spLocks noChangeArrowheads="1"/>
          </p:cNvSpPr>
          <p:nvPr/>
        </p:nvSpPr>
        <p:spPr bwMode="auto">
          <a:xfrm>
            <a:off x="5569821" y="5866439"/>
            <a:ext cx="1152525" cy="576263"/>
          </a:xfrm>
          <a:prstGeom prst="can">
            <a:avLst>
              <a:gd name="adj" fmla="val 25000"/>
            </a:avLst>
          </a:prstGeom>
          <a:gradFill rotWithShape="1">
            <a:gsLst>
              <a:gs pos="0">
                <a:srgbClr val="99CCFF"/>
              </a:gs>
              <a:gs pos="50000">
                <a:srgbClr val="0033CC"/>
              </a:gs>
              <a:gs pos="100000">
                <a:srgbClr val="99CCFF"/>
              </a:gs>
            </a:gsLst>
            <a:lin ang="0" scaled="1"/>
          </a:gradFill>
          <a:ln w="6350">
            <a:solidFill>
              <a:schemeClr val="tx1"/>
            </a:solidFill>
            <a:round/>
            <a:headEnd/>
            <a:tailEnd/>
          </a:ln>
          <a:effectLst>
            <a:outerShdw dist="71842" dir="2700000"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400" b="1">
                <a:solidFill>
                  <a:schemeClr val="bg1"/>
                </a:solidFill>
                <a:latin typeface="仿宋" panose="02010609060101010101" pitchFamily="49" charset="-122"/>
                <a:ea typeface="仿宋" panose="02010609060101010101" pitchFamily="49" charset="-122"/>
              </a:rPr>
              <a:t>DB</a:t>
            </a:r>
          </a:p>
        </p:txBody>
      </p:sp>
      <p:sp>
        <p:nvSpPr>
          <p:cNvPr id="20" name="Rectangle 14">
            <a:extLst>
              <a:ext uri="{FF2B5EF4-FFF2-40B4-BE49-F238E27FC236}">
                <a16:creationId xmlns:a16="http://schemas.microsoft.com/office/drawing/2014/main" id="{06EF073A-EEA9-422A-95B2-272FC8897EC1}"/>
              </a:ext>
            </a:extLst>
          </p:cNvPr>
          <p:cNvSpPr>
            <a:spLocks noChangeArrowheads="1"/>
          </p:cNvSpPr>
          <p:nvPr/>
        </p:nvSpPr>
        <p:spPr bwMode="auto">
          <a:xfrm>
            <a:off x="4201396" y="1691314"/>
            <a:ext cx="1152525" cy="576263"/>
          </a:xfrm>
          <a:prstGeom prst="rect">
            <a:avLst/>
          </a:prstGeom>
          <a:gradFill rotWithShape="1">
            <a:gsLst>
              <a:gs pos="0">
                <a:srgbClr val="66CCFF"/>
              </a:gs>
              <a:gs pos="100000">
                <a:srgbClr val="FFFFFF"/>
              </a:gs>
            </a:gsLst>
            <a:path path="shape">
              <a:fillToRect l="50000" t="50000" r="50000" b="50000"/>
            </a:path>
          </a:gradFill>
          <a:ln w="12700">
            <a:solidFill>
              <a:schemeClr val="accent2"/>
            </a:solidFill>
            <a:miter lim="800000"/>
            <a:headEnd/>
            <a:tailEnd/>
          </a:ln>
          <a:effectLst>
            <a:outerShdw dist="63500" dir="3187806"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2000" b="1">
                <a:latin typeface="仿宋" panose="02010609060101010101" pitchFamily="49" charset="-122"/>
                <a:ea typeface="仿宋" panose="02010609060101010101" pitchFamily="49" charset="-122"/>
              </a:rPr>
              <a:t>应用程序 </a:t>
            </a:r>
            <a:endParaRPr kumimoji="0" lang="en-US" altLang="zh-CN" sz="2000" b="1">
              <a:latin typeface="仿宋" panose="02010609060101010101" pitchFamily="49" charset="-122"/>
              <a:ea typeface="仿宋" panose="02010609060101010101" pitchFamily="49" charset="-122"/>
            </a:endParaRPr>
          </a:p>
        </p:txBody>
      </p:sp>
      <p:sp>
        <p:nvSpPr>
          <p:cNvPr id="23" name="Rectangle 15">
            <a:extLst>
              <a:ext uri="{FF2B5EF4-FFF2-40B4-BE49-F238E27FC236}">
                <a16:creationId xmlns:a16="http://schemas.microsoft.com/office/drawing/2014/main" id="{A49B1D26-96FB-4058-BF74-B24237FC5340}"/>
              </a:ext>
            </a:extLst>
          </p:cNvPr>
          <p:cNvSpPr>
            <a:spLocks noChangeArrowheads="1"/>
          </p:cNvSpPr>
          <p:nvPr/>
        </p:nvSpPr>
        <p:spPr bwMode="auto">
          <a:xfrm>
            <a:off x="5641258" y="1691314"/>
            <a:ext cx="1152525" cy="576263"/>
          </a:xfrm>
          <a:prstGeom prst="rect">
            <a:avLst/>
          </a:prstGeom>
          <a:gradFill rotWithShape="1">
            <a:gsLst>
              <a:gs pos="0">
                <a:srgbClr val="66CCFF"/>
              </a:gs>
              <a:gs pos="100000">
                <a:srgbClr val="FFFFFF"/>
              </a:gs>
            </a:gsLst>
            <a:path path="shape">
              <a:fillToRect l="50000" t="50000" r="50000" b="50000"/>
            </a:path>
          </a:gradFill>
          <a:ln w="12700">
            <a:solidFill>
              <a:schemeClr val="accent2"/>
            </a:solidFill>
            <a:miter lim="800000"/>
            <a:headEnd/>
            <a:tailEnd/>
          </a:ln>
          <a:effectLst>
            <a:outerShdw dist="63500" dir="3187806"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2000" b="1">
                <a:latin typeface="仿宋" panose="02010609060101010101" pitchFamily="49" charset="-122"/>
                <a:ea typeface="仿宋" panose="02010609060101010101" pitchFamily="49" charset="-122"/>
              </a:rPr>
              <a:t>应用程序 </a:t>
            </a:r>
            <a:endParaRPr kumimoji="0" lang="en-US" altLang="zh-CN" sz="2000" b="1">
              <a:latin typeface="仿宋" panose="02010609060101010101" pitchFamily="49" charset="-122"/>
              <a:ea typeface="仿宋" panose="02010609060101010101" pitchFamily="49" charset="-122"/>
            </a:endParaRPr>
          </a:p>
        </p:txBody>
      </p:sp>
      <p:sp>
        <p:nvSpPr>
          <p:cNvPr id="24" name="Text Box 16">
            <a:extLst>
              <a:ext uri="{FF2B5EF4-FFF2-40B4-BE49-F238E27FC236}">
                <a16:creationId xmlns:a16="http://schemas.microsoft.com/office/drawing/2014/main" id="{8329416F-4FEE-45E0-A6CA-1E63879A2A82}"/>
              </a:ext>
            </a:extLst>
          </p:cNvPr>
          <p:cNvSpPr txBox="1">
            <a:spLocks noChangeArrowheads="1"/>
          </p:cNvSpPr>
          <p:nvPr/>
        </p:nvSpPr>
        <p:spPr bwMode="auto">
          <a:xfrm>
            <a:off x="2690096" y="3491539"/>
            <a:ext cx="4537075" cy="457200"/>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
                <a:srgbClr val="339966"/>
              </a:buClr>
              <a:buFont typeface="Wingdings" panose="05000000000000000000" pitchFamily="2" charset="2"/>
              <a:buNone/>
            </a:pPr>
            <a:r>
              <a:rPr kumimoji="0" lang="en-US" altLang="zh-CN" sz="2400" b="1">
                <a:latin typeface="仿宋" panose="02010609060101010101" pitchFamily="49" charset="-122"/>
                <a:ea typeface="仿宋" panose="02010609060101010101" pitchFamily="49" charset="-122"/>
              </a:rPr>
              <a:t>JDBC API</a:t>
            </a:r>
          </a:p>
        </p:txBody>
      </p:sp>
      <p:sp>
        <p:nvSpPr>
          <p:cNvPr id="25" name="Text Box 17">
            <a:extLst>
              <a:ext uri="{FF2B5EF4-FFF2-40B4-BE49-F238E27FC236}">
                <a16:creationId xmlns:a16="http://schemas.microsoft.com/office/drawing/2014/main" id="{C4EAC836-B963-4496-9F0E-27CC4E6CF526}"/>
              </a:ext>
            </a:extLst>
          </p:cNvPr>
          <p:cNvSpPr txBox="1">
            <a:spLocks noChangeArrowheads="1"/>
          </p:cNvSpPr>
          <p:nvPr/>
        </p:nvSpPr>
        <p:spPr bwMode="auto">
          <a:xfrm>
            <a:off x="2690096" y="3923339"/>
            <a:ext cx="4537075" cy="466725"/>
          </a:xfrm>
          <a:prstGeom prst="rect">
            <a:avLst/>
          </a:prstGeom>
          <a:solidFill>
            <a:srgbClr val="CC99FF"/>
          </a:solidFill>
          <a:ln w="952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
                <a:srgbClr val="339966"/>
              </a:buClr>
              <a:buFont typeface="Wingdings" panose="05000000000000000000" pitchFamily="2" charset="2"/>
              <a:buNone/>
            </a:pPr>
            <a:r>
              <a:rPr kumimoji="0" lang="en-US" altLang="zh-CN" sz="2400" b="1">
                <a:latin typeface="仿宋" panose="02010609060101010101" pitchFamily="49" charset="-122"/>
                <a:ea typeface="仿宋" panose="02010609060101010101" pitchFamily="49" charset="-122"/>
              </a:rPr>
              <a:t>JDBC DriverManager</a:t>
            </a:r>
          </a:p>
        </p:txBody>
      </p:sp>
      <p:sp>
        <p:nvSpPr>
          <p:cNvPr id="27" name="Text Box 18">
            <a:extLst>
              <a:ext uri="{FF2B5EF4-FFF2-40B4-BE49-F238E27FC236}">
                <a16:creationId xmlns:a16="http://schemas.microsoft.com/office/drawing/2014/main" id="{0771B77D-F04A-4C51-BFD5-883DCE56639B}"/>
              </a:ext>
            </a:extLst>
          </p:cNvPr>
          <p:cNvSpPr txBox="1">
            <a:spLocks noChangeArrowheads="1"/>
          </p:cNvSpPr>
          <p:nvPr/>
        </p:nvSpPr>
        <p:spPr bwMode="auto">
          <a:xfrm>
            <a:off x="2690096" y="4355139"/>
            <a:ext cx="4537075" cy="466725"/>
          </a:xfrm>
          <a:prstGeom prst="rect">
            <a:avLst/>
          </a:prstGeom>
          <a:solidFill>
            <a:srgbClr val="00CC66"/>
          </a:solidFill>
          <a:ln w="952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
                <a:srgbClr val="339966"/>
              </a:buClr>
              <a:buFont typeface="Wingdings" panose="05000000000000000000" pitchFamily="2" charset="2"/>
              <a:buNone/>
            </a:pPr>
            <a:r>
              <a:rPr kumimoji="0" lang="zh-CN" altLang="en-US" sz="2400" b="1">
                <a:latin typeface="仿宋" panose="02010609060101010101" pitchFamily="49" charset="-122"/>
                <a:ea typeface="仿宋" panose="02010609060101010101" pitchFamily="49" charset="-122"/>
              </a:rPr>
              <a:t>数据库驱动</a:t>
            </a:r>
          </a:p>
        </p:txBody>
      </p:sp>
      <p:sp>
        <p:nvSpPr>
          <p:cNvPr id="29" name="AutoShape 19">
            <a:extLst>
              <a:ext uri="{FF2B5EF4-FFF2-40B4-BE49-F238E27FC236}">
                <a16:creationId xmlns:a16="http://schemas.microsoft.com/office/drawing/2014/main" id="{2C92B59F-FC08-4FDE-A74D-22D2E931147C}"/>
              </a:ext>
            </a:extLst>
          </p:cNvPr>
          <p:cNvSpPr>
            <a:spLocks noChangeArrowheads="1"/>
          </p:cNvSpPr>
          <p:nvPr/>
        </p:nvSpPr>
        <p:spPr bwMode="auto">
          <a:xfrm>
            <a:off x="3264771" y="2265989"/>
            <a:ext cx="431800" cy="792163"/>
          </a:xfrm>
          <a:prstGeom prst="upDownArrow">
            <a:avLst>
              <a:gd name="adj1" fmla="val 50000"/>
              <a:gd name="adj2" fmla="val 36691"/>
            </a:avLst>
          </a:prstGeom>
          <a:noFill/>
          <a:ln w="9525" algn="ctr">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b="1">
              <a:latin typeface="仿宋" panose="02010609060101010101" pitchFamily="49" charset="-122"/>
              <a:ea typeface="仿宋" panose="02010609060101010101" pitchFamily="49" charset="-122"/>
            </a:endParaRPr>
          </a:p>
        </p:txBody>
      </p:sp>
      <p:sp>
        <p:nvSpPr>
          <p:cNvPr id="30" name="AutoShape 20">
            <a:extLst>
              <a:ext uri="{FF2B5EF4-FFF2-40B4-BE49-F238E27FC236}">
                <a16:creationId xmlns:a16="http://schemas.microsoft.com/office/drawing/2014/main" id="{7FFA25DA-87F1-4C9A-BC5F-8A09E8941A9F}"/>
              </a:ext>
            </a:extLst>
          </p:cNvPr>
          <p:cNvSpPr>
            <a:spLocks noChangeArrowheads="1"/>
          </p:cNvSpPr>
          <p:nvPr/>
        </p:nvSpPr>
        <p:spPr bwMode="auto">
          <a:xfrm>
            <a:off x="3264771" y="5291764"/>
            <a:ext cx="431800" cy="574675"/>
          </a:xfrm>
          <a:prstGeom prst="upDownArrow">
            <a:avLst>
              <a:gd name="adj1" fmla="val 50000"/>
              <a:gd name="adj2" fmla="val 26618"/>
            </a:avLst>
          </a:prstGeom>
          <a:noFill/>
          <a:ln w="9525" algn="ctr">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b="1">
              <a:latin typeface="仿宋" panose="02010609060101010101" pitchFamily="49" charset="-122"/>
              <a:ea typeface="仿宋" panose="02010609060101010101" pitchFamily="49" charset="-122"/>
            </a:endParaRPr>
          </a:p>
        </p:txBody>
      </p:sp>
      <p:sp>
        <p:nvSpPr>
          <p:cNvPr id="31" name="AutoShape 21">
            <a:extLst>
              <a:ext uri="{FF2B5EF4-FFF2-40B4-BE49-F238E27FC236}">
                <a16:creationId xmlns:a16="http://schemas.microsoft.com/office/drawing/2014/main" id="{1FB4F444-D5FA-42CE-B411-B6338E1F8F46}"/>
              </a:ext>
            </a:extLst>
          </p:cNvPr>
          <p:cNvSpPr>
            <a:spLocks noChangeArrowheads="1"/>
          </p:cNvSpPr>
          <p:nvPr/>
        </p:nvSpPr>
        <p:spPr bwMode="auto">
          <a:xfrm>
            <a:off x="4561758" y="2265989"/>
            <a:ext cx="431800" cy="792163"/>
          </a:xfrm>
          <a:prstGeom prst="upDownArrow">
            <a:avLst>
              <a:gd name="adj1" fmla="val 50000"/>
              <a:gd name="adj2" fmla="val 36691"/>
            </a:avLst>
          </a:prstGeom>
          <a:noFill/>
          <a:ln w="9525" algn="ctr">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b="1">
              <a:latin typeface="仿宋" panose="02010609060101010101" pitchFamily="49" charset="-122"/>
              <a:ea typeface="仿宋" panose="02010609060101010101" pitchFamily="49" charset="-122"/>
            </a:endParaRPr>
          </a:p>
        </p:txBody>
      </p:sp>
      <p:sp>
        <p:nvSpPr>
          <p:cNvPr id="32" name="AutoShape 22">
            <a:extLst>
              <a:ext uri="{FF2B5EF4-FFF2-40B4-BE49-F238E27FC236}">
                <a16:creationId xmlns:a16="http://schemas.microsoft.com/office/drawing/2014/main" id="{A1B3EBA9-2A2D-4875-B2FE-F15B417F6876}"/>
              </a:ext>
            </a:extLst>
          </p:cNvPr>
          <p:cNvSpPr>
            <a:spLocks noChangeArrowheads="1"/>
          </p:cNvSpPr>
          <p:nvPr/>
        </p:nvSpPr>
        <p:spPr bwMode="auto">
          <a:xfrm>
            <a:off x="5930183" y="2265989"/>
            <a:ext cx="431800" cy="792163"/>
          </a:xfrm>
          <a:prstGeom prst="upDownArrow">
            <a:avLst>
              <a:gd name="adj1" fmla="val 50000"/>
              <a:gd name="adj2" fmla="val 36691"/>
            </a:avLst>
          </a:prstGeom>
          <a:noFill/>
          <a:ln w="9525" algn="ctr">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b="1">
              <a:latin typeface="仿宋" panose="02010609060101010101" pitchFamily="49" charset="-122"/>
              <a:ea typeface="仿宋" panose="02010609060101010101" pitchFamily="49" charset="-122"/>
            </a:endParaRPr>
          </a:p>
        </p:txBody>
      </p:sp>
      <p:sp>
        <p:nvSpPr>
          <p:cNvPr id="33" name="AutoShape 23">
            <a:extLst>
              <a:ext uri="{FF2B5EF4-FFF2-40B4-BE49-F238E27FC236}">
                <a16:creationId xmlns:a16="http://schemas.microsoft.com/office/drawing/2014/main" id="{D71B41A8-CFB0-41E2-A3F9-0C1F69BECF45}"/>
              </a:ext>
            </a:extLst>
          </p:cNvPr>
          <p:cNvSpPr>
            <a:spLocks noChangeArrowheads="1"/>
          </p:cNvSpPr>
          <p:nvPr/>
        </p:nvSpPr>
        <p:spPr bwMode="auto">
          <a:xfrm>
            <a:off x="4633196" y="5291764"/>
            <a:ext cx="431800" cy="574675"/>
          </a:xfrm>
          <a:prstGeom prst="upDownArrow">
            <a:avLst>
              <a:gd name="adj1" fmla="val 50000"/>
              <a:gd name="adj2" fmla="val 26618"/>
            </a:avLst>
          </a:prstGeom>
          <a:noFill/>
          <a:ln w="9525" algn="ctr">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b="1">
              <a:latin typeface="仿宋" panose="02010609060101010101" pitchFamily="49" charset="-122"/>
              <a:ea typeface="仿宋" panose="02010609060101010101" pitchFamily="49" charset="-122"/>
            </a:endParaRPr>
          </a:p>
        </p:txBody>
      </p:sp>
      <p:sp>
        <p:nvSpPr>
          <p:cNvPr id="34" name="AutoShape 24">
            <a:extLst>
              <a:ext uri="{FF2B5EF4-FFF2-40B4-BE49-F238E27FC236}">
                <a16:creationId xmlns:a16="http://schemas.microsoft.com/office/drawing/2014/main" id="{5ABBBD29-A18E-4E8C-8098-98193B6E84FD}"/>
              </a:ext>
            </a:extLst>
          </p:cNvPr>
          <p:cNvSpPr>
            <a:spLocks noChangeArrowheads="1"/>
          </p:cNvSpPr>
          <p:nvPr/>
        </p:nvSpPr>
        <p:spPr bwMode="auto">
          <a:xfrm>
            <a:off x="5857158" y="5291764"/>
            <a:ext cx="431800" cy="574675"/>
          </a:xfrm>
          <a:prstGeom prst="upDownArrow">
            <a:avLst>
              <a:gd name="adj1" fmla="val 50000"/>
              <a:gd name="adj2" fmla="val 26618"/>
            </a:avLst>
          </a:prstGeom>
          <a:noFill/>
          <a:ln w="9525" algn="ctr">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b="1">
              <a:latin typeface="仿宋" panose="02010609060101010101" pitchFamily="49" charset="-122"/>
              <a:ea typeface="仿宋" panose="02010609060101010101" pitchFamily="49" charset="-122"/>
            </a:endParaRPr>
          </a:p>
        </p:txBody>
      </p:sp>
      <p:sp>
        <p:nvSpPr>
          <p:cNvPr id="36" name="Rectangle 26">
            <a:extLst>
              <a:ext uri="{FF2B5EF4-FFF2-40B4-BE49-F238E27FC236}">
                <a16:creationId xmlns:a16="http://schemas.microsoft.com/office/drawing/2014/main" id="{19CD42A5-24A2-41C6-8B6F-FAAAA9C45070}"/>
              </a:ext>
            </a:extLst>
          </p:cNvPr>
          <p:cNvSpPr>
            <a:spLocks noChangeArrowheads="1"/>
          </p:cNvSpPr>
          <p:nvPr/>
        </p:nvSpPr>
        <p:spPr bwMode="auto">
          <a:xfrm>
            <a:off x="2222577" y="2652545"/>
            <a:ext cx="6408737" cy="2879725"/>
          </a:xfrm>
          <a:prstGeom prst="rect">
            <a:avLst/>
          </a:prstGeom>
          <a:noFill/>
          <a:ln w="28575" cap="rnd" algn="ctr">
            <a:solidFill>
              <a:srgbClr val="3333CC"/>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b="1">
              <a:latin typeface="仿宋" panose="02010609060101010101" pitchFamily="49" charset="-122"/>
              <a:ea typeface="仿宋" panose="02010609060101010101" pitchFamily="49" charset="-122"/>
            </a:endParaRPr>
          </a:p>
        </p:txBody>
      </p:sp>
      <p:sp>
        <p:nvSpPr>
          <p:cNvPr id="37" name="Text Box 27">
            <a:extLst>
              <a:ext uri="{FF2B5EF4-FFF2-40B4-BE49-F238E27FC236}">
                <a16:creationId xmlns:a16="http://schemas.microsoft.com/office/drawing/2014/main" id="{9DCDD2E0-6DD0-4166-AB33-96A151E985FD}"/>
              </a:ext>
            </a:extLst>
          </p:cNvPr>
          <p:cNvSpPr txBox="1">
            <a:spLocks noChangeArrowheads="1"/>
          </p:cNvSpPr>
          <p:nvPr/>
        </p:nvSpPr>
        <p:spPr bwMode="auto">
          <a:xfrm>
            <a:off x="7487368" y="2722755"/>
            <a:ext cx="1008063" cy="46166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rgbClr val="339966"/>
              </a:buClr>
              <a:buFont typeface="Wingdings" panose="05000000000000000000" pitchFamily="2" charset="2"/>
              <a:buNone/>
            </a:pPr>
            <a:r>
              <a:rPr kumimoji="0" lang="en-US" altLang="zh-CN" sz="2400" b="1" dirty="0">
                <a:solidFill>
                  <a:srgbClr val="3333CC"/>
                </a:solidFill>
                <a:latin typeface="仿宋" panose="02010609060101010101" pitchFamily="49" charset="-122"/>
                <a:ea typeface="仿宋" panose="02010609060101010101" pitchFamily="49" charset="-122"/>
              </a:rPr>
              <a:t>JDBC</a:t>
            </a:r>
          </a:p>
        </p:txBody>
      </p:sp>
    </p:spTree>
    <p:extLst>
      <p:ext uri="{BB962C8B-B14F-4D97-AF65-F5344CB8AC3E}">
        <p14:creationId xmlns:p14="http://schemas.microsoft.com/office/powerpoint/2010/main" val="12273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3"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1000"/>
                                        <p:tgtEl>
                                          <p:spTgt spid="13"/>
                                        </p:tgtEl>
                                      </p:cBhvr>
                                    </p:animEffect>
                                  </p:childTnLst>
                                </p:cTn>
                              </p:par>
                            </p:childTnLst>
                          </p:cTn>
                        </p:par>
                        <p:par>
                          <p:cTn id="20" fill="hold">
                            <p:stCondLst>
                              <p:cond delay="4000"/>
                            </p:stCondLst>
                            <p:childTnLst>
                              <p:par>
                                <p:cTn id="21" presetID="2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edge">
                                      <p:cBhvr>
                                        <p:cTn id="23" dur="1000"/>
                                        <p:tgtEl>
                                          <p:spTgt spid="12"/>
                                        </p:tgtEl>
                                      </p:cBhvr>
                                    </p:animEffect>
                                  </p:childTnLst>
                                </p:cTn>
                              </p:par>
                            </p:childTnLst>
                          </p:cTn>
                        </p:par>
                        <p:par>
                          <p:cTn id="24" fill="hold">
                            <p:stCondLst>
                              <p:cond delay="5000"/>
                            </p:stCondLst>
                            <p:childTnLst>
                              <p:par>
                                <p:cTn id="25" presetID="3" presetClass="entr" presetSubtype="10" fill="hold" grpId="0" nodeType="afterEffect">
                                  <p:stCondLst>
                                    <p:cond delay="0"/>
                                  </p:stCondLst>
                                  <p:iterate type="lt">
                                    <p:tmPct val="0"/>
                                  </p:iterate>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1000"/>
                                        <p:tgtEl>
                                          <p:spTgt spid="14"/>
                                        </p:tgtEl>
                                      </p:cBhvr>
                                    </p:animEffect>
                                  </p:childTnLst>
                                </p:cTn>
                              </p:par>
                            </p:childTnLst>
                          </p:cTn>
                        </p:par>
                        <p:par>
                          <p:cTn id="28" fill="hold">
                            <p:stCondLst>
                              <p:cond delay="6000"/>
                            </p:stCondLst>
                            <p:childTnLst>
                              <p:par>
                                <p:cTn id="29" presetID="35" presetClass="emph" presetSubtype="0" repeatCount="2000" fill="hold" grpId="1" nodeType="afterEffect">
                                  <p:stCondLst>
                                    <p:cond delay="0"/>
                                  </p:stCondLst>
                                  <p:iterate type="lt">
                                    <p:tmPct val="0"/>
                                  </p:iterate>
                                  <p:childTnLst>
                                    <p:anim calcmode="discrete" valueType="str">
                                      <p:cBhvr>
                                        <p:cTn id="30" dur="1000" fill="hold"/>
                                        <p:tgtEl>
                                          <p:spTgt spid="14"/>
                                        </p:tgtEl>
                                        <p:attrNameLst>
                                          <p:attrName>style.visibility</p:attrName>
                                        </p:attrNameLst>
                                      </p:cBhvr>
                                      <p:tavLst>
                                        <p:tav tm="0">
                                          <p:val>
                                            <p:strVal val="hidden"/>
                                          </p:val>
                                        </p:tav>
                                        <p:tav tm="50000">
                                          <p:val>
                                            <p:strVal val="visible"/>
                                          </p:val>
                                        </p:tav>
                                      </p:tavLst>
                                    </p:anim>
                                  </p:childTnLst>
                                </p:cTn>
                              </p:par>
                            </p:childTnLst>
                          </p:cTn>
                        </p:par>
                        <p:par>
                          <p:cTn id="31" fill="hold">
                            <p:stCondLst>
                              <p:cond delay="8000"/>
                            </p:stCondLst>
                            <p:childTnLst>
                              <p:par>
                                <p:cTn id="32" presetID="3" presetClass="entr" presetSubtype="10" fill="hold" grpId="0" nodeType="afterEffect">
                                  <p:stCondLst>
                                    <p:cond delay="0"/>
                                  </p:stCondLst>
                                  <p:iterate type="lt">
                                    <p:tmPct val="0"/>
                                  </p:iterate>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1000"/>
                                        <p:tgtEl>
                                          <p:spTgt spid="15"/>
                                        </p:tgtEl>
                                      </p:cBhvr>
                                    </p:animEffect>
                                  </p:childTnLst>
                                </p:cTn>
                              </p:par>
                            </p:childTnLst>
                          </p:cTn>
                        </p:par>
                        <p:par>
                          <p:cTn id="35" fill="hold">
                            <p:stCondLst>
                              <p:cond delay="9000"/>
                            </p:stCondLst>
                            <p:childTnLst>
                              <p:par>
                                <p:cTn id="36" presetID="35" presetClass="emph" presetSubtype="0" repeatCount="2000" fill="hold" grpId="1" nodeType="afterEffect">
                                  <p:stCondLst>
                                    <p:cond delay="0"/>
                                  </p:stCondLst>
                                  <p:iterate type="lt">
                                    <p:tmPct val="0"/>
                                  </p:iterate>
                                  <p:childTnLst>
                                    <p:anim calcmode="discrete" valueType="str">
                                      <p:cBhvr>
                                        <p:cTn id="37" dur="1000" fill="hold"/>
                                        <p:tgtEl>
                                          <p:spTgt spid="15"/>
                                        </p:tgtEl>
                                        <p:attrNameLst>
                                          <p:attrName>style.visibility</p:attrName>
                                        </p:attrNameLst>
                                      </p:cBhvr>
                                      <p:tavLst>
                                        <p:tav tm="0">
                                          <p:val>
                                            <p:strVal val="hidden"/>
                                          </p:val>
                                        </p:tav>
                                        <p:tav tm="50000">
                                          <p:val>
                                            <p:strVal val="visible"/>
                                          </p:val>
                                        </p:tav>
                                      </p:tavLst>
                                    </p:anim>
                                  </p:childTnLst>
                                </p:cTn>
                              </p:par>
                            </p:childTnLst>
                          </p:cTn>
                        </p:par>
                        <p:par>
                          <p:cTn id="38" fill="hold">
                            <p:stCondLst>
                              <p:cond delay="11000"/>
                            </p:stCondLst>
                            <p:childTnLst>
                              <p:par>
                                <p:cTn id="39" presetID="3" presetClass="entr" presetSubtype="10" fill="hold" grpId="0" nodeType="afterEffect">
                                  <p:stCondLst>
                                    <p:cond delay="0"/>
                                  </p:stCondLst>
                                  <p:iterate type="lt">
                                    <p:tmPct val="0"/>
                                  </p:iterate>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1000"/>
                                        <p:tgtEl>
                                          <p:spTgt spid="16"/>
                                        </p:tgtEl>
                                      </p:cBhvr>
                                    </p:animEffect>
                                  </p:childTnLst>
                                </p:cTn>
                              </p:par>
                            </p:childTnLst>
                          </p:cTn>
                        </p:par>
                        <p:par>
                          <p:cTn id="42" fill="hold">
                            <p:stCondLst>
                              <p:cond delay="12000"/>
                            </p:stCondLst>
                            <p:childTnLst>
                              <p:par>
                                <p:cTn id="43" presetID="35" presetClass="emph" presetSubtype="0" repeatCount="2000" fill="hold" grpId="1" nodeType="afterEffect">
                                  <p:stCondLst>
                                    <p:cond delay="0"/>
                                  </p:stCondLst>
                                  <p:iterate type="lt">
                                    <p:tmPct val="0"/>
                                  </p:iterate>
                                  <p:childTnLst>
                                    <p:anim calcmode="discrete" valueType="str">
                                      <p:cBhvr>
                                        <p:cTn id="44"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5" fill="hold">
                            <p:stCondLst>
                              <p:cond delay="14000"/>
                            </p:stCondLst>
                            <p:childTnLst>
                              <p:par>
                                <p:cTn id="46" presetID="3" presetClass="entr" presetSubtype="1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1000"/>
                                        <p:tgtEl>
                                          <p:spTgt spid="20"/>
                                        </p:tgtEl>
                                      </p:cBhvr>
                                    </p:animEffect>
                                  </p:childTnLst>
                                </p:cTn>
                              </p:par>
                            </p:childTnLst>
                          </p:cTn>
                        </p:par>
                        <p:par>
                          <p:cTn id="49" fill="hold">
                            <p:stCondLst>
                              <p:cond delay="15000"/>
                            </p:stCondLst>
                            <p:childTnLst>
                              <p:par>
                                <p:cTn id="50" presetID="3" presetClass="entr" presetSubtype="1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12" grpId="0" animBg="1"/>
      <p:bldP spid="13" grpId="0" animBg="1"/>
      <p:bldP spid="14" grpId="0" animBg="1"/>
      <p:bldP spid="14" grpId="1" animBg="1"/>
      <p:bldP spid="15" grpId="0" animBg="1"/>
      <p:bldP spid="15" grpId="1" animBg="1"/>
      <p:bldP spid="16" grpId="0" animBg="1"/>
      <p:bldP spid="16" grpId="1" animBg="1"/>
      <p:bldP spid="20"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 API</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1" name="内容占位符 2">
            <a:extLst>
              <a:ext uri="{FF2B5EF4-FFF2-40B4-BE49-F238E27FC236}">
                <a16:creationId xmlns:a16="http://schemas.microsoft.com/office/drawing/2014/main" id="{5FA8FD34-A803-40A7-BC7D-EDC2692D34FB}"/>
              </a:ext>
            </a:extLst>
          </p:cNvPr>
          <p:cNvSpPr txBox="1">
            <a:spLocks/>
          </p:cNvSpPr>
          <p:nvPr/>
        </p:nvSpPr>
        <p:spPr>
          <a:xfrm>
            <a:off x="1071572" y="1554360"/>
            <a:ext cx="10433376" cy="4067608"/>
          </a:xfrm>
          <a:prstGeom prst="rect">
            <a:avLst/>
          </a:prstGeom>
        </p:spPr>
        <p:txBody>
          <a:bodyPr vert="horz" lIns="121889" tIns="60944" rIns="121889" bIns="60944" rtlCol="0">
            <a:noAutofit/>
          </a:bodyPr>
          <a:lstStyle>
            <a:defPPr>
              <a:defRPr lang="en-US"/>
            </a:defPPr>
            <a:lvl1pPr indent="0">
              <a:lnSpc>
                <a:spcPct val="120000"/>
              </a:lnSpc>
              <a:spcBef>
                <a:spcPct val="20000"/>
              </a:spcBef>
              <a:buFont typeface="Wingdings" pitchFamily="2" charset="2"/>
              <a:buNone/>
              <a:defRPr>
                <a:solidFill>
                  <a:schemeClr val="tx1">
                    <a:lumMod val="75000"/>
                    <a:lumOff val="2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457109">
              <a:lnSpc>
                <a:spcPct val="130000"/>
              </a:lnSpc>
            </a:pPr>
            <a:r>
              <a:rPr lang="zh-CN" altLang="en-US" sz="2400" b="1" dirty="0">
                <a:solidFill>
                  <a:schemeClr val="tx1"/>
                </a:solidFill>
                <a:latin typeface="仿宋" panose="02010609060101010101" pitchFamily="49" charset="-122"/>
                <a:ea typeface="仿宋" panose="02010609060101010101" pitchFamily="49" charset="-122"/>
              </a:rPr>
              <a:t> </a:t>
            </a:r>
            <a:r>
              <a:rPr lang="en-US" altLang="zh-CN" sz="2400" b="1" dirty="0">
                <a:solidFill>
                  <a:schemeClr val="tx1"/>
                </a:solidFill>
                <a:latin typeface="仿宋" panose="02010609060101010101" pitchFamily="49" charset="-122"/>
                <a:ea typeface="仿宋" panose="02010609060101010101" pitchFamily="49" charset="-122"/>
              </a:rPr>
              <a:t>JDBC API</a:t>
            </a:r>
            <a:r>
              <a:rPr lang="zh-CN" altLang="en-US" sz="2400" b="1" dirty="0">
                <a:solidFill>
                  <a:schemeClr val="tx1"/>
                </a:solidFill>
                <a:latin typeface="仿宋" panose="02010609060101010101" pitchFamily="49" charset="-122"/>
                <a:ea typeface="仿宋" panose="02010609060101010101" pitchFamily="49" charset="-122"/>
              </a:rPr>
              <a:t>提供的类和接口是在</a:t>
            </a:r>
            <a:r>
              <a:rPr lang="en-US" altLang="zh-CN" sz="2400" b="1" dirty="0" err="1">
                <a:solidFill>
                  <a:schemeClr val="tx1"/>
                </a:solidFill>
                <a:latin typeface="仿宋" panose="02010609060101010101" pitchFamily="49" charset="-122"/>
                <a:ea typeface="仿宋" panose="02010609060101010101" pitchFamily="49" charset="-122"/>
              </a:rPr>
              <a:t>java.sql</a:t>
            </a:r>
            <a:r>
              <a:rPr lang="zh-CN" altLang="en-US" sz="2400" b="1" dirty="0">
                <a:solidFill>
                  <a:schemeClr val="tx1"/>
                </a:solidFill>
                <a:latin typeface="仿宋" panose="02010609060101010101" pitchFamily="49" charset="-122"/>
                <a:ea typeface="仿宋" panose="02010609060101010101" pitchFamily="49" charset="-122"/>
              </a:rPr>
              <a:t>包和</a:t>
            </a:r>
            <a:r>
              <a:rPr lang="en-US" altLang="zh-CN" sz="2400" b="1" dirty="0" err="1">
                <a:solidFill>
                  <a:schemeClr val="tx1"/>
                </a:solidFill>
                <a:latin typeface="仿宋" panose="02010609060101010101" pitchFamily="49" charset="-122"/>
                <a:ea typeface="仿宋" panose="02010609060101010101" pitchFamily="49" charset="-122"/>
              </a:rPr>
              <a:t>javax.sql</a:t>
            </a:r>
            <a:r>
              <a:rPr lang="zh-CN" altLang="en-US" sz="2400" b="1" dirty="0">
                <a:solidFill>
                  <a:schemeClr val="tx1"/>
                </a:solidFill>
                <a:latin typeface="仿宋" panose="02010609060101010101" pitchFamily="49" charset="-122"/>
                <a:ea typeface="仿宋" panose="02010609060101010101" pitchFamily="49" charset="-122"/>
              </a:rPr>
              <a:t>包中定义的。</a:t>
            </a:r>
            <a:endParaRPr lang="en-US" altLang="zh-CN" sz="2400" b="1" dirty="0">
              <a:solidFill>
                <a:schemeClr val="tx1"/>
              </a:solidFill>
              <a:latin typeface="仿宋" panose="02010609060101010101" pitchFamily="49" charset="-122"/>
              <a:ea typeface="仿宋" panose="02010609060101010101" pitchFamily="49" charset="-122"/>
            </a:endParaRPr>
          </a:p>
          <a:p>
            <a:pPr indent="457109">
              <a:lnSpc>
                <a:spcPct val="130000"/>
              </a:lnSpc>
            </a:pPr>
            <a:r>
              <a:rPr lang="zh-CN" altLang="en-US" sz="2400" b="1" dirty="0">
                <a:solidFill>
                  <a:schemeClr val="tx1"/>
                </a:solidFill>
                <a:latin typeface="仿宋" panose="02010609060101010101" pitchFamily="49" charset="-122"/>
                <a:ea typeface="仿宋" panose="02010609060101010101" pitchFamily="49" charset="-122"/>
              </a:rPr>
              <a:t>以下列出常用的类和接口，希望查阅教材或类文档进行研究。</a:t>
            </a:r>
            <a:endParaRPr lang="en-US" altLang="zh-CN" sz="2400" b="1" dirty="0">
              <a:solidFill>
                <a:schemeClr val="tx1"/>
              </a:solidFill>
              <a:latin typeface="仿宋" panose="02010609060101010101" pitchFamily="49" charset="-122"/>
              <a:ea typeface="仿宋" panose="02010609060101010101" pitchFamily="49" charset="-122"/>
            </a:endParaRPr>
          </a:p>
          <a:p>
            <a:pPr indent="457109">
              <a:lnSpc>
                <a:spcPct val="130000"/>
              </a:lnSpc>
            </a:pPr>
            <a:endParaRPr lang="en-US" altLang="zh-CN" sz="2400" b="1" dirty="0">
              <a:solidFill>
                <a:schemeClr val="tx1"/>
              </a:solidFill>
              <a:latin typeface="仿宋" panose="02010609060101010101" pitchFamily="49" charset="-122"/>
              <a:ea typeface="仿宋" panose="02010609060101010101" pitchFamily="49" charset="-122"/>
            </a:endParaRPr>
          </a:p>
          <a:p>
            <a:pPr marL="609463" lvl="1" indent="457109">
              <a:lnSpc>
                <a:spcPct val="130000"/>
              </a:lnSpc>
              <a:buNone/>
            </a:pPr>
            <a:r>
              <a:rPr lang="en-US" altLang="zh-CN" sz="2400" b="1" dirty="0" err="1">
                <a:solidFill>
                  <a:schemeClr val="tx1"/>
                </a:solidFill>
                <a:latin typeface="仿宋" panose="02010609060101010101" pitchFamily="49" charset="-122"/>
                <a:ea typeface="仿宋" panose="02010609060101010101" pitchFamily="49" charset="-122"/>
              </a:rPr>
              <a:t>DriverManager</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Connection </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Statement </a:t>
            </a:r>
            <a:r>
              <a:rPr lang="zh-CN" altLang="en-US" sz="2400" b="1" dirty="0">
                <a:solidFill>
                  <a:schemeClr val="tx1"/>
                </a:solidFill>
                <a:latin typeface="仿宋" panose="02010609060101010101" pitchFamily="49" charset="-122"/>
                <a:ea typeface="仿宋" panose="02010609060101010101" pitchFamily="49" charset="-122"/>
              </a:rPr>
              <a:t>、</a:t>
            </a:r>
          </a:p>
          <a:p>
            <a:pPr marL="609463" lvl="1" indent="457109">
              <a:lnSpc>
                <a:spcPct val="130000"/>
              </a:lnSpc>
              <a:buNone/>
            </a:pPr>
            <a:r>
              <a:rPr lang="en-US" altLang="zh-CN" sz="2400" b="1" dirty="0" err="1">
                <a:solidFill>
                  <a:schemeClr val="tx1"/>
                </a:solidFill>
                <a:latin typeface="仿宋" panose="02010609060101010101" pitchFamily="49" charset="-122"/>
                <a:ea typeface="仿宋" panose="02010609060101010101" pitchFamily="49" charset="-122"/>
              </a:rPr>
              <a:t>PreparedStatement</a:t>
            </a:r>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CallableStatement</a:t>
            </a:r>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 </a:t>
            </a:r>
          </a:p>
          <a:p>
            <a:pPr marL="609463" lvl="1" indent="457109">
              <a:lnSpc>
                <a:spcPct val="130000"/>
              </a:lnSpc>
              <a:buNone/>
            </a:pPr>
            <a:r>
              <a:rPr lang="en-US" altLang="zh-CN" sz="2400" b="1" dirty="0" err="1">
                <a:solidFill>
                  <a:schemeClr val="tx1"/>
                </a:solidFill>
                <a:latin typeface="仿宋" panose="02010609060101010101" pitchFamily="49" charset="-122"/>
                <a:ea typeface="仿宋" panose="02010609060101010101" pitchFamily="49" charset="-122"/>
              </a:rPr>
              <a:t>ResultSet</a:t>
            </a:r>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java.sql.Date</a:t>
            </a:r>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SQLException</a:t>
            </a:r>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a:t>
            </a:r>
          </a:p>
          <a:p>
            <a:pPr marL="609463" lvl="1" indent="457109">
              <a:lnSpc>
                <a:spcPct val="130000"/>
              </a:lnSpc>
              <a:buNone/>
            </a:pPr>
            <a:r>
              <a:rPr lang="en-US" altLang="zh-CN" sz="2400" b="1" dirty="0" err="1">
                <a:solidFill>
                  <a:schemeClr val="tx1"/>
                </a:solidFill>
                <a:latin typeface="仿宋" panose="02010609060101010101" pitchFamily="49" charset="-122"/>
                <a:ea typeface="仿宋" panose="02010609060101010101" pitchFamily="49" charset="-122"/>
              </a:rPr>
              <a:t>DatabaseMetadata</a:t>
            </a:r>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ResultSetMetaData</a:t>
            </a:r>
            <a:r>
              <a:rPr lang="zh-CN" altLang="en-US" sz="2400" b="1" dirty="0">
                <a:solidFill>
                  <a:schemeClr val="tx1"/>
                </a:solidFill>
                <a:latin typeface="仿宋" panose="02010609060101010101" pitchFamily="49" charset="-122"/>
                <a:ea typeface="仿宋" panose="02010609060101010101" pitchFamily="49" charset="-122"/>
              </a:rPr>
              <a:t>等。</a:t>
            </a:r>
          </a:p>
          <a:p>
            <a:pPr indent="457109">
              <a:lnSpc>
                <a:spcPct val="130000"/>
              </a:lnSpc>
            </a:pPr>
            <a:endParaRPr lang="zh-CN" altLang="en-US" sz="2400" b="1" dirty="0">
              <a:solidFill>
                <a:schemeClr val="tx1"/>
              </a:solidFill>
              <a:latin typeface="仿宋" panose="02010609060101010101" pitchFamily="49" charset="-122"/>
              <a:ea typeface="仿宋" panose="02010609060101010101" pitchFamily="49" charset="-122"/>
            </a:endParaRPr>
          </a:p>
          <a:p>
            <a:pPr indent="457109">
              <a:lnSpc>
                <a:spcPct val="130000"/>
              </a:lnSpc>
            </a:pP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5217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 </a:t>
              </a:r>
              <a:r>
                <a:rPr lang="en-US" altLang="zh-CN" sz="2400" b="1" dirty="0" err="1">
                  <a:solidFill>
                    <a:schemeClr val="tx1"/>
                  </a:solidFill>
                  <a:latin typeface="仿宋" panose="02010609060101010101" pitchFamily="49" charset="-122"/>
                  <a:ea typeface="仿宋" panose="02010609060101010101" pitchFamily="49" charset="-122"/>
                </a:rPr>
                <a:t>DriverManager</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9" name="Rectangle 3">
            <a:extLst>
              <a:ext uri="{FF2B5EF4-FFF2-40B4-BE49-F238E27FC236}">
                <a16:creationId xmlns:a16="http://schemas.microsoft.com/office/drawing/2014/main" id="{3F597181-7D29-4DFA-9D7E-619A24903FCD}"/>
              </a:ext>
            </a:extLst>
          </p:cNvPr>
          <p:cNvSpPr txBox="1">
            <a:spLocks noChangeArrowheads="1"/>
          </p:cNvSpPr>
          <p:nvPr/>
        </p:nvSpPr>
        <p:spPr>
          <a:xfrm>
            <a:off x="1501417" y="1833770"/>
            <a:ext cx="8459787" cy="452596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a:latin typeface="仿宋" panose="02010609060101010101" pitchFamily="49" charset="-122"/>
                <a:ea typeface="仿宋" panose="02010609060101010101" pitchFamily="49" charset="-122"/>
              </a:rPr>
              <a:t>JDBC</a:t>
            </a:r>
            <a:r>
              <a:rPr lang="zh-CN" altLang="en-US" b="1">
                <a:latin typeface="仿宋" panose="02010609060101010101" pitchFamily="49" charset="-122"/>
                <a:ea typeface="仿宋" panose="02010609060101010101" pitchFamily="49" charset="-122"/>
              </a:rPr>
              <a:t>的管理层，用于把</a:t>
            </a:r>
            <a:r>
              <a:rPr lang="en-US" altLang="zh-CN" b="1">
                <a:latin typeface="仿宋" panose="02010609060101010101" pitchFamily="49" charset="-122"/>
                <a:ea typeface="仿宋" panose="02010609060101010101" pitchFamily="49" charset="-122"/>
              </a:rPr>
              <a:t>Java </a:t>
            </a:r>
            <a:r>
              <a:rPr lang="zh-CN" altLang="en-US" b="1">
                <a:latin typeface="仿宋" panose="02010609060101010101" pitchFamily="49" charset="-122"/>
                <a:ea typeface="仿宋" panose="02010609060101010101" pitchFamily="49" charset="-122"/>
              </a:rPr>
              <a:t>应用程序连接到正确的</a:t>
            </a:r>
            <a:r>
              <a:rPr lang="en-US" altLang="zh-CN" b="1">
                <a:latin typeface="仿宋" panose="02010609060101010101" pitchFamily="49" charset="-122"/>
                <a:ea typeface="仿宋" panose="02010609060101010101" pitchFamily="49" charset="-122"/>
              </a:rPr>
              <a:t>JDBC </a:t>
            </a:r>
            <a:r>
              <a:rPr lang="zh-CN" altLang="en-US" b="1">
                <a:latin typeface="仿宋" panose="02010609060101010101" pitchFamily="49" charset="-122"/>
                <a:ea typeface="仿宋" panose="02010609060101010101" pitchFamily="49" charset="-122"/>
              </a:rPr>
              <a:t>驱动程序上，然后即退出。</a:t>
            </a:r>
          </a:p>
          <a:p>
            <a:pPr marL="0" indent="0">
              <a:buFont typeface="Wingdings" panose="05000000000000000000" pitchFamily="2" charset="2"/>
              <a:buNone/>
            </a:pPr>
            <a:r>
              <a:rPr lang="zh-CN" altLang="en-US" sz="2400" b="1">
                <a:latin typeface="仿宋" panose="02010609060101010101" pitchFamily="49" charset="-122"/>
                <a:ea typeface="仿宋" panose="02010609060101010101" pitchFamily="49" charset="-122"/>
              </a:rPr>
              <a:t>加载驱动程序时自动调用其</a:t>
            </a:r>
            <a:r>
              <a:rPr lang="en-US" altLang="zh-CN" sz="2400" b="1">
                <a:latin typeface="仿宋" panose="02010609060101010101" pitchFamily="49" charset="-122"/>
                <a:ea typeface="仿宋" panose="02010609060101010101" pitchFamily="49" charset="-122"/>
              </a:rPr>
              <a:t>registerDriver</a:t>
            </a:r>
            <a:r>
              <a:rPr lang="zh-CN" altLang="en-US" sz="2400" b="1">
                <a:latin typeface="仿宋" panose="02010609060101010101" pitchFamily="49" charset="-122"/>
                <a:ea typeface="仿宋" panose="02010609060101010101" pitchFamily="49" charset="-122"/>
              </a:rPr>
              <a:t>方法</a:t>
            </a:r>
          </a:p>
          <a:p>
            <a:pPr lvl="1">
              <a:buFont typeface="Wingdings" panose="05000000000000000000" pitchFamily="2" charset="2"/>
              <a:buNone/>
            </a:pPr>
            <a:r>
              <a:rPr lang="en-US" altLang="zh-CN" b="1">
                <a:latin typeface="仿宋" panose="02010609060101010101" pitchFamily="49" charset="-122"/>
                <a:ea typeface="仿宋" panose="02010609060101010101" pitchFamily="49" charset="-122"/>
              </a:rPr>
              <a:t>Class.forName(" </a:t>
            </a:r>
            <a:r>
              <a:rPr lang="fr-FR" altLang="zh-CN" b="1">
                <a:latin typeface="仿宋" panose="02010609060101010101" pitchFamily="49" charset="-122"/>
                <a:ea typeface="仿宋" panose="02010609060101010101" pitchFamily="49" charset="-122"/>
              </a:rPr>
              <a:t>com.mysql.jdbc.Driver</a:t>
            </a:r>
            <a:r>
              <a:rPr lang="en-US" altLang="zh-CN" b="1">
                <a:latin typeface="仿宋" panose="02010609060101010101" pitchFamily="49" charset="-122"/>
                <a:ea typeface="仿宋" panose="02010609060101010101" pitchFamily="49" charset="-122"/>
              </a:rPr>
              <a:t> ");</a:t>
            </a:r>
          </a:p>
          <a:p>
            <a:pPr lvl="1">
              <a:buFont typeface="Wingdings" panose="05000000000000000000" pitchFamily="2" charset="2"/>
              <a:buNone/>
            </a:pPr>
            <a:r>
              <a:rPr lang="fr-FR" altLang="zh-CN" b="1">
                <a:latin typeface="仿宋" panose="02010609060101010101" pitchFamily="49" charset="-122"/>
                <a:ea typeface="仿宋" panose="02010609060101010101" pitchFamily="49" charset="-122"/>
              </a:rPr>
              <a:t>System.setProperty("jdbc.drivers",					" com.mysql.jdbc.Driver ");</a:t>
            </a:r>
            <a:endParaRPr lang="en-US" altLang="zh-CN" b="1">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zh-CN" altLang="en-US" sz="2400" b="1">
                <a:latin typeface="仿宋" panose="02010609060101010101" pitchFamily="49" charset="-122"/>
                <a:ea typeface="仿宋" panose="02010609060101010101" pitchFamily="49" charset="-122"/>
              </a:rPr>
              <a:t>建立连接</a:t>
            </a:r>
            <a:r>
              <a:rPr lang="en-US" altLang="zh-CN" sz="2400" b="1">
                <a:latin typeface="仿宋" panose="02010609060101010101" pitchFamily="49" charset="-122"/>
                <a:ea typeface="仿宋" panose="02010609060101010101" pitchFamily="49" charset="-122"/>
              </a:rPr>
              <a:t>:</a:t>
            </a:r>
            <a:r>
              <a:rPr lang="zh-CN" altLang="en-US" sz="2400" b="1">
                <a:latin typeface="仿宋" panose="02010609060101010101" pitchFamily="49" charset="-122"/>
                <a:ea typeface="仿宋" panose="02010609060101010101" pitchFamily="49" charset="-122"/>
              </a:rPr>
              <a:t>通过</a:t>
            </a:r>
            <a:r>
              <a:rPr lang="en-US" altLang="zh-CN" sz="2400" b="1">
                <a:latin typeface="仿宋" panose="02010609060101010101" pitchFamily="49" charset="-122"/>
                <a:ea typeface="仿宋" panose="02010609060101010101" pitchFamily="49" charset="-122"/>
              </a:rPr>
              <a:t>DriverManager.getConnection(URL)</a:t>
            </a:r>
            <a:r>
              <a:rPr lang="zh-CN" altLang="en-US" sz="2400" b="1">
                <a:latin typeface="仿宋" panose="02010609060101010101" pitchFamily="49" charset="-122"/>
                <a:ea typeface="仿宋" panose="02010609060101010101" pitchFamily="49" charset="-122"/>
              </a:rPr>
              <a:t>方法提供的</a:t>
            </a:r>
            <a:r>
              <a:rPr lang="en-US" altLang="zh-CN" sz="2400" b="1">
                <a:latin typeface="仿宋" panose="02010609060101010101" pitchFamily="49" charset="-122"/>
                <a:ea typeface="仿宋" panose="02010609060101010101" pitchFamily="49" charset="-122"/>
              </a:rPr>
              <a:t>URL</a:t>
            </a:r>
            <a:r>
              <a:rPr lang="zh-CN" altLang="en-US" sz="2400" b="1">
                <a:latin typeface="仿宋" panose="02010609060101010101" pitchFamily="49" charset="-122"/>
                <a:ea typeface="仿宋" panose="02010609060101010101" pitchFamily="49" charset="-122"/>
              </a:rPr>
              <a:t>检查已注册的驱动程序，建立与数据库的连接。</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8126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 calcmode="lin" valueType="num">
                                      <p:cBhvr additive="base">
                                        <p:cTn id="20"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 calcmode="lin" valueType="num">
                                      <p:cBhvr additive="base">
                                        <p:cTn id="28"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anim calcmode="lin" valueType="num">
                                      <p:cBhvr additive="base">
                                        <p:cTn id="34"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 Connection</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0" name="Rectangle 3">
            <a:extLst>
              <a:ext uri="{FF2B5EF4-FFF2-40B4-BE49-F238E27FC236}">
                <a16:creationId xmlns:a16="http://schemas.microsoft.com/office/drawing/2014/main" id="{76EF8CE9-9980-42C2-8E23-78465E796984}"/>
              </a:ext>
            </a:extLst>
          </p:cNvPr>
          <p:cNvSpPr txBox="1">
            <a:spLocks noChangeArrowheads="1"/>
          </p:cNvSpPr>
          <p:nvPr/>
        </p:nvSpPr>
        <p:spPr>
          <a:xfrm>
            <a:off x="772313" y="1801370"/>
            <a:ext cx="10605422" cy="504031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a:latin typeface="仿宋" panose="02010609060101010101" pitchFamily="49" charset="-122"/>
                <a:ea typeface="仿宋" panose="02010609060101010101" pitchFamily="49" charset="-122"/>
              </a:rPr>
              <a:t>Connection </a:t>
            </a:r>
            <a:r>
              <a:rPr lang="zh-CN" altLang="en-US" b="1">
                <a:latin typeface="仿宋" panose="02010609060101010101" pitchFamily="49" charset="-122"/>
                <a:ea typeface="仿宋" panose="02010609060101010101" pitchFamily="49" charset="-122"/>
              </a:rPr>
              <a:t>对象代表与数据库的连接</a:t>
            </a:r>
          </a:p>
          <a:p>
            <a:pPr marL="0" indent="0">
              <a:buFont typeface="Wingdings" panose="05000000000000000000" pitchFamily="2" charset="2"/>
              <a:buNone/>
            </a:pPr>
            <a:r>
              <a:rPr lang="zh-CN" altLang="en-US" b="1">
                <a:latin typeface="仿宋" panose="02010609060101010101" pitchFamily="49" charset="-122"/>
                <a:ea typeface="仿宋" panose="02010609060101010101" pitchFamily="49" charset="-122"/>
              </a:rPr>
              <a:t>获取连接的方法：</a:t>
            </a:r>
          </a:p>
          <a:p>
            <a:pPr lvl="1">
              <a:buFont typeface="Wingdings" panose="05000000000000000000" pitchFamily="2" charset="2"/>
              <a:buNone/>
            </a:pPr>
            <a:r>
              <a:rPr lang="en-US" altLang="zh-CN" b="1">
                <a:latin typeface="仿宋" panose="02010609060101010101" pitchFamily="49" charset="-122"/>
                <a:ea typeface="仿宋" panose="02010609060101010101" pitchFamily="49" charset="-122"/>
              </a:rPr>
              <a:t>DriverManager.getConnection(</a:t>
            </a:r>
            <a:r>
              <a:rPr lang="en-US" altLang="zh-CN" b="1">
                <a:solidFill>
                  <a:schemeClr val="hlink"/>
                </a:solidFill>
                <a:latin typeface="仿宋" panose="02010609060101010101" pitchFamily="49" charset="-122"/>
                <a:ea typeface="仿宋" panose="02010609060101010101" pitchFamily="49" charset="-122"/>
              </a:rPr>
              <a:t>URL</a:t>
            </a:r>
            <a:r>
              <a:rPr lang="en-US" altLang="zh-CN" b="1">
                <a:latin typeface="仿宋" panose="02010609060101010101" pitchFamily="49" charset="-122"/>
                <a:ea typeface="仿宋" panose="02010609060101010101" pitchFamily="49" charset="-122"/>
              </a:rPr>
              <a:t>,user,pwd)</a:t>
            </a:r>
          </a:p>
          <a:p>
            <a:pPr marL="0" indent="0">
              <a:buFont typeface="Wingdings" panose="05000000000000000000" pitchFamily="2" charset="2"/>
              <a:buNone/>
            </a:pPr>
            <a:r>
              <a:rPr lang="en-US" altLang="zh-CN" b="1">
                <a:solidFill>
                  <a:schemeClr val="hlink"/>
                </a:solidFill>
                <a:latin typeface="仿宋" panose="02010609060101010101" pitchFamily="49" charset="-122"/>
                <a:ea typeface="仿宋" panose="02010609060101010101" pitchFamily="49" charset="-122"/>
              </a:rPr>
              <a:t>JDBC URL </a:t>
            </a:r>
            <a:r>
              <a:rPr lang="zh-CN" altLang="en-US" b="1">
                <a:solidFill>
                  <a:schemeClr val="hlink"/>
                </a:solidFill>
                <a:latin typeface="仿宋" panose="02010609060101010101" pitchFamily="49" charset="-122"/>
                <a:ea typeface="仿宋" panose="02010609060101010101" pitchFamily="49" charset="-122"/>
              </a:rPr>
              <a:t>的标准语法如下所示</a:t>
            </a:r>
            <a:r>
              <a:rPr lang="zh-CN" altLang="en-US" b="1">
                <a:latin typeface="仿宋" panose="02010609060101010101" pitchFamily="49" charset="-122"/>
                <a:ea typeface="仿宋" panose="02010609060101010101" pitchFamily="49" charset="-122"/>
              </a:rPr>
              <a:t>：</a:t>
            </a:r>
          </a:p>
          <a:p>
            <a:pPr lvl="1">
              <a:buFont typeface="Wingdings" panose="05000000000000000000" pitchFamily="2" charset="2"/>
              <a:buNone/>
            </a:pPr>
            <a:r>
              <a:rPr lang="en-US" altLang="zh-CN" b="1">
                <a:latin typeface="仿宋" panose="02010609060101010101" pitchFamily="49" charset="-122"/>
                <a:ea typeface="仿宋" panose="02010609060101010101" pitchFamily="49" charset="-122"/>
              </a:rPr>
              <a:t>jdbc:&lt; </a:t>
            </a:r>
            <a:r>
              <a:rPr lang="zh-CN" altLang="en-US" b="1">
                <a:latin typeface="仿宋" panose="02010609060101010101" pitchFamily="49" charset="-122"/>
                <a:ea typeface="仿宋" panose="02010609060101010101" pitchFamily="49" charset="-122"/>
              </a:rPr>
              <a:t>子协议 </a:t>
            </a:r>
            <a:r>
              <a:rPr lang="en-US" altLang="zh-CN" b="1">
                <a:latin typeface="仿宋" panose="02010609060101010101" pitchFamily="49" charset="-122"/>
                <a:ea typeface="仿宋" panose="02010609060101010101" pitchFamily="49" charset="-122"/>
              </a:rPr>
              <a:t>&gt;:&lt; </a:t>
            </a:r>
            <a:r>
              <a:rPr lang="zh-CN" altLang="en-US" b="1">
                <a:latin typeface="仿宋" panose="02010609060101010101" pitchFamily="49" charset="-122"/>
                <a:ea typeface="仿宋" panose="02010609060101010101" pitchFamily="49" charset="-122"/>
              </a:rPr>
              <a:t>子名称 </a:t>
            </a:r>
            <a:r>
              <a:rPr lang="en-US" altLang="zh-CN" b="1">
                <a:latin typeface="仿宋" panose="02010609060101010101" pitchFamily="49" charset="-122"/>
                <a:ea typeface="仿宋" panose="02010609060101010101" pitchFamily="49" charset="-122"/>
              </a:rPr>
              <a:t>&gt;</a:t>
            </a:r>
            <a:r>
              <a:rPr lang="zh-CN" altLang="en-US" b="1">
                <a:latin typeface="仿宋" panose="02010609060101010101" pitchFamily="49" charset="-122"/>
                <a:ea typeface="仿宋" panose="02010609060101010101" pitchFamily="49" charset="-122"/>
              </a:rPr>
              <a:t>。例如：</a:t>
            </a:r>
          </a:p>
          <a:p>
            <a:pPr lvl="1">
              <a:buFont typeface="Wingdings" panose="05000000000000000000" pitchFamily="2" charset="2"/>
              <a:buNone/>
            </a:pPr>
            <a:r>
              <a:rPr lang="en-US" altLang="zh-CN" b="1">
                <a:latin typeface="仿宋" panose="02010609060101010101" pitchFamily="49" charset="-122"/>
                <a:ea typeface="仿宋" panose="02010609060101010101" pitchFamily="49" charset="-122"/>
              </a:rPr>
              <a:t>String url="jdbc:mysql://localhost:3306/testdb”</a:t>
            </a:r>
          </a:p>
          <a:p>
            <a:pPr lvl="1">
              <a:buFont typeface="Wingdings" panose="05000000000000000000" pitchFamily="2" charset="2"/>
              <a:buNone/>
            </a:pPr>
            <a:r>
              <a:rPr lang="en-US" altLang="zh-CN" b="1">
                <a:latin typeface="仿宋" panose="02010609060101010101" pitchFamily="49" charset="-122"/>
                <a:ea typeface="仿宋" panose="02010609060101010101" pitchFamily="49" charset="-122"/>
              </a:rPr>
              <a:t>String url=“jdbc:odbc:testDS”</a:t>
            </a:r>
            <a:endParaRPr lang="en-US" altLang="zh-CN"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04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 calcmode="lin" valueType="num">
                                      <p:cBhvr additive="base">
                                        <p:cTn id="20"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0">
                                            <p:txEl>
                                              <p:pRg st="4" end="4"/>
                                            </p:txEl>
                                          </p:spTgt>
                                        </p:tgtEl>
                                        <p:attrNameLst>
                                          <p:attrName>style.visibility</p:attrName>
                                        </p:attrNameLst>
                                      </p:cBhvr>
                                      <p:to>
                                        <p:strVal val="visible"/>
                                      </p:to>
                                    </p:set>
                                    <p:anim calcmode="lin" valueType="num">
                                      <p:cBhvr additive="base">
                                        <p:cTn id="24"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
                                            <p:txEl>
                                              <p:pRg st="5" end="5"/>
                                            </p:txEl>
                                          </p:spTgt>
                                        </p:tgtEl>
                                        <p:attrNameLst>
                                          <p:attrName>style.visibility</p:attrName>
                                        </p:attrNameLst>
                                      </p:cBhvr>
                                      <p:to>
                                        <p:strVal val="visible"/>
                                      </p:to>
                                    </p:set>
                                    <p:anim calcmode="lin" valueType="num">
                                      <p:cBhvr additive="base">
                                        <p:cTn id="28"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 calcmode="lin" valueType="num">
                                      <p:cBhvr additive="base">
                                        <p:cTn id="32"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 Connection</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1" name="Rectangle 8">
            <a:extLst>
              <a:ext uri="{FF2B5EF4-FFF2-40B4-BE49-F238E27FC236}">
                <a16:creationId xmlns:a16="http://schemas.microsoft.com/office/drawing/2014/main" id="{D688C100-48BE-42E0-A20B-9D1988F086D9}"/>
              </a:ext>
            </a:extLst>
          </p:cNvPr>
          <p:cNvSpPr txBox="1">
            <a:spLocks noChangeArrowheads="1"/>
          </p:cNvSpPr>
          <p:nvPr/>
        </p:nvSpPr>
        <p:spPr>
          <a:xfrm>
            <a:off x="1930386" y="2532427"/>
            <a:ext cx="8642350" cy="396081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Connection</a:t>
            </a:r>
            <a:r>
              <a:rPr lang="zh-CN" altLang="en-US" b="1" dirty="0">
                <a:latin typeface="仿宋" panose="02010609060101010101" pitchFamily="49" charset="-122"/>
                <a:ea typeface="仿宋" panose="02010609060101010101" pitchFamily="49" charset="-122"/>
              </a:rPr>
              <a:t>对象与事务处理相关的方法：</a:t>
            </a:r>
            <a:endParaRPr lang="en-US" altLang="zh-CN"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	</a:t>
            </a:r>
            <a:r>
              <a:rPr lang="en-US" altLang="zh-CN" b="1" dirty="0" err="1">
                <a:latin typeface="仿宋" panose="02010609060101010101" pitchFamily="49" charset="-122"/>
                <a:ea typeface="仿宋" panose="02010609060101010101" pitchFamily="49" charset="-122"/>
              </a:rPr>
              <a:t>setAutoCommit</a:t>
            </a:r>
            <a:r>
              <a:rPr lang="en-US" altLang="zh-CN" b="1" dirty="0">
                <a:latin typeface="仿宋" panose="02010609060101010101" pitchFamily="49" charset="-122"/>
                <a:ea typeface="仿宋" panose="02010609060101010101" pitchFamily="49" charset="-122"/>
              </a:rPr>
              <a:t>(</a:t>
            </a:r>
            <a:r>
              <a:rPr lang="en-US" altLang="zh-CN" b="1" dirty="0" err="1">
                <a:latin typeface="仿宋" panose="02010609060101010101" pitchFamily="49" charset="-122"/>
                <a:ea typeface="仿宋" panose="02010609060101010101" pitchFamily="49" charset="-122"/>
              </a:rPr>
              <a:t>boolean</a:t>
            </a:r>
            <a:r>
              <a:rPr lang="en-US" altLang="zh-CN" b="1" dirty="0">
                <a:latin typeface="仿宋" panose="02010609060101010101" pitchFamily="49" charset="-122"/>
                <a:ea typeface="仿宋" panose="02010609060101010101" pitchFamily="49" charset="-122"/>
              </a:rPr>
              <a:t>);</a:t>
            </a:r>
          </a:p>
          <a:p>
            <a:pPr marL="0" indent="0">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	rollback();</a:t>
            </a:r>
          </a:p>
          <a:p>
            <a:pPr marL="0" indent="0">
              <a:buFont typeface="Wingdings" panose="05000000000000000000" pitchFamily="2" charset="2"/>
              <a:buNone/>
            </a:pPr>
            <a:r>
              <a:rPr lang="en-US" altLang="zh-CN" b="1" dirty="0">
                <a:latin typeface="仿宋" panose="02010609060101010101" pitchFamily="49" charset="-122"/>
                <a:ea typeface="仿宋" panose="02010609060101010101" pitchFamily="49" charset="-122"/>
              </a:rPr>
              <a:t>	commit();</a:t>
            </a:r>
          </a:p>
        </p:txBody>
      </p:sp>
    </p:spTree>
    <p:extLst>
      <p:ext uri="{BB962C8B-B14F-4D97-AF65-F5344CB8AC3E}">
        <p14:creationId xmlns:p14="http://schemas.microsoft.com/office/powerpoint/2010/main" val="154722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 Statement</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1" name="Rectangle 9">
            <a:extLst>
              <a:ext uri="{FF2B5EF4-FFF2-40B4-BE49-F238E27FC236}">
                <a16:creationId xmlns:a16="http://schemas.microsoft.com/office/drawing/2014/main" id="{91C63204-3731-4F6B-B3D1-BE57EB3C323C}"/>
              </a:ext>
            </a:extLst>
          </p:cNvPr>
          <p:cNvSpPr txBox="1">
            <a:spLocks noChangeArrowheads="1"/>
          </p:cNvSpPr>
          <p:nvPr/>
        </p:nvSpPr>
        <p:spPr>
          <a:xfrm>
            <a:off x="1143317" y="1600200"/>
            <a:ext cx="10419417" cy="50292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a:latin typeface="仿宋" panose="02010609060101010101" pitchFamily="49" charset="-122"/>
                <a:ea typeface="仿宋" panose="02010609060101010101" pitchFamily="49" charset="-122"/>
              </a:rPr>
              <a:t>Statement</a:t>
            </a:r>
          </a:p>
          <a:p>
            <a:pPr lvl="1">
              <a:buFont typeface="Wingdings" panose="05000000000000000000" pitchFamily="2" charset="2"/>
              <a:buNone/>
            </a:pPr>
            <a:r>
              <a:rPr lang="zh-CN" altLang="en-US" b="1">
                <a:latin typeface="仿宋" panose="02010609060101010101" pitchFamily="49" charset="-122"/>
                <a:ea typeface="仿宋" panose="02010609060101010101" pitchFamily="49" charset="-122"/>
              </a:rPr>
              <a:t>用于发送简单的</a:t>
            </a:r>
            <a:r>
              <a:rPr lang="en-US" altLang="zh-CN" b="1">
                <a:latin typeface="仿宋" panose="02010609060101010101" pitchFamily="49" charset="-122"/>
                <a:ea typeface="仿宋" panose="02010609060101010101" pitchFamily="49" charset="-122"/>
              </a:rPr>
              <a:t>SQL</a:t>
            </a:r>
            <a:r>
              <a:rPr lang="zh-CN" altLang="en-US" b="1">
                <a:latin typeface="仿宋" panose="02010609060101010101" pitchFamily="49" charset="-122"/>
                <a:ea typeface="仿宋" panose="02010609060101010101" pitchFamily="49" charset="-122"/>
              </a:rPr>
              <a:t>语句</a:t>
            </a:r>
          </a:p>
          <a:p>
            <a:pPr lvl="1">
              <a:buFont typeface="Wingdings" panose="05000000000000000000" pitchFamily="2" charset="2"/>
              <a:buNone/>
            </a:pPr>
            <a:r>
              <a:rPr lang="zh-CN" altLang="en-US" b="1">
                <a:latin typeface="仿宋" panose="02010609060101010101" pitchFamily="49" charset="-122"/>
                <a:ea typeface="仿宋" panose="02010609060101010101" pitchFamily="49" charset="-122"/>
              </a:rPr>
              <a:t>通过</a:t>
            </a:r>
            <a:r>
              <a:rPr lang="en-US" altLang="zh-CN" b="1">
                <a:latin typeface="仿宋" panose="02010609060101010101" pitchFamily="49" charset="-122"/>
                <a:ea typeface="仿宋" panose="02010609060101010101" pitchFamily="49" charset="-122"/>
              </a:rPr>
              <a:t>CONNECTION</a:t>
            </a:r>
            <a:r>
              <a:rPr lang="zh-CN" altLang="en-US" b="1">
                <a:latin typeface="仿宋" panose="02010609060101010101" pitchFamily="49" charset="-122"/>
                <a:ea typeface="仿宋" panose="02010609060101010101" pitchFamily="49" charset="-122"/>
              </a:rPr>
              <a:t>对象的</a:t>
            </a:r>
            <a:r>
              <a:rPr lang="en-US" altLang="zh-CN" b="1">
                <a:latin typeface="仿宋" panose="02010609060101010101" pitchFamily="49" charset="-122"/>
                <a:ea typeface="仿宋" panose="02010609060101010101" pitchFamily="49" charset="-122"/>
              </a:rPr>
              <a:t>createStatement</a:t>
            </a:r>
            <a:r>
              <a:rPr lang="zh-CN" altLang="en-US" b="1">
                <a:latin typeface="仿宋" panose="02010609060101010101" pitchFamily="49" charset="-122"/>
                <a:ea typeface="仿宋" panose="02010609060101010101" pitchFamily="49" charset="-122"/>
              </a:rPr>
              <a:t>方法创建</a:t>
            </a:r>
          </a:p>
          <a:p>
            <a:pPr marL="0" indent="0">
              <a:buFont typeface="Arial" panose="020B0604020202020204" pitchFamily="34" charset="0"/>
              <a:buNone/>
            </a:pPr>
            <a:r>
              <a:rPr lang="en-US" altLang="zh-CN" b="1">
                <a:latin typeface="仿宋" panose="02010609060101010101" pitchFamily="49" charset="-122"/>
                <a:ea typeface="仿宋" panose="02010609060101010101" pitchFamily="49" charset="-122"/>
              </a:rPr>
              <a:t>PreparedStatement </a:t>
            </a:r>
          </a:p>
          <a:p>
            <a:pPr lvl="1">
              <a:buFont typeface="Wingdings" panose="05000000000000000000" pitchFamily="2" charset="2"/>
              <a:buNone/>
            </a:pPr>
            <a:r>
              <a:rPr lang="zh-CN" altLang="en-US" b="1">
                <a:latin typeface="仿宋" panose="02010609060101010101" pitchFamily="49" charset="-122"/>
                <a:ea typeface="仿宋" panose="02010609060101010101" pitchFamily="49" charset="-122"/>
              </a:rPr>
              <a:t>用于发送一个或多个输入参数的</a:t>
            </a:r>
            <a:r>
              <a:rPr lang="en-US" altLang="zh-CN" b="1">
                <a:latin typeface="仿宋" panose="02010609060101010101" pitchFamily="49" charset="-122"/>
                <a:ea typeface="仿宋" panose="02010609060101010101" pitchFamily="49" charset="-122"/>
              </a:rPr>
              <a:t>SQL</a:t>
            </a:r>
            <a:r>
              <a:rPr lang="zh-CN" altLang="en-US" b="1">
                <a:latin typeface="仿宋" panose="02010609060101010101" pitchFamily="49" charset="-122"/>
                <a:ea typeface="仿宋" panose="02010609060101010101" pitchFamily="49" charset="-122"/>
              </a:rPr>
              <a:t>语句</a:t>
            </a:r>
          </a:p>
          <a:p>
            <a:pPr lvl="1">
              <a:buFont typeface="Wingdings" panose="05000000000000000000" pitchFamily="2" charset="2"/>
              <a:buNone/>
            </a:pPr>
            <a:r>
              <a:rPr lang="zh-CN" altLang="en-US" b="1">
                <a:latin typeface="仿宋" panose="02010609060101010101" pitchFamily="49" charset="-122"/>
                <a:ea typeface="仿宋" panose="02010609060101010101" pitchFamily="49" charset="-122"/>
              </a:rPr>
              <a:t>通过</a:t>
            </a:r>
            <a:r>
              <a:rPr lang="en-US" altLang="zh-CN" b="1">
                <a:latin typeface="仿宋" panose="02010609060101010101" pitchFamily="49" charset="-122"/>
                <a:ea typeface="仿宋" panose="02010609060101010101" pitchFamily="49" charset="-122"/>
              </a:rPr>
              <a:t>CONNECTION</a:t>
            </a:r>
            <a:r>
              <a:rPr lang="zh-CN" altLang="en-US" b="1">
                <a:latin typeface="仿宋" panose="02010609060101010101" pitchFamily="49" charset="-122"/>
                <a:ea typeface="仿宋" panose="02010609060101010101" pitchFamily="49" charset="-122"/>
              </a:rPr>
              <a:t>对象的</a:t>
            </a:r>
            <a:r>
              <a:rPr lang="en-US" altLang="zh-CN" b="1">
                <a:latin typeface="仿宋" panose="02010609060101010101" pitchFamily="49" charset="-122"/>
                <a:ea typeface="仿宋" panose="02010609060101010101" pitchFamily="49" charset="-122"/>
              </a:rPr>
              <a:t>prepareStatement</a:t>
            </a:r>
            <a:r>
              <a:rPr lang="zh-CN" altLang="en-US" b="1">
                <a:latin typeface="仿宋" panose="02010609060101010101" pitchFamily="49" charset="-122"/>
                <a:ea typeface="仿宋" panose="02010609060101010101" pitchFamily="49" charset="-122"/>
              </a:rPr>
              <a:t>方法创建</a:t>
            </a:r>
          </a:p>
          <a:p>
            <a:pPr lvl="1">
              <a:buFont typeface="Wingdings" panose="05000000000000000000" pitchFamily="2" charset="2"/>
              <a:buNone/>
            </a:pPr>
            <a:r>
              <a:rPr lang="zh-CN" altLang="en-US" b="1">
                <a:latin typeface="仿宋" panose="02010609060101010101" pitchFamily="49" charset="-122"/>
                <a:ea typeface="仿宋" panose="02010609060101010101" pitchFamily="49" charset="-122"/>
              </a:rPr>
              <a:t>继承于</a:t>
            </a:r>
            <a:r>
              <a:rPr lang="en-US" altLang="zh-CN" b="1">
                <a:latin typeface="仿宋" panose="02010609060101010101" pitchFamily="49" charset="-122"/>
                <a:ea typeface="仿宋" panose="02010609060101010101" pitchFamily="49" charset="-122"/>
              </a:rPr>
              <a:t>Statement</a:t>
            </a:r>
            <a:r>
              <a:rPr lang="zh-CN" altLang="en-US" b="1">
                <a:latin typeface="仿宋" panose="02010609060101010101" pitchFamily="49" charset="-122"/>
                <a:ea typeface="仿宋" panose="02010609060101010101" pitchFamily="49" charset="-122"/>
              </a:rPr>
              <a:t>，并提供一组方法设置输入参数</a:t>
            </a:r>
          </a:p>
          <a:p>
            <a:pPr marL="0" indent="0">
              <a:buFont typeface="Arial" panose="020B0604020202020204" pitchFamily="34" charset="0"/>
              <a:buNone/>
            </a:pPr>
            <a:r>
              <a:rPr lang="en-US" altLang="zh-CN" b="1">
                <a:latin typeface="仿宋" panose="02010609060101010101" pitchFamily="49" charset="-122"/>
                <a:ea typeface="仿宋" panose="02010609060101010101" pitchFamily="49" charset="-122"/>
              </a:rPr>
              <a:t>CallableStatement</a:t>
            </a:r>
          </a:p>
          <a:p>
            <a:pPr lvl="1">
              <a:buFont typeface="Wingdings" panose="05000000000000000000" pitchFamily="2" charset="2"/>
              <a:buNone/>
            </a:pPr>
            <a:r>
              <a:rPr lang="zh-CN" altLang="en-US" b="1">
                <a:latin typeface="仿宋" panose="02010609060101010101" pitchFamily="49" charset="-122"/>
                <a:ea typeface="仿宋" panose="02010609060101010101" pitchFamily="49" charset="-122"/>
              </a:rPr>
              <a:t>用于处理</a:t>
            </a:r>
            <a:r>
              <a:rPr lang="en-US" altLang="zh-CN" b="1">
                <a:latin typeface="仿宋" panose="02010609060101010101" pitchFamily="49" charset="-122"/>
                <a:ea typeface="仿宋" panose="02010609060101010101" pitchFamily="49" charset="-122"/>
              </a:rPr>
              <a:t>SQL</a:t>
            </a:r>
            <a:r>
              <a:rPr lang="zh-CN" altLang="en-US" b="1">
                <a:latin typeface="仿宋" panose="02010609060101010101" pitchFamily="49" charset="-122"/>
                <a:ea typeface="仿宋" panose="02010609060101010101" pitchFamily="49" charset="-122"/>
              </a:rPr>
              <a:t>存储过程</a:t>
            </a:r>
          </a:p>
          <a:p>
            <a:pPr lvl="1">
              <a:buFont typeface="Wingdings" panose="05000000000000000000" pitchFamily="2" charset="2"/>
              <a:buNone/>
            </a:pPr>
            <a:r>
              <a:rPr lang="zh-CN" altLang="en-US" b="1">
                <a:latin typeface="仿宋" panose="02010609060101010101" pitchFamily="49" charset="-122"/>
                <a:ea typeface="仿宋" panose="02010609060101010101" pitchFamily="49" charset="-122"/>
              </a:rPr>
              <a:t>通过</a:t>
            </a:r>
            <a:r>
              <a:rPr lang="en-US" altLang="zh-CN" b="1">
                <a:latin typeface="仿宋" panose="02010609060101010101" pitchFamily="49" charset="-122"/>
                <a:ea typeface="仿宋" panose="02010609060101010101" pitchFamily="49" charset="-122"/>
              </a:rPr>
              <a:t>CONNECTION</a:t>
            </a:r>
            <a:r>
              <a:rPr lang="zh-CN" altLang="en-US" b="1">
                <a:latin typeface="仿宋" panose="02010609060101010101" pitchFamily="49" charset="-122"/>
                <a:ea typeface="仿宋" panose="02010609060101010101" pitchFamily="49" charset="-122"/>
              </a:rPr>
              <a:t>对象的</a:t>
            </a:r>
            <a:r>
              <a:rPr lang="en-US" altLang="en-US" b="1">
                <a:latin typeface="仿宋" panose="02010609060101010101" pitchFamily="49" charset="-122"/>
                <a:ea typeface="仿宋" panose="02010609060101010101" pitchFamily="49" charset="-122"/>
              </a:rPr>
              <a:t>prepareCall</a:t>
            </a:r>
            <a:r>
              <a:rPr lang="zh-CN" altLang="en-US" b="1">
                <a:latin typeface="仿宋" panose="02010609060101010101" pitchFamily="49" charset="-122"/>
                <a:ea typeface="仿宋" panose="02010609060101010101" pitchFamily="49" charset="-122"/>
              </a:rPr>
              <a:t>方法创建</a:t>
            </a:r>
          </a:p>
          <a:p>
            <a:pPr lvl="1">
              <a:buFont typeface="Wingdings" panose="05000000000000000000" pitchFamily="2" charset="2"/>
              <a:buNone/>
            </a:pPr>
            <a:r>
              <a:rPr lang="zh-CN" altLang="en-US" b="1">
                <a:latin typeface="仿宋" panose="02010609060101010101" pitchFamily="49" charset="-122"/>
                <a:ea typeface="仿宋" panose="02010609060101010101" pitchFamily="49" charset="-122"/>
              </a:rPr>
              <a:t>继承于</a:t>
            </a:r>
            <a:r>
              <a:rPr lang="en-US" altLang="zh-CN" b="1">
                <a:latin typeface="仿宋" panose="02010609060101010101" pitchFamily="49" charset="-122"/>
                <a:ea typeface="仿宋" panose="02010609060101010101" pitchFamily="49" charset="-122"/>
              </a:rPr>
              <a:t>PreparedStatement</a:t>
            </a:r>
            <a:r>
              <a:rPr lang="zh-CN" altLang="en-US" b="1">
                <a:latin typeface="仿宋" panose="02010609060101010101" pitchFamily="49" charset="-122"/>
                <a:ea typeface="仿宋" panose="02010609060101010101" pitchFamily="49" charset="-122"/>
              </a:rPr>
              <a:t>，并提供一组方法处理输入、输出参数</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5500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 calcmode="lin" valueType="num">
                                      <p:cBhvr additive="base">
                                        <p:cTn id="20"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 calcmode="lin" valueType="num">
                                      <p:cBhvr additive="base">
                                        <p:cTn id="24"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 calcmode="lin" valueType="num">
                                      <p:cBhvr additive="base">
                                        <p:cTn id="28"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 calcmode="lin" valueType="num">
                                      <p:cBhvr additive="base">
                                        <p:cTn id="32"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1">
                                            <p:txEl>
                                              <p:pRg st="7" end="7"/>
                                            </p:txEl>
                                          </p:spTgt>
                                        </p:tgtEl>
                                        <p:attrNameLst>
                                          <p:attrName>style.visibility</p:attrName>
                                        </p:attrNameLst>
                                      </p:cBhvr>
                                      <p:to>
                                        <p:strVal val="visible"/>
                                      </p:to>
                                    </p:set>
                                    <p:anim calcmode="lin" valueType="num">
                                      <p:cBhvr additive="base">
                                        <p:cTn id="38"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1">
                                            <p:txEl>
                                              <p:pRg st="8" end="8"/>
                                            </p:txEl>
                                          </p:spTgt>
                                        </p:tgtEl>
                                        <p:attrNameLst>
                                          <p:attrName>style.visibility</p:attrName>
                                        </p:attrNameLst>
                                      </p:cBhvr>
                                      <p:to>
                                        <p:strVal val="visible"/>
                                      </p:to>
                                    </p:set>
                                    <p:anim calcmode="lin" valueType="num">
                                      <p:cBhvr additive="base">
                                        <p:cTn id="42"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1">
                                            <p:txEl>
                                              <p:pRg st="9" end="9"/>
                                            </p:txEl>
                                          </p:spTgt>
                                        </p:tgtEl>
                                        <p:attrNameLst>
                                          <p:attrName>style.visibility</p:attrName>
                                        </p:attrNameLst>
                                      </p:cBhvr>
                                      <p:to>
                                        <p:strVal val="visible"/>
                                      </p:to>
                                    </p:set>
                                    <p:anim calcmode="lin" valueType="num">
                                      <p:cBhvr additive="base">
                                        <p:cTn id="46"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1">
                                            <p:txEl>
                                              <p:pRg st="10" end="10"/>
                                            </p:txEl>
                                          </p:spTgt>
                                        </p:tgtEl>
                                        <p:attrNameLst>
                                          <p:attrName>style.visibility</p:attrName>
                                        </p:attrNameLst>
                                      </p:cBhvr>
                                      <p:to>
                                        <p:strVal val="visible"/>
                                      </p:to>
                                    </p:set>
                                    <p:anim calcmode="lin" valueType="num">
                                      <p:cBhvr additive="base">
                                        <p:cTn id="50"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 Statement</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9" name="页脚占位符 4">
            <a:extLst>
              <a:ext uri="{FF2B5EF4-FFF2-40B4-BE49-F238E27FC236}">
                <a16:creationId xmlns:a16="http://schemas.microsoft.com/office/drawing/2014/main" id="{066EAE95-26C8-447D-BECB-D90558FEAC7F}"/>
              </a:ext>
            </a:extLst>
          </p:cNvPr>
          <p:cNvSpPr>
            <a:spLocks noGrp="1"/>
          </p:cNvSpPr>
          <p:nvPr>
            <p:ph type="ftr" sz="quarter" idx="11"/>
          </p:nvPr>
        </p:nvSpPr>
        <p:spPr>
          <a:xfrm>
            <a:off x="4038600" y="6356350"/>
            <a:ext cx="4114800" cy="365125"/>
          </a:xfrm>
          <a:noFill/>
        </p:spPr>
        <p:txBody>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fld id="{B8AAD221-7E10-47B2-9B43-5A6A29E5BF23}" type="slidenum">
              <a:rPr kumimoji="0" lang="en-US" altLang="zh-CN" sz="1400"/>
              <a:pPr eaLnBrk="1" hangingPunct="1"/>
              <a:t>37</a:t>
            </a:fld>
            <a:endParaRPr kumimoji="0" lang="en-US" altLang="zh-CN" sz="1400"/>
          </a:p>
        </p:txBody>
      </p:sp>
      <p:sp>
        <p:nvSpPr>
          <p:cNvPr id="10" name="Rectangle 9">
            <a:extLst>
              <a:ext uri="{FF2B5EF4-FFF2-40B4-BE49-F238E27FC236}">
                <a16:creationId xmlns:a16="http://schemas.microsoft.com/office/drawing/2014/main" id="{5DE0EFAD-03CF-492B-B948-4F198DBF6F7A}"/>
              </a:ext>
            </a:extLst>
          </p:cNvPr>
          <p:cNvSpPr txBox="1">
            <a:spLocks noChangeArrowheads="1"/>
          </p:cNvSpPr>
          <p:nvPr/>
        </p:nvSpPr>
        <p:spPr>
          <a:xfrm>
            <a:off x="914400" y="1517198"/>
            <a:ext cx="9753601" cy="526936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zh-CN" altLang="en-US" dirty="0">
                <a:latin typeface="仿宋" panose="02010609060101010101" pitchFamily="49" charset="-122"/>
                <a:ea typeface="仿宋" panose="02010609060101010101" pitchFamily="49" charset="-122"/>
              </a:rPr>
              <a:t>执行语句方法</a:t>
            </a:r>
          </a:p>
          <a:p>
            <a:pPr marL="0" indent="0"/>
            <a:endParaRPr lang="zh-CN" altLang="en-US" dirty="0">
              <a:latin typeface="仿宋" panose="02010609060101010101" pitchFamily="49" charset="-122"/>
              <a:ea typeface="仿宋" panose="02010609060101010101" pitchFamily="49" charset="-122"/>
            </a:endParaRPr>
          </a:p>
          <a:p>
            <a:pPr marL="0" indent="0"/>
            <a:endParaRPr lang="zh-CN" altLang="en-US" dirty="0">
              <a:latin typeface="仿宋" panose="02010609060101010101" pitchFamily="49" charset="-122"/>
              <a:ea typeface="仿宋" panose="02010609060101010101" pitchFamily="49" charset="-122"/>
            </a:endParaRPr>
          </a:p>
          <a:p>
            <a:pPr marL="0" indent="0"/>
            <a:endParaRPr lang="zh-CN" altLang="en-US" dirty="0">
              <a:latin typeface="仿宋" panose="02010609060101010101" pitchFamily="49" charset="-122"/>
              <a:ea typeface="仿宋" panose="02010609060101010101" pitchFamily="49" charset="-122"/>
            </a:endParaRPr>
          </a:p>
          <a:p>
            <a:pPr>
              <a:buFont typeface="Wingdings" panose="05000000000000000000" pitchFamily="2" charset="2"/>
              <a:buChar char="ü"/>
            </a:pPr>
            <a:r>
              <a:rPr lang="zh-CN" altLang="en-US" dirty="0">
                <a:latin typeface="仿宋" panose="02010609060101010101" pitchFamily="49" charset="-122"/>
                <a:ea typeface="仿宋" panose="02010609060101010101" pitchFamily="49" charset="-122"/>
              </a:rPr>
              <a:t>举例：</a:t>
            </a:r>
          </a:p>
        </p:txBody>
      </p:sp>
      <p:sp>
        <p:nvSpPr>
          <p:cNvPr id="11" name="Rectangle 10">
            <a:extLst>
              <a:ext uri="{FF2B5EF4-FFF2-40B4-BE49-F238E27FC236}">
                <a16:creationId xmlns:a16="http://schemas.microsoft.com/office/drawing/2014/main" id="{703A930C-39E7-48EC-B16C-871A18D1E74E}"/>
              </a:ext>
            </a:extLst>
          </p:cNvPr>
          <p:cNvSpPr>
            <a:spLocks noChangeArrowheads="1"/>
          </p:cNvSpPr>
          <p:nvPr/>
        </p:nvSpPr>
        <p:spPr bwMode="auto">
          <a:xfrm>
            <a:off x="7175501" y="1530350"/>
            <a:ext cx="3311525" cy="503238"/>
          </a:xfrm>
          <a:prstGeom prst="rect">
            <a:avLst/>
          </a:prstGeom>
          <a:gradFill rotWithShape="1">
            <a:gsLst>
              <a:gs pos="0">
                <a:schemeClr val="accent2"/>
              </a:gs>
              <a:gs pos="100000">
                <a:srgbClr val="66CCFF"/>
              </a:gs>
            </a:gsLst>
            <a:lin ang="5400000" scaled="1"/>
          </a:gradFill>
          <a:ln w="9525"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400">
                <a:solidFill>
                  <a:schemeClr val="bg1"/>
                </a:solidFill>
                <a:latin typeface="仿宋" panose="02010609060101010101" pitchFamily="49" charset="-122"/>
                <a:ea typeface="仿宋" panose="02010609060101010101" pitchFamily="49" charset="-122"/>
              </a:rPr>
              <a:t>Statement</a:t>
            </a:r>
          </a:p>
        </p:txBody>
      </p:sp>
      <p:sp>
        <p:nvSpPr>
          <p:cNvPr id="12" name="Rectangle 11">
            <a:extLst>
              <a:ext uri="{FF2B5EF4-FFF2-40B4-BE49-F238E27FC236}">
                <a16:creationId xmlns:a16="http://schemas.microsoft.com/office/drawing/2014/main" id="{ED91BB0B-636D-4C0D-A698-ECAF8DA5DCA0}"/>
              </a:ext>
            </a:extLst>
          </p:cNvPr>
          <p:cNvSpPr>
            <a:spLocks noChangeArrowheads="1"/>
          </p:cNvSpPr>
          <p:nvPr/>
        </p:nvSpPr>
        <p:spPr bwMode="auto">
          <a:xfrm>
            <a:off x="7175501" y="2393950"/>
            <a:ext cx="3311525" cy="503238"/>
          </a:xfrm>
          <a:prstGeom prst="rect">
            <a:avLst/>
          </a:prstGeom>
          <a:gradFill rotWithShape="1">
            <a:gsLst>
              <a:gs pos="0">
                <a:schemeClr val="accent2"/>
              </a:gs>
              <a:gs pos="100000">
                <a:srgbClr val="66CCFF"/>
              </a:gs>
            </a:gsLst>
            <a:lin ang="5400000" scaled="1"/>
          </a:gradFill>
          <a:ln w="9525"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400">
                <a:solidFill>
                  <a:schemeClr val="bg1"/>
                </a:solidFill>
                <a:latin typeface="仿宋" panose="02010609060101010101" pitchFamily="49" charset="-122"/>
                <a:ea typeface="仿宋" panose="02010609060101010101" pitchFamily="49" charset="-122"/>
              </a:rPr>
              <a:t>PreparedStatement</a:t>
            </a:r>
          </a:p>
        </p:txBody>
      </p:sp>
      <p:sp>
        <p:nvSpPr>
          <p:cNvPr id="13" name="Rectangle 12">
            <a:extLst>
              <a:ext uri="{FF2B5EF4-FFF2-40B4-BE49-F238E27FC236}">
                <a16:creationId xmlns:a16="http://schemas.microsoft.com/office/drawing/2014/main" id="{4638D893-DE37-48D1-9C5F-448D776DE14C}"/>
              </a:ext>
            </a:extLst>
          </p:cNvPr>
          <p:cNvSpPr>
            <a:spLocks noChangeArrowheads="1"/>
          </p:cNvSpPr>
          <p:nvPr/>
        </p:nvSpPr>
        <p:spPr bwMode="auto">
          <a:xfrm>
            <a:off x="7175501" y="3257550"/>
            <a:ext cx="3311525" cy="503238"/>
          </a:xfrm>
          <a:prstGeom prst="rect">
            <a:avLst/>
          </a:prstGeom>
          <a:gradFill rotWithShape="1">
            <a:gsLst>
              <a:gs pos="0">
                <a:schemeClr val="accent2"/>
              </a:gs>
              <a:gs pos="100000">
                <a:srgbClr val="66CCFF"/>
              </a:gs>
            </a:gsLst>
            <a:lin ang="5400000" scaled="1"/>
          </a:gradFill>
          <a:ln w="9525"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400">
                <a:solidFill>
                  <a:schemeClr val="bg1"/>
                </a:solidFill>
                <a:latin typeface="仿宋" panose="02010609060101010101" pitchFamily="49" charset="-122"/>
                <a:ea typeface="仿宋" panose="02010609060101010101" pitchFamily="49" charset="-122"/>
              </a:rPr>
              <a:t>CallableStatement</a:t>
            </a:r>
          </a:p>
        </p:txBody>
      </p:sp>
      <p:sp>
        <p:nvSpPr>
          <p:cNvPr id="14" name="AutoShape 13">
            <a:extLst>
              <a:ext uri="{FF2B5EF4-FFF2-40B4-BE49-F238E27FC236}">
                <a16:creationId xmlns:a16="http://schemas.microsoft.com/office/drawing/2014/main" id="{CF1FA1AE-4F47-48F7-B0E0-8508F9E508D2}"/>
              </a:ext>
            </a:extLst>
          </p:cNvPr>
          <p:cNvSpPr>
            <a:spLocks noChangeArrowheads="1"/>
          </p:cNvSpPr>
          <p:nvPr/>
        </p:nvSpPr>
        <p:spPr bwMode="auto">
          <a:xfrm>
            <a:off x="8543926" y="2033588"/>
            <a:ext cx="360363" cy="360362"/>
          </a:xfrm>
          <a:prstGeom prst="upArrow">
            <a:avLst>
              <a:gd name="adj1" fmla="val 50000"/>
              <a:gd name="adj2" fmla="val 25000"/>
            </a:avLst>
          </a:prstGeom>
          <a:noFill/>
          <a:ln w="9525" algn="ctr">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 name="AutoShape 14">
            <a:extLst>
              <a:ext uri="{FF2B5EF4-FFF2-40B4-BE49-F238E27FC236}">
                <a16:creationId xmlns:a16="http://schemas.microsoft.com/office/drawing/2014/main" id="{0594D5FC-0D67-45B4-88FD-B06739FA15B3}"/>
              </a:ext>
            </a:extLst>
          </p:cNvPr>
          <p:cNvSpPr>
            <a:spLocks noChangeArrowheads="1"/>
          </p:cNvSpPr>
          <p:nvPr/>
        </p:nvSpPr>
        <p:spPr bwMode="auto">
          <a:xfrm>
            <a:off x="8543926" y="2898776"/>
            <a:ext cx="360363" cy="360363"/>
          </a:xfrm>
          <a:prstGeom prst="upArrow">
            <a:avLst>
              <a:gd name="adj1" fmla="val 50000"/>
              <a:gd name="adj2" fmla="val 25000"/>
            </a:avLst>
          </a:prstGeom>
          <a:noFill/>
          <a:ln w="9525" algn="ctr">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Text Box 15">
            <a:extLst>
              <a:ext uri="{FF2B5EF4-FFF2-40B4-BE49-F238E27FC236}">
                <a16:creationId xmlns:a16="http://schemas.microsoft.com/office/drawing/2014/main" id="{316A88A1-5FF0-42A0-B918-41FCDC383B1B}"/>
              </a:ext>
            </a:extLst>
          </p:cNvPr>
          <p:cNvSpPr txBox="1">
            <a:spLocks noChangeArrowheads="1"/>
          </p:cNvSpPr>
          <p:nvPr/>
        </p:nvSpPr>
        <p:spPr bwMode="auto">
          <a:xfrm>
            <a:off x="1776414" y="1963866"/>
            <a:ext cx="3816350" cy="1569660"/>
          </a:xfrm>
          <a:prstGeom prst="rect">
            <a:avLst/>
          </a:prstGeom>
          <a:solidFill>
            <a:srgbClr val="CC99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rgbClr val="339966"/>
              </a:buClr>
              <a:buFont typeface="Wingdings" panose="05000000000000000000" pitchFamily="2" charset="2"/>
              <a:buNone/>
            </a:pPr>
            <a:r>
              <a:rPr kumimoji="0" lang="en-US" altLang="zh-CN" sz="2400">
                <a:latin typeface="仿宋" panose="02010609060101010101" pitchFamily="49" charset="-122"/>
                <a:ea typeface="仿宋" panose="02010609060101010101" pitchFamily="49" charset="-122"/>
              </a:rPr>
              <a:t>executeQuery()</a:t>
            </a:r>
          </a:p>
          <a:p>
            <a:pPr eaLnBrk="1" hangingPunct="1">
              <a:spcBef>
                <a:spcPct val="50000"/>
              </a:spcBef>
              <a:buClr>
                <a:srgbClr val="339966"/>
              </a:buClr>
              <a:buFont typeface="Wingdings" panose="05000000000000000000" pitchFamily="2" charset="2"/>
              <a:buNone/>
            </a:pPr>
            <a:r>
              <a:rPr kumimoji="0" lang="en-US" altLang="zh-CN" sz="2400">
                <a:latin typeface="仿宋" panose="02010609060101010101" pitchFamily="49" charset="-122"/>
                <a:ea typeface="仿宋" panose="02010609060101010101" pitchFamily="49" charset="-122"/>
              </a:rPr>
              <a:t>executeUpdate()</a:t>
            </a:r>
          </a:p>
          <a:p>
            <a:pPr eaLnBrk="1" hangingPunct="1">
              <a:spcBef>
                <a:spcPct val="50000"/>
              </a:spcBef>
              <a:buClr>
                <a:srgbClr val="339966"/>
              </a:buClr>
              <a:buFont typeface="Wingdings" panose="05000000000000000000" pitchFamily="2" charset="2"/>
              <a:buNone/>
            </a:pPr>
            <a:r>
              <a:rPr kumimoji="0" lang="en-US" altLang="zh-CN" sz="2400">
                <a:latin typeface="仿宋" panose="02010609060101010101" pitchFamily="49" charset="-122"/>
                <a:ea typeface="仿宋" panose="02010609060101010101" pitchFamily="49" charset="-122"/>
              </a:rPr>
              <a:t>execute()</a:t>
            </a:r>
          </a:p>
        </p:txBody>
      </p:sp>
      <p:sp>
        <p:nvSpPr>
          <p:cNvPr id="23" name="Text Box 17">
            <a:extLst>
              <a:ext uri="{FF2B5EF4-FFF2-40B4-BE49-F238E27FC236}">
                <a16:creationId xmlns:a16="http://schemas.microsoft.com/office/drawing/2014/main" id="{D08F3C9B-03D2-4BCB-B110-E7245C423FE7}"/>
              </a:ext>
            </a:extLst>
          </p:cNvPr>
          <p:cNvSpPr txBox="1">
            <a:spLocks noChangeArrowheads="1"/>
          </p:cNvSpPr>
          <p:nvPr/>
        </p:nvSpPr>
        <p:spPr bwMode="auto">
          <a:xfrm>
            <a:off x="296412" y="4358611"/>
            <a:ext cx="11910298"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339966"/>
              </a:buClr>
              <a:buFont typeface="Wingdings" panose="05000000000000000000" pitchFamily="2" charset="2"/>
              <a:buNone/>
            </a:pPr>
            <a:r>
              <a:rPr kumimoji="0" lang="en-US" altLang="zh-CN" sz="2400" b="1" dirty="0">
                <a:latin typeface="仿宋" panose="02010609060101010101" pitchFamily="49" charset="-122"/>
                <a:ea typeface="仿宋" panose="02010609060101010101" pitchFamily="49" charset="-122"/>
              </a:rPr>
              <a:t>  Connection con = </a:t>
            </a:r>
            <a:r>
              <a:rPr kumimoji="0" lang="en-US" altLang="zh-CN" sz="2400" b="1" dirty="0" err="1">
                <a:latin typeface="仿宋" panose="02010609060101010101" pitchFamily="49" charset="-122"/>
                <a:ea typeface="仿宋" panose="02010609060101010101" pitchFamily="49" charset="-122"/>
              </a:rPr>
              <a:t>DriverManager.getConnection</a:t>
            </a:r>
            <a:r>
              <a:rPr kumimoji="0" lang="en-US" altLang="zh-CN" sz="2400" b="1" dirty="0">
                <a:latin typeface="仿宋" panose="02010609060101010101" pitchFamily="49" charset="-122"/>
                <a:ea typeface="仿宋" panose="02010609060101010101" pitchFamily="49" charset="-122"/>
              </a:rPr>
              <a:t>(</a:t>
            </a:r>
            <a:r>
              <a:rPr kumimoji="0" lang="en-US" altLang="zh-CN" sz="2400" b="1" dirty="0" err="1">
                <a:latin typeface="仿宋" panose="02010609060101010101" pitchFamily="49" charset="-122"/>
                <a:ea typeface="仿宋" panose="02010609060101010101" pitchFamily="49" charset="-122"/>
              </a:rPr>
              <a:t>url</a:t>
            </a:r>
            <a:r>
              <a:rPr kumimoji="0" lang="en-US" altLang="zh-CN" sz="2400" b="1" dirty="0">
                <a:latin typeface="仿宋" panose="02010609060101010101" pitchFamily="49" charset="-122"/>
                <a:ea typeface="仿宋" panose="02010609060101010101" pitchFamily="49" charset="-122"/>
              </a:rPr>
              <a:t>, "sunny", "");</a:t>
            </a:r>
          </a:p>
          <a:p>
            <a:pPr eaLnBrk="1" hangingPunct="1">
              <a:spcBef>
                <a:spcPct val="20000"/>
              </a:spcBef>
              <a:buClr>
                <a:srgbClr val="339966"/>
              </a:buClr>
              <a:buFont typeface="Wingdings" panose="05000000000000000000" pitchFamily="2" charset="2"/>
              <a:buNone/>
            </a:pPr>
            <a:r>
              <a:rPr kumimoji="0" lang="en-US" altLang="zh-CN" sz="2400" b="1" dirty="0">
                <a:latin typeface="仿宋" panose="02010609060101010101" pitchFamily="49" charset="-122"/>
                <a:ea typeface="仿宋" panose="02010609060101010101" pitchFamily="49" charset="-122"/>
              </a:rPr>
              <a:t>  Statement </a:t>
            </a:r>
            <a:r>
              <a:rPr kumimoji="0" lang="en-US" altLang="zh-CN" sz="2400" b="1" dirty="0" err="1">
                <a:latin typeface="仿宋" panose="02010609060101010101" pitchFamily="49" charset="-122"/>
                <a:ea typeface="仿宋" panose="02010609060101010101" pitchFamily="49" charset="-122"/>
              </a:rPr>
              <a:t>stmt</a:t>
            </a:r>
            <a:r>
              <a:rPr kumimoji="0" lang="en-US" altLang="zh-CN" sz="2400" b="1" dirty="0">
                <a:latin typeface="仿宋" panose="02010609060101010101" pitchFamily="49" charset="-122"/>
                <a:ea typeface="仿宋" panose="02010609060101010101" pitchFamily="49" charset="-122"/>
              </a:rPr>
              <a:t> = </a:t>
            </a:r>
            <a:r>
              <a:rPr kumimoji="0" lang="en-US" altLang="zh-CN" sz="2400" b="1" dirty="0" err="1">
                <a:latin typeface="仿宋" panose="02010609060101010101" pitchFamily="49" charset="-122"/>
                <a:ea typeface="仿宋" panose="02010609060101010101" pitchFamily="49" charset="-122"/>
              </a:rPr>
              <a:t>con.createStatement</a:t>
            </a:r>
            <a:r>
              <a:rPr kumimoji="0" lang="en-US" altLang="zh-CN" sz="2400" b="1" dirty="0">
                <a:latin typeface="仿宋" panose="02010609060101010101" pitchFamily="49" charset="-122"/>
                <a:ea typeface="仿宋" panose="02010609060101010101" pitchFamily="49" charset="-122"/>
              </a:rPr>
              <a:t>(“select * …");</a:t>
            </a:r>
          </a:p>
          <a:p>
            <a:pPr eaLnBrk="1" hangingPunct="1">
              <a:spcBef>
                <a:spcPct val="20000"/>
              </a:spcBef>
              <a:buClr>
                <a:srgbClr val="339966"/>
              </a:buClr>
              <a:buFont typeface="Wingdings" panose="05000000000000000000" pitchFamily="2" charset="2"/>
              <a:buNone/>
            </a:pPr>
            <a:r>
              <a:rPr kumimoji="0" lang="en-US" altLang="zh-CN" sz="2400" b="1" dirty="0">
                <a:latin typeface="仿宋" panose="02010609060101010101" pitchFamily="49" charset="-122"/>
                <a:ea typeface="仿宋" panose="02010609060101010101" pitchFamily="49" charset="-122"/>
              </a:rPr>
              <a:t>  </a:t>
            </a:r>
            <a:r>
              <a:rPr kumimoji="0" lang="en-US" altLang="zh-CN" sz="2400" b="1" dirty="0" err="1">
                <a:latin typeface="仿宋" panose="02010609060101010101" pitchFamily="49" charset="-122"/>
                <a:ea typeface="仿宋" panose="02010609060101010101" pitchFamily="49" charset="-122"/>
              </a:rPr>
              <a:t>ResultSet</a:t>
            </a:r>
            <a:r>
              <a:rPr kumimoji="0" lang="en-US" altLang="zh-CN" sz="2400" b="1" dirty="0">
                <a:latin typeface="仿宋" panose="02010609060101010101" pitchFamily="49" charset="-122"/>
                <a:ea typeface="仿宋" panose="02010609060101010101" pitchFamily="49" charset="-122"/>
              </a:rPr>
              <a:t> </a:t>
            </a:r>
            <a:r>
              <a:rPr kumimoji="0" lang="en-US" altLang="zh-CN" sz="2400" b="1" dirty="0" err="1">
                <a:latin typeface="仿宋" panose="02010609060101010101" pitchFamily="49" charset="-122"/>
                <a:ea typeface="仿宋" panose="02010609060101010101" pitchFamily="49" charset="-122"/>
              </a:rPr>
              <a:t>rs</a:t>
            </a:r>
            <a:r>
              <a:rPr kumimoji="0" lang="en-US" altLang="zh-CN" sz="2400" b="1" dirty="0">
                <a:latin typeface="仿宋" panose="02010609060101010101" pitchFamily="49" charset="-122"/>
                <a:ea typeface="仿宋" panose="02010609060101010101" pitchFamily="49" charset="-122"/>
              </a:rPr>
              <a:t>   = </a:t>
            </a:r>
            <a:r>
              <a:rPr kumimoji="0" lang="en-US" altLang="zh-CN" sz="2400" b="1" dirty="0" err="1">
                <a:latin typeface="仿宋" panose="02010609060101010101" pitchFamily="49" charset="-122"/>
                <a:ea typeface="仿宋" panose="02010609060101010101" pitchFamily="49" charset="-122"/>
              </a:rPr>
              <a:t>stmt.executeQuery</a:t>
            </a:r>
            <a:r>
              <a:rPr kumimoji="0" lang="en-US" altLang="zh-CN" sz="2400" b="1" dirty="0">
                <a:latin typeface="仿宋" panose="02010609060101010101" pitchFamily="49" charset="-122"/>
                <a:ea typeface="仿宋" panose="02010609060101010101" pitchFamily="49" charset="-122"/>
              </a:rPr>
              <a:t>("SELECT a, b, c FROM Table2");</a:t>
            </a:r>
          </a:p>
        </p:txBody>
      </p:sp>
    </p:spTree>
    <p:extLst>
      <p:ext uri="{BB962C8B-B14F-4D97-AF65-F5344CB8AC3E}">
        <p14:creationId xmlns:p14="http://schemas.microsoft.com/office/powerpoint/2010/main" val="313838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3"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1000"/>
                                        <p:tgtEl>
                                          <p:spTgt spid="11"/>
                                        </p:tgtEl>
                                      </p:cBhvr>
                                    </p:animEffect>
                                  </p:childTnLst>
                                </p:cTn>
                              </p:par>
                            </p:childTnLst>
                          </p:cTn>
                        </p:par>
                        <p:par>
                          <p:cTn id="20" fill="hold">
                            <p:stCondLst>
                              <p:cond delay="4000"/>
                            </p:stCondLst>
                            <p:childTnLst>
                              <p:par>
                                <p:cTn id="21" presetID="3"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1000"/>
                                        <p:tgtEl>
                                          <p:spTgt spid="12"/>
                                        </p:tgtEl>
                                      </p:cBhvr>
                                    </p:animEffect>
                                  </p:childTnLst>
                                </p:cTn>
                              </p:par>
                            </p:childTnLst>
                          </p:cTn>
                        </p:par>
                        <p:par>
                          <p:cTn id="24" fill="hold">
                            <p:stCondLst>
                              <p:cond delay="5000"/>
                            </p:stCondLst>
                            <p:childTnLst>
                              <p:par>
                                <p:cTn id="25" presetID="3" presetClass="entr" presetSubtype="1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11" grpId="0" animBg="1"/>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 </a:t>
              </a:r>
              <a:r>
                <a:rPr lang="en-US" altLang="zh-CN" sz="2400" b="1" dirty="0" err="1">
                  <a:solidFill>
                    <a:schemeClr val="tx1"/>
                  </a:solidFill>
                  <a:latin typeface="仿宋" panose="02010609060101010101" pitchFamily="49" charset="-122"/>
                  <a:ea typeface="仿宋" panose="02010609060101010101" pitchFamily="49" charset="-122"/>
                </a:rPr>
                <a:t>ResultSet</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0" name="Rectangle 8">
            <a:extLst>
              <a:ext uri="{FF2B5EF4-FFF2-40B4-BE49-F238E27FC236}">
                <a16:creationId xmlns:a16="http://schemas.microsoft.com/office/drawing/2014/main" id="{1EAB1100-2779-4E48-A58A-79086BEFF079}"/>
              </a:ext>
            </a:extLst>
          </p:cNvPr>
          <p:cNvSpPr txBox="1">
            <a:spLocks noChangeArrowheads="1"/>
          </p:cNvSpPr>
          <p:nvPr/>
        </p:nvSpPr>
        <p:spPr>
          <a:xfrm>
            <a:off x="1491042" y="2418815"/>
            <a:ext cx="9521037" cy="3621088"/>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err="1">
                <a:latin typeface="仿宋" panose="02010609060101010101" pitchFamily="49" charset="-122"/>
                <a:ea typeface="仿宋" panose="02010609060101010101" pitchFamily="49" charset="-122"/>
              </a:rPr>
              <a:t>ResultSet</a:t>
            </a:r>
            <a:r>
              <a:rPr lang="zh-CN" altLang="en-US" dirty="0">
                <a:latin typeface="仿宋" panose="02010609060101010101" pitchFamily="49" charset="-122"/>
                <a:ea typeface="仿宋" panose="02010609060101010101" pitchFamily="49" charset="-122"/>
              </a:rPr>
              <a:t>包含符合</a:t>
            </a:r>
            <a:r>
              <a:rPr lang="en-US" altLang="zh-CN" dirty="0">
                <a:latin typeface="仿宋" panose="02010609060101010101" pitchFamily="49" charset="-122"/>
                <a:ea typeface="仿宋" panose="02010609060101010101" pitchFamily="49" charset="-122"/>
              </a:rPr>
              <a:t>SQL</a:t>
            </a:r>
            <a:r>
              <a:rPr lang="zh-CN" altLang="en-US" dirty="0">
                <a:latin typeface="仿宋" panose="02010609060101010101" pitchFamily="49" charset="-122"/>
                <a:ea typeface="仿宋" panose="02010609060101010101" pitchFamily="49" charset="-122"/>
              </a:rPr>
              <a:t>语句中条件的所有行集，它通过一套 </a:t>
            </a:r>
            <a:r>
              <a:rPr lang="en-US" altLang="zh-CN" b="1" dirty="0">
                <a:latin typeface="仿宋" panose="02010609060101010101" pitchFamily="49" charset="-122"/>
                <a:ea typeface="仿宋" panose="02010609060101010101" pitchFamily="49" charset="-122"/>
              </a:rPr>
              <a:t>get &lt;type&gt;</a:t>
            </a:r>
            <a:r>
              <a:rPr lang="zh-CN" altLang="en-US" dirty="0">
                <a:latin typeface="仿宋" panose="02010609060101010101" pitchFamily="49" charset="-122"/>
                <a:ea typeface="仿宋" panose="02010609060101010101" pitchFamily="49" charset="-122"/>
              </a:rPr>
              <a:t>方法访问当前行中不同列</a:t>
            </a:r>
          </a:p>
          <a:p>
            <a:pPr marL="0" indent="0">
              <a:buFont typeface="Arial" panose="020B0604020202020204" pitchFamily="34" charset="0"/>
              <a:buNone/>
            </a:pPr>
            <a:r>
              <a:rPr lang="en-US" altLang="zh-CN" b="1" dirty="0">
                <a:latin typeface="仿宋" panose="02010609060101010101" pitchFamily="49" charset="-122"/>
                <a:ea typeface="仿宋" panose="02010609060101010101" pitchFamily="49" charset="-122"/>
              </a:rPr>
              <a:t>next</a:t>
            </a:r>
            <a:r>
              <a:rPr lang="zh-CN" altLang="en-US" dirty="0">
                <a:latin typeface="仿宋" panose="02010609060101010101" pitchFamily="49" charset="-122"/>
                <a:ea typeface="仿宋" panose="02010609060101010101" pitchFamily="49" charset="-122"/>
              </a:rPr>
              <a:t>方法用于移动到</a:t>
            </a:r>
            <a:r>
              <a:rPr lang="en-US" altLang="zh-CN" dirty="0" err="1">
                <a:latin typeface="仿宋" panose="02010609060101010101" pitchFamily="49" charset="-122"/>
                <a:ea typeface="仿宋" panose="02010609060101010101" pitchFamily="49" charset="-122"/>
              </a:rPr>
              <a:t>ResultSet</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中的下一行，使下一行成为当前行。</a:t>
            </a:r>
          </a:p>
        </p:txBody>
      </p:sp>
    </p:spTree>
    <p:extLst>
      <p:ext uri="{BB962C8B-B14F-4D97-AF65-F5344CB8AC3E}">
        <p14:creationId xmlns:p14="http://schemas.microsoft.com/office/powerpoint/2010/main" val="128695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 </a:t>
              </a:r>
              <a:r>
                <a:rPr lang="en-US" altLang="zh-CN" sz="2400" b="1" dirty="0" err="1">
                  <a:solidFill>
                    <a:schemeClr val="tx1"/>
                  </a:solidFill>
                  <a:latin typeface="仿宋" panose="02010609060101010101" pitchFamily="49" charset="-122"/>
                  <a:ea typeface="仿宋" panose="02010609060101010101" pitchFamily="49" charset="-122"/>
                </a:rPr>
                <a:t>ResultSet</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1" name="Rectangle 8">
            <a:extLst>
              <a:ext uri="{FF2B5EF4-FFF2-40B4-BE49-F238E27FC236}">
                <a16:creationId xmlns:a16="http://schemas.microsoft.com/office/drawing/2014/main" id="{521B8A79-90C3-430C-AF1F-5914D901D78F}"/>
              </a:ext>
            </a:extLst>
          </p:cNvPr>
          <p:cNvSpPr txBox="1">
            <a:spLocks noChangeArrowheads="1"/>
          </p:cNvSpPr>
          <p:nvPr/>
        </p:nvSpPr>
        <p:spPr>
          <a:xfrm>
            <a:off x="486697" y="1844676"/>
            <a:ext cx="11326761" cy="409416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dirty="0">
                <a:latin typeface="仿宋" panose="02010609060101010101" pitchFamily="49" charset="-122"/>
                <a:ea typeface="仿宋" panose="02010609060101010101" pitchFamily="49" charset="-122"/>
              </a:rPr>
              <a:t>结果集一般是一个表，其中有查询所返回的列标题及相应的值</a:t>
            </a:r>
          </a:p>
          <a:p>
            <a:pPr marL="0" indent="0">
              <a:buFont typeface="Arial" panose="020B0604020202020204" pitchFamily="34" charset="0"/>
              <a:buNone/>
            </a:pPr>
            <a:r>
              <a:rPr lang="zh-CN" altLang="en-US" b="1" dirty="0">
                <a:latin typeface="仿宋" panose="02010609060101010101" pitchFamily="49" charset="-122"/>
                <a:ea typeface="仿宋" panose="02010609060101010101" pitchFamily="49" charset="-122"/>
              </a:rPr>
              <a:t>如果查询语句：</a:t>
            </a:r>
            <a:r>
              <a:rPr lang="en-US" altLang="zh-CN" b="1" dirty="0">
                <a:latin typeface="仿宋" panose="02010609060101010101" pitchFamily="49" charset="-122"/>
                <a:ea typeface="仿宋" panose="02010609060101010101" pitchFamily="49" charset="-122"/>
              </a:rPr>
              <a:t>SELECT </a:t>
            </a:r>
            <a:r>
              <a:rPr lang="en-US" altLang="zh-CN" b="1" dirty="0" err="1">
                <a:latin typeface="仿宋" panose="02010609060101010101" pitchFamily="49" charset="-122"/>
                <a:ea typeface="仿宋" panose="02010609060101010101" pitchFamily="49" charset="-122"/>
              </a:rPr>
              <a:t>stuNo,stuName,stuDept</a:t>
            </a:r>
            <a:r>
              <a:rPr lang="en-US" altLang="zh-CN" b="1" dirty="0">
                <a:latin typeface="仿宋" panose="02010609060101010101" pitchFamily="49" charset="-122"/>
                <a:ea typeface="仿宋" panose="02010609060101010101" pitchFamily="49" charset="-122"/>
              </a:rPr>
              <a:t> from Student</a:t>
            </a:r>
            <a:r>
              <a:rPr lang="zh-CN" altLang="en-US"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marL="0" indent="0">
              <a:buFont typeface="Arial" panose="020B0604020202020204" pitchFamily="34" charset="0"/>
              <a:buNone/>
            </a:pPr>
            <a:r>
              <a:rPr lang="zh-CN" altLang="en-US" b="1" dirty="0">
                <a:latin typeface="仿宋" panose="02010609060101010101" pitchFamily="49" charset="-122"/>
                <a:ea typeface="仿宋" panose="02010609060101010101" pitchFamily="49" charset="-122"/>
              </a:rPr>
              <a:t>则结果集如下：</a:t>
            </a:r>
          </a:p>
        </p:txBody>
      </p:sp>
      <p:sp>
        <p:nvSpPr>
          <p:cNvPr id="12" name="Rectangle 9">
            <a:extLst>
              <a:ext uri="{FF2B5EF4-FFF2-40B4-BE49-F238E27FC236}">
                <a16:creationId xmlns:a16="http://schemas.microsoft.com/office/drawing/2014/main" id="{F6F00E02-B78E-4B86-B658-66052489CAC6}"/>
              </a:ext>
            </a:extLst>
          </p:cNvPr>
          <p:cNvSpPr>
            <a:spLocks noChangeArrowheads="1"/>
          </p:cNvSpPr>
          <p:nvPr/>
        </p:nvSpPr>
        <p:spPr bwMode="auto">
          <a:xfrm>
            <a:off x="3179761" y="3321586"/>
            <a:ext cx="5832475" cy="2881312"/>
          </a:xfrm>
          <a:prstGeom prst="rect">
            <a:avLst/>
          </a:prstGeom>
          <a:gradFill rotWithShape="1">
            <a:gsLst>
              <a:gs pos="0">
                <a:schemeClr val="accent2"/>
              </a:gs>
              <a:gs pos="100000">
                <a:srgbClr val="66CCFF"/>
              </a:gs>
            </a:gsLst>
            <a:lin ang="5400000" scaled="1"/>
          </a:gradFill>
          <a:ln w="9525"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400" b="1" dirty="0">
                <a:solidFill>
                  <a:schemeClr val="bg1"/>
                </a:solidFill>
                <a:latin typeface="Arial" panose="020B0604020202020204" pitchFamily="34" charset="0"/>
                <a:ea typeface="黑体" panose="02010609060101010101" pitchFamily="49" charset="-122"/>
              </a:rPr>
              <a:t>  </a:t>
            </a:r>
            <a:r>
              <a:rPr kumimoji="0" lang="en-US" altLang="zh-CN" sz="2400" b="1" dirty="0" err="1">
                <a:solidFill>
                  <a:schemeClr val="bg1"/>
                </a:solidFill>
                <a:latin typeface="Arial" panose="020B0604020202020204" pitchFamily="34" charset="0"/>
                <a:ea typeface="黑体" panose="02010609060101010101" pitchFamily="49" charset="-122"/>
              </a:rPr>
              <a:t>stuNo</a:t>
            </a:r>
            <a:r>
              <a:rPr kumimoji="0" lang="en-US" altLang="zh-CN" sz="2400" b="1" dirty="0">
                <a:solidFill>
                  <a:schemeClr val="bg1"/>
                </a:solidFill>
                <a:latin typeface="Arial" panose="020B0604020202020204" pitchFamily="34" charset="0"/>
                <a:ea typeface="黑体" panose="02010609060101010101" pitchFamily="49" charset="-122"/>
              </a:rPr>
              <a:t>  </a:t>
            </a:r>
            <a:r>
              <a:rPr kumimoji="0" lang="en-US" altLang="zh-CN" sz="2400" b="1" dirty="0" err="1">
                <a:solidFill>
                  <a:schemeClr val="bg1"/>
                </a:solidFill>
                <a:latin typeface="Arial" panose="020B0604020202020204" pitchFamily="34" charset="0"/>
                <a:ea typeface="黑体" panose="02010609060101010101" pitchFamily="49" charset="-122"/>
              </a:rPr>
              <a:t>stuName</a:t>
            </a:r>
            <a:r>
              <a:rPr kumimoji="0" lang="en-US" altLang="zh-CN" sz="2400" b="1" dirty="0">
                <a:solidFill>
                  <a:schemeClr val="bg1"/>
                </a:solidFill>
                <a:latin typeface="Arial" panose="020B0604020202020204" pitchFamily="34" charset="0"/>
                <a:ea typeface="黑体" panose="02010609060101010101" pitchFamily="49" charset="-122"/>
              </a:rPr>
              <a:t>  </a:t>
            </a:r>
            <a:r>
              <a:rPr kumimoji="0" lang="en-US" altLang="zh-CN" sz="2400" b="1" dirty="0" err="1">
                <a:solidFill>
                  <a:schemeClr val="bg1"/>
                </a:solidFill>
                <a:latin typeface="Arial" panose="020B0604020202020204" pitchFamily="34" charset="0"/>
                <a:ea typeface="黑体" panose="02010609060101010101" pitchFamily="49" charset="-122"/>
              </a:rPr>
              <a:t>stuDept</a:t>
            </a:r>
            <a:r>
              <a:rPr kumimoji="0" lang="en-US" altLang="zh-CN" sz="2400" b="1" dirty="0">
                <a:solidFill>
                  <a:schemeClr val="bg1"/>
                </a:solidFill>
                <a:latin typeface="Arial" panose="020B0604020202020204" pitchFamily="34" charset="0"/>
                <a:ea typeface="黑体" panose="02010609060101010101" pitchFamily="49" charset="-122"/>
              </a:rPr>
              <a:t> </a:t>
            </a:r>
          </a:p>
          <a:p>
            <a:pPr algn="ctr" eaLnBrk="1" hangingPunct="1"/>
            <a:r>
              <a:rPr kumimoji="0" lang="en-US" altLang="zh-CN" sz="2400" b="1" dirty="0">
                <a:solidFill>
                  <a:schemeClr val="bg1"/>
                </a:solidFill>
                <a:latin typeface="Arial" panose="020B0604020202020204" pitchFamily="34" charset="0"/>
                <a:ea typeface="黑体" panose="02010609060101010101" pitchFamily="49" charset="-122"/>
              </a:rPr>
              <a:t> _____  _______   ______</a:t>
            </a:r>
          </a:p>
          <a:p>
            <a:pPr algn="ctr" eaLnBrk="1" hangingPunct="1"/>
            <a:r>
              <a:rPr kumimoji="0" lang="en-US" altLang="zh-CN" sz="2400" b="1" dirty="0">
                <a:solidFill>
                  <a:schemeClr val="bg1"/>
                </a:solidFill>
                <a:latin typeface="Arial" panose="020B0604020202020204" pitchFamily="34" charset="0"/>
                <a:ea typeface="黑体" panose="02010609060101010101" pitchFamily="49" charset="-122"/>
              </a:rPr>
              <a:t>06001       </a:t>
            </a:r>
            <a:r>
              <a:rPr kumimoji="0" lang="zh-CN" altLang="en-US" sz="2400" b="1" dirty="0">
                <a:solidFill>
                  <a:schemeClr val="bg1"/>
                </a:solidFill>
                <a:latin typeface="Arial" panose="020B0604020202020204" pitchFamily="34" charset="0"/>
                <a:ea typeface="黑体" panose="02010609060101010101" pitchFamily="49" charset="-122"/>
              </a:rPr>
              <a:t>张一        材料  </a:t>
            </a:r>
          </a:p>
          <a:p>
            <a:pPr algn="ctr" eaLnBrk="1" hangingPunct="1"/>
            <a:r>
              <a:rPr kumimoji="0" lang="en-US" altLang="zh-CN" sz="2400" b="1" dirty="0">
                <a:solidFill>
                  <a:schemeClr val="bg1"/>
                </a:solidFill>
                <a:latin typeface="Arial" panose="020B0604020202020204" pitchFamily="34" charset="0"/>
                <a:ea typeface="黑体" panose="02010609060101010101" pitchFamily="49" charset="-122"/>
              </a:rPr>
              <a:t>06002       </a:t>
            </a:r>
            <a:r>
              <a:rPr kumimoji="0" lang="zh-CN" altLang="en-US" sz="2400" b="1" dirty="0">
                <a:solidFill>
                  <a:schemeClr val="bg1"/>
                </a:solidFill>
                <a:latin typeface="Arial" panose="020B0604020202020204" pitchFamily="34" charset="0"/>
                <a:ea typeface="黑体" panose="02010609060101010101" pitchFamily="49" charset="-122"/>
              </a:rPr>
              <a:t>张二      计算机</a:t>
            </a:r>
          </a:p>
          <a:p>
            <a:pPr algn="ctr" eaLnBrk="1" hangingPunct="1"/>
            <a:r>
              <a:rPr kumimoji="0" lang="en-US" altLang="zh-CN" sz="2400" b="1" dirty="0">
                <a:solidFill>
                  <a:schemeClr val="bg1"/>
                </a:solidFill>
                <a:latin typeface="Arial" panose="020B0604020202020204" pitchFamily="34" charset="0"/>
                <a:ea typeface="黑体" panose="02010609060101010101" pitchFamily="49" charset="-122"/>
              </a:rPr>
              <a:t>06003       </a:t>
            </a:r>
            <a:r>
              <a:rPr kumimoji="0" lang="zh-CN" altLang="en-US" sz="2400" b="1" dirty="0">
                <a:solidFill>
                  <a:schemeClr val="bg1"/>
                </a:solidFill>
                <a:latin typeface="Arial" panose="020B0604020202020204" pitchFamily="34" charset="0"/>
                <a:ea typeface="黑体" panose="02010609060101010101" pitchFamily="49" charset="-122"/>
              </a:rPr>
              <a:t>张三      外国语</a:t>
            </a:r>
          </a:p>
          <a:p>
            <a:pPr algn="ctr" eaLnBrk="1" hangingPunct="1"/>
            <a:r>
              <a:rPr kumimoji="0" lang="en-US" altLang="zh-CN" sz="2400" b="1" dirty="0">
                <a:solidFill>
                  <a:schemeClr val="bg1"/>
                </a:solidFill>
                <a:latin typeface="Arial" panose="020B0604020202020204" pitchFamily="34" charset="0"/>
                <a:ea typeface="黑体" panose="02010609060101010101" pitchFamily="49" charset="-122"/>
              </a:rPr>
              <a:t>…            …           …</a:t>
            </a:r>
          </a:p>
          <a:p>
            <a:pPr algn="ctr" eaLnBrk="1" hangingPunct="1"/>
            <a:endParaRPr kumimoji="0" lang="en-US" altLang="zh-CN" sz="2400" dirty="0">
              <a:solidFill>
                <a:schemeClr val="bg1"/>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4667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3"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723352"/>
            <a:ext cx="12203689" cy="363638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11.1 </a:t>
            </a:r>
            <a:r>
              <a:rPr lang="en-US" altLang="zh-CN" b="1" dirty="0" err="1">
                <a:latin typeface="仿宋" panose="02010609060101010101" pitchFamily="49" charset="-122"/>
                <a:ea typeface="仿宋" panose="02010609060101010101" pitchFamily="49" charset="-122"/>
              </a:rPr>
              <a:t>Mysql</a:t>
            </a:r>
            <a:r>
              <a:rPr lang="zh-CN" altLang="en-US" b="1" dirty="0">
                <a:latin typeface="仿宋" panose="02010609060101010101" pitchFamily="49" charset="-122"/>
                <a:ea typeface="仿宋" panose="02010609060101010101" pitchFamily="49" charset="-122"/>
              </a:rPr>
              <a:t>数据库与</a:t>
            </a:r>
            <a:r>
              <a:rPr lang="en-US" altLang="zh-CN" b="1" dirty="0">
                <a:latin typeface="仿宋" panose="02010609060101010101" pitchFamily="49" charset="-122"/>
                <a:ea typeface="仿宋" panose="02010609060101010101" pitchFamily="49" charset="-122"/>
              </a:rPr>
              <a:t>SQL</a:t>
            </a:r>
            <a:r>
              <a:rPr lang="zh-CN" altLang="en-US" b="1" dirty="0">
                <a:latin typeface="仿宋" panose="02010609060101010101" pitchFamily="49" charset="-122"/>
                <a:ea typeface="仿宋" panose="02010609060101010101" pitchFamily="49" charset="-122"/>
              </a:rPr>
              <a:t>命令</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SQL</a:t>
              </a:r>
              <a:r>
                <a:rPr lang="zh-CN" altLang="en-US" sz="2400" b="1" dirty="0">
                  <a:solidFill>
                    <a:schemeClr val="tx1"/>
                  </a:solidFill>
                  <a:latin typeface="仿宋" panose="02010609060101010101" pitchFamily="49" charset="-122"/>
                  <a:ea typeface="仿宋" panose="02010609060101010101" pitchFamily="49" charset="-122"/>
                </a:rPr>
                <a:t>命令</a:t>
              </a:r>
            </a:p>
          </p:txBody>
        </p:sp>
      </p:grpSp>
      <p:sp>
        <p:nvSpPr>
          <p:cNvPr id="28" name="iS1ide-Oval 8">
            <a:extLst>
              <a:ext uri="{FF2B5EF4-FFF2-40B4-BE49-F238E27FC236}">
                <a16:creationId xmlns:a16="http://schemas.microsoft.com/office/drawing/2014/main" id="{392D0B6D-06EA-42A9-B333-F95041D10B2F}"/>
              </a:ext>
            </a:extLst>
          </p:cNvPr>
          <p:cNvSpPr/>
          <p:nvPr/>
        </p:nvSpPr>
        <p:spPr>
          <a:xfrm>
            <a:off x="4592816" y="2747515"/>
            <a:ext cx="3120238" cy="3120233"/>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bIns="359917" anchor="b" anchorCtr="1">
            <a:normAutofit/>
          </a:bodyPr>
          <a:lstStyle/>
          <a:p>
            <a:pPr algn="ctr">
              <a:lnSpc>
                <a:spcPct val="120000"/>
              </a:lnSpc>
              <a:defRPr/>
            </a:pPr>
            <a:endParaRPr lang="zh-CN" altLang="en-US" sz="1200" b="1" dirty="0">
              <a:solidFill>
                <a:schemeClr val="bg1"/>
              </a:solidFill>
              <a:latin typeface="仿宋" panose="02010609060101010101" pitchFamily="49" charset="-122"/>
              <a:ea typeface="仿宋" panose="02010609060101010101" pitchFamily="49" charset="-122"/>
              <a:sym typeface="Arial" panose="020B0604020202020204" pitchFamily="34" charset="0"/>
            </a:endParaRPr>
          </a:p>
        </p:txBody>
      </p:sp>
      <p:sp>
        <p:nvSpPr>
          <p:cNvPr id="37" name="iS1ide-Oval 9">
            <a:extLst>
              <a:ext uri="{FF2B5EF4-FFF2-40B4-BE49-F238E27FC236}">
                <a16:creationId xmlns:a16="http://schemas.microsoft.com/office/drawing/2014/main" id="{6A3E234E-9C24-4DB2-819E-B1328DD1B98A}"/>
              </a:ext>
            </a:extLst>
          </p:cNvPr>
          <p:cNvSpPr/>
          <p:nvPr/>
        </p:nvSpPr>
        <p:spPr>
          <a:xfrm>
            <a:off x="3358623" y="3497801"/>
            <a:ext cx="1619664" cy="1619661"/>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仿宋" panose="02010609060101010101" pitchFamily="49" charset="-122"/>
              <a:ea typeface="仿宋" panose="02010609060101010101" pitchFamily="49" charset="-122"/>
              <a:sym typeface="Arial" panose="020B0604020202020204" pitchFamily="34" charset="0"/>
            </a:endParaRPr>
          </a:p>
        </p:txBody>
      </p:sp>
      <p:sp>
        <p:nvSpPr>
          <p:cNvPr id="38" name="iS1ide-Oval 10">
            <a:extLst>
              <a:ext uri="{FF2B5EF4-FFF2-40B4-BE49-F238E27FC236}">
                <a16:creationId xmlns:a16="http://schemas.microsoft.com/office/drawing/2014/main" id="{0A29B74B-09D4-4D9A-8AC3-02BC3DC005E8}"/>
              </a:ext>
            </a:extLst>
          </p:cNvPr>
          <p:cNvSpPr/>
          <p:nvPr/>
        </p:nvSpPr>
        <p:spPr>
          <a:xfrm>
            <a:off x="7327582" y="3497801"/>
            <a:ext cx="1619664" cy="1619661"/>
          </a:xfrm>
          <a:prstGeom prst="ellips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仿宋" panose="02010609060101010101" pitchFamily="49" charset="-122"/>
              <a:ea typeface="仿宋" panose="02010609060101010101" pitchFamily="49" charset="-122"/>
              <a:sym typeface="Arial" panose="020B0604020202020204" pitchFamily="34" charset="0"/>
            </a:endParaRPr>
          </a:p>
        </p:txBody>
      </p:sp>
      <p:sp>
        <p:nvSpPr>
          <p:cNvPr id="39" name="iS1ide-Freeform: Shape 15">
            <a:extLst>
              <a:ext uri="{FF2B5EF4-FFF2-40B4-BE49-F238E27FC236}">
                <a16:creationId xmlns:a16="http://schemas.microsoft.com/office/drawing/2014/main" id="{7A66CE3E-4968-40EA-9D56-7F1CB66C792D}"/>
              </a:ext>
            </a:extLst>
          </p:cNvPr>
          <p:cNvSpPr>
            <a:spLocks/>
          </p:cNvSpPr>
          <p:nvPr/>
        </p:nvSpPr>
        <p:spPr bwMode="auto">
          <a:xfrm>
            <a:off x="3849860" y="4042322"/>
            <a:ext cx="637190" cy="530619"/>
          </a:xfrm>
          <a:custGeom>
            <a:avLst/>
            <a:gdLst>
              <a:gd name="T0" fmla="*/ 1028 w 1149"/>
              <a:gd name="T1" fmla="*/ 541 h 955"/>
              <a:gd name="T2" fmla="*/ 1044 w 1149"/>
              <a:gd name="T3" fmla="*/ 661 h 955"/>
              <a:gd name="T4" fmla="*/ 1005 w 1149"/>
              <a:gd name="T5" fmla="*/ 753 h 955"/>
              <a:gd name="T6" fmla="*/ 915 w 1149"/>
              <a:gd name="T7" fmla="*/ 813 h 955"/>
              <a:gd name="T8" fmla="*/ 862 w 1149"/>
              <a:gd name="T9" fmla="*/ 882 h 955"/>
              <a:gd name="T10" fmla="*/ 786 w 1149"/>
              <a:gd name="T11" fmla="*/ 926 h 955"/>
              <a:gd name="T12" fmla="*/ 670 w 1149"/>
              <a:gd name="T13" fmla="*/ 944 h 955"/>
              <a:gd name="T14" fmla="*/ 702 w 1149"/>
              <a:gd name="T15" fmla="*/ 895 h 955"/>
              <a:gd name="T16" fmla="*/ 752 w 1149"/>
              <a:gd name="T17" fmla="*/ 876 h 955"/>
              <a:gd name="T18" fmla="*/ 670 w 1149"/>
              <a:gd name="T19" fmla="*/ 761 h 955"/>
              <a:gd name="T20" fmla="*/ 793 w 1149"/>
              <a:gd name="T21" fmla="*/ 816 h 955"/>
              <a:gd name="T22" fmla="*/ 854 w 1149"/>
              <a:gd name="T23" fmla="*/ 819 h 955"/>
              <a:gd name="T24" fmla="*/ 754 w 1149"/>
              <a:gd name="T25" fmla="*/ 707 h 955"/>
              <a:gd name="T26" fmla="*/ 767 w 1149"/>
              <a:gd name="T27" fmla="*/ 662 h 955"/>
              <a:gd name="T28" fmla="*/ 909 w 1149"/>
              <a:gd name="T29" fmla="*/ 755 h 955"/>
              <a:gd name="T30" fmla="*/ 948 w 1149"/>
              <a:gd name="T31" fmla="*/ 714 h 955"/>
              <a:gd name="T32" fmla="*/ 813 w 1149"/>
              <a:gd name="T33" fmla="*/ 581 h 955"/>
              <a:gd name="T34" fmla="*/ 858 w 1149"/>
              <a:gd name="T35" fmla="*/ 566 h 955"/>
              <a:gd name="T36" fmla="*/ 998 w 1149"/>
              <a:gd name="T37" fmla="*/ 628 h 955"/>
              <a:gd name="T38" fmla="*/ 683 w 1149"/>
              <a:gd name="T39" fmla="*/ 301 h 955"/>
              <a:gd name="T40" fmla="*/ 730 w 1149"/>
              <a:gd name="T41" fmla="*/ 285 h 955"/>
              <a:gd name="T42" fmla="*/ 97 w 1149"/>
              <a:gd name="T43" fmla="*/ 439 h 955"/>
              <a:gd name="T44" fmla="*/ 0 w 1149"/>
              <a:gd name="T45" fmla="*/ 254 h 955"/>
              <a:gd name="T46" fmla="*/ 174 w 1149"/>
              <a:gd name="T47" fmla="*/ 32 h 955"/>
              <a:gd name="T48" fmla="*/ 260 w 1149"/>
              <a:gd name="T49" fmla="*/ 2 h 955"/>
              <a:gd name="T50" fmla="*/ 362 w 1149"/>
              <a:gd name="T51" fmla="*/ 59 h 955"/>
              <a:gd name="T52" fmla="*/ 525 w 1149"/>
              <a:gd name="T53" fmla="*/ 40 h 955"/>
              <a:gd name="T54" fmla="*/ 338 w 1149"/>
              <a:gd name="T55" fmla="*/ 112 h 955"/>
              <a:gd name="T56" fmla="*/ 233 w 1149"/>
              <a:gd name="T57" fmla="*/ 59 h 955"/>
              <a:gd name="T58" fmla="*/ 60 w 1149"/>
              <a:gd name="T59" fmla="*/ 267 h 955"/>
              <a:gd name="T60" fmla="*/ 143 w 1149"/>
              <a:gd name="T61" fmla="*/ 367 h 955"/>
              <a:gd name="T62" fmla="*/ 149 w 1149"/>
              <a:gd name="T63" fmla="*/ 500 h 955"/>
              <a:gd name="T64" fmla="*/ 538 w 1149"/>
              <a:gd name="T65" fmla="*/ 788 h 955"/>
              <a:gd name="T66" fmla="*/ 512 w 1149"/>
              <a:gd name="T67" fmla="*/ 773 h 955"/>
              <a:gd name="T68" fmla="*/ 456 w 1149"/>
              <a:gd name="T69" fmla="*/ 707 h 955"/>
              <a:gd name="T70" fmla="*/ 394 w 1149"/>
              <a:gd name="T71" fmla="*/ 710 h 955"/>
              <a:gd name="T72" fmla="*/ 370 w 1149"/>
              <a:gd name="T73" fmla="*/ 642 h 955"/>
              <a:gd name="T74" fmla="*/ 295 w 1149"/>
              <a:gd name="T75" fmla="*/ 627 h 955"/>
              <a:gd name="T76" fmla="*/ 283 w 1149"/>
              <a:gd name="T77" fmla="*/ 546 h 955"/>
              <a:gd name="T78" fmla="*/ 195 w 1149"/>
              <a:gd name="T79" fmla="*/ 527 h 955"/>
              <a:gd name="T80" fmla="*/ 135 w 1149"/>
              <a:gd name="T81" fmla="*/ 607 h 955"/>
              <a:gd name="T82" fmla="*/ 174 w 1149"/>
              <a:gd name="T83" fmla="*/ 681 h 955"/>
              <a:gd name="T84" fmla="*/ 230 w 1149"/>
              <a:gd name="T85" fmla="*/ 692 h 955"/>
              <a:gd name="T86" fmla="*/ 239 w 1149"/>
              <a:gd name="T87" fmla="*/ 794 h 955"/>
              <a:gd name="T88" fmla="*/ 341 w 1149"/>
              <a:gd name="T89" fmla="*/ 789 h 955"/>
              <a:gd name="T90" fmla="*/ 358 w 1149"/>
              <a:gd name="T91" fmla="*/ 843 h 955"/>
              <a:gd name="T92" fmla="*/ 458 w 1149"/>
              <a:gd name="T93" fmla="*/ 862 h 955"/>
              <a:gd name="T94" fmla="*/ 478 w 1149"/>
              <a:gd name="T95" fmla="*/ 883 h 955"/>
              <a:gd name="T96" fmla="*/ 540 w 1149"/>
              <a:gd name="T97" fmla="*/ 937 h 955"/>
              <a:gd name="T98" fmla="*/ 618 w 1149"/>
              <a:gd name="T99" fmla="*/ 894 h 955"/>
              <a:gd name="T100" fmla="*/ 602 w 1149"/>
              <a:gd name="T101" fmla="*/ 804 h 955"/>
              <a:gd name="T102" fmla="*/ 1035 w 1149"/>
              <a:gd name="T103" fmla="*/ 442 h 955"/>
              <a:gd name="T104" fmla="*/ 1090 w 1149"/>
              <a:gd name="T105" fmla="*/ 313 h 955"/>
              <a:gd name="T106" fmla="*/ 1130 w 1149"/>
              <a:gd name="T107" fmla="*/ 172 h 955"/>
              <a:gd name="T108" fmla="*/ 864 w 1149"/>
              <a:gd name="T109" fmla="*/ 42 h 955"/>
              <a:gd name="T110" fmla="*/ 685 w 1149"/>
              <a:gd name="T111" fmla="*/ 43 h 955"/>
              <a:gd name="T112" fmla="*/ 333 w 1149"/>
              <a:gd name="T113" fmla="*/ 247 h 955"/>
              <a:gd name="T114" fmla="*/ 358 w 1149"/>
              <a:gd name="T115" fmla="*/ 338 h 955"/>
              <a:gd name="T116" fmla="*/ 609 w 1149"/>
              <a:gd name="T117" fmla="*/ 222 h 955"/>
              <a:gd name="T118" fmla="*/ 713 w 1149"/>
              <a:gd name="T119" fmla="*/ 240 h 955"/>
              <a:gd name="T120" fmla="*/ 797 w 1149"/>
              <a:gd name="T121" fmla="*/ 256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9" h="955">
                <a:moveTo>
                  <a:pt x="748" y="284"/>
                </a:moveTo>
                <a:lnTo>
                  <a:pt x="748" y="284"/>
                </a:lnTo>
                <a:lnTo>
                  <a:pt x="852" y="378"/>
                </a:lnTo>
                <a:lnTo>
                  <a:pt x="903" y="424"/>
                </a:lnTo>
                <a:lnTo>
                  <a:pt x="954" y="473"/>
                </a:lnTo>
                <a:lnTo>
                  <a:pt x="954" y="473"/>
                </a:lnTo>
                <a:lnTo>
                  <a:pt x="961" y="478"/>
                </a:lnTo>
                <a:lnTo>
                  <a:pt x="968" y="484"/>
                </a:lnTo>
                <a:lnTo>
                  <a:pt x="1006" y="518"/>
                </a:lnTo>
                <a:lnTo>
                  <a:pt x="1028" y="541"/>
                </a:lnTo>
                <a:lnTo>
                  <a:pt x="1028" y="541"/>
                </a:lnTo>
                <a:lnTo>
                  <a:pt x="1037" y="552"/>
                </a:lnTo>
                <a:lnTo>
                  <a:pt x="1044" y="562"/>
                </a:lnTo>
                <a:lnTo>
                  <a:pt x="1050" y="573"/>
                </a:lnTo>
                <a:lnTo>
                  <a:pt x="1054" y="585"/>
                </a:lnTo>
                <a:lnTo>
                  <a:pt x="1057" y="596"/>
                </a:lnTo>
                <a:lnTo>
                  <a:pt x="1057" y="607"/>
                </a:lnTo>
                <a:lnTo>
                  <a:pt x="1057" y="618"/>
                </a:lnTo>
                <a:lnTo>
                  <a:pt x="1056" y="630"/>
                </a:lnTo>
                <a:lnTo>
                  <a:pt x="1054" y="641"/>
                </a:lnTo>
                <a:lnTo>
                  <a:pt x="1049" y="651"/>
                </a:lnTo>
                <a:lnTo>
                  <a:pt x="1044" y="661"/>
                </a:lnTo>
                <a:lnTo>
                  <a:pt x="1038" y="671"/>
                </a:lnTo>
                <a:lnTo>
                  <a:pt x="1030" y="679"/>
                </a:lnTo>
                <a:lnTo>
                  <a:pt x="1022" y="686"/>
                </a:lnTo>
                <a:lnTo>
                  <a:pt x="1013" y="692"/>
                </a:lnTo>
                <a:lnTo>
                  <a:pt x="1003" y="697"/>
                </a:lnTo>
                <a:lnTo>
                  <a:pt x="1003" y="697"/>
                </a:lnTo>
                <a:lnTo>
                  <a:pt x="1006" y="709"/>
                </a:lnTo>
                <a:lnTo>
                  <a:pt x="1009" y="720"/>
                </a:lnTo>
                <a:lnTo>
                  <a:pt x="1009" y="731"/>
                </a:lnTo>
                <a:lnTo>
                  <a:pt x="1008" y="742"/>
                </a:lnTo>
                <a:lnTo>
                  <a:pt x="1005" y="753"/>
                </a:lnTo>
                <a:lnTo>
                  <a:pt x="1002" y="762"/>
                </a:lnTo>
                <a:lnTo>
                  <a:pt x="997" y="772"/>
                </a:lnTo>
                <a:lnTo>
                  <a:pt x="991" y="780"/>
                </a:lnTo>
                <a:lnTo>
                  <a:pt x="984" y="787"/>
                </a:lnTo>
                <a:lnTo>
                  <a:pt x="977" y="794"/>
                </a:lnTo>
                <a:lnTo>
                  <a:pt x="967" y="800"/>
                </a:lnTo>
                <a:lnTo>
                  <a:pt x="958" y="806"/>
                </a:lnTo>
                <a:lnTo>
                  <a:pt x="948" y="810"/>
                </a:lnTo>
                <a:lnTo>
                  <a:pt x="937" y="812"/>
                </a:lnTo>
                <a:lnTo>
                  <a:pt x="927" y="813"/>
                </a:lnTo>
                <a:lnTo>
                  <a:pt x="915" y="813"/>
                </a:lnTo>
                <a:lnTo>
                  <a:pt x="915" y="813"/>
                </a:lnTo>
                <a:lnTo>
                  <a:pt x="914" y="823"/>
                </a:lnTo>
                <a:lnTo>
                  <a:pt x="911" y="832"/>
                </a:lnTo>
                <a:lnTo>
                  <a:pt x="908" y="841"/>
                </a:lnTo>
                <a:lnTo>
                  <a:pt x="903" y="849"/>
                </a:lnTo>
                <a:lnTo>
                  <a:pt x="898" y="856"/>
                </a:lnTo>
                <a:lnTo>
                  <a:pt x="892" y="862"/>
                </a:lnTo>
                <a:lnTo>
                  <a:pt x="885" y="869"/>
                </a:lnTo>
                <a:lnTo>
                  <a:pt x="878" y="874"/>
                </a:lnTo>
                <a:lnTo>
                  <a:pt x="871" y="879"/>
                </a:lnTo>
                <a:lnTo>
                  <a:pt x="862" y="882"/>
                </a:lnTo>
                <a:lnTo>
                  <a:pt x="854" y="886"/>
                </a:lnTo>
                <a:lnTo>
                  <a:pt x="846" y="888"/>
                </a:lnTo>
                <a:lnTo>
                  <a:pt x="836" y="889"/>
                </a:lnTo>
                <a:lnTo>
                  <a:pt x="827" y="889"/>
                </a:lnTo>
                <a:lnTo>
                  <a:pt x="817" y="888"/>
                </a:lnTo>
                <a:lnTo>
                  <a:pt x="808" y="887"/>
                </a:lnTo>
                <a:lnTo>
                  <a:pt x="808" y="887"/>
                </a:lnTo>
                <a:lnTo>
                  <a:pt x="804" y="898"/>
                </a:lnTo>
                <a:lnTo>
                  <a:pt x="799" y="908"/>
                </a:lnTo>
                <a:lnTo>
                  <a:pt x="793" y="918"/>
                </a:lnTo>
                <a:lnTo>
                  <a:pt x="786" y="926"/>
                </a:lnTo>
                <a:lnTo>
                  <a:pt x="778" y="934"/>
                </a:lnTo>
                <a:lnTo>
                  <a:pt x="770" y="940"/>
                </a:lnTo>
                <a:lnTo>
                  <a:pt x="760" y="945"/>
                </a:lnTo>
                <a:lnTo>
                  <a:pt x="750" y="950"/>
                </a:lnTo>
                <a:lnTo>
                  <a:pt x="739" y="952"/>
                </a:lnTo>
                <a:lnTo>
                  <a:pt x="728" y="955"/>
                </a:lnTo>
                <a:lnTo>
                  <a:pt x="716" y="955"/>
                </a:lnTo>
                <a:lnTo>
                  <a:pt x="704" y="953"/>
                </a:lnTo>
                <a:lnTo>
                  <a:pt x="692" y="952"/>
                </a:lnTo>
                <a:lnTo>
                  <a:pt x="681" y="949"/>
                </a:lnTo>
                <a:lnTo>
                  <a:pt x="670" y="944"/>
                </a:lnTo>
                <a:lnTo>
                  <a:pt x="658" y="938"/>
                </a:lnTo>
                <a:lnTo>
                  <a:pt x="650" y="932"/>
                </a:lnTo>
                <a:lnTo>
                  <a:pt x="650" y="932"/>
                </a:lnTo>
                <a:lnTo>
                  <a:pt x="658" y="920"/>
                </a:lnTo>
                <a:lnTo>
                  <a:pt x="664" y="907"/>
                </a:lnTo>
                <a:lnTo>
                  <a:pt x="669" y="894"/>
                </a:lnTo>
                <a:lnTo>
                  <a:pt x="672" y="880"/>
                </a:lnTo>
                <a:lnTo>
                  <a:pt x="672" y="880"/>
                </a:lnTo>
                <a:lnTo>
                  <a:pt x="684" y="887"/>
                </a:lnTo>
                <a:lnTo>
                  <a:pt x="696" y="893"/>
                </a:lnTo>
                <a:lnTo>
                  <a:pt x="702" y="895"/>
                </a:lnTo>
                <a:lnTo>
                  <a:pt x="708" y="896"/>
                </a:lnTo>
                <a:lnTo>
                  <a:pt x="714" y="898"/>
                </a:lnTo>
                <a:lnTo>
                  <a:pt x="721" y="898"/>
                </a:lnTo>
                <a:lnTo>
                  <a:pt x="721" y="898"/>
                </a:lnTo>
                <a:lnTo>
                  <a:pt x="732" y="895"/>
                </a:lnTo>
                <a:lnTo>
                  <a:pt x="740" y="892"/>
                </a:lnTo>
                <a:lnTo>
                  <a:pt x="744" y="888"/>
                </a:lnTo>
                <a:lnTo>
                  <a:pt x="747" y="885"/>
                </a:lnTo>
                <a:lnTo>
                  <a:pt x="750" y="881"/>
                </a:lnTo>
                <a:lnTo>
                  <a:pt x="752" y="876"/>
                </a:lnTo>
                <a:lnTo>
                  <a:pt x="752" y="876"/>
                </a:lnTo>
                <a:lnTo>
                  <a:pt x="753" y="867"/>
                </a:lnTo>
                <a:lnTo>
                  <a:pt x="751" y="855"/>
                </a:lnTo>
                <a:lnTo>
                  <a:pt x="677" y="795"/>
                </a:lnTo>
                <a:lnTo>
                  <a:pt x="677" y="795"/>
                </a:lnTo>
                <a:lnTo>
                  <a:pt x="673" y="792"/>
                </a:lnTo>
                <a:lnTo>
                  <a:pt x="670" y="787"/>
                </a:lnTo>
                <a:lnTo>
                  <a:pt x="667" y="782"/>
                </a:lnTo>
                <a:lnTo>
                  <a:pt x="666" y="776"/>
                </a:lnTo>
                <a:lnTo>
                  <a:pt x="666" y="772"/>
                </a:lnTo>
                <a:lnTo>
                  <a:pt x="667" y="766"/>
                </a:lnTo>
                <a:lnTo>
                  <a:pt x="670" y="761"/>
                </a:lnTo>
                <a:lnTo>
                  <a:pt x="672" y="756"/>
                </a:lnTo>
                <a:lnTo>
                  <a:pt x="672" y="756"/>
                </a:lnTo>
                <a:lnTo>
                  <a:pt x="677" y="751"/>
                </a:lnTo>
                <a:lnTo>
                  <a:pt x="682" y="749"/>
                </a:lnTo>
                <a:lnTo>
                  <a:pt x="686" y="747"/>
                </a:lnTo>
                <a:lnTo>
                  <a:pt x="691" y="745"/>
                </a:lnTo>
                <a:lnTo>
                  <a:pt x="697" y="745"/>
                </a:lnTo>
                <a:lnTo>
                  <a:pt x="702" y="747"/>
                </a:lnTo>
                <a:lnTo>
                  <a:pt x="708" y="748"/>
                </a:lnTo>
                <a:lnTo>
                  <a:pt x="713" y="751"/>
                </a:lnTo>
                <a:lnTo>
                  <a:pt x="793" y="816"/>
                </a:lnTo>
                <a:lnTo>
                  <a:pt x="793" y="816"/>
                </a:lnTo>
                <a:lnTo>
                  <a:pt x="801" y="821"/>
                </a:lnTo>
                <a:lnTo>
                  <a:pt x="808" y="826"/>
                </a:lnTo>
                <a:lnTo>
                  <a:pt x="816" y="830"/>
                </a:lnTo>
                <a:lnTo>
                  <a:pt x="823" y="831"/>
                </a:lnTo>
                <a:lnTo>
                  <a:pt x="829" y="832"/>
                </a:lnTo>
                <a:lnTo>
                  <a:pt x="836" y="831"/>
                </a:lnTo>
                <a:lnTo>
                  <a:pt x="843" y="829"/>
                </a:lnTo>
                <a:lnTo>
                  <a:pt x="849" y="825"/>
                </a:lnTo>
                <a:lnTo>
                  <a:pt x="849" y="825"/>
                </a:lnTo>
                <a:lnTo>
                  <a:pt x="854" y="819"/>
                </a:lnTo>
                <a:lnTo>
                  <a:pt x="858" y="813"/>
                </a:lnTo>
                <a:lnTo>
                  <a:pt x="858" y="813"/>
                </a:lnTo>
                <a:lnTo>
                  <a:pt x="859" y="806"/>
                </a:lnTo>
                <a:lnTo>
                  <a:pt x="860" y="799"/>
                </a:lnTo>
                <a:lnTo>
                  <a:pt x="860" y="795"/>
                </a:lnTo>
                <a:lnTo>
                  <a:pt x="859" y="792"/>
                </a:lnTo>
                <a:lnTo>
                  <a:pt x="857" y="789"/>
                </a:lnTo>
                <a:lnTo>
                  <a:pt x="854" y="786"/>
                </a:lnTo>
                <a:lnTo>
                  <a:pt x="758" y="711"/>
                </a:lnTo>
                <a:lnTo>
                  <a:pt x="758" y="711"/>
                </a:lnTo>
                <a:lnTo>
                  <a:pt x="754" y="707"/>
                </a:lnTo>
                <a:lnTo>
                  <a:pt x="751" y="703"/>
                </a:lnTo>
                <a:lnTo>
                  <a:pt x="748" y="698"/>
                </a:lnTo>
                <a:lnTo>
                  <a:pt x="747" y="692"/>
                </a:lnTo>
                <a:lnTo>
                  <a:pt x="747" y="687"/>
                </a:lnTo>
                <a:lnTo>
                  <a:pt x="748" y="681"/>
                </a:lnTo>
                <a:lnTo>
                  <a:pt x="751" y="676"/>
                </a:lnTo>
                <a:lnTo>
                  <a:pt x="753" y="672"/>
                </a:lnTo>
                <a:lnTo>
                  <a:pt x="753" y="672"/>
                </a:lnTo>
                <a:lnTo>
                  <a:pt x="758" y="667"/>
                </a:lnTo>
                <a:lnTo>
                  <a:pt x="763" y="665"/>
                </a:lnTo>
                <a:lnTo>
                  <a:pt x="767" y="662"/>
                </a:lnTo>
                <a:lnTo>
                  <a:pt x="772" y="661"/>
                </a:lnTo>
                <a:lnTo>
                  <a:pt x="778" y="661"/>
                </a:lnTo>
                <a:lnTo>
                  <a:pt x="783" y="661"/>
                </a:lnTo>
                <a:lnTo>
                  <a:pt x="789" y="663"/>
                </a:lnTo>
                <a:lnTo>
                  <a:pt x="793" y="667"/>
                </a:lnTo>
                <a:lnTo>
                  <a:pt x="893" y="745"/>
                </a:lnTo>
                <a:lnTo>
                  <a:pt x="893" y="745"/>
                </a:lnTo>
                <a:lnTo>
                  <a:pt x="896" y="747"/>
                </a:lnTo>
                <a:lnTo>
                  <a:pt x="896" y="747"/>
                </a:lnTo>
                <a:lnTo>
                  <a:pt x="902" y="751"/>
                </a:lnTo>
                <a:lnTo>
                  <a:pt x="909" y="755"/>
                </a:lnTo>
                <a:lnTo>
                  <a:pt x="916" y="756"/>
                </a:lnTo>
                <a:lnTo>
                  <a:pt x="922" y="757"/>
                </a:lnTo>
                <a:lnTo>
                  <a:pt x="929" y="756"/>
                </a:lnTo>
                <a:lnTo>
                  <a:pt x="935" y="754"/>
                </a:lnTo>
                <a:lnTo>
                  <a:pt x="940" y="750"/>
                </a:lnTo>
                <a:lnTo>
                  <a:pt x="944" y="747"/>
                </a:lnTo>
                <a:lnTo>
                  <a:pt x="948" y="741"/>
                </a:lnTo>
                <a:lnTo>
                  <a:pt x="950" y="735"/>
                </a:lnTo>
                <a:lnTo>
                  <a:pt x="952" y="729"/>
                </a:lnTo>
                <a:lnTo>
                  <a:pt x="950" y="722"/>
                </a:lnTo>
                <a:lnTo>
                  <a:pt x="948" y="714"/>
                </a:lnTo>
                <a:lnTo>
                  <a:pt x="944" y="706"/>
                </a:lnTo>
                <a:lnTo>
                  <a:pt x="937" y="699"/>
                </a:lnTo>
                <a:lnTo>
                  <a:pt x="929" y="691"/>
                </a:lnTo>
                <a:lnTo>
                  <a:pt x="823" y="611"/>
                </a:lnTo>
                <a:lnTo>
                  <a:pt x="823" y="611"/>
                </a:lnTo>
                <a:lnTo>
                  <a:pt x="818" y="607"/>
                </a:lnTo>
                <a:lnTo>
                  <a:pt x="816" y="603"/>
                </a:lnTo>
                <a:lnTo>
                  <a:pt x="814" y="598"/>
                </a:lnTo>
                <a:lnTo>
                  <a:pt x="813" y="592"/>
                </a:lnTo>
                <a:lnTo>
                  <a:pt x="813" y="587"/>
                </a:lnTo>
                <a:lnTo>
                  <a:pt x="813" y="581"/>
                </a:lnTo>
                <a:lnTo>
                  <a:pt x="815" y="577"/>
                </a:lnTo>
                <a:lnTo>
                  <a:pt x="817" y="572"/>
                </a:lnTo>
                <a:lnTo>
                  <a:pt x="817" y="572"/>
                </a:lnTo>
                <a:lnTo>
                  <a:pt x="822" y="567"/>
                </a:lnTo>
                <a:lnTo>
                  <a:pt x="826" y="564"/>
                </a:lnTo>
                <a:lnTo>
                  <a:pt x="832" y="561"/>
                </a:lnTo>
                <a:lnTo>
                  <a:pt x="836" y="560"/>
                </a:lnTo>
                <a:lnTo>
                  <a:pt x="842" y="560"/>
                </a:lnTo>
                <a:lnTo>
                  <a:pt x="847" y="561"/>
                </a:lnTo>
                <a:lnTo>
                  <a:pt x="853" y="562"/>
                </a:lnTo>
                <a:lnTo>
                  <a:pt x="858" y="566"/>
                </a:lnTo>
                <a:lnTo>
                  <a:pt x="962" y="644"/>
                </a:lnTo>
                <a:lnTo>
                  <a:pt x="962" y="644"/>
                </a:lnTo>
                <a:lnTo>
                  <a:pt x="967" y="647"/>
                </a:lnTo>
                <a:lnTo>
                  <a:pt x="971" y="647"/>
                </a:lnTo>
                <a:lnTo>
                  <a:pt x="975" y="647"/>
                </a:lnTo>
                <a:lnTo>
                  <a:pt x="979" y="646"/>
                </a:lnTo>
                <a:lnTo>
                  <a:pt x="984" y="643"/>
                </a:lnTo>
                <a:lnTo>
                  <a:pt x="987" y="641"/>
                </a:lnTo>
                <a:lnTo>
                  <a:pt x="994" y="634"/>
                </a:lnTo>
                <a:lnTo>
                  <a:pt x="994" y="634"/>
                </a:lnTo>
                <a:lnTo>
                  <a:pt x="998" y="628"/>
                </a:lnTo>
                <a:lnTo>
                  <a:pt x="1000" y="621"/>
                </a:lnTo>
                <a:lnTo>
                  <a:pt x="1002" y="615"/>
                </a:lnTo>
                <a:lnTo>
                  <a:pt x="1002" y="607"/>
                </a:lnTo>
                <a:lnTo>
                  <a:pt x="999" y="600"/>
                </a:lnTo>
                <a:lnTo>
                  <a:pt x="997" y="593"/>
                </a:lnTo>
                <a:lnTo>
                  <a:pt x="993" y="587"/>
                </a:lnTo>
                <a:lnTo>
                  <a:pt x="987" y="581"/>
                </a:lnTo>
                <a:lnTo>
                  <a:pt x="966" y="559"/>
                </a:lnTo>
                <a:lnTo>
                  <a:pt x="685" y="303"/>
                </a:lnTo>
                <a:lnTo>
                  <a:pt x="685" y="303"/>
                </a:lnTo>
                <a:lnTo>
                  <a:pt x="683" y="301"/>
                </a:lnTo>
                <a:lnTo>
                  <a:pt x="683" y="298"/>
                </a:lnTo>
                <a:lnTo>
                  <a:pt x="682" y="296"/>
                </a:lnTo>
                <a:lnTo>
                  <a:pt x="683" y="292"/>
                </a:lnTo>
                <a:lnTo>
                  <a:pt x="684" y="290"/>
                </a:lnTo>
                <a:lnTo>
                  <a:pt x="686" y="289"/>
                </a:lnTo>
                <a:lnTo>
                  <a:pt x="689" y="288"/>
                </a:lnTo>
                <a:lnTo>
                  <a:pt x="692" y="288"/>
                </a:lnTo>
                <a:lnTo>
                  <a:pt x="692" y="288"/>
                </a:lnTo>
                <a:lnTo>
                  <a:pt x="706" y="288"/>
                </a:lnTo>
                <a:lnTo>
                  <a:pt x="719" y="286"/>
                </a:lnTo>
                <a:lnTo>
                  <a:pt x="730" y="285"/>
                </a:lnTo>
                <a:lnTo>
                  <a:pt x="744" y="284"/>
                </a:lnTo>
                <a:lnTo>
                  <a:pt x="744" y="284"/>
                </a:lnTo>
                <a:lnTo>
                  <a:pt x="748" y="284"/>
                </a:lnTo>
                <a:lnTo>
                  <a:pt x="748" y="284"/>
                </a:lnTo>
                <a:close/>
                <a:moveTo>
                  <a:pt x="129" y="522"/>
                </a:moveTo>
                <a:lnTo>
                  <a:pt x="129" y="522"/>
                </a:lnTo>
                <a:lnTo>
                  <a:pt x="119" y="506"/>
                </a:lnTo>
                <a:lnTo>
                  <a:pt x="112" y="491"/>
                </a:lnTo>
                <a:lnTo>
                  <a:pt x="106" y="474"/>
                </a:lnTo>
                <a:lnTo>
                  <a:pt x="102" y="457"/>
                </a:lnTo>
                <a:lnTo>
                  <a:pt x="97" y="439"/>
                </a:lnTo>
                <a:lnTo>
                  <a:pt x="94" y="421"/>
                </a:lnTo>
                <a:lnTo>
                  <a:pt x="90" y="383"/>
                </a:lnTo>
                <a:lnTo>
                  <a:pt x="54" y="350"/>
                </a:lnTo>
                <a:lnTo>
                  <a:pt x="54" y="350"/>
                </a:lnTo>
                <a:lnTo>
                  <a:pt x="34" y="328"/>
                </a:lnTo>
                <a:lnTo>
                  <a:pt x="24" y="317"/>
                </a:lnTo>
                <a:lnTo>
                  <a:pt x="17" y="307"/>
                </a:lnTo>
                <a:lnTo>
                  <a:pt x="10" y="296"/>
                </a:lnTo>
                <a:lnTo>
                  <a:pt x="5" y="283"/>
                </a:lnTo>
                <a:lnTo>
                  <a:pt x="2" y="270"/>
                </a:lnTo>
                <a:lnTo>
                  <a:pt x="0" y="254"/>
                </a:lnTo>
                <a:lnTo>
                  <a:pt x="0" y="254"/>
                </a:lnTo>
                <a:lnTo>
                  <a:pt x="2" y="246"/>
                </a:lnTo>
                <a:lnTo>
                  <a:pt x="3" y="238"/>
                </a:lnTo>
                <a:lnTo>
                  <a:pt x="4" y="229"/>
                </a:lnTo>
                <a:lnTo>
                  <a:pt x="8" y="222"/>
                </a:lnTo>
                <a:lnTo>
                  <a:pt x="11" y="214"/>
                </a:lnTo>
                <a:lnTo>
                  <a:pt x="15" y="207"/>
                </a:lnTo>
                <a:lnTo>
                  <a:pt x="19" y="200"/>
                </a:lnTo>
                <a:lnTo>
                  <a:pt x="25" y="193"/>
                </a:lnTo>
                <a:lnTo>
                  <a:pt x="174" y="32"/>
                </a:lnTo>
                <a:lnTo>
                  <a:pt x="174" y="32"/>
                </a:lnTo>
                <a:lnTo>
                  <a:pt x="180" y="25"/>
                </a:lnTo>
                <a:lnTo>
                  <a:pt x="187" y="20"/>
                </a:lnTo>
                <a:lnTo>
                  <a:pt x="194" y="15"/>
                </a:lnTo>
                <a:lnTo>
                  <a:pt x="203" y="11"/>
                </a:lnTo>
                <a:lnTo>
                  <a:pt x="210" y="7"/>
                </a:lnTo>
                <a:lnTo>
                  <a:pt x="218" y="5"/>
                </a:lnTo>
                <a:lnTo>
                  <a:pt x="226" y="2"/>
                </a:lnTo>
                <a:lnTo>
                  <a:pt x="235" y="1"/>
                </a:lnTo>
                <a:lnTo>
                  <a:pt x="243" y="1"/>
                </a:lnTo>
                <a:lnTo>
                  <a:pt x="251" y="1"/>
                </a:lnTo>
                <a:lnTo>
                  <a:pt x="260" y="2"/>
                </a:lnTo>
                <a:lnTo>
                  <a:pt x="268" y="5"/>
                </a:lnTo>
                <a:lnTo>
                  <a:pt x="276" y="7"/>
                </a:lnTo>
                <a:lnTo>
                  <a:pt x="285" y="11"/>
                </a:lnTo>
                <a:lnTo>
                  <a:pt x="292" y="15"/>
                </a:lnTo>
                <a:lnTo>
                  <a:pt x="299" y="20"/>
                </a:lnTo>
                <a:lnTo>
                  <a:pt x="299" y="20"/>
                </a:lnTo>
                <a:lnTo>
                  <a:pt x="314" y="32"/>
                </a:lnTo>
                <a:lnTo>
                  <a:pt x="329" y="42"/>
                </a:lnTo>
                <a:lnTo>
                  <a:pt x="343" y="51"/>
                </a:lnTo>
                <a:lnTo>
                  <a:pt x="362" y="59"/>
                </a:lnTo>
                <a:lnTo>
                  <a:pt x="362" y="59"/>
                </a:lnTo>
                <a:lnTo>
                  <a:pt x="375" y="64"/>
                </a:lnTo>
                <a:lnTo>
                  <a:pt x="382" y="65"/>
                </a:lnTo>
                <a:lnTo>
                  <a:pt x="382" y="65"/>
                </a:lnTo>
                <a:lnTo>
                  <a:pt x="399" y="62"/>
                </a:lnTo>
                <a:lnTo>
                  <a:pt x="415" y="58"/>
                </a:lnTo>
                <a:lnTo>
                  <a:pt x="451" y="50"/>
                </a:lnTo>
                <a:lnTo>
                  <a:pt x="469" y="46"/>
                </a:lnTo>
                <a:lnTo>
                  <a:pt x="488" y="43"/>
                </a:lnTo>
                <a:lnTo>
                  <a:pt x="506" y="40"/>
                </a:lnTo>
                <a:lnTo>
                  <a:pt x="525" y="40"/>
                </a:lnTo>
                <a:lnTo>
                  <a:pt x="525" y="40"/>
                </a:lnTo>
                <a:lnTo>
                  <a:pt x="501" y="57"/>
                </a:lnTo>
                <a:lnTo>
                  <a:pt x="469" y="82"/>
                </a:lnTo>
                <a:lnTo>
                  <a:pt x="426" y="114"/>
                </a:lnTo>
                <a:lnTo>
                  <a:pt x="426" y="114"/>
                </a:lnTo>
                <a:lnTo>
                  <a:pt x="407" y="119"/>
                </a:lnTo>
                <a:lnTo>
                  <a:pt x="389" y="121"/>
                </a:lnTo>
                <a:lnTo>
                  <a:pt x="389" y="121"/>
                </a:lnTo>
                <a:lnTo>
                  <a:pt x="379" y="121"/>
                </a:lnTo>
                <a:lnTo>
                  <a:pt x="365" y="120"/>
                </a:lnTo>
                <a:lnTo>
                  <a:pt x="352" y="116"/>
                </a:lnTo>
                <a:lnTo>
                  <a:pt x="338" y="112"/>
                </a:lnTo>
                <a:lnTo>
                  <a:pt x="325" y="106"/>
                </a:lnTo>
                <a:lnTo>
                  <a:pt x="313" y="100"/>
                </a:lnTo>
                <a:lnTo>
                  <a:pt x="302" y="93"/>
                </a:lnTo>
                <a:lnTo>
                  <a:pt x="293" y="88"/>
                </a:lnTo>
                <a:lnTo>
                  <a:pt x="264" y="65"/>
                </a:lnTo>
                <a:lnTo>
                  <a:pt x="264" y="65"/>
                </a:lnTo>
                <a:lnTo>
                  <a:pt x="258" y="62"/>
                </a:lnTo>
                <a:lnTo>
                  <a:pt x="253" y="59"/>
                </a:lnTo>
                <a:lnTo>
                  <a:pt x="247" y="58"/>
                </a:lnTo>
                <a:lnTo>
                  <a:pt x="239" y="58"/>
                </a:lnTo>
                <a:lnTo>
                  <a:pt x="233" y="59"/>
                </a:lnTo>
                <a:lnTo>
                  <a:pt x="228" y="62"/>
                </a:lnTo>
                <a:lnTo>
                  <a:pt x="222" y="65"/>
                </a:lnTo>
                <a:lnTo>
                  <a:pt x="216" y="70"/>
                </a:lnTo>
                <a:lnTo>
                  <a:pt x="67" y="231"/>
                </a:lnTo>
                <a:lnTo>
                  <a:pt x="67" y="231"/>
                </a:lnTo>
                <a:lnTo>
                  <a:pt x="63" y="237"/>
                </a:lnTo>
                <a:lnTo>
                  <a:pt x="60" y="243"/>
                </a:lnTo>
                <a:lnTo>
                  <a:pt x="59" y="248"/>
                </a:lnTo>
                <a:lnTo>
                  <a:pt x="58" y="256"/>
                </a:lnTo>
                <a:lnTo>
                  <a:pt x="59" y="262"/>
                </a:lnTo>
                <a:lnTo>
                  <a:pt x="60" y="267"/>
                </a:lnTo>
                <a:lnTo>
                  <a:pt x="63" y="273"/>
                </a:lnTo>
                <a:lnTo>
                  <a:pt x="67" y="279"/>
                </a:lnTo>
                <a:lnTo>
                  <a:pt x="67" y="279"/>
                </a:lnTo>
                <a:lnTo>
                  <a:pt x="85" y="300"/>
                </a:lnTo>
                <a:lnTo>
                  <a:pt x="105" y="320"/>
                </a:lnTo>
                <a:lnTo>
                  <a:pt x="105" y="320"/>
                </a:lnTo>
                <a:lnTo>
                  <a:pt x="117" y="332"/>
                </a:lnTo>
                <a:lnTo>
                  <a:pt x="130" y="346"/>
                </a:lnTo>
                <a:lnTo>
                  <a:pt x="136" y="353"/>
                </a:lnTo>
                <a:lnTo>
                  <a:pt x="140" y="360"/>
                </a:lnTo>
                <a:lnTo>
                  <a:pt x="143" y="367"/>
                </a:lnTo>
                <a:lnTo>
                  <a:pt x="146" y="374"/>
                </a:lnTo>
                <a:lnTo>
                  <a:pt x="146" y="374"/>
                </a:lnTo>
                <a:lnTo>
                  <a:pt x="149" y="403"/>
                </a:lnTo>
                <a:lnTo>
                  <a:pt x="154" y="433"/>
                </a:lnTo>
                <a:lnTo>
                  <a:pt x="157" y="448"/>
                </a:lnTo>
                <a:lnTo>
                  <a:pt x="161" y="461"/>
                </a:lnTo>
                <a:lnTo>
                  <a:pt x="167" y="474"/>
                </a:lnTo>
                <a:lnTo>
                  <a:pt x="173" y="485"/>
                </a:lnTo>
                <a:lnTo>
                  <a:pt x="173" y="485"/>
                </a:lnTo>
                <a:lnTo>
                  <a:pt x="160" y="492"/>
                </a:lnTo>
                <a:lnTo>
                  <a:pt x="149" y="500"/>
                </a:lnTo>
                <a:lnTo>
                  <a:pt x="140" y="510"/>
                </a:lnTo>
                <a:lnTo>
                  <a:pt x="129" y="522"/>
                </a:lnTo>
                <a:lnTo>
                  <a:pt x="129" y="522"/>
                </a:lnTo>
                <a:close/>
                <a:moveTo>
                  <a:pt x="602" y="804"/>
                </a:moveTo>
                <a:lnTo>
                  <a:pt x="602" y="804"/>
                </a:lnTo>
                <a:lnTo>
                  <a:pt x="593" y="797"/>
                </a:lnTo>
                <a:lnTo>
                  <a:pt x="582" y="792"/>
                </a:lnTo>
                <a:lnTo>
                  <a:pt x="571" y="788"/>
                </a:lnTo>
                <a:lnTo>
                  <a:pt x="560" y="786"/>
                </a:lnTo>
                <a:lnTo>
                  <a:pt x="549" y="786"/>
                </a:lnTo>
                <a:lnTo>
                  <a:pt x="538" y="788"/>
                </a:lnTo>
                <a:lnTo>
                  <a:pt x="527" y="791"/>
                </a:lnTo>
                <a:lnTo>
                  <a:pt x="518" y="797"/>
                </a:lnTo>
                <a:lnTo>
                  <a:pt x="518" y="797"/>
                </a:lnTo>
                <a:lnTo>
                  <a:pt x="514" y="797"/>
                </a:lnTo>
                <a:lnTo>
                  <a:pt x="512" y="795"/>
                </a:lnTo>
                <a:lnTo>
                  <a:pt x="512" y="795"/>
                </a:lnTo>
                <a:lnTo>
                  <a:pt x="511" y="794"/>
                </a:lnTo>
                <a:lnTo>
                  <a:pt x="511" y="791"/>
                </a:lnTo>
                <a:lnTo>
                  <a:pt x="511" y="791"/>
                </a:lnTo>
                <a:lnTo>
                  <a:pt x="512" y="782"/>
                </a:lnTo>
                <a:lnTo>
                  <a:pt x="512" y="773"/>
                </a:lnTo>
                <a:lnTo>
                  <a:pt x="509" y="763"/>
                </a:lnTo>
                <a:lnTo>
                  <a:pt x="507" y="754"/>
                </a:lnTo>
                <a:lnTo>
                  <a:pt x="503" y="745"/>
                </a:lnTo>
                <a:lnTo>
                  <a:pt x="499" y="737"/>
                </a:lnTo>
                <a:lnTo>
                  <a:pt x="493" y="729"/>
                </a:lnTo>
                <a:lnTo>
                  <a:pt x="487" y="723"/>
                </a:lnTo>
                <a:lnTo>
                  <a:pt x="487" y="723"/>
                </a:lnTo>
                <a:lnTo>
                  <a:pt x="487" y="723"/>
                </a:lnTo>
                <a:lnTo>
                  <a:pt x="477" y="716"/>
                </a:lnTo>
                <a:lnTo>
                  <a:pt x="467" y="710"/>
                </a:lnTo>
                <a:lnTo>
                  <a:pt x="456" y="707"/>
                </a:lnTo>
                <a:lnTo>
                  <a:pt x="444" y="705"/>
                </a:lnTo>
                <a:lnTo>
                  <a:pt x="433" y="705"/>
                </a:lnTo>
                <a:lnTo>
                  <a:pt x="423" y="706"/>
                </a:lnTo>
                <a:lnTo>
                  <a:pt x="412" y="710"/>
                </a:lnTo>
                <a:lnTo>
                  <a:pt x="401" y="716"/>
                </a:lnTo>
                <a:lnTo>
                  <a:pt x="401" y="716"/>
                </a:lnTo>
                <a:lnTo>
                  <a:pt x="399" y="716"/>
                </a:lnTo>
                <a:lnTo>
                  <a:pt x="396" y="714"/>
                </a:lnTo>
                <a:lnTo>
                  <a:pt x="396" y="714"/>
                </a:lnTo>
                <a:lnTo>
                  <a:pt x="394" y="713"/>
                </a:lnTo>
                <a:lnTo>
                  <a:pt x="394" y="710"/>
                </a:lnTo>
                <a:lnTo>
                  <a:pt x="394" y="710"/>
                </a:lnTo>
                <a:lnTo>
                  <a:pt x="395" y="700"/>
                </a:lnTo>
                <a:lnTo>
                  <a:pt x="395" y="692"/>
                </a:lnTo>
                <a:lnTo>
                  <a:pt x="394" y="682"/>
                </a:lnTo>
                <a:lnTo>
                  <a:pt x="392" y="673"/>
                </a:lnTo>
                <a:lnTo>
                  <a:pt x="388" y="665"/>
                </a:lnTo>
                <a:lnTo>
                  <a:pt x="383" y="656"/>
                </a:lnTo>
                <a:lnTo>
                  <a:pt x="377" y="648"/>
                </a:lnTo>
                <a:lnTo>
                  <a:pt x="370" y="642"/>
                </a:lnTo>
                <a:lnTo>
                  <a:pt x="370" y="642"/>
                </a:lnTo>
                <a:lnTo>
                  <a:pt x="370" y="642"/>
                </a:lnTo>
                <a:lnTo>
                  <a:pt x="363" y="636"/>
                </a:lnTo>
                <a:lnTo>
                  <a:pt x="355" y="631"/>
                </a:lnTo>
                <a:lnTo>
                  <a:pt x="345" y="628"/>
                </a:lnTo>
                <a:lnTo>
                  <a:pt x="337" y="625"/>
                </a:lnTo>
                <a:lnTo>
                  <a:pt x="327" y="624"/>
                </a:lnTo>
                <a:lnTo>
                  <a:pt x="318" y="624"/>
                </a:lnTo>
                <a:lnTo>
                  <a:pt x="308" y="625"/>
                </a:lnTo>
                <a:lnTo>
                  <a:pt x="300" y="628"/>
                </a:lnTo>
                <a:lnTo>
                  <a:pt x="300" y="628"/>
                </a:lnTo>
                <a:lnTo>
                  <a:pt x="298" y="628"/>
                </a:lnTo>
                <a:lnTo>
                  <a:pt x="295" y="627"/>
                </a:lnTo>
                <a:lnTo>
                  <a:pt x="295" y="627"/>
                </a:lnTo>
                <a:lnTo>
                  <a:pt x="294" y="624"/>
                </a:lnTo>
                <a:lnTo>
                  <a:pt x="294" y="622"/>
                </a:lnTo>
                <a:lnTo>
                  <a:pt x="294" y="622"/>
                </a:lnTo>
                <a:lnTo>
                  <a:pt x="298" y="610"/>
                </a:lnTo>
                <a:lnTo>
                  <a:pt x="300" y="599"/>
                </a:lnTo>
                <a:lnTo>
                  <a:pt x="300" y="587"/>
                </a:lnTo>
                <a:lnTo>
                  <a:pt x="299" y="577"/>
                </a:lnTo>
                <a:lnTo>
                  <a:pt x="295" y="566"/>
                </a:lnTo>
                <a:lnTo>
                  <a:pt x="291" y="555"/>
                </a:lnTo>
                <a:lnTo>
                  <a:pt x="283" y="546"/>
                </a:lnTo>
                <a:lnTo>
                  <a:pt x="275" y="537"/>
                </a:lnTo>
                <a:lnTo>
                  <a:pt x="275" y="537"/>
                </a:lnTo>
                <a:lnTo>
                  <a:pt x="275" y="537"/>
                </a:lnTo>
                <a:lnTo>
                  <a:pt x="269" y="533"/>
                </a:lnTo>
                <a:lnTo>
                  <a:pt x="263" y="529"/>
                </a:lnTo>
                <a:lnTo>
                  <a:pt x="256" y="525"/>
                </a:lnTo>
                <a:lnTo>
                  <a:pt x="250" y="523"/>
                </a:lnTo>
                <a:lnTo>
                  <a:pt x="236" y="520"/>
                </a:lnTo>
                <a:lnTo>
                  <a:pt x="222" y="520"/>
                </a:lnTo>
                <a:lnTo>
                  <a:pt x="209" y="522"/>
                </a:lnTo>
                <a:lnTo>
                  <a:pt x="195" y="527"/>
                </a:lnTo>
                <a:lnTo>
                  <a:pt x="190" y="530"/>
                </a:lnTo>
                <a:lnTo>
                  <a:pt x="184" y="535"/>
                </a:lnTo>
                <a:lnTo>
                  <a:pt x="178" y="540"/>
                </a:lnTo>
                <a:lnTo>
                  <a:pt x="173" y="544"/>
                </a:lnTo>
                <a:lnTo>
                  <a:pt x="151" y="568"/>
                </a:lnTo>
                <a:lnTo>
                  <a:pt x="151" y="568"/>
                </a:lnTo>
                <a:lnTo>
                  <a:pt x="147" y="574"/>
                </a:lnTo>
                <a:lnTo>
                  <a:pt x="143" y="581"/>
                </a:lnTo>
                <a:lnTo>
                  <a:pt x="140" y="587"/>
                </a:lnTo>
                <a:lnTo>
                  <a:pt x="137" y="594"/>
                </a:lnTo>
                <a:lnTo>
                  <a:pt x="135" y="607"/>
                </a:lnTo>
                <a:lnTo>
                  <a:pt x="134" y="622"/>
                </a:lnTo>
                <a:lnTo>
                  <a:pt x="136" y="635"/>
                </a:lnTo>
                <a:lnTo>
                  <a:pt x="142" y="648"/>
                </a:lnTo>
                <a:lnTo>
                  <a:pt x="146" y="655"/>
                </a:lnTo>
                <a:lnTo>
                  <a:pt x="149" y="661"/>
                </a:lnTo>
                <a:lnTo>
                  <a:pt x="154" y="666"/>
                </a:lnTo>
                <a:lnTo>
                  <a:pt x="159" y="672"/>
                </a:lnTo>
                <a:lnTo>
                  <a:pt x="159" y="672"/>
                </a:lnTo>
                <a:lnTo>
                  <a:pt x="159" y="672"/>
                </a:lnTo>
                <a:lnTo>
                  <a:pt x="166" y="676"/>
                </a:lnTo>
                <a:lnTo>
                  <a:pt x="174" y="681"/>
                </a:lnTo>
                <a:lnTo>
                  <a:pt x="182" y="685"/>
                </a:lnTo>
                <a:lnTo>
                  <a:pt x="191" y="687"/>
                </a:lnTo>
                <a:lnTo>
                  <a:pt x="199" y="688"/>
                </a:lnTo>
                <a:lnTo>
                  <a:pt x="207" y="688"/>
                </a:lnTo>
                <a:lnTo>
                  <a:pt x="216" y="688"/>
                </a:lnTo>
                <a:lnTo>
                  <a:pt x="224" y="687"/>
                </a:lnTo>
                <a:lnTo>
                  <a:pt x="224" y="687"/>
                </a:lnTo>
                <a:lnTo>
                  <a:pt x="228" y="687"/>
                </a:lnTo>
                <a:lnTo>
                  <a:pt x="230" y="688"/>
                </a:lnTo>
                <a:lnTo>
                  <a:pt x="230" y="688"/>
                </a:lnTo>
                <a:lnTo>
                  <a:pt x="230" y="692"/>
                </a:lnTo>
                <a:lnTo>
                  <a:pt x="229" y="694"/>
                </a:lnTo>
                <a:lnTo>
                  <a:pt x="229" y="694"/>
                </a:lnTo>
                <a:lnTo>
                  <a:pt x="222" y="706"/>
                </a:lnTo>
                <a:lnTo>
                  <a:pt x="217" y="719"/>
                </a:lnTo>
                <a:lnTo>
                  <a:pt x="214" y="732"/>
                </a:lnTo>
                <a:lnTo>
                  <a:pt x="214" y="745"/>
                </a:lnTo>
                <a:lnTo>
                  <a:pt x="217" y="758"/>
                </a:lnTo>
                <a:lnTo>
                  <a:pt x="222" y="772"/>
                </a:lnTo>
                <a:lnTo>
                  <a:pt x="229" y="783"/>
                </a:lnTo>
                <a:lnTo>
                  <a:pt x="239" y="794"/>
                </a:lnTo>
                <a:lnTo>
                  <a:pt x="239" y="794"/>
                </a:lnTo>
                <a:lnTo>
                  <a:pt x="239" y="794"/>
                </a:lnTo>
                <a:lnTo>
                  <a:pt x="250" y="801"/>
                </a:lnTo>
                <a:lnTo>
                  <a:pt x="263" y="807"/>
                </a:lnTo>
                <a:lnTo>
                  <a:pt x="276" y="811"/>
                </a:lnTo>
                <a:lnTo>
                  <a:pt x="289" y="811"/>
                </a:lnTo>
                <a:lnTo>
                  <a:pt x="302" y="810"/>
                </a:lnTo>
                <a:lnTo>
                  <a:pt x="316" y="805"/>
                </a:lnTo>
                <a:lnTo>
                  <a:pt x="327" y="799"/>
                </a:lnTo>
                <a:lnTo>
                  <a:pt x="338" y="791"/>
                </a:lnTo>
                <a:lnTo>
                  <a:pt x="338" y="791"/>
                </a:lnTo>
                <a:lnTo>
                  <a:pt x="341" y="789"/>
                </a:lnTo>
                <a:lnTo>
                  <a:pt x="343" y="789"/>
                </a:lnTo>
                <a:lnTo>
                  <a:pt x="343" y="789"/>
                </a:lnTo>
                <a:lnTo>
                  <a:pt x="345" y="792"/>
                </a:lnTo>
                <a:lnTo>
                  <a:pt x="345" y="794"/>
                </a:lnTo>
                <a:lnTo>
                  <a:pt x="345" y="794"/>
                </a:lnTo>
                <a:lnTo>
                  <a:pt x="345" y="802"/>
                </a:lnTo>
                <a:lnTo>
                  <a:pt x="346" y="811"/>
                </a:lnTo>
                <a:lnTo>
                  <a:pt x="348" y="820"/>
                </a:lnTo>
                <a:lnTo>
                  <a:pt x="350" y="827"/>
                </a:lnTo>
                <a:lnTo>
                  <a:pt x="354" y="836"/>
                </a:lnTo>
                <a:lnTo>
                  <a:pt x="358" y="843"/>
                </a:lnTo>
                <a:lnTo>
                  <a:pt x="364" y="850"/>
                </a:lnTo>
                <a:lnTo>
                  <a:pt x="370" y="857"/>
                </a:lnTo>
                <a:lnTo>
                  <a:pt x="370" y="857"/>
                </a:lnTo>
                <a:lnTo>
                  <a:pt x="370" y="857"/>
                </a:lnTo>
                <a:lnTo>
                  <a:pt x="382" y="864"/>
                </a:lnTo>
                <a:lnTo>
                  <a:pt x="394" y="870"/>
                </a:lnTo>
                <a:lnTo>
                  <a:pt x="407" y="874"/>
                </a:lnTo>
                <a:lnTo>
                  <a:pt x="420" y="874"/>
                </a:lnTo>
                <a:lnTo>
                  <a:pt x="433" y="873"/>
                </a:lnTo>
                <a:lnTo>
                  <a:pt x="446" y="868"/>
                </a:lnTo>
                <a:lnTo>
                  <a:pt x="458" y="862"/>
                </a:lnTo>
                <a:lnTo>
                  <a:pt x="469" y="854"/>
                </a:lnTo>
                <a:lnTo>
                  <a:pt x="469" y="854"/>
                </a:lnTo>
                <a:lnTo>
                  <a:pt x="471" y="852"/>
                </a:lnTo>
                <a:lnTo>
                  <a:pt x="474" y="852"/>
                </a:lnTo>
                <a:lnTo>
                  <a:pt x="474" y="852"/>
                </a:lnTo>
                <a:lnTo>
                  <a:pt x="476" y="855"/>
                </a:lnTo>
                <a:lnTo>
                  <a:pt x="477" y="857"/>
                </a:lnTo>
                <a:lnTo>
                  <a:pt x="477" y="857"/>
                </a:lnTo>
                <a:lnTo>
                  <a:pt x="476" y="865"/>
                </a:lnTo>
                <a:lnTo>
                  <a:pt x="477" y="874"/>
                </a:lnTo>
                <a:lnTo>
                  <a:pt x="478" y="883"/>
                </a:lnTo>
                <a:lnTo>
                  <a:pt x="482" y="890"/>
                </a:lnTo>
                <a:lnTo>
                  <a:pt x="486" y="899"/>
                </a:lnTo>
                <a:lnTo>
                  <a:pt x="489" y="906"/>
                </a:lnTo>
                <a:lnTo>
                  <a:pt x="495" y="913"/>
                </a:lnTo>
                <a:lnTo>
                  <a:pt x="502" y="920"/>
                </a:lnTo>
                <a:lnTo>
                  <a:pt x="502" y="920"/>
                </a:lnTo>
                <a:lnTo>
                  <a:pt x="507" y="924"/>
                </a:lnTo>
                <a:lnTo>
                  <a:pt x="514" y="928"/>
                </a:lnTo>
                <a:lnTo>
                  <a:pt x="520" y="931"/>
                </a:lnTo>
                <a:lnTo>
                  <a:pt x="527" y="933"/>
                </a:lnTo>
                <a:lnTo>
                  <a:pt x="540" y="937"/>
                </a:lnTo>
                <a:lnTo>
                  <a:pt x="555" y="937"/>
                </a:lnTo>
                <a:lnTo>
                  <a:pt x="569" y="934"/>
                </a:lnTo>
                <a:lnTo>
                  <a:pt x="582" y="930"/>
                </a:lnTo>
                <a:lnTo>
                  <a:pt x="588" y="926"/>
                </a:lnTo>
                <a:lnTo>
                  <a:pt x="594" y="923"/>
                </a:lnTo>
                <a:lnTo>
                  <a:pt x="599" y="918"/>
                </a:lnTo>
                <a:lnTo>
                  <a:pt x="604" y="912"/>
                </a:lnTo>
                <a:lnTo>
                  <a:pt x="609" y="906"/>
                </a:lnTo>
                <a:lnTo>
                  <a:pt x="609" y="906"/>
                </a:lnTo>
                <a:lnTo>
                  <a:pt x="614" y="900"/>
                </a:lnTo>
                <a:lnTo>
                  <a:pt x="618" y="894"/>
                </a:lnTo>
                <a:lnTo>
                  <a:pt x="621" y="887"/>
                </a:lnTo>
                <a:lnTo>
                  <a:pt x="623" y="881"/>
                </a:lnTo>
                <a:lnTo>
                  <a:pt x="627" y="867"/>
                </a:lnTo>
                <a:lnTo>
                  <a:pt x="627" y="854"/>
                </a:lnTo>
                <a:lnTo>
                  <a:pt x="625" y="839"/>
                </a:lnTo>
                <a:lnTo>
                  <a:pt x="620" y="826"/>
                </a:lnTo>
                <a:lnTo>
                  <a:pt x="616" y="820"/>
                </a:lnTo>
                <a:lnTo>
                  <a:pt x="612" y="814"/>
                </a:lnTo>
                <a:lnTo>
                  <a:pt x="607" y="808"/>
                </a:lnTo>
                <a:lnTo>
                  <a:pt x="602" y="804"/>
                </a:lnTo>
                <a:lnTo>
                  <a:pt x="602" y="804"/>
                </a:lnTo>
                <a:close/>
                <a:moveTo>
                  <a:pt x="797" y="256"/>
                </a:moveTo>
                <a:lnTo>
                  <a:pt x="797" y="256"/>
                </a:lnTo>
                <a:lnTo>
                  <a:pt x="987" y="439"/>
                </a:lnTo>
                <a:lnTo>
                  <a:pt x="987" y="439"/>
                </a:lnTo>
                <a:lnTo>
                  <a:pt x="994" y="443"/>
                </a:lnTo>
                <a:lnTo>
                  <a:pt x="1002" y="447"/>
                </a:lnTo>
                <a:lnTo>
                  <a:pt x="1010" y="449"/>
                </a:lnTo>
                <a:lnTo>
                  <a:pt x="1019" y="448"/>
                </a:lnTo>
                <a:lnTo>
                  <a:pt x="1019" y="448"/>
                </a:lnTo>
                <a:lnTo>
                  <a:pt x="1028" y="446"/>
                </a:lnTo>
                <a:lnTo>
                  <a:pt x="1035" y="442"/>
                </a:lnTo>
                <a:lnTo>
                  <a:pt x="1042" y="436"/>
                </a:lnTo>
                <a:lnTo>
                  <a:pt x="1047" y="429"/>
                </a:lnTo>
                <a:lnTo>
                  <a:pt x="1047" y="429"/>
                </a:lnTo>
                <a:lnTo>
                  <a:pt x="1057" y="409"/>
                </a:lnTo>
                <a:lnTo>
                  <a:pt x="1066" y="388"/>
                </a:lnTo>
                <a:lnTo>
                  <a:pt x="1072" y="365"/>
                </a:lnTo>
                <a:lnTo>
                  <a:pt x="1078" y="341"/>
                </a:lnTo>
                <a:lnTo>
                  <a:pt x="1078" y="341"/>
                </a:lnTo>
                <a:lnTo>
                  <a:pt x="1080" y="330"/>
                </a:lnTo>
                <a:lnTo>
                  <a:pt x="1084" y="321"/>
                </a:lnTo>
                <a:lnTo>
                  <a:pt x="1090" y="313"/>
                </a:lnTo>
                <a:lnTo>
                  <a:pt x="1095" y="304"/>
                </a:lnTo>
                <a:lnTo>
                  <a:pt x="1129" y="269"/>
                </a:lnTo>
                <a:lnTo>
                  <a:pt x="1129" y="269"/>
                </a:lnTo>
                <a:lnTo>
                  <a:pt x="1138" y="258"/>
                </a:lnTo>
                <a:lnTo>
                  <a:pt x="1144" y="246"/>
                </a:lnTo>
                <a:lnTo>
                  <a:pt x="1148" y="233"/>
                </a:lnTo>
                <a:lnTo>
                  <a:pt x="1149" y="220"/>
                </a:lnTo>
                <a:lnTo>
                  <a:pt x="1148" y="208"/>
                </a:lnTo>
                <a:lnTo>
                  <a:pt x="1144" y="195"/>
                </a:lnTo>
                <a:lnTo>
                  <a:pt x="1138" y="183"/>
                </a:lnTo>
                <a:lnTo>
                  <a:pt x="1130" y="172"/>
                </a:lnTo>
                <a:lnTo>
                  <a:pt x="993" y="23"/>
                </a:lnTo>
                <a:lnTo>
                  <a:pt x="993" y="23"/>
                </a:lnTo>
                <a:lnTo>
                  <a:pt x="983" y="13"/>
                </a:lnTo>
                <a:lnTo>
                  <a:pt x="972" y="7"/>
                </a:lnTo>
                <a:lnTo>
                  <a:pt x="959" y="2"/>
                </a:lnTo>
                <a:lnTo>
                  <a:pt x="946" y="0"/>
                </a:lnTo>
                <a:lnTo>
                  <a:pt x="933" y="0"/>
                </a:lnTo>
                <a:lnTo>
                  <a:pt x="920" y="2"/>
                </a:lnTo>
                <a:lnTo>
                  <a:pt x="908" y="7"/>
                </a:lnTo>
                <a:lnTo>
                  <a:pt x="896" y="15"/>
                </a:lnTo>
                <a:lnTo>
                  <a:pt x="864" y="42"/>
                </a:lnTo>
                <a:lnTo>
                  <a:pt x="864" y="42"/>
                </a:lnTo>
                <a:lnTo>
                  <a:pt x="852" y="49"/>
                </a:lnTo>
                <a:lnTo>
                  <a:pt x="845" y="52"/>
                </a:lnTo>
                <a:lnTo>
                  <a:pt x="839" y="55"/>
                </a:lnTo>
                <a:lnTo>
                  <a:pt x="832" y="56"/>
                </a:lnTo>
                <a:lnTo>
                  <a:pt x="824" y="57"/>
                </a:lnTo>
                <a:lnTo>
                  <a:pt x="810" y="57"/>
                </a:lnTo>
                <a:lnTo>
                  <a:pt x="810" y="57"/>
                </a:lnTo>
                <a:lnTo>
                  <a:pt x="708" y="44"/>
                </a:lnTo>
                <a:lnTo>
                  <a:pt x="708" y="44"/>
                </a:lnTo>
                <a:lnTo>
                  <a:pt x="685" y="43"/>
                </a:lnTo>
                <a:lnTo>
                  <a:pt x="662" y="43"/>
                </a:lnTo>
                <a:lnTo>
                  <a:pt x="639" y="45"/>
                </a:lnTo>
                <a:lnTo>
                  <a:pt x="618" y="50"/>
                </a:lnTo>
                <a:lnTo>
                  <a:pt x="596" y="57"/>
                </a:lnTo>
                <a:lnTo>
                  <a:pt x="575" y="67"/>
                </a:lnTo>
                <a:lnTo>
                  <a:pt x="555" y="77"/>
                </a:lnTo>
                <a:lnTo>
                  <a:pt x="535" y="92"/>
                </a:lnTo>
                <a:lnTo>
                  <a:pt x="535" y="92"/>
                </a:lnTo>
                <a:lnTo>
                  <a:pt x="434" y="169"/>
                </a:lnTo>
                <a:lnTo>
                  <a:pt x="333" y="247"/>
                </a:lnTo>
                <a:lnTo>
                  <a:pt x="333" y="247"/>
                </a:lnTo>
                <a:lnTo>
                  <a:pt x="323" y="257"/>
                </a:lnTo>
                <a:lnTo>
                  <a:pt x="316" y="267"/>
                </a:lnTo>
                <a:lnTo>
                  <a:pt x="311" y="278"/>
                </a:lnTo>
                <a:lnTo>
                  <a:pt x="310" y="288"/>
                </a:lnTo>
                <a:lnTo>
                  <a:pt x="311" y="298"/>
                </a:lnTo>
                <a:lnTo>
                  <a:pt x="314" y="308"/>
                </a:lnTo>
                <a:lnTo>
                  <a:pt x="320" y="316"/>
                </a:lnTo>
                <a:lnTo>
                  <a:pt x="327" y="323"/>
                </a:lnTo>
                <a:lnTo>
                  <a:pt x="336" y="329"/>
                </a:lnTo>
                <a:lnTo>
                  <a:pt x="346" y="335"/>
                </a:lnTo>
                <a:lnTo>
                  <a:pt x="358" y="338"/>
                </a:lnTo>
                <a:lnTo>
                  <a:pt x="371" y="340"/>
                </a:lnTo>
                <a:lnTo>
                  <a:pt x="386" y="339"/>
                </a:lnTo>
                <a:lnTo>
                  <a:pt x="400" y="336"/>
                </a:lnTo>
                <a:lnTo>
                  <a:pt x="414" y="332"/>
                </a:lnTo>
                <a:lnTo>
                  <a:pt x="430" y="323"/>
                </a:lnTo>
                <a:lnTo>
                  <a:pt x="576" y="233"/>
                </a:lnTo>
                <a:lnTo>
                  <a:pt x="576" y="233"/>
                </a:lnTo>
                <a:lnTo>
                  <a:pt x="584" y="228"/>
                </a:lnTo>
                <a:lnTo>
                  <a:pt x="593" y="225"/>
                </a:lnTo>
                <a:lnTo>
                  <a:pt x="601" y="223"/>
                </a:lnTo>
                <a:lnTo>
                  <a:pt x="609" y="222"/>
                </a:lnTo>
                <a:lnTo>
                  <a:pt x="618" y="222"/>
                </a:lnTo>
                <a:lnTo>
                  <a:pt x="626" y="222"/>
                </a:lnTo>
                <a:lnTo>
                  <a:pt x="634" y="225"/>
                </a:lnTo>
                <a:lnTo>
                  <a:pt x="643" y="228"/>
                </a:lnTo>
                <a:lnTo>
                  <a:pt x="643" y="228"/>
                </a:lnTo>
                <a:lnTo>
                  <a:pt x="653" y="232"/>
                </a:lnTo>
                <a:lnTo>
                  <a:pt x="665" y="235"/>
                </a:lnTo>
                <a:lnTo>
                  <a:pt x="677" y="238"/>
                </a:lnTo>
                <a:lnTo>
                  <a:pt x="689" y="239"/>
                </a:lnTo>
                <a:lnTo>
                  <a:pt x="701" y="240"/>
                </a:lnTo>
                <a:lnTo>
                  <a:pt x="713" y="240"/>
                </a:lnTo>
                <a:lnTo>
                  <a:pt x="725" y="239"/>
                </a:lnTo>
                <a:lnTo>
                  <a:pt x="735" y="238"/>
                </a:lnTo>
                <a:lnTo>
                  <a:pt x="735" y="238"/>
                </a:lnTo>
                <a:lnTo>
                  <a:pt x="744" y="237"/>
                </a:lnTo>
                <a:lnTo>
                  <a:pt x="752" y="237"/>
                </a:lnTo>
                <a:lnTo>
                  <a:pt x="760" y="237"/>
                </a:lnTo>
                <a:lnTo>
                  <a:pt x="769" y="239"/>
                </a:lnTo>
                <a:lnTo>
                  <a:pt x="776" y="241"/>
                </a:lnTo>
                <a:lnTo>
                  <a:pt x="783" y="246"/>
                </a:lnTo>
                <a:lnTo>
                  <a:pt x="790" y="251"/>
                </a:lnTo>
                <a:lnTo>
                  <a:pt x="797" y="256"/>
                </a:lnTo>
                <a:lnTo>
                  <a:pt x="797" y="256"/>
                </a:lnTo>
                <a:close/>
              </a:path>
            </a:pathLst>
          </a:custGeom>
          <a:solidFill>
            <a:schemeClr val="bg1">
              <a:lumMod val="100000"/>
            </a:schemeClr>
          </a:solidFill>
          <a:ln>
            <a:noFill/>
          </a:ln>
        </p:spPr>
        <p:txBody>
          <a:bodyPr anchor="ctr"/>
          <a:lstStyle/>
          <a:p>
            <a:pPr algn="ctr"/>
            <a:endParaRPr b="1">
              <a:latin typeface="仿宋" panose="02010609060101010101" pitchFamily="49" charset="-122"/>
              <a:ea typeface="仿宋" panose="02010609060101010101" pitchFamily="49" charset="-122"/>
              <a:sym typeface="Arial" panose="020B0604020202020204" pitchFamily="34" charset="0"/>
            </a:endParaRPr>
          </a:p>
        </p:txBody>
      </p:sp>
      <p:sp>
        <p:nvSpPr>
          <p:cNvPr id="40" name="iS1ide-Freeform: Shape 16">
            <a:extLst>
              <a:ext uri="{FF2B5EF4-FFF2-40B4-BE49-F238E27FC236}">
                <a16:creationId xmlns:a16="http://schemas.microsoft.com/office/drawing/2014/main" id="{DD28B214-3DB8-4B15-BD7E-B918A73C212A}"/>
              </a:ext>
            </a:extLst>
          </p:cNvPr>
          <p:cNvSpPr>
            <a:spLocks/>
          </p:cNvSpPr>
          <p:nvPr/>
        </p:nvSpPr>
        <p:spPr bwMode="auto">
          <a:xfrm>
            <a:off x="7883204" y="3969610"/>
            <a:ext cx="508421" cy="676043"/>
          </a:xfrm>
          <a:custGeom>
            <a:avLst/>
            <a:gdLst>
              <a:gd name="T0" fmla="*/ 560 w 915"/>
              <a:gd name="T1" fmla="*/ 881 h 1218"/>
              <a:gd name="T2" fmla="*/ 900 w 915"/>
              <a:gd name="T3" fmla="*/ 652 h 1218"/>
              <a:gd name="T4" fmla="*/ 887 w 915"/>
              <a:gd name="T5" fmla="*/ 898 h 1218"/>
              <a:gd name="T6" fmla="*/ 379 w 915"/>
              <a:gd name="T7" fmla="*/ 67 h 1218"/>
              <a:gd name="T8" fmla="*/ 380 w 915"/>
              <a:gd name="T9" fmla="*/ 54 h 1218"/>
              <a:gd name="T10" fmla="*/ 391 w 915"/>
              <a:gd name="T11" fmla="*/ 30 h 1218"/>
              <a:gd name="T12" fmla="*/ 409 w 915"/>
              <a:gd name="T13" fmla="*/ 12 h 1218"/>
              <a:gd name="T14" fmla="*/ 433 w 915"/>
              <a:gd name="T15" fmla="*/ 1 h 1218"/>
              <a:gd name="T16" fmla="*/ 446 w 915"/>
              <a:gd name="T17" fmla="*/ 0 h 1218"/>
              <a:gd name="T18" fmla="*/ 472 w 915"/>
              <a:gd name="T19" fmla="*/ 5 h 1218"/>
              <a:gd name="T20" fmla="*/ 493 w 915"/>
              <a:gd name="T21" fmla="*/ 19 h 1218"/>
              <a:gd name="T22" fmla="*/ 508 w 915"/>
              <a:gd name="T23" fmla="*/ 41 h 1218"/>
              <a:gd name="T24" fmla="*/ 512 w 915"/>
              <a:gd name="T25" fmla="*/ 67 h 1218"/>
              <a:gd name="T26" fmla="*/ 379 w 915"/>
              <a:gd name="T27" fmla="*/ 161 h 1218"/>
              <a:gd name="T28" fmla="*/ 379 w 915"/>
              <a:gd name="T29" fmla="*/ 67 h 1218"/>
              <a:gd name="T30" fmla="*/ 512 w 915"/>
              <a:gd name="T31" fmla="*/ 1103 h 1218"/>
              <a:gd name="T32" fmla="*/ 514 w 915"/>
              <a:gd name="T33" fmla="*/ 1107 h 1218"/>
              <a:gd name="T34" fmla="*/ 518 w 915"/>
              <a:gd name="T35" fmla="*/ 1116 h 1218"/>
              <a:gd name="T36" fmla="*/ 528 w 915"/>
              <a:gd name="T37" fmla="*/ 1122 h 1218"/>
              <a:gd name="T38" fmla="*/ 568 w 915"/>
              <a:gd name="T39" fmla="*/ 1122 h 1218"/>
              <a:gd name="T40" fmla="*/ 579 w 915"/>
              <a:gd name="T41" fmla="*/ 1124 h 1218"/>
              <a:gd name="T42" fmla="*/ 598 w 915"/>
              <a:gd name="T43" fmla="*/ 1132 h 1218"/>
              <a:gd name="T44" fmla="*/ 613 w 915"/>
              <a:gd name="T45" fmla="*/ 1146 h 1218"/>
              <a:gd name="T46" fmla="*/ 621 w 915"/>
              <a:gd name="T47" fmla="*/ 1165 h 1218"/>
              <a:gd name="T48" fmla="*/ 622 w 915"/>
              <a:gd name="T49" fmla="*/ 1218 h 1218"/>
              <a:gd name="T50" fmla="*/ 270 w 915"/>
              <a:gd name="T51" fmla="*/ 1176 h 1218"/>
              <a:gd name="T52" fmla="*/ 271 w 915"/>
              <a:gd name="T53" fmla="*/ 1165 h 1218"/>
              <a:gd name="T54" fmla="*/ 279 w 915"/>
              <a:gd name="T55" fmla="*/ 1146 h 1218"/>
              <a:gd name="T56" fmla="*/ 294 w 915"/>
              <a:gd name="T57" fmla="*/ 1132 h 1218"/>
              <a:gd name="T58" fmla="*/ 313 w 915"/>
              <a:gd name="T59" fmla="*/ 1124 h 1218"/>
              <a:gd name="T60" fmla="*/ 360 w 915"/>
              <a:gd name="T61" fmla="*/ 1122 h 1218"/>
              <a:gd name="T62" fmla="*/ 364 w 915"/>
              <a:gd name="T63" fmla="*/ 1122 h 1218"/>
              <a:gd name="T64" fmla="*/ 375 w 915"/>
              <a:gd name="T65" fmla="*/ 1116 h 1218"/>
              <a:gd name="T66" fmla="*/ 379 w 915"/>
              <a:gd name="T67" fmla="*/ 1107 h 1218"/>
              <a:gd name="T68" fmla="*/ 379 w 915"/>
              <a:gd name="T69" fmla="*/ 504 h 1218"/>
              <a:gd name="T70" fmla="*/ 512 w 915"/>
              <a:gd name="T71" fmla="*/ 497 h 1218"/>
              <a:gd name="T72" fmla="*/ 89 w 915"/>
              <a:gd name="T73" fmla="*/ 856 h 1218"/>
              <a:gd name="T74" fmla="*/ 102 w 915"/>
              <a:gd name="T75" fmla="*/ 610 h 1218"/>
              <a:gd name="T76" fmla="*/ 332 w 915"/>
              <a:gd name="T77" fmla="*/ 869 h 1218"/>
              <a:gd name="T78" fmla="*/ 15 w 915"/>
              <a:gd name="T79" fmla="*/ 228 h 1218"/>
              <a:gd name="T80" fmla="*/ 814 w 915"/>
              <a:gd name="T81" fmla="*/ 186 h 1218"/>
              <a:gd name="T82" fmla="*/ 827 w 915"/>
              <a:gd name="T83" fmla="*/ 433 h 1218"/>
              <a:gd name="T84" fmla="*/ 29 w 915"/>
              <a:gd name="T85" fmla="*/ 476 h 1218"/>
              <a:gd name="T86" fmla="*/ 15 w 915"/>
              <a:gd name="T87" fmla="*/ 22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5" h="1218">
                <a:moveTo>
                  <a:pt x="887" y="898"/>
                </a:moveTo>
                <a:lnTo>
                  <a:pt x="560" y="881"/>
                </a:lnTo>
                <a:lnTo>
                  <a:pt x="560" y="634"/>
                </a:lnTo>
                <a:lnTo>
                  <a:pt x="900" y="652"/>
                </a:lnTo>
                <a:lnTo>
                  <a:pt x="799" y="769"/>
                </a:lnTo>
                <a:lnTo>
                  <a:pt x="887" y="898"/>
                </a:lnTo>
                <a:lnTo>
                  <a:pt x="887" y="898"/>
                </a:lnTo>
                <a:close/>
                <a:moveTo>
                  <a:pt x="379" y="67"/>
                </a:moveTo>
                <a:lnTo>
                  <a:pt x="379" y="67"/>
                </a:lnTo>
                <a:lnTo>
                  <a:pt x="380" y="54"/>
                </a:lnTo>
                <a:lnTo>
                  <a:pt x="385" y="41"/>
                </a:lnTo>
                <a:lnTo>
                  <a:pt x="391" y="30"/>
                </a:lnTo>
                <a:lnTo>
                  <a:pt x="399" y="19"/>
                </a:lnTo>
                <a:lnTo>
                  <a:pt x="409" y="12"/>
                </a:lnTo>
                <a:lnTo>
                  <a:pt x="420" y="5"/>
                </a:lnTo>
                <a:lnTo>
                  <a:pt x="433" y="1"/>
                </a:lnTo>
                <a:lnTo>
                  <a:pt x="446" y="0"/>
                </a:lnTo>
                <a:lnTo>
                  <a:pt x="446" y="0"/>
                </a:lnTo>
                <a:lnTo>
                  <a:pt x="460" y="1"/>
                </a:lnTo>
                <a:lnTo>
                  <a:pt x="472" y="5"/>
                </a:lnTo>
                <a:lnTo>
                  <a:pt x="484" y="12"/>
                </a:lnTo>
                <a:lnTo>
                  <a:pt x="493" y="19"/>
                </a:lnTo>
                <a:lnTo>
                  <a:pt x="502" y="30"/>
                </a:lnTo>
                <a:lnTo>
                  <a:pt x="508" y="41"/>
                </a:lnTo>
                <a:lnTo>
                  <a:pt x="511" y="54"/>
                </a:lnTo>
                <a:lnTo>
                  <a:pt x="512" y="67"/>
                </a:lnTo>
                <a:lnTo>
                  <a:pt x="512" y="155"/>
                </a:lnTo>
                <a:lnTo>
                  <a:pt x="379" y="161"/>
                </a:lnTo>
                <a:lnTo>
                  <a:pt x="379" y="67"/>
                </a:lnTo>
                <a:lnTo>
                  <a:pt x="379" y="67"/>
                </a:lnTo>
                <a:close/>
                <a:moveTo>
                  <a:pt x="512" y="497"/>
                </a:moveTo>
                <a:lnTo>
                  <a:pt x="512" y="1103"/>
                </a:lnTo>
                <a:lnTo>
                  <a:pt x="512" y="1103"/>
                </a:lnTo>
                <a:lnTo>
                  <a:pt x="514" y="1107"/>
                </a:lnTo>
                <a:lnTo>
                  <a:pt x="515" y="1111"/>
                </a:lnTo>
                <a:lnTo>
                  <a:pt x="518" y="1116"/>
                </a:lnTo>
                <a:lnTo>
                  <a:pt x="524" y="1121"/>
                </a:lnTo>
                <a:lnTo>
                  <a:pt x="528" y="1122"/>
                </a:lnTo>
                <a:lnTo>
                  <a:pt x="531" y="1122"/>
                </a:lnTo>
                <a:lnTo>
                  <a:pt x="568" y="1122"/>
                </a:lnTo>
                <a:lnTo>
                  <a:pt x="568" y="1122"/>
                </a:lnTo>
                <a:lnTo>
                  <a:pt x="579" y="1124"/>
                </a:lnTo>
                <a:lnTo>
                  <a:pt x="590" y="1127"/>
                </a:lnTo>
                <a:lnTo>
                  <a:pt x="598" y="1132"/>
                </a:lnTo>
                <a:lnTo>
                  <a:pt x="606" y="1138"/>
                </a:lnTo>
                <a:lnTo>
                  <a:pt x="613" y="1146"/>
                </a:lnTo>
                <a:lnTo>
                  <a:pt x="618" y="1156"/>
                </a:lnTo>
                <a:lnTo>
                  <a:pt x="621" y="1165"/>
                </a:lnTo>
                <a:lnTo>
                  <a:pt x="622" y="1176"/>
                </a:lnTo>
                <a:lnTo>
                  <a:pt x="622" y="1218"/>
                </a:lnTo>
                <a:lnTo>
                  <a:pt x="270" y="1218"/>
                </a:lnTo>
                <a:lnTo>
                  <a:pt x="270" y="1176"/>
                </a:lnTo>
                <a:lnTo>
                  <a:pt x="270" y="1176"/>
                </a:lnTo>
                <a:lnTo>
                  <a:pt x="271" y="1165"/>
                </a:lnTo>
                <a:lnTo>
                  <a:pt x="275" y="1156"/>
                </a:lnTo>
                <a:lnTo>
                  <a:pt x="279" y="1146"/>
                </a:lnTo>
                <a:lnTo>
                  <a:pt x="285" y="1138"/>
                </a:lnTo>
                <a:lnTo>
                  <a:pt x="294" y="1132"/>
                </a:lnTo>
                <a:lnTo>
                  <a:pt x="303" y="1127"/>
                </a:lnTo>
                <a:lnTo>
                  <a:pt x="313" y="1124"/>
                </a:lnTo>
                <a:lnTo>
                  <a:pt x="323" y="1122"/>
                </a:lnTo>
                <a:lnTo>
                  <a:pt x="360" y="1122"/>
                </a:lnTo>
                <a:lnTo>
                  <a:pt x="360" y="1122"/>
                </a:lnTo>
                <a:lnTo>
                  <a:pt x="364" y="1122"/>
                </a:lnTo>
                <a:lnTo>
                  <a:pt x="367" y="1121"/>
                </a:lnTo>
                <a:lnTo>
                  <a:pt x="375" y="1116"/>
                </a:lnTo>
                <a:lnTo>
                  <a:pt x="378" y="1111"/>
                </a:lnTo>
                <a:lnTo>
                  <a:pt x="379" y="1107"/>
                </a:lnTo>
                <a:lnTo>
                  <a:pt x="379" y="1103"/>
                </a:lnTo>
                <a:lnTo>
                  <a:pt x="379" y="504"/>
                </a:lnTo>
                <a:lnTo>
                  <a:pt x="512" y="497"/>
                </a:lnTo>
                <a:lnTo>
                  <a:pt x="512" y="497"/>
                </a:lnTo>
                <a:close/>
                <a:moveTo>
                  <a:pt x="332" y="869"/>
                </a:moveTo>
                <a:lnTo>
                  <a:pt x="89" y="856"/>
                </a:lnTo>
                <a:lnTo>
                  <a:pt x="0" y="728"/>
                </a:lnTo>
                <a:lnTo>
                  <a:pt x="102" y="610"/>
                </a:lnTo>
                <a:lnTo>
                  <a:pt x="332" y="622"/>
                </a:lnTo>
                <a:lnTo>
                  <a:pt x="332" y="869"/>
                </a:lnTo>
                <a:lnTo>
                  <a:pt x="332" y="869"/>
                </a:lnTo>
                <a:close/>
                <a:moveTo>
                  <a:pt x="15" y="228"/>
                </a:moveTo>
                <a:lnTo>
                  <a:pt x="415" y="207"/>
                </a:lnTo>
                <a:lnTo>
                  <a:pt x="814" y="186"/>
                </a:lnTo>
                <a:lnTo>
                  <a:pt x="915" y="304"/>
                </a:lnTo>
                <a:lnTo>
                  <a:pt x="827" y="433"/>
                </a:lnTo>
                <a:lnTo>
                  <a:pt x="428" y="454"/>
                </a:lnTo>
                <a:lnTo>
                  <a:pt x="29" y="476"/>
                </a:lnTo>
                <a:lnTo>
                  <a:pt x="118" y="346"/>
                </a:lnTo>
                <a:lnTo>
                  <a:pt x="15" y="228"/>
                </a:lnTo>
                <a:lnTo>
                  <a:pt x="15" y="228"/>
                </a:lnTo>
                <a:close/>
              </a:path>
            </a:pathLst>
          </a:custGeom>
          <a:solidFill>
            <a:schemeClr val="bg1">
              <a:lumMod val="100000"/>
            </a:schemeClr>
          </a:solidFill>
          <a:ln>
            <a:noFill/>
          </a:ln>
        </p:spPr>
        <p:txBody>
          <a:bodyPr anchor="ctr"/>
          <a:lstStyle/>
          <a:p>
            <a:pPr algn="ctr"/>
            <a:endParaRPr b="1">
              <a:latin typeface="仿宋" panose="02010609060101010101" pitchFamily="49" charset="-122"/>
              <a:ea typeface="仿宋" panose="02010609060101010101" pitchFamily="49" charset="-122"/>
              <a:sym typeface="Arial" panose="020B0604020202020204" pitchFamily="34" charset="0"/>
            </a:endParaRPr>
          </a:p>
        </p:txBody>
      </p:sp>
      <p:sp>
        <p:nvSpPr>
          <p:cNvPr id="41" name="iS1ide-TextBox 22">
            <a:extLst>
              <a:ext uri="{FF2B5EF4-FFF2-40B4-BE49-F238E27FC236}">
                <a16:creationId xmlns:a16="http://schemas.microsoft.com/office/drawing/2014/main" id="{58B16C13-B4E1-45FD-A944-146F5BC58AA6}"/>
              </a:ext>
            </a:extLst>
          </p:cNvPr>
          <p:cNvSpPr txBox="1">
            <a:spLocks/>
          </p:cNvSpPr>
          <p:nvPr/>
        </p:nvSpPr>
        <p:spPr bwMode="auto">
          <a:xfrm>
            <a:off x="5377771" y="4170811"/>
            <a:ext cx="1538527" cy="307706"/>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Autofit/>
            <a:sp3d/>
          </a:bodyPr>
          <a:lstStyle/>
          <a:p>
            <a:pPr algn="ctr">
              <a:buClr>
                <a:prstClr val="white"/>
              </a:buClr>
              <a:defRPr/>
            </a:pPr>
            <a:r>
              <a:rPr lang="en-US" altLang="zh-CN" b="1" dirty="0">
                <a:solidFill>
                  <a:schemeClr val="bg1"/>
                </a:solidFill>
                <a:latin typeface="仿宋" panose="02010609060101010101" pitchFamily="49" charset="-122"/>
                <a:ea typeface="仿宋" panose="02010609060101010101" pitchFamily="49" charset="-122"/>
                <a:sym typeface="Arial" panose="020B0604020202020204" pitchFamily="34" charset="0"/>
              </a:rPr>
              <a:t>SQL</a:t>
            </a:r>
            <a:r>
              <a:rPr lang="zh-CN" altLang="en-US" b="1" dirty="0">
                <a:solidFill>
                  <a:schemeClr val="bg1"/>
                </a:solidFill>
                <a:latin typeface="仿宋" panose="02010609060101010101" pitchFamily="49" charset="-122"/>
                <a:ea typeface="仿宋" panose="02010609060101010101" pitchFamily="49" charset="-122"/>
                <a:sym typeface="Arial" panose="020B0604020202020204" pitchFamily="34" charset="0"/>
              </a:rPr>
              <a:t>命令</a:t>
            </a:r>
            <a:endParaRPr lang="zh-CN" altLang="en-US" sz="2400" b="1" dirty="0">
              <a:solidFill>
                <a:schemeClr val="bg1"/>
              </a:solidFill>
              <a:latin typeface="仿宋" panose="02010609060101010101" pitchFamily="49" charset="-122"/>
              <a:ea typeface="仿宋" panose="02010609060101010101" pitchFamily="49" charset="-122"/>
              <a:sym typeface="Arial" panose="020B0604020202020204" pitchFamily="34" charset="0"/>
            </a:endParaRPr>
          </a:p>
        </p:txBody>
      </p:sp>
      <p:sp>
        <p:nvSpPr>
          <p:cNvPr id="42" name="iS1ide-TextBox 17">
            <a:extLst>
              <a:ext uri="{FF2B5EF4-FFF2-40B4-BE49-F238E27FC236}">
                <a16:creationId xmlns:a16="http://schemas.microsoft.com/office/drawing/2014/main" id="{3A141D97-867A-4EB1-9996-45AD8990E48C}"/>
              </a:ext>
            </a:extLst>
          </p:cNvPr>
          <p:cNvSpPr txBox="1"/>
          <p:nvPr/>
        </p:nvSpPr>
        <p:spPr>
          <a:xfrm>
            <a:off x="225348" y="2819541"/>
            <a:ext cx="2935213" cy="388136"/>
          </a:xfrm>
          <a:prstGeom prst="rect">
            <a:avLst/>
          </a:prstGeom>
          <a:noFill/>
        </p:spPr>
        <p:txBody>
          <a:bodyPr wrap="none" lIns="0" tIns="0" rIns="359917" bIns="0" anchor="b" anchorCtr="0">
            <a:normAutofit/>
          </a:bodyPr>
          <a:lstStyle/>
          <a:p>
            <a:pPr algn="r"/>
            <a:r>
              <a:rPr lang="en-US" altLang="zh-CN" sz="2400" b="1" dirty="0">
                <a:solidFill>
                  <a:schemeClr val="accent2">
                    <a:lumMod val="100000"/>
                  </a:schemeClr>
                </a:solidFill>
                <a:latin typeface="仿宋" panose="02010609060101010101" pitchFamily="49" charset="-122"/>
                <a:ea typeface="仿宋" panose="02010609060101010101" pitchFamily="49" charset="-122"/>
                <a:sym typeface="Arial" panose="020B0604020202020204" pitchFamily="34" charset="0"/>
              </a:rPr>
              <a:t>1.</a:t>
            </a:r>
            <a:r>
              <a:rPr lang="zh-CN" altLang="en-US" sz="2400" b="1" dirty="0">
                <a:solidFill>
                  <a:schemeClr val="accent2">
                    <a:lumMod val="100000"/>
                  </a:schemeClr>
                </a:solidFill>
                <a:latin typeface="仿宋" panose="02010609060101010101" pitchFamily="49" charset="-122"/>
                <a:ea typeface="仿宋" panose="02010609060101010101" pitchFamily="49" charset="-122"/>
                <a:sym typeface="Arial" panose="020B0604020202020204" pitchFamily="34" charset="0"/>
              </a:rPr>
              <a:t>进入 </a:t>
            </a:r>
            <a:r>
              <a:rPr lang="en-US" altLang="zh-CN" sz="2400" b="1" dirty="0">
                <a:solidFill>
                  <a:schemeClr val="accent2">
                    <a:lumMod val="100000"/>
                  </a:schemeClr>
                </a:solidFill>
                <a:latin typeface="仿宋" panose="02010609060101010101" pitchFamily="49" charset="-122"/>
                <a:ea typeface="仿宋" panose="02010609060101010101" pitchFamily="49" charset="-122"/>
                <a:sym typeface="Arial" panose="020B0604020202020204" pitchFamily="34" charset="0"/>
              </a:rPr>
              <a:t>MySQL</a:t>
            </a:r>
          </a:p>
        </p:txBody>
      </p:sp>
      <p:sp>
        <p:nvSpPr>
          <p:cNvPr id="43" name="iS1ide-TextBox 18">
            <a:extLst>
              <a:ext uri="{FF2B5EF4-FFF2-40B4-BE49-F238E27FC236}">
                <a16:creationId xmlns:a16="http://schemas.microsoft.com/office/drawing/2014/main" id="{D6673305-830A-42C5-BA66-FC561654BE25}"/>
              </a:ext>
            </a:extLst>
          </p:cNvPr>
          <p:cNvSpPr txBox="1">
            <a:spLocks/>
          </p:cNvSpPr>
          <p:nvPr/>
        </p:nvSpPr>
        <p:spPr>
          <a:xfrm>
            <a:off x="-32257" y="3631765"/>
            <a:ext cx="3450425" cy="1437293"/>
          </a:xfrm>
          <a:prstGeom prst="rect">
            <a:avLst/>
          </a:prstGeom>
        </p:spPr>
        <p:txBody>
          <a:bodyPr vert="horz" wrap="square" lIns="0" tIns="0" rIns="359917" bIns="0" anchor="ctr">
            <a:noAutofit/>
          </a:bodyPr>
          <a:lstStyle/>
          <a:p>
            <a:pPr algn="r">
              <a:lnSpc>
                <a:spcPct val="120000"/>
              </a:lnSpc>
            </a:pPr>
            <a:r>
              <a:rPr lang="zh-CN" altLang="en-US" sz="2400" b="1" dirty="0">
                <a:solidFill>
                  <a:schemeClr val="dk1">
                    <a:lumMod val="100000"/>
                  </a:schemeClr>
                </a:solidFill>
                <a:latin typeface="仿宋" panose="02010609060101010101" pitchFamily="49" charset="-122"/>
                <a:ea typeface="仿宋" panose="02010609060101010101" pitchFamily="49" charset="-122"/>
                <a:sym typeface="Arial" panose="020B0604020202020204" pitchFamily="34" charset="0"/>
              </a:rPr>
              <a:t>从 </a:t>
            </a:r>
            <a:r>
              <a:rPr lang="en-US" altLang="zh-CN" sz="2400" b="1" dirty="0">
                <a:solidFill>
                  <a:schemeClr val="dk1">
                    <a:lumMod val="100000"/>
                  </a:schemeClr>
                </a:solidFill>
                <a:latin typeface="仿宋" panose="02010609060101010101" pitchFamily="49" charset="-122"/>
                <a:ea typeface="仿宋" panose="02010609060101010101" pitchFamily="49" charset="-122"/>
                <a:sym typeface="Arial" panose="020B0604020202020204" pitchFamily="34" charset="0"/>
              </a:rPr>
              <a:t>windows“</a:t>
            </a:r>
            <a:r>
              <a:rPr lang="zh-CN" altLang="en-US" sz="2400" b="1" dirty="0">
                <a:solidFill>
                  <a:schemeClr val="dk1">
                    <a:lumMod val="100000"/>
                  </a:schemeClr>
                </a:solidFill>
                <a:latin typeface="仿宋" panose="02010609060101010101" pitchFamily="49" charset="-122"/>
                <a:ea typeface="仿宋" panose="02010609060101010101" pitchFamily="49" charset="-122"/>
                <a:sym typeface="Arial" panose="020B0604020202020204" pitchFamily="34" charset="0"/>
              </a:rPr>
              <a:t>开始”菜单中单击“</a:t>
            </a:r>
            <a:r>
              <a:rPr lang="en-US" altLang="zh-CN" sz="2400" b="1" dirty="0">
                <a:solidFill>
                  <a:schemeClr val="dk1">
                    <a:lumMod val="100000"/>
                  </a:schemeClr>
                </a:solidFill>
                <a:latin typeface="仿宋" panose="02010609060101010101" pitchFamily="49" charset="-122"/>
                <a:ea typeface="仿宋" panose="02010609060101010101" pitchFamily="49" charset="-122"/>
                <a:sym typeface="Arial" panose="020B0604020202020204" pitchFamily="34" charset="0"/>
              </a:rPr>
              <a:t>MySQL5.5 Command Line Client”</a:t>
            </a:r>
            <a:endParaRPr lang="zh-CN" altLang="en-US" sz="2400" b="1" dirty="0">
              <a:solidFill>
                <a:schemeClr val="dk1">
                  <a:lumMod val="100000"/>
                </a:schemeClr>
              </a:solidFill>
              <a:latin typeface="仿宋" panose="02010609060101010101" pitchFamily="49" charset="-122"/>
              <a:ea typeface="仿宋" panose="02010609060101010101" pitchFamily="49" charset="-122"/>
              <a:sym typeface="Arial" panose="020B0604020202020204" pitchFamily="34" charset="0"/>
            </a:endParaRPr>
          </a:p>
        </p:txBody>
      </p:sp>
      <p:sp>
        <p:nvSpPr>
          <p:cNvPr id="44" name="iS1ide-TextBox 19">
            <a:extLst>
              <a:ext uri="{FF2B5EF4-FFF2-40B4-BE49-F238E27FC236}">
                <a16:creationId xmlns:a16="http://schemas.microsoft.com/office/drawing/2014/main" id="{0B41B75E-76DF-49AC-9E1A-A895192E872A}"/>
              </a:ext>
            </a:extLst>
          </p:cNvPr>
          <p:cNvSpPr txBox="1"/>
          <p:nvPr/>
        </p:nvSpPr>
        <p:spPr>
          <a:xfrm>
            <a:off x="8947246" y="2819541"/>
            <a:ext cx="2822934" cy="388136"/>
          </a:xfrm>
          <a:prstGeom prst="rect">
            <a:avLst/>
          </a:prstGeom>
          <a:noFill/>
        </p:spPr>
        <p:txBody>
          <a:bodyPr wrap="none" lIns="359917" tIns="0" rIns="0" bIns="0" anchor="b" anchorCtr="0">
            <a:normAutofit/>
          </a:bodyPr>
          <a:lstStyle/>
          <a:p>
            <a:r>
              <a:rPr lang="en-US" altLang="zh-CN" sz="2400" b="1" dirty="0">
                <a:latin typeface="仿宋" panose="02010609060101010101" pitchFamily="49" charset="-122"/>
                <a:ea typeface="仿宋" panose="02010609060101010101" pitchFamily="49" charset="-122"/>
                <a:sym typeface="Arial" panose="020B0604020202020204" pitchFamily="34" charset="0"/>
              </a:rPr>
              <a:t>2</a:t>
            </a:r>
            <a:r>
              <a:rPr lang="zh-CN" altLang="en-US" sz="2400" b="1" dirty="0">
                <a:latin typeface="仿宋" panose="02010609060101010101" pitchFamily="49" charset="-122"/>
                <a:ea typeface="仿宋" panose="02010609060101010101" pitchFamily="49" charset="-122"/>
                <a:sym typeface="Arial" panose="020B0604020202020204" pitchFamily="34" charset="0"/>
              </a:rPr>
              <a:t>．输入口令</a:t>
            </a:r>
          </a:p>
        </p:txBody>
      </p:sp>
      <p:sp>
        <p:nvSpPr>
          <p:cNvPr id="45" name="iS1ide-TextBox 20">
            <a:extLst>
              <a:ext uri="{FF2B5EF4-FFF2-40B4-BE49-F238E27FC236}">
                <a16:creationId xmlns:a16="http://schemas.microsoft.com/office/drawing/2014/main" id="{076DF5EB-A87E-4CB2-8CAB-385E9FFBCE2B}"/>
              </a:ext>
            </a:extLst>
          </p:cNvPr>
          <p:cNvSpPr txBox="1">
            <a:spLocks/>
          </p:cNvSpPr>
          <p:nvPr/>
        </p:nvSpPr>
        <p:spPr>
          <a:xfrm>
            <a:off x="8561775" y="3615718"/>
            <a:ext cx="3208405" cy="1257315"/>
          </a:xfrm>
          <a:prstGeom prst="rect">
            <a:avLst/>
          </a:prstGeom>
        </p:spPr>
        <p:txBody>
          <a:bodyPr vert="horz" wrap="square" lIns="359917" tIns="0" rIns="0" bIns="0" anchor="ctr" anchorCtr="0">
            <a:noAutofit/>
          </a:bodyPr>
          <a:lstStyle/>
          <a:p>
            <a:pPr>
              <a:lnSpc>
                <a:spcPct val="120000"/>
              </a:lnSpc>
            </a:pPr>
            <a:r>
              <a:rPr lang="zh-CN" altLang="en-US" sz="2400" b="1" dirty="0">
                <a:solidFill>
                  <a:schemeClr val="dk1">
                    <a:lumMod val="100000"/>
                  </a:schemeClr>
                </a:solidFill>
                <a:latin typeface="仿宋" panose="02010609060101010101" pitchFamily="49" charset="-122"/>
                <a:ea typeface="仿宋" panose="02010609060101010101" pitchFamily="49" charset="-122"/>
                <a:sym typeface="Arial" panose="020B0604020202020204" pitchFamily="34" charset="0"/>
              </a:rPr>
              <a:t>在 </a:t>
            </a:r>
            <a:r>
              <a:rPr lang="en-US" altLang="zh-CN" sz="2400" b="1" dirty="0">
                <a:solidFill>
                  <a:schemeClr val="dk1">
                    <a:lumMod val="100000"/>
                  </a:schemeClr>
                </a:solidFill>
                <a:latin typeface="仿宋" panose="02010609060101010101" pitchFamily="49" charset="-122"/>
                <a:ea typeface="仿宋" panose="02010609060101010101" pitchFamily="49" charset="-122"/>
                <a:sym typeface="Arial" panose="020B0604020202020204" pitchFamily="34" charset="0"/>
              </a:rPr>
              <a:t>Enter Password</a:t>
            </a:r>
            <a:r>
              <a:rPr lang="zh-CN" altLang="en-US" sz="2400" b="1" dirty="0">
                <a:solidFill>
                  <a:schemeClr val="dk1">
                    <a:lumMod val="100000"/>
                  </a:schemeClr>
                </a:solidFill>
                <a:latin typeface="仿宋" panose="02010609060101010101" pitchFamily="49" charset="-122"/>
                <a:ea typeface="仿宋" panose="02010609060101010101" pitchFamily="49" charset="-122"/>
                <a:sym typeface="Arial" panose="020B0604020202020204" pitchFamily="34" charset="0"/>
              </a:rPr>
              <a:t>：后输入安装时设置的口令。进入 </a:t>
            </a:r>
            <a:r>
              <a:rPr lang="en-US" altLang="zh-CN" sz="2400" b="1" dirty="0">
                <a:solidFill>
                  <a:schemeClr val="dk1">
                    <a:lumMod val="100000"/>
                  </a:schemeClr>
                </a:solidFill>
                <a:latin typeface="仿宋" panose="02010609060101010101" pitchFamily="49" charset="-122"/>
                <a:ea typeface="仿宋" panose="02010609060101010101" pitchFamily="49" charset="-122"/>
                <a:sym typeface="Arial" panose="020B0604020202020204" pitchFamily="34" charset="0"/>
              </a:rPr>
              <a:t>MySQL </a:t>
            </a:r>
            <a:r>
              <a:rPr lang="zh-CN" altLang="en-US" sz="2400" b="1" dirty="0">
                <a:solidFill>
                  <a:schemeClr val="dk1">
                    <a:lumMod val="100000"/>
                  </a:schemeClr>
                </a:solidFill>
                <a:latin typeface="仿宋" panose="02010609060101010101" pitchFamily="49" charset="-122"/>
                <a:ea typeface="仿宋" panose="02010609060101010101" pitchFamily="49" charset="-122"/>
                <a:sym typeface="Arial" panose="020B0604020202020204" pitchFamily="34" charset="0"/>
              </a:rPr>
              <a:t>数据库</a:t>
            </a:r>
          </a:p>
        </p:txBody>
      </p:sp>
    </p:spTree>
    <p:extLst>
      <p:ext uri="{BB962C8B-B14F-4D97-AF65-F5344CB8AC3E}">
        <p14:creationId xmlns:p14="http://schemas.microsoft.com/office/powerpoint/2010/main" val="336667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 </a:t>
              </a:r>
              <a:r>
                <a:rPr lang="en-US" altLang="zh-CN" sz="2400" b="1" dirty="0" err="1">
                  <a:solidFill>
                    <a:schemeClr val="tx1"/>
                  </a:solidFill>
                  <a:latin typeface="仿宋" panose="02010609060101010101" pitchFamily="49" charset="-122"/>
                  <a:ea typeface="仿宋" panose="02010609060101010101" pitchFamily="49" charset="-122"/>
                </a:rPr>
                <a:t>ResultSet</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3" name="Rectangle 8">
            <a:extLst>
              <a:ext uri="{FF2B5EF4-FFF2-40B4-BE49-F238E27FC236}">
                <a16:creationId xmlns:a16="http://schemas.microsoft.com/office/drawing/2014/main" id="{A4C787F4-FB9F-468D-8319-B8720EC0867E}"/>
              </a:ext>
            </a:extLst>
          </p:cNvPr>
          <p:cNvSpPr>
            <a:spLocks noChangeArrowheads="1"/>
          </p:cNvSpPr>
          <p:nvPr/>
        </p:nvSpPr>
        <p:spPr bwMode="auto">
          <a:xfrm>
            <a:off x="2466743" y="2878765"/>
            <a:ext cx="1657350" cy="503237"/>
          </a:xfrm>
          <a:prstGeom prst="rect">
            <a:avLst/>
          </a:prstGeom>
          <a:gradFill rotWithShape="1">
            <a:gsLst>
              <a:gs pos="0">
                <a:srgbClr val="99CCFF"/>
              </a:gs>
              <a:gs pos="100000">
                <a:srgbClr val="FFFFFF"/>
              </a:gs>
            </a:gsLst>
            <a:lin ang="5400000" scaled="1"/>
          </a:gradFill>
          <a:ln w="9525" algn="ctr">
            <a:solidFill>
              <a:schemeClr val="tx1"/>
            </a:solidFill>
            <a:miter lim="800000"/>
            <a:headEnd/>
            <a:tailEnd/>
          </a:ln>
          <a:effectLst>
            <a:outerShdw dist="56796" dir="3806097"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2000">
                <a:latin typeface="仿宋" panose="02010609060101010101" pitchFamily="49" charset="-122"/>
                <a:ea typeface="仿宋" panose="02010609060101010101" pitchFamily="49" charset="-122"/>
              </a:rPr>
              <a:t>可滚动</a:t>
            </a:r>
            <a:endParaRPr kumimoji="0" lang="en-US" altLang="zh-CN" sz="2000">
              <a:latin typeface="仿宋" panose="02010609060101010101" pitchFamily="49" charset="-122"/>
              <a:ea typeface="仿宋" panose="02010609060101010101" pitchFamily="49" charset="-122"/>
            </a:endParaRPr>
          </a:p>
        </p:txBody>
      </p:sp>
      <p:sp>
        <p:nvSpPr>
          <p:cNvPr id="14" name="Rectangle 9">
            <a:extLst>
              <a:ext uri="{FF2B5EF4-FFF2-40B4-BE49-F238E27FC236}">
                <a16:creationId xmlns:a16="http://schemas.microsoft.com/office/drawing/2014/main" id="{331B9833-CF75-4994-90BE-57EF673BA4C3}"/>
              </a:ext>
            </a:extLst>
          </p:cNvPr>
          <p:cNvSpPr>
            <a:spLocks noChangeArrowheads="1"/>
          </p:cNvSpPr>
          <p:nvPr/>
        </p:nvSpPr>
        <p:spPr bwMode="auto">
          <a:xfrm>
            <a:off x="7075256" y="2878765"/>
            <a:ext cx="1728787" cy="503237"/>
          </a:xfrm>
          <a:prstGeom prst="rect">
            <a:avLst/>
          </a:prstGeom>
          <a:gradFill rotWithShape="1">
            <a:gsLst>
              <a:gs pos="0">
                <a:srgbClr val="99CCFF"/>
              </a:gs>
              <a:gs pos="100000">
                <a:srgbClr val="FFFFFF"/>
              </a:gs>
            </a:gsLst>
            <a:lin ang="5400000" scaled="1"/>
          </a:gradFill>
          <a:ln w="9525" algn="ctr">
            <a:solidFill>
              <a:schemeClr val="tx1"/>
            </a:solidFill>
            <a:miter lim="800000"/>
            <a:headEnd/>
            <a:tailEnd/>
          </a:ln>
          <a:effectLst>
            <a:outerShdw dist="56796" dir="3806097"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2000">
                <a:latin typeface="仿宋" panose="02010609060101010101" pitchFamily="49" charset="-122"/>
                <a:ea typeface="仿宋" panose="02010609060101010101" pitchFamily="49" charset="-122"/>
              </a:rPr>
              <a:t>不可滚动</a:t>
            </a:r>
            <a:endParaRPr kumimoji="0" lang="en-US" altLang="zh-CN" sz="2000">
              <a:latin typeface="仿宋" panose="02010609060101010101" pitchFamily="49" charset="-122"/>
              <a:ea typeface="仿宋" panose="02010609060101010101" pitchFamily="49" charset="-122"/>
            </a:endParaRPr>
          </a:p>
        </p:txBody>
      </p:sp>
      <p:cxnSp>
        <p:nvCxnSpPr>
          <p:cNvPr id="15" name="AutoShape 10">
            <a:extLst>
              <a:ext uri="{FF2B5EF4-FFF2-40B4-BE49-F238E27FC236}">
                <a16:creationId xmlns:a16="http://schemas.microsoft.com/office/drawing/2014/main" id="{7A93A1F9-04EE-4E0D-B4D8-367D22F71E53}"/>
              </a:ext>
            </a:extLst>
          </p:cNvPr>
          <p:cNvCxnSpPr>
            <a:cxnSpLocks noChangeShapeType="1"/>
            <a:endCxn id="13" idx="0"/>
          </p:cNvCxnSpPr>
          <p:nvPr/>
        </p:nvCxnSpPr>
        <p:spPr bwMode="auto">
          <a:xfrm rot="5400000">
            <a:off x="4178068" y="1348415"/>
            <a:ext cx="647700" cy="2413000"/>
          </a:xfrm>
          <a:prstGeom prst="bentConnector3">
            <a:avLst>
              <a:gd name="adj1" fmla="val 50000"/>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1">
            <a:extLst>
              <a:ext uri="{FF2B5EF4-FFF2-40B4-BE49-F238E27FC236}">
                <a16:creationId xmlns:a16="http://schemas.microsoft.com/office/drawing/2014/main" id="{8761E15B-2945-420B-B1C1-9A97DC56EFAB}"/>
              </a:ext>
            </a:extLst>
          </p:cNvPr>
          <p:cNvCxnSpPr>
            <a:cxnSpLocks noChangeShapeType="1"/>
            <a:endCxn id="14" idx="0"/>
          </p:cNvCxnSpPr>
          <p:nvPr/>
        </p:nvCxnSpPr>
        <p:spPr bwMode="auto">
          <a:xfrm rot="16200000" flipH="1">
            <a:off x="6500581" y="1438902"/>
            <a:ext cx="647700" cy="2232025"/>
          </a:xfrm>
          <a:prstGeom prst="bentConnector3">
            <a:avLst>
              <a:gd name="adj1" fmla="val 50000"/>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AutoShape 12">
            <a:extLst>
              <a:ext uri="{FF2B5EF4-FFF2-40B4-BE49-F238E27FC236}">
                <a16:creationId xmlns:a16="http://schemas.microsoft.com/office/drawing/2014/main" id="{53E6C251-0361-4B31-9B25-CC2478C89C5A}"/>
              </a:ext>
            </a:extLst>
          </p:cNvPr>
          <p:cNvSpPr>
            <a:spLocks/>
          </p:cNvSpPr>
          <p:nvPr/>
        </p:nvSpPr>
        <p:spPr bwMode="auto">
          <a:xfrm>
            <a:off x="8299218" y="3886827"/>
            <a:ext cx="576263" cy="2160588"/>
          </a:xfrm>
          <a:prstGeom prst="rightBrace">
            <a:avLst>
              <a:gd name="adj1" fmla="val 31244"/>
              <a:gd name="adj2" fmla="val 50037"/>
            </a:avLst>
          </a:prstGeom>
          <a:noFill/>
          <a:ln w="254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algn="ctr">
              <a:spcBef>
                <a:spcPct val="20000"/>
              </a:spcBef>
              <a:buClr>
                <a:srgbClr val="339966"/>
              </a:buClr>
              <a:buFont typeface="Wingdings" pitchFamily="2" charset="2"/>
              <a:buChar char="q"/>
              <a:defRPr/>
            </a:pPr>
            <a:endParaRPr kumimoji="0" lang="zh-CN" altLang="zh-CN" sz="1800">
              <a:effectLst>
                <a:outerShdw blurRad="38100" dist="38100" dir="2700000" algn="tl">
                  <a:srgbClr val="C0C0C0"/>
                </a:outerShdw>
              </a:effectLst>
              <a:latin typeface="仿宋" panose="02010609060101010101" pitchFamily="49" charset="-122"/>
              <a:ea typeface="仿宋" panose="02010609060101010101" pitchFamily="49" charset="-122"/>
            </a:endParaRPr>
          </a:p>
        </p:txBody>
      </p:sp>
      <p:cxnSp>
        <p:nvCxnSpPr>
          <p:cNvPr id="23" name="AutoShape 13">
            <a:extLst>
              <a:ext uri="{FF2B5EF4-FFF2-40B4-BE49-F238E27FC236}">
                <a16:creationId xmlns:a16="http://schemas.microsoft.com/office/drawing/2014/main" id="{312B3C32-C7E6-4103-A254-245C8906EB14}"/>
              </a:ext>
            </a:extLst>
          </p:cNvPr>
          <p:cNvCxnSpPr>
            <a:cxnSpLocks noChangeShapeType="1"/>
            <a:stCxn id="14" idx="3"/>
            <a:endCxn id="20" idx="1"/>
          </p:cNvCxnSpPr>
          <p:nvPr/>
        </p:nvCxnSpPr>
        <p:spPr bwMode="auto">
          <a:xfrm>
            <a:off x="8804043" y="3131177"/>
            <a:ext cx="84138" cy="1836738"/>
          </a:xfrm>
          <a:prstGeom prst="bentConnector3">
            <a:avLst>
              <a:gd name="adj1" fmla="val 35660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Line 14">
            <a:extLst>
              <a:ext uri="{FF2B5EF4-FFF2-40B4-BE49-F238E27FC236}">
                <a16:creationId xmlns:a16="http://schemas.microsoft.com/office/drawing/2014/main" id="{B9BBBF73-5F8A-4C94-8BF5-F2117E85B987}"/>
              </a:ext>
            </a:extLst>
          </p:cNvPr>
          <p:cNvSpPr>
            <a:spLocks noChangeShapeType="1"/>
          </p:cNvSpPr>
          <p:nvPr/>
        </p:nvSpPr>
        <p:spPr bwMode="auto">
          <a:xfrm flipH="1">
            <a:off x="4482868" y="3958265"/>
            <a:ext cx="534988" cy="0"/>
          </a:xfrm>
          <a:prstGeom prst="line">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仿宋" panose="02010609060101010101" pitchFamily="49" charset="-122"/>
              <a:ea typeface="仿宋" panose="02010609060101010101" pitchFamily="49" charset="-122"/>
            </a:endParaRPr>
          </a:p>
        </p:txBody>
      </p:sp>
      <p:sp>
        <p:nvSpPr>
          <p:cNvPr id="25" name="Rectangle 15">
            <a:extLst>
              <a:ext uri="{FF2B5EF4-FFF2-40B4-BE49-F238E27FC236}">
                <a16:creationId xmlns:a16="http://schemas.microsoft.com/office/drawing/2014/main" id="{BCBF9B22-B3E3-48E1-9557-F66294E8F822}"/>
              </a:ext>
            </a:extLst>
          </p:cNvPr>
          <p:cNvSpPr>
            <a:spLocks noChangeArrowheads="1"/>
          </p:cNvSpPr>
          <p:nvPr/>
        </p:nvSpPr>
        <p:spPr bwMode="auto">
          <a:xfrm>
            <a:off x="1603143" y="3670927"/>
            <a:ext cx="2879725" cy="647700"/>
          </a:xfrm>
          <a:prstGeom prst="rect">
            <a:avLst/>
          </a:prstGeom>
          <a:solidFill>
            <a:srgbClr val="CCFFCC">
              <a:alpha val="25882"/>
            </a:srgbClr>
          </a:solidFill>
          <a:ln w="952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kumimoji="0" lang="zh-CN" altLang="en-US" sz="1800">
                <a:latin typeface="仿宋" panose="02010609060101010101" pitchFamily="49" charset="-122"/>
                <a:ea typeface="仿宋" panose="02010609060101010101" pitchFamily="49" charset="-122"/>
              </a:rPr>
              <a:t>光标仅向前移动</a:t>
            </a:r>
            <a:endParaRPr kumimoji="0" lang="en-US" altLang="zh-CN" sz="1800">
              <a:latin typeface="仿宋" panose="02010609060101010101" pitchFamily="49" charset="-122"/>
              <a:ea typeface="仿宋" panose="02010609060101010101" pitchFamily="49" charset="-122"/>
            </a:endParaRPr>
          </a:p>
        </p:txBody>
      </p:sp>
      <p:sp>
        <p:nvSpPr>
          <p:cNvPr id="27" name="Line 16">
            <a:extLst>
              <a:ext uri="{FF2B5EF4-FFF2-40B4-BE49-F238E27FC236}">
                <a16:creationId xmlns:a16="http://schemas.microsoft.com/office/drawing/2014/main" id="{7E17DC82-4E8B-47A0-A79C-61C8C1237601}"/>
              </a:ext>
            </a:extLst>
          </p:cNvPr>
          <p:cNvSpPr>
            <a:spLocks noChangeShapeType="1"/>
          </p:cNvSpPr>
          <p:nvPr/>
        </p:nvSpPr>
        <p:spPr bwMode="auto">
          <a:xfrm flipH="1">
            <a:off x="4482868" y="4966327"/>
            <a:ext cx="619125" cy="0"/>
          </a:xfrm>
          <a:prstGeom prst="line">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仿宋" panose="02010609060101010101" pitchFamily="49" charset="-122"/>
              <a:ea typeface="仿宋" panose="02010609060101010101" pitchFamily="49" charset="-122"/>
            </a:endParaRPr>
          </a:p>
        </p:txBody>
      </p:sp>
      <p:sp>
        <p:nvSpPr>
          <p:cNvPr id="29" name="Rectangle 17">
            <a:extLst>
              <a:ext uri="{FF2B5EF4-FFF2-40B4-BE49-F238E27FC236}">
                <a16:creationId xmlns:a16="http://schemas.microsoft.com/office/drawing/2014/main" id="{8DBEEB87-23ED-4C6D-B5DE-572FE73FB91C}"/>
              </a:ext>
            </a:extLst>
          </p:cNvPr>
          <p:cNvSpPr>
            <a:spLocks noChangeArrowheads="1"/>
          </p:cNvSpPr>
          <p:nvPr/>
        </p:nvSpPr>
        <p:spPr bwMode="auto">
          <a:xfrm>
            <a:off x="1603143" y="4605965"/>
            <a:ext cx="2879725" cy="649287"/>
          </a:xfrm>
          <a:prstGeom prst="rect">
            <a:avLst/>
          </a:prstGeom>
          <a:solidFill>
            <a:srgbClr val="CCFFCC">
              <a:alpha val="25882"/>
            </a:srgbClr>
          </a:solidFill>
          <a:ln w="952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kumimoji="0" lang="zh-CN" altLang="en-US" sz="1800">
                <a:latin typeface="仿宋" panose="02010609060101010101" pitchFamily="49" charset="-122"/>
                <a:ea typeface="仿宋" panose="02010609060101010101" pitchFamily="49" charset="-122"/>
              </a:rPr>
              <a:t>光标可前后移动，也可移动</a:t>
            </a:r>
          </a:p>
          <a:p>
            <a:pPr eaLnBrk="1" hangingPunct="1"/>
            <a:r>
              <a:rPr kumimoji="0" lang="zh-CN" altLang="en-US" sz="1800">
                <a:latin typeface="仿宋" panose="02010609060101010101" pitchFamily="49" charset="-122"/>
                <a:ea typeface="仿宋" panose="02010609060101010101" pitchFamily="49" charset="-122"/>
              </a:rPr>
              <a:t>至与当前位置相对的某一行</a:t>
            </a:r>
            <a:endParaRPr kumimoji="0" lang="en-US" altLang="zh-CN" sz="1800">
              <a:latin typeface="仿宋" panose="02010609060101010101" pitchFamily="49" charset="-122"/>
              <a:ea typeface="仿宋" panose="02010609060101010101" pitchFamily="49" charset="-122"/>
            </a:endParaRPr>
          </a:p>
        </p:txBody>
      </p:sp>
      <p:sp>
        <p:nvSpPr>
          <p:cNvPr id="30" name="Line 18">
            <a:extLst>
              <a:ext uri="{FF2B5EF4-FFF2-40B4-BE49-F238E27FC236}">
                <a16:creationId xmlns:a16="http://schemas.microsoft.com/office/drawing/2014/main" id="{3125BE61-D3F0-458E-8156-D353AF9F686A}"/>
              </a:ext>
            </a:extLst>
          </p:cNvPr>
          <p:cNvSpPr>
            <a:spLocks noChangeShapeType="1"/>
          </p:cNvSpPr>
          <p:nvPr/>
        </p:nvSpPr>
        <p:spPr bwMode="auto">
          <a:xfrm flipH="1">
            <a:off x="4468581" y="5974390"/>
            <a:ext cx="519112" cy="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仿宋" panose="02010609060101010101" pitchFamily="49" charset="-122"/>
              <a:ea typeface="仿宋" panose="02010609060101010101" pitchFamily="49" charset="-122"/>
            </a:endParaRPr>
          </a:p>
        </p:txBody>
      </p:sp>
      <p:sp>
        <p:nvSpPr>
          <p:cNvPr id="31" name="Rectangle 19">
            <a:extLst>
              <a:ext uri="{FF2B5EF4-FFF2-40B4-BE49-F238E27FC236}">
                <a16:creationId xmlns:a16="http://schemas.microsoft.com/office/drawing/2014/main" id="{767CC863-ACAA-4D30-B6AB-BBCD44A4B9A6}"/>
              </a:ext>
            </a:extLst>
          </p:cNvPr>
          <p:cNvSpPr>
            <a:spLocks noChangeArrowheads="1"/>
          </p:cNvSpPr>
          <p:nvPr/>
        </p:nvSpPr>
        <p:spPr bwMode="auto">
          <a:xfrm>
            <a:off x="1603143" y="5614027"/>
            <a:ext cx="2879725" cy="647700"/>
          </a:xfrm>
          <a:prstGeom prst="rect">
            <a:avLst/>
          </a:prstGeom>
          <a:solidFill>
            <a:srgbClr val="CCFFCC">
              <a:alpha val="25882"/>
            </a:srgbClr>
          </a:solidFill>
          <a:ln w="952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kumimoji="0" lang="zh-CN" altLang="en-US" sz="1800">
                <a:latin typeface="仿宋" panose="02010609060101010101" pitchFamily="49" charset="-122"/>
                <a:ea typeface="仿宋" panose="02010609060101010101" pitchFamily="49" charset="-122"/>
              </a:rPr>
              <a:t>如果对数据库做了更改，</a:t>
            </a:r>
          </a:p>
          <a:p>
            <a:pPr eaLnBrk="1" hangingPunct="1"/>
            <a:r>
              <a:rPr kumimoji="0" lang="zh-CN" altLang="en-US" sz="1800">
                <a:latin typeface="仿宋" panose="02010609060101010101" pitchFamily="49" charset="-122"/>
                <a:ea typeface="仿宋" panose="02010609060101010101" pitchFamily="49" charset="-122"/>
              </a:rPr>
              <a:t>则新值是可见的</a:t>
            </a:r>
            <a:endParaRPr kumimoji="0" lang="en-US" altLang="zh-CN" sz="1800">
              <a:latin typeface="仿宋" panose="02010609060101010101" pitchFamily="49" charset="-122"/>
              <a:ea typeface="仿宋" panose="02010609060101010101" pitchFamily="49" charset="-122"/>
            </a:endParaRPr>
          </a:p>
        </p:txBody>
      </p:sp>
      <p:sp>
        <p:nvSpPr>
          <p:cNvPr id="32" name="Rectangle 20">
            <a:extLst>
              <a:ext uri="{FF2B5EF4-FFF2-40B4-BE49-F238E27FC236}">
                <a16:creationId xmlns:a16="http://schemas.microsoft.com/office/drawing/2014/main" id="{146B9234-9417-4D36-B472-0C2976E07D0F}"/>
              </a:ext>
            </a:extLst>
          </p:cNvPr>
          <p:cNvSpPr>
            <a:spLocks noChangeArrowheads="1"/>
          </p:cNvSpPr>
          <p:nvPr/>
        </p:nvSpPr>
        <p:spPr bwMode="auto">
          <a:xfrm>
            <a:off x="4555893" y="1727827"/>
            <a:ext cx="2087563" cy="503238"/>
          </a:xfrm>
          <a:prstGeom prst="rect">
            <a:avLst/>
          </a:prstGeom>
          <a:gradFill rotWithShape="1">
            <a:gsLst>
              <a:gs pos="0">
                <a:schemeClr val="accent2"/>
              </a:gs>
              <a:gs pos="100000">
                <a:srgbClr val="66CCFF"/>
              </a:gs>
            </a:gsLst>
            <a:lin ang="5400000" scaled="1"/>
          </a:gradFill>
          <a:ln w="9525" algn="ctr">
            <a:solidFill>
              <a:schemeClr val="tx1"/>
            </a:solidFill>
            <a:miter lim="800000"/>
            <a:headEnd/>
            <a:tailEnd/>
          </a:ln>
          <a:effectLst>
            <a:prstShdw prst="shdw13" dist="71842" dir="13500000">
              <a:schemeClr val="bg2">
                <a:alpha val="50000"/>
              </a:schemeClr>
            </a:prst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2400" b="1" dirty="0">
                <a:latin typeface="仿宋" panose="02010609060101010101" pitchFamily="49" charset="-122"/>
                <a:ea typeface="仿宋" panose="02010609060101010101" pitchFamily="49" charset="-122"/>
              </a:rPr>
              <a:t>结果集类型</a:t>
            </a:r>
            <a:endParaRPr kumimoji="0" lang="en-US" altLang="zh-CN" sz="2400" b="1" dirty="0">
              <a:latin typeface="仿宋" panose="02010609060101010101" pitchFamily="49" charset="-122"/>
              <a:ea typeface="仿宋" panose="02010609060101010101" pitchFamily="49" charset="-122"/>
            </a:endParaRPr>
          </a:p>
        </p:txBody>
      </p:sp>
      <p:sp>
        <p:nvSpPr>
          <p:cNvPr id="33" name="Rectangle 21">
            <a:extLst>
              <a:ext uri="{FF2B5EF4-FFF2-40B4-BE49-F238E27FC236}">
                <a16:creationId xmlns:a16="http://schemas.microsoft.com/office/drawing/2014/main" id="{5F25E250-78D2-4BEF-849B-B23D8DFA810D}"/>
              </a:ext>
            </a:extLst>
          </p:cNvPr>
          <p:cNvSpPr>
            <a:spLocks noChangeArrowheads="1"/>
          </p:cNvSpPr>
          <p:nvPr/>
        </p:nvSpPr>
        <p:spPr bwMode="auto">
          <a:xfrm>
            <a:off x="5017856" y="4678990"/>
            <a:ext cx="3354387" cy="576262"/>
          </a:xfrm>
          <a:prstGeom prst="rect">
            <a:avLst/>
          </a:prstGeom>
          <a:gradFill rotWithShape="1">
            <a:gsLst>
              <a:gs pos="0">
                <a:srgbClr val="CC99FF"/>
              </a:gs>
              <a:gs pos="100000">
                <a:srgbClr val="FFFFFF"/>
              </a:gs>
            </a:gsLst>
            <a:path path="shape">
              <a:fillToRect l="50000" t="50000" r="50000" b="50000"/>
            </a:path>
          </a:gradFill>
          <a:ln w="9525" algn="ctr">
            <a:solidFill>
              <a:srgbClr val="800080"/>
            </a:solidFill>
            <a:miter lim="800000"/>
            <a:headEnd/>
            <a:tailEnd/>
          </a:ln>
          <a:effectLst>
            <a:outerShdw dist="81320" dir="2319588"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0" lang="en-US" altLang="zh-CN" sz="1800">
                <a:latin typeface="仿宋" panose="02010609060101010101" pitchFamily="49" charset="-122"/>
                <a:ea typeface="仿宋" panose="02010609060101010101" pitchFamily="49" charset="-122"/>
              </a:rPr>
              <a:t>  TYPE_SCROLL_INSENSITIVE </a:t>
            </a:r>
          </a:p>
        </p:txBody>
      </p:sp>
      <p:sp>
        <p:nvSpPr>
          <p:cNvPr id="34" name="Rectangle 22">
            <a:extLst>
              <a:ext uri="{FF2B5EF4-FFF2-40B4-BE49-F238E27FC236}">
                <a16:creationId xmlns:a16="http://schemas.microsoft.com/office/drawing/2014/main" id="{24DCB13D-D9D5-4D07-BC10-51ECC8AD15D7}"/>
              </a:ext>
            </a:extLst>
          </p:cNvPr>
          <p:cNvSpPr>
            <a:spLocks noChangeArrowheads="1"/>
          </p:cNvSpPr>
          <p:nvPr/>
        </p:nvSpPr>
        <p:spPr bwMode="auto">
          <a:xfrm>
            <a:off x="4987693" y="5687052"/>
            <a:ext cx="3370263" cy="503238"/>
          </a:xfrm>
          <a:prstGeom prst="rect">
            <a:avLst/>
          </a:prstGeom>
          <a:gradFill rotWithShape="1">
            <a:gsLst>
              <a:gs pos="0">
                <a:srgbClr val="CC99FF"/>
              </a:gs>
              <a:gs pos="100000">
                <a:srgbClr val="FFFFFF"/>
              </a:gs>
            </a:gsLst>
            <a:path path="shape">
              <a:fillToRect l="50000" t="50000" r="50000" b="50000"/>
            </a:path>
          </a:gradFill>
          <a:ln w="9525" algn="ctr">
            <a:solidFill>
              <a:srgbClr val="800080"/>
            </a:solidFill>
            <a:miter lim="800000"/>
            <a:headEnd/>
            <a:tailEnd/>
          </a:ln>
          <a:effectLst>
            <a:outerShdw dist="81320" dir="2319588"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0" lang="en-US" altLang="zh-CN" sz="1800">
                <a:latin typeface="仿宋" panose="02010609060101010101" pitchFamily="49" charset="-122"/>
                <a:ea typeface="仿宋" panose="02010609060101010101" pitchFamily="49" charset="-122"/>
              </a:rPr>
              <a:t>TYPE_SCROLL_SENSITIVE </a:t>
            </a:r>
          </a:p>
        </p:txBody>
      </p:sp>
      <p:sp>
        <p:nvSpPr>
          <p:cNvPr id="35" name="Rectangle 23">
            <a:extLst>
              <a:ext uri="{FF2B5EF4-FFF2-40B4-BE49-F238E27FC236}">
                <a16:creationId xmlns:a16="http://schemas.microsoft.com/office/drawing/2014/main" id="{B35065C7-E2A0-4E5C-92CC-22FD7DF196C2}"/>
              </a:ext>
            </a:extLst>
          </p:cNvPr>
          <p:cNvSpPr>
            <a:spLocks noChangeArrowheads="1"/>
          </p:cNvSpPr>
          <p:nvPr/>
        </p:nvSpPr>
        <p:spPr bwMode="auto">
          <a:xfrm>
            <a:off x="5032143" y="3670927"/>
            <a:ext cx="3311525" cy="504825"/>
          </a:xfrm>
          <a:prstGeom prst="rect">
            <a:avLst/>
          </a:prstGeom>
          <a:gradFill rotWithShape="1">
            <a:gsLst>
              <a:gs pos="0">
                <a:srgbClr val="CC99FF"/>
              </a:gs>
              <a:gs pos="100000">
                <a:srgbClr val="FFFFFF"/>
              </a:gs>
            </a:gsLst>
            <a:path path="shape">
              <a:fillToRect l="50000" t="50000" r="50000" b="50000"/>
            </a:path>
          </a:gradFill>
          <a:ln w="9525" algn="ctr">
            <a:solidFill>
              <a:srgbClr val="800080"/>
            </a:solidFill>
            <a:miter lim="800000"/>
            <a:headEnd/>
            <a:tailEnd/>
          </a:ln>
          <a:effectLst>
            <a:outerShdw dist="81320" dir="2319588"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0" lang="en-US" altLang="zh-CN" sz="1800">
                <a:latin typeface="仿宋" panose="02010609060101010101" pitchFamily="49" charset="-122"/>
                <a:ea typeface="仿宋" panose="02010609060101010101" pitchFamily="49" charset="-122"/>
              </a:rPr>
              <a:t> TYPE_FORWARD_ONLY </a:t>
            </a:r>
          </a:p>
        </p:txBody>
      </p:sp>
    </p:spTree>
    <p:extLst>
      <p:ext uri="{BB962C8B-B14F-4D97-AF65-F5344CB8AC3E}">
        <p14:creationId xmlns:p14="http://schemas.microsoft.com/office/powerpoint/2010/main" val="301572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3" presetClass="entr" presetSubtype="1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blinds(horizontal)">
                                      <p:cBhvr>
                                        <p:cTn id="19" dur="1000"/>
                                        <p:tgtEl>
                                          <p:spTgt spid="32"/>
                                        </p:tgtEl>
                                      </p:cBhvr>
                                    </p:animEffect>
                                  </p:childTnLst>
                                </p:cTn>
                              </p:par>
                            </p:childTnLst>
                          </p:cTn>
                        </p:par>
                        <p:par>
                          <p:cTn id="20" fill="hold">
                            <p:stCondLst>
                              <p:cond delay="4000"/>
                            </p:stCondLst>
                            <p:childTnLst>
                              <p:par>
                                <p:cTn id="21" presetID="22" presetClass="entr" presetSubtype="1"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1000"/>
                                        <p:tgtEl>
                                          <p:spTgt spid="15"/>
                                        </p:tgtEl>
                                      </p:cBhvr>
                                    </p:animEffect>
                                  </p:childTnLst>
                                </p:cTn>
                              </p:par>
                              <p:par>
                                <p:cTn id="24" presetID="22" presetClass="entr" presetSubtype="1"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1000"/>
                                        <p:tgtEl>
                                          <p:spTgt spid="16"/>
                                        </p:tgtEl>
                                      </p:cBhvr>
                                    </p:animEffect>
                                  </p:childTnLst>
                                </p:cTn>
                              </p:par>
                            </p:childTnLst>
                          </p:cTn>
                        </p:par>
                        <p:par>
                          <p:cTn id="27" fill="hold">
                            <p:stCondLst>
                              <p:cond delay="5000"/>
                            </p:stCondLst>
                            <p:childTnLst>
                              <p:par>
                                <p:cTn id="28" presetID="2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edge">
                                      <p:cBhvr>
                                        <p:cTn id="30" dur="1000"/>
                                        <p:tgtEl>
                                          <p:spTgt spid="13"/>
                                        </p:tgtEl>
                                      </p:cBhvr>
                                    </p:animEffect>
                                  </p:childTnLst>
                                </p:cTn>
                              </p:par>
                              <p:par>
                                <p:cTn id="31" presetID="2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edge">
                                      <p:cBhvr>
                                        <p:cTn id="33" dur="10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1000"/>
                                        <p:tgtEl>
                                          <p:spTgt spid="23"/>
                                        </p:tgtEl>
                                      </p:cBhvr>
                                    </p:animEffect>
                                  </p:childTnLst>
                                </p:cTn>
                              </p:par>
                              <p:par>
                                <p:cTn id="39" presetID="3" presetClass="entr" presetSubtype="5"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linds(vertical)">
                                      <p:cBhvr>
                                        <p:cTn id="41" dur="1000"/>
                                        <p:tgtEl>
                                          <p:spTgt spid="20"/>
                                        </p:tgtEl>
                                      </p:cBhvr>
                                    </p:animEffect>
                                  </p:childTnLst>
                                </p:cTn>
                              </p:par>
                            </p:childTnLst>
                          </p:cTn>
                        </p:par>
                        <p:par>
                          <p:cTn id="42" fill="hold">
                            <p:stCondLst>
                              <p:cond delay="1000"/>
                            </p:stCondLst>
                            <p:childTnLst>
                              <p:par>
                                <p:cTn id="43" presetID="20"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edge">
                                      <p:cBhvr>
                                        <p:cTn id="45" dur="1000"/>
                                        <p:tgtEl>
                                          <p:spTgt spid="35"/>
                                        </p:tgtEl>
                                      </p:cBhvr>
                                    </p:animEffect>
                                  </p:childTnLst>
                                </p:cTn>
                              </p:par>
                            </p:childTnLst>
                          </p:cTn>
                        </p:par>
                        <p:par>
                          <p:cTn id="46" fill="hold">
                            <p:stCondLst>
                              <p:cond delay="2000"/>
                            </p:stCondLst>
                            <p:childTnLst>
                              <p:par>
                                <p:cTn id="47" presetID="22" presetClass="entr" presetSubtype="1"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1000"/>
                                        <p:tgtEl>
                                          <p:spTgt spid="24"/>
                                        </p:tgtEl>
                                      </p:cBhvr>
                                    </p:animEffect>
                                  </p:childTnLst>
                                </p:cTn>
                              </p:par>
                            </p:childTnLst>
                          </p:cTn>
                        </p:par>
                        <p:par>
                          <p:cTn id="50" fill="hold">
                            <p:stCondLst>
                              <p:cond delay="3000"/>
                            </p:stCondLst>
                            <p:childTnLst>
                              <p:par>
                                <p:cTn id="51" presetID="2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edge">
                                      <p:cBhvr>
                                        <p:cTn id="53" dur="1000"/>
                                        <p:tgtEl>
                                          <p:spTgt spid="25"/>
                                        </p:tgtEl>
                                      </p:cBhvr>
                                    </p:animEffect>
                                  </p:childTnLst>
                                </p:cTn>
                              </p:par>
                            </p:childTnLst>
                          </p:cTn>
                        </p:par>
                        <p:par>
                          <p:cTn id="54" fill="hold">
                            <p:stCondLst>
                              <p:cond delay="4000"/>
                            </p:stCondLst>
                            <p:childTnLst>
                              <p:par>
                                <p:cTn id="55" presetID="20" presetClass="entr" presetSubtype="0" fill="hold" grpId="0"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edge">
                                      <p:cBhvr>
                                        <p:cTn id="57" dur="1000"/>
                                        <p:tgtEl>
                                          <p:spTgt spid="33"/>
                                        </p:tgtEl>
                                      </p:cBhvr>
                                    </p:animEffect>
                                  </p:childTnLst>
                                </p:cTn>
                              </p:par>
                            </p:childTnLst>
                          </p:cTn>
                        </p:par>
                        <p:par>
                          <p:cTn id="58" fill="hold">
                            <p:stCondLst>
                              <p:cond delay="5000"/>
                            </p:stCondLst>
                            <p:childTnLst>
                              <p:par>
                                <p:cTn id="59" presetID="22" presetClass="entr" presetSubtype="1"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up)">
                                      <p:cBhvr>
                                        <p:cTn id="61" dur="1000"/>
                                        <p:tgtEl>
                                          <p:spTgt spid="27"/>
                                        </p:tgtEl>
                                      </p:cBhvr>
                                    </p:animEffect>
                                  </p:childTnLst>
                                </p:cTn>
                              </p:par>
                            </p:childTnLst>
                          </p:cTn>
                        </p:par>
                        <p:par>
                          <p:cTn id="62" fill="hold">
                            <p:stCondLst>
                              <p:cond delay="6000"/>
                            </p:stCondLst>
                            <p:childTnLst>
                              <p:par>
                                <p:cTn id="63" presetID="2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edge">
                                      <p:cBhvr>
                                        <p:cTn id="65" dur="1000"/>
                                        <p:tgtEl>
                                          <p:spTgt spid="29"/>
                                        </p:tgtEl>
                                      </p:cBhvr>
                                    </p:animEffect>
                                  </p:childTnLst>
                                </p:cTn>
                              </p:par>
                            </p:childTnLst>
                          </p:cTn>
                        </p:par>
                        <p:par>
                          <p:cTn id="66" fill="hold">
                            <p:stCondLst>
                              <p:cond delay="7000"/>
                            </p:stCondLst>
                            <p:childTnLst>
                              <p:par>
                                <p:cTn id="67" presetID="20" presetClass="entr" presetSubtype="0" fill="hold" grpId="0"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edge">
                                      <p:cBhvr>
                                        <p:cTn id="69" dur="1000"/>
                                        <p:tgtEl>
                                          <p:spTgt spid="34"/>
                                        </p:tgtEl>
                                      </p:cBhvr>
                                    </p:animEffect>
                                  </p:childTnLst>
                                </p:cTn>
                              </p:par>
                            </p:childTnLst>
                          </p:cTn>
                        </p:par>
                        <p:par>
                          <p:cTn id="70" fill="hold">
                            <p:stCondLst>
                              <p:cond delay="8000"/>
                            </p:stCondLst>
                            <p:childTnLst>
                              <p:par>
                                <p:cTn id="71" presetID="22" presetClass="entr" presetSubtype="1" fill="hold" nodeType="after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up)">
                                      <p:cBhvr>
                                        <p:cTn id="73" dur="1000"/>
                                        <p:tgtEl>
                                          <p:spTgt spid="30"/>
                                        </p:tgtEl>
                                      </p:cBhvr>
                                    </p:animEffect>
                                  </p:childTnLst>
                                </p:cTn>
                              </p:par>
                            </p:childTnLst>
                          </p:cTn>
                        </p:par>
                        <p:par>
                          <p:cTn id="74" fill="hold">
                            <p:stCondLst>
                              <p:cond delay="9000"/>
                            </p:stCondLst>
                            <p:childTnLst>
                              <p:par>
                                <p:cTn id="75" presetID="20" presetClass="entr" presetSubtype="0" fill="hold" grpId="0"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edge">
                                      <p:cBhvr>
                                        <p:cTn id="77"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13" grpId="0" animBg="1"/>
      <p:bldP spid="14" grpId="0" animBg="1"/>
      <p:bldP spid="20" grpId="0" animBg="1"/>
      <p:bldP spid="25" grpId="0" animBg="1"/>
      <p:bldP spid="29" grpId="0" animBg="1"/>
      <p:bldP spid="31" grpId="0" animBg="1"/>
      <p:bldP spid="32" grpId="0" animBg="1"/>
      <p:bldP spid="33" grpId="0" animBg="1"/>
      <p:bldP spid="34" grpId="0" animBg="1"/>
      <p:bldP spid="3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 </a:t>
              </a:r>
              <a:r>
                <a:rPr lang="en-US" altLang="zh-CN" sz="2400" b="1" dirty="0" err="1">
                  <a:solidFill>
                    <a:schemeClr val="tx1"/>
                  </a:solidFill>
                  <a:latin typeface="仿宋" panose="02010609060101010101" pitchFamily="49" charset="-122"/>
                  <a:ea typeface="仿宋" panose="02010609060101010101" pitchFamily="49" charset="-122"/>
                </a:rPr>
                <a:t>SQLException</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1" name="Rectangle 9">
            <a:extLst>
              <a:ext uri="{FF2B5EF4-FFF2-40B4-BE49-F238E27FC236}">
                <a16:creationId xmlns:a16="http://schemas.microsoft.com/office/drawing/2014/main" id="{F123D09A-5A5E-4F67-83DC-3DC17F785F75}"/>
              </a:ext>
            </a:extLst>
          </p:cNvPr>
          <p:cNvSpPr>
            <a:spLocks noChangeArrowheads="1"/>
          </p:cNvSpPr>
          <p:nvPr/>
        </p:nvSpPr>
        <p:spPr bwMode="auto">
          <a:xfrm>
            <a:off x="2147080" y="2403374"/>
            <a:ext cx="8208962" cy="3073400"/>
          </a:xfrm>
          <a:prstGeom prst="rect">
            <a:avLst/>
          </a:prstGeom>
          <a:gradFill rotWithShape="1">
            <a:gsLst>
              <a:gs pos="0">
                <a:srgbClr val="FFFFCC"/>
              </a:gs>
              <a:gs pos="100000">
                <a:srgbClr val="FFFFFF"/>
              </a:gs>
            </a:gsLst>
            <a:lin ang="54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try{</a:t>
            </a:r>
          </a:p>
          <a:p>
            <a:pPr eaLnBrk="1" hangingPunct="1"/>
            <a:r>
              <a:rPr kumimoji="0" lang="en-US" altLang="zh-CN" sz="1800" dirty="0">
                <a:latin typeface="Arial" panose="020B0604020202020204" pitchFamily="34" charset="0"/>
                <a:ea typeface="黑体" panose="02010609060101010101" pitchFamily="49" charset="-122"/>
              </a:rPr>
              <a:t>      </a:t>
            </a:r>
            <a:r>
              <a:rPr kumimoji="0" lang="zh-CN" altLang="en-US" sz="1800" dirty="0">
                <a:latin typeface="Arial" panose="020B0604020202020204" pitchFamily="34" charset="0"/>
                <a:ea typeface="黑体" panose="02010609060101010101" pitchFamily="49" charset="-122"/>
              </a:rPr>
              <a:t>此处为相关数据库操作；</a:t>
            </a:r>
          </a:p>
          <a:p>
            <a:pPr eaLnBrk="1" hangingPunct="1"/>
            <a:r>
              <a:rPr kumimoji="0" lang="en-US" altLang="zh-CN" sz="1800" dirty="0">
                <a:latin typeface="Arial" panose="020B0604020202020204" pitchFamily="34" charset="0"/>
                <a:ea typeface="黑体" panose="02010609060101010101" pitchFamily="49" charset="-122"/>
              </a:rPr>
              <a:t>} catch(</a:t>
            </a:r>
            <a:r>
              <a:rPr kumimoji="0" lang="en-US" altLang="zh-CN" sz="1800" dirty="0" err="1">
                <a:latin typeface="Arial" panose="020B0604020202020204" pitchFamily="34" charset="0"/>
                <a:ea typeface="黑体" panose="02010609060101010101" pitchFamily="49" charset="-122"/>
              </a:rPr>
              <a:t>SQLException</a:t>
            </a:r>
            <a:r>
              <a:rPr kumimoji="0" lang="en-US" altLang="zh-CN" sz="1800" dirty="0">
                <a:latin typeface="Arial" panose="020B0604020202020204" pitchFamily="34" charset="0"/>
                <a:ea typeface="黑体" panose="02010609060101010101" pitchFamily="49" charset="-122"/>
              </a:rPr>
              <a:t> ex)</a:t>
            </a:r>
          </a:p>
          <a:p>
            <a:pPr eaLnBrk="1" hangingPunct="1"/>
            <a:r>
              <a:rPr kumimoji="0" lang="en-US" altLang="zh-CN" sz="1800" dirty="0">
                <a:latin typeface="Arial" panose="020B0604020202020204" pitchFamily="34" charset="0"/>
                <a:ea typeface="黑体" panose="02010609060101010101" pitchFamily="49" charset="-122"/>
              </a:rPr>
              <a:t>{</a:t>
            </a:r>
          </a:p>
          <a:p>
            <a:pPr eaLnBrk="1" hangingPunct="1">
              <a:spcBef>
                <a:spcPct val="20000"/>
              </a:spcBef>
              <a:buClr>
                <a:srgbClr val="339966"/>
              </a:buClr>
              <a:buFont typeface="Wingdings" panose="05000000000000000000" pitchFamily="2" charset="2"/>
              <a:buNone/>
            </a:pPr>
            <a:r>
              <a:rPr kumimoji="0" lang="en-US" altLang="zh-CN" sz="1800" dirty="0">
                <a:latin typeface="Arial" panose="020B0604020202020204" pitchFamily="34" charset="0"/>
                <a:ea typeface="黑体" panose="02010609060101010101" pitchFamily="49" charset="-122"/>
              </a:rPr>
              <a:t>     </a:t>
            </a:r>
            <a:r>
              <a:rPr kumimoji="0" lang="en-US" altLang="zh-CN" sz="1800" dirty="0" err="1">
                <a:latin typeface="Arial" panose="020B0604020202020204" pitchFamily="34" charset="0"/>
                <a:ea typeface="黑体" panose="02010609060101010101" pitchFamily="49" charset="-122"/>
              </a:rPr>
              <a:t>System.out.println</a:t>
            </a:r>
            <a:r>
              <a:rPr kumimoji="0" lang="en-US" altLang="zh-CN" sz="1800" dirty="0">
                <a:latin typeface="Arial" panose="020B0604020202020204" pitchFamily="34" charset="0"/>
                <a:ea typeface="黑体" panose="02010609060101010101" pitchFamily="49" charset="-122"/>
              </a:rPr>
              <a:t>(“</a:t>
            </a:r>
            <a:r>
              <a:rPr kumimoji="0" lang="zh-CN" altLang="en-US" sz="1800" dirty="0">
                <a:latin typeface="Arial" panose="020B0604020202020204" pitchFamily="34" charset="0"/>
                <a:ea typeface="黑体" panose="02010609060101010101" pitchFamily="49" charset="-122"/>
              </a:rPr>
              <a:t>已捕获一个 </a:t>
            </a:r>
            <a:r>
              <a:rPr kumimoji="0" lang="en-US" altLang="zh-CN" sz="1800" dirty="0" err="1">
                <a:latin typeface="Arial" panose="020B0604020202020204" pitchFamily="34" charset="0"/>
                <a:ea typeface="黑体" panose="02010609060101010101" pitchFamily="49" charset="-122"/>
              </a:rPr>
              <a:t>SQLException</a:t>
            </a:r>
            <a:r>
              <a:rPr kumimoji="0" lang="en-US" altLang="zh-CN" sz="1800" dirty="0">
                <a:latin typeface="Arial" panose="020B0604020202020204" pitchFamily="34" charset="0"/>
                <a:ea typeface="黑体" panose="02010609060101010101" pitchFamily="49" charset="-122"/>
              </a:rPr>
              <a:t> </a:t>
            </a:r>
            <a:r>
              <a:rPr kumimoji="0" lang="zh-CN" altLang="en-US" sz="1800" dirty="0">
                <a:latin typeface="Arial" panose="020B0604020202020204" pitchFamily="34" charset="0"/>
                <a:ea typeface="黑体" panose="02010609060101010101" pitchFamily="49" charset="-122"/>
              </a:rPr>
              <a:t>异常</a:t>
            </a:r>
            <a:r>
              <a:rPr kumimoji="0" lang="en-US" altLang="zh-CN" sz="1800" dirty="0">
                <a:latin typeface="Arial" panose="020B0604020202020204" pitchFamily="34" charset="0"/>
                <a:ea typeface="黑体" panose="02010609060101010101" pitchFamily="49" charset="-122"/>
              </a:rPr>
              <a:t>!”);</a:t>
            </a:r>
          </a:p>
          <a:p>
            <a:pPr eaLnBrk="1" hangingPunct="1">
              <a:spcBef>
                <a:spcPct val="20000"/>
              </a:spcBef>
              <a:buClr>
                <a:srgbClr val="339966"/>
              </a:buClr>
              <a:buFont typeface="Wingdings" panose="05000000000000000000" pitchFamily="2" charset="2"/>
              <a:buNone/>
            </a:pPr>
            <a:r>
              <a:rPr kumimoji="0" lang="en-US" altLang="zh-CN" sz="1800" dirty="0">
                <a:latin typeface="Arial" panose="020B0604020202020204" pitchFamily="34" charset="0"/>
                <a:ea typeface="黑体" panose="02010609060101010101" pitchFamily="49" charset="-122"/>
              </a:rPr>
              <a:t>     </a:t>
            </a:r>
            <a:r>
              <a:rPr kumimoji="0" lang="en-US" altLang="zh-CN" sz="1800" dirty="0" err="1">
                <a:latin typeface="Arial" panose="020B0604020202020204" pitchFamily="34" charset="0"/>
                <a:ea typeface="黑体" panose="02010609060101010101" pitchFamily="49" charset="-122"/>
              </a:rPr>
              <a:t>System.out.println</a:t>
            </a:r>
            <a:r>
              <a:rPr kumimoji="0" lang="en-US" altLang="zh-CN" sz="1800" dirty="0">
                <a:latin typeface="Arial" panose="020B0604020202020204" pitchFamily="34" charset="0"/>
                <a:ea typeface="黑体" panose="02010609060101010101" pitchFamily="49" charset="-122"/>
              </a:rPr>
              <a:t>(“</a:t>
            </a:r>
            <a:r>
              <a:rPr kumimoji="0" lang="zh-CN" altLang="en-US" sz="1800" dirty="0">
                <a:latin typeface="Arial" panose="020B0604020202020204" pitchFamily="34" charset="0"/>
                <a:ea typeface="黑体" panose="02010609060101010101" pitchFamily="49" charset="-122"/>
              </a:rPr>
              <a:t>消息</a:t>
            </a:r>
            <a:r>
              <a:rPr kumimoji="0" lang="en-US" altLang="zh-CN" sz="1800" dirty="0">
                <a:latin typeface="Arial" panose="020B0604020202020204" pitchFamily="34" charset="0"/>
                <a:ea typeface="黑体" panose="02010609060101010101" pitchFamily="49" charset="-122"/>
              </a:rPr>
              <a:t>: “ + </a:t>
            </a:r>
            <a:r>
              <a:rPr kumimoji="0" lang="en-US" altLang="zh-CN" sz="1800" dirty="0" err="1">
                <a:latin typeface="Arial" panose="020B0604020202020204" pitchFamily="34" charset="0"/>
                <a:ea typeface="黑体" panose="02010609060101010101" pitchFamily="49" charset="-122"/>
              </a:rPr>
              <a:t>ex.getMessage</a:t>
            </a:r>
            <a:r>
              <a:rPr kumimoji="0" lang="en-US" altLang="zh-CN" sz="1800" dirty="0">
                <a:latin typeface="Arial" panose="020B0604020202020204" pitchFamily="34" charset="0"/>
                <a:ea typeface="黑体" panose="02010609060101010101" pitchFamily="49" charset="-122"/>
              </a:rPr>
              <a:t>());</a:t>
            </a:r>
          </a:p>
          <a:p>
            <a:pPr eaLnBrk="1" hangingPunct="1">
              <a:spcBef>
                <a:spcPct val="20000"/>
              </a:spcBef>
              <a:buClr>
                <a:srgbClr val="339966"/>
              </a:buClr>
              <a:buFont typeface="Wingdings" panose="05000000000000000000" pitchFamily="2" charset="2"/>
              <a:buNone/>
            </a:pPr>
            <a:r>
              <a:rPr kumimoji="0" lang="en-US" altLang="zh-CN" sz="1800" dirty="0">
                <a:latin typeface="Arial" panose="020B0604020202020204" pitchFamily="34" charset="0"/>
                <a:ea typeface="黑体" panose="02010609060101010101" pitchFamily="49" charset="-122"/>
              </a:rPr>
              <a:t>     </a:t>
            </a:r>
            <a:r>
              <a:rPr kumimoji="0" lang="en-US" altLang="zh-CN" sz="1800" dirty="0" err="1">
                <a:latin typeface="Arial" panose="020B0604020202020204" pitchFamily="34" charset="0"/>
                <a:ea typeface="黑体" panose="02010609060101010101" pitchFamily="49" charset="-122"/>
              </a:rPr>
              <a:t>System.out.println</a:t>
            </a:r>
            <a:r>
              <a:rPr kumimoji="0" lang="en-US" altLang="zh-CN" sz="1800" dirty="0">
                <a:latin typeface="Arial" panose="020B0604020202020204" pitchFamily="34" charset="0"/>
                <a:ea typeface="黑体" panose="02010609060101010101" pitchFamily="49" charset="-122"/>
              </a:rPr>
              <a:t>(“</a:t>
            </a:r>
            <a:r>
              <a:rPr kumimoji="0" lang="zh-CN" altLang="en-US" sz="1800" dirty="0">
                <a:latin typeface="Arial" panose="020B0604020202020204" pitchFamily="34" charset="0"/>
                <a:ea typeface="黑体" panose="02010609060101010101" pitchFamily="49" charset="-122"/>
              </a:rPr>
              <a:t>错误代码</a:t>
            </a:r>
            <a:r>
              <a:rPr kumimoji="0" lang="en-US" altLang="zh-CN" sz="1800" dirty="0">
                <a:latin typeface="Arial" panose="020B0604020202020204" pitchFamily="34" charset="0"/>
                <a:ea typeface="黑体" panose="02010609060101010101" pitchFamily="49" charset="-122"/>
              </a:rPr>
              <a:t>: “ + </a:t>
            </a:r>
            <a:r>
              <a:rPr kumimoji="0" lang="en-US" altLang="zh-CN" sz="1800" dirty="0" err="1">
                <a:latin typeface="Arial" panose="020B0604020202020204" pitchFamily="34" charset="0"/>
                <a:ea typeface="黑体" panose="02010609060101010101" pitchFamily="49" charset="-122"/>
              </a:rPr>
              <a:t>ex.getErrorCode</a:t>
            </a:r>
            <a:r>
              <a:rPr kumimoji="0" lang="en-US" altLang="zh-CN" sz="1800" dirty="0">
                <a:latin typeface="Arial" panose="020B0604020202020204" pitchFamily="34" charset="0"/>
                <a:ea typeface="黑体" panose="02010609060101010101" pitchFamily="49" charset="-122"/>
              </a:rPr>
              <a:t>());</a:t>
            </a:r>
          </a:p>
          <a:p>
            <a:pPr eaLnBrk="1" hangingPunct="1">
              <a:spcBef>
                <a:spcPct val="20000"/>
              </a:spcBef>
              <a:buClr>
                <a:srgbClr val="339966"/>
              </a:buClr>
              <a:buFont typeface="Wingdings" panose="05000000000000000000" pitchFamily="2" charset="2"/>
              <a:buNone/>
            </a:pPr>
            <a:r>
              <a:rPr kumimoji="0" lang="en-US" altLang="zh-CN" sz="1800" dirty="0">
                <a:latin typeface="Arial" panose="020B0604020202020204" pitchFamily="34" charset="0"/>
                <a:ea typeface="黑体" panose="02010609060101010101" pitchFamily="49" charset="-122"/>
              </a:rPr>
              <a:t>}		</a:t>
            </a:r>
          </a:p>
          <a:p>
            <a:pPr eaLnBrk="1" hangingPunct="1"/>
            <a:r>
              <a:rPr kumimoji="0" lang="en-US" altLang="zh-CN" sz="1800" dirty="0">
                <a:latin typeface="Arial" panose="020B0604020202020204" pitchFamily="34" charset="0"/>
                <a:ea typeface="黑体" panose="02010609060101010101" pitchFamily="49" charset="-122"/>
              </a:rPr>
              <a:t>…</a:t>
            </a:r>
          </a:p>
        </p:txBody>
      </p:sp>
    </p:spTree>
    <p:extLst>
      <p:ext uri="{BB962C8B-B14F-4D97-AF65-F5344CB8AC3E}">
        <p14:creationId xmlns:p14="http://schemas.microsoft.com/office/powerpoint/2010/main" val="96557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a:t>
              </a:r>
              <a:r>
                <a:rPr lang="zh-CN" altLang="en-US" sz="2400" b="1" dirty="0">
                  <a:solidFill>
                    <a:schemeClr val="tx1"/>
                  </a:solidFill>
                  <a:latin typeface="仿宋" panose="02010609060101010101" pitchFamily="49" charset="-122"/>
                  <a:ea typeface="仿宋" panose="02010609060101010101" pitchFamily="49" charset="-122"/>
                </a:rPr>
                <a:t>程序</a:t>
              </a:r>
              <a:r>
                <a:rPr lang="zh-CN" altLang="zh-CN" sz="2400" b="1" dirty="0">
                  <a:solidFill>
                    <a:schemeClr val="tx1"/>
                  </a:solidFill>
                  <a:latin typeface="仿宋" panose="02010609060101010101" pitchFamily="49" charset="-122"/>
                  <a:ea typeface="仿宋" panose="02010609060101010101" pitchFamily="49" charset="-122"/>
                </a:rPr>
                <a:t>访问数据库的步骤</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1" name="Rectangle 8">
            <a:extLst>
              <a:ext uri="{FF2B5EF4-FFF2-40B4-BE49-F238E27FC236}">
                <a16:creationId xmlns:a16="http://schemas.microsoft.com/office/drawing/2014/main" id="{B7B4A6C3-4B74-4991-9D8E-853621FED26B}"/>
              </a:ext>
            </a:extLst>
          </p:cNvPr>
          <p:cNvSpPr>
            <a:spLocks noChangeArrowheads="1"/>
          </p:cNvSpPr>
          <p:nvPr/>
        </p:nvSpPr>
        <p:spPr bwMode="auto">
          <a:xfrm>
            <a:off x="1558567" y="1802956"/>
            <a:ext cx="2952750" cy="503238"/>
          </a:xfrm>
          <a:prstGeom prst="rect">
            <a:avLst/>
          </a:prstGeom>
          <a:gradFill rotWithShape="0">
            <a:gsLst>
              <a:gs pos="0">
                <a:srgbClr val="9999FF"/>
              </a:gs>
              <a:gs pos="100000">
                <a:schemeClr val="bg1"/>
              </a:gs>
            </a:gsLst>
            <a:path path="shape">
              <a:fillToRect l="50000" t="50000" r="50000" b="50000"/>
            </a:path>
          </a:gradFill>
          <a:ln w="6350" algn="ctr">
            <a:solidFill>
              <a:srgbClr val="000080"/>
            </a:solidFill>
            <a:miter lim="800000"/>
            <a:headEnd/>
            <a:tailEnd/>
          </a:ln>
          <a:effectLst>
            <a:outerShdw dist="63500" dir="3187806"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1800">
                <a:latin typeface="Arial" panose="020B0604020202020204" pitchFamily="34" charset="0"/>
                <a:ea typeface="黑体" panose="02010609060101010101" pitchFamily="49" charset="-122"/>
              </a:rPr>
              <a:t>开 始</a:t>
            </a:r>
          </a:p>
        </p:txBody>
      </p:sp>
      <p:sp>
        <p:nvSpPr>
          <p:cNvPr id="12" name="Line 9">
            <a:extLst>
              <a:ext uri="{FF2B5EF4-FFF2-40B4-BE49-F238E27FC236}">
                <a16:creationId xmlns:a16="http://schemas.microsoft.com/office/drawing/2014/main" id="{3B41D8F0-0253-4A97-B771-0F2D36783565}"/>
              </a:ext>
            </a:extLst>
          </p:cNvPr>
          <p:cNvSpPr>
            <a:spLocks noChangeShapeType="1"/>
          </p:cNvSpPr>
          <p:nvPr/>
        </p:nvSpPr>
        <p:spPr bwMode="auto">
          <a:xfrm>
            <a:off x="3000017" y="2306194"/>
            <a:ext cx="0" cy="360362"/>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10">
            <a:extLst>
              <a:ext uri="{FF2B5EF4-FFF2-40B4-BE49-F238E27FC236}">
                <a16:creationId xmlns:a16="http://schemas.microsoft.com/office/drawing/2014/main" id="{7E6FA3A1-0EDF-469F-907A-CCDEF2AB7DC3}"/>
              </a:ext>
            </a:extLst>
          </p:cNvPr>
          <p:cNvSpPr>
            <a:spLocks noChangeArrowheads="1"/>
          </p:cNvSpPr>
          <p:nvPr/>
        </p:nvSpPr>
        <p:spPr bwMode="auto">
          <a:xfrm>
            <a:off x="1558567" y="2666557"/>
            <a:ext cx="2952750" cy="574675"/>
          </a:xfrm>
          <a:prstGeom prst="rect">
            <a:avLst/>
          </a:prstGeom>
          <a:gradFill rotWithShape="0">
            <a:gsLst>
              <a:gs pos="0">
                <a:srgbClr val="9999FF"/>
              </a:gs>
              <a:gs pos="100000">
                <a:schemeClr val="bg1"/>
              </a:gs>
            </a:gsLst>
            <a:path path="shape">
              <a:fillToRect l="50000" t="50000" r="50000" b="50000"/>
            </a:path>
          </a:gradFill>
          <a:ln w="6350" algn="ctr">
            <a:solidFill>
              <a:srgbClr val="000080"/>
            </a:solidFill>
            <a:miter lim="800000"/>
            <a:headEnd/>
            <a:tailEnd/>
          </a:ln>
          <a:effectLst>
            <a:outerShdw dist="63500" dir="3187806"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1800">
                <a:latin typeface="Arial" panose="020B0604020202020204" pitchFamily="34" charset="0"/>
                <a:ea typeface="黑体" panose="02010609060101010101" pitchFamily="49" charset="-122"/>
              </a:rPr>
              <a:t>导入  </a:t>
            </a:r>
            <a:r>
              <a:rPr kumimoji="0" lang="en-US" altLang="zh-CN" sz="1800">
                <a:latin typeface="Arial" panose="020B0604020202020204" pitchFamily="34" charset="0"/>
                <a:ea typeface="黑体" panose="02010609060101010101" pitchFamily="49" charset="-122"/>
              </a:rPr>
              <a:t>java.sql</a:t>
            </a:r>
            <a:r>
              <a:rPr kumimoji="0" lang="zh-CN" altLang="en-US" sz="1800">
                <a:latin typeface="Arial" panose="020B0604020202020204" pitchFamily="34" charset="0"/>
                <a:ea typeface="黑体" panose="02010609060101010101" pitchFamily="49" charset="-122"/>
              </a:rPr>
              <a:t>包 </a:t>
            </a:r>
          </a:p>
        </p:txBody>
      </p:sp>
      <p:sp>
        <p:nvSpPr>
          <p:cNvPr id="14" name="Line 11">
            <a:extLst>
              <a:ext uri="{FF2B5EF4-FFF2-40B4-BE49-F238E27FC236}">
                <a16:creationId xmlns:a16="http://schemas.microsoft.com/office/drawing/2014/main" id="{5CF75FD1-562F-4BC0-912D-E7A05EA4F453}"/>
              </a:ext>
            </a:extLst>
          </p:cNvPr>
          <p:cNvSpPr>
            <a:spLocks noChangeShapeType="1"/>
          </p:cNvSpPr>
          <p:nvPr/>
        </p:nvSpPr>
        <p:spPr bwMode="auto">
          <a:xfrm>
            <a:off x="3000017" y="3242819"/>
            <a:ext cx="0" cy="360362"/>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2">
            <a:extLst>
              <a:ext uri="{FF2B5EF4-FFF2-40B4-BE49-F238E27FC236}">
                <a16:creationId xmlns:a16="http://schemas.microsoft.com/office/drawing/2014/main" id="{93160C1C-698D-4C46-8D2A-06B609F409BC}"/>
              </a:ext>
            </a:extLst>
          </p:cNvPr>
          <p:cNvSpPr>
            <a:spLocks noChangeArrowheads="1"/>
          </p:cNvSpPr>
          <p:nvPr/>
        </p:nvSpPr>
        <p:spPr bwMode="auto">
          <a:xfrm>
            <a:off x="1558567" y="3603182"/>
            <a:ext cx="2952750" cy="574675"/>
          </a:xfrm>
          <a:prstGeom prst="rect">
            <a:avLst/>
          </a:prstGeom>
          <a:gradFill rotWithShape="0">
            <a:gsLst>
              <a:gs pos="0">
                <a:srgbClr val="9999FF"/>
              </a:gs>
              <a:gs pos="100000">
                <a:schemeClr val="bg1"/>
              </a:gs>
            </a:gsLst>
            <a:path path="shape">
              <a:fillToRect l="50000" t="50000" r="50000" b="50000"/>
            </a:path>
          </a:gradFill>
          <a:ln w="6350" algn="ctr">
            <a:solidFill>
              <a:srgbClr val="000080"/>
            </a:solidFill>
            <a:miter lim="800000"/>
            <a:headEnd/>
            <a:tailEnd/>
          </a:ln>
          <a:effectLst>
            <a:outerShdw dist="63500" dir="3187806"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1800">
                <a:latin typeface="Arial" panose="020B0604020202020204" pitchFamily="34" charset="0"/>
                <a:ea typeface="黑体" panose="02010609060101010101" pitchFamily="49" charset="-122"/>
              </a:rPr>
              <a:t>加载并注册驱动程序</a:t>
            </a:r>
          </a:p>
        </p:txBody>
      </p:sp>
      <p:sp>
        <p:nvSpPr>
          <p:cNvPr id="16" name="Line 13">
            <a:extLst>
              <a:ext uri="{FF2B5EF4-FFF2-40B4-BE49-F238E27FC236}">
                <a16:creationId xmlns:a16="http://schemas.microsoft.com/office/drawing/2014/main" id="{37CCF8DC-D4C6-4715-8E17-A5A06F0B7193}"/>
              </a:ext>
            </a:extLst>
          </p:cNvPr>
          <p:cNvSpPr>
            <a:spLocks noChangeShapeType="1"/>
          </p:cNvSpPr>
          <p:nvPr/>
        </p:nvSpPr>
        <p:spPr bwMode="auto">
          <a:xfrm>
            <a:off x="3000017" y="4179445"/>
            <a:ext cx="0" cy="287337"/>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Rectangle 14">
            <a:extLst>
              <a:ext uri="{FF2B5EF4-FFF2-40B4-BE49-F238E27FC236}">
                <a16:creationId xmlns:a16="http://schemas.microsoft.com/office/drawing/2014/main" id="{4D484135-046D-4B6E-ADFC-35935B40B7DA}"/>
              </a:ext>
            </a:extLst>
          </p:cNvPr>
          <p:cNvSpPr>
            <a:spLocks noChangeArrowheads="1"/>
          </p:cNvSpPr>
          <p:nvPr/>
        </p:nvSpPr>
        <p:spPr bwMode="auto">
          <a:xfrm>
            <a:off x="1558568" y="4466782"/>
            <a:ext cx="3024187" cy="574675"/>
          </a:xfrm>
          <a:prstGeom prst="rect">
            <a:avLst/>
          </a:prstGeom>
          <a:gradFill rotWithShape="0">
            <a:gsLst>
              <a:gs pos="0">
                <a:srgbClr val="9999FF"/>
              </a:gs>
              <a:gs pos="100000">
                <a:schemeClr val="bg1"/>
              </a:gs>
            </a:gsLst>
            <a:path path="shape">
              <a:fillToRect l="50000" t="50000" r="50000" b="50000"/>
            </a:path>
          </a:gradFill>
          <a:ln w="6350" algn="ctr">
            <a:solidFill>
              <a:srgbClr val="000080"/>
            </a:solidFill>
            <a:miter lim="800000"/>
            <a:headEnd/>
            <a:tailEnd/>
          </a:ln>
          <a:effectLst>
            <a:outerShdw dist="63500" dir="3187806"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1800">
                <a:latin typeface="Arial" panose="020B0604020202020204" pitchFamily="34" charset="0"/>
                <a:ea typeface="黑体" panose="02010609060101010101" pitchFamily="49" charset="-122"/>
              </a:rPr>
              <a:t>创建一个 </a:t>
            </a:r>
            <a:r>
              <a:rPr kumimoji="0" lang="en-US" altLang="zh-CN" sz="1800">
                <a:latin typeface="Arial" panose="020B0604020202020204" pitchFamily="34" charset="0"/>
                <a:ea typeface="黑体" panose="02010609060101010101" pitchFamily="49" charset="-122"/>
              </a:rPr>
              <a:t>Connection </a:t>
            </a:r>
            <a:r>
              <a:rPr kumimoji="0" lang="zh-CN" altLang="en-US" sz="1800">
                <a:latin typeface="Arial" panose="020B0604020202020204" pitchFamily="34" charset="0"/>
                <a:ea typeface="黑体" panose="02010609060101010101" pitchFamily="49" charset="-122"/>
              </a:rPr>
              <a:t>对象</a:t>
            </a:r>
          </a:p>
        </p:txBody>
      </p:sp>
      <p:sp>
        <p:nvSpPr>
          <p:cNvPr id="23" name="Line 15">
            <a:extLst>
              <a:ext uri="{FF2B5EF4-FFF2-40B4-BE49-F238E27FC236}">
                <a16:creationId xmlns:a16="http://schemas.microsoft.com/office/drawing/2014/main" id="{CC32998A-C6D2-429E-832B-83EC36A0E700}"/>
              </a:ext>
            </a:extLst>
          </p:cNvPr>
          <p:cNvSpPr>
            <a:spLocks noChangeShapeType="1"/>
          </p:cNvSpPr>
          <p:nvPr/>
        </p:nvSpPr>
        <p:spPr bwMode="auto">
          <a:xfrm>
            <a:off x="4582754" y="4754119"/>
            <a:ext cx="433388" cy="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Rectangle 16">
            <a:extLst>
              <a:ext uri="{FF2B5EF4-FFF2-40B4-BE49-F238E27FC236}">
                <a16:creationId xmlns:a16="http://schemas.microsoft.com/office/drawing/2014/main" id="{3B9B47B9-04CA-4181-A728-4DB5CA109C6D}"/>
              </a:ext>
            </a:extLst>
          </p:cNvPr>
          <p:cNvSpPr>
            <a:spLocks noChangeArrowheads="1"/>
          </p:cNvSpPr>
          <p:nvPr/>
        </p:nvSpPr>
        <p:spPr bwMode="auto">
          <a:xfrm>
            <a:off x="5016142" y="4468370"/>
            <a:ext cx="2952750" cy="574675"/>
          </a:xfrm>
          <a:prstGeom prst="rect">
            <a:avLst/>
          </a:prstGeom>
          <a:gradFill rotWithShape="0">
            <a:gsLst>
              <a:gs pos="0">
                <a:srgbClr val="9999FF"/>
              </a:gs>
              <a:gs pos="100000">
                <a:schemeClr val="bg1"/>
              </a:gs>
            </a:gsLst>
            <a:path path="shape">
              <a:fillToRect l="50000" t="50000" r="50000" b="50000"/>
            </a:path>
          </a:gradFill>
          <a:ln w="6350" algn="ctr">
            <a:solidFill>
              <a:srgbClr val="000080"/>
            </a:solidFill>
            <a:miter lim="800000"/>
            <a:headEnd/>
            <a:tailEnd/>
          </a:ln>
          <a:effectLst>
            <a:outerShdw dist="63500" dir="3187806"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1800">
                <a:latin typeface="Arial" panose="020B0604020202020204" pitchFamily="34" charset="0"/>
                <a:ea typeface="黑体" panose="02010609060101010101" pitchFamily="49" charset="-122"/>
              </a:rPr>
              <a:t>创建一个 </a:t>
            </a:r>
            <a:r>
              <a:rPr kumimoji="0" lang="en-US" altLang="zh-CN" sz="1800">
                <a:latin typeface="Arial" panose="020B0604020202020204" pitchFamily="34" charset="0"/>
                <a:ea typeface="黑体" panose="02010609060101010101" pitchFamily="49" charset="-122"/>
              </a:rPr>
              <a:t>Statement </a:t>
            </a:r>
            <a:r>
              <a:rPr kumimoji="0" lang="zh-CN" altLang="en-US" sz="1800">
                <a:latin typeface="Arial" panose="020B0604020202020204" pitchFamily="34" charset="0"/>
                <a:ea typeface="黑体" panose="02010609060101010101" pitchFamily="49" charset="-122"/>
              </a:rPr>
              <a:t>对象</a:t>
            </a:r>
          </a:p>
        </p:txBody>
      </p:sp>
      <p:sp>
        <p:nvSpPr>
          <p:cNvPr id="25" name="Line 17">
            <a:extLst>
              <a:ext uri="{FF2B5EF4-FFF2-40B4-BE49-F238E27FC236}">
                <a16:creationId xmlns:a16="http://schemas.microsoft.com/office/drawing/2014/main" id="{4BEDDC8D-96A0-4327-A584-0ED4D07F4C09}"/>
              </a:ext>
            </a:extLst>
          </p:cNvPr>
          <p:cNvSpPr>
            <a:spLocks noChangeShapeType="1"/>
          </p:cNvSpPr>
          <p:nvPr/>
        </p:nvSpPr>
        <p:spPr bwMode="auto">
          <a:xfrm>
            <a:off x="8830904" y="4974781"/>
            <a:ext cx="0" cy="427038"/>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Rectangle 18">
            <a:extLst>
              <a:ext uri="{FF2B5EF4-FFF2-40B4-BE49-F238E27FC236}">
                <a16:creationId xmlns:a16="http://schemas.microsoft.com/office/drawing/2014/main" id="{F8F40F0B-437B-439D-B236-E4A7A6C99564}"/>
              </a:ext>
            </a:extLst>
          </p:cNvPr>
          <p:cNvSpPr>
            <a:spLocks noChangeArrowheads="1"/>
          </p:cNvSpPr>
          <p:nvPr/>
        </p:nvSpPr>
        <p:spPr bwMode="auto">
          <a:xfrm>
            <a:off x="8326079" y="4466782"/>
            <a:ext cx="1619250" cy="576263"/>
          </a:xfrm>
          <a:prstGeom prst="rect">
            <a:avLst/>
          </a:prstGeom>
          <a:gradFill rotWithShape="0">
            <a:gsLst>
              <a:gs pos="0">
                <a:srgbClr val="9999FF"/>
              </a:gs>
              <a:gs pos="100000">
                <a:schemeClr val="bg1"/>
              </a:gs>
            </a:gsLst>
            <a:path path="shape">
              <a:fillToRect l="50000" t="50000" r="50000" b="50000"/>
            </a:path>
          </a:gradFill>
          <a:ln w="6350" algn="ctr">
            <a:solidFill>
              <a:srgbClr val="000080"/>
            </a:solidFill>
            <a:miter lim="800000"/>
            <a:headEnd/>
            <a:tailEnd/>
          </a:ln>
          <a:effectLst>
            <a:outerShdw dist="63500" dir="3187806"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1800">
                <a:latin typeface="Arial" panose="020B0604020202020204" pitchFamily="34" charset="0"/>
                <a:ea typeface="黑体" panose="02010609060101010101" pitchFamily="49" charset="-122"/>
              </a:rPr>
              <a:t>执行语句</a:t>
            </a:r>
          </a:p>
        </p:txBody>
      </p:sp>
      <p:sp>
        <p:nvSpPr>
          <p:cNvPr id="29" name="Line 19">
            <a:extLst>
              <a:ext uri="{FF2B5EF4-FFF2-40B4-BE49-F238E27FC236}">
                <a16:creationId xmlns:a16="http://schemas.microsoft.com/office/drawing/2014/main" id="{C46C7425-4B13-46C7-BBA2-8FB5458837A9}"/>
              </a:ext>
            </a:extLst>
          </p:cNvPr>
          <p:cNvSpPr>
            <a:spLocks noChangeShapeType="1"/>
          </p:cNvSpPr>
          <p:nvPr/>
        </p:nvSpPr>
        <p:spPr bwMode="auto">
          <a:xfrm>
            <a:off x="7967305" y="4754119"/>
            <a:ext cx="360363" cy="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Rectangle 20">
            <a:extLst>
              <a:ext uri="{FF2B5EF4-FFF2-40B4-BE49-F238E27FC236}">
                <a16:creationId xmlns:a16="http://schemas.microsoft.com/office/drawing/2014/main" id="{EBFFB9D4-65D2-4F9F-8C6C-745DD936570E}"/>
              </a:ext>
            </a:extLst>
          </p:cNvPr>
          <p:cNvSpPr>
            <a:spLocks noChangeArrowheads="1"/>
          </p:cNvSpPr>
          <p:nvPr/>
        </p:nvSpPr>
        <p:spPr bwMode="auto">
          <a:xfrm>
            <a:off x="5446354" y="5401820"/>
            <a:ext cx="1944688" cy="574675"/>
          </a:xfrm>
          <a:prstGeom prst="rect">
            <a:avLst/>
          </a:prstGeom>
          <a:gradFill rotWithShape="0">
            <a:gsLst>
              <a:gs pos="0">
                <a:srgbClr val="9999FF"/>
              </a:gs>
              <a:gs pos="100000">
                <a:schemeClr val="bg1"/>
              </a:gs>
            </a:gsLst>
            <a:path path="shape">
              <a:fillToRect l="50000" t="50000" r="50000" b="50000"/>
            </a:path>
          </a:gradFill>
          <a:ln w="6350" algn="ctr">
            <a:solidFill>
              <a:srgbClr val="000080"/>
            </a:solidFill>
            <a:miter lim="800000"/>
            <a:headEnd/>
            <a:tailEnd/>
          </a:ln>
          <a:effectLst>
            <a:outerShdw dist="63500" dir="3187806"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1800">
                <a:latin typeface="Arial" panose="020B0604020202020204" pitchFamily="34" charset="0"/>
                <a:ea typeface="黑体" panose="02010609060101010101" pitchFamily="49" charset="-122"/>
              </a:rPr>
              <a:t>关闭</a:t>
            </a:r>
            <a:r>
              <a:rPr kumimoji="0" lang="en-US" altLang="zh-CN" sz="1800">
                <a:latin typeface="Arial" panose="020B0604020202020204" pitchFamily="34" charset="0"/>
                <a:ea typeface="黑体" panose="02010609060101010101" pitchFamily="49" charset="-122"/>
              </a:rPr>
              <a:t>ResultSet </a:t>
            </a:r>
            <a:r>
              <a:rPr kumimoji="0" lang="zh-CN" altLang="en-US" sz="1800">
                <a:latin typeface="Arial" panose="020B0604020202020204" pitchFamily="34" charset="0"/>
                <a:ea typeface="黑体" panose="02010609060101010101" pitchFamily="49" charset="-122"/>
              </a:rPr>
              <a:t>对象</a:t>
            </a:r>
          </a:p>
        </p:txBody>
      </p:sp>
      <p:sp>
        <p:nvSpPr>
          <p:cNvPr id="31" name="Line 21">
            <a:extLst>
              <a:ext uri="{FF2B5EF4-FFF2-40B4-BE49-F238E27FC236}">
                <a16:creationId xmlns:a16="http://schemas.microsoft.com/office/drawing/2014/main" id="{EEB52CBE-EA77-4AE0-89F1-F0D3CB9D351B}"/>
              </a:ext>
            </a:extLst>
          </p:cNvPr>
          <p:cNvSpPr>
            <a:spLocks noChangeShapeType="1"/>
          </p:cNvSpPr>
          <p:nvPr/>
        </p:nvSpPr>
        <p:spPr bwMode="auto">
          <a:xfrm>
            <a:off x="4941530" y="5690744"/>
            <a:ext cx="504825" cy="0"/>
          </a:xfrm>
          <a:prstGeom prst="line">
            <a:avLst/>
          </a:prstGeom>
          <a:noFill/>
          <a:ln w="285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Rectangle 22">
            <a:extLst>
              <a:ext uri="{FF2B5EF4-FFF2-40B4-BE49-F238E27FC236}">
                <a16:creationId xmlns:a16="http://schemas.microsoft.com/office/drawing/2014/main" id="{A489F6E0-2F15-447F-A834-91E65E486FEC}"/>
              </a:ext>
            </a:extLst>
          </p:cNvPr>
          <p:cNvSpPr>
            <a:spLocks noChangeArrowheads="1"/>
          </p:cNvSpPr>
          <p:nvPr/>
        </p:nvSpPr>
        <p:spPr bwMode="auto">
          <a:xfrm>
            <a:off x="2998429" y="5401820"/>
            <a:ext cx="1943100" cy="574675"/>
          </a:xfrm>
          <a:prstGeom prst="rect">
            <a:avLst/>
          </a:prstGeom>
          <a:gradFill rotWithShape="0">
            <a:gsLst>
              <a:gs pos="0">
                <a:srgbClr val="9999FF"/>
              </a:gs>
              <a:gs pos="100000">
                <a:schemeClr val="bg1"/>
              </a:gs>
            </a:gsLst>
            <a:path path="shape">
              <a:fillToRect l="50000" t="50000" r="50000" b="50000"/>
            </a:path>
          </a:gradFill>
          <a:ln w="6350" algn="ctr">
            <a:solidFill>
              <a:srgbClr val="000080"/>
            </a:solidFill>
            <a:miter lim="800000"/>
            <a:headEnd/>
            <a:tailEnd/>
          </a:ln>
          <a:effectLst>
            <a:outerShdw dist="63500" dir="3187806"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1800">
                <a:latin typeface="Arial" panose="020B0604020202020204" pitchFamily="34" charset="0"/>
                <a:ea typeface="黑体" panose="02010609060101010101" pitchFamily="49" charset="-122"/>
              </a:rPr>
              <a:t>关闭</a:t>
            </a:r>
            <a:r>
              <a:rPr kumimoji="0" lang="en-US" altLang="zh-CN" sz="1800">
                <a:latin typeface="Arial" panose="020B0604020202020204" pitchFamily="34" charset="0"/>
                <a:ea typeface="黑体" panose="02010609060101010101" pitchFamily="49" charset="-122"/>
              </a:rPr>
              <a:t>Statement</a:t>
            </a:r>
            <a:r>
              <a:rPr kumimoji="0" lang="zh-CN" altLang="en-US" sz="1800">
                <a:latin typeface="Arial" panose="020B0604020202020204" pitchFamily="34" charset="0"/>
                <a:ea typeface="黑体" panose="02010609060101010101" pitchFamily="49" charset="-122"/>
              </a:rPr>
              <a:t>对象</a:t>
            </a:r>
            <a:endParaRPr kumimoji="0" lang="en-US" altLang="zh-CN" sz="1800">
              <a:latin typeface="Arial" panose="020B0604020202020204" pitchFamily="34" charset="0"/>
              <a:ea typeface="黑体" panose="02010609060101010101" pitchFamily="49" charset="-122"/>
            </a:endParaRPr>
          </a:p>
        </p:txBody>
      </p:sp>
      <p:sp>
        <p:nvSpPr>
          <p:cNvPr id="33" name="Rectangle 23">
            <a:extLst>
              <a:ext uri="{FF2B5EF4-FFF2-40B4-BE49-F238E27FC236}">
                <a16:creationId xmlns:a16="http://schemas.microsoft.com/office/drawing/2014/main" id="{A9F0120B-E909-4BB4-B1E3-350818E46900}"/>
              </a:ext>
            </a:extLst>
          </p:cNvPr>
          <p:cNvSpPr>
            <a:spLocks noChangeArrowheads="1"/>
          </p:cNvSpPr>
          <p:nvPr/>
        </p:nvSpPr>
        <p:spPr bwMode="auto">
          <a:xfrm>
            <a:off x="1558568" y="5401819"/>
            <a:ext cx="1150937" cy="576262"/>
          </a:xfrm>
          <a:prstGeom prst="rect">
            <a:avLst/>
          </a:prstGeom>
          <a:gradFill rotWithShape="0">
            <a:gsLst>
              <a:gs pos="0">
                <a:srgbClr val="9999FF"/>
              </a:gs>
              <a:gs pos="100000">
                <a:schemeClr val="bg1"/>
              </a:gs>
            </a:gsLst>
            <a:path path="shape">
              <a:fillToRect l="50000" t="50000" r="50000" b="50000"/>
            </a:path>
          </a:gradFill>
          <a:ln w="6350" algn="ctr">
            <a:solidFill>
              <a:srgbClr val="000080"/>
            </a:solidFill>
            <a:miter lim="800000"/>
            <a:headEnd/>
            <a:tailEnd/>
          </a:ln>
          <a:effectLst>
            <a:outerShdw dist="63500" dir="3187806"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1800">
                <a:latin typeface="Arial" panose="020B0604020202020204" pitchFamily="34" charset="0"/>
                <a:ea typeface="黑体" panose="02010609060101010101" pitchFamily="49" charset="-122"/>
              </a:rPr>
              <a:t>关闭连接</a:t>
            </a:r>
          </a:p>
        </p:txBody>
      </p:sp>
      <p:sp>
        <p:nvSpPr>
          <p:cNvPr id="34" name="Line 24">
            <a:extLst>
              <a:ext uri="{FF2B5EF4-FFF2-40B4-BE49-F238E27FC236}">
                <a16:creationId xmlns:a16="http://schemas.microsoft.com/office/drawing/2014/main" id="{E9C502F2-0BE5-443D-B6EE-D9E29C1962A6}"/>
              </a:ext>
            </a:extLst>
          </p:cNvPr>
          <p:cNvSpPr>
            <a:spLocks noChangeShapeType="1"/>
          </p:cNvSpPr>
          <p:nvPr/>
        </p:nvSpPr>
        <p:spPr bwMode="auto">
          <a:xfrm>
            <a:off x="2709505" y="5690744"/>
            <a:ext cx="288925" cy="0"/>
          </a:xfrm>
          <a:prstGeom prst="line">
            <a:avLst/>
          </a:prstGeom>
          <a:noFill/>
          <a:ln w="285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25">
            <a:extLst>
              <a:ext uri="{FF2B5EF4-FFF2-40B4-BE49-F238E27FC236}">
                <a16:creationId xmlns:a16="http://schemas.microsoft.com/office/drawing/2014/main" id="{6A801594-2C0A-48F9-A754-968317AC94E5}"/>
              </a:ext>
            </a:extLst>
          </p:cNvPr>
          <p:cNvSpPr>
            <a:spLocks noChangeShapeType="1"/>
          </p:cNvSpPr>
          <p:nvPr/>
        </p:nvSpPr>
        <p:spPr bwMode="auto">
          <a:xfrm>
            <a:off x="2350729" y="5978082"/>
            <a:ext cx="0" cy="360363"/>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Rectangle 26">
            <a:extLst>
              <a:ext uri="{FF2B5EF4-FFF2-40B4-BE49-F238E27FC236}">
                <a16:creationId xmlns:a16="http://schemas.microsoft.com/office/drawing/2014/main" id="{F91D34B7-2923-406F-B3F9-B3B7258143AE}"/>
              </a:ext>
            </a:extLst>
          </p:cNvPr>
          <p:cNvSpPr>
            <a:spLocks noChangeArrowheads="1"/>
          </p:cNvSpPr>
          <p:nvPr/>
        </p:nvSpPr>
        <p:spPr bwMode="auto">
          <a:xfrm>
            <a:off x="1558567" y="6338445"/>
            <a:ext cx="1511300" cy="503237"/>
          </a:xfrm>
          <a:prstGeom prst="rect">
            <a:avLst/>
          </a:prstGeom>
          <a:gradFill rotWithShape="0">
            <a:gsLst>
              <a:gs pos="0">
                <a:srgbClr val="9999FF"/>
              </a:gs>
              <a:gs pos="100000">
                <a:schemeClr val="bg1"/>
              </a:gs>
            </a:gsLst>
            <a:path path="shape">
              <a:fillToRect l="50000" t="50000" r="50000" b="50000"/>
            </a:path>
          </a:gradFill>
          <a:ln w="6350" algn="ctr">
            <a:solidFill>
              <a:srgbClr val="000080"/>
            </a:solidFill>
            <a:miter lim="800000"/>
            <a:headEnd/>
            <a:tailEnd/>
          </a:ln>
          <a:effectLst>
            <a:outerShdw dist="63500" dir="3187806"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1800">
                <a:latin typeface="Arial" panose="020B0604020202020204" pitchFamily="34" charset="0"/>
                <a:ea typeface="黑体" panose="02010609060101010101" pitchFamily="49" charset="-122"/>
              </a:rPr>
              <a:t>结 束</a:t>
            </a:r>
          </a:p>
        </p:txBody>
      </p:sp>
      <p:sp>
        <p:nvSpPr>
          <p:cNvPr id="37" name="Rectangle 27">
            <a:extLst>
              <a:ext uri="{FF2B5EF4-FFF2-40B4-BE49-F238E27FC236}">
                <a16:creationId xmlns:a16="http://schemas.microsoft.com/office/drawing/2014/main" id="{4C67126E-F383-4469-90F1-FC91E3CCF548}"/>
              </a:ext>
            </a:extLst>
          </p:cNvPr>
          <p:cNvSpPr>
            <a:spLocks noChangeArrowheads="1"/>
          </p:cNvSpPr>
          <p:nvPr/>
        </p:nvSpPr>
        <p:spPr bwMode="auto">
          <a:xfrm>
            <a:off x="7967305" y="5401820"/>
            <a:ext cx="1908175" cy="574675"/>
          </a:xfrm>
          <a:prstGeom prst="rect">
            <a:avLst/>
          </a:prstGeom>
          <a:gradFill rotWithShape="0">
            <a:gsLst>
              <a:gs pos="0">
                <a:srgbClr val="9999FF"/>
              </a:gs>
              <a:gs pos="100000">
                <a:schemeClr val="bg1"/>
              </a:gs>
            </a:gsLst>
            <a:path path="shape">
              <a:fillToRect l="50000" t="50000" r="50000" b="50000"/>
            </a:path>
          </a:gradFill>
          <a:ln w="6350" algn="ctr">
            <a:solidFill>
              <a:srgbClr val="000080"/>
            </a:solidFill>
            <a:miter lim="800000"/>
            <a:headEnd/>
            <a:tailEnd/>
          </a:ln>
          <a:effectLst>
            <a:outerShdw dist="63500" dir="3187806"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1800">
                <a:latin typeface="Arial" panose="020B0604020202020204" pitchFamily="34" charset="0"/>
                <a:ea typeface="黑体" panose="02010609060101010101" pitchFamily="49" charset="-122"/>
              </a:rPr>
              <a:t>使用</a:t>
            </a:r>
            <a:r>
              <a:rPr kumimoji="0" lang="en-US" altLang="zh-CN" sz="1800">
                <a:latin typeface="Arial" panose="020B0604020202020204" pitchFamily="34" charset="0"/>
                <a:ea typeface="黑体" panose="02010609060101010101" pitchFamily="49" charset="-122"/>
              </a:rPr>
              <a:t>ResultSet</a:t>
            </a:r>
            <a:r>
              <a:rPr kumimoji="0" lang="zh-CN" altLang="en-US" sz="1800">
                <a:latin typeface="Arial" panose="020B0604020202020204" pitchFamily="34" charset="0"/>
                <a:ea typeface="黑体" panose="02010609060101010101" pitchFamily="49" charset="-122"/>
              </a:rPr>
              <a:t>对象</a:t>
            </a:r>
          </a:p>
        </p:txBody>
      </p:sp>
      <p:sp>
        <p:nvSpPr>
          <p:cNvPr id="38" name="Line 28">
            <a:extLst>
              <a:ext uri="{FF2B5EF4-FFF2-40B4-BE49-F238E27FC236}">
                <a16:creationId xmlns:a16="http://schemas.microsoft.com/office/drawing/2014/main" id="{41F3ECD5-9D9D-44B9-B16A-241753867811}"/>
              </a:ext>
            </a:extLst>
          </p:cNvPr>
          <p:cNvSpPr>
            <a:spLocks noChangeShapeType="1"/>
          </p:cNvSpPr>
          <p:nvPr/>
        </p:nvSpPr>
        <p:spPr bwMode="auto">
          <a:xfrm>
            <a:off x="7462479" y="5690744"/>
            <a:ext cx="431800" cy="0"/>
          </a:xfrm>
          <a:prstGeom prst="line">
            <a:avLst/>
          </a:prstGeom>
          <a:noFill/>
          <a:ln w="285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79050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3"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1000"/>
                                        <p:tgtEl>
                                          <p:spTgt spid="11"/>
                                        </p:tgtEl>
                                      </p:cBhvr>
                                    </p:animEffect>
                                  </p:childTnLst>
                                </p:cTn>
                              </p:par>
                            </p:childTnLst>
                          </p:cTn>
                        </p:par>
                        <p:par>
                          <p:cTn id="20" fill="hold">
                            <p:stCondLst>
                              <p:cond delay="4000"/>
                            </p:stCondLst>
                            <p:childTnLst>
                              <p:par>
                                <p:cTn id="21" presetID="22" presetClass="entr" presetSubtype="1"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1000"/>
                                        <p:tgtEl>
                                          <p:spTgt spid="12"/>
                                        </p:tgtEl>
                                      </p:cBhvr>
                                    </p:animEffect>
                                  </p:childTnLst>
                                </p:cTn>
                              </p:par>
                            </p:childTnLst>
                          </p:cTn>
                        </p:par>
                        <p:par>
                          <p:cTn id="24" fill="hold">
                            <p:stCondLst>
                              <p:cond delay="5000"/>
                            </p:stCondLst>
                            <p:childTnLst>
                              <p:par>
                                <p:cTn id="25" presetID="3" presetClass="entr" presetSubtype="1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1000"/>
                                        <p:tgtEl>
                                          <p:spTgt spid="13"/>
                                        </p:tgtEl>
                                      </p:cBhvr>
                                    </p:animEffect>
                                  </p:childTnLst>
                                </p:cTn>
                              </p:par>
                            </p:childTnLst>
                          </p:cTn>
                        </p:par>
                        <p:par>
                          <p:cTn id="28" fill="hold">
                            <p:stCondLst>
                              <p:cond delay="6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1000"/>
                                        <p:tgtEl>
                                          <p:spTgt spid="14"/>
                                        </p:tgtEl>
                                      </p:cBhvr>
                                    </p:animEffect>
                                  </p:childTnLst>
                                </p:cTn>
                              </p:par>
                            </p:childTnLst>
                          </p:cTn>
                        </p:par>
                        <p:par>
                          <p:cTn id="32" fill="hold">
                            <p:stCondLst>
                              <p:cond delay="7000"/>
                            </p:stCondLst>
                            <p:childTnLst>
                              <p:par>
                                <p:cTn id="33" presetID="3" presetClass="entr" presetSubtype="1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1000"/>
                                        <p:tgtEl>
                                          <p:spTgt spid="15"/>
                                        </p:tgtEl>
                                      </p:cBhvr>
                                    </p:animEffect>
                                  </p:childTnLst>
                                </p:cTn>
                              </p:par>
                            </p:childTnLst>
                          </p:cTn>
                        </p:par>
                        <p:par>
                          <p:cTn id="36" fill="hold">
                            <p:stCondLst>
                              <p:cond delay="8000"/>
                            </p:stCondLst>
                            <p:childTnLst>
                              <p:par>
                                <p:cTn id="37" presetID="22" presetClass="entr" presetSubtype="1"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1000"/>
                                        <p:tgtEl>
                                          <p:spTgt spid="16"/>
                                        </p:tgtEl>
                                      </p:cBhvr>
                                    </p:animEffect>
                                  </p:childTnLst>
                                </p:cTn>
                              </p:par>
                            </p:childTnLst>
                          </p:cTn>
                        </p:par>
                        <p:par>
                          <p:cTn id="40" fill="hold">
                            <p:stCondLst>
                              <p:cond delay="9000"/>
                            </p:stCondLst>
                            <p:childTnLst>
                              <p:par>
                                <p:cTn id="41" presetID="3" presetClass="entr" presetSubtype="1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1000"/>
                                        <p:tgtEl>
                                          <p:spTgt spid="20"/>
                                        </p:tgtEl>
                                      </p:cBhvr>
                                    </p:animEffect>
                                  </p:childTnLst>
                                </p:cTn>
                              </p:par>
                            </p:childTnLst>
                          </p:cTn>
                        </p:par>
                        <p:par>
                          <p:cTn id="44" fill="hold">
                            <p:stCondLst>
                              <p:cond delay="10000"/>
                            </p:stCondLst>
                            <p:childTnLst>
                              <p:par>
                                <p:cTn id="45" presetID="22" presetClass="entr" presetSubtype="8"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1000"/>
                                        <p:tgtEl>
                                          <p:spTgt spid="23"/>
                                        </p:tgtEl>
                                      </p:cBhvr>
                                    </p:animEffect>
                                  </p:childTnLst>
                                </p:cTn>
                              </p:par>
                            </p:childTnLst>
                          </p:cTn>
                        </p:par>
                        <p:par>
                          <p:cTn id="48" fill="hold">
                            <p:stCondLst>
                              <p:cond delay="11000"/>
                            </p:stCondLst>
                            <p:childTnLst>
                              <p:par>
                                <p:cTn id="49" presetID="3" presetClass="entr" presetSubtype="1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blinds(horizontal)">
                                      <p:cBhvr>
                                        <p:cTn id="51" dur="1000"/>
                                        <p:tgtEl>
                                          <p:spTgt spid="24"/>
                                        </p:tgtEl>
                                      </p:cBhvr>
                                    </p:animEffect>
                                  </p:childTnLst>
                                </p:cTn>
                              </p:par>
                            </p:childTnLst>
                          </p:cTn>
                        </p:par>
                        <p:par>
                          <p:cTn id="52" fill="hold">
                            <p:stCondLst>
                              <p:cond delay="12000"/>
                            </p:stCondLst>
                            <p:childTnLst>
                              <p:par>
                                <p:cTn id="53" presetID="22" presetClass="entr" presetSubtype="8" fill="hold"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1000"/>
                                        <p:tgtEl>
                                          <p:spTgt spid="29"/>
                                        </p:tgtEl>
                                      </p:cBhvr>
                                    </p:animEffect>
                                  </p:childTnLst>
                                </p:cTn>
                              </p:par>
                            </p:childTnLst>
                          </p:cTn>
                        </p:par>
                        <p:par>
                          <p:cTn id="56" fill="hold">
                            <p:stCondLst>
                              <p:cond delay="13000"/>
                            </p:stCondLst>
                            <p:childTnLst>
                              <p:par>
                                <p:cTn id="57" presetID="3" presetClass="entr" presetSubtype="10"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linds(horizontal)">
                                      <p:cBhvr>
                                        <p:cTn id="59" dur="1000"/>
                                        <p:tgtEl>
                                          <p:spTgt spid="27"/>
                                        </p:tgtEl>
                                      </p:cBhvr>
                                    </p:animEffect>
                                  </p:childTnLst>
                                </p:cTn>
                              </p:par>
                            </p:childTnLst>
                          </p:cTn>
                        </p:par>
                        <p:par>
                          <p:cTn id="60" fill="hold">
                            <p:stCondLst>
                              <p:cond delay="14000"/>
                            </p:stCondLst>
                            <p:childTnLst>
                              <p:par>
                                <p:cTn id="61" presetID="22" presetClass="entr" presetSubtype="1"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up)">
                                      <p:cBhvr>
                                        <p:cTn id="63" dur="1000"/>
                                        <p:tgtEl>
                                          <p:spTgt spid="25"/>
                                        </p:tgtEl>
                                      </p:cBhvr>
                                    </p:animEffect>
                                  </p:childTnLst>
                                </p:cTn>
                              </p:par>
                            </p:childTnLst>
                          </p:cTn>
                        </p:par>
                        <p:par>
                          <p:cTn id="64" fill="hold">
                            <p:stCondLst>
                              <p:cond delay="15000"/>
                            </p:stCondLst>
                            <p:childTnLst>
                              <p:par>
                                <p:cTn id="65" presetID="3" presetClass="entr" presetSubtype="10"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blinds(horizontal)">
                                      <p:cBhvr>
                                        <p:cTn id="67" dur="1000"/>
                                        <p:tgtEl>
                                          <p:spTgt spid="37"/>
                                        </p:tgtEl>
                                      </p:cBhvr>
                                    </p:animEffect>
                                  </p:childTnLst>
                                </p:cTn>
                              </p:par>
                            </p:childTnLst>
                          </p:cTn>
                        </p:par>
                        <p:par>
                          <p:cTn id="68" fill="hold">
                            <p:stCondLst>
                              <p:cond delay="16000"/>
                            </p:stCondLst>
                            <p:childTnLst>
                              <p:par>
                                <p:cTn id="69" presetID="22" presetClass="entr" presetSubtype="2" fill="hold" nodeType="after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ipe(right)">
                                      <p:cBhvr>
                                        <p:cTn id="71" dur="1000"/>
                                        <p:tgtEl>
                                          <p:spTgt spid="38"/>
                                        </p:tgtEl>
                                      </p:cBhvr>
                                    </p:animEffect>
                                  </p:childTnLst>
                                </p:cTn>
                              </p:par>
                            </p:childTnLst>
                          </p:cTn>
                        </p:par>
                        <p:par>
                          <p:cTn id="72" fill="hold">
                            <p:stCondLst>
                              <p:cond delay="17000"/>
                            </p:stCondLst>
                            <p:childTnLst>
                              <p:par>
                                <p:cTn id="73" presetID="3" presetClass="entr" presetSubtype="10"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blinds(horizontal)">
                                      <p:cBhvr>
                                        <p:cTn id="75" dur="1000"/>
                                        <p:tgtEl>
                                          <p:spTgt spid="30"/>
                                        </p:tgtEl>
                                      </p:cBhvr>
                                    </p:animEffect>
                                  </p:childTnLst>
                                </p:cTn>
                              </p:par>
                            </p:childTnLst>
                          </p:cTn>
                        </p:par>
                        <p:par>
                          <p:cTn id="76" fill="hold">
                            <p:stCondLst>
                              <p:cond delay="18000"/>
                            </p:stCondLst>
                            <p:childTnLst>
                              <p:par>
                                <p:cTn id="77" presetID="22" presetClass="entr" presetSubtype="2"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right)">
                                      <p:cBhvr>
                                        <p:cTn id="79" dur="1000"/>
                                        <p:tgtEl>
                                          <p:spTgt spid="31"/>
                                        </p:tgtEl>
                                      </p:cBhvr>
                                    </p:animEffect>
                                  </p:childTnLst>
                                </p:cTn>
                              </p:par>
                            </p:childTnLst>
                          </p:cTn>
                        </p:par>
                        <p:par>
                          <p:cTn id="80" fill="hold">
                            <p:stCondLst>
                              <p:cond delay="19000"/>
                            </p:stCondLst>
                            <p:childTnLst>
                              <p:par>
                                <p:cTn id="81" presetID="3" presetClass="entr" presetSubtype="10"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blinds(horizontal)">
                                      <p:cBhvr>
                                        <p:cTn id="83" dur="1000"/>
                                        <p:tgtEl>
                                          <p:spTgt spid="32"/>
                                        </p:tgtEl>
                                      </p:cBhvr>
                                    </p:animEffect>
                                  </p:childTnLst>
                                </p:cTn>
                              </p:par>
                            </p:childTnLst>
                          </p:cTn>
                        </p:par>
                        <p:par>
                          <p:cTn id="84" fill="hold">
                            <p:stCondLst>
                              <p:cond delay="20000"/>
                            </p:stCondLst>
                            <p:childTnLst>
                              <p:par>
                                <p:cTn id="85" presetID="22" presetClass="entr" presetSubtype="2" fill="hold"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right)">
                                      <p:cBhvr>
                                        <p:cTn id="87" dur="1000"/>
                                        <p:tgtEl>
                                          <p:spTgt spid="34"/>
                                        </p:tgtEl>
                                      </p:cBhvr>
                                    </p:animEffect>
                                  </p:childTnLst>
                                </p:cTn>
                              </p:par>
                            </p:childTnLst>
                          </p:cTn>
                        </p:par>
                        <p:par>
                          <p:cTn id="88" fill="hold">
                            <p:stCondLst>
                              <p:cond delay="21000"/>
                            </p:stCondLst>
                            <p:childTnLst>
                              <p:par>
                                <p:cTn id="89" presetID="3" presetClass="entr" presetSubtype="10" fill="hold" grpId="0" nodeType="after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blinds(horizontal)">
                                      <p:cBhvr>
                                        <p:cTn id="91" dur="1000"/>
                                        <p:tgtEl>
                                          <p:spTgt spid="33"/>
                                        </p:tgtEl>
                                      </p:cBhvr>
                                    </p:animEffect>
                                  </p:childTnLst>
                                </p:cTn>
                              </p:par>
                            </p:childTnLst>
                          </p:cTn>
                        </p:par>
                        <p:par>
                          <p:cTn id="92" fill="hold">
                            <p:stCondLst>
                              <p:cond delay="22000"/>
                            </p:stCondLst>
                            <p:childTnLst>
                              <p:par>
                                <p:cTn id="93" presetID="22" presetClass="entr" presetSubtype="1" fill="hold" nodeType="after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up)">
                                      <p:cBhvr>
                                        <p:cTn id="95" dur="1000"/>
                                        <p:tgtEl>
                                          <p:spTgt spid="35"/>
                                        </p:tgtEl>
                                      </p:cBhvr>
                                    </p:animEffect>
                                  </p:childTnLst>
                                </p:cTn>
                              </p:par>
                            </p:childTnLst>
                          </p:cTn>
                        </p:par>
                        <p:par>
                          <p:cTn id="96" fill="hold">
                            <p:stCondLst>
                              <p:cond delay="23000"/>
                            </p:stCondLst>
                            <p:childTnLst>
                              <p:par>
                                <p:cTn id="97" presetID="3" presetClass="entr" presetSubtype="10" fill="hold" grpId="0" nodeType="after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blinds(horizontal)">
                                      <p:cBhvr>
                                        <p:cTn id="99"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11" grpId="0" animBg="1"/>
      <p:bldP spid="13" grpId="0" animBg="1"/>
      <p:bldP spid="15" grpId="0" animBg="1"/>
      <p:bldP spid="20" grpId="0" animBg="1"/>
      <p:bldP spid="24" grpId="0" animBg="1"/>
      <p:bldP spid="27" grpId="0" animBg="1"/>
      <p:bldP spid="30" grpId="0" animBg="1"/>
      <p:bldP spid="32" grpId="0" animBg="1"/>
      <p:bldP spid="33" grpId="0" animBg="1"/>
      <p:bldP spid="36" grpId="0" animBg="1"/>
      <p:bldP spid="3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Step1:</a:t>
              </a:r>
              <a:r>
                <a:rPr lang="zh-CN" altLang="en-US" sz="2400" b="1" dirty="0">
                  <a:solidFill>
                    <a:schemeClr val="tx1"/>
                  </a:solidFill>
                  <a:latin typeface="仿宋" panose="02010609060101010101" pitchFamily="49" charset="-122"/>
                  <a:ea typeface="仿宋" panose="02010609060101010101" pitchFamily="49" charset="-122"/>
                </a:rPr>
                <a:t>导入</a:t>
              </a:r>
              <a:r>
                <a:rPr lang="en-US" altLang="zh-CN" sz="2400" b="1" dirty="0" err="1">
                  <a:solidFill>
                    <a:schemeClr val="tx1"/>
                  </a:solidFill>
                  <a:latin typeface="仿宋" panose="02010609060101010101" pitchFamily="49" charset="-122"/>
                  <a:ea typeface="仿宋" panose="02010609060101010101" pitchFamily="49" charset="-122"/>
                </a:rPr>
                <a:t>java.sql</a:t>
              </a:r>
              <a:r>
                <a:rPr lang="zh-CN" altLang="en-US" sz="2400" b="1" dirty="0">
                  <a:solidFill>
                    <a:schemeClr val="tx1"/>
                  </a:solidFill>
                  <a:latin typeface="仿宋" panose="02010609060101010101" pitchFamily="49" charset="-122"/>
                  <a:ea typeface="仿宋" panose="02010609060101010101" pitchFamily="49" charset="-122"/>
                </a:rPr>
                <a:t>包 </a:t>
              </a:r>
            </a:p>
            <a:p>
              <a:pPr marL="0" indent="0">
                <a:buNone/>
              </a:pP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1" name="Rectangle 8">
            <a:extLst>
              <a:ext uri="{FF2B5EF4-FFF2-40B4-BE49-F238E27FC236}">
                <a16:creationId xmlns:a16="http://schemas.microsoft.com/office/drawing/2014/main" id="{FFFF2857-8788-456D-825B-70AABD7B2418}"/>
              </a:ext>
            </a:extLst>
          </p:cNvPr>
          <p:cNvSpPr txBox="1">
            <a:spLocks noChangeArrowheads="1"/>
          </p:cNvSpPr>
          <p:nvPr/>
        </p:nvSpPr>
        <p:spPr>
          <a:xfrm>
            <a:off x="2133600" y="2133601"/>
            <a:ext cx="8229600" cy="309807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ltLang="zh-CN" b="1">
                <a:latin typeface="仿宋" panose="02010609060101010101" pitchFamily="49" charset="-122"/>
                <a:ea typeface="仿宋" panose="02010609060101010101" pitchFamily="49" charset="-122"/>
              </a:rPr>
              <a:t>import java.sql.SQLException;</a:t>
            </a:r>
          </a:p>
          <a:p>
            <a:pPr marL="0" indent="0">
              <a:buFont typeface="Arial" panose="020B0604020202020204" pitchFamily="34" charset="0"/>
              <a:buNone/>
            </a:pPr>
            <a:r>
              <a:rPr lang="fr-FR" altLang="zh-CN" b="1">
                <a:latin typeface="仿宋" panose="02010609060101010101" pitchFamily="49" charset="-122"/>
                <a:ea typeface="仿宋" panose="02010609060101010101" pitchFamily="49" charset="-122"/>
              </a:rPr>
              <a:t>import java.sql.Connection;</a:t>
            </a:r>
            <a:endParaRPr lang="en-US" altLang="zh-CN" b="1">
              <a:latin typeface="仿宋" panose="02010609060101010101" pitchFamily="49" charset="-122"/>
              <a:ea typeface="仿宋" panose="02010609060101010101" pitchFamily="49" charset="-122"/>
            </a:endParaRPr>
          </a:p>
          <a:p>
            <a:pPr marL="0" indent="0">
              <a:buFont typeface="Arial" panose="020B0604020202020204" pitchFamily="34" charset="0"/>
              <a:buNone/>
            </a:pPr>
            <a:r>
              <a:rPr lang="en-US" altLang="zh-CN" b="1">
                <a:latin typeface="仿宋" panose="02010609060101010101" pitchFamily="49" charset="-122"/>
                <a:ea typeface="仿宋" panose="02010609060101010101" pitchFamily="49" charset="-122"/>
              </a:rPr>
              <a:t>import java.sql.DriverManager;</a:t>
            </a:r>
          </a:p>
          <a:p>
            <a:pPr marL="0" indent="0">
              <a:buFont typeface="Arial" panose="020B0604020202020204" pitchFamily="34" charset="0"/>
              <a:buNone/>
            </a:pPr>
            <a:r>
              <a:rPr lang="en-US" altLang="zh-CN" b="1">
                <a:latin typeface="仿宋" panose="02010609060101010101" pitchFamily="49" charset="-122"/>
                <a:ea typeface="仿宋" panose="02010609060101010101" pitchFamily="49" charset="-122"/>
              </a:rPr>
              <a:t>import java.sql.Statement;</a:t>
            </a:r>
          </a:p>
          <a:p>
            <a:pPr marL="0" indent="0">
              <a:buFont typeface="Arial" panose="020B0604020202020204" pitchFamily="34" charset="0"/>
              <a:buNone/>
            </a:pPr>
            <a:r>
              <a:rPr lang="en-US" altLang="zh-CN" b="1">
                <a:latin typeface="仿宋" panose="02010609060101010101" pitchFamily="49" charset="-122"/>
                <a:ea typeface="仿宋" panose="02010609060101010101" pitchFamily="49" charset="-122"/>
              </a:rPr>
              <a:t>import java.sql.ResultSet;</a:t>
            </a:r>
            <a:endParaRPr lang="en-US" altLang="zh-CN"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0912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Step2:</a:t>
              </a:r>
              <a:r>
                <a:rPr lang="zh-CN" altLang="en-US" sz="2400" b="1" dirty="0">
                  <a:solidFill>
                    <a:schemeClr val="tx1"/>
                  </a:solidFill>
                  <a:latin typeface="仿宋" panose="02010609060101010101" pitchFamily="49" charset="-122"/>
                  <a:ea typeface="仿宋" panose="02010609060101010101" pitchFamily="49" charset="-122"/>
                </a:rPr>
                <a:t>加载并注册驱动程序</a:t>
              </a:r>
            </a:p>
          </p:txBody>
        </p:sp>
      </p:grpSp>
      <p:sp>
        <p:nvSpPr>
          <p:cNvPr id="10" name="Rectangle 8">
            <a:extLst>
              <a:ext uri="{FF2B5EF4-FFF2-40B4-BE49-F238E27FC236}">
                <a16:creationId xmlns:a16="http://schemas.microsoft.com/office/drawing/2014/main" id="{3AB3B001-29C8-4509-85C1-184826047E95}"/>
              </a:ext>
            </a:extLst>
          </p:cNvPr>
          <p:cNvSpPr txBox="1">
            <a:spLocks noChangeArrowheads="1"/>
          </p:cNvSpPr>
          <p:nvPr/>
        </p:nvSpPr>
        <p:spPr>
          <a:xfrm>
            <a:off x="1543665" y="1900407"/>
            <a:ext cx="8459788" cy="452596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fr-FR" sz="2400" b="1">
                <a:latin typeface="仿宋" panose="02010609060101010101" pitchFamily="49" charset="-122"/>
                <a:ea typeface="仿宋" panose="02010609060101010101" pitchFamily="49" charset="-122"/>
              </a:rPr>
              <a:t>假设当前应用系统使用</a:t>
            </a:r>
            <a:r>
              <a:rPr lang="fr-FR" altLang="zh-CN" sz="2400" b="1">
                <a:latin typeface="仿宋" panose="02010609060101010101" pitchFamily="49" charset="-122"/>
                <a:ea typeface="仿宋" panose="02010609060101010101" pitchFamily="49" charset="-122"/>
              </a:rPr>
              <a:t>MYSQL</a:t>
            </a:r>
            <a:r>
              <a:rPr lang="zh-CN" altLang="fr-FR" sz="2400" b="1">
                <a:latin typeface="仿宋" panose="02010609060101010101" pitchFamily="49" charset="-122"/>
                <a:ea typeface="仿宋" panose="02010609060101010101" pitchFamily="49" charset="-122"/>
              </a:rPr>
              <a:t>数据库，首先将该数据库驱动程序（</a:t>
            </a:r>
            <a:r>
              <a:rPr lang="fr-FR" altLang="zh-CN" sz="2400" b="1">
                <a:latin typeface="仿宋" panose="02010609060101010101" pitchFamily="49" charset="-122"/>
                <a:ea typeface="仿宋" panose="02010609060101010101" pitchFamily="49" charset="-122"/>
              </a:rPr>
              <a:t>mysql-connector-java-5.1.5-bin.jar</a:t>
            </a:r>
            <a:r>
              <a:rPr lang="zh-CN" altLang="fr-FR" sz="2400" b="1">
                <a:latin typeface="仿宋" panose="02010609060101010101" pitchFamily="49" charset="-122"/>
                <a:ea typeface="仿宋" panose="02010609060101010101" pitchFamily="49" charset="-122"/>
              </a:rPr>
              <a:t>）放在当前系统路径下</a:t>
            </a:r>
            <a:r>
              <a:rPr lang="fr-FR" altLang="zh-CN" sz="2400" b="1">
                <a:latin typeface="仿宋" panose="02010609060101010101" pitchFamily="49" charset="-122"/>
                <a:ea typeface="仿宋" panose="02010609060101010101" pitchFamily="49" charset="-122"/>
              </a:rPr>
              <a:t>;</a:t>
            </a:r>
            <a:r>
              <a:rPr lang="zh-CN" altLang="fr-FR" sz="2400" b="1">
                <a:latin typeface="仿宋" panose="02010609060101010101" pitchFamily="49" charset="-122"/>
                <a:ea typeface="仿宋" panose="02010609060101010101" pitchFamily="49" charset="-122"/>
              </a:rPr>
              <a:t>加载驱动方法：</a:t>
            </a:r>
          </a:p>
          <a:p>
            <a:pPr marL="0" indent="0">
              <a:buFont typeface="Arial" panose="020B0604020202020204" pitchFamily="34" charset="0"/>
              <a:buNone/>
            </a:pPr>
            <a:r>
              <a:rPr lang="zh-CN" altLang="fr-FR" sz="2400" b="1">
                <a:latin typeface="仿宋" panose="02010609060101010101" pitchFamily="49" charset="-122"/>
                <a:ea typeface="仿宋" panose="02010609060101010101" pitchFamily="49" charset="-122"/>
              </a:rPr>
              <a:t>方法一</a:t>
            </a:r>
            <a:endParaRPr lang="fr-FR" altLang="zh-CN" sz="2400" b="1">
              <a:latin typeface="仿宋" panose="02010609060101010101" pitchFamily="49" charset="-122"/>
              <a:ea typeface="仿宋" panose="02010609060101010101" pitchFamily="49" charset="-122"/>
            </a:endParaRPr>
          </a:p>
          <a:p>
            <a:pPr marL="0" indent="0">
              <a:buFont typeface="Arial" panose="020B0604020202020204" pitchFamily="34" charset="0"/>
              <a:buNone/>
            </a:pPr>
            <a:r>
              <a:rPr lang="fr-FR" altLang="zh-CN" sz="2000" b="1">
                <a:solidFill>
                  <a:schemeClr val="hlink"/>
                </a:solidFill>
                <a:latin typeface="仿宋" panose="02010609060101010101" pitchFamily="49" charset="-122"/>
                <a:ea typeface="仿宋" panose="02010609060101010101" pitchFamily="49" charset="-122"/>
              </a:rPr>
              <a:t>System.setProperty("jdbc.drivers", "com.mysql.jdbc.Driver");</a:t>
            </a:r>
            <a:endParaRPr lang="en-US" altLang="zh-CN" sz="2000" b="1">
              <a:solidFill>
                <a:schemeClr val="hlink"/>
              </a:solidFill>
              <a:latin typeface="仿宋" panose="02010609060101010101" pitchFamily="49" charset="-122"/>
              <a:ea typeface="仿宋" panose="02010609060101010101" pitchFamily="49" charset="-122"/>
            </a:endParaRPr>
          </a:p>
          <a:p>
            <a:pPr marL="0" indent="0">
              <a:buFont typeface="Arial" panose="020B0604020202020204" pitchFamily="34" charset="0"/>
              <a:buNone/>
            </a:pPr>
            <a:r>
              <a:rPr lang="zh-CN" altLang="en-US" sz="2400" b="1">
                <a:latin typeface="仿宋" panose="02010609060101010101" pitchFamily="49" charset="-122"/>
                <a:ea typeface="仿宋" panose="02010609060101010101" pitchFamily="49" charset="-122"/>
              </a:rPr>
              <a:t>方法二</a:t>
            </a:r>
          </a:p>
          <a:p>
            <a:pPr marL="0" indent="0">
              <a:buFont typeface="Arial" panose="020B0604020202020204" pitchFamily="34" charset="0"/>
              <a:buNone/>
            </a:pPr>
            <a:r>
              <a:rPr lang="en-US" altLang="zh-CN" sz="2000" b="1">
                <a:solidFill>
                  <a:schemeClr val="hlink"/>
                </a:solidFill>
                <a:latin typeface="仿宋" panose="02010609060101010101" pitchFamily="49" charset="-122"/>
                <a:ea typeface="仿宋" panose="02010609060101010101" pitchFamily="49" charset="-122"/>
              </a:rPr>
              <a:t>try {</a:t>
            </a:r>
          </a:p>
          <a:p>
            <a:pPr marL="0" indent="0">
              <a:buFont typeface="Arial" panose="020B0604020202020204" pitchFamily="34" charset="0"/>
              <a:buNone/>
            </a:pPr>
            <a:r>
              <a:rPr lang="en-US" altLang="zh-CN" sz="2000" b="1">
                <a:solidFill>
                  <a:schemeClr val="hlink"/>
                </a:solidFill>
                <a:latin typeface="仿宋" panose="02010609060101010101" pitchFamily="49" charset="-122"/>
                <a:ea typeface="仿宋" panose="02010609060101010101" pitchFamily="49" charset="-122"/>
              </a:rPr>
              <a:t>      Class.forName(" </a:t>
            </a:r>
            <a:r>
              <a:rPr lang="fr-FR" altLang="zh-CN" sz="2000" b="1">
                <a:solidFill>
                  <a:schemeClr val="hlink"/>
                </a:solidFill>
                <a:latin typeface="仿宋" panose="02010609060101010101" pitchFamily="49" charset="-122"/>
                <a:ea typeface="仿宋" panose="02010609060101010101" pitchFamily="49" charset="-122"/>
              </a:rPr>
              <a:t>com.mysql.jdbc.Driver</a:t>
            </a:r>
            <a:r>
              <a:rPr lang="en-US" altLang="zh-CN" sz="2000" b="1">
                <a:solidFill>
                  <a:schemeClr val="hlink"/>
                </a:solidFill>
                <a:latin typeface="仿宋" panose="02010609060101010101" pitchFamily="49" charset="-122"/>
                <a:ea typeface="仿宋" panose="02010609060101010101" pitchFamily="49" charset="-122"/>
              </a:rPr>
              <a:t> ");</a:t>
            </a:r>
          </a:p>
          <a:p>
            <a:pPr marL="0" indent="0">
              <a:buFont typeface="Arial" panose="020B0604020202020204" pitchFamily="34" charset="0"/>
              <a:buNone/>
            </a:pPr>
            <a:r>
              <a:rPr lang="en-US" altLang="zh-CN" sz="2000" b="1">
                <a:solidFill>
                  <a:schemeClr val="hlink"/>
                </a:solidFill>
                <a:latin typeface="仿宋" panose="02010609060101010101" pitchFamily="49" charset="-122"/>
                <a:ea typeface="仿宋" panose="02010609060101010101" pitchFamily="49" charset="-122"/>
              </a:rPr>
              <a:t>    </a:t>
            </a:r>
            <a:r>
              <a:rPr lang="fr-FR" altLang="zh-CN" sz="2000" b="1">
                <a:solidFill>
                  <a:schemeClr val="hlink"/>
                </a:solidFill>
                <a:latin typeface="仿宋" panose="02010609060101010101" pitchFamily="49" charset="-122"/>
                <a:ea typeface="仿宋" panose="02010609060101010101" pitchFamily="49" charset="-122"/>
              </a:rPr>
              <a:t>} catch (ClassNotFoundException ce) {</a:t>
            </a:r>
          </a:p>
          <a:p>
            <a:pPr marL="0" indent="0">
              <a:buFont typeface="Arial" panose="020B0604020202020204" pitchFamily="34" charset="0"/>
              <a:buNone/>
            </a:pPr>
            <a:r>
              <a:rPr lang="fr-FR" altLang="zh-CN" sz="2000" b="1">
                <a:solidFill>
                  <a:schemeClr val="hlink"/>
                </a:solidFill>
                <a:latin typeface="仿宋" panose="02010609060101010101" pitchFamily="49" charset="-122"/>
                <a:ea typeface="仿宋" panose="02010609060101010101" pitchFamily="49" charset="-122"/>
              </a:rPr>
              <a:t>        System.out.println(ce);</a:t>
            </a:r>
            <a:endParaRPr lang="en-US" altLang="zh-CN" sz="2000" b="1">
              <a:solidFill>
                <a:schemeClr val="hlink"/>
              </a:solidFill>
              <a:latin typeface="仿宋" panose="02010609060101010101" pitchFamily="49" charset="-122"/>
              <a:ea typeface="仿宋" panose="02010609060101010101" pitchFamily="49" charset="-122"/>
            </a:endParaRPr>
          </a:p>
          <a:p>
            <a:pPr marL="0" indent="0">
              <a:buFont typeface="Arial" panose="020B0604020202020204" pitchFamily="34" charset="0"/>
              <a:buNone/>
            </a:pPr>
            <a:r>
              <a:rPr lang="en-US" altLang="zh-CN" sz="2000" b="1">
                <a:solidFill>
                  <a:schemeClr val="hlink"/>
                </a:solidFill>
                <a:latin typeface="仿宋" panose="02010609060101010101" pitchFamily="49" charset="-122"/>
                <a:ea typeface="仿宋" panose="02010609060101010101" pitchFamily="49" charset="-122"/>
              </a:rPr>
              <a:t>    }</a:t>
            </a:r>
          </a:p>
          <a:p>
            <a:pPr marL="0" indent="0">
              <a:spcBef>
                <a:spcPct val="0"/>
              </a:spcBef>
              <a:buFont typeface="Arial" panose="020B0604020202020204" pitchFamily="34" charset="0"/>
              <a:buNone/>
            </a:pPr>
            <a:endParaRPr lang="en-US" altLang="zh-CN" sz="2000" b="1" dirty="0">
              <a:solidFill>
                <a:schemeClr val="hlink"/>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0409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Step2:</a:t>
              </a:r>
              <a:r>
                <a:rPr lang="zh-CN" altLang="en-US" sz="2400" b="1" dirty="0">
                  <a:solidFill>
                    <a:schemeClr val="tx1"/>
                  </a:solidFill>
                  <a:latin typeface="仿宋" panose="02010609060101010101" pitchFamily="49" charset="-122"/>
                  <a:ea typeface="仿宋" panose="02010609060101010101" pitchFamily="49" charset="-122"/>
                </a:rPr>
                <a:t>加载并注册驱动程序</a:t>
              </a:r>
            </a:p>
          </p:txBody>
        </p:sp>
      </p:grpSp>
      <p:sp>
        <p:nvSpPr>
          <p:cNvPr id="11" name="Rectangle 8">
            <a:extLst>
              <a:ext uri="{FF2B5EF4-FFF2-40B4-BE49-F238E27FC236}">
                <a16:creationId xmlns:a16="http://schemas.microsoft.com/office/drawing/2014/main" id="{F0EBA2E4-5B8D-4FFD-91D7-92F694159F00}"/>
              </a:ext>
            </a:extLst>
          </p:cNvPr>
          <p:cNvSpPr txBox="1">
            <a:spLocks noChangeArrowheads="1"/>
          </p:cNvSpPr>
          <p:nvPr/>
        </p:nvSpPr>
        <p:spPr>
          <a:xfrm>
            <a:off x="1503024" y="1900408"/>
            <a:ext cx="9144000" cy="452596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400" b="1">
                <a:latin typeface="仿宋" panose="02010609060101010101" pitchFamily="49" charset="-122"/>
                <a:ea typeface="仿宋" panose="02010609060101010101" pitchFamily="49" charset="-122"/>
              </a:rPr>
              <a:t>装载</a:t>
            </a:r>
            <a:r>
              <a:rPr lang="en-US" altLang="zh-CN" sz="2400" b="1">
                <a:latin typeface="仿宋" panose="02010609060101010101" pitchFamily="49" charset="-122"/>
                <a:ea typeface="仿宋" panose="02010609060101010101" pitchFamily="49" charset="-122"/>
              </a:rPr>
              <a:t>JDBC-ODBC</a:t>
            </a:r>
            <a:r>
              <a:rPr lang="zh-CN" altLang="en-US" sz="2400" b="1">
                <a:latin typeface="仿宋" panose="02010609060101010101" pitchFamily="49" charset="-122"/>
                <a:ea typeface="仿宋" panose="02010609060101010101" pitchFamily="49" charset="-122"/>
              </a:rPr>
              <a:t>驱动程序（不需要注册）</a:t>
            </a:r>
            <a:r>
              <a:rPr lang="en-US" altLang="zh-CN" sz="2000" b="1">
                <a:solidFill>
                  <a:schemeClr val="hlink"/>
                </a:solidFill>
                <a:latin typeface="仿宋" panose="02010609060101010101" pitchFamily="49" charset="-122"/>
                <a:ea typeface="仿宋" panose="02010609060101010101" pitchFamily="49" charset="-122"/>
              </a:rPr>
              <a:t>Class.forName(“sun.jdbc.odbc.JdbcOdbcDriver”);</a:t>
            </a:r>
          </a:p>
          <a:p>
            <a:pPr marL="0" indent="0">
              <a:buFont typeface="Arial" panose="020B0604020202020204" pitchFamily="34" charset="0"/>
              <a:buNone/>
            </a:pPr>
            <a:r>
              <a:rPr lang="zh-CN" altLang="en-US" sz="2400" b="1">
                <a:latin typeface="仿宋" panose="02010609060101010101" pitchFamily="49" charset="-122"/>
                <a:ea typeface="仿宋" panose="02010609060101010101" pitchFamily="49" charset="-122"/>
              </a:rPr>
              <a:t>装载并注册</a:t>
            </a:r>
            <a:r>
              <a:rPr lang="en-US" altLang="zh-CN" sz="2400" b="1">
                <a:latin typeface="仿宋" panose="02010609060101010101" pitchFamily="49" charset="-122"/>
                <a:ea typeface="仿宋" panose="02010609060101010101" pitchFamily="49" charset="-122"/>
              </a:rPr>
              <a:t>SqlServer</a:t>
            </a:r>
            <a:r>
              <a:rPr lang="zh-CN" altLang="en-US" sz="2400" b="1">
                <a:latin typeface="仿宋" panose="02010609060101010101" pitchFamily="49" charset="-122"/>
                <a:ea typeface="仿宋" panose="02010609060101010101" pitchFamily="49" charset="-122"/>
              </a:rPr>
              <a:t>驱动程序</a:t>
            </a:r>
            <a:r>
              <a:rPr lang="en-US" altLang="zh-CN" sz="2000" b="1">
                <a:solidFill>
                  <a:schemeClr val="hlink"/>
                </a:solidFill>
                <a:latin typeface="仿宋" panose="02010609060101010101" pitchFamily="49" charset="-122"/>
                <a:ea typeface="仿宋" panose="02010609060101010101" pitchFamily="49" charset="-122"/>
              </a:rPr>
              <a:t>Class.forName(“com.microsoft.jdbc.sqlserver.SqlServerDriver”);</a:t>
            </a:r>
          </a:p>
          <a:p>
            <a:pPr marL="0" indent="0">
              <a:buFont typeface="Arial" panose="020B0604020202020204" pitchFamily="34" charset="0"/>
              <a:buNone/>
            </a:pPr>
            <a:r>
              <a:rPr lang="en-US" altLang="zh-CN" sz="2000" b="1">
                <a:solidFill>
                  <a:schemeClr val="hlink"/>
                </a:solidFill>
                <a:latin typeface="仿宋" panose="02010609060101010101" pitchFamily="49" charset="-122"/>
                <a:ea typeface="仿宋" panose="02010609060101010101" pitchFamily="49" charset="-122"/>
              </a:rPr>
              <a:t>DriverManager.registerDriver(new com.microsoft.jdbc.sqlserver.SqlServerDriver());</a:t>
            </a:r>
          </a:p>
          <a:p>
            <a:pPr marL="0" indent="0">
              <a:buFont typeface="Arial" panose="020B0604020202020204" pitchFamily="34" charset="0"/>
              <a:buNone/>
            </a:pPr>
            <a:r>
              <a:rPr lang="zh-CN" altLang="en-US" sz="2400" b="1">
                <a:latin typeface="仿宋" panose="02010609060101010101" pitchFamily="49" charset="-122"/>
                <a:ea typeface="仿宋" panose="02010609060101010101" pitchFamily="49" charset="-122"/>
              </a:rPr>
              <a:t>装载并注册</a:t>
            </a:r>
            <a:r>
              <a:rPr lang="en-US" altLang="zh-CN" sz="2400" b="1">
                <a:latin typeface="仿宋" panose="02010609060101010101" pitchFamily="49" charset="-122"/>
                <a:ea typeface="仿宋" panose="02010609060101010101" pitchFamily="49" charset="-122"/>
              </a:rPr>
              <a:t>Oracle</a:t>
            </a:r>
            <a:r>
              <a:rPr lang="zh-CN" altLang="en-US" sz="2400" b="1">
                <a:latin typeface="仿宋" panose="02010609060101010101" pitchFamily="49" charset="-122"/>
                <a:ea typeface="仿宋" panose="02010609060101010101" pitchFamily="49" charset="-122"/>
              </a:rPr>
              <a:t>驱动程序</a:t>
            </a:r>
            <a:r>
              <a:rPr lang="en-US" altLang="zh-CN" sz="2000" b="1">
                <a:solidFill>
                  <a:schemeClr val="hlink"/>
                </a:solidFill>
                <a:latin typeface="仿宋" panose="02010609060101010101" pitchFamily="49" charset="-122"/>
                <a:ea typeface="仿宋" panose="02010609060101010101" pitchFamily="49" charset="-122"/>
              </a:rPr>
              <a:t>Class.forName(“Oracle.jdbc.driver.OracleDriver”);</a:t>
            </a:r>
          </a:p>
          <a:p>
            <a:pPr marL="0" indent="0">
              <a:buFont typeface="Arial" panose="020B0604020202020204" pitchFamily="34" charset="0"/>
              <a:buNone/>
            </a:pPr>
            <a:r>
              <a:rPr lang="en-US" altLang="zh-CN" sz="2000" b="1">
                <a:solidFill>
                  <a:schemeClr val="hlink"/>
                </a:solidFill>
                <a:latin typeface="仿宋" panose="02010609060101010101" pitchFamily="49" charset="-122"/>
                <a:ea typeface="仿宋" panose="02010609060101010101" pitchFamily="49" charset="-122"/>
              </a:rPr>
              <a:t>DriverManager.registerDriver(new Oracle.jdbc.driver.OracleDriver());</a:t>
            </a:r>
            <a:endParaRPr lang="en-US" altLang="zh-CN" sz="2000" b="1" dirty="0">
              <a:solidFill>
                <a:schemeClr val="hlink"/>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1631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Step3:</a:t>
              </a:r>
              <a:r>
                <a:rPr lang="zh-CN" altLang="en-US" sz="2400" b="1" dirty="0">
                  <a:solidFill>
                    <a:schemeClr val="tx1"/>
                  </a:solidFill>
                  <a:latin typeface="仿宋" panose="02010609060101010101" pitchFamily="49" charset="-122"/>
                  <a:ea typeface="仿宋" panose="02010609060101010101" pitchFamily="49" charset="-122"/>
                </a:rPr>
                <a:t>创建</a:t>
              </a:r>
              <a:r>
                <a:rPr lang="en-US" altLang="zh-CN" sz="2400" b="1" dirty="0">
                  <a:solidFill>
                    <a:schemeClr val="tx1"/>
                  </a:solidFill>
                  <a:latin typeface="仿宋" panose="02010609060101010101" pitchFamily="49" charset="-122"/>
                  <a:ea typeface="仿宋" panose="02010609060101010101" pitchFamily="49" charset="-122"/>
                </a:rPr>
                <a:t>Connection</a:t>
              </a:r>
              <a:r>
                <a:rPr lang="zh-CN" altLang="en-US" sz="2400" b="1" dirty="0">
                  <a:solidFill>
                    <a:schemeClr val="tx1"/>
                  </a:solidFill>
                  <a:latin typeface="仿宋" panose="02010609060101010101" pitchFamily="49" charset="-122"/>
                  <a:ea typeface="仿宋" panose="02010609060101010101" pitchFamily="49" charset="-122"/>
                </a:rPr>
                <a:t>对象</a:t>
              </a:r>
            </a:p>
          </p:txBody>
        </p:sp>
      </p:grpSp>
      <p:sp>
        <p:nvSpPr>
          <p:cNvPr id="10" name="Rectangle 8">
            <a:extLst>
              <a:ext uri="{FF2B5EF4-FFF2-40B4-BE49-F238E27FC236}">
                <a16:creationId xmlns:a16="http://schemas.microsoft.com/office/drawing/2014/main" id="{196A37A1-5380-436F-9B21-606A8C00EF31}"/>
              </a:ext>
            </a:extLst>
          </p:cNvPr>
          <p:cNvSpPr txBox="1">
            <a:spLocks noChangeArrowheads="1"/>
          </p:cNvSpPr>
          <p:nvPr/>
        </p:nvSpPr>
        <p:spPr>
          <a:xfrm>
            <a:off x="1904999" y="2033588"/>
            <a:ext cx="9407013" cy="385038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fr-FR" sz="2400" b="1" dirty="0">
                <a:latin typeface="仿宋" panose="02010609060101010101" pitchFamily="49" charset="-122"/>
                <a:ea typeface="仿宋" panose="02010609060101010101" pitchFamily="49" charset="-122"/>
              </a:rPr>
              <a:t>程序操作数据库之前必须先建立与数据库的连接</a:t>
            </a:r>
          </a:p>
          <a:p>
            <a:pPr marL="0" indent="0">
              <a:buFont typeface="Arial" panose="020B0604020202020204" pitchFamily="34" charset="0"/>
              <a:buNone/>
            </a:pPr>
            <a:r>
              <a:rPr lang="zh-CN" altLang="fr-FR" sz="2400" b="1" dirty="0">
                <a:latin typeface="仿宋" panose="02010609060101010101" pitchFamily="49" charset="-122"/>
                <a:ea typeface="仿宋" panose="02010609060101010101" pitchFamily="49" charset="-122"/>
              </a:rPr>
              <a:t>连接数据库必须提供的信息有：</a:t>
            </a:r>
          </a:p>
          <a:p>
            <a:pPr lvl="1">
              <a:buFont typeface="Wingdings" panose="05000000000000000000" pitchFamily="2" charset="2"/>
              <a:buNone/>
            </a:pPr>
            <a:r>
              <a:rPr lang="zh-CN" altLang="fr-FR" b="1" dirty="0">
                <a:latin typeface="仿宋" panose="02010609060101010101" pitchFamily="49" charset="-122"/>
                <a:ea typeface="仿宋" panose="02010609060101010101" pitchFamily="49" charset="-122"/>
              </a:rPr>
              <a:t>数据库服务器在网络中的</a:t>
            </a:r>
            <a:r>
              <a:rPr lang="fr-FR" altLang="zh-CN" b="1" dirty="0">
                <a:latin typeface="仿宋" panose="02010609060101010101" pitchFamily="49" charset="-122"/>
                <a:ea typeface="仿宋" panose="02010609060101010101" pitchFamily="49" charset="-122"/>
              </a:rPr>
              <a:t>IP</a:t>
            </a:r>
            <a:r>
              <a:rPr lang="zh-CN" altLang="fr-FR" b="1" dirty="0">
                <a:latin typeface="仿宋" panose="02010609060101010101" pitchFamily="49" charset="-122"/>
                <a:ea typeface="仿宋" panose="02010609060101010101" pitchFamily="49" charset="-122"/>
              </a:rPr>
              <a:t>及端口号</a:t>
            </a:r>
          </a:p>
          <a:p>
            <a:pPr lvl="1">
              <a:buFont typeface="Wingdings" panose="05000000000000000000" pitchFamily="2" charset="2"/>
              <a:buNone/>
            </a:pPr>
            <a:r>
              <a:rPr lang="zh-CN" altLang="fr-FR" b="1" dirty="0">
                <a:latin typeface="仿宋" panose="02010609060101010101" pitchFamily="49" charset="-122"/>
                <a:ea typeface="仿宋" panose="02010609060101010101" pitchFamily="49" charset="-122"/>
              </a:rPr>
              <a:t>该数据库服务器上某一数据库名称</a:t>
            </a:r>
          </a:p>
          <a:p>
            <a:pPr lvl="1">
              <a:buFont typeface="Wingdings" panose="05000000000000000000" pitchFamily="2" charset="2"/>
              <a:buNone/>
            </a:pPr>
            <a:r>
              <a:rPr lang="zh-CN" altLang="fr-FR" b="1" dirty="0">
                <a:latin typeface="仿宋" panose="02010609060101010101" pitchFamily="49" charset="-122"/>
                <a:ea typeface="仿宋" panose="02010609060101010101" pitchFamily="49" charset="-122"/>
              </a:rPr>
              <a:t>数据库用户名与口令等信息</a:t>
            </a:r>
          </a:p>
          <a:p>
            <a:pPr marL="0" indent="0">
              <a:buFont typeface="Arial" panose="020B0604020202020204" pitchFamily="34" charset="0"/>
              <a:buNone/>
            </a:pPr>
            <a:r>
              <a:rPr lang="zh-CN" altLang="fr-FR" sz="2400" b="1" dirty="0">
                <a:latin typeface="仿宋" panose="02010609060101010101" pitchFamily="49" charset="-122"/>
                <a:ea typeface="仿宋" panose="02010609060101010101" pitchFamily="49" charset="-122"/>
              </a:rPr>
              <a:t>参考代码</a:t>
            </a:r>
            <a:r>
              <a:rPr lang="fr-FR" altLang="zh-CN" sz="2400" b="1" dirty="0">
                <a:latin typeface="仿宋" panose="02010609060101010101" pitchFamily="49" charset="-122"/>
                <a:ea typeface="仿宋" panose="02010609060101010101" pitchFamily="49" charset="-122"/>
                <a:sym typeface="Wingdings" panose="05000000000000000000" pitchFamily="2" charset="2"/>
              </a:rPr>
              <a:t>(</a:t>
            </a:r>
            <a:r>
              <a:rPr lang="zh-CN" altLang="fr-FR" sz="2400" b="1" dirty="0">
                <a:latin typeface="仿宋" panose="02010609060101010101" pitchFamily="49" charset="-122"/>
                <a:ea typeface="仿宋" panose="02010609060101010101" pitchFamily="49" charset="-122"/>
                <a:sym typeface="Wingdings" panose="05000000000000000000" pitchFamily="2" charset="2"/>
              </a:rPr>
              <a:t>以</a:t>
            </a:r>
            <a:r>
              <a:rPr lang="fr-FR" altLang="zh-CN" sz="2400" b="1" dirty="0">
                <a:latin typeface="仿宋" panose="02010609060101010101" pitchFamily="49" charset="-122"/>
                <a:ea typeface="仿宋" panose="02010609060101010101" pitchFamily="49" charset="-122"/>
                <a:sym typeface="Wingdings" panose="05000000000000000000" pitchFamily="2" charset="2"/>
              </a:rPr>
              <a:t>MYSQL</a:t>
            </a:r>
            <a:r>
              <a:rPr lang="zh-CN" altLang="fr-FR" sz="2400" b="1" dirty="0">
                <a:latin typeface="仿宋" panose="02010609060101010101" pitchFamily="49" charset="-122"/>
                <a:ea typeface="仿宋" panose="02010609060101010101" pitchFamily="49" charset="-122"/>
                <a:sym typeface="Wingdings" panose="05000000000000000000" pitchFamily="2" charset="2"/>
              </a:rPr>
              <a:t>数据库为例</a:t>
            </a:r>
            <a:r>
              <a:rPr lang="fr-FR" altLang="zh-CN" sz="2400" b="1" dirty="0">
                <a:latin typeface="仿宋" panose="02010609060101010101" pitchFamily="49" charset="-122"/>
                <a:ea typeface="仿宋" panose="02010609060101010101" pitchFamily="49" charset="-122"/>
                <a:sym typeface="Wingdings" panose="05000000000000000000" pitchFamily="2" charset="2"/>
              </a:rPr>
              <a:t>)</a:t>
            </a:r>
            <a:endParaRPr lang="fr-FR" altLang="zh-CN" sz="2400" b="1" dirty="0">
              <a:latin typeface="仿宋" panose="02010609060101010101" pitchFamily="49" charset="-122"/>
              <a:ea typeface="仿宋" panose="02010609060101010101" pitchFamily="49" charset="-122"/>
            </a:endParaRPr>
          </a:p>
          <a:p>
            <a:pPr marL="0" indent="0">
              <a:buFont typeface="Arial" panose="020B0604020202020204" pitchFamily="34" charset="0"/>
              <a:buNone/>
            </a:pPr>
            <a:r>
              <a:rPr lang="en-US" altLang="zh-CN" sz="2400" b="1" dirty="0">
                <a:latin typeface="仿宋" panose="02010609060101010101" pitchFamily="49" charset="-122"/>
                <a:ea typeface="仿宋" panose="02010609060101010101" pitchFamily="49" charset="-122"/>
              </a:rPr>
              <a:t>String </a:t>
            </a:r>
            <a:r>
              <a:rPr lang="en-US" altLang="zh-CN" sz="2400" b="1" dirty="0" err="1">
                <a:latin typeface="仿宋" panose="02010609060101010101" pitchFamily="49" charset="-122"/>
                <a:ea typeface="仿宋" panose="02010609060101010101" pitchFamily="49" charset="-122"/>
              </a:rPr>
              <a:t>url</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jdbc:mysql</a:t>
            </a:r>
            <a:r>
              <a:rPr lang="en-US" altLang="zh-CN" sz="2400" b="1" dirty="0">
                <a:latin typeface="仿宋" panose="02010609060101010101" pitchFamily="49" charset="-122"/>
                <a:ea typeface="仿宋" panose="02010609060101010101" pitchFamily="49" charset="-122"/>
              </a:rPr>
              <a:t>://localhost:3306/</a:t>
            </a:r>
            <a:r>
              <a:rPr lang="en-US" altLang="zh-CN" sz="2400" b="1" dirty="0" err="1">
                <a:latin typeface="仿宋" panose="02010609060101010101" pitchFamily="49" charset="-122"/>
                <a:ea typeface="仿宋" panose="02010609060101010101" pitchFamily="49" charset="-122"/>
              </a:rPr>
              <a:t>testdb</a:t>
            </a:r>
            <a:r>
              <a:rPr lang="en-US" altLang="zh-CN" sz="2400" b="1" dirty="0">
                <a:latin typeface="仿宋" panose="02010609060101010101" pitchFamily="49" charset="-122"/>
                <a:ea typeface="仿宋" panose="02010609060101010101" pitchFamily="49" charset="-122"/>
              </a:rPr>
              <a:t>"</a:t>
            </a:r>
          </a:p>
          <a:p>
            <a:pPr marL="0" indent="0">
              <a:buFont typeface="Arial" panose="020B0604020202020204" pitchFamily="34" charset="0"/>
              <a:buNone/>
            </a:pPr>
            <a:r>
              <a:rPr lang="en-US" altLang="zh-CN" sz="2400" b="1" dirty="0" err="1">
                <a:latin typeface="仿宋" panose="02010609060101010101" pitchFamily="49" charset="-122"/>
                <a:ea typeface="仿宋" panose="02010609060101010101" pitchFamily="49" charset="-122"/>
              </a:rPr>
              <a:t>DriverManager.getConnection</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url</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root","root</a:t>
            </a:r>
            <a:r>
              <a:rPr lang="en-US" altLang="zh-CN" sz="2400" b="1" dirty="0">
                <a:latin typeface="仿宋" panose="02010609060101010101" pitchFamily="49" charset="-122"/>
                <a:ea typeface="仿宋" panose="02010609060101010101" pitchFamily="49" charset="-122"/>
              </a:rPr>
              <a:t>");</a:t>
            </a:r>
          </a:p>
          <a:p>
            <a:pPr marL="0" indent="0">
              <a:buFont typeface="Arial" panose="020B0604020202020204" pitchFamily="34" charset="0"/>
              <a:buNone/>
            </a:pPr>
            <a:endParaRPr lang="en-US" altLang="zh-CN"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5111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5" end="5"/>
                                            </p:txEl>
                                          </p:spTgt>
                                        </p:tgtEl>
                                        <p:attrNameLst>
                                          <p:attrName>style.visibility</p:attrName>
                                        </p:attrNameLst>
                                      </p:cBhvr>
                                      <p:to>
                                        <p:strVal val="visible"/>
                                      </p:to>
                                    </p:set>
                                    <p:anim calcmode="lin" valueType="num">
                                      <p:cBhvr additive="base">
                                        <p:cTn id="20"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0">
                                            <p:txEl>
                                              <p:pRg st="6" end="6"/>
                                            </p:txEl>
                                          </p:spTgt>
                                        </p:tgtEl>
                                        <p:attrNameLst>
                                          <p:attrName>style.visibility</p:attrName>
                                        </p:attrNameLst>
                                      </p:cBhvr>
                                      <p:to>
                                        <p:strVal val="visible"/>
                                      </p:to>
                                    </p:set>
                                    <p:anim calcmode="lin" valueType="num">
                                      <p:cBhvr additive="base">
                                        <p:cTn id="24"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
                                            <p:txEl>
                                              <p:pRg st="7" end="7"/>
                                            </p:txEl>
                                          </p:spTgt>
                                        </p:tgtEl>
                                        <p:attrNameLst>
                                          <p:attrName>style.visibility</p:attrName>
                                        </p:attrNameLst>
                                      </p:cBhvr>
                                      <p:to>
                                        <p:strVal val="visible"/>
                                      </p:to>
                                    </p:set>
                                    <p:anim calcmode="lin" valueType="num">
                                      <p:cBhvr additive="base">
                                        <p:cTn id="28"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Step3:</a:t>
              </a:r>
              <a:r>
                <a:rPr lang="zh-CN" altLang="en-US" sz="2400" b="1" dirty="0">
                  <a:solidFill>
                    <a:schemeClr val="tx1"/>
                  </a:solidFill>
                  <a:latin typeface="仿宋" panose="02010609060101010101" pitchFamily="49" charset="-122"/>
                  <a:ea typeface="仿宋" panose="02010609060101010101" pitchFamily="49" charset="-122"/>
                </a:rPr>
                <a:t>创建</a:t>
              </a:r>
              <a:r>
                <a:rPr lang="en-US" altLang="zh-CN" sz="2400" b="1" dirty="0">
                  <a:solidFill>
                    <a:schemeClr val="tx1"/>
                  </a:solidFill>
                  <a:latin typeface="仿宋" panose="02010609060101010101" pitchFamily="49" charset="-122"/>
                  <a:ea typeface="仿宋" panose="02010609060101010101" pitchFamily="49" charset="-122"/>
                </a:rPr>
                <a:t>Connection</a:t>
              </a:r>
              <a:r>
                <a:rPr lang="zh-CN" altLang="en-US" sz="2400" b="1" dirty="0">
                  <a:solidFill>
                    <a:schemeClr val="tx1"/>
                  </a:solidFill>
                  <a:latin typeface="仿宋" panose="02010609060101010101" pitchFamily="49" charset="-122"/>
                  <a:ea typeface="仿宋" panose="02010609060101010101" pitchFamily="49" charset="-122"/>
                </a:rPr>
                <a:t>对象</a:t>
              </a:r>
            </a:p>
          </p:txBody>
        </p:sp>
      </p:grpSp>
      <p:sp>
        <p:nvSpPr>
          <p:cNvPr id="11" name="Rectangle 8">
            <a:extLst>
              <a:ext uri="{FF2B5EF4-FFF2-40B4-BE49-F238E27FC236}">
                <a16:creationId xmlns:a16="http://schemas.microsoft.com/office/drawing/2014/main" id="{2D34C6DD-0D85-4C14-8099-F58194915CD5}"/>
              </a:ext>
            </a:extLst>
          </p:cNvPr>
          <p:cNvSpPr txBox="1">
            <a:spLocks noChangeArrowheads="1"/>
          </p:cNvSpPr>
          <p:nvPr/>
        </p:nvSpPr>
        <p:spPr>
          <a:xfrm>
            <a:off x="1503024" y="2139764"/>
            <a:ext cx="9144000" cy="324491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fr-FR" b="1">
                <a:latin typeface="仿宋" panose="02010609060101010101" pitchFamily="49" charset="-122"/>
                <a:ea typeface="仿宋" panose="02010609060101010101" pitchFamily="49" charset="-122"/>
              </a:rPr>
              <a:t>常用数据库的</a:t>
            </a:r>
            <a:r>
              <a:rPr lang="fr-FR" altLang="zh-CN" b="1">
                <a:latin typeface="仿宋" panose="02010609060101010101" pitchFamily="49" charset="-122"/>
                <a:ea typeface="仿宋" panose="02010609060101010101" pitchFamily="49" charset="-122"/>
              </a:rPr>
              <a:t>JDBC URL</a:t>
            </a:r>
            <a:r>
              <a:rPr lang="zh-CN" altLang="fr-FR" b="1">
                <a:latin typeface="仿宋" panose="02010609060101010101" pitchFamily="49" charset="-122"/>
                <a:ea typeface="仿宋" panose="02010609060101010101" pitchFamily="49" charset="-122"/>
              </a:rPr>
              <a:t>形式：</a:t>
            </a:r>
          </a:p>
          <a:p>
            <a:pPr lvl="1">
              <a:buFont typeface="Wingdings" panose="05000000000000000000" pitchFamily="2" charset="2"/>
              <a:buNone/>
            </a:pPr>
            <a:r>
              <a:rPr lang="fr-FR" altLang="zh-CN" sz="2000" b="1">
                <a:latin typeface="仿宋" panose="02010609060101010101" pitchFamily="49" charset="-122"/>
                <a:ea typeface="仿宋" panose="02010609060101010101" pitchFamily="49" charset="-122"/>
              </a:rPr>
              <a:t>JDBC-ODBC Driver</a:t>
            </a:r>
          </a:p>
          <a:p>
            <a:pPr lvl="1">
              <a:buFont typeface="Wingdings" panose="05000000000000000000" pitchFamily="2" charset="2"/>
              <a:buNone/>
            </a:pPr>
            <a:r>
              <a:rPr lang="fr-FR" altLang="zh-CN" sz="2000">
                <a:latin typeface="仿宋" panose="02010609060101010101" pitchFamily="49" charset="-122"/>
                <a:ea typeface="仿宋" panose="02010609060101010101" pitchFamily="49" charset="-122"/>
              </a:rPr>
              <a:t>String url=“jdbc:odbc:dsName”</a:t>
            </a:r>
          </a:p>
          <a:p>
            <a:pPr lvl="1">
              <a:buFont typeface="Wingdings" panose="05000000000000000000" pitchFamily="2" charset="2"/>
              <a:buNone/>
            </a:pPr>
            <a:r>
              <a:rPr lang="en-US" altLang="zh-CN" sz="2000">
                <a:latin typeface="仿宋" panose="02010609060101010101" pitchFamily="49" charset="-122"/>
                <a:ea typeface="仿宋" panose="02010609060101010101" pitchFamily="49" charset="-122"/>
              </a:rPr>
              <a:t>DriverManager.getConnection(url)</a:t>
            </a:r>
            <a:endParaRPr lang="fr-FR" altLang="zh-CN" sz="2000">
              <a:latin typeface="仿宋" panose="02010609060101010101" pitchFamily="49" charset="-122"/>
              <a:ea typeface="仿宋" panose="02010609060101010101" pitchFamily="49" charset="-122"/>
            </a:endParaRPr>
          </a:p>
          <a:p>
            <a:pPr lvl="1">
              <a:buFont typeface="Wingdings" panose="05000000000000000000" pitchFamily="2" charset="2"/>
              <a:buNone/>
            </a:pPr>
            <a:r>
              <a:rPr lang="fr-FR" altLang="zh-CN" sz="2000" b="1">
                <a:latin typeface="仿宋" panose="02010609060101010101" pitchFamily="49" charset="-122"/>
                <a:ea typeface="仿宋" panose="02010609060101010101" pitchFamily="49" charset="-122"/>
              </a:rPr>
              <a:t>Oracle</a:t>
            </a:r>
            <a:r>
              <a:rPr lang="zh-CN" altLang="fr-FR" sz="2000" b="1">
                <a:latin typeface="仿宋" panose="02010609060101010101" pitchFamily="49" charset="-122"/>
                <a:ea typeface="仿宋" panose="02010609060101010101" pitchFamily="49" charset="-122"/>
              </a:rPr>
              <a:t>数据库</a:t>
            </a:r>
          </a:p>
          <a:p>
            <a:pPr lvl="1">
              <a:buFont typeface="Wingdings" panose="05000000000000000000" pitchFamily="2" charset="2"/>
              <a:buNone/>
            </a:pPr>
            <a:r>
              <a:rPr lang="fr-FR" altLang="zh-CN" sz="2000">
                <a:latin typeface="仿宋" panose="02010609060101010101" pitchFamily="49" charset="-122"/>
                <a:ea typeface="仿宋" panose="02010609060101010101" pitchFamily="49" charset="-122"/>
              </a:rPr>
              <a:t>String url=“jdbc:oracle:thin@localhost:1512:sid”</a:t>
            </a:r>
          </a:p>
          <a:p>
            <a:pPr lvl="1">
              <a:buFont typeface="Wingdings" panose="05000000000000000000" pitchFamily="2" charset="2"/>
              <a:buNone/>
            </a:pPr>
            <a:r>
              <a:rPr lang="en-US" altLang="zh-CN" sz="2000">
                <a:latin typeface="仿宋" panose="02010609060101010101" pitchFamily="49" charset="-122"/>
                <a:ea typeface="仿宋" panose="02010609060101010101" pitchFamily="49" charset="-122"/>
              </a:rPr>
              <a:t>Connection conn = DriverManager.getConnection(url,”user”,”pwd”)</a:t>
            </a:r>
            <a:endParaRPr lang="en-US" altLang="zh-CN" sz="20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3022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Step3:</a:t>
              </a:r>
              <a:r>
                <a:rPr lang="zh-CN" altLang="en-US" sz="2400" b="1" dirty="0">
                  <a:solidFill>
                    <a:schemeClr val="tx1"/>
                  </a:solidFill>
                  <a:latin typeface="仿宋" panose="02010609060101010101" pitchFamily="49" charset="-122"/>
                  <a:ea typeface="仿宋" panose="02010609060101010101" pitchFamily="49" charset="-122"/>
                </a:rPr>
                <a:t>创建</a:t>
              </a:r>
              <a:r>
                <a:rPr lang="en-US" altLang="zh-CN" sz="2400" b="1" dirty="0">
                  <a:solidFill>
                    <a:schemeClr val="tx1"/>
                  </a:solidFill>
                  <a:latin typeface="仿宋" panose="02010609060101010101" pitchFamily="49" charset="-122"/>
                  <a:ea typeface="仿宋" panose="02010609060101010101" pitchFamily="49" charset="-122"/>
                </a:rPr>
                <a:t>Connection</a:t>
              </a:r>
              <a:r>
                <a:rPr lang="zh-CN" altLang="en-US" sz="2400" b="1" dirty="0">
                  <a:solidFill>
                    <a:schemeClr val="tx1"/>
                  </a:solidFill>
                  <a:latin typeface="仿宋" panose="02010609060101010101" pitchFamily="49" charset="-122"/>
                  <a:ea typeface="仿宋" panose="02010609060101010101" pitchFamily="49" charset="-122"/>
                </a:rPr>
                <a:t>对象</a:t>
              </a:r>
            </a:p>
          </p:txBody>
        </p:sp>
      </p:grpSp>
      <p:sp>
        <p:nvSpPr>
          <p:cNvPr id="10" name="Rectangle 8">
            <a:extLst>
              <a:ext uri="{FF2B5EF4-FFF2-40B4-BE49-F238E27FC236}">
                <a16:creationId xmlns:a16="http://schemas.microsoft.com/office/drawing/2014/main" id="{81EF273E-3D92-421F-8BC6-10A28FC34C5B}"/>
              </a:ext>
            </a:extLst>
          </p:cNvPr>
          <p:cNvSpPr txBox="1">
            <a:spLocks noChangeArrowheads="1"/>
          </p:cNvSpPr>
          <p:nvPr/>
        </p:nvSpPr>
        <p:spPr>
          <a:xfrm>
            <a:off x="1032387" y="1844677"/>
            <a:ext cx="11158995" cy="4039294"/>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fr-FR" b="1" dirty="0">
                <a:latin typeface="仿宋" panose="02010609060101010101" pitchFamily="49" charset="-122"/>
                <a:ea typeface="仿宋" panose="02010609060101010101" pitchFamily="49" charset="-122"/>
              </a:rPr>
              <a:t>常用数据库的</a:t>
            </a:r>
            <a:r>
              <a:rPr lang="fr-FR" altLang="zh-CN" b="1" dirty="0">
                <a:latin typeface="仿宋" panose="02010609060101010101" pitchFamily="49" charset="-122"/>
                <a:ea typeface="仿宋" panose="02010609060101010101" pitchFamily="49" charset="-122"/>
              </a:rPr>
              <a:t>JDBC URL</a:t>
            </a:r>
            <a:r>
              <a:rPr lang="zh-CN" altLang="fr-FR" b="1" dirty="0">
                <a:latin typeface="仿宋" panose="02010609060101010101" pitchFamily="49" charset="-122"/>
                <a:ea typeface="仿宋" panose="02010609060101010101" pitchFamily="49" charset="-122"/>
              </a:rPr>
              <a:t>形式：</a:t>
            </a:r>
          </a:p>
          <a:p>
            <a:pPr lvl="1">
              <a:buFont typeface="Wingdings" panose="05000000000000000000" pitchFamily="2" charset="2"/>
              <a:buNone/>
            </a:pPr>
            <a:r>
              <a:rPr lang="fr-FR" altLang="zh-CN" sz="2000" b="1" dirty="0">
                <a:latin typeface="仿宋" panose="02010609060101010101" pitchFamily="49" charset="-122"/>
                <a:ea typeface="仿宋" panose="02010609060101010101" pitchFamily="49" charset="-122"/>
              </a:rPr>
              <a:t>SQLServer</a:t>
            </a:r>
            <a:r>
              <a:rPr lang="zh-CN" altLang="fr-FR" sz="2000" b="1" dirty="0">
                <a:latin typeface="仿宋" panose="02010609060101010101" pitchFamily="49" charset="-122"/>
                <a:ea typeface="仿宋" panose="02010609060101010101" pitchFamily="49" charset="-122"/>
              </a:rPr>
              <a:t>数据库</a:t>
            </a:r>
          </a:p>
          <a:p>
            <a:pPr lvl="1">
              <a:buFont typeface="Wingdings" panose="05000000000000000000" pitchFamily="2" charset="2"/>
              <a:buNone/>
            </a:pPr>
            <a:r>
              <a:rPr lang="fr-FR" altLang="zh-CN" sz="2000" dirty="0">
                <a:latin typeface="仿宋" panose="02010609060101010101" pitchFamily="49" charset="-122"/>
                <a:ea typeface="仿宋" panose="02010609060101010101" pitchFamily="49" charset="-122"/>
              </a:rPr>
              <a:t>String url=“jdbc:microsoft:sqlserver://localhost:1433:DatabaseName=pubs”</a:t>
            </a:r>
          </a:p>
          <a:p>
            <a:pPr lvl="1">
              <a:buFont typeface="Wingdings" panose="05000000000000000000" pitchFamily="2" charset="2"/>
              <a:buNone/>
            </a:pPr>
            <a:r>
              <a:rPr lang="en-US" altLang="zh-CN" sz="2000" dirty="0" err="1">
                <a:latin typeface="仿宋" panose="02010609060101010101" pitchFamily="49" charset="-122"/>
                <a:ea typeface="仿宋" panose="02010609060101010101" pitchFamily="49" charset="-122"/>
              </a:rPr>
              <a:t>DriverManager.getConnection</a:t>
            </a:r>
            <a:r>
              <a:rPr lang="en-US" altLang="zh-CN" sz="2000" dirty="0">
                <a:latin typeface="仿宋" panose="02010609060101010101" pitchFamily="49" charset="-122"/>
                <a:ea typeface="仿宋" panose="02010609060101010101" pitchFamily="49" charset="-122"/>
              </a:rPr>
              <a:t>(</a:t>
            </a:r>
            <a:r>
              <a:rPr lang="en-US" altLang="zh-CN" sz="2000" dirty="0" err="1">
                <a:latin typeface="仿宋" panose="02010609060101010101" pitchFamily="49" charset="-122"/>
                <a:ea typeface="仿宋" panose="02010609060101010101" pitchFamily="49" charset="-122"/>
              </a:rPr>
              <a:t>url</a:t>
            </a:r>
            <a:r>
              <a:rPr lang="en-US" altLang="zh-CN" sz="2000" dirty="0">
                <a:latin typeface="仿宋" panose="02010609060101010101" pitchFamily="49" charset="-122"/>
                <a:ea typeface="仿宋" panose="02010609060101010101" pitchFamily="49" charset="-122"/>
              </a:rPr>
              <a:t>,”user”,”</a:t>
            </a:r>
            <a:r>
              <a:rPr lang="en-US" altLang="zh-CN" sz="2000" dirty="0" err="1">
                <a:latin typeface="仿宋" panose="02010609060101010101" pitchFamily="49" charset="-122"/>
                <a:ea typeface="仿宋" panose="02010609060101010101" pitchFamily="49" charset="-122"/>
              </a:rPr>
              <a:t>pwd</a:t>
            </a:r>
            <a:r>
              <a:rPr lang="en-US" altLang="zh-CN" sz="2000" dirty="0">
                <a:latin typeface="仿宋" panose="02010609060101010101" pitchFamily="49" charset="-122"/>
                <a:ea typeface="仿宋" panose="02010609060101010101" pitchFamily="49" charset="-122"/>
              </a:rPr>
              <a:t>”);</a:t>
            </a:r>
          </a:p>
          <a:p>
            <a:pPr lvl="1">
              <a:buFont typeface="Wingdings" panose="05000000000000000000" pitchFamily="2" charset="2"/>
              <a:buNone/>
            </a:pPr>
            <a:r>
              <a:rPr lang="en-US" altLang="zh-CN" sz="2000" b="1" dirty="0">
                <a:latin typeface="仿宋" panose="02010609060101010101" pitchFamily="49" charset="-122"/>
                <a:ea typeface="仿宋" panose="02010609060101010101" pitchFamily="49" charset="-122"/>
              </a:rPr>
              <a:t>Sybase</a:t>
            </a:r>
            <a:r>
              <a:rPr lang="zh-CN" altLang="fr-FR" sz="2000" b="1" dirty="0">
                <a:latin typeface="仿宋" panose="02010609060101010101" pitchFamily="49" charset="-122"/>
                <a:ea typeface="仿宋" panose="02010609060101010101" pitchFamily="49" charset="-122"/>
              </a:rPr>
              <a:t>数据库</a:t>
            </a:r>
            <a:endParaRPr lang="en-US" altLang="zh-CN" sz="2000" b="1" dirty="0">
              <a:latin typeface="仿宋" panose="02010609060101010101" pitchFamily="49" charset="-122"/>
              <a:ea typeface="仿宋" panose="02010609060101010101" pitchFamily="49" charset="-122"/>
            </a:endParaRPr>
          </a:p>
          <a:p>
            <a:pPr lvl="1">
              <a:buFont typeface="Wingdings" panose="05000000000000000000" pitchFamily="2" charset="2"/>
              <a:buNone/>
            </a:pPr>
            <a:r>
              <a:rPr lang="en-US" altLang="zh-CN" sz="2000" b="1" dirty="0" err="1">
                <a:latin typeface="仿宋" panose="02010609060101010101" pitchFamily="49" charset="-122"/>
                <a:ea typeface="仿宋" panose="02010609060101010101" pitchFamily="49" charset="-122"/>
              </a:rPr>
              <a:t>Class.forName</a:t>
            </a:r>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com.sybase.jdbc.SybDriver</a:t>
            </a:r>
            <a:r>
              <a:rPr lang="en-US" altLang="zh-CN" sz="2000" b="1" dirty="0">
                <a:latin typeface="仿宋" panose="02010609060101010101" pitchFamily="49" charset="-122"/>
                <a:ea typeface="仿宋" panose="02010609060101010101" pitchFamily="49" charset="-122"/>
              </a:rPr>
              <a:t>”);</a:t>
            </a:r>
            <a:endParaRPr lang="zh-CN" altLang="fr-FR" sz="2000" b="1" dirty="0">
              <a:latin typeface="仿宋" panose="02010609060101010101" pitchFamily="49" charset="-122"/>
              <a:ea typeface="仿宋" panose="02010609060101010101" pitchFamily="49" charset="-122"/>
            </a:endParaRPr>
          </a:p>
          <a:p>
            <a:pPr lvl="1">
              <a:buFont typeface="Wingdings" panose="05000000000000000000" pitchFamily="2" charset="2"/>
              <a:buNone/>
            </a:pPr>
            <a:r>
              <a:rPr lang="fr-FR" altLang="zh-CN" sz="2000" dirty="0">
                <a:latin typeface="仿宋" panose="02010609060101010101" pitchFamily="49" charset="-122"/>
                <a:ea typeface="仿宋" panose="02010609060101010101" pitchFamily="49" charset="-122"/>
              </a:rPr>
              <a:t>String url=“jdbc:sybase:Tds:localhost:5007/dbname”;</a:t>
            </a:r>
          </a:p>
          <a:p>
            <a:pPr lvl="1">
              <a:buFont typeface="Wingdings" panose="05000000000000000000" pitchFamily="2" charset="2"/>
              <a:buNone/>
            </a:pPr>
            <a:r>
              <a:rPr lang="fr-FR" altLang="zh-CN" sz="2000" dirty="0">
                <a:latin typeface="仿宋" panose="02010609060101010101" pitchFamily="49" charset="-122"/>
                <a:ea typeface="仿宋" panose="02010609060101010101" pitchFamily="49" charset="-122"/>
              </a:rPr>
              <a:t>Properties properties = System.getProperties();</a:t>
            </a:r>
          </a:p>
          <a:p>
            <a:pPr lvl="1">
              <a:buFont typeface="Wingdings" panose="05000000000000000000" pitchFamily="2" charset="2"/>
              <a:buNone/>
            </a:pPr>
            <a:r>
              <a:rPr lang="fr-FR" altLang="zh-CN" sz="2000" dirty="0">
                <a:latin typeface="仿宋" panose="02010609060101010101" pitchFamily="49" charset="-122"/>
                <a:ea typeface="仿宋" panose="02010609060101010101" pitchFamily="49" charset="-122"/>
              </a:rPr>
              <a:t>Properties.put(</a:t>
            </a:r>
            <a:r>
              <a:rPr lang="en-US" altLang="zh-CN" sz="2000"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仿宋" panose="02010609060101010101" pitchFamily="49" charset="-122"/>
                <a:cs typeface="Times New Roman" panose="02020603050405020304" pitchFamily="18" charset="0"/>
              </a:rPr>
              <a:t>user”,”username</a:t>
            </a:r>
            <a:r>
              <a:rPr lang="en-US" altLang="zh-CN" sz="20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仿宋" panose="02010609060101010101" pitchFamily="49" charset="-122"/>
                <a:cs typeface="Times New Roman" panose="02020603050405020304" pitchFamily="18" charset="0"/>
              </a:rPr>
              <a:t>properties.put</a:t>
            </a:r>
            <a:r>
              <a:rPr lang="en-US" altLang="zh-CN" sz="2000"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仿宋" panose="02010609060101010101" pitchFamily="49" charset="-122"/>
                <a:cs typeface="Times New Roman" panose="02020603050405020304" pitchFamily="18" charset="0"/>
              </a:rPr>
              <a:t>passwordd</a:t>
            </a:r>
            <a:r>
              <a:rPr lang="en-US" altLang="zh-CN" sz="2000"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仿宋" panose="02010609060101010101" pitchFamily="49" charset="-122"/>
                <a:cs typeface="Times New Roman" panose="02020603050405020304" pitchFamily="18" charset="0"/>
              </a:rPr>
              <a:t>pwd</a:t>
            </a:r>
            <a:r>
              <a:rPr lang="en-US" altLang="zh-CN" sz="2000" dirty="0">
                <a:latin typeface="Times New Roman" panose="02020603050405020304" pitchFamily="18" charset="0"/>
                <a:ea typeface="仿宋" panose="02010609060101010101" pitchFamily="49" charset="-122"/>
                <a:cs typeface="Times New Roman" panose="02020603050405020304" pitchFamily="18" charset="0"/>
              </a:rPr>
              <a:t>”);</a:t>
            </a:r>
          </a:p>
          <a:p>
            <a:pPr lvl="1">
              <a:buFont typeface="Wingdings" panose="05000000000000000000" pitchFamily="2" charset="2"/>
              <a:buNone/>
            </a:pPr>
            <a:r>
              <a:rPr lang="en-US" altLang="zh-CN" sz="2000" dirty="0">
                <a:latin typeface="Times New Roman" panose="02020603050405020304" pitchFamily="18" charset="0"/>
                <a:ea typeface="仿宋" panose="02010609060101010101" pitchFamily="49" charset="-122"/>
                <a:cs typeface="Times New Roman" panose="02020603050405020304" pitchFamily="18" charset="0"/>
              </a:rPr>
              <a:t>Connection conn = </a:t>
            </a:r>
            <a:r>
              <a:rPr lang="en-US" altLang="zh-CN" sz="2000" dirty="0" err="1">
                <a:latin typeface="仿宋" panose="02010609060101010101" pitchFamily="49" charset="-122"/>
                <a:ea typeface="仿宋" panose="02010609060101010101" pitchFamily="49" charset="-122"/>
              </a:rPr>
              <a:t>DriverManager.getConnection</a:t>
            </a:r>
            <a:r>
              <a:rPr lang="en-US" altLang="zh-CN" sz="2000" dirty="0">
                <a:latin typeface="仿宋" panose="02010609060101010101" pitchFamily="49" charset="-122"/>
                <a:ea typeface="仿宋" panose="02010609060101010101" pitchFamily="49" charset="-122"/>
              </a:rPr>
              <a:t>(</a:t>
            </a:r>
            <a:r>
              <a:rPr lang="en-US" altLang="zh-CN" sz="2000" dirty="0" err="1">
                <a:latin typeface="仿宋" panose="02010609060101010101" pitchFamily="49" charset="-122"/>
                <a:ea typeface="仿宋" panose="02010609060101010101" pitchFamily="49" charset="-122"/>
              </a:rPr>
              <a:t>url,properties</a:t>
            </a:r>
            <a:r>
              <a:rPr lang="en-US" altLang="zh-CN" sz="2000" dirty="0">
                <a:latin typeface="仿宋" panose="02010609060101010101" pitchFamily="49" charset="-122"/>
                <a:ea typeface="仿宋" panose="02010609060101010101" pitchFamily="49" charset="-122"/>
              </a:rPr>
              <a:t>);</a:t>
            </a:r>
            <a:endParaRPr lang="zh-CN" altLang="fr-FR" sz="2000" dirty="0">
              <a:latin typeface="仿宋" panose="02010609060101010101" pitchFamily="49" charset="-122"/>
              <a:ea typeface="仿宋" panose="02010609060101010101" pitchFamily="49" charset="-122"/>
            </a:endParaRPr>
          </a:p>
          <a:p>
            <a:pPr lvl="1">
              <a:buFont typeface="Wingdings" panose="05000000000000000000" pitchFamily="2" charset="2"/>
              <a:buNone/>
            </a:pPr>
            <a:endParaRPr lang="zh-CN" altLang="fr-FR" sz="2000" dirty="0">
              <a:latin typeface="仿宋" panose="02010609060101010101" pitchFamily="49" charset="-122"/>
              <a:ea typeface="仿宋" panose="02010609060101010101" pitchFamily="49" charset="-122"/>
            </a:endParaRPr>
          </a:p>
          <a:p>
            <a:pPr lvl="1">
              <a:buFont typeface="Wingdings" panose="05000000000000000000" pitchFamily="2" charset="2"/>
              <a:buNone/>
            </a:pPr>
            <a:endParaRPr lang="zh-CN" altLang="fr-FR" sz="20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4070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Step3:</a:t>
              </a:r>
              <a:r>
                <a:rPr lang="zh-CN" altLang="en-US" sz="2400" b="1" dirty="0">
                  <a:solidFill>
                    <a:schemeClr val="tx1"/>
                  </a:solidFill>
                  <a:latin typeface="仿宋" panose="02010609060101010101" pitchFamily="49" charset="-122"/>
                  <a:ea typeface="仿宋" panose="02010609060101010101" pitchFamily="49" charset="-122"/>
                </a:rPr>
                <a:t>创建</a:t>
              </a:r>
              <a:r>
                <a:rPr lang="en-US" altLang="zh-CN" sz="2400" b="1" dirty="0">
                  <a:solidFill>
                    <a:schemeClr val="tx1"/>
                  </a:solidFill>
                  <a:latin typeface="仿宋" panose="02010609060101010101" pitchFamily="49" charset="-122"/>
                  <a:ea typeface="仿宋" panose="02010609060101010101" pitchFamily="49" charset="-122"/>
                </a:rPr>
                <a:t>Connection</a:t>
              </a:r>
              <a:r>
                <a:rPr lang="zh-CN" altLang="en-US" sz="2400" b="1" dirty="0">
                  <a:solidFill>
                    <a:schemeClr val="tx1"/>
                  </a:solidFill>
                  <a:latin typeface="仿宋" panose="02010609060101010101" pitchFamily="49" charset="-122"/>
                  <a:ea typeface="仿宋" panose="02010609060101010101" pitchFamily="49" charset="-122"/>
                </a:rPr>
                <a:t>对象</a:t>
              </a:r>
            </a:p>
          </p:txBody>
        </p:sp>
      </p:grpSp>
      <p:sp>
        <p:nvSpPr>
          <p:cNvPr id="11" name="Rectangle 8">
            <a:extLst>
              <a:ext uri="{FF2B5EF4-FFF2-40B4-BE49-F238E27FC236}">
                <a16:creationId xmlns:a16="http://schemas.microsoft.com/office/drawing/2014/main" id="{48DA77BE-2EB0-4D2F-81B8-CBB3C807AC0C}"/>
              </a:ext>
            </a:extLst>
          </p:cNvPr>
          <p:cNvSpPr txBox="1">
            <a:spLocks noChangeArrowheads="1"/>
          </p:cNvSpPr>
          <p:nvPr/>
        </p:nvSpPr>
        <p:spPr>
          <a:xfrm>
            <a:off x="1524000" y="1844676"/>
            <a:ext cx="9144000" cy="439886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fr-FR" b="1">
                <a:latin typeface="仿宋" panose="02010609060101010101" pitchFamily="49" charset="-122"/>
                <a:ea typeface="仿宋" panose="02010609060101010101" pitchFamily="49" charset="-122"/>
              </a:rPr>
              <a:t>常用数据库的</a:t>
            </a:r>
            <a:r>
              <a:rPr lang="fr-FR" altLang="zh-CN" b="1">
                <a:latin typeface="仿宋" panose="02010609060101010101" pitchFamily="49" charset="-122"/>
                <a:ea typeface="仿宋" panose="02010609060101010101" pitchFamily="49" charset="-122"/>
              </a:rPr>
              <a:t>JDBC URL</a:t>
            </a:r>
            <a:r>
              <a:rPr lang="zh-CN" altLang="fr-FR" b="1">
                <a:latin typeface="仿宋" panose="02010609060101010101" pitchFamily="49" charset="-122"/>
                <a:ea typeface="仿宋" panose="02010609060101010101" pitchFamily="49" charset="-122"/>
              </a:rPr>
              <a:t>形式：</a:t>
            </a:r>
          </a:p>
          <a:p>
            <a:pPr lvl="1">
              <a:buFont typeface="Wingdings" panose="05000000000000000000" pitchFamily="2" charset="2"/>
              <a:buNone/>
            </a:pPr>
            <a:r>
              <a:rPr lang="fr-FR" altLang="zh-CN" sz="2000" b="1">
                <a:latin typeface="仿宋" panose="02010609060101010101" pitchFamily="49" charset="-122"/>
                <a:ea typeface="仿宋" panose="02010609060101010101" pitchFamily="49" charset="-122"/>
              </a:rPr>
              <a:t>IBM DB2</a:t>
            </a:r>
            <a:r>
              <a:rPr lang="zh-CN" altLang="fr-FR" sz="2000" b="1">
                <a:latin typeface="仿宋" panose="02010609060101010101" pitchFamily="49" charset="-122"/>
                <a:ea typeface="仿宋" panose="02010609060101010101" pitchFamily="49" charset="-122"/>
              </a:rPr>
              <a:t>数据库</a:t>
            </a:r>
          </a:p>
          <a:p>
            <a:pPr lvl="1">
              <a:buFont typeface="Wingdings" panose="05000000000000000000" pitchFamily="2" charset="2"/>
              <a:buNone/>
            </a:pPr>
            <a:r>
              <a:rPr lang="fr-FR" altLang="zh-CN" sz="2000">
                <a:latin typeface="仿宋" panose="02010609060101010101" pitchFamily="49" charset="-122"/>
                <a:ea typeface="仿宋" panose="02010609060101010101" pitchFamily="49" charset="-122"/>
              </a:rPr>
              <a:t>Class.forName(</a:t>
            </a:r>
            <a:r>
              <a:rPr lang="en-US" altLang="zh-CN" sz="2000">
                <a:latin typeface="仿宋" panose="02010609060101010101" pitchFamily="49" charset="-122"/>
                <a:ea typeface="仿宋" panose="02010609060101010101" pitchFamily="49" charset="-122"/>
              </a:rPr>
              <a:t>“com.ibm.db2.jdbc.app.DB2Driver”);</a:t>
            </a:r>
            <a:endParaRPr lang="fr-FR" altLang="zh-CN" sz="2000">
              <a:latin typeface="仿宋" panose="02010609060101010101" pitchFamily="49" charset="-122"/>
              <a:ea typeface="仿宋" panose="02010609060101010101" pitchFamily="49" charset="-122"/>
            </a:endParaRPr>
          </a:p>
          <a:p>
            <a:pPr lvl="1">
              <a:buFont typeface="Wingdings" panose="05000000000000000000" pitchFamily="2" charset="2"/>
              <a:buNone/>
            </a:pPr>
            <a:r>
              <a:rPr lang="fr-FR" altLang="zh-CN" sz="2000">
                <a:latin typeface="仿宋" panose="02010609060101010101" pitchFamily="49" charset="-122"/>
                <a:ea typeface="仿宋" panose="02010609060101010101" pitchFamily="49" charset="-122"/>
              </a:rPr>
              <a:t>String url=“jdbc:db2://localhost:5000/dbname”;</a:t>
            </a:r>
          </a:p>
          <a:p>
            <a:pPr lvl="1">
              <a:buFont typeface="Wingdings" panose="05000000000000000000" pitchFamily="2" charset="2"/>
              <a:buNone/>
            </a:pPr>
            <a:r>
              <a:rPr lang="en-US" altLang="zh-CN" sz="2000">
                <a:latin typeface="仿宋" panose="02010609060101010101" pitchFamily="49" charset="-122"/>
                <a:ea typeface="仿宋" panose="02010609060101010101" pitchFamily="49" charset="-122"/>
              </a:rPr>
              <a:t>DriverManager.getConnection(url,”user”,”pwd”);</a:t>
            </a:r>
          </a:p>
          <a:p>
            <a:pPr lvl="1">
              <a:buFont typeface="Wingdings" panose="05000000000000000000" pitchFamily="2" charset="2"/>
              <a:buNone/>
            </a:pPr>
            <a:r>
              <a:rPr lang="en-US" altLang="zh-CN" sz="2000" b="1">
                <a:latin typeface="仿宋" panose="02010609060101010101" pitchFamily="49" charset="-122"/>
                <a:ea typeface="仿宋" panose="02010609060101010101" pitchFamily="49" charset="-122"/>
              </a:rPr>
              <a:t>Infomix</a:t>
            </a:r>
            <a:r>
              <a:rPr lang="zh-CN" altLang="fr-FR" sz="2000" b="1">
                <a:latin typeface="仿宋" panose="02010609060101010101" pitchFamily="49" charset="-122"/>
                <a:ea typeface="仿宋" panose="02010609060101010101" pitchFamily="49" charset="-122"/>
              </a:rPr>
              <a:t>数据库</a:t>
            </a:r>
            <a:endParaRPr lang="en-US" altLang="zh-CN" sz="2000" b="1">
              <a:latin typeface="仿宋" panose="02010609060101010101" pitchFamily="49" charset="-122"/>
              <a:ea typeface="仿宋" panose="02010609060101010101" pitchFamily="49" charset="-122"/>
            </a:endParaRPr>
          </a:p>
          <a:p>
            <a:pPr lvl="1">
              <a:buFont typeface="Wingdings" panose="05000000000000000000" pitchFamily="2" charset="2"/>
              <a:buNone/>
            </a:pPr>
            <a:r>
              <a:rPr lang="en-US" altLang="zh-CN" sz="2000" b="1">
                <a:latin typeface="仿宋" panose="02010609060101010101" pitchFamily="49" charset="-122"/>
                <a:ea typeface="仿宋" panose="02010609060101010101" pitchFamily="49" charset="-122"/>
              </a:rPr>
              <a:t>Class.forName(“com.informix.jdbc.IfxDriver”);</a:t>
            </a:r>
            <a:endParaRPr lang="zh-CN" altLang="fr-FR" sz="2000" b="1">
              <a:latin typeface="仿宋" panose="02010609060101010101" pitchFamily="49" charset="-122"/>
              <a:ea typeface="仿宋" panose="02010609060101010101" pitchFamily="49" charset="-122"/>
            </a:endParaRPr>
          </a:p>
          <a:p>
            <a:pPr lvl="1">
              <a:buFont typeface="Wingdings" panose="05000000000000000000" pitchFamily="2" charset="2"/>
              <a:buNone/>
            </a:pPr>
            <a:r>
              <a:rPr lang="fr-FR" altLang="zh-CN" sz="2000">
                <a:latin typeface="仿宋" panose="02010609060101010101" pitchFamily="49" charset="-122"/>
                <a:ea typeface="仿宋" panose="02010609060101010101" pitchFamily="49" charset="-122"/>
              </a:rPr>
              <a:t>String url=“jdbc:informix:sqli://localhost:1533/db: 				INFORMISSERVER=myserver;user=myuser;passwordd=okay”;</a:t>
            </a:r>
          </a:p>
          <a:p>
            <a:pPr lvl="1">
              <a:buFont typeface="Wingdings" panose="05000000000000000000" pitchFamily="2" charset="2"/>
              <a:buNone/>
            </a:pPr>
            <a:r>
              <a:rPr lang="fr-FR" altLang="zh-CN" sz="2000">
                <a:latin typeface="仿宋" panose="02010609060101010101" pitchFamily="49" charset="-122"/>
                <a:ea typeface="仿宋" panose="02010609060101010101" pitchFamily="49" charset="-122"/>
              </a:rPr>
              <a:t> </a:t>
            </a:r>
            <a:r>
              <a:rPr lang="en-US" altLang="zh-CN" sz="2000">
                <a:latin typeface="Times New Roman" panose="02020603050405020304" pitchFamily="18" charset="0"/>
                <a:ea typeface="仿宋" panose="02010609060101010101" pitchFamily="49" charset="-122"/>
                <a:cs typeface="Times New Roman" panose="02020603050405020304" pitchFamily="18" charset="0"/>
              </a:rPr>
              <a:t>Connection conn = </a:t>
            </a:r>
            <a:r>
              <a:rPr lang="en-US" altLang="zh-CN" sz="2000">
                <a:latin typeface="仿宋" panose="02010609060101010101" pitchFamily="49" charset="-122"/>
                <a:ea typeface="仿宋" panose="02010609060101010101" pitchFamily="49" charset="-122"/>
              </a:rPr>
              <a:t>DriverManager.getConnection(url,properties);</a:t>
            </a:r>
            <a:endParaRPr lang="zh-CN" altLang="fr-FR" sz="2000">
              <a:latin typeface="仿宋" panose="02010609060101010101" pitchFamily="49" charset="-122"/>
              <a:ea typeface="仿宋" panose="02010609060101010101" pitchFamily="49" charset="-122"/>
            </a:endParaRPr>
          </a:p>
          <a:p>
            <a:pPr lvl="1">
              <a:buFont typeface="Wingdings" panose="05000000000000000000" pitchFamily="2" charset="2"/>
              <a:buNone/>
            </a:pPr>
            <a:endParaRPr lang="zh-CN" altLang="fr-FR" sz="2000">
              <a:latin typeface="仿宋" panose="02010609060101010101" pitchFamily="49" charset="-122"/>
              <a:ea typeface="仿宋" panose="02010609060101010101" pitchFamily="49" charset="-122"/>
            </a:endParaRPr>
          </a:p>
          <a:p>
            <a:pPr lvl="1">
              <a:buFont typeface="Wingdings" panose="05000000000000000000" pitchFamily="2" charset="2"/>
              <a:buNone/>
            </a:pPr>
            <a:endParaRPr lang="zh-CN" altLang="fr-FR" sz="20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9858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11.1 </a:t>
            </a:r>
            <a:r>
              <a:rPr lang="en-US" altLang="zh-CN" b="1" dirty="0" err="1">
                <a:latin typeface="仿宋" panose="02010609060101010101" pitchFamily="49" charset="-122"/>
                <a:ea typeface="仿宋" panose="02010609060101010101" pitchFamily="49" charset="-122"/>
              </a:rPr>
              <a:t>Mysql</a:t>
            </a:r>
            <a:r>
              <a:rPr lang="zh-CN" altLang="en-US" b="1" dirty="0">
                <a:latin typeface="仿宋" panose="02010609060101010101" pitchFamily="49" charset="-122"/>
                <a:ea typeface="仿宋" panose="02010609060101010101" pitchFamily="49" charset="-122"/>
              </a:rPr>
              <a:t>数据库与</a:t>
            </a:r>
            <a:r>
              <a:rPr lang="en-US" altLang="zh-CN" b="1" dirty="0">
                <a:latin typeface="仿宋" panose="02010609060101010101" pitchFamily="49" charset="-122"/>
                <a:ea typeface="仿宋" panose="02010609060101010101" pitchFamily="49" charset="-122"/>
              </a:rPr>
              <a:t>SQL</a:t>
            </a:r>
            <a:r>
              <a:rPr lang="zh-CN" altLang="en-US" b="1" dirty="0">
                <a:latin typeface="仿宋" panose="02010609060101010101" pitchFamily="49" charset="-122"/>
                <a:ea typeface="仿宋" panose="02010609060101010101" pitchFamily="49" charset="-122"/>
              </a:rPr>
              <a:t>命令</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SQL</a:t>
              </a:r>
              <a:r>
                <a:rPr lang="zh-CN" altLang="en-US" sz="2400" b="1" dirty="0">
                  <a:solidFill>
                    <a:schemeClr val="tx1"/>
                  </a:solidFill>
                  <a:latin typeface="仿宋" panose="02010609060101010101" pitchFamily="49" charset="-122"/>
                  <a:ea typeface="仿宋" panose="02010609060101010101" pitchFamily="49" charset="-122"/>
                </a:rPr>
                <a:t>命令</a:t>
              </a:r>
            </a:p>
          </p:txBody>
        </p:sp>
      </p:grpSp>
      <p:sp>
        <p:nvSpPr>
          <p:cNvPr id="20" name="矩形 19">
            <a:extLst>
              <a:ext uri="{FF2B5EF4-FFF2-40B4-BE49-F238E27FC236}">
                <a16:creationId xmlns:a16="http://schemas.microsoft.com/office/drawing/2014/main" id="{1068D42E-0412-47DB-A6FA-C5636DB35E0C}"/>
              </a:ext>
            </a:extLst>
          </p:cNvPr>
          <p:cNvSpPr/>
          <p:nvPr/>
        </p:nvSpPr>
        <p:spPr>
          <a:xfrm>
            <a:off x="0" y="4874376"/>
            <a:ext cx="12187591" cy="4702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3F827159-071C-4CB2-885C-7C2521A80023}"/>
              </a:ext>
            </a:extLst>
          </p:cNvPr>
          <p:cNvSpPr/>
          <p:nvPr/>
        </p:nvSpPr>
        <p:spPr>
          <a:xfrm>
            <a:off x="0" y="1979446"/>
            <a:ext cx="12187591" cy="4702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0C919FBF-F67B-4729-95B4-3A86E35443F6}"/>
              </a:ext>
            </a:extLst>
          </p:cNvPr>
          <p:cNvSpPr/>
          <p:nvPr/>
        </p:nvSpPr>
        <p:spPr>
          <a:xfrm>
            <a:off x="-794" y="5407652"/>
            <a:ext cx="12187591" cy="6856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仿宋" panose="02010609060101010101" pitchFamily="49" charset="-122"/>
                <a:ea typeface="仿宋" panose="02010609060101010101" pitchFamily="49" charset="-122"/>
              </a:rPr>
              <a:t> </a:t>
            </a:r>
            <a:endParaRPr lang="zh-CN" altLang="en-US" b="1" dirty="0">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57B7FDD7-43B6-40E8-A773-917184B73860}"/>
              </a:ext>
            </a:extLst>
          </p:cNvPr>
          <p:cNvSpPr/>
          <p:nvPr/>
        </p:nvSpPr>
        <p:spPr>
          <a:xfrm>
            <a:off x="1587" y="2588905"/>
            <a:ext cx="12187591" cy="18283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仿宋" panose="02010609060101010101" pitchFamily="49" charset="-122"/>
                <a:ea typeface="仿宋" panose="02010609060101010101" pitchFamily="49" charset="-122"/>
              </a:rPr>
              <a:t> </a:t>
            </a:r>
            <a:endParaRPr lang="zh-CN" altLang="en-US" b="1" dirty="0">
              <a:solidFill>
                <a:schemeClr val="tx1"/>
              </a:solidFill>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70EF2E7A-3E57-4695-8305-1CAD38181D0A}"/>
              </a:ext>
            </a:extLst>
          </p:cNvPr>
          <p:cNvSpPr txBox="1">
            <a:spLocks/>
          </p:cNvSpPr>
          <p:nvPr/>
        </p:nvSpPr>
        <p:spPr>
          <a:xfrm>
            <a:off x="438068" y="1855076"/>
            <a:ext cx="11440857" cy="240984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．创建、显示与删除数据库</a:t>
            </a:r>
            <a:endParaRPr lang="en-US" altLang="zh-CN" sz="2400" b="1" dirty="0">
              <a:solidFill>
                <a:schemeClr val="tx1"/>
              </a:solidFill>
              <a:latin typeface="仿宋" panose="02010609060101010101" pitchFamily="49" charset="-122"/>
              <a:ea typeface="仿宋" panose="02010609060101010101" pitchFamily="49" charset="-122"/>
            </a:endParaRPr>
          </a:p>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create database name; # </a:t>
            </a:r>
            <a:r>
              <a:rPr lang="zh-CN" altLang="en-US" sz="2400" b="1" dirty="0">
                <a:solidFill>
                  <a:schemeClr val="tx1"/>
                </a:solidFill>
                <a:latin typeface="仿宋" panose="02010609060101010101" pitchFamily="49" charset="-122"/>
                <a:ea typeface="仿宋" panose="02010609060101010101" pitchFamily="49" charset="-122"/>
              </a:rPr>
              <a:t>创建数据库</a:t>
            </a:r>
            <a:endParaRPr lang="en-US" altLang="zh-CN" sz="2400" b="1" dirty="0">
              <a:solidFill>
                <a:schemeClr val="tx1"/>
              </a:solidFill>
              <a:latin typeface="仿宋" panose="02010609060101010101" pitchFamily="49" charset="-122"/>
              <a:ea typeface="仿宋" panose="02010609060101010101" pitchFamily="49" charset="-122"/>
            </a:endParaRPr>
          </a:p>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show databases</a:t>
            </a:r>
            <a:r>
              <a:rPr lang="zh-CN" altLang="en-US" sz="2400" b="1" dirty="0">
                <a:solidFill>
                  <a:schemeClr val="tx1"/>
                </a:solidFill>
                <a:latin typeface="仿宋" panose="02010609060101010101" pitchFamily="49" charset="-122"/>
                <a:ea typeface="仿宋" panose="02010609060101010101" pitchFamily="49" charset="-122"/>
              </a:rPr>
              <a:t>； </a:t>
            </a:r>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显示数据库，包括用户创建的和系统创建的数据库</a:t>
            </a:r>
            <a:endParaRPr lang="en-US" altLang="zh-CN" sz="2400" b="1" dirty="0">
              <a:solidFill>
                <a:schemeClr val="tx1"/>
              </a:solidFill>
              <a:latin typeface="仿宋" panose="02010609060101010101" pitchFamily="49" charset="-122"/>
              <a:ea typeface="仿宋" panose="02010609060101010101" pitchFamily="49" charset="-122"/>
            </a:endParaRPr>
          </a:p>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drop database name</a:t>
            </a:r>
            <a:r>
              <a:rPr lang="zh-CN" altLang="en-US" sz="2400" b="1" dirty="0">
                <a:solidFill>
                  <a:schemeClr val="tx1"/>
                </a:solidFill>
                <a:latin typeface="仿宋" panose="02010609060101010101" pitchFamily="49" charset="-122"/>
                <a:ea typeface="仿宋" panose="02010609060101010101" pitchFamily="49" charset="-122"/>
              </a:rPr>
              <a:t>； </a:t>
            </a:r>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直接删除数据库，无任何提示信息 </a:t>
            </a:r>
            <a:endParaRPr lang="en-US" altLang="zh-CN" sz="2400" b="1" dirty="0">
              <a:solidFill>
                <a:schemeClr val="tx1"/>
              </a:solidFill>
              <a:latin typeface="仿宋" panose="02010609060101010101" pitchFamily="49" charset="-122"/>
              <a:ea typeface="仿宋" panose="02010609060101010101" pitchFamily="49" charset="-122"/>
            </a:endParaRPr>
          </a:p>
          <a:p>
            <a:pPr marL="0" indent="0">
              <a:lnSpc>
                <a:spcPct val="100000"/>
              </a:lnSpc>
              <a:buNone/>
            </a:pPr>
            <a:endParaRPr lang="en-US" altLang="zh-CN" sz="2400" b="1" dirty="0">
              <a:solidFill>
                <a:schemeClr val="tx1"/>
              </a:solidFill>
              <a:latin typeface="仿宋" panose="02010609060101010101" pitchFamily="49" charset="-122"/>
              <a:ea typeface="仿宋" panose="02010609060101010101" pitchFamily="49" charset="-122"/>
            </a:endParaRPr>
          </a:p>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4</a:t>
            </a:r>
            <a:r>
              <a:rPr lang="zh-CN" altLang="en-US" sz="2400" b="1" dirty="0">
                <a:solidFill>
                  <a:schemeClr val="tx1"/>
                </a:solidFill>
                <a:latin typeface="仿宋" panose="02010609060101010101" pitchFamily="49" charset="-122"/>
                <a:ea typeface="仿宋" panose="02010609060101010101" pitchFamily="49" charset="-122"/>
              </a:rPr>
              <a:t>．选择数据库</a:t>
            </a:r>
            <a:endParaRPr lang="en-US" altLang="zh-CN" sz="2400" b="1" dirty="0">
              <a:solidFill>
                <a:schemeClr val="tx1"/>
              </a:solidFill>
              <a:latin typeface="仿宋" panose="02010609060101010101" pitchFamily="49" charset="-122"/>
              <a:ea typeface="仿宋" panose="02010609060101010101" pitchFamily="49" charset="-122"/>
            </a:endParaRPr>
          </a:p>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use </a:t>
            </a:r>
            <a:r>
              <a:rPr lang="en-US" altLang="zh-CN" sz="2400" b="1" dirty="0" err="1">
                <a:solidFill>
                  <a:schemeClr val="tx1"/>
                </a:solidFill>
                <a:latin typeface="仿宋" panose="02010609060101010101" pitchFamily="49" charset="-122"/>
                <a:ea typeface="仿宋" panose="02010609060101010101" pitchFamily="49" charset="-122"/>
              </a:rPr>
              <a:t>aaa</a:t>
            </a:r>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创建数据库之后，在数据库中创建数据表之前，先选择数据库 </a:t>
            </a:r>
          </a:p>
        </p:txBody>
      </p:sp>
      <p:grpSp>
        <p:nvGrpSpPr>
          <p:cNvPr id="29" name="组合 28">
            <a:extLst>
              <a:ext uri="{FF2B5EF4-FFF2-40B4-BE49-F238E27FC236}">
                <a16:creationId xmlns:a16="http://schemas.microsoft.com/office/drawing/2014/main" id="{50B45FF1-E674-4802-B45F-6C18F295E6D7}"/>
              </a:ext>
            </a:extLst>
          </p:cNvPr>
          <p:cNvGrpSpPr/>
          <p:nvPr/>
        </p:nvGrpSpPr>
        <p:grpSpPr>
          <a:xfrm>
            <a:off x="7782621" y="6156285"/>
            <a:ext cx="4404176" cy="614344"/>
            <a:chOff x="1385211" y="3506663"/>
            <a:chExt cx="4405195" cy="614486"/>
          </a:xfrm>
        </p:grpSpPr>
        <p:sp>
          <p:nvSpPr>
            <p:cNvPr id="30" name="Freeform 3">
              <a:extLst>
                <a:ext uri="{FF2B5EF4-FFF2-40B4-BE49-F238E27FC236}">
                  <a16:creationId xmlns:a16="http://schemas.microsoft.com/office/drawing/2014/main" id="{BA7DB6A9-B94A-4698-BA27-A392B337BA1A}"/>
                </a:ext>
              </a:extLst>
            </p:cNvPr>
            <p:cNvSpPr/>
            <p:nvPr/>
          </p:nvSpPr>
          <p:spPr>
            <a:xfrm>
              <a:off x="1385211" y="3506663"/>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1" name="Freeform 3">
              <a:extLst>
                <a:ext uri="{FF2B5EF4-FFF2-40B4-BE49-F238E27FC236}">
                  <a16:creationId xmlns:a16="http://schemas.microsoft.com/office/drawing/2014/main" id="{13F2AA6F-89D4-43C2-BAC4-1CAAD0351364}"/>
                </a:ext>
              </a:extLst>
            </p:cNvPr>
            <p:cNvSpPr/>
            <p:nvPr/>
          </p:nvSpPr>
          <p:spPr>
            <a:xfrm>
              <a:off x="1385211" y="3735263"/>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2" name="Freeform 3">
              <a:extLst>
                <a:ext uri="{FF2B5EF4-FFF2-40B4-BE49-F238E27FC236}">
                  <a16:creationId xmlns:a16="http://schemas.microsoft.com/office/drawing/2014/main" id="{3A04FF26-CC70-42F6-8EE0-3CED4D5B10D4}"/>
                </a:ext>
              </a:extLst>
            </p:cNvPr>
            <p:cNvSpPr/>
            <p:nvPr/>
          </p:nvSpPr>
          <p:spPr>
            <a:xfrm>
              <a:off x="1385211" y="4006725"/>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0070C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29332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circle(in)">
                                      <p:cBhvr>
                                        <p:cTn id="11" dur="2000"/>
                                        <p:tgtEl>
                                          <p:spTgt spid="25"/>
                                        </p:tgtEl>
                                      </p:cBhvr>
                                    </p:animEffect>
                                  </p:childTnLst>
                                </p:cTn>
                              </p:par>
                            </p:childTnLst>
                          </p:cTn>
                        </p:par>
                        <p:par>
                          <p:cTn id="12" fill="hold">
                            <p:stCondLst>
                              <p:cond delay="2500"/>
                            </p:stCondLst>
                            <p:childTnLst>
                              <p:par>
                                <p:cTn id="13" presetID="2" presetClass="entr" presetSubtype="9" fill="hold" grpId="0" nodeType="after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anim calcmode="lin" valueType="num">
                                      <p:cBhvr additive="base">
                                        <p:cTn id="1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9" fill="hold" grpId="0" nodeType="clickEffect">
                                  <p:stCondLst>
                                    <p:cond delay="0"/>
                                  </p:stCondLst>
                                  <p:childTnLst>
                                    <p:set>
                                      <p:cBhvr>
                                        <p:cTn id="20" dur="1" fill="hold">
                                          <p:stCondLst>
                                            <p:cond delay="0"/>
                                          </p:stCondLst>
                                        </p:cTn>
                                        <p:tgtEl>
                                          <p:spTgt spid="27">
                                            <p:txEl>
                                              <p:pRg st="1" end="1"/>
                                            </p:txEl>
                                          </p:spTgt>
                                        </p:tgtEl>
                                        <p:attrNameLst>
                                          <p:attrName>style.visibility</p:attrName>
                                        </p:attrNameLst>
                                      </p:cBhvr>
                                      <p:to>
                                        <p:strVal val="visible"/>
                                      </p:to>
                                    </p:set>
                                    <p:anim calcmode="lin" valueType="num">
                                      <p:cBhvr additive="base">
                                        <p:cTn id="21" dur="500" fill="hold"/>
                                        <p:tgtEl>
                                          <p:spTgt spid="27">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9" fill="hold" grpId="0" nodeType="clickEffect">
                                  <p:stCondLst>
                                    <p:cond delay="0"/>
                                  </p:stCondLst>
                                  <p:childTnLst>
                                    <p:set>
                                      <p:cBhvr>
                                        <p:cTn id="26" dur="1" fill="hold">
                                          <p:stCondLst>
                                            <p:cond delay="0"/>
                                          </p:stCondLst>
                                        </p:cTn>
                                        <p:tgtEl>
                                          <p:spTgt spid="27">
                                            <p:txEl>
                                              <p:pRg st="2" end="2"/>
                                            </p:txEl>
                                          </p:spTgt>
                                        </p:tgtEl>
                                        <p:attrNameLst>
                                          <p:attrName>style.visibility</p:attrName>
                                        </p:attrNameLst>
                                      </p:cBhvr>
                                      <p:to>
                                        <p:strVal val="visible"/>
                                      </p:to>
                                    </p:set>
                                    <p:anim calcmode="lin" valueType="num">
                                      <p:cBhvr additive="base">
                                        <p:cTn id="27" dur="500" fill="hold"/>
                                        <p:tgtEl>
                                          <p:spTgt spid="27">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9" fill="hold" grpId="0" nodeType="clickEffect">
                                  <p:stCondLst>
                                    <p:cond delay="0"/>
                                  </p:stCondLst>
                                  <p:childTnLst>
                                    <p:set>
                                      <p:cBhvr>
                                        <p:cTn id="32" dur="1" fill="hold">
                                          <p:stCondLst>
                                            <p:cond delay="0"/>
                                          </p:stCondLst>
                                        </p:cTn>
                                        <p:tgtEl>
                                          <p:spTgt spid="27">
                                            <p:txEl>
                                              <p:pRg st="3" end="3"/>
                                            </p:txEl>
                                          </p:spTgt>
                                        </p:tgtEl>
                                        <p:attrNameLst>
                                          <p:attrName>style.visibility</p:attrName>
                                        </p:attrNameLst>
                                      </p:cBhvr>
                                      <p:to>
                                        <p:strVal val="visible"/>
                                      </p:to>
                                    </p:set>
                                    <p:anim calcmode="lin" valueType="num">
                                      <p:cBhvr additive="base">
                                        <p:cTn id="33" dur="500" fill="hold"/>
                                        <p:tgtEl>
                                          <p:spTgt spid="27">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9" fill="hold" grpId="0" nodeType="clickEffect">
                                  <p:stCondLst>
                                    <p:cond delay="0"/>
                                  </p:stCondLst>
                                  <p:childTnLst>
                                    <p:set>
                                      <p:cBhvr>
                                        <p:cTn id="38" dur="1" fill="hold">
                                          <p:stCondLst>
                                            <p:cond delay="0"/>
                                          </p:stCondLst>
                                        </p:cTn>
                                        <p:tgtEl>
                                          <p:spTgt spid="27">
                                            <p:txEl>
                                              <p:pRg st="5" end="5"/>
                                            </p:txEl>
                                          </p:spTgt>
                                        </p:tgtEl>
                                        <p:attrNameLst>
                                          <p:attrName>style.visibility</p:attrName>
                                        </p:attrNameLst>
                                      </p:cBhvr>
                                      <p:to>
                                        <p:strVal val="visible"/>
                                      </p:to>
                                    </p:set>
                                    <p:anim calcmode="lin" valueType="num">
                                      <p:cBhvr additive="base">
                                        <p:cTn id="39" dur="500" fill="hold"/>
                                        <p:tgtEl>
                                          <p:spTgt spid="27">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7">
                                            <p:txEl>
                                              <p:pRg st="5" end="5"/>
                                            </p:txEl>
                                          </p:spTgt>
                                        </p:tgtEl>
                                        <p:attrNameLst>
                                          <p:attrName>ppt_y</p:attrName>
                                        </p:attrNameLst>
                                      </p:cBhvr>
                                      <p:tavLst>
                                        <p:tav tm="0">
                                          <p:val>
                                            <p:strVal val="0-#ppt_h/2"/>
                                          </p:val>
                                        </p:tav>
                                        <p:tav tm="100000">
                                          <p:val>
                                            <p:strVal val="#ppt_y"/>
                                          </p:val>
                                        </p:tav>
                                      </p:tavLst>
                                    </p:anim>
                                  </p:childTnLst>
                                </p:cTn>
                              </p:par>
                            </p:childTnLst>
                          </p:cTn>
                        </p:par>
                        <p:par>
                          <p:cTn id="41" fill="hold">
                            <p:stCondLst>
                              <p:cond delay="500"/>
                            </p:stCondLst>
                            <p:childTnLst>
                              <p:par>
                                <p:cTn id="42" presetID="2" presetClass="entr" presetSubtype="3" fill="hold" grpId="0" nodeType="afterEffect">
                                  <p:stCondLst>
                                    <p:cond delay="0"/>
                                  </p:stCondLst>
                                  <p:childTnLst>
                                    <p:set>
                                      <p:cBhvr>
                                        <p:cTn id="43" dur="1" fill="hold">
                                          <p:stCondLst>
                                            <p:cond delay="0"/>
                                          </p:stCondLst>
                                        </p:cTn>
                                        <p:tgtEl>
                                          <p:spTgt spid="27">
                                            <p:txEl>
                                              <p:pRg st="6" end="6"/>
                                            </p:txEl>
                                          </p:spTgt>
                                        </p:tgtEl>
                                        <p:attrNameLst>
                                          <p:attrName>style.visibility</p:attrName>
                                        </p:attrNameLst>
                                      </p:cBhvr>
                                      <p:to>
                                        <p:strVal val="visible"/>
                                      </p:to>
                                    </p:set>
                                    <p:anim calcmode="lin" valueType="num">
                                      <p:cBhvr additive="base">
                                        <p:cTn id="44" dur="500" fill="hold"/>
                                        <p:tgtEl>
                                          <p:spTgt spid="27">
                                            <p:txEl>
                                              <p:pRg st="6" end="6"/>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7">
                                            <p:txEl>
                                              <p:pRg st="6" end="6"/>
                                            </p:txEl>
                                          </p:spTgt>
                                        </p:tgtEl>
                                        <p:attrNameLst>
                                          <p:attrName>ppt_y</p:attrName>
                                        </p:attrNameLst>
                                      </p:cBhvr>
                                      <p:tavLst>
                                        <p:tav tm="0">
                                          <p:val>
                                            <p:strVal val="0-#ppt_h/2"/>
                                          </p:val>
                                        </p:tav>
                                        <p:tav tm="100000">
                                          <p:val>
                                            <p:strVal val="#ppt_y"/>
                                          </p:val>
                                        </p:tav>
                                      </p:tavLst>
                                    </p:anim>
                                  </p:childTnLst>
                                </p:cTn>
                              </p:par>
                            </p:childTnLst>
                          </p:cTn>
                        </p:par>
                        <p:par>
                          <p:cTn id="46" fill="hold">
                            <p:stCondLst>
                              <p:cond delay="1000"/>
                            </p:stCondLst>
                            <p:childTnLst>
                              <p:par>
                                <p:cTn id="47" presetID="6" presetClass="entr" presetSubtype="16"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circle(in)">
                                      <p:cBhvr>
                                        <p:cTn id="49"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4" grpId="0" animBg="1"/>
      <p:bldP spid="25" grpId="0" animBg="1"/>
      <p:bldP spid="2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Step4:</a:t>
              </a:r>
              <a:r>
                <a:rPr lang="zh-CN" altLang="en-US" sz="2400" b="1" dirty="0">
                  <a:solidFill>
                    <a:schemeClr val="tx1"/>
                  </a:solidFill>
                  <a:latin typeface="仿宋" panose="02010609060101010101" pitchFamily="49" charset="-122"/>
                  <a:ea typeface="仿宋" panose="02010609060101010101" pitchFamily="49" charset="-122"/>
                </a:rPr>
                <a:t>创建</a:t>
              </a:r>
              <a:r>
                <a:rPr lang="en-US" altLang="zh-CN" sz="2400" b="1" dirty="0">
                  <a:solidFill>
                    <a:schemeClr val="tx1"/>
                  </a:solidFill>
                  <a:latin typeface="仿宋" panose="02010609060101010101" pitchFamily="49" charset="-122"/>
                  <a:ea typeface="仿宋" panose="02010609060101010101" pitchFamily="49" charset="-122"/>
                </a:rPr>
                <a:t>Statement</a:t>
              </a:r>
              <a:r>
                <a:rPr lang="zh-CN" altLang="en-US" sz="2400" b="1" dirty="0">
                  <a:solidFill>
                    <a:schemeClr val="tx1"/>
                  </a:solidFill>
                  <a:latin typeface="仿宋" panose="02010609060101010101" pitchFamily="49" charset="-122"/>
                  <a:ea typeface="仿宋" panose="02010609060101010101" pitchFamily="49" charset="-122"/>
                </a:rPr>
                <a:t>对象并执行</a:t>
              </a:r>
              <a:r>
                <a:rPr lang="en-US" altLang="zh-CN" sz="2400" b="1" dirty="0">
                  <a:solidFill>
                    <a:schemeClr val="tx1"/>
                  </a:solidFill>
                  <a:latin typeface="仿宋" panose="02010609060101010101" pitchFamily="49" charset="-122"/>
                  <a:ea typeface="仿宋" panose="02010609060101010101" pitchFamily="49" charset="-122"/>
                </a:rPr>
                <a:t>SQL</a:t>
              </a:r>
              <a:r>
                <a:rPr lang="zh-CN" altLang="en-US" sz="2400" b="1" dirty="0">
                  <a:solidFill>
                    <a:schemeClr val="tx1"/>
                  </a:solidFill>
                  <a:latin typeface="仿宋" panose="02010609060101010101" pitchFamily="49" charset="-122"/>
                  <a:ea typeface="仿宋" panose="02010609060101010101" pitchFamily="49" charset="-122"/>
                </a:rPr>
                <a:t>语句</a:t>
              </a:r>
            </a:p>
          </p:txBody>
        </p:sp>
      </p:grpSp>
      <p:sp>
        <p:nvSpPr>
          <p:cNvPr id="10" name="Rectangle 8">
            <a:extLst>
              <a:ext uri="{FF2B5EF4-FFF2-40B4-BE49-F238E27FC236}">
                <a16:creationId xmlns:a16="http://schemas.microsoft.com/office/drawing/2014/main" id="{4756FFDD-CAC0-44DA-A300-50821197281A}"/>
              </a:ext>
            </a:extLst>
          </p:cNvPr>
          <p:cNvSpPr txBox="1">
            <a:spLocks noChangeArrowheads="1"/>
          </p:cNvSpPr>
          <p:nvPr/>
        </p:nvSpPr>
        <p:spPr>
          <a:xfrm>
            <a:off x="811162" y="2066926"/>
            <a:ext cx="11380838" cy="452596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b="1" dirty="0">
                <a:latin typeface="仿宋" panose="02010609060101010101" pitchFamily="49" charset="-122"/>
                <a:ea typeface="仿宋" panose="02010609060101010101" pitchFamily="49" charset="-122"/>
              </a:rPr>
              <a:t>Statement </a:t>
            </a:r>
            <a:r>
              <a:rPr lang="en-US" altLang="zh-CN" sz="2400" b="1" dirty="0" err="1">
                <a:latin typeface="仿宋" panose="02010609060101010101" pitchFamily="49" charset="-122"/>
                <a:ea typeface="仿宋" panose="02010609060101010101" pitchFamily="49" charset="-122"/>
              </a:rPr>
              <a:t>stmt</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conn.createStatement</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ResultSet.TYPE_SCORLL_SENSITIVE</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ResultSet.CUNCUR_UPDATABLE</a:t>
            </a:r>
            <a:r>
              <a:rPr lang="en-US" altLang="zh-CN" sz="2400" b="1" dirty="0">
                <a:latin typeface="仿宋" panose="02010609060101010101" pitchFamily="49" charset="-122"/>
                <a:ea typeface="仿宋" panose="02010609060101010101" pitchFamily="49" charset="-122"/>
              </a:rPr>
              <a:t>);</a:t>
            </a:r>
          </a:p>
          <a:p>
            <a:pPr marL="0" indent="0">
              <a:buFont typeface="Arial" panose="020B0604020202020204" pitchFamily="34" charset="0"/>
              <a:buNone/>
            </a:pPr>
            <a:endParaRPr lang="en-US" altLang="zh-CN" sz="2400" b="1" dirty="0">
              <a:latin typeface="仿宋" panose="02010609060101010101" pitchFamily="49" charset="-122"/>
              <a:ea typeface="仿宋" panose="02010609060101010101" pitchFamily="49" charset="-122"/>
            </a:endParaRPr>
          </a:p>
          <a:p>
            <a:pPr marL="0" indent="0">
              <a:buFont typeface="Arial" panose="020B0604020202020204" pitchFamily="34" charset="0"/>
              <a:buNone/>
            </a:pPr>
            <a:endParaRPr lang="en-US" altLang="zh-CN" sz="2400" b="1" dirty="0">
              <a:latin typeface="仿宋" panose="02010609060101010101" pitchFamily="49" charset="-122"/>
              <a:ea typeface="仿宋" panose="02010609060101010101" pitchFamily="49" charset="-122"/>
            </a:endParaRPr>
          </a:p>
          <a:p>
            <a:pPr marL="0" indent="0">
              <a:buFont typeface="Arial" panose="020B0604020202020204" pitchFamily="34" charset="0"/>
              <a:buNone/>
            </a:pPr>
            <a:r>
              <a:rPr lang="en-US" altLang="zh-CN" sz="2400" b="1" dirty="0">
                <a:latin typeface="仿宋" panose="02010609060101010101" pitchFamily="49" charset="-122"/>
                <a:ea typeface="仿宋" panose="02010609060101010101" pitchFamily="49" charset="-122"/>
              </a:rPr>
              <a:t>String </a:t>
            </a:r>
            <a:r>
              <a:rPr lang="en-US" altLang="zh-CN" sz="2400" b="1" dirty="0" err="1">
                <a:latin typeface="仿宋" panose="02010609060101010101" pitchFamily="49" charset="-122"/>
                <a:ea typeface="仿宋" panose="02010609060101010101" pitchFamily="49" charset="-122"/>
              </a:rPr>
              <a:t>sql</a:t>
            </a:r>
            <a:r>
              <a:rPr lang="en-US" altLang="zh-CN" sz="2400" b="1" dirty="0">
                <a:latin typeface="仿宋" panose="02010609060101010101" pitchFamily="49" charset="-122"/>
                <a:ea typeface="仿宋" panose="02010609060101010101" pitchFamily="49" charset="-122"/>
              </a:rPr>
              <a:t>=“select </a:t>
            </a:r>
            <a:r>
              <a:rPr lang="en-US" altLang="zh-CN" sz="2400" b="1" dirty="0" err="1">
                <a:latin typeface="仿宋" panose="02010609060101010101" pitchFamily="49" charset="-122"/>
                <a:ea typeface="仿宋" panose="02010609060101010101" pitchFamily="49" charset="-122"/>
              </a:rPr>
              <a:t>id,name,title,price</a:t>
            </a:r>
            <a:r>
              <a:rPr lang="en-US" altLang="zh-CN" sz="2400" b="1" dirty="0">
                <a:latin typeface="仿宋" panose="02010609060101010101" pitchFamily="49" charset="-122"/>
                <a:ea typeface="仿宋" panose="02010609060101010101" pitchFamily="49" charset="-122"/>
              </a:rPr>
              <a:t> from books where name=“Tom” and price=40”;</a:t>
            </a:r>
          </a:p>
          <a:p>
            <a:pPr marL="0" indent="0">
              <a:buFont typeface="Arial" panose="020B0604020202020204" pitchFamily="34" charset="0"/>
              <a:buNone/>
            </a:pPr>
            <a:r>
              <a:rPr lang="en-US" altLang="zh-CN" sz="2400" b="1" dirty="0" err="1">
                <a:latin typeface="仿宋" panose="02010609060101010101" pitchFamily="49" charset="-122"/>
                <a:ea typeface="仿宋" panose="02010609060101010101" pitchFamily="49" charset="-122"/>
              </a:rPr>
              <a:t>ResultSet</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rs</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stmt.executeQuery</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sql</a:t>
            </a:r>
            <a:r>
              <a:rPr lang="en-US" altLang="zh-CN" sz="2400" b="1"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06986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Step5:</a:t>
              </a:r>
              <a:r>
                <a:rPr lang="zh-CN" altLang="en-US" sz="2400" b="1" dirty="0">
                  <a:solidFill>
                    <a:schemeClr val="tx1"/>
                  </a:solidFill>
                  <a:latin typeface="仿宋" panose="02010609060101010101" pitchFamily="49" charset="-122"/>
                  <a:ea typeface="仿宋" panose="02010609060101010101" pitchFamily="49" charset="-122"/>
                </a:rPr>
                <a:t>访问</a:t>
              </a:r>
              <a:r>
                <a:rPr lang="en-US" altLang="zh-CN" sz="2400" b="1" dirty="0" err="1">
                  <a:solidFill>
                    <a:schemeClr val="tx1"/>
                  </a:solidFill>
                  <a:latin typeface="仿宋" panose="02010609060101010101" pitchFamily="49" charset="-122"/>
                  <a:ea typeface="仿宋" panose="02010609060101010101" pitchFamily="49" charset="-122"/>
                </a:rPr>
                <a:t>ResultSet</a:t>
              </a:r>
              <a:r>
                <a:rPr lang="zh-CN" altLang="en-US" sz="2400" b="1" dirty="0">
                  <a:solidFill>
                    <a:schemeClr val="tx1"/>
                  </a:solidFill>
                  <a:latin typeface="仿宋" panose="02010609060101010101" pitchFamily="49" charset="-122"/>
                  <a:ea typeface="仿宋" panose="02010609060101010101" pitchFamily="49" charset="-122"/>
                </a:rPr>
                <a:t>中的结果集</a:t>
              </a:r>
            </a:p>
          </p:txBody>
        </p:sp>
      </p:grpSp>
      <p:sp>
        <p:nvSpPr>
          <p:cNvPr id="11" name="Rectangle 8">
            <a:extLst>
              <a:ext uri="{FF2B5EF4-FFF2-40B4-BE49-F238E27FC236}">
                <a16:creationId xmlns:a16="http://schemas.microsoft.com/office/drawing/2014/main" id="{467E5132-243E-4B69-A9A1-6605378EE1AD}"/>
              </a:ext>
            </a:extLst>
          </p:cNvPr>
          <p:cNvSpPr txBox="1">
            <a:spLocks noChangeArrowheads="1"/>
          </p:cNvSpPr>
          <p:nvPr/>
        </p:nvSpPr>
        <p:spPr>
          <a:xfrm>
            <a:off x="1332270" y="1979446"/>
            <a:ext cx="10053484" cy="410183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400" b="1">
                <a:latin typeface="仿宋" panose="02010609060101010101" pitchFamily="49" charset="-122"/>
                <a:ea typeface="仿宋" panose="02010609060101010101" pitchFamily="49" charset="-122"/>
              </a:rPr>
              <a:t>访问</a:t>
            </a:r>
            <a:r>
              <a:rPr lang="en-US" altLang="zh-CN" sz="2400" b="1">
                <a:latin typeface="仿宋" panose="02010609060101010101" pitchFamily="49" charset="-122"/>
                <a:ea typeface="仿宋" panose="02010609060101010101" pitchFamily="49" charset="-122"/>
              </a:rPr>
              <a:t>ResultSet</a:t>
            </a:r>
            <a:r>
              <a:rPr lang="zh-CN" altLang="en-US" sz="2400" b="1">
                <a:latin typeface="仿宋" panose="02010609060101010101" pitchFamily="49" charset="-122"/>
                <a:ea typeface="仿宋" panose="02010609060101010101" pitchFamily="49" charset="-122"/>
              </a:rPr>
              <a:t>中的记录集</a:t>
            </a:r>
          </a:p>
          <a:p>
            <a:pPr marL="0" indent="0">
              <a:buFont typeface="Arial" panose="020B0604020202020204" pitchFamily="34" charset="0"/>
              <a:buNone/>
            </a:pPr>
            <a:r>
              <a:rPr lang="en-US" altLang="zh-CN" sz="2400" b="1">
                <a:latin typeface="仿宋" panose="02010609060101010101" pitchFamily="49" charset="-122"/>
                <a:ea typeface="仿宋" panose="02010609060101010101" pitchFamily="49" charset="-122"/>
              </a:rPr>
              <a:t>While(rs.next()){</a:t>
            </a:r>
          </a:p>
          <a:p>
            <a:pPr marL="0" indent="0">
              <a:buFont typeface="Arial" panose="020B0604020202020204" pitchFamily="34" charset="0"/>
              <a:buNone/>
            </a:pPr>
            <a:r>
              <a:rPr lang="en-US" altLang="zh-CN" sz="2400" b="1">
                <a:latin typeface="仿宋" panose="02010609060101010101" pitchFamily="49" charset="-122"/>
                <a:ea typeface="仿宋" panose="02010609060101010101" pitchFamily="49" charset="-122"/>
              </a:rPr>
              <a:t>	String col1=rs.getString(1);</a:t>
            </a:r>
          </a:p>
          <a:p>
            <a:pPr marL="0" indent="0">
              <a:buFont typeface="Arial" panose="020B0604020202020204" pitchFamily="34" charset="0"/>
              <a:buNone/>
            </a:pPr>
            <a:r>
              <a:rPr lang="en-US" altLang="zh-CN" sz="2400" b="1">
                <a:latin typeface="仿宋" panose="02010609060101010101" pitchFamily="49" charset="-122"/>
                <a:ea typeface="仿宋" panose="02010609060101010101" pitchFamily="49" charset="-122"/>
              </a:rPr>
              <a:t>	String col2=rs.getString(“name”);</a:t>
            </a:r>
          </a:p>
          <a:p>
            <a:pPr marL="0" indent="0">
              <a:buFont typeface="Arial" panose="020B0604020202020204" pitchFamily="34" charset="0"/>
              <a:buNone/>
            </a:pPr>
            <a:r>
              <a:rPr lang="en-US" altLang="zh-CN" sz="2400" b="1">
                <a:latin typeface="仿宋" panose="02010609060101010101" pitchFamily="49" charset="-122"/>
                <a:ea typeface="仿宋" panose="02010609060101010101" pitchFamily="49" charset="-122"/>
              </a:rPr>
              <a:t>	String col3=rs.getString(“3”);</a:t>
            </a:r>
          </a:p>
          <a:p>
            <a:pPr marL="0" indent="0">
              <a:buFont typeface="Arial" panose="020B0604020202020204" pitchFamily="34" charset="0"/>
              <a:buNone/>
            </a:pPr>
            <a:r>
              <a:rPr lang="en-US" altLang="zh-CN" sz="2400" b="1">
                <a:latin typeface="仿宋" panose="02010609060101010101" pitchFamily="49" charset="-122"/>
                <a:ea typeface="仿宋" panose="02010609060101010101" pitchFamily="49" charset="-122"/>
              </a:rPr>
              <a:t>	float col4=rs.getFloat(“price”);</a:t>
            </a:r>
          </a:p>
          <a:p>
            <a:pPr marL="0" indent="0">
              <a:buFont typeface="Arial" panose="020B0604020202020204" pitchFamily="34" charset="0"/>
              <a:buNone/>
            </a:pPr>
            <a:r>
              <a:rPr lang="en-US" altLang="zh-CN" sz="2400" b="1">
                <a:latin typeface="仿宋" panose="02010609060101010101" pitchFamily="49" charset="-122"/>
                <a:ea typeface="仿宋" panose="02010609060101010101" pitchFamily="49" charset="-122"/>
              </a:rPr>
              <a:t>	System.out.println(“id=“+col1+” 	name=“+col2+“ title=“+col3+” price=“+col4);</a:t>
            </a:r>
          </a:p>
          <a:p>
            <a:pPr marL="0" indent="0">
              <a:buFont typeface="Arial" panose="020B0604020202020204" pitchFamily="34" charset="0"/>
              <a:buNone/>
            </a:pPr>
            <a:r>
              <a:rPr lang="en-US" altLang="zh-CN" sz="2400" b="1">
                <a:latin typeface="仿宋" panose="02010609060101010101" pitchFamily="49" charset="-122"/>
                <a:ea typeface="仿宋" panose="02010609060101010101" pitchFamily="49" charset="-122"/>
              </a:rPr>
              <a:t>}</a:t>
            </a:r>
            <a:endParaRPr lang="en-US" altLang="zh-CN"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5704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Step6:</a:t>
              </a:r>
              <a:r>
                <a:rPr lang="zh-CN" altLang="en-US" sz="2400" b="1" dirty="0">
                  <a:solidFill>
                    <a:schemeClr val="tx1"/>
                  </a:solidFill>
                  <a:latin typeface="仿宋" panose="02010609060101010101" pitchFamily="49" charset="-122"/>
                  <a:ea typeface="仿宋" panose="02010609060101010101" pitchFamily="49" charset="-122"/>
                </a:rPr>
                <a:t>释放资源</a:t>
              </a:r>
            </a:p>
          </p:txBody>
        </p:sp>
      </p:grpSp>
      <p:sp>
        <p:nvSpPr>
          <p:cNvPr id="10" name="Rectangle 8">
            <a:extLst>
              <a:ext uri="{FF2B5EF4-FFF2-40B4-BE49-F238E27FC236}">
                <a16:creationId xmlns:a16="http://schemas.microsoft.com/office/drawing/2014/main" id="{74DAFA1A-982C-4EDD-B6C1-BB390A5AA77E}"/>
              </a:ext>
            </a:extLst>
          </p:cNvPr>
          <p:cNvSpPr txBox="1">
            <a:spLocks noChangeArrowheads="1"/>
          </p:cNvSpPr>
          <p:nvPr/>
        </p:nvSpPr>
        <p:spPr>
          <a:xfrm>
            <a:off x="1752600" y="2332038"/>
            <a:ext cx="8459788" cy="2573324"/>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a:latin typeface="仿宋" panose="02010609060101010101" pitchFamily="49" charset="-122"/>
                <a:ea typeface="仿宋" panose="02010609060101010101" pitchFamily="49" charset="-122"/>
              </a:rPr>
              <a:t>依次关闭</a:t>
            </a:r>
            <a:r>
              <a:rPr lang="en-US" altLang="zh-CN" b="1">
                <a:latin typeface="仿宋" panose="02010609060101010101" pitchFamily="49" charset="-122"/>
                <a:ea typeface="仿宋" panose="02010609060101010101" pitchFamily="49" charset="-122"/>
              </a:rPr>
              <a:t>ResultSet</a:t>
            </a:r>
            <a:r>
              <a:rPr lang="zh-CN" altLang="en-US" b="1">
                <a:latin typeface="仿宋" panose="02010609060101010101" pitchFamily="49" charset="-122"/>
                <a:ea typeface="仿宋" panose="02010609060101010101" pitchFamily="49" charset="-122"/>
              </a:rPr>
              <a:t>、</a:t>
            </a:r>
            <a:r>
              <a:rPr lang="en-US" altLang="zh-CN" b="1">
                <a:latin typeface="仿宋" panose="02010609060101010101" pitchFamily="49" charset="-122"/>
                <a:ea typeface="仿宋" panose="02010609060101010101" pitchFamily="49" charset="-122"/>
              </a:rPr>
              <a:t>Statement</a:t>
            </a:r>
            <a:r>
              <a:rPr lang="zh-CN" altLang="en-US" b="1">
                <a:latin typeface="仿宋" panose="02010609060101010101" pitchFamily="49" charset="-122"/>
                <a:ea typeface="仿宋" panose="02010609060101010101" pitchFamily="49" charset="-122"/>
              </a:rPr>
              <a:t>和</a:t>
            </a:r>
            <a:r>
              <a:rPr lang="en-US" altLang="zh-CN" b="1">
                <a:latin typeface="仿宋" panose="02010609060101010101" pitchFamily="49" charset="-122"/>
                <a:ea typeface="仿宋" panose="02010609060101010101" pitchFamily="49" charset="-122"/>
              </a:rPr>
              <a:t>Connection</a:t>
            </a:r>
            <a:r>
              <a:rPr lang="zh-CN" altLang="en-US" b="1">
                <a:latin typeface="仿宋" panose="02010609060101010101" pitchFamily="49" charset="-122"/>
                <a:ea typeface="仿宋" panose="02010609060101010101" pitchFamily="49" charset="-122"/>
              </a:rPr>
              <a:t>对象</a:t>
            </a:r>
          </a:p>
          <a:p>
            <a:pPr marL="0" indent="0">
              <a:buFont typeface="Arial" panose="020B0604020202020204" pitchFamily="34" charset="0"/>
              <a:buNone/>
            </a:pPr>
            <a:r>
              <a:rPr lang="zh-CN" altLang="en-US" b="1">
                <a:latin typeface="仿宋" panose="02010609060101010101" pitchFamily="49" charset="-122"/>
                <a:ea typeface="仿宋" panose="02010609060101010101" pitchFamily="49" charset="-122"/>
              </a:rPr>
              <a:t>	</a:t>
            </a:r>
            <a:r>
              <a:rPr lang="en-US" altLang="zh-CN" b="1">
                <a:latin typeface="仿宋" panose="02010609060101010101" pitchFamily="49" charset="-122"/>
                <a:ea typeface="仿宋" panose="02010609060101010101" pitchFamily="49" charset="-122"/>
              </a:rPr>
              <a:t>rs.close();</a:t>
            </a:r>
          </a:p>
          <a:p>
            <a:pPr marL="0" indent="0">
              <a:buFont typeface="Arial" panose="020B0604020202020204" pitchFamily="34" charset="0"/>
              <a:buNone/>
            </a:pPr>
            <a:r>
              <a:rPr lang="en-US" altLang="zh-CN" b="1">
                <a:latin typeface="仿宋" panose="02010609060101010101" pitchFamily="49" charset="-122"/>
                <a:ea typeface="仿宋" panose="02010609060101010101" pitchFamily="49" charset="-122"/>
              </a:rPr>
              <a:t>	stmt.close();</a:t>
            </a:r>
          </a:p>
          <a:p>
            <a:pPr marL="0" indent="0">
              <a:buFont typeface="Arial" panose="020B0604020202020204" pitchFamily="34" charset="0"/>
              <a:buNone/>
            </a:pPr>
            <a:r>
              <a:rPr lang="en-US" altLang="zh-CN" b="1">
                <a:latin typeface="仿宋" panose="02010609060101010101" pitchFamily="49" charset="-122"/>
                <a:ea typeface="仿宋" panose="02010609060101010101" pitchFamily="49" charset="-122"/>
              </a:rPr>
              <a:t>	con.close();</a:t>
            </a:r>
          </a:p>
        </p:txBody>
      </p:sp>
    </p:spTree>
    <p:extLst>
      <p:ext uri="{BB962C8B-B14F-4D97-AF65-F5344CB8AC3E}">
        <p14:creationId xmlns:p14="http://schemas.microsoft.com/office/powerpoint/2010/main" val="133162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a:t>
              </a:r>
              <a:r>
                <a:rPr lang="zh-CN" altLang="en-US" sz="2400" b="1" dirty="0">
                  <a:solidFill>
                    <a:schemeClr val="tx1"/>
                  </a:solidFill>
                  <a:latin typeface="仿宋" panose="02010609060101010101" pitchFamily="49" charset="-122"/>
                  <a:ea typeface="仿宋" panose="02010609060101010101" pitchFamily="49" charset="-122"/>
                </a:rPr>
                <a:t>编程实例</a:t>
              </a:r>
            </a:p>
          </p:txBody>
        </p:sp>
      </p:grpSp>
      <p:sp>
        <p:nvSpPr>
          <p:cNvPr id="11" name="Rectangle 8">
            <a:extLst>
              <a:ext uri="{FF2B5EF4-FFF2-40B4-BE49-F238E27FC236}">
                <a16:creationId xmlns:a16="http://schemas.microsoft.com/office/drawing/2014/main" id="{1F57D363-FDF3-4F19-B9FE-E7078726F236}"/>
              </a:ext>
            </a:extLst>
          </p:cNvPr>
          <p:cNvSpPr txBox="1">
            <a:spLocks noChangeArrowheads="1"/>
          </p:cNvSpPr>
          <p:nvPr/>
        </p:nvSpPr>
        <p:spPr>
          <a:xfrm>
            <a:off x="1992314" y="2205038"/>
            <a:ext cx="8459787" cy="41656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a:latin typeface="仿宋" panose="02010609060101010101" pitchFamily="49" charset="-122"/>
                <a:ea typeface="仿宋" panose="02010609060101010101" pitchFamily="49" charset="-122"/>
              </a:rPr>
              <a:t>已知</a:t>
            </a:r>
            <a:r>
              <a:rPr lang="en-US" altLang="zh-CN" b="1">
                <a:latin typeface="仿宋" panose="02010609060101010101" pitchFamily="49" charset="-122"/>
                <a:ea typeface="仿宋" panose="02010609060101010101" pitchFamily="49" charset="-122"/>
              </a:rPr>
              <a:t>MYSQL</a:t>
            </a:r>
            <a:r>
              <a:rPr lang="zh-CN" altLang="en-US" b="1">
                <a:latin typeface="仿宋" panose="02010609060101010101" pitchFamily="49" charset="-122"/>
                <a:ea typeface="仿宋" panose="02010609060101010101" pitchFamily="49" charset="-122"/>
              </a:rPr>
              <a:t>数据库服务器</a:t>
            </a:r>
            <a:r>
              <a:rPr lang="en-US" altLang="zh-CN" b="1">
                <a:latin typeface="仿宋" panose="02010609060101010101" pitchFamily="49" charset="-122"/>
                <a:ea typeface="仿宋" panose="02010609060101010101" pitchFamily="49" charset="-122"/>
              </a:rPr>
              <a:t>IP</a:t>
            </a:r>
            <a:r>
              <a:rPr lang="zh-CN" altLang="en-US" b="1">
                <a:latin typeface="仿宋" panose="02010609060101010101" pitchFamily="49" charset="-122"/>
                <a:ea typeface="仿宋" panose="02010609060101010101" pitchFamily="49" charset="-122"/>
              </a:rPr>
              <a:t>地址为：</a:t>
            </a:r>
            <a:r>
              <a:rPr lang="en-US" altLang="zh-CN" b="1">
                <a:latin typeface="仿宋" panose="02010609060101010101" pitchFamily="49" charset="-122"/>
                <a:ea typeface="仿宋" panose="02010609060101010101" pitchFamily="49" charset="-122"/>
              </a:rPr>
              <a:t>192.168.1.10</a:t>
            </a:r>
            <a:r>
              <a:rPr lang="zh-CN" altLang="en-US" b="1">
                <a:latin typeface="仿宋" panose="02010609060101010101" pitchFamily="49" charset="-122"/>
                <a:ea typeface="仿宋" panose="02010609060101010101" pitchFamily="49" charset="-122"/>
              </a:rPr>
              <a:t>，数据库名 </a:t>
            </a:r>
            <a:r>
              <a:rPr lang="en-US" altLang="zh-CN" b="1">
                <a:latin typeface="仿宋" panose="02010609060101010101" pitchFamily="49" charset="-122"/>
                <a:ea typeface="仿宋" panose="02010609060101010101" pitchFamily="49" charset="-122"/>
              </a:rPr>
              <a:t>testdb</a:t>
            </a:r>
            <a:r>
              <a:rPr lang="zh-CN" altLang="en-US" b="1">
                <a:latin typeface="仿宋" panose="02010609060101010101" pitchFamily="49" charset="-122"/>
                <a:ea typeface="仿宋" panose="02010609060101010101" pitchFamily="49" charset="-122"/>
              </a:rPr>
              <a:t>，用户名为</a:t>
            </a:r>
            <a:r>
              <a:rPr lang="en-US" altLang="zh-CN" b="1">
                <a:latin typeface="仿宋" panose="02010609060101010101" pitchFamily="49" charset="-122"/>
                <a:ea typeface="仿宋" panose="02010609060101010101" pitchFamily="49" charset="-122"/>
              </a:rPr>
              <a:t>root</a:t>
            </a:r>
            <a:r>
              <a:rPr lang="zh-CN" altLang="en-US" b="1">
                <a:latin typeface="仿宋" panose="02010609060101010101" pitchFamily="49" charset="-122"/>
                <a:ea typeface="仿宋" panose="02010609060101010101" pitchFamily="49" charset="-122"/>
              </a:rPr>
              <a:t>，口令为</a:t>
            </a:r>
            <a:r>
              <a:rPr lang="en-US" altLang="zh-CN" b="1">
                <a:latin typeface="仿宋" panose="02010609060101010101" pitchFamily="49" charset="-122"/>
                <a:ea typeface="仿宋" panose="02010609060101010101" pitchFamily="49" charset="-122"/>
              </a:rPr>
              <a:t>root</a:t>
            </a:r>
            <a:r>
              <a:rPr lang="zh-CN" altLang="en-US" b="1">
                <a:latin typeface="仿宋" panose="02010609060101010101" pitchFamily="49" charset="-122"/>
                <a:ea typeface="仿宋" panose="02010609060101010101" pitchFamily="49" charset="-122"/>
              </a:rPr>
              <a:t>，其中</a:t>
            </a:r>
            <a:r>
              <a:rPr lang="en-US" altLang="zh-CN" b="1">
                <a:latin typeface="仿宋" panose="02010609060101010101" pitchFamily="49" charset="-122"/>
                <a:ea typeface="仿宋" panose="02010609060101010101" pitchFamily="49" charset="-122"/>
              </a:rPr>
              <a:t>books</a:t>
            </a:r>
            <a:r>
              <a:rPr lang="zh-CN" altLang="en-US" b="1">
                <a:latin typeface="仿宋" panose="02010609060101010101" pitchFamily="49" charset="-122"/>
                <a:ea typeface="仿宋" panose="02010609060101010101" pitchFamily="49" charset="-122"/>
              </a:rPr>
              <a:t>表结构如下：</a:t>
            </a:r>
            <a:endParaRPr lang="zh-CN" altLang="en-US">
              <a:latin typeface="仿宋" panose="02010609060101010101" pitchFamily="49" charset="-122"/>
              <a:ea typeface="仿宋" panose="02010609060101010101" pitchFamily="49" charset="-122"/>
            </a:endParaRPr>
          </a:p>
          <a:p>
            <a:pPr marL="0" indent="0">
              <a:buFont typeface="Arial" panose="020B0604020202020204" pitchFamily="34" charset="0"/>
              <a:buNone/>
            </a:pPr>
            <a:endParaRPr lang="zh-CN" altLang="en-US">
              <a:latin typeface="仿宋" panose="02010609060101010101" pitchFamily="49" charset="-122"/>
              <a:ea typeface="仿宋" panose="02010609060101010101" pitchFamily="49" charset="-122"/>
            </a:endParaRPr>
          </a:p>
          <a:p>
            <a:pPr marL="0" indent="0">
              <a:buFont typeface="Arial" panose="020B0604020202020204" pitchFamily="34" charset="0"/>
              <a:buNone/>
            </a:pPr>
            <a:r>
              <a:rPr lang="zh-CN" altLang="en-US">
                <a:latin typeface="仿宋" panose="02010609060101010101" pitchFamily="49" charset="-122"/>
                <a:ea typeface="仿宋" panose="02010609060101010101" pitchFamily="49" charset="-122"/>
              </a:rPr>
              <a:t>	</a:t>
            </a:r>
          </a:p>
          <a:p>
            <a:pPr marL="0" indent="0">
              <a:buFont typeface="Arial" panose="020B0604020202020204" pitchFamily="34" charset="0"/>
              <a:buNone/>
            </a:pPr>
            <a:r>
              <a:rPr lang="zh-CN" altLang="en-US">
                <a:latin typeface="仿宋" panose="02010609060101010101" pitchFamily="49" charset="-122"/>
                <a:ea typeface="仿宋" panose="02010609060101010101" pitchFamily="49" charset="-122"/>
              </a:rPr>
              <a:t>	</a:t>
            </a:r>
          </a:p>
          <a:p>
            <a:pPr marL="0" indent="0">
              <a:buFont typeface="Arial" panose="020B0604020202020204" pitchFamily="34" charset="0"/>
              <a:buNone/>
            </a:pPr>
            <a:r>
              <a:rPr lang="zh-CN" altLang="en-US" b="1">
                <a:latin typeface="仿宋" panose="02010609060101010101" pitchFamily="49" charset="-122"/>
                <a:ea typeface="仿宋" panose="02010609060101010101" pitchFamily="49" charset="-122"/>
              </a:rPr>
              <a:t>打印出该表中所有的记录，然后添加一条记录，信息如下</a:t>
            </a:r>
            <a:r>
              <a:rPr lang="en-US" altLang="zh-CN" b="1">
                <a:latin typeface="仿宋" panose="02010609060101010101" pitchFamily="49" charset="-122"/>
                <a:ea typeface="仿宋" panose="02010609060101010101" pitchFamily="49" charset="-122"/>
              </a:rPr>
              <a:t>(‘999’,’Tom’,’jdbc Bible’,49.8)</a:t>
            </a:r>
            <a:r>
              <a:rPr lang="zh-CN" altLang="en-US" b="1">
                <a:latin typeface="仿宋" panose="02010609060101010101" pitchFamily="49" charset="-122"/>
                <a:ea typeface="仿宋" panose="02010609060101010101" pitchFamily="49" charset="-122"/>
              </a:rPr>
              <a:t>，再将新增的记录删除。</a:t>
            </a:r>
            <a:endParaRPr lang="zh-CN" altLang="en-US" b="1" dirty="0">
              <a:latin typeface="仿宋" panose="02010609060101010101" pitchFamily="49" charset="-122"/>
              <a:ea typeface="仿宋" panose="02010609060101010101" pitchFamily="49" charset="-122"/>
            </a:endParaRPr>
          </a:p>
        </p:txBody>
      </p:sp>
      <p:graphicFrame>
        <p:nvGraphicFramePr>
          <p:cNvPr id="13" name="Group 10">
            <a:extLst>
              <a:ext uri="{FF2B5EF4-FFF2-40B4-BE49-F238E27FC236}">
                <a16:creationId xmlns:a16="http://schemas.microsoft.com/office/drawing/2014/main" id="{14BD2944-40CF-4B43-94AD-EA9AEDF5A45E}"/>
              </a:ext>
            </a:extLst>
          </p:cNvPr>
          <p:cNvGraphicFramePr>
            <a:graphicFrameLocks noGrp="1"/>
          </p:cNvGraphicFramePr>
          <p:nvPr>
            <p:extLst>
              <p:ext uri="{D42A27DB-BD31-4B8C-83A1-F6EECF244321}">
                <p14:modId xmlns:p14="http://schemas.microsoft.com/office/powerpoint/2010/main" val="364987369"/>
              </p:ext>
            </p:extLst>
          </p:nvPr>
        </p:nvGraphicFramePr>
        <p:xfrm>
          <a:off x="3082911" y="3754315"/>
          <a:ext cx="6337300" cy="914400"/>
        </p:xfrm>
        <a:graphic>
          <a:graphicData uri="http://schemas.openxmlformats.org/drawingml/2006/table">
            <a:tbl>
              <a:tblPr/>
              <a:tblGrid>
                <a:gridCol w="1296987">
                  <a:extLst>
                    <a:ext uri="{9D8B030D-6E8A-4147-A177-3AD203B41FA5}">
                      <a16:colId xmlns:a16="http://schemas.microsoft.com/office/drawing/2014/main" val="20000"/>
                    </a:ext>
                  </a:extLst>
                </a:gridCol>
                <a:gridCol w="1239838">
                  <a:extLst>
                    <a:ext uri="{9D8B030D-6E8A-4147-A177-3AD203B41FA5}">
                      <a16:colId xmlns:a16="http://schemas.microsoft.com/office/drawing/2014/main" val="20001"/>
                    </a:ext>
                  </a:extLst>
                </a:gridCol>
                <a:gridCol w="1263650">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gridCol w="1266825">
                  <a:extLst>
                    <a:ext uri="{9D8B030D-6E8A-4147-A177-3AD203B41FA5}">
                      <a16:colId xmlns:a16="http://schemas.microsoft.com/office/drawing/2014/main" val="20004"/>
                    </a:ext>
                  </a:extLst>
                </a:gridCol>
              </a:tblGrid>
              <a:tr h="43180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column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title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varchar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varchar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rPr>
                        <a:t>varchar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1" lang="en-US" altLang="zh-CN" sz="2400" b="0" i="0" u="none" strike="noStrike" cap="none" normalizeH="0" baseline="0" dirty="0">
                          <a:ln>
                            <a:noFill/>
                          </a:ln>
                          <a:solidFill>
                            <a:schemeClr val="tx1"/>
                          </a:solidFill>
                          <a:effectLst/>
                          <a:latin typeface="Tahoma" pitchFamily="34" charset="0"/>
                          <a:ea typeface="宋体" pitchFamily="2" charset="-122"/>
                        </a:rPr>
                        <a:t>float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2251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a:t>
              </a:r>
              <a:r>
                <a:rPr lang="zh-CN" altLang="en-US" sz="2400" b="1" dirty="0">
                  <a:solidFill>
                    <a:schemeClr val="tx1"/>
                  </a:solidFill>
                  <a:latin typeface="仿宋" panose="02010609060101010101" pitchFamily="49" charset="-122"/>
                  <a:ea typeface="仿宋" panose="02010609060101010101" pitchFamily="49" charset="-122"/>
                </a:rPr>
                <a:t>编程实例</a:t>
              </a:r>
            </a:p>
          </p:txBody>
        </p:sp>
      </p:grpSp>
      <p:sp>
        <p:nvSpPr>
          <p:cNvPr id="12" name="Rectangle 7">
            <a:extLst>
              <a:ext uri="{FF2B5EF4-FFF2-40B4-BE49-F238E27FC236}">
                <a16:creationId xmlns:a16="http://schemas.microsoft.com/office/drawing/2014/main" id="{4BA3755A-3FB8-4C52-88CF-DF59B6B1E990}"/>
              </a:ext>
            </a:extLst>
          </p:cNvPr>
          <p:cNvSpPr>
            <a:spLocks noChangeArrowheads="1"/>
          </p:cNvSpPr>
          <p:nvPr/>
        </p:nvSpPr>
        <p:spPr bwMode="auto">
          <a:xfrm>
            <a:off x="257301" y="1626526"/>
            <a:ext cx="11664474" cy="4690515"/>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28528" rIns="0" anchor="ct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800" dirty="0">
                <a:latin typeface="Arial" panose="020B0604020202020204" pitchFamily="34" charset="0"/>
                <a:ea typeface="黑体" panose="02010609060101010101" pitchFamily="49" charset="-122"/>
              </a:rPr>
              <a:t>public static void main(String [] </a:t>
            </a:r>
            <a:r>
              <a:rPr kumimoji="0" lang="en-US" altLang="zh-CN" sz="1800" dirty="0" err="1">
                <a:latin typeface="Arial" panose="020B0604020202020204" pitchFamily="34" charset="0"/>
                <a:ea typeface="黑体" panose="02010609060101010101" pitchFamily="49" charset="-122"/>
              </a:rPr>
              <a:t>args</a:t>
            </a:r>
            <a:r>
              <a:rPr kumimoji="0" lang="en-US" altLang="zh-CN" sz="1800" dirty="0">
                <a:latin typeface="Arial" panose="020B0604020202020204" pitchFamily="34" charset="0"/>
                <a:ea typeface="黑体" panose="02010609060101010101" pitchFamily="49" charset="-122"/>
              </a:rPr>
              <a:t>) {</a:t>
            </a:r>
          </a:p>
          <a:p>
            <a:pPr eaLnBrk="1" hangingPunct="1"/>
            <a:r>
              <a:rPr kumimoji="0" lang="en-US" altLang="zh-CN" sz="1800" dirty="0">
                <a:latin typeface="Arial" panose="020B0604020202020204" pitchFamily="34" charset="0"/>
                <a:ea typeface="黑体" panose="02010609060101010101" pitchFamily="49" charset="-122"/>
              </a:rPr>
              <a:t>    try {</a:t>
            </a:r>
          </a:p>
          <a:p>
            <a:pPr eaLnBrk="1" hangingPunct="1"/>
            <a:r>
              <a:rPr kumimoji="0" lang="en-US" altLang="zh-CN" sz="1800" dirty="0">
                <a:latin typeface="Arial" panose="020B0604020202020204" pitchFamily="34" charset="0"/>
                <a:ea typeface="黑体" panose="02010609060101010101" pitchFamily="49" charset="-122"/>
              </a:rPr>
              <a:t>        </a:t>
            </a:r>
            <a:r>
              <a:rPr kumimoji="0" lang="en-US" altLang="zh-CN" sz="1800" dirty="0" err="1">
                <a:latin typeface="Arial" panose="020B0604020202020204" pitchFamily="34" charset="0"/>
                <a:ea typeface="黑体" panose="02010609060101010101" pitchFamily="49" charset="-122"/>
              </a:rPr>
              <a:t>Class.forName</a:t>
            </a:r>
            <a:r>
              <a:rPr kumimoji="0" lang="en-US" altLang="zh-CN" sz="1800" dirty="0">
                <a:latin typeface="Arial" panose="020B0604020202020204" pitchFamily="34" charset="0"/>
                <a:ea typeface="黑体" panose="02010609060101010101" pitchFamily="49" charset="-122"/>
              </a:rPr>
              <a:t>(" </a:t>
            </a:r>
            <a:r>
              <a:rPr kumimoji="0" lang="fr-FR" altLang="zh-CN" sz="1800" b="1" dirty="0">
                <a:latin typeface="Arial" panose="020B0604020202020204" pitchFamily="34" charset="0"/>
                <a:ea typeface="黑体" panose="02010609060101010101" pitchFamily="49" charset="-122"/>
              </a:rPr>
              <a:t>com.mysql.jdbc.Driver</a:t>
            </a:r>
            <a:r>
              <a:rPr kumimoji="0" lang="en-US" altLang="zh-CN" sz="1800" dirty="0">
                <a:latin typeface="Arial" panose="020B0604020202020204" pitchFamily="34" charset="0"/>
                <a:ea typeface="黑体" panose="02010609060101010101" pitchFamily="49" charset="-122"/>
              </a:rPr>
              <a:t> ");</a:t>
            </a:r>
          </a:p>
          <a:p>
            <a:pPr eaLnBrk="1" hangingPunct="1"/>
            <a:r>
              <a:rPr kumimoji="0" lang="en-US" altLang="zh-CN" sz="1800" dirty="0">
                <a:latin typeface="Arial" panose="020B0604020202020204" pitchFamily="34" charset="0"/>
                <a:ea typeface="黑体" panose="02010609060101010101" pitchFamily="49" charset="-122"/>
              </a:rPr>
              <a:t>    } catch (</a:t>
            </a:r>
            <a:r>
              <a:rPr kumimoji="0" lang="en-US" altLang="zh-CN" sz="1800" dirty="0" err="1">
                <a:latin typeface="Arial" panose="020B0604020202020204" pitchFamily="34" charset="0"/>
                <a:ea typeface="黑体" panose="02010609060101010101" pitchFamily="49" charset="-122"/>
              </a:rPr>
              <a:t>ClassNotFoundException</a:t>
            </a:r>
            <a:r>
              <a:rPr kumimoji="0" lang="en-US" altLang="zh-CN" sz="1800" dirty="0">
                <a:latin typeface="Arial" panose="020B0604020202020204" pitchFamily="34" charset="0"/>
                <a:ea typeface="黑体" panose="02010609060101010101" pitchFamily="49" charset="-122"/>
              </a:rPr>
              <a:t> </a:t>
            </a:r>
            <a:r>
              <a:rPr kumimoji="0" lang="en-US" altLang="zh-CN" sz="1800" dirty="0" err="1">
                <a:latin typeface="Arial" panose="020B0604020202020204" pitchFamily="34" charset="0"/>
                <a:ea typeface="黑体" panose="02010609060101010101" pitchFamily="49" charset="-122"/>
              </a:rPr>
              <a:t>ce</a:t>
            </a:r>
            <a:r>
              <a:rPr kumimoji="0" lang="en-US" altLang="zh-CN" sz="1800" dirty="0">
                <a:latin typeface="Arial" panose="020B0604020202020204" pitchFamily="34" charset="0"/>
                <a:ea typeface="黑体" panose="02010609060101010101" pitchFamily="49" charset="-122"/>
              </a:rPr>
              <a:t>) {</a:t>
            </a:r>
          </a:p>
          <a:p>
            <a:pPr eaLnBrk="1" hangingPunct="1"/>
            <a:r>
              <a:rPr kumimoji="0" lang="en-US" altLang="zh-CN" sz="1800" dirty="0">
                <a:latin typeface="Arial" panose="020B0604020202020204" pitchFamily="34" charset="0"/>
                <a:ea typeface="黑体" panose="02010609060101010101" pitchFamily="49" charset="-122"/>
              </a:rPr>
              <a:t>        </a:t>
            </a:r>
            <a:r>
              <a:rPr kumimoji="0" lang="en-US" altLang="zh-CN" sz="1800" dirty="0" err="1">
                <a:latin typeface="Arial" panose="020B0604020202020204" pitchFamily="34" charset="0"/>
                <a:ea typeface="黑体" panose="02010609060101010101" pitchFamily="49" charset="-122"/>
              </a:rPr>
              <a:t>System.out.println</a:t>
            </a:r>
            <a:r>
              <a:rPr kumimoji="0" lang="en-US" altLang="zh-CN" sz="1800" dirty="0">
                <a:latin typeface="Arial" panose="020B0604020202020204" pitchFamily="34" charset="0"/>
                <a:ea typeface="黑体" panose="02010609060101010101" pitchFamily="49" charset="-122"/>
              </a:rPr>
              <a:t>(</a:t>
            </a:r>
            <a:r>
              <a:rPr kumimoji="0" lang="en-US" altLang="zh-CN" sz="1800" dirty="0" err="1">
                <a:latin typeface="Arial" panose="020B0604020202020204" pitchFamily="34" charset="0"/>
                <a:ea typeface="黑体" panose="02010609060101010101" pitchFamily="49" charset="-122"/>
              </a:rPr>
              <a:t>ce</a:t>
            </a:r>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    }</a:t>
            </a:r>
          </a:p>
          <a:p>
            <a:pPr eaLnBrk="1" hangingPunct="1"/>
            <a:r>
              <a:rPr kumimoji="0" lang="en-US" altLang="zh-CN" sz="1800" dirty="0">
                <a:latin typeface="Arial" panose="020B0604020202020204" pitchFamily="34" charset="0"/>
                <a:ea typeface="黑体" panose="02010609060101010101" pitchFamily="49" charset="-122"/>
              </a:rPr>
              <a:t>   try {</a:t>
            </a:r>
          </a:p>
          <a:p>
            <a:pPr eaLnBrk="1" hangingPunct="1"/>
            <a:r>
              <a:rPr kumimoji="0" lang="en-US" altLang="zh-CN" sz="1800" dirty="0">
                <a:latin typeface="Arial" panose="020B0604020202020204" pitchFamily="34" charset="0"/>
                <a:ea typeface="黑体" panose="02010609060101010101" pitchFamily="49" charset="-122"/>
              </a:rPr>
              <a:t>      String </a:t>
            </a:r>
            <a:r>
              <a:rPr kumimoji="0" lang="en-US" altLang="zh-CN" sz="1800" dirty="0" err="1">
                <a:latin typeface="Arial" panose="020B0604020202020204" pitchFamily="34" charset="0"/>
                <a:ea typeface="黑体" panose="02010609060101010101" pitchFamily="49" charset="-122"/>
              </a:rPr>
              <a:t>url</a:t>
            </a:r>
            <a:r>
              <a:rPr kumimoji="0" lang="en-US" altLang="zh-CN" sz="1800" dirty="0">
                <a:latin typeface="Arial" panose="020B0604020202020204" pitchFamily="34" charset="0"/>
                <a:ea typeface="黑体" panose="02010609060101010101" pitchFamily="49" charset="-122"/>
              </a:rPr>
              <a:t> = " </a:t>
            </a:r>
            <a:r>
              <a:rPr kumimoji="0" lang="en-US" altLang="zh-CN" sz="1800" b="1" dirty="0" err="1">
                <a:latin typeface="Arial" panose="020B0604020202020204" pitchFamily="34" charset="0"/>
                <a:ea typeface="黑体" panose="02010609060101010101" pitchFamily="49" charset="-122"/>
              </a:rPr>
              <a:t>jdbc:mysql</a:t>
            </a:r>
            <a:r>
              <a:rPr kumimoji="0" lang="en-US" altLang="zh-CN" sz="1800" b="1" dirty="0">
                <a:latin typeface="Arial" panose="020B0604020202020204" pitchFamily="34" charset="0"/>
                <a:ea typeface="黑体" panose="02010609060101010101" pitchFamily="49" charset="-122"/>
              </a:rPr>
              <a:t>://192.168.1.10:3306/</a:t>
            </a:r>
            <a:r>
              <a:rPr kumimoji="0" lang="en-US" altLang="zh-CN" sz="1800" b="1" dirty="0" err="1">
                <a:latin typeface="Arial" panose="020B0604020202020204" pitchFamily="34" charset="0"/>
                <a:ea typeface="黑体" panose="02010609060101010101" pitchFamily="49" charset="-122"/>
              </a:rPr>
              <a:t>testdb</a:t>
            </a:r>
            <a:r>
              <a:rPr kumimoji="0" lang="en-US" altLang="zh-CN" sz="1800" dirty="0">
                <a:latin typeface="Arial" panose="020B0604020202020204" pitchFamily="34" charset="0"/>
                <a:ea typeface="黑体" panose="02010609060101010101" pitchFamily="49" charset="-122"/>
              </a:rPr>
              <a:t> ";</a:t>
            </a:r>
          </a:p>
          <a:p>
            <a:pPr eaLnBrk="1" hangingPunct="1"/>
            <a:r>
              <a:rPr kumimoji="0" lang="en-US" altLang="zh-CN" sz="1800" dirty="0">
                <a:latin typeface="Arial" panose="020B0604020202020204" pitchFamily="34" charset="0"/>
                <a:ea typeface="黑体" panose="02010609060101010101" pitchFamily="49" charset="-122"/>
              </a:rPr>
              <a:t>      Connection con = </a:t>
            </a:r>
            <a:r>
              <a:rPr kumimoji="0" lang="en-US" altLang="zh-CN" sz="1800" dirty="0" err="1">
                <a:latin typeface="Arial" panose="020B0604020202020204" pitchFamily="34" charset="0"/>
                <a:ea typeface="黑体" panose="02010609060101010101" pitchFamily="49" charset="-122"/>
              </a:rPr>
              <a:t>DriverManager.getConnection</a:t>
            </a:r>
            <a:r>
              <a:rPr kumimoji="0" lang="en-US" altLang="zh-CN" sz="1800" dirty="0">
                <a:latin typeface="Arial" panose="020B0604020202020204" pitchFamily="34" charset="0"/>
                <a:ea typeface="黑体" panose="02010609060101010101" pitchFamily="49" charset="-122"/>
              </a:rPr>
              <a:t>(</a:t>
            </a:r>
            <a:r>
              <a:rPr kumimoji="0" lang="en-US" altLang="zh-CN" sz="1800" b="1" dirty="0" err="1">
                <a:latin typeface="Arial" panose="020B0604020202020204" pitchFamily="34" charset="0"/>
                <a:ea typeface="黑体" panose="02010609060101010101" pitchFamily="49" charset="-122"/>
              </a:rPr>
              <a:t>url</a:t>
            </a:r>
            <a:r>
              <a:rPr kumimoji="0" lang="en-US" altLang="zh-CN" sz="1800" b="1" dirty="0">
                <a:latin typeface="Arial" panose="020B0604020202020204" pitchFamily="34" charset="0"/>
                <a:ea typeface="黑体" panose="02010609060101010101" pitchFamily="49" charset="-122"/>
              </a:rPr>
              <a:t>,”</a:t>
            </a:r>
            <a:r>
              <a:rPr kumimoji="0" lang="en-US" altLang="zh-CN" sz="1800" b="1" dirty="0" err="1">
                <a:latin typeface="Arial" panose="020B0604020202020204" pitchFamily="34" charset="0"/>
                <a:ea typeface="黑体" panose="02010609060101010101" pitchFamily="49" charset="-122"/>
              </a:rPr>
              <a:t>root”,”root</a:t>
            </a:r>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      Statement </a:t>
            </a:r>
            <a:r>
              <a:rPr kumimoji="0" lang="en-US" altLang="zh-CN" sz="1800" dirty="0" err="1">
                <a:latin typeface="Arial" panose="020B0604020202020204" pitchFamily="34" charset="0"/>
                <a:ea typeface="黑体" panose="02010609060101010101" pitchFamily="49" charset="-122"/>
              </a:rPr>
              <a:t>stmt</a:t>
            </a:r>
            <a:r>
              <a:rPr kumimoji="0" lang="en-US" altLang="zh-CN" sz="1800" dirty="0">
                <a:latin typeface="Arial" panose="020B0604020202020204" pitchFamily="34" charset="0"/>
                <a:ea typeface="黑体" panose="02010609060101010101" pitchFamily="49" charset="-122"/>
              </a:rPr>
              <a:t> = </a:t>
            </a:r>
            <a:r>
              <a:rPr kumimoji="0" lang="en-US" altLang="zh-CN" sz="1800" dirty="0" err="1">
                <a:latin typeface="Arial" panose="020B0604020202020204" pitchFamily="34" charset="0"/>
                <a:ea typeface="黑体" panose="02010609060101010101" pitchFamily="49" charset="-122"/>
              </a:rPr>
              <a:t>con.createStatement</a:t>
            </a:r>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      String </a:t>
            </a:r>
            <a:r>
              <a:rPr kumimoji="0" lang="en-US" altLang="zh-CN" sz="1800" dirty="0" err="1">
                <a:latin typeface="Arial" panose="020B0604020202020204" pitchFamily="34" charset="0"/>
                <a:ea typeface="黑体" panose="02010609060101010101" pitchFamily="49" charset="-122"/>
              </a:rPr>
              <a:t>sql</a:t>
            </a:r>
            <a:r>
              <a:rPr kumimoji="0" lang="en-US" altLang="zh-CN" sz="1800" dirty="0">
                <a:latin typeface="Arial" panose="020B0604020202020204" pitchFamily="34" charset="0"/>
                <a:ea typeface="黑体" panose="02010609060101010101" pitchFamily="49" charset="-122"/>
              </a:rPr>
              <a:t>= </a:t>
            </a:r>
            <a:r>
              <a:rPr kumimoji="0" lang="en-US" altLang="zh-CN" sz="1800" b="1" dirty="0">
                <a:latin typeface="Arial" panose="020B0604020202020204" pitchFamily="34" charset="0"/>
                <a:ea typeface="黑体" panose="02010609060101010101" pitchFamily="49" charset="-122"/>
              </a:rPr>
              <a:t>" select </a:t>
            </a:r>
            <a:r>
              <a:rPr kumimoji="0" lang="en-US" altLang="zh-CN" sz="1800" b="1" dirty="0" err="1">
                <a:latin typeface="Arial" panose="020B0604020202020204" pitchFamily="34" charset="0"/>
                <a:ea typeface="黑体" panose="02010609060101010101" pitchFamily="49" charset="-122"/>
              </a:rPr>
              <a:t>id,name,title,price</a:t>
            </a:r>
            <a:r>
              <a:rPr kumimoji="0" lang="en-US" altLang="zh-CN" sz="1800" b="1" dirty="0">
                <a:latin typeface="Arial" panose="020B0604020202020204" pitchFamily="34" charset="0"/>
                <a:ea typeface="黑体" panose="02010609060101010101" pitchFamily="49" charset="-122"/>
              </a:rPr>
              <a:t> from books "</a:t>
            </a:r>
            <a:r>
              <a:rPr kumimoji="0" lang="en-US" altLang="zh-CN" sz="1800" dirty="0">
                <a:latin typeface="Arial" panose="020B0604020202020204" pitchFamily="34" charset="0"/>
                <a:ea typeface="黑体" panose="02010609060101010101" pitchFamily="49" charset="-122"/>
              </a:rPr>
              <a:t> ;</a:t>
            </a:r>
          </a:p>
          <a:p>
            <a:pPr eaLnBrk="1" hangingPunct="1"/>
            <a:r>
              <a:rPr kumimoji="0" lang="en-US" altLang="zh-CN" sz="1800" dirty="0">
                <a:latin typeface="Arial" panose="020B0604020202020204" pitchFamily="34" charset="0"/>
                <a:ea typeface="黑体" panose="02010609060101010101" pitchFamily="49" charset="-122"/>
              </a:rPr>
              <a:t>      </a:t>
            </a:r>
            <a:r>
              <a:rPr kumimoji="0" lang="en-US" altLang="zh-CN" sz="1800" dirty="0" err="1">
                <a:latin typeface="Arial" panose="020B0604020202020204" pitchFamily="34" charset="0"/>
                <a:ea typeface="黑体" panose="02010609060101010101" pitchFamily="49" charset="-122"/>
              </a:rPr>
              <a:t>ResultSet</a:t>
            </a:r>
            <a:r>
              <a:rPr kumimoji="0" lang="en-US" altLang="zh-CN" sz="1800" dirty="0">
                <a:latin typeface="Arial" panose="020B0604020202020204" pitchFamily="34" charset="0"/>
                <a:ea typeface="黑体" panose="02010609060101010101" pitchFamily="49" charset="-122"/>
              </a:rPr>
              <a:t> </a:t>
            </a:r>
            <a:r>
              <a:rPr kumimoji="0" lang="en-US" altLang="zh-CN" sz="1800" dirty="0" err="1">
                <a:latin typeface="Arial" panose="020B0604020202020204" pitchFamily="34" charset="0"/>
                <a:ea typeface="黑体" panose="02010609060101010101" pitchFamily="49" charset="-122"/>
              </a:rPr>
              <a:t>rs</a:t>
            </a:r>
            <a:r>
              <a:rPr kumimoji="0" lang="en-US" altLang="zh-CN" sz="1800" dirty="0">
                <a:latin typeface="Arial" panose="020B0604020202020204" pitchFamily="34" charset="0"/>
                <a:ea typeface="黑体" panose="02010609060101010101" pitchFamily="49" charset="-122"/>
              </a:rPr>
              <a:t> = </a:t>
            </a:r>
            <a:r>
              <a:rPr kumimoji="0" lang="en-US" altLang="zh-CN" sz="1800" dirty="0" err="1">
                <a:latin typeface="Arial" panose="020B0604020202020204" pitchFamily="34" charset="0"/>
                <a:ea typeface="黑体" panose="02010609060101010101" pitchFamily="49" charset="-122"/>
              </a:rPr>
              <a:t>s.executeQuery</a:t>
            </a:r>
            <a:r>
              <a:rPr kumimoji="0" lang="en-US" altLang="zh-CN" sz="1800" dirty="0">
                <a:latin typeface="Arial" panose="020B0604020202020204" pitchFamily="34" charset="0"/>
                <a:ea typeface="黑体" panose="02010609060101010101" pitchFamily="49" charset="-122"/>
              </a:rPr>
              <a:t>(</a:t>
            </a:r>
            <a:r>
              <a:rPr kumimoji="0" lang="en-US" altLang="zh-CN" sz="1800" dirty="0" err="1">
                <a:latin typeface="Arial" panose="020B0604020202020204" pitchFamily="34" charset="0"/>
                <a:ea typeface="黑体" panose="02010609060101010101" pitchFamily="49" charset="-122"/>
              </a:rPr>
              <a:t>sql</a:t>
            </a:r>
            <a:r>
              <a:rPr kumimoji="0" lang="en-US" altLang="zh-CN" sz="1800" dirty="0">
                <a:latin typeface="Arial" panose="020B0604020202020204" pitchFamily="34" charset="0"/>
                <a:ea typeface="黑体" panose="02010609060101010101" pitchFamily="49" charset="-122"/>
              </a:rPr>
              <a:t>)</a:t>
            </a:r>
            <a:endParaRPr kumimoji="0" lang="en-US" altLang="zh-CN" sz="1800" b="1" dirty="0">
              <a:latin typeface="Arial" panose="020B0604020202020204" pitchFamily="34" charset="0"/>
              <a:ea typeface="黑体" panose="02010609060101010101" pitchFamily="49" charset="-122"/>
            </a:endParaRPr>
          </a:p>
          <a:p>
            <a:pPr eaLnBrk="1" hangingPunct="1"/>
            <a:r>
              <a:rPr kumimoji="0" lang="en-US" altLang="zh-CN" sz="1800" dirty="0">
                <a:latin typeface="Arial" panose="020B0604020202020204" pitchFamily="34" charset="0"/>
                <a:ea typeface="黑体" panose="02010609060101010101" pitchFamily="49" charset="-122"/>
              </a:rPr>
              <a:t>       while (</a:t>
            </a:r>
            <a:r>
              <a:rPr kumimoji="0" lang="en-US" altLang="zh-CN" sz="1800" dirty="0" err="1">
                <a:latin typeface="Arial" panose="020B0604020202020204" pitchFamily="34" charset="0"/>
                <a:ea typeface="黑体" panose="02010609060101010101" pitchFamily="49" charset="-122"/>
              </a:rPr>
              <a:t>rs.next</a:t>
            </a:r>
            <a:r>
              <a:rPr kumimoji="0" lang="en-US" altLang="zh-CN" sz="1800" dirty="0">
                <a:latin typeface="Arial" panose="020B0604020202020204" pitchFamily="34" charset="0"/>
                <a:ea typeface="黑体" panose="02010609060101010101" pitchFamily="49" charset="-122"/>
              </a:rPr>
              <a:t>()) {</a:t>
            </a:r>
          </a:p>
          <a:p>
            <a:pPr eaLnBrk="1" hangingPunct="1">
              <a:spcBef>
                <a:spcPct val="20000"/>
              </a:spcBef>
              <a:buClr>
                <a:srgbClr val="339966"/>
              </a:buClr>
              <a:buFont typeface="Wingdings" panose="05000000000000000000" pitchFamily="2" charset="2"/>
              <a:buNone/>
            </a:pPr>
            <a:r>
              <a:rPr kumimoji="0" lang="en-US" altLang="zh-CN" sz="1800" dirty="0">
                <a:latin typeface="Arial" panose="020B0604020202020204" pitchFamily="34" charset="0"/>
                <a:ea typeface="黑体" panose="02010609060101010101" pitchFamily="49" charset="-122"/>
              </a:rPr>
              <a:t> 	</a:t>
            </a:r>
            <a:r>
              <a:rPr kumimoji="0" lang="en-US" altLang="zh-CN" sz="1800" b="1" dirty="0">
                <a:latin typeface="Arial" panose="020B0604020202020204" pitchFamily="34" charset="0"/>
                <a:ea typeface="黑体" panose="02010609060101010101" pitchFamily="49" charset="-122"/>
              </a:rPr>
              <a:t>String col1=</a:t>
            </a:r>
            <a:r>
              <a:rPr kumimoji="0" lang="en-US" altLang="zh-CN" sz="1800" b="1" dirty="0" err="1">
                <a:latin typeface="Arial" panose="020B0604020202020204" pitchFamily="34" charset="0"/>
                <a:ea typeface="黑体" panose="02010609060101010101" pitchFamily="49" charset="-122"/>
              </a:rPr>
              <a:t>rs.getString</a:t>
            </a:r>
            <a:r>
              <a:rPr kumimoji="0" lang="en-US" altLang="zh-CN" sz="1800" b="1" dirty="0">
                <a:latin typeface="Arial" panose="020B0604020202020204" pitchFamily="34" charset="0"/>
                <a:ea typeface="黑体" panose="02010609060101010101" pitchFamily="49" charset="-122"/>
              </a:rPr>
              <a:t>(1);</a:t>
            </a:r>
          </a:p>
          <a:p>
            <a:pPr eaLnBrk="1" hangingPunct="1">
              <a:spcBef>
                <a:spcPct val="20000"/>
              </a:spcBef>
              <a:buClr>
                <a:srgbClr val="339966"/>
              </a:buClr>
              <a:buFont typeface="Wingdings" panose="05000000000000000000" pitchFamily="2" charset="2"/>
              <a:buNone/>
            </a:pPr>
            <a:r>
              <a:rPr kumimoji="0" lang="en-US" altLang="zh-CN" sz="1800" b="1" dirty="0">
                <a:latin typeface="Arial" panose="020B0604020202020204" pitchFamily="34" charset="0"/>
                <a:ea typeface="黑体" panose="02010609060101010101" pitchFamily="49" charset="-122"/>
              </a:rPr>
              <a:t>	String col2=</a:t>
            </a:r>
            <a:r>
              <a:rPr kumimoji="0" lang="en-US" altLang="zh-CN" sz="1800" b="1" dirty="0" err="1">
                <a:latin typeface="Arial" panose="020B0604020202020204" pitchFamily="34" charset="0"/>
                <a:ea typeface="黑体" panose="02010609060101010101" pitchFamily="49" charset="-122"/>
              </a:rPr>
              <a:t>rs.getString</a:t>
            </a:r>
            <a:r>
              <a:rPr kumimoji="0" lang="en-US" altLang="zh-CN" sz="1800" b="1" dirty="0">
                <a:latin typeface="Arial" panose="020B0604020202020204" pitchFamily="34" charset="0"/>
                <a:ea typeface="黑体" panose="02010609060101010101" pitchFamily="49" charset="-122"/>
              </a:rPr>
              <a:t>(“name”);</a:t>
            </a:r>
          </a:p>
          <a:p>
            <a:pPr eaLnBrk="1" hangingPunct="1">
              <a:spcBef>
                <a:spcPct val="20000"/>
              </a:spcBef>
              <a:buClr>
                <a:srgbClr val="339966"/>
              </a:buClr>
              <a:buFont typeface="Wingdings" panose="05000000000000000000" pitchFamily="2" charset="2"/>
              <a:buNone/>
            </a:pPr>
            <a:r>
              <a:rPr kumimoji="0" lang="en-US" altLang="zh-CN" sz="1800" b="1" dirty="0">
                <a:latin typeface="Arial" panose="020B0604020202020204" pitchFamily="34" charset="0"/>
                <a:ea typeface="黑体" panose="02010609060101010101" pitchFamily="49" charset="-122"/>
              </a:rPr>
              <a:t>	String col3=</a:t>
            </a:r>
            <a:r>
              <a:rPr kumimoji="0" lang="en-US" altLang="zh-CN" sz="1800" b="1" dirty="0" err="1">
                <a:latin typeface="Arial" panose="020B0604020202020204" pitchFamily="34" charset="0"/>
                <a:ea typeface="黑体" panose="02010609060101010101" pitchFamily="49" charset="-122"/>
              </a:rPr>
              <a:t>rs.getString</a:t>
            </a:r>
            <a:r>
              <a:rPr kumimoji="0" lang="en-US" altLang="zh-CN" sz="1800" b="1" dirty="0">
                <a:latin typeface="Arial" panose="020B0604020202020204" pitchFamily="34" charset="0"/>
                <a:ea typeface="黑体" panose="02010609060101010101" pitchFamily="49" charset="-122"/>
              </a:rPr>
              <a:t>(“3”);	</a:t>
            </a:r>
            <a:endParaRPr kumimoji="0" lang="en-US" altLang="zh-CN" sz="1600"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37170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a:t>
              </a:r>
              <a:r>
                <a:rPr lang="zh-CN" altLang="en-US" sz="2400" b="1" dirty="0">
                  <a:solidFill>
                    <a:schemeClr val="tx1"/>
                  </a:solidFill>
                  <a:latin typeface="仿宋" panose="02010609060101010101" pitchFamily="49" charset="-122"/>
                  <a:ea typeface="仿宋" panose="02010609060101010101" pitchFamily="49" charset="-122"/>
                </a:rPr>
                <a:t>编程实例</a:t>
              </a:r>
            </a:p>
          </p:txBody>
        </p:sp>
      </p:grpSp>
      <p:sp>
        <p:nvSpPr>
          <p:cNvPr id="12" name="Rectangle 7">
            <a:extLst>
              <a:ext uri="{FF2B5EF4-FFF2-40B4-BE49-F238E27FC236}">
                <a16:creationId xmlns:a16="http://schemas.microsoft.com/office/drawing/2014/main" id="{4BA3755A-3FB8-4C52-88CF-DF59B6B1E990}"/>
              </a:ext>
            </a:extLst>
          </p:cNvPr>
          <p:cNvSpPr>
            <a:spLocks noChangeArrowheads="1"/>
          </p:cNvSpPr>
          <p:nvPr/>
        </p:nvSpPr>
        <p:spPr bwMode="auto">
          <a:xfrm>
            <a:off x="0" y="1820549"/>
            <a:ext cx="12187591" cy="4050340"/>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28528" rIns="0" anchor="ct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339966"/>
              </a:buClr>
              <a:buFont typeface="Wingdings" panose="05000000000000000000" pitchFamily="2" charset="2"/>
              <a:buNone/>
            </a:pPr>
            <a:r>
              <a:rPr kumimoji="0" lang="en-US" altLang="zh-CN" sz="1800" b="1" dirty="0">
                <a:latin typeface="Arial" panose="020B0604020202020204" pitchFamily="34" charset="0"/>
                <a:ea typeface="黑体" panose="02010609060101010101" pitchFamily="49" charset="-122"/>
              </a:rPr>
              <a:t>               float col4=</a:t>
            </a:r>
            <a:r>
              <a:rPr kumimoji="0" lang="en-US" altLang="zh-CN" sz="1800" b="1" dirty="0" err="1">
                <a:latin typeface="Arial" panose="020B0604020202020204" pitchFamily="34" charset="0"/>
                <a:ea typeface="黑体" panose="02010609060101010101" pitchFamily="49" charset="-122"/>
              </a:rPr>
              <a:t>rs.getFloat</a:t>
            </a:r>
            <a:r>
              <a:rPr kumimoji="0" lang="en-US" altLang="zh-CN" sz="1800" b="1" dirty="0">
                <a:latin typeface="Arial" panose="020B0604020202020204" pitchFamily="34" charset="0"/>
                <a:ea typeface="黑体" panose="02010609060101010101" pitchFamily="49" charset="-122"/>
              </a:rPr>
              <a:t>(“price”);</a:t>
            </a:r>
          </a:p>
          <a:p>
            <a:pPr eaLnBrk="1" hangingPunct="1">
              <a:spcBef>
                <a:spcPct val="20000"/>
              </a:spcBef>
              <a:buClr>
                <a:srgbClr val="339966"/>
              </a:buClr>
              <a:buFont typeface="Wingdings" panose="05000000000000000000" pitchFamily="2" charset="2"/>
              <a:buNone/>
            </a:pPr>
            <a:r>
              <a:rPr kumimoji="0" lang="en-US" altLang="zh-CN" sz="1800" b="1" dirty="0">
                <a:latin typeface="Arial" panose="020B0604020202020204" pitchFamily="34" charset="0"/>
                <a:ea typeface="黑体" panose="02010609060101010101" pitchFamily="49" charset="-122"/>
              </a:rPr>
              <a:t>	</a:t>
            </a:r>
            <a:r>
              <a:rPr kumimoji="0" lang="en-US" altLang="zh-CN" sz="1800" b="1" dirty="0" err="1">
                <a:latin typeface="Arial" panose="020B0604020202020204" pitchFamily="34" charset="0"/>
                <a:ea typeface="黑体" panose="02010609060101010101" pitchFamily="49" charset="-122"/>
              </a:rPr>
              <a:t>System.out.println</a:t>
            </a:r>
            <a:r>
              <a:rPr kumimoji="0" lang="en-US" altLang="zh-CN" sz="1800" b="1" dirty="0">
                <a:latin typeface="Arial" panose="020B0604020202020204" pitchFamily="34" charset="0"/>
                <a:ea typeface="黑体" panose="02010609060101010101" pitchFamily="49" charset="-122"/>
              </a:rPr>
              <a:t>(“id=“+col1+” name=“+col2+“ title=“+col3+” price=“+col4);</a:t>
            </a:r>
            <a:r>
              <a:rPr kumimoji="0" lang="fr-FR" altLang="zh-CN" sz="1800" dirty="0">
                <a:latin typeface="Arial" panose="020B0604020202020204" pitchFamily="34" charset="0"/>
                <a:ea typeface="黑体" panose="02010609060101010101" pitchFamily="49" charset="-122"/>
              </a:rPr>
              <a:t> </a:t>
            </a:r>
          </a:p>
          <a:p>
            <a:pPr eaLnBrk="1" hangingPunct="1">
              <a:spcBef>
                <a:spcPct val="20000"/>
              </a:spcBef>
              <a:buClr>
                <a:srgbClr val="339966"/>
              </a:buClr>
              <a:buFont typeface="Wingdings" panose="05000000000000000000" pitchFamily="2" charset="2"/>
              <a:buNone/>
            </a:pPr>
            <a:r>
              <a:rPr kumimoji="0" lang="fr-FR" altLang="zh-CN" sz="1800" dirty="0">
                <a:latin typeface="Arial" panose="020B0604020202020204" pitchFamily="34" charset="0"/>
                <a:ea typeface="黑体" panose="02010609060101010101" pitchFamily="49" charset="-122"/>
              </a:rPr>
              <a:t>    }</a:t>
            </a:r>
            <a:r>
              <a:rPr kumimoji="0" lang="en-US" altLang="zh-CN" sz="1800" dirty="0">
                <a:latin typeface="Arial" panose="020B0604020202020204" pitchFamily="34" charset="0"/>
                <a:ea typeface="黑体" panose="02010609060101010101" pitchFamily="49" charset="-122"/>
              </a:rPr>
              <a:t>//end while</a:t>
            </a:r>
            <a:endParaRPr kumimoji="0" lang="fr-FR" altLang="zh-CN" sz="1800" dirty="0">
              <a:latin typeface="Arial" panose="020B0604020202020204" pitchFamily="34" charset="0"/>
              <a:ea typeface="黑体" panose="02010609060101010101" pitchFamily="49" charset="-122"/>
            </a:endParaRPr>
          </a:p>
          <a:p>
            <a:pPr eaLnBrk="1" hangingPunct="1"/>
            <a:r>
              <a:rPr kumimoji="0" lang="fr-FR" altLang="zh-CN" sz="1800" dirty="0">
                <a:latin typeface="Arial" panose="020B0604020202020204" pitchFamily="34" charset="0"/>
                <a:ea typeface="黑体" panose="02010609060101010101" pitchFamily="49" charset="-122"/>
              </a:rPr>
              <a:t>    sql= </a:t>
            </a:r>
            <a:r>
              <a:rPr kumimoji="0" lang="en-US" altLang="zh-CN" sz="1800" b="1" dirty="0">
                <a:latin typeface="Arial" panose="020B0604020202020204" pitchFamily="34" charset="0"/>
                <a:ea typeface="黑体" panose="02010609060101010101" pitchFamily="49" charset="-122"/>
              </a:rPr>
              <a:t>" insert into books(</a:t>
            </a:r>
            <a:r>
              <a:rPr kumimoji="0" lang="en-US" altLang="zh-CN" sz="1800" b="1" dirty="0" err="1">
                <a:latin typeface="Arial" panose="020B0604020202020204" pitchFamily="34" charset="0"/>
                <a:ea typeface="黑体" panose="02010609060101010101" pitchFamily="49" charset="-122"/>
              </a:rPr>
              <a:t>id,name,title,price</a:t>
            </a:r>
            <a:r>
              <a:rPr kumimoji="0" lang="en-US" altLang="zh-CN" sz="1800" b="1" dirty="0">
                <a:latin typeface="Arial" panose="020B0604020202020204" pitchFamily="34" charset="0"/>
                <a:ea typeface="黑体" panose="02010609060101010101" pitchFamily="49" charset="-122"/>
              </a:rPr>
              <a:t>) VALUES(‘999’,’Tom’, ’</a:t>
            </a:r>
            <a:r>
              <a:rPr kumimoji="0" lang="en-US" altLang="zh-CN" sz="1800" b="1" dirty="0" err="1">
                <a:latin typeface="Arial" panose="020B0604020202020204" pitchFamily="34" charset="0"/>
                <a:ea typeface="黑体" panose="02010609060101010101" pitchFamily="49" charset="-122"/>
              </a:rPr>
              <a:t>jdbc</a:t>
            </a:r>
            <a:r>
              <a:rPr kumimoji="0" lang="en-US" altLang="zh-CN" sz="1800" b="1" dirty="0">
                <a:latin typeface="Arial" panose="020B0604020202020204" pitchFamily="34" charset="0"/>
                <a:ea typeface="黑体" panose="02010609060101010101" pitchFamily="49" charset="-122"/>
              </a:rPr>
              <a:t> Bible’,49.8) from books "</a:t>
            </a:r>
            <a:r>
              <a:rPr kumimoji="0" lang="en-US" altLang="zh-CN" sz="1800" dirty="0">
                <a:latin typeface="Arial" panose="020B0604020202020204" pitchFamily="34" charset="0"/>
                <a:ea typeface="黑体" panose="02010609060101010101" pitchFamily="49" charset="-122"/>
              </a:rPr>
              <a:t> </a:t>
            </a:r>
          </a:p>
          <a:p>
            <a:pPr eaLnBrk="1" hangingPunct="1"/>
            <a:r>
              <a:rPr kumimoji="0" lang="en-US" altLang="zh-CN" sz="1800" dirty="0">
                <a:latin typeface="Arial" panose="020B0604020202020204" pitchFamily="34" charset="0"/>
                <a:ea typeface="黑体" panose="02010609060101010101" pitchFamily="49" charset="-122"/>
              </a:rPr>
              <a:t>    </a:t>
            </a:r>
            <a:r>
              <a:rPr kumimoji="0" lang="en-US" altLang="zh-CN" sz="1800" dirty="0" err="1">
                <a:latin typeface="Arial" panose="020B0604020202020204" pitchFamily="34" charset="0"/>
                <a:ea typeface="黑体" panose="02010609060101010101" pitchFamily="49" charset="-122"/>
              </a:rPr>
              <a:t>stmt.executeUpdate</a:t>
            </a:r>
            <a:r>
              <a:rPr kumimoji="0" lang="en-US" altLang="zh-CN" sz="1800" dirty="0">
                <a:latin typeface="Arial" panose="020B0604020202020204" pitchFamily="34" charset="0"/>
                <a:ea typeface="黑体" panose="02010609060101010101" pitchFamily="49" charset="-122"/>
              </a:rPr>
              <a:t>(</a:t>
            </a:r>
            <a:r>
              <a:rPr kumimoji="0" lang="en-US" altLang="zh-CN" sz="1800" dirty="0" err="1">
                <a:latin typeface="Arial" panose="020B0604020202020204" pitchFamily="34" charset="0"/>
                <a:ea typeface="黑体" panose="02010609060101010101" pitchFamily="49" charset="-122"/>
              </a:rPr>
              <a:t>sql</a:t>
            </a:r>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    </a:t>
            </a:r>
            <a:r>
              <a:rPr kumimoji="0" lang="en-US" altLang="zh-CN" sz="1800" dirty="0" err="1">
                <a:latin typeface="Arial" panose="020B0604020202020204" pitchFamily="34" charset="0"/>
                <a:ea typeface="黑体" panose="02010609060101010101" pitchFamily="49" charset="-122"/>
              </a:rPr>
              <a:t>stmt.executeUpdate</a:t>
            </a:r>
            <a:r>
              <a:rPr kumimoji="0" lang="en-US" altLang="zh-CN" sz="1800" dirty="0">
                <a:latin typeface="Arial" panose="020B0604020202020204" pitchFamily="34" charset="0"/>
                <a:ea typeface="黑体" panose="02010609060101010101" pitchFamily="49" charset="-122"/>
              </a:rPr>
              <a:t>(“</a:t>
            </a:r>
            <a:r>
              <a:rPr kumimoji="0" lang="en-US" altLang="zh-CN" sz="1800" b="1" dirty="0">
                <a:latin typeface="Arial" panose="020B0604020202020204" pitchFamily="34" charset="0"/>
                <a:ea typeface="黑体" panose="02010609060101010101" pitchFamily="49" charset="-122"/>
              </a:rPr>
              <a:t>delete from books where id=‘999’”</a:t>
            </a:r>
            <a:r>
              <a:rPr kumimoji="0" lang="en-US" altLang="zh-CN" sz="1800" dirty="0">
                <a:latin typeface="Arial" panose="020B0604020202020204" pitchFamily="34" charset="0"/>
                <a:ea typeface="黑体" panose="02010609060101010101" pitchFamily="49" charset="-122"/>
              </a:rPr>
              <a:t>);</a:t>
            </a:r>
            <a:endParaRPr kumimoji="0" lang="fr-FR" altLang="zh-CN" sz="1800" dirty="0">
              <a:latin typeface="Arial" panose="020B0604020202020204" pitchFamily="34" charset="0"/>
              <a:ea typeface="黑体" panose="02010609060101010101" pitchFamily="49" charset="-122"/>
            </a:endParaRPr>
          </a:p>
          <a:p>
            <a:pPr eaLnBrk="1" hangingPunct="1"/>
            <a:r>
              <a:rPr kumimoji="0" lang="fr-FR" altLang="zh-CN" sz="1800" dirty="0">
                <a:latin typeface="Arial" panose="020B0604020202020204" pitchFamily="34" charset="0"/>
                <a:ea typeface="黑体" panose="02010609060101010101" pitchFamily="49" charset="-122"/>
              </a:rPr>
              <a:t>    rs.close;</a:t>
            </a:r>
          </a:p>
          <a:p>
            <a:pPr eaLnBrk="1" hangingPunct="1"/>
            <a:r>
              <a:rPr kumimoji="0" lang="fr-FR" altLang="zh-CN" sz="1800" dirty="0">
                <a:latin typeface="Arial" panose="020B0604020202020204" pitchFamily="34" charset="0"/>
                <a:ea typeface="黑体" panose="02010609060101010101" pitchFamily="49" charset="-122"/>
              </a:rPr>
              <a:t>    stmt.close();</a:t>
            </a:r>
          </a:p>
          <a:p>
            <a:pPr eaLnBrk="1" hangingPunct="1"/>
            <a:r>
              <a:rPr kumimoji="0" lang="fr-FR" altLang="zh-CN" sz="1800" dirty="0">
                <a:latin typeface="Arial" panose="020B0604020202020204" pitchFamily="34" charset="0"/>
                <a:ea typeface="黑体" panose="02010609060101010101" pitchFamily="49" charset="-122"/>
              </a:rPr>
              <a:t>    con.close();</a:t>
            </a:r>
          </a:p>
          <a:p>
            <a:pPr eaLnBrk="1" hangingPunct="1"/>
            <a:r>
              <a:rPr kumimoji="0" lang="fr-FR" altLang="zh-CN" sz="1800" dirty="0">
                <a:latin typeface="Arial" panose="020B0604020202020204" pitchFamily="34" charset="0"/>
                <a:ea typeface="黑体" panose="02010609060101010101" pitchFamily="49" charset="-122"/>
              </a:rPr>
              <a:t> } catch (SQLException ce) {</a:t>
            </a:r>
          </a:p>
          <a:p>
            <a:pPr eaLnBrk="1" hangingPunct="1"/>
            <a:r>
              <a:rPr kumimoji="0" lang="fr-FR" altLang="zh-CN" sz="1800" dirty="0">
                <a:latin typeface="Arial" panose="020B0604020202020204" pitchFamily="34" charset="0"/>
                <a:ea typeface="黑体" panose="02010609060101010101" pitchFamily="49" charset="-122"/>
              </a:rPr>
              <a:t>        System.out.println(ce);</a:t>
            </a:r>
          </a:p>
          <a:p>
            <a:pPr eaLnBrk="1" hangingPunct="1"/>
            <a:r>
              <a:rPr kumimoji="0" lang="fr-FR" altLang="zh-CN" sz="1800" dirty="0">
                <a:latin typeface="Arial" panose="020B0604020202020204" pitchFamily="34" charset="0"/>
                <a:ea typeface="黑体" panose="02010609060101010101" pitchFamily="49" charset="-122"/>
              </a:rPr>
              <a:t> }//end try</a:t>
            </a:r>
          </a:p>
          <a:p>
            <a:pPr eaLnBrk="1" hangingPunct="1"/>
            <a:r>
              <a:rPr kumimoji="0" lang="en-US" altLang="zh-CN" sz="1800" dirty="0">
                <a:latin typeface="Arial" panose="020B0604020202020204" pitchFamily="34" charset="0"/>
                <a:ea typeface="黑体" panose="02010609060101010101" pitchFamily="49" charset="-122"/>
              </a:rPr>
              <a:t>}//end main</a:t>
            </a:r>
          </a:p>
          <a:p>
            <a:pPr eaLnBrk="1" hangingPunct="1"/>
            <a:r>
              <a:rPr kumimoji="0" lang="fr-FR" altLang="zh-CN" sz="1600" dirty="0">
                <a:latin typeface="Arial" panose="020B0604020202020204" pitchFamily="34" charset="0"/>
                <a:ea typeface="黑体" panose="02010609060101010101" pitchFamily="49" charset="-122"/>
              </a:rPr>
              <a:t>      </a:t>
            </a:r>
            <a:endParaRPr kumimoji="0" lang="en-US" altLang="zh-CN" sz="1600"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0025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solidFill>
                  <a:latin typeface="仿宋" panose="02010609060101010101" pitchFamily="49" charset="-122"/>
                  <a:ea typeface="仿宋" panose="02010609060101010101" pitchFamily="49" charset="-122"/>
                </a:rPr>
                <a:t>PreparedStatement</a:t>
              </a:r>
              <a:r>
                <a:rPr lang="zh-CN" altLang="en-US" sz="2400" b="1" dirty="0">
                  <a:solidFill>
                    <a:schemeClr val="tx1"/>
                  </a:solidFill>
                  <a:latin typeface="仿宋" panose="02010609060101010101" pitchFamily="49" charset="-122"/>
                  <a:ea typeface="仿宋" panose="02010609060101010101" pitchFamily="49" charset="-122"/>
                </a:rPr>
                <a:t>接口</a:t>
              </a:r>
            </a:p>
          </p:txBody>
        </p:sp>
      </p:grpSp>
      <p:sp>
        <p:nvSpPr>
          <p:cNvPr id="10" name="Line 8">
            <a:extLst>
              <a:ext uri="{FF2B5EF4-FFF2-40B4-BE49-F238E27FC236}">
                <a16:creationId xmlns:a16="http://schemas.microsoft.com/office/drawing/2014/main" id="{BAA792B8-875B-46B9-8B8D-7FDC235A7175}"/>
              </a:ext>
            </a:extLst>
          </p:cNvPr>
          <p:cNvSpPr>
            <a:spLocks noChangeShapeType="1"/>
          </p:cNvSpPr>
          <p:nvPr/>
        </p:nvSpPr>
        <p:spPr bwMode="auto">
          <a:xfrm flipH="1">
            <a:off x="5603260" y="2531921"/>
            <a:ext cx="0" cy="7921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仿宋" panose="02010609060101010101" pitchFamily="49" charset="-122"/>
              <a:ea typeface="仿宋" panose="02010609060101010101" pitchFamily="49" charset="-122"/>
            </a:endParaRPr>
          </a:p>
        </p:txBody>
      </p:sp>
      <p:sp>
        <p:nvSpPr>
          <p:cNvPr id="11" name="Rectangle 9">
            <a:extLst>
              <a:ext uri="{FF2B5EF4-FFF2-40B4-BE49-F238E27FC236}">
                <a16:creationId xmlns:a16="http://schemas.microsoft.com/office/drawing/2014/main" id="{58A17E2F-B7BA-49F6-B069-DBB1A4ECF484}"/>
              </a:ext>
            </a:extLst>
          </p:cNvPr>
          <p:cNvSpPr>
            <a:spLocks noChangeArrowheads="1"/>
          </p:cNvSpPr>
          <p:nvPr/>
        </p:nvSpPr>
        <p:spPr bwMode="auto">
          <a:xfrm>
            <a:off x="3945911" y="3324083"/>
            <a:ext cx="3313113" cy="1079500"/>
          </a:xfrm>
          <a:prstGeom prst="rect">
            <a:avLst/>
          </a:prstGeom>
          <a:gradFill rotWithShape="1">
            <a:gsLst>
              <a:gs pos="0">
                <a:srgbClr val="CC99FF"/>
              </a:gs>
              <a:gs pos="100000">
                <a:srgbClr val="FFFFFF"/>
              </a:gs>
            </a:gsLst>
            <a:path path="shape">
              <a:fillToRect l="50000" t="50000" r="50000" b="50000"/>
            </a:path>
          </a:gradFill>
          <a:ln w="9525" algn="ctr">
            <a:solidFill>
              <a:srgbClr val="993366"/>
            </a:solidFill>
            <a:miter lim="800000"/>
            <a:headEnd/>
            <a:tailEnd/>
          </a:ln>
          <a:effectLst>
            <a:outerShdw dist="81320" dir="2319588"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0" lang="en-US" altLang="zh-CN" sz="2000" b="1">
                <a:latin typeface="仿宋" panose="02010609060101010101" pitchFamily="49" charset="-122"/>
                <a:ea typeface="仿宋" panose="02010609060101010101" pitchFamily="49" charset="-122"/>
              </a:rPr>
              <a:t>PreparedStatement</a:t>
            </a:r>
            <a:r>
              <a:rPr kumimoji="0" lang="zh-CN" altLang="en-US" sz="2000">
                <a:latin typeface="仿宋" panose="02010609060101010101" pitchFamily="49" charset="-122"/>
                <a:ea typeface="仿宋" panose="02010609060101010101" pitchFamily="49" charset="-122"/>
              </a:rPr>
              <a:t>接口</a:t>
            </a:r>
            <a:endParaRPr kumimoji="0" lang="en-US" altLang="zh-CN" sz="2000">
              <a:latin typeface="仿宋" panose="02010609060101010101" pitchFamily="49" charset="-122"/>
              <a:ea typeface="仿宋" panose="02010609060101010101" pitchFamily="49" charset="-122"/>
            </a:endParaRPr>
          </a:p>
          <a:p>
            <a:pPr algn="ctr" eaLnBrk="1" hangingPunct="1">
              <a:spcBef>
                <a:spcPct val="20000"/>
              </a:spcBef>
            </a:pPr>
            <a:r>
              <a:rPr kumimoji="0" lang="zh-CN" altLang="en-US" sz="2000">
                <a:latin typeface="仿宋" panose="02010609060101010101" pitchFamily="49" charset="-122"/>
                <a:ea typeface="仿宋" panose="02010609060101010101" pitchFamily="49" charset="-122"/>
              </a:rPr>
              <a:t>（预编译的 </a:t>
            </a:r>
            <a:r>
              <a:rPr kumimoji="0" lang="en-US" altLang="zh-CN" sz="2000">
                <a:latin typeface="仿宋" panose="02010609060101010101" pitchFamily="49" charset="-122"/>
                <a:ea typeface="仿宋" panose="02010609060101010101" pitchFamily="49" charset="-122"/>
              </a:rPr>
              <a:t>SQL </a:t>
            </a:r>
            <a:r>
              <a:rPr kumimoji="0" lang="zh-CN" altLang="en-US" sz="2000">
                <a:latin typeface="仿宋" panose="02010609060101010101" pitchFamily="49" charset="-122"/>
                <a:ea typeface="仿宋" panose="02010609060101010101" pitchFamily="49" charset="-122"/>
              </a:rPr>
              <a:t>语句）</a:t>
            </a:r>
            <a:endParaRPr kumimoji="0" lang="en-US" altLang="zh-CN" sz="2000">
              <a:latin typeface="仿宋" panose="02010609060101010101" pitchFamily="49" charset="-122"/>
              <a:ea typeface="仿宋" panose="02010609060101010101" pitchFamily="49" charset="-122"/>
            </a:endParaRPr>
          </a:p>
        </p:txBody>
      </p:sp>
      <p:sp>
        <p:nvSpPr>
          <p:cNvPr id="13" name="Oval 10">
            <a:extLst>
              <a:ext uri="{FF2B5EF4-FFF2-40B4-BE49-F238E27FC236}">
                <a16:creationId xmlns:a16="http://schemas.microsoft.com/office/drawing/2014/main" id="{4F2B7383-4A2D-4D24-88D0-4F7694E3251A}"/>
              </a:ext>
            </a:extLst>
          </p:cNvPr>
          <p:cNvSpPr>
            <a:spLocks noChangeArrowheads="1"/>
          </p:cNvSpPr>
          <p:nvPr/>
        </p:nvSpPr>
        <p:spPr bwMode="auto">
          <a:xfrm>
            <a:off x="1571011" y="5051283"/>
            <a:ext cx="3527425" cy="1081088"/>
          </a:xfrm>
          <a:prstGeom prst="ellipse">
            <a:avLst/>
          </a:prstGeom>
          <a:gradFill rotWithShape="1">
            <a:gsLst>
              <a:gs pos="0">
                <a:srgbClr val="99CCFF"/>
              </a:gs>
              <a:gs pos="100000">
                <a:srgbClr val="FFFFFF"/>
              </a:gs>
            </a:gsLst>
            <a:lin ang="5400000" scaled="1"/>
          </a:gradFill>
          <a:ln w="9525">
            <a:solidFill>
              <a:schemeClr val="tx1"/>
            </a:solidFill>
            <a:round/>
            <a:headEnd/>
            <a:tailEnd/>
          </a:ln>
          <a:effectLst>
            <a:outerShdw dist="56796" dir="3806097"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000">
                <a:latin typeface="仿宋" panose="02010609060101010101" pitchFamily="49" charset="-122"/>
                <a:ea typeface="仿宋" panose="02010609060101010101" pitchFamily="49" charset="-122"/>
              </a:rPr>
              <a:t>PreparedStatement</a:t>
            </a:r>
          </a:p>
          <a:p>
            <a:pPr algn="ctr" eaLnBrk="1" hangingPunct="1"/>
            <a:r>
              <a:rPr kumimoji="0" lang="en-US" altLang="zh-CN" sz="2000">
                <a:latin typeface="仿宋" panose="02010609060101010101" pitchFamily="49" charset="-122"/>
                <a:ea typeface="仿宋" panose="02010609060101010101" pitchFamily="49" charset="-122"/>
              </a:rPr>
              <a:t> </a:t>
            </a:r>
            <a:r>
              <a:rPr kumimoji="0" lang="zh-CN" altLang="en-US" sz="2000">
                <a:latin typeface="仿宋" panose="02010609060101010101" pitchFamily="49" charset="-122"/>
                <a:ea typeface="仿宋" panose="02010609060101010101" pitchFamily="49" charset="-122"/>
              </a:rPr>
              <a:t>用于提高运行时效率</a:t>
            </a:r>
            <a:endParaRPr kumimoji="0" lang="en-US" altLang="zh-CN" sz="2000">
              <a:latin typeface="仿宋" panose="02010609060101010101" pitchFamily="49" charset="-122"/>
              <a:ea typeface="仿宋" panose="02010609060101010101" pitchFamily="49" charset="-122"/>
            </a:endParaRPr>
          </a:p>
        </p:txBody>
      </p:sp>
      <p:sp>
        <p:nvSpPr>
          <p:cNvPr id="14" name="Oval 11">
            <a:extLst>
              <a:ext uri="{FF2B5EF4-FFF2-40B4-BE49-F238E27FC236}">
                <a16:creationId xmlns:a16="http://schemas.microsoft.com/office/drawing/2014/main" id="{46D884E1-2C84-4B60-BC24-9937BE658D65}"/>
              </a:ext>
            </a:extLst>
          </p:cNvPr>
          <p:cNvSpPr>
            <a:spLocks noChangeArrowheads="1"/>
          </p:cNvSpPr>
          <p:nvPr/>
        </p:nvSpPr>
        <p:spPr bwMode="auto">
          <a:xfrm>
            <a:off x="5458798" y="5051283"/>
            <a:ext cx="3960812" cy="1079500"/>
          </a:xfrm>
          <a:prstGeom prst="ellipse">
            <a:avLst/>
          </a:prstGeom>
          <a:gradFill rotWithShape="1">
            <a:gsLst>
              <a:gs pos="0">
                <a:srgbClr val="99CCFF"/>
              </a:gs>
              <a:gs pos="100000">
                <a:srgbClr val="FFFFFF"/>
              </a:gs>
            </a:gsLst>
            <a:lin ang="5400000" scaled="1"/>
          </a:gradFill>
          <a:ln w="9525" algn="ctr">
            <a:solidFill>
              <a:schemeClr val="tx1"/>
            </a:solidFill>
            <a:round/>
            <a:headEnd/>
            <a:tailEnd/>
          </a:ln>
          <a:effectLst>
            <a:outerShdw dist="56796" dir="3806097" algn="ctr" rotWithShape="0">
              <a:schemeClr val="bg2">
                <a:alpha val="50000"/>
              </a:schemeClr>
            </a:outer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2000">
                <a:latin typeface="仿宋" panose="02010609060101010101" pitchFamily="49" charset="-122"/>
                <a:ea typeface="仿宋" panose="02010609060101010101" pitchFamily="49" charset="-122"/>
              </a:rPr>
              <a:t>执行 </a:t>
            </a:r>
            <a:r>
              <a:rPr kumimoji="0" lang="en-US" altLang="zh-CN" sz="2000">
                <a:latin typeface="仿宋" panose="02010609060101010101" pitchFamily="49" charset="-122"/>
                <a:ea typeface="仿宋" panose="02010609060101010101" pitchFamily="49" charset="-122"/>
              </a:rPr>
              <a:t>PreparedStatement </a:t>
            </a:r>
          </a:p>
          <a:p>
            <a:pPr algn="ctr" eaLnBrk="1" hangingPunct="1"/>
            <a:r>
              <a:rPr kumimoji="0" lang="zh-CN" altLang="en-US" sz="2000">
                <a:latin typeface="仿宋" panose="02010609060101010101" pitchFamily="49" charset="-122"/>
                <a:ea typeface="仿宋" panose="02010609060101010101" pitchFamily="49" charset="-122"/>
              </a:rPr>
              <a:t>对象比执行 </a:t>
            </a:r>
            <a:r>
              <a:rPr kumimoji="0" lang="en-US" altLang="zh-CN" sz="2000">
                <a:latin typeface="仿宋" panose="02010609060101010101" pitchFamily="49" charset="-122"/>
                <a:ea typeface="仿宋" panose="02010609060101010101" pitchFamily="49" charset="-122"/>
              </a:rPr>
              <a:t>Statement </a:t>
            </a:r>
            <a:r>
              <a:rPr kumimoji="0" lang="zh-CN" altLang="en-US" sz="2000">
                <a:latin typeface="仿宋" panose="02010609060101010101" pitchFamily="49" charset="-122"/>
                <a:ea typeface="仿宋" panose="02010609060101010101" pitchFamily="49" charset="-122"/>
              </a:rPr>
              <a:t>对象快</a:t>
            </a:r>
            <a:endParaRPr kumimoji="0" lang="en-US" altLang="zh-CN" sz="2000">
              <a:latin typeface="仿宋" panose="02010609060101010101" pitchFamily="49" charset="-122"/>
              <a:ea typeface="仿宋" panose="02010609060101010101" pitchFamily="49" charset="-122"/>
            </a:endParaRPr>
          </a:p>
        </p:txBody>
      </p:sp>
      <p:cxnSp>
        <p:nvCxnSpPr>
          <p:cNvPr id="15" name="AutoShape 12">
            <a:extLst>
              <a:ext uri="{FF2B5EF4-FFF2-40B4-BE49-F238E27FC236}">
                <a16:creationId xmlns:a16="http://schemas.microsoft.com/office/drawing/2014/main" id="{F4DA0E7E-4CE0-4E7A-A108-972AA074D990}"/>
              </a:ext>
            </a:extLst>
          </p:cNvPr>
          <p:cNvCxnSpPr>
            <a:cxnSpLocks noChangeShapeType="1"/>
          </p:cNvCxnSpPr>
          <p:nvPr/>
        </p:nvCxnSpPr>
        <p:spPr bwMode="auto">
          <a:xfrm rot="5400000">
            <a:off x="4073704" y="3556652"/>
            <a:ext cx="647700" cy="2341562"/>
          </a:xfrm>
          <a:prstGeom prst="bentConnector3">
            <a:avLst>
              <a:gd name="adj1" fmla="val 50000"/>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3">
            <a:extLst>
              <a:ext uri="{FF2B5EF4-FFF2-40B4-BE49-F238E27FC236}">
                <a16:creationId xmlns:a16="http://schemas.microsoft.com/office/drawing/2014/main" id="{2DD6FD96-A21C-4502-9331-B5DD63C39319}"/>
              </a:ext>
            </a:extLst>
          </p:cNvPr>
          <p:cNvCxnSpPr>
            <a:cxnSpLocks noChangeShapeType="1"/>
          </p:cNvCxnSpPr>
          <p:nvPr/>
        </p:nvCxnSpPr>
        <p:spPr bwMode="auto">
          <a:xfrm rot="16200000" flipH="1">
            <a:off x="6400979" y="3575702"/>
            <a:ext cx="647700" cy="2303462"/>
          </a:xfrm>
          <a:prstGeom prst="bentConnector3">
            <a:avLst>
              <a:gd name="adj1" fmla="val 50000"/>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tangle 14">
            <a:extLst>
              <a:ext uri="{FF2B5EF4-FFF2-40B4-BE49-F238E27FC236}">
                <a16:creationId xmlns:a16="http://schemas.microsoft.com/office/drawing/2014/main" id="{65E4AA99-649D-4D2A-9794-099C803D8A10}"/>
              </a:ext>
            </a:extLst>
          </p:cNvPr>
          <p:cNvSpPr>
            <a:spLocks noChangeArrowheads="1"/>
          </p:cNvSpPr>
          <p:nvPr/>
        </p:nvSpPr>
        <p:spPr bwMode="auto">
          <a:xfrm>
            <a:off x="3945911" y="1761509"/>
            <a:ext cx="3313113" cy="720725"/>
          </a:xfrm>
          <a:prstGeom prst="rect">
            <a:avLst/>
          </a:prstGeom>
          <a:gradFill rotWithShape="1">
            <a:gsLst>
              <a:gs pos="0">
                <a:schemeClr val="accent2"/>
              </a:gs>
              <a:gs pos="100000">
                <a:srgbClr val="66CCFF"/>
              </a:gs>
            </a:gsLst>
            <a:lin ang="5400000" scaled="1"/>
          </a:gradFill>
          <a:ln w="9525" algn="ctr">
            <a:solidFill>
              <a:schemeClr val="tx1"/>
            </a:solidFill>
            <a:miter lim="800000"/>
            <a:headEnd/>
            <a:tailEnd/>
          </a:ln>
          <a:effectLst>
            <a:prstShdw prst="shdw13" dist="71842" dir="13500000">
              <a:schemeClr val="bg2">
                <a:alpha val="50000"/>
              </a:schemeClr>
            </a:prstShdw>
          </a:effec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400" b="1" dirty="0">
                <a:latin typeface="仿宋" panose="02010609060101010101" pitchFamily="49" charset="-122"/>
                <a:ea typeface="仿宋" panose="02010609060101010101" pitchFamily="49" charset="-122"/>
              </a:rPr>
              <a:t>Statement</a:t>
            </a:r>
            <a:r>
              <a:rPr kumimoji="0" lang="zh-CN" altLang="en-US" sz="2400" b="1" dirty="0">
                <a:latin typeface="仿宋" panose="02010609060101010101" pitchFamily="49" charset="-122"/>
                <a:ea typeface="仿宋" panose="02010609060101010101" pitchFamily="49" charset="-122"/>
              </a:rPr>
              <a:t>接口</a:t>
            </a:r>
            <a:endParaRPr kumimoji="0" lang="en-US" altLang="zh-CN"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6895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3" presetClass="entr" presetSubtype="1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1000"/>
                                        <p:tgtEl>
                                          <p:spTgt spid="20"/>
                                        </p:tgtEl>
                                      </p:cBhvr>
                                    </p:animEffect>
                                  </p:childTnLst>
                                </p:cTn>
                              </p:par>
                            </p:childTnLst>
                          </p:cTn>
                        </p:par>
                        <p:par>
                          <p:cTn id="20" fill="hold">
                            <p:stCondLst>
                              <p:cond delay="4000"/>
                            </p:stCondLst>
                            <p:childTnLst>
                              <p:par>
                                <p:cTn id="21" presetID="22" presetClass="entr" presetSubtype="1"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1000"/>
                                        <p:tgtEl>
                                          <p:spTgt spid="10"/>
                                        </p:tgtEl>
                                      </p:cBhvr>
                                    </p:animEffect>
                                  </p:childTnLst>
                                </p:cTn>
                              </p:par>
                            </p:childTnLst>
                          </p:cTn>
                        </p:par>
                        <p:par>
                          <p:cTn id="24" fill="hold">
                            <p:stCondLst>
                              <p:cond delay="5000"/>
                            </p:stCondLst>
                            <p:childTnLst>
                              <p:par>
                                <p:cTn id="25" presetID="2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edge">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1000"/>
                                        <p:tgtEl>
                                          <p:spTgt spid="15"/>
                                        </p:tgtEl>
                                      </p:cBhvr>
                                    </p:animEffect>
                                  </p:childTnLst>
                                </p:cTn>
                              </p:par>
                              <p:par>
                                <p:cTn id="33" presetID="22" presetClass="entr" presetSubtype="1"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1000"/>
                                        <p:tgtEl>
                                          <p:spTgt spid="16"/>
                                        </p:tgtEl>
                                      </p:cBhvr>
                                    </p:animEffect>
                                  </p:childTnLst>
                                </p:cTn>
                              </p:par>
                            </p:childTnLst>
                          </p:cTn>
                        </p:par>
                        <p:par>
                          <p:cTn id="36" fill="hold">
                            <p:stCondLst>
                              <p:cond delay="1000"/>
                            </p:stCondLst>
                            <p:childTnLst>
                              <p:par>
                                <p:cTn id="37" presetID="2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edge">
                                      <p:cBhvr>
                                        <p:cTn id="39" dur="1000"/>
                                        <p:tgtEl>
                                          <p:spTgt spid="13"/>
                                        </p:tgtEl>
                                      </p:cBhvr>
                                    </p:animEffect>
                                  </p:childTnLst>
                                </p:cTn>
                              </p:par>
                              <p:par>
                                <p:cTn id="40" presetID="2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edge">
                                      <p:cBhvr>
                                        <p:cTn id="4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11" grpId="0" animBg="1"/>
      <p:bldP spid="13" grpId="0" animBg="1"/>
      <p:bldP spid="14" grpId="0" animBg="1"/>
      <p:bldP spid="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solidFill>
                  <a:latin typeface="仿宋" panose="02010609060101010101" pitchFamily="49" charset="-122"/>
                  <a:ea typeface="仿宋" panose="02010609060101010101" pitchFamily="49" charset="-122"/>
                </a:rPr>
                <a:t>PreparedStatement</a:t>
              </a:r>
              <a:r>
                <a:rPr lang="zh-CN" altLang="en-US" sz="2400" b="1" dirty="0">
                  <a:solidFill>
                    <a:schemeClr val="tx1"/>
                  </a:solidFill>
                  <a:latin typeface="仿宋" panose="02010609060101010101" pitchFamily="49" charset="-122"/>
                  <a:ea typeface="仿宋" panose="02010609060101010101" pitchFamily="49" charset="-122"/>
                </a:rPr>
                <a:t>接口</a:t>
              </a:r>
            </a:p>
          </p:txBody>
        </p:sp>
      </p:grpSp>
      <p:sp>
        <p:nvSpPr>
          <p:cNvPr id="23" name="Rectangle 8">
            <a:extLst>
              <a:ext uri="{FF2B5EF4-FFF2-40B4-BE49-F238E27FC236}">
                <a16:creationId xmlns:a16="http://schemas.microsoft.com/office/drawing/2014/main" id="{F64EB2B8-3EFF-431F-B6A7-C1BEEF4195A2}"/>
              </a:ext>
            </a:extLst>
          </p:cNvPr>
          <p:cNvSpPr txBox="1">
            <a:spLocks noChangeArrowheads="1"/>
          </p:cNvSpPr>
          <p:nvPr/>
        </p:nvSpPr>
        <p:spPr>
          <a:xfrm>
            <a:off x="835583" y="1730557"/>
            <a:ext cx="10507909" cy="176334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b="1" dirty="0" err="1">
                <a:latin typeface="仿宋" panose="02010609060101010101" pitchFamily="49" charset="-122"/>
                <a:ea typeface="仿宋" panose="02010609060101010101" pitchFamily="49" charset="-122"/>
              </a:rPr>
              <a:t>PreparedStatement</a:t>
            </a:r>
            <a:r>
              <a:rPr lang="zh-CN" altLang="en-US" sz="2400" b="1" dirty="0">
                <a:latin typeface="仿宋" panose="02010609060101010101" pitchFamily="49" charset="-122"/>
                <a:ea typeface="仿宋" panose="02010609060101010101" pitchFamily="49" charset="-122"/>
              </a:rPr>
              <a:t>定义的</a:t>
            </a:r>
            <a:r>
              <a:rPr lang="en-US" altLang="zh-CN" sz="2400" b="1" dirty="0">
                <a:latin typeface="仿宋" panose="02010609060101010101" pitchFamily="49" charset="-122"/>
                <a:ea typeface="仿宋" panose="02010609060101010101" pitchFamily="49" charset="-122"/>
              </a:rPr>
              <a:t>SQL</a:t>
            </a:r>
            <a:r>
              <a:rPr lang="zh-CN" altLang="en-US" sz="2400" b="1" dirty="0">
                <a:latin typeface="仿宋" panose="02010609060101010101" pitchFamily="49" charset="-122"/>
                <a:ea typeface="仿宋" panose="02010609060101010101" pitchFamily="49" charset="-122"/>
              </a:rPr>
              <a:t>语句可包含一个或多个</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占位符，对应着多个输入参数；</a:t>
            </a:r>
            <a:endParaRPr lang="en-US" altLang="zh-CN" sz="2400" b="1" dirty="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zh-CN" altLang="en-US" sz="2400" b="1" dirty="0">
                <a:latin typeface="仿宋" panose="02010609060101010101" pitchFamily="49" charset="-122"/>
                <a:ea typeface="仿宋" panose="02010609060101010101" pitchFamily="49" charset="-122"/>
              </a:rPr>
              <a:t>在执行该</a:t>
            </a:r>
            <a:r>
              <a:rPr lang="en-US" altLang="zh-CN" sz="2400" b="1" dirty="0">
                <a:latin typeface="仿宋" panose="02010609060101010101" pitchFamily="49" charset="-122"/>
                <a:ea typeface="仿宋" panose="02010609060101010101" pitchFamily="49" charset="-122"/>
              </a:rPr>
              <a:t>SQL</a:t>
            </a:r>
            <a:r>
              <a:rPr lang="zh-CN" altLang="en-US" sz="2400" b="1" dirty="0">
                <a:latin typeface="仿宋" panose="02010609060101010101" pitchFamily="49" charset="-122"/>
                <a:ea typeface="仿宋" panose="02010609060101010101" pitchFamily="49" charset="-122"/>
              </a:rPr>
              <a:t>语句之前需要通过</a:t>
            </a:r>
            <a:r>
              <a:rPr lang="en-US" altLang="zh-CN" sz="2400" b="1" dirty="0" err="1">
                <a:latin typeface="仿宋" panose="02010609060101010101" pitchFamily="49" charset="-122"/>
                <a:ea typeface="仿宋" panose="02010609060101010101" pitchFamily="49" charset="-122"/>
              </a:rPr>
              <a:t>setXXX</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方法设置对应的参数；例如：</a:t>
            </a:r>
            <a:endParaRPr lang="en-US" altLang="zh-CN" sz="2400" b="1" dirty="0">
              <a:latin typeface="仿宋" panose="02010609060101010101" pitchFamily="49" charset="-122"/>
              <a:ea typeface="仿宋" panose="02010609060101010101" pitchFamily="49" charset="-122"/>
            </a:endParaRPr>
          </a:p>
        </p:txBody>
      </p:sp>
      <p:sp>
        <p:nvSpPr>
          <p:cNvPr id="24" name="Rectangle 8">
            <a:extLst>
              <a:ext uri="{FF2B5EF4-FFF2-40B4-BE49-F238E27FC236}">
                <a16:creationId xmlns:a16="http://schemas.microsoft.com/office/drawing/2014/main" id="{487B72E5-4260-40C9-99FC-67378BDB6616}"/>
              </a:ext>
            </a:extLst>
          </p:cNvPr>
          <p:cNvSpPr txBox="1">
            <a:spLocks noChangeArrowheads="1"/>
          </p:cNvSpPr>
          <p:nvPr/>
        </p:nvSpPr>
        <p:spPr>
          <a:xfrm>
            <a:off x="1" y="3074429"/>
            <a:ext cx="12191382" cy="318857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b="1" dirty="0" err="1">
                <a:latin typeface="Times New Roman" panose="02020603050405020304" pitchFamily="18" charset="0"/>
                <a:ea typeface="仿宋" panose="02010609060101010101" pitchFamily="49" charset="-122"/>
                <a:cs typeface="Times New Roman" panose="02020603050405020304" pitchFamily="18" charset="0"/>
              </a:rPr>
              <a:t>PreparedStatement</a:t>
            </a:r>
            <a:r>
              <a:rPr lang="en-US" altLang="zh-CN" sz="24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400" b="1" dirty="0" err="1">
                <a:latin typeface="Times New Roman" panose="02020603050405020304" pitchFamily="18" charset="0"/>
                <a:ea typeface="仿宋" panose="02010609060101010101" pitchFamily="49" charset="-122"/>
                <a:cs typeface="Times New Roman" panose="02020603050405020304" pitchFamily="18" charset="0"/>
              </a:rPr>
              <a:t>pstmt</a:t>
            </a:r>
            <a:r>
              <a:rPr lang="en-US" altLang="zh-CN" sz="2400" b="1" dirty="0">
                <a:latin typeface="Times New Roman" panose="02020603050405020304" pitchFamily="18" charset="0"/>
                <a:ea typeface="仿宋" panose="02010609060101010101" pitchFamily="49" charset="-122"/>
                <a:cs typeface="Times New Roman" panose="02020603050405020304" pitchFamily="18" charset="0"/>
              </a:rPr>
              <a:t> = </a:t>
            </a:r>
            <a:r>
              <a:rPr lang="en-US" altLang="zh-CN" sz="2400" b="1" dirty="0" err="1">
                <a:latin typeface="Times New Roman" panose="02020603050405020304" pitchFamily="18" charset="0"/>
                <a:ea typeface="仿宋" panose="02010609060101010101" pitchFamily="49" charset="-122"/>
                <a:cs typeface="Times New Roman" panose="02020603050405020304" pitchFamily="18" charset="0"/>
              </a:rPr>
              <a:t>conn.preparedStatement</a:t>
            </a:r>
            <a:r>
              <a:rPr lang="en-US" altLang="zh-CN" sz="2400" b="1" dirty="0">
                <a:latin typeface="Times New Roman" panose="02020603050405020304" pitchFamily="18" charset="0"/>
                <a:ea typeface="仿宋" panose="02010609060101010101" pitchFamily="49" charset="-122"/>
                <a:cs typeface="Times New Roman" panose="02020603050405020304" pitchFamily="18" charset="0"/>
              </a:rPr>
              <a:t>(“update table set x=? Where y=?”);</a:t>
            </a:r>
          </a:p>
          <a:p>
            <a:pPr marL="0" indent="0">
              <a:buFont typeface="Wingdings" panose="05000000000000000000" pitchFamily="2" charset="2"/>
              <a:buNone/>
            </a:pPr>
            <a:r>
              <a:rPr lang="en-US" altLang="zh-CN" sz="2400" b="1" dirty="0">
                <a:latin typeface="Times New Roman" panose="02020603050405020304" pitchFamily="18" charset="0"/>
                <a:ea typeface="仿宋" panose="02010609060101010101" pitchFamily="49" charset="-122"/>
                <a:cs typeface="Times New Roman" panose="02020603050405020304" pitchFamily="18" charset="0"/>
              </a:rPr>
              <a:t>……</a:t>
            </a:r>
          </a:p>
          <a:p>
            <a:pPr marL="0" indent="0">
              <a:buFont typeface="Wingdings" panose="05000000000000000000" pitchFamily="2" charset="2"/>
              <a:buNone/>
            </a:pPr>
            <a:r>
              <a:rPr lang="en-US" altLang="zh-CN" sz="2400" b="1" dirty="0" err="1">
                <a:latin typeface="Times New Roman" panose="02020603050405020304" pitchFamily="18" charset="0"/>
                <a:ea typeface="仿宋" panose="02010609060101010101" pitchFamily="49" charset="-122"/>
                <a:cs typeface="Times New Roman" panose="02020603050405020304" pitchFamily="18" charset="0"/>
              </a:rPr>
              <a:t>Pstmt.setLont</a:t>
            </a:r>
            <a:r>
              <a:rPr lang="en-US" altLang="zh-CN" sz="2400" b="1" dirty="0">
                <a:latin typeface="Times New Roman" panose="02020603050405020304" pitchFamily="18" charset="0"/>
                <a:ea typeface="仿宋" panose="02010609060101010101" pitchFamily="49" charset="-122"/>
                <a:cs typeface="Times New Roman" panose="02020603050405020304" pitchFamily="18" charset="0"/>
              </a:rPr>
              <a:t>(1,123456789); </a:t>
            </a:r>
            <a:r>
              <a:rPr lang="en-US" altLang="zh-CN" sz="2400" b="1" dirty="0" err="1">
                <a:latin typeface="Times New Roman" panose="02020603050405020304" pitchFamily="18" charset="0"/>
                <a:ea typeface="仿宋" panose="02010609060101010101" pitchFamily="49" charset="-122"/>
                <a:cs typeface="Times New Roman" panose="02020603050405020304" pitchFamily="18" charset="0"/>
              </a:rPr>
              <a:t>Pstmt.setStrint</a:t>
            </a:r>
            <a:r>
              <a:rPr lang="en-US" altLang="zh-CN" sz="2400" b="1" dirty="0">
                <a:latin typeface="Times New Roman" panose="02020603050405020304" pitchFamily="18" charset="0"/>
                <a:ea typeface="仿宋" panose="02010609060101010101" pitchFamily="49" charset="-122"/>
                <a:cs typeface="Times New Roman" panose="02020603050405020304" pitchFamily="18" charset="0"/>
              </a:rPr>
              <a:t>(“id_”);</a:t>
            </a:r>
          </a:p>
          <a:p>
            <a:pPr marL="0" indent="0">
              <a:buFont typeface="Wingdings" panose="05000000000000000000" pitchFamily="2" charset="2"/>
              <a:buNone/>
            </a:pPr>
            <a:r>
              <a:rPr lang="en-US" altLang="zh-CN" sz="2400" b="1" dirty="0">
                <a:latin typeface="Times New Roman" panose="02020603050405020304" pitchFamily="18" charset="0"/>
                <a:ea typeface="仿宋" panose="02010609060101010101" pitchFamily="49" charset="-122"/>
                <a:cs typeface="Times New Roman" panose="02020603050405020304" pitchFamily="18" charset="0"/>
              </a:rPr>
              <a:t>…</a:t>
            </a:r>
          </a:p>
          <a:p>
            <a:pPr marL="0" indent="0">
              <a:buFont typeface="Wingdings" panose="05000000000000000000" pitchFamily="2" charset="2"/>
              <a:buNone/>
            </a:pPr>
            <a:r>
              <a:rPr lang="zh-CN" altLang="en-US" sz="2400" b="1" dirty="0">
                <a:latin typeface="Times New Roman" panose="02020603050405020304" pitchFamily="18" charset="0"/>
                <a:ea typeface="仿宋" panose="02010609060101010101" pitchFamily="49" charset="-122"/>
                <a:cs typeface="Times New Roman" panose="02020603050405020304" pitchFamily="18" charset="0"/>
              </a:rPr>
              <a:t>当</a:t>
            </a:r>
            <a:r>
              <a:rPr lang="en-US" altLang="zh-CN" sz="2400" b="1" dirty="0">
                <a:latin typeface="Times New Roman" panose="02020603050405020304" pitchFamily="18" charset="0"/>
                <a:ea typeface="仿宋" panose="02010609060101010101" pitchFamily="49" charset="-122"/>
                <a:cs typeface="Times New Roman" panose="02020603050405020304" pitchFamily="18" charset="0"/>
              </a:rPr>
              <a:t>DBMS</a:t>
            </a:r>
            <a:r>
              <a:rPr lang="zh-CN" altLang="en-US" sz="2400" b="1" dirty="0">
                <a:latin typeface="Times New Roman" panose="02020603050405020304" pitchFamily="18" charset="0"/>
                <a:ea typeface="仿宋" panose="02010609060101010101" pitchFamily="49" charset="-122"/>
                <a:cs typeface="Times New Roman" panose="02020603050405020304" pitchFamily="18" charset="0"/>
              </a:rPr>
              <a:t>执行一条</a:t>
            </a:r>
            <a:r>
              <a:rPr lang="en-US" altLang="zh-CN" sz="2400" b="1" dirty="0">
                <a:latin typeface="Times New Roman" panose="02020603050405020304" pitchFamily="18" charset="0"/>
                <a:ea typeface="仿宋" panose="02010609060101010101" pitchFamily="49" charset="-122"/>
                <a:cs typeface="Times New Roman" panose="02020603050405020304" pitchFamily="18" charset="0"/>
              </a:rPr>
              <a:t>SQL</a:t>
            </a:r>
            <a:r>
              <a:rPr lang="zh-CN" altLang="en-US" sz="2400" b="1" dirty="0">
                <a:latin typeface="Times New Roman" panose="02020603050405020304" pitchFamily="18" charset="0"/>
                <a:ea typeface="仿宋" panose="02010609060101010101" pitchFamily="49" charset="-122"/>
                <a:cs typeface="Times New Roman" panose="02020603050405020304" pitchFamily="18" charset="0"/>
              </a:rPr>
              <a:t>语句后，会将该执行方案保存在缓冲区，下次再执行相同的语句时</a:t>
            </a:r>
            <a:r>
              <a:rPr lang="en-US" altLang="zh-CN" sz="2400" b="1"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仿宋" panose="02010609060101010101" pitchFamily="49" charset="-122"/>
                <a:cs typeface="Times New Roman" panose="02020603050405020304" pitchFamily="18" charset="0"/>
              </a:rPr>
              <a:t>可能参数不同</a:t>
            </a:r>
            <a:r>
              <a:rPr lang="en-US" altLang="zh-CN" sz="2400" b="1"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仿宋" panose="02010609060101010101" pitchFamily="49" charset="-122"/>
                <a:cs typeface="Times New Roman" panose="02020603050405020304" pitchFamily="18" charset="0"/>
              </a:rPr>
              <a:t>，则直接从缓冲区获取该方案，不需要重新编译，从而实现效率的提高。</a:t>
            </a:r>
            <a:endParaRPr lang="en-US" altLang="zh-CN" sz="2400" b="1" dirty="0">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2052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solidFill>
                  <a:latin typeface="仿宋" panose="02010609060101010101" pitchFamily="49" charset="-122"/>
                  <a:ea typeface="仿宋" panose="02010609060101010101" pitchFamily="49" charset="-122"/>
                </a:rPr>
                <a:t>PreparedStatement</a:t>
              </a:r>
              <a:r>
                <a:rPr lang="zh-CN" altLang="en-US" sz="2400" b="1" dirty="0">
                  <a:solidFill>
                    <a:schemeClr val="tx1"/>
                  </a:solidFill>
                  <a:latin typeface="仿宋" panose="02010609060101010101" pitchFamily="49" charset="-122"/>
                  <a:ea typeface="仿宋" panose="02010609060101010101" pitchFamily="49" charset="-122"/>
                </a:rPr>
                <a:t>接口</a:t>
              </a:r>
            </a:p>
          </p:txBody>
        </p:sp>
      </p:grpSp>
      <p:sp>
        <p:nvSpPr>
          <p:cNvPr id="14" name="Rectangle 8">
            <a:extLst>
              <a:ext uri="{FF2B5EF4-FFF2-40B4-BE49-F238E27FC236}">
                <a16:creationId xmlns:a16="http://schemas.microsoft.com/office/drawing/2014/main" id="{8993DF37-EBF4-445C-8715-B0A4C0D6773A}"/>
              </a:ext>
            </a:extLst>
          </p:cNvPr>
          <p:cNvSpPr>
            <a:spLocks noChangeArrowheads="1"/>
          </p:cNvSpPr>
          <p:nvPr/>
        </p:nvSpPr>
        <p:spPr bwMode="auto">
          <a:xfrm>
            <a:off x="2027238" y="1268414"/>
            <a:ext cx="874871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Char char="n"/>
            </a:pPr>
            <a:r>
              <a:rPr lang="zh-CN" altLang="en-US"/>
              <a:t>它演示了</a:t>
            </a:r>
            <a:r>
              <a:rPr lang="en-US" altLang="zh-CN"/>
              <a:t>PreparedStatement </a:t>
            </a:r>
            <a:r>
              <a:rPr lang="zh-CN" altLang="en-US"/>
              <a:t>的用法</a:t>
            </a:r>
          </a:p>
        </p:txBody>
      </p:sp>
      <p:sp>
        <p:nvSpPr>
          <p:cNvPr id="15" name="Rectangle 9">
            <a:extLst>
              <a:ext uri="{FF2B5EF4-FFF2-40B4-BE49-F238E27FC236}">
                <a16:creationId xmlns:a16="http://schemas.microsoft.com/office/drawing/2014/main" id="{EDF025D7-FC00-49AD-922E-0F5217E8D4A8}"/>
              </a:ext>
            </a:extLst>
          </p:cNvPr>
          <p:cNvSpPr>
            <a:spLocks noChangeArrowheads="1"/>
          </p:cNvSpPr>
          <p:nvPr/>
        </p:nvSpPr>
        <p:spPr bwMode="auto">
          <a:xfrm>
            <a:off x="2208214" y="6092826"/>
            <a:ext cx="7704137" cy="536575"/>
          </a:xfrm>
          <a:prstGeom prst="rect">
            <a:avLst/>
          </a:prstGeom>
          <a:gradFill rotWithShape="1">
            <a:gsLst>
              <a:gs pos="0">
                <a:srgbClr val="7FCDA6"/>
              </a:gs>
              <a:gs pos="100000">
                <a:srgbClr val="FFFFFF"/>
              </a:gs>
            </a:gsLst>
            <a:lin ang="5400000" scaled="1"/>
          </a:gradFill>
          <a:ln w="31750" cmpd="thinThick" algn="ctr">
            <a:solidFill>
              <a:srgbClr val="5C208E"/>
            </a:solidFill>
            <a:miter lim="800000"/>
            <a:headEnd/>
            <a:tailEnd/>
          </a:ln>
          <a:effectLst>
            <a:outerShdw dist="63500" dir="2212194" algn="ctr" rotWithShape="0">
              <a:schemeClr val="bg2">
                <a:alpha val="50000"/>
              </a:schemeClr>
            </a:outerShdw>
          </a:effectLst>
        </p:spPr>
        <p:txBody>
          <a:bodyPr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SzPct val="60000"/>
            </a:pPr>
            <a:r>
              <a:rPr lang="zh-CN" altLang="en-US"/>
              <a:t>演示：示例 </a:t>
            </a:r>
            <a:r>
              <a:rPr lang="en-US" altLang="zh-CN"/>
              <a:t>5</a:t>
            </a:r>
          </a:p>
        </p:txBody>
      </p:sp>
      <p:sp>
        <p:nvSpPr>
          <p:cNvPr id="16" name="Rectangle 10">
            <a:extLst>
              <a:ext uri="{FF2B5EF4-FFF2-40B4-BE49-F238E27FC236}">
                <a16:creationId xmlns:a16="http://schemas.microsoft.com/office/drawing/2014/main" id="{5DC3E6E4-E569-480C-9C04-C3C335AE755E}"/>
              </a:ext>
            </a:extLst>
          </p:cNvPr>
          <p:cNvSpPr>
            <a:spLocks noChangeArrowheads="1"/>
          </p:cNvSpPr>
          <p:nvPr/>
        </p:nvSpPr>
        <p:spPr bwMode="auto">
          <a:xfrm>
            <a:off x="1786087" y="1539875"/>
            <a:ext cx="8281987" cy="5319713"/>
          </a:xfrm>
          <a:prstGeom prst="rect">
            <a:avLst/>
          </a:prstGeom>
          <a:gradFill rotWithShape="1">
            <a:gsLst>
              <a:gs pos="0">
                <a:srgbClr val="FFFFCC"/>
              </a:gs>
              <a:gs pos="100000">
                <a:srgbClr val="FFFF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800" dirty="0">
                <a:latin typeface="Arial" panose="020B0604020202020204" pitchFamily="34" charset="0"/>
                <a:ea typeface="黑体" panose="02010609060101010101" pitchFamily="49" charset="-122"/>
              </a:rPr>
              <a:t>/** ©</a:t>
            </a:r>
          </a:p>
          <a:p>
            <a:pPr eaLnBrk="1" hangingPunct="1"/>
            <a:r>
              <a:rPr kumimoji="0" lang="en-US" altLang="zh-CN" sz="1800" dirty="0">
                <a:latin typeface="Arial" panose="020B0604020202020204" pitchFamily="34" charset="0"/>
                <a:ea typeface="黑体" panose="02010609060101010101" pitchFamily="49" charset="-122"/>
              </a:rPr>
              <a:t>  * </a:t>
            </a:r>
            <a:r>
              <a:rPr kumimoji="0" lang="en-US" altLang="zh-CN" sz="1800" dirty="0" err="1">
                <a:latin typeface="Arial" panose="020B0604020202020204" pitchFamily="34" charset="0"/>
                <a:ea typeface="黑体" panose="02010609060101010101" pitchFamily="49" charset="-122"/>
              </a:rPr>
              <a:t>CourseAppl</a:t>
            </a:r>
            <a:endParaRPr kumimoji="0" lang="en-US" altLang="zh-CN" sz="1800" dirty="0">
              <a:latin typeface="Arial" panose="020B0604020202020204" pitchFamily="34" charset="0"/>
              <a:ea typeface="黑体" panose="02010609060101010101" pitchFamily="49" charset="-122"/>
            </a:endParaRPr>
          </a:p>
          <a:p>
            <a:pPr eaLnBrk="1" hangingPunct="1"/>
            <a:r>
              <a:rPr kumimoji="0" lang="en-US" altLang="zh-CN" sz="1800" dirty="0">
                <a:latin typeface="Arial" panose="020B0604020202020204" pitchFamily="34" charset="0"/>
                <a:ea typeface="黑体" panose="02010609060101010101" pitchFamily="49" charset="-122"/>
              </a:rPr>
              <a:t>  */</a:t>
            </a:r>
            <a:endParaRPr kumimoji="0" lang="fr-FR" altLang="zh-CN" sz="1800" dirty="0">
              <a:latin typeface="Arial" panose="020B0604020202020204" pitchFamily="34" charset="0"/>
              <a:ea typeface="黑体" panose="02010609060101010101" pitchFamily="49" charset="-122"/>
            </a:endParaRPr>
          </a:p>
          <a:p>
            <a:pPr eaLnBrk="1" hangingPunct="1"/>
            <a:r>
              <a:rPr kumimoji="0" lang="fr-FR" altLang="zh-CN" sz="1800" dirty="0">
                <a:latin typeface="Arial" panose="020B0604020202020204" pitchFamily="34" charset="0"/>
                <a:ea typeface="黑体" panose="02010609060101010101" pitchFamily="49" charset="-122"/>
              </a:rPr>
              <a:t>import java.sql.SQLException;</a:t>
            </a:r>
          </a:p>
          <a:p>
            <a:pPr eaLnBrk="1" hangingPunct="1"/>
            <a:r>
              <a:rPr kumimoji="0" lang="fr-FR" altLang="zh-CN" sz="1800" dirty="0">
                <a:latin typeface="Arial" panose="020B0604020202020204" pitchFamily="34" charset="0"/>
                <a:ea typeface="黑体" panose="02010609060101010101" pitchFamily="49" charset="-122"/>
              </a:rPr>
              <a:t>import java.sql.Connection;</a:t>
            </a:r>
            <a:endParaRPr kumimoji="0" lang="en-US" altLang="zh-CN" sz="1800" dirty="0">
              <a:latin typeface="Arial" panose="020B0604020202020204" pitchFamily="34" charset="0"/>
              <a:ea typeface="黑体" panose="02010609060101010101" pitchFamily="49" charset="-122"/>
            </a:endParaRPr>
          </a:p>
          <a:p>
            <a:pPr eaLnBrk="1" hangingPunct="1"/>
            <a:r>
              <a:rPr kumimoji="0" lang="en-US" altLang="zh-CN" sz="1800" dirty="0">
                <a:latin typeface="Arial" panose="020B0604020202020204" pitchFamily="34" charset="0"/>
                <a:ea typeface="黑体" panose="02010609060101010101" pitchFamily="49" charset="-122"/>
              </a:rPr>
              <a:t>import </a:t>
            </a:r>
            <a:r>
              <a:rPr kumimoji="0" lang="en-US" altLang="zh-CN" sz="1800" dirty="0" err="1">
                <a:latin typeface="Arial" panose="020B0604020202020204" pitchFamily="34" charset="0"/>
                <a:ea typeface="黑体" panose="02010609060101010101" pitchFamily="49" charset="-122"/>
              </a:rPr>
              <a:t>java.sql.DriverManager</a:t>
            </a:r>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import </a:t>
            </a:r>
            <a:r>
              <a:rPr kumimoji="0" lang="en-US" altLang="zh-CN" sz="1800" dirty="0" err="1">
                <a:latin typeface="Arial" panose="020B0604020202020204" pitchFamily="34" charset="0"/>
                <a:ea typeface="黑体" panose="02010609060101010101" pitchFamily="49" charset="-122"/>
              </a:rPr>
              <a:t>java.sql.Statement</a:t>
            </a:r>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import </a:t>
            </a:r>
            <a:r>
              <a:rPr kumimoji="0" lang="en-US" altLang="zh-CN" sz="1800" dirty="0" err="1">
                <a:latin typeface="Arial" panose="020B0604020202020204" pitchFamily="34" charset="0"/>
                <a:ea typeface="黑体" panose="02010609060101010101" pitchFamily="49" charset="-122"/>
              </a:rPr>
              <a:t>java.sql.ResultSet</a:t>
            </a:r>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import </a:t>
            </a:r>
            <a:r>
              <a:rPr kumimoji="0" lang="en-US" altLang="zh-CN" sz="1800" dirty="0" err="1">
                <a:latin typeface="Arial" panose="020B0604020202020204" pitchFamily="34" charset="0"/>
                <a:ea typeface="黑体" panose="02010609060101010101" pitchFamily="49" charset="-122"/>
              </a:rPr>
              <a:t>java.sql.PreparedStatement</a:t>
            </a:r>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 </a:t>
            </a:r>
            <a:r>
              <a:rPr kumimoji="0" lang="zh-CN" altLang="en-US" sz="1800" dirty="0">
                <a:latin typeface="Arial" panose="020B0604020202020204" pitchFamily="34" charset="0"/>
                <a:ea typeface="黑体" panose="02010609060101010101" pitchFamily="49" charset="-122"/>
              </a:rPr>
              <a:t>这个类演示 </a:t>
            </a:r>
            <a:r>
              <a:rPr kumimoji="0" lang="en-US" altLang="zh-CN" sz="1800" dirty="0">
                <a:latin typeface="Arial" panose="020B0604020202020204" pitchFamily="34" charset="0"/>
                <a:ea typeface="黑体" panose="02010609060101010101" pitchFamily="49" charset="-122"/>
              </a:rPr>
              <a:t>SQL </a:t>
            </a:r>
            <a:r>
              <a:rPr kumimoji="0" lang="zh-CN" altLang="en-US" sz="1800" dirty="0">
                <a:latin typeface="Arial" panose="020B0604020202020204" pitchFamily="34" charset="0"/>
                <a:ea typeface="黑体" panose="02010609060101010101" pitchFamily="49" charset="-122"/>
              </a:rPr>
              <a:t>中 </a:t>
            </a:r>
            <a:r>
              <a:rPr kumimoji="0" lang="en-US" altLang="zh-CN" sz="1800" dirty="0" err="1">
                <a:latin typeface="Arial" panose="020B0604020202020204" pitchFamily="34" charset="0"/>
                <a:ea typeface="黑体" panose="02010609060101010101" pitchFamily="49" charset="-122"/>
              </a:rPr>
              <a:t>PreparedStatement</a:t>
            </a:r>
            <a:r>
              <a:rPr kumimoji="0" lang="en-US" altLang="zh-CN" sz="1800" dirty="0">
                <a:latin typeface="Arial" panose="020B0604020202020204" pitchFamily="34" charset="0"/>
                <a:ea typeface="黑体" panose="02010609060101010101" pitchFamily="49" charset="-122"/>
              </a:rPr>
              <a:t> </a:t>
            </a:r>
            <a:r>
              <a:rPr kumimoji="0" lang="zh-CN" altLang="en-US" sz="1800" dirty="0">
                <a:latin typeface="Arial" panose="020B0604020202020204" pitchFamily="34" charset="0"/>
                <a:ea typeface="黑体" panose="02010609060101010101" pitchFamily="49" charset="-122"/>
              </a:rPr>
              <a:t>的用法*</a:t>
            </a:r>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class </a:t>
            </a:r>
            <a:r>
              <a:rPr kumimoji="0" lang="en-US" altLang="zh-CN" sz="1800" dirty="0" err="1">
                <a:latin typeface="Arial" panose="020B0604020202020204" pitchFamily="34" charset="0"/>
                <a:ea typeface="黑体" panose="02010609060101010101" pitchFamily="49" charset="-122"/>
              </a:rPr>
              <a:t>CourseAppl</a:t>
            </a:r>
            <a:r>
              <a:rPr kumimoji="0" lang="en-US" altLang="zh-CN" sz="1800" dirty="0">
                <a:latin typeface="Arial" panose="020B0604020202020204" pitchFamily="34" charset="0"/>
                <a:ea typeface="黑体" panose="02010609060101010101" pitchFamily="49" charset="-122"/>
              </a:rPr>
              <a:t> {</a:t>
            </a:r>
          </a:p>
          <a:p>
            <a:pPr eaLnBrk="1" hangingPunct="1"/>
            <a:r>
              <a:rPr kumimoji="0" lang="en-US" altLang="zh-CN" sz="1800" dirty="0">
                <a:latin typeface="Arial" panose="020B0604020202020204" pitchFamily="34" charset="0"/>
                <a:ea typeface="黑体" panose="02010609060101010101" pitchFamily="49" charset="-122"/>
              </a:rPr>
              <a:t>private Connection con;</a:t>
            </a:r>
          </a:p>
          <a:p>
            <a:pPr eaLnBrk="1" hangingPunct="1"/>
            <a:r>
              <a:rPr kumimoji="0" lang="en-US" altLang="zh-CN" sz="1800" dirty="0">
                <a:latin typeface="Arial" panose="020B0604020202020204" pitchFamily="34" charset="0"/>
                <a:ea typeface="黑体" panose="02010609060101010101" pitchFamily="49" charset="-122"/>
              </a:rPr>
              <a:t>private String </a:t>
            </a:r>
            <a:r>
              <a:rPr kumimoji="0" lang="en-US" altLang="zh-CN" sz="1800" dirty="0" err="1">
                <a:latin typeface="Arial" panose="020B0604020202020204" pitchFamily="34" charset="0"/>
                <a:ea typeface="黑体" panose="02010609060101010101" pitchFamily="49" charset="-122"/>
              </a:rPr>
              <a:t>url</a:t>
            </a:r>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private String </a:t>
            </a:r>
            <a:r>
              <a:rPr kumimoji="0" lang="en-US" altLang="zh-CN" sz="1800" dirty="0" err="1">
                <a:latin typeface="Arial" panose="020B0604020202020204" pitchFamily="34" charset="0"/>
                <a:ea typeface="黑体" panose="02010609060101010101" pitchFamily="49" charset="-122"/>
              </a:rPr>
              <a:t>serverName</a:t>
            </a:r>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private String </a:t>
            </a:r>
            <a:r>
              <a:rPr kumimoji="0" lang="en-US" altLang="zh-CN" sz="1800" dirty="0" err="1">
                <a:latin typeface="Arial" panose="020B0604020202020204" pitchFamily="34" charset="0"/>
                <a:ea typeface="黑体" panose="02010609060101010101" pitchFamily="49" charset="-122"/>
              </a:rPr>
              <a:t>portNumber</a:t>
            </a:r>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private String </a:t>
            </a:r>
            <a:r>
              <a:rPr kumimoji="0" lang="en-US" altLang="zh-CN" sz="1800" dirty="0" err="1">
                <a:latin typeface="Arial" panose="020B0604020202020204" pitchFamily="34" charset="0"/>
                <a:ea typeface="黑体" panose="02010609060101010101" pitchFamily="49" charset="-122"/>
              </a:rPr>
              <a:t>databaseName</a:t>
            </a:r>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private String </a:t>
            </a:r>
            <a:r>
              <a:rPr kumimoji="0" lang="en-US" altLang="zh-CN" sz="1800" dirty="0" err="1">
                <a:latin typeface="Arial" panose="020B0604020202020204" pitchFamily="34" charset="0"/>
                <a:ea typeface="黑体" panose="02010609060101010101" pitchFamily="49" charset="-122"/>
              </a:rPr>
              <a:t>userName</a:t>
            </a:r>
            <a:r>
              <a:rPr kumimoji="0" lang="en-US" altLang="zh-CN" sz="1800" dirty="0">
                <a:latin typeface="Arial" panose="020B0604020202020204" pitchFamily="34" charset="0"/>
                <a:ea typeface="黑体" panose="02010609060101010101" pitchFamily="49" charset="-122"/>
              </a:rPr>
              <a:t>;</a:t>
            </a:r>
          </a:p>
          <a:p>
            <a:pPr eaLnBrk="1" hangingPunct="1"/>
            <a:r>
              <a:rPr kumimoji="0" lang="en-US" altLang="zh-CN" sz="1800" dirty="0">
                <a:latin typeface="Arial" panose="020B0604020202020204" pitchFamily="34" charset="0"/>
                <a:ea typeface="黑体" panose="02010609060101010101" pitchFamily="49" charset="-122"/>
              </a:rPr>
              <a:t>private String password;</a:t>
            </a:r>
          </a:p>
          <a:p>
            <a:pPr eaLnBrk="1" hangingPunct="1"/>
            <a:r>
              <a:rPr kumimoji="0" lang="en-US" altLang="zh-CN" sz="1800" dirty="0">
                <a:latin typeface="Arial" panose="020B0604020202020204" pitchFamily="34" charset="0"/>
                <a:ea typeface="黑体" panose="02010609060101010101" pitchFamily="49" charset="-122"/>
              </a:rPr>
              <a:t>private String </a:t>
            </a:r>
            <a:r>
              <a:rPr kumimoji="0" lang="en-US" altLang="zh-CN" sz="1800" dirty="0" err="1">
                <a:latin typeface="Arial" panose="020B0604020202020204" pitchFamily="34" charset="0"/>
                <a:ea typeface="黑体" panose="02010609060101010101" pitchFamily="49" charset="-122"/>
              </a:rPr>
              <a:t>sql</a:t>
            </a:r>
            <a:r>
              <a:rPr kumimoji="0" lang="en-US" altLang="zh-CN" sz="1800" dirty="0">
                <a:latin typeface="Arial" panose="020B0604020202020204" pitchFamily="34" charset="0"/>
                <a:ea typeface="黑体" panose="02010609060101010101" pitchFamily="49" charset="-122"/>
              </a:rPr>
              <a:t>;</a:t>
            </a:r>
          </a:p>
        </p:txBody>
      </p:sp>
      <p:sp>
        <p:nvSpPr>
          <p:cNvPr id="20" name="Rectangle 11">
            <a:extLst>
              <a:ext uri="{FF2B5EF4-FFF2-40B4-BE49-F238E27FC236}">
                <a16:creationId xmlns:a16="http://schemas.microsoft.com/office/drawing/2014/main" id="{624B4F0D-C241-458B-99CF-BFE95D3B04C8}"/>
              </a:ext>
            </a:extLst>
          </p:cNvPr>
          <p:cNvSpPr>
            <a:spLocks noChangeArrowheads="1"/>
          </p:cNvSpPr>
          <p:nvPr/>
        </p:nvSpPr>
        <p:spPr bwMode="auto">
          <a:xfrm>
            <a:off x="2857450" y="396875"/>
            <a:ext cx="8532812" cy="6461125"/>
          </a:xfrm>
          <a:prstGeom prst="rect">
            <a:avLst/>
          </a:prstGeom>
          <a:gradFill rotWithShape="1">
            <a:gsLst>
              <a:gs pos="0">
                <a:srgbClr val="FFFFCC"/>
              </a:gs>
              <a:gs pos="100000">
                <a:srgbClr val="FFFF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a:latin typeface="Arial" panose="020B0604020202020204" pitchFamily="34" charset="0"/>
                <a:ea typeface="黑体" panose="02010609060101010101" pitchFamily="49" charset="-122"/>
              </a:rPr>
              <a:t>CourseAppl() {</a:t>
            </a:r>
          </a:p>
          <a:p>
            <a:pPr eaLnBrk="1" hangingPunct="1"/>
            <a:r>
              <a:rPr kumimoji="0" lang="en-US" altLang="zh-CN" sz="1600">
                <a:latin typeface="Arial" panose="020B0604020202020204" pitchFamily="34" charset="0"/>
                <a:ea typeface="黑体" panose="02010609060101010101" pitchFamily="49" charset="-122"/>
              </a:rPr>
              <a:t>        url = "jdbc:microsoft:sqlserver://";</a:t>
            </a:r>
          </a:p>
          <a:p>
            <a:pPr eaLnBrk="1" hangingPunct="1"/>
            <a:r>
              <a:rPr kumimoji="0" lang="en-US" altLang="zh-CN" sz="1600">
                <a:latin typeface="Arial" panose="020B0604020202020204" pitchFamily="34" charset="0"/>
                <a:ea typeface="黑体" panose="02010609060101010101" pitchFamily="49" charset="-122"/>
              </a:rPr>
              <a:t>        serverName = “localhost";</a:t>
            </a:r>
          </a:p>
          <a:p>
            <a:pPr eaLnBrk="1" hangingPunct="1"/>
            <a:r>
              <a:rPr kumimoji="0" lang="en-US" altLang="zh-CN" sz="1600">
                <a:latin typeface="Arial" panose="020B0604020202020204" pitchFamily="34" charset="0"/>
                <a:ea typeface="黑体" panose="02010609060101010101" pitchFamily="49" charset="-122"/>
              </a:rPr>
              <a:t>        portNumber = "1433";</a:t>
            </a:r>
          </a:p>
          <a:p>
            <a:pPr eaLnBrk="1" hangingPunct="1"/>
            <a:r>
              <a:rPr kumimoji="0" lang="en-US" altLang="zh-CN" sz="1600">
                <a:latin typeface="Arial" panose="020B0604020202020204" pitchFamily="34" charset="0"/>
                <a:ea typeface="黑体" panose="02010609060101010101" pitchFamily="49" charset="-122"/>
              </a:rPr>
              <a:t>        databaseName = “test";</a:t>
            </a:r>
          </a:p>
          <a:p>
            <a:pPr eaLnBrk="1" hangingPunct="1"/>
            <a:r>
              <a:rPr kumimoji="0" lang="en-US" altLang="zh-CN" sz="1600">
                <a:latin typeface="Arial" panose="020B0604020202020204" pitchFamily="34" charset="0"/>
                <a:ea typeface="黑体" panose="02010609060101010101" pitchFamily="49" charset="-122"/>
              </a:rPr>
              <a:t>        userName = “sa";</a:t>
            </a:r>
          </a:p>
          <a:p>
            <a:pPr eaLnBrk="1" hangingPunct="1"/>
            <a:r>
              <a:rPr kumimoji="0" lang="en-US" altLang="zh-CN" sz="1600">
                <a:latin typeface="Arial" panose="020B0604020202020204" pitchFamily="34" charset="0"/>
                <a:ea typeface="黑体" panose="02010609060101010101" pitchFamily="49" charset="-122"/>
              </a:rPr>
              <a:t>        password = “sa";   </a:t>
            </a:r>
          </a:p>
          <a:p>
            <a:pPr eaLnBrk="1" hangingPunct="1"/>
            <a:r>
              <a:rPr kumimoji="0" lang="en-US" altLang="zh-CN" sz="1600">
                <a:latin typeface="Arial" panose="020B0604020202020204" pitchFamily="34" charset="0"/>
                <a:ea typeface="黑体" panose="02010609060101010101" pitchFamily="49" charset="-122"/>
              </a:rPr>
              <a:t>}</a:t>
            </a:r>
          </a:p>
          <a:p>
            <a:pPr eaLnBrk="1" hangingPunct="1"/>
            <a:r>
              <a:rPr kumimoji="0" lang="en-US" altLang="zh-CN" sz="1600">
                <a:latin typeface="Arial" panose="020B0604020202020204" pitchFamily="34" charset="0"/>
                <a:ea typeface="黑体" panose="02010609060101010101" pitchFamily="49" charset="-122"/>
              </a:rPr>
              <a:t>private String getConnectionUrl() {</a:t>
            </a:r>
          </a:p>
          <a:p>
            <a:pPr eaLnBrk="1" hangingPunct="1"/>
            <a:r>
              <a:rPr kumimoji="0" lang="en-US" altLang="zh-CN" sz="1600">
                <a:latin typeface="Arial" panose="020B0604020202020204" pitchFamily="34" charset="0"/>
                <a:ea typeface="黑体" panose="02010609060101010101" pitchFamily="49" charset="-122"/>
              </a:rPr>
              <a:t>       return url + serverName + ":" + portNumber </a:t>
            </a:r>
          </a:p>
          <a:p>
            <a:pPr eaLnBrk="1" hangingPunct="1"/>
            <a:r>
              <a:rPr kumimoji="0" lang="en-US" altLang="zh-CN" sz="1600">
                <a:latin typeface="Arial" panose="020B0604020202020204" pitchFamily="34" charset="0"/>
                <a:ea typeface="黑体" panose="02010609060101010101" pitchFamily="49" charset="-122"/>
              </a:rPr>
              <a:t>          + ";databaseName =" + databaseName + ";"; }</a:t>
            </a:r>
          </a:p>
          <a:p>
            <a:pPr eaLnBrk="1" hangingPunct="1"/>
            <a:r>
              <a:rPr kumimoji="0" lang="en-US" altLang="zh-CN" sz="1600">
                <a:latin typeface="Arial" panose="020B0604020202020204" pitchFamily="34" charset="0"/>
                <a:ea typeface="黑体" panose="02010609060101010101" pitchFamily="49" charset="-122"/>
              </a:rPr>
              <a:t>private java.sql.Connection getConnection() {</a:t>
            </a:r>
          </a:p>
          <a:p>
            <a:pPr eaLnBrk="1" hangingPunct="1"/>
            <a:r>
              <a:rPr kumimoji="0" lang="en-US" altLang="zh-CN" sz="1600">
                <a:latin typeface="Arial" panose="020B0604020202020204" pitchFamily="34" charset="0"/>
                <a:ea typeface="黑体" panose="02010609060101010101" pitchFamily="49" charset="-122"/>
              </a:rPr>
              <a:t>      try {</a:t>
            </a:r>
          </a:p>
          <a:p>
            <a:pPr eaLnBrk="1" hangingPunct="1"/>
            <a:r>
              <a:rPr kumimoji="0" lang="en-US" altLang="zh-CN" sz="1600">
                <a:latin typeface="Arial" panose="020B0604020202020204" pitchFamily="34" charset="0"/>
                <a:ea typeface="黑体" panose="02010609060101010101" pitchFamily="49" charset="-122"/>
              </a:rPr>
              <a:t>        Class.forName("com.microsoft.jdbc.sqlserver.SQLServerDriver");</a:t>
            </a:r>
          </a:p>
          <a:p>
            <a:pPr eaLnBrk="1" hangingPunct="1"/>
            <a:r>
              <a:rPr kumimoji="0" lang="en-US" altLang="zh-CN" sz="1600">
                <a:latin typeface="Arial" panose="020B0604020202020204" pitchFamily="34" charset="0"/>
                <a:ea typeface="黑体" panose="02010609060101010101" pitchFamily="49" charset="-122"/>
              </a:rPr>
              <a:t>        con = DriverManager.getConnection(</a:t>
            </a:r>
          </a:p>
          <a:p>
            <a:pPr eaLnBrk="1" hangingPunct="1"/>
            <a:r>
              <a:rPr kumimoji="0" lang="en-US" altLang="zh-CN" sz="1600">
                <a:latin typeface="Arial" panose="020B0604020202020204" pitchFamily="34" charset="0"/>
                <a:ea typeface="黑体" panose="02010609060101010101" pitchFamily="49" charset="-122"/>
              </a:rPr>
              <a:t>         getConnectionUrl(), userName, password);</a:t>
            </a:r>
          </a:p>
          <a:p>
            <a:pPr eaLnBrk="1" hangingPunct="1"/>
            <a:r>
              <a:rPr kumimoji="0" lang="en-US" altLang="zh-CN" sz="1600">
                <a:latin typeface="Arial" panose="020B0604020202020204" pitchFamily="34" charset="0"/>
                <a:ea typeface="黑体" panose="02010609060101010101" pitchFamily="49" charset="-122"/>
              </a:rPr>
              <a:t>        if (con != null) {</a:t>
            </a:r>
          </a:p>
          <a:p>
            <a:pPr eaLnBrk="1" hangingPunct="1"/>
            <a:r>
              <a:rPr kumimoji="0" lang="en-US" altLang="zh-CN" sz="1600">
                <a:latin typeface="Arial" panose="020B0604020202020204" pitchFamily="34" charset="0"/>
                <a:ea typeface="黑体" panose="02010609060101010101" pitchFamily="49" charset="-122"/>
              </a:rPr>
              <a:t>           System.out.println("</a:t>
            </a:r>
            <a:r>
              <a:rPr kumimoji="0" lang="zh-CN" altLang="en-US" sz="1600">
                <a:latin typeface="Arial" panose="020B0604020202020204" pitchFamily="34" charset="0"/>
                <a:ea typeface="黑体" panose="02010609060101010101" pitchFamily="49" charset="-122"/>
              </a:rPr>
              <a:t>连接成功</a:t>
            </a:r>
            <a:r>
              <a:rPr kumimoji="0" lang="en-US" altLang="zh-CN" sz="1600">
                <a:latin typeface="Arial" panose="020B0604020202020204" pitchFamily="34" charset="0"/>
                <a:ea typeface="黑体" panose="02010609060101010101" pitchFamily="49" charset="-122"/>
              </a:rPr>
              <a:t>!");</a:t>
            </a:r>
          </a:p>
          <a:p>
            <a:pPr eaLnBrk="1" hangingPunct="1"/>
            <a:r>
              <a:rPr kumimoji="0" lang="en-US" altLang="zh-CN" sz="1600">
                <a:latin typeface="Arial" panose="020B0604020202020204" pitchFamily="34" charset="0"/>
                <a:ea typeface="黑体" panose="02010609060101010101" pitchFamily="49" charset="-122"/>
              </a:rPr>
              <a:t>        }</a:t>
            </a:r>
          </a:p>
          <a:p>
            <a:pPr eaLnBrk="1" hangingPunct="1"/>
            <a:r>
              <a:rPr kumimoji="0" lang="en-US" altLang="zh-CN" sz="1600">
                <a:latin typeface="Arial" panose="020B0604020202020204" pitchFamily="34" charset="0"/>
                <a:ea typeface="黑体" panose="02010609060101010101" pitchFamily="49" charset="-122"/>
              </a:rPr>
              <a:t>     } catch (Exception e) {</a:t>
            </a:r>
          </a:p>
          <a:p>
            <a:pPr eaLnBrk="1" hangingPunct="1"/>
            <a:r>
              <a:rPr kumimoji="0" lang="en-US" altLang="zh-CN" sz="1600">
                <a:latin typeface="Arial" panose="020B0604020202020204" pitchFamily="34" charset="0"/>
                <a:ea typeface="黑体" panose="02010609060101010101" pitchFamily="49" charset="-122"/>
              </a:rPr>
              <a:t>           e.printStackTrace();</a:t>
            </a:r>
          </a:p>
          <a:p>
            <a:pPr eaLnBrk="1" hangingPunct="1"/>
            <a:r>
              <a:rPr kumimoji="0" lang="en-US" altLang="zh-CN" sz="1600">
                <a:latin typeface="Arial" panose="020B0604020202020204" pitchFamily="34" charset="0"/>
                <a:ea typeface="黑体" panose="02010609060101010101" pitchFamily="49" charset="-122"/>
              </a:rPr>
              <a:t>           System.out.println("getConnection() </a:t>
            </a:r>
            <a:r>
              <a:rPr kumimoji="0" lang="zh-CN" altLang="en-US" sz="1600">
                <a:latin typeface="Arial" panose="020B0604020202020204" pitchFamily="34" charset="0"/>
                <a:ea typeface="黑体" panose="02010609060101010101" pitchFamily="49" charset="-122"/>
              </a:rPr>
              <a:t>内的错误跟踪</a:t>
            </a:r>
            <a:r>
              <a:rPr kumimoji="0" lang="en-US" altLang="zh-CN" sz="1600">
                <a:latin typeface="Arial" panose="020B0604020202020204" pitchFamily="34" charset="0"/>
                <a:ea typeface="黑体" panose="02010609060101010101" pitchFamily="49" charset="-122"/>
              </a:rPr>
              <a:t>:" </a:t>
            </a:r>
          </a:p>
          <a:p>
            <a:pPr eaLnBrk="1" hangingPunct="1"/>
            <a:r>
              <a:rPr kumimoji="0" lang="en-US" altLang="zh-CN" sz="1600">
                <a:latin typeface="Arial" panose="020B0604020202020204" pitchFamily="34" charset="0"/>
                <a:ea typeface="黑体" panose="02010609060101010101" pitchFamily="49" charset="-122"/>
              </a:rPr>
              <a:t>               + e.getMessage()); </a:t>
            </a:r>
          </a:p>
          <a:p>
            <a:pPr eaLnBrk="1" hangingPunct="1"/>
            <a:r>
              <a:rPr kumimoji="0" lang="en-US" altLang="zh-CN" sz="1600">
                <a:latin typeface="Arial" panose="020B0604020202020204" pitchFamily="34" charset="0"/>
                <a:ea typeface="黑体" panose="02010609060101010101" pitchFamily="49" charset="-122"/>
              </a:rPr>
              <a:t>     } </a:t>
            </a:r>
          </a:p>
          <a:p>
            <a:pPr eaLnBrk="1" hangingPunct="1"/>
            <a:r>
              <a:rPr kumimoji="0" lang="en-US" altLang="zh-CN" sz="1600">
                <a:latin typeface="Arial" panose="020B0604020202020204" pitchFamily="34" charset="0"/>
                <a:ea typeface="黑体" panose="02010609060101010101" pitchFamily="49" charset="-122"/>
              </a:rPr>
              <a:t>    return con; </a:t>
            </a:r>
          </a:p>
          <a:p>
            <a:pPr eaLnBrk="1" hangingPunct="1"/>
            <a:r>
              <a:rPr kumimoji="0" lang="en-US" altLang="zh-CN" sz="1600">
                <a:latin typeface="Arial" panose="020B0604020202020204" pitchFamily="34" charset="0"/>
                <a:ea typeface="黑体" panose="02010609060101010101" pitchFamily="49" charset="-122"/>
              </a:rPr>
              <a:t>}</a:t>
            </a:r>
          </a:p>
        </p:txBody>
      </p:sp>
      <p:sp>
        <p:nvSpPr>
          <p:cNvPr id="23" name="Rectangle 12">
            <a:extLst>
              <a:ext uri="{FF2B5EF4-FFF2-40B4-BE49-F238E27FC236}">
                <a16:creationId xmlns:a16="http://schemas.microsoft.com/office/drawing/2014/main" id="{65668EEA-5FD6-45A6-86DE-0AAB214C2398}"/>
              </a:ext>
            </a:extLst>
          </p:cNvPr>
          <p:cNvSpPr>
            <a:spLocks noChangeArrowheads="1"/>
          </p:cNvSpPr>
          <p:nvPr/>
        </p:nvSpPr>
        <p:spPr bwMode="auto">
          <a:xfrm>
            <a:off x="3628929" y="545025"/>
            <a:ext cx="8281987" cy="6307138"/>
          </a:xfrm>
          <a:prstGeom prst="rect">
            <a:avLst/>
          </a:prstGeom>
          <a:gradFill rotWithShape="1">
            <a:gsLst>
              <a:gs pos="0">
                <a:srgbClr val="FFFFCC"/>
              </a:gs>
              <a:gs pos="100000">
                <a:srgbClr val="FFFF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sz="1600" dirty="0">
                <a:latin typeface="Arial" panose="020B0604020202020204" pitchFamily="34" charset="0"/>
                <a:ea typeface="黑体" panose="02010609060101010101" pitchFamily="49" charset="-122"/>
              </a:rPr>
              <a:t>public void display() {</a:t>
            </a:r>
          </a:p>
          <a:p>
            <a:pPr eaLnBrk="1" hangingPunct="1"/>
            <a:r>
              <a:rPr kumimoji="0" lang="en-US" altLang="zh-CN" sz="1600" dirty="0">
                <a:latin typeface="Arial" panose="020B0604020202020204" pitchFamily="34" charset="0"/>
                <a:ea typeface="黑体" panose="02010609060101010101" pitchFamily="49" charset="-122"/>
              </a:rPr>
              <a:t>    try {</a:t>
            </a:r>
          </a:p>
          <a:p>
            <a:pPr eaLnBrk="1" hangingPunct="1"/>
            <a:r>
              <a:rPr kumimoji="0" lang="en-US" altLang="zh-CN" sz="1600" dirty="0">
                <a:latin typeface="Arial" panose="020B0604020202020204" pitchFamily="34" charset="0"/>
                <a:ea typeface="黑体" panose="02010609060101010101" pitchFamily="49" charset="-122"/>
              </a:rPr>
              <a:t>        con = </a:t>
            </a:r>
            <a:r>
              <a:rPr kumimoji="0" lang="en-US" altLang="zh-CN" sz="1600" dirty="0" err="1">
                <a:latin typeface="Arial" panose="020B0604020202020204" pitchFamily="34" charset="0"/>
                <a:ea typeface="黑体" panose="02010609060101010101" pitchFamily="49" charset="-122"/>
              </a:rPr>
              <a:t>getConnection</a:t>
            </a:r>
            <a:r>
              <a:rPr kumimoji="0" lang="en-US" altLang="zh-CN" sz="1600" dirty="0">
                <a:latin typeface="Arial" panose="020B0604020202020204" pitchFamily="34" charset="0"/>
                <a:ea typeface="黑体" panose="02010609060101010101" pitchFamily="49" charset="-122"/>
              </a:rPr>
              <a:t>();</a:t>
            </a:r>
          </a:p>
          <a:p>
            <a:pPr eaLnBrk="1" hangingPunct="1"/>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PreparedStatement</a:t>
            </a:r>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pstmt</a:t>
            </a:r>
            <a:r>
              <a:rPr kumimoji="0" lang="en-US" altLang="zh-CN" sz="1600" dirty="0">
                <a:latin typeface="Arial" panose="020B0604020202020204" pitchFamily="34" charset="0"/>
                <a:ea typeface="黑体" panose="02010609060101010101" pitchFamily="49" charset="-122"/>
              </a:rPr>
              <a:t> = </a:t>
            </a:r>
            <a:r>
              <a:rPr kumimoji="0" lang="en-US" altLang="zh-CN" sz="1600" dirty="0" err="1">
                <a:latin typeface="Arial" panose="020B0604020202020204" pitchFamily="34" charset="0"/>
                <a:ea typeface="黑体" panose="02010609060101010101" pitchFamily="49" charset="-122"/>
              </a:rPr>
              <a:t>con.prepareStatement</a:t>
            </a:r>
            <a:r>
              <a:rPr kumimoji="0" lang="en-US" altLang="zh-CN" sz="1600" dirty="0">
                <a:latin typeface="Arial" panose="020B0604020202020204" pitchFamily="34" charset="0"/>
                <a:ea typeface="黑体" panose="02010609060101010101" pitchFamily="49" charset="-122"/>
              </a:rPr>
              <a:t>(</a:t>
            </a:r>
          </a:p>
          <a:p>
            <a:pPr eaLnBrk="1" hangingPunct="1"/>
            <a:r>
              <a:rPr kumimoji="0" lang="en-US" altLang="zh-CN" sz="1600" dirty="0">
                <a:latin typeface="Arial" panose="020B0604020202020204" pitchFamily="34" charset="0"/>
                <a:ea typeface="黑体" panose="02010609060101010101" pitchFamily="49" charset="-122"/>
              </a:rPr>
              <a:t>              "UPDATE </a:t>
            </a:r>
            <a:r>
              <a:rPr kumimoji="0" lang="en-US" altLang="zh-CN" sz="1800" dirty="0">
                <a:latin typeface="Arial" panose="020B0604020202020204" pitchFamily="34" charset="0"/>
                <a:ea typeface="黑体" panose="02010609060101010101" pitchFamily="49" charset="-122"/>
              </a:rPr>
              <a:t>friends </a:t>
            </a:r>
            <a:r>
              <a:rPr kumimoji="0" lang="en-US" altLang="zh-CN" sz="1600" dirty="0">
                <a:latin typeface="Arial" panose="020B0604020202020204" pitchFamily="34" charset="0"/>
                <a:ea typeface="黑体" panose="02010609060101010101" pitchFamily="49" charset="-122"/>
              </a:rPr>
              <a:t>SET </a:t>
            </a:r>
            <a:r>
              <a:rPr kumimoji="0" lang="en-US" altLang="zh-CN" sz="1800" dirty="0">
                <a:latin typeface="Arial" panose="020B0604020202020204" pitchFamily="34" charset="0"/>
                <a:ea typeface="黑体" panose="02010609060101010101" pitchFamily="49" charset="-122"/>
              </a:rPr>
              <a:t>salary </a:t>
            </a:r>
            <a:r>
              <a:rPr kumimoji="0" lang="en-US" altLang="zh-CN" sz="1600" dirty="0">
                <a:latin typeface="Arial" panose="020B0604020202020204" pitchFamily="34" charset="0"/>
                <a:ea typeface="黑体" panose="02010609060101010101" pitchFamily="49" charset="-122"/>
              </a:rPr>
              <a:t>= ? WHERE </a:t>
            </a:r>
            <a:r>
              <a:rPr kumimoji="0" lang="en-US" altLang="zh-CN" sz="1800" dirty="0">
                <a:latin typeface="Arial" panose="020B0604020202020204" pitchFamily="34" charset="0"/>
                <a:ea typeface="黑体" panose="02010609060101010101" pitchFamily="49" charset="-122"/>
              </a:rPr>
              <a:t>name </a:t>
            </a:r>
            <a:r>
              <a:rPr kumimoji="0" lang="en-US" altLang="zh-CN" sz="1600" dirty="0">
                <a:latin typeface="Arial" panose="020B0604020202020204" pitchFamily="34" charset="0"/>
                <a:ea typeface="黑体" panose="02010609060101010101" pitchFamily="49" charset="-122"/>
              </a:rPr>
              <a:t>like ?");</a:t>
            </a:r>
          </a:p>
          <a:p>
            <a:pPr eaLnBrk="1" hangingPunct="1"/>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pstmt.setInt</a:t>
            </a:r>
            <a:r>
              <a:rPr kumimoji="0" lang="en-US" altLang="zh-CN" sz="1600" dirty="0">
                <a:latin typeface="Arial" panose="020B0604020202020204" pitchFamily="34" charset="0"/>
                <a:ea typeface="黑体" panose="02010609060101010101" pitchFamily="49" charset="-122"/>
              </a:rPr>
              <a:t>(1, </a:t>
            </a:r>
            <a:r>
              <a:rPr kumimoji="0" lang="sv-SE" altLang="zh-CN" sz="1800" dirty="0">
                <a:latin typeface="Arial" panose="020B0604020202020204" pitchFamily="34" charset="0"/>
                <a:ea typeface="黑体" panose="02010609060101010101" pitchFamily="49" charset="-122"/>
              </a:rPr>
              <a:t>10000 </a:t>
            </a:r>
            <a:r>
              <a:rPr kumimoji="0" lang="en-US" altLang="zh-CN" sz="1600" dirty="0">
                <a:latin typeface="Arial" panose="020B0604020202020204" pitchFamily="34" charset="0"/>
                <a:ea typeface="黑体" panose="02010609060101010101" pitchFamily="49" charset="-122"/>
              </a:rPr>
              <a:t>);</a:t>
            </a:r>
          </a:p>
          <a:p>
            <a:pPr eaLnBrk="1" hangingPunct="1"/>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pstmt.setString</a:t>
            </a:r>
            <a:r>
              <a:rPr kumimoji="0" lang="en-US" altLang="zh-CN" sz="1600" dirty="0">
                <a:latin typeface="Arial" panose="020B0604020202020204" pitchFamily="34" charset="0"/>
                <a:ea typeface="黑体" panose="02010609060101010101" pitchFamily="49" charset="-122"/>
              </a:rPr>
              <a:t>(2, "</a:t>
            </a:r>
            <a:r>
              <a:rPr kumimoji="0" lang="zh-CN" altLang="en-US" sz="1600" dirty="0">
                <a:latin typeface="Arial" panose="020B0604020202020204" pitchFamily="34" charset="0"/>
                <a:ea typeface="黑体" panose="02010609060101010101" pitchFamily="49" charset="-122"/>
              </a:rPr>
              <a:t>李四 </a:t>
            </a:r>
            <a:r>
              <a:rPr kumimoji="0" lang="en-US" altLang="zh-CN" sz="1600" dirty="0">
                <a:latin typeface="Arial" panose="020B0604020202020204" pitchFamily="34" charset="0"/>
                <a:ea typeface="黑体" panose="02010609060101010101" pitchFamily="49" charset="-122"/>
              </a:rPr>
              <a:t>");</a:t>
            </a:r>
          </a:p>
          <a:p>
            <a:pPr eaLnBrk="1" hangingPunct="1"/>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pstmt.executeUpdate</a:t>
            </a:r>
            <a:r>
              <a:rPr kumimoji="0" lang="en-US" altLang="zh-CN" sz="1600" dirty="0">
                <a:latin typeface="Arial" panose="020B0604020202020204" pitchFamily="34" charset="0"/>
                <a:ea typeface="黑体" panose="02010609060101010101" pitchFamily="49" charset="-122"/>
              </a:rPr>
              <a:t>();</a:t>
            </a:r>
          </a:p>
          <a:p>
            <a:pPr eaLnBrk="1" hangingPunct="1"/>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System.out.println</a:t>
            </a:r>
            <a:r>
              <a:rPr kumimoji="0" lang="en-US" altLang="zh-CN" sz="1600" dirty="0">
                <a:latin typeface="Arial" panose="020B0604020202020204" pitchFamily="34" charset="0"/>
                <a:ea typeface="黑体" panose="02010609060101010101" pitchFamily="49" charset="-122"/>
              </a:rPr>
              <a:t>(“</a:t>
            </a:r>
            <a:r>
              <a:rPr kumimoji="0" lang="zh-CN" altLang="en-US" sz="1600" dirty="0">
                <a:latin typeface="Arial" panose="020B0604020202020204" pitchFamily="34" charset="0"/>
                <a:ea typeface="黑体" panose="02010609060101010101" pitchFamily="49" charset="-122"/>
              </a:rPr>
              <a:t>记录已更新</a:t>
            </a:r>
            <a:r>
              <a:rPr kumimoji="0" lang="en-US" altLang="zh-CN" sz="1600" dirty="0">
                <a:latin typeface="Arial" panose="020B0604020202020204" pitchFamily="34" charset="0"/>
                <a:ea typeface="黑体" panose="02010609060101010101" pitchFamily="49" charset="-122"/>
              </a:rPr>
              <a:t>!");</a:t>
            </a:r>
          </a:p>
          <a:p>
            <a:pPr eaLnBrk="1" hangingPunct="1"/>
            <a:r>
              <a:rPr kumimoji="0" lang="en-US" altLang="zh-CN" sz="1600" dirty="0">
                <a:latin typeface="Arial" panose="020B0604020202020204" pitchFamily="34" charset="0"/>
                <a:ea typeface="黑体" panose="02010609060101010101" pitchFamily="49" charset="-122"/>
              </a:rPr>
              <a:t>        Statement s = </a:t>
            </a:r>
            <a:r>
              <a:rPr kumimoji="0" lang="en-US" altLang="zh-CN" sz="1600" dirty="0" err="1">
                <a:latin typeface="Arial" panose="020B0604020202020204" pitchFamily="34" charset="0"/>
                <a:ea typeface="黑体" panose="02010609060101010101" pitchFamily="49" charset="-122"/>
              </a:rPr>
              <a:t>con.createStatement</a:t>
            </a:r>
            <a:r>
              <a:rPr kumimoji="0" lang="en-US" altLang="zh-CN" sz="1600" dirty="0">
                <a:latin typeface="Arial" panose="020B0604020202020204" pitchFamily="34" charset="0"/>
                <a:ea typeface="黑体" panose="02010609060101010101" pitchFamily="49" charset="-122"/>
              </a:rPr>
              <a:t>();</a:t>
            </a:r>
          </a:p>
          <a:p>
            <a:pPr eaLnBrk="1" hangingPunct="1"/>
            <a:r>
              <a:rPr kumimoji="0" lang="en-US" altLang="zh-CN" sz="1600" dirty="0">
                <a:latin typeface="Arial" panose="020B0604020202020204" pitchFamily="34" charset="0"/>
                <a:ea typeface="黑体" panose="02010609060101010101" pitchFamily="49" charset="-122"/>
              </a:rPr>
              <a:t>        String </a:t>
            </a:r>
            <a:r>
              <a:rPr kumimoji="0" lang="en-US" altLang="zh-CN" sz="1600" dirty="0" err="1">
                <a:latin typeface="Arial" panose="020B0604020202020204" pitchFamily="34" charset="0"/>
                <a:ea typeface="黑体" panose="02010609060101010101" pitchFamily="49" charset="-122"/>
              </a:rPr>
              <a:t>sql</a:t>
            </a:r>
            <a:r>
              <a:rPr kumimoji="0" lang="en-US" altLang="zh-CN" sz="1600" dirty="0">
                <a:latin typeface="Arial" panose="020B0604020202020204" pitchFamily="34" charset="0"/>
                <a:ea typeface="黑体" panose="02010609060101010101" pitchFamily="49" charset="-122"/>
              </a:rPr>
              <a:t> = "SELECT * FROM </a:t>
            </a:r>
            <a:r>
              <a:rPr kumimoji="0" lang="en-US" altLang="zh-CN" sz="1800" dirty="0">
                <a:latin typeface="Arial" panose="020B0604020202020204" pitchFamily="34" charset="0"/>
                <a:ea typeface="黑体" panose="02010609060101010101" pitchFamily="49" charset="-122"/>
              </a:rPr>
              <a:t>friends </a:t>
            </a:r>
            <a:r>
              <a:rPr kumimoji="0" lang="en-US" altLang="zh-CN" sz="1600" dirty="0">
                <a:latin typeface="Arial" panose="020B0604020202020204" pitchFamily="34" charset="0"/>
                <a:ea typeface="黑体" panose="02010609060101010101" pitchFamily="49" charset="-122"/>
              </a:rPr>
              <a:t>";</a:t>
            </a:r>
          </a:p>
          <a:p>
            <a:pPr eaLnBrk="1" hangingPunct="1"/>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ResultSet</a:t>
            </a:r>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rs</a:t>
            </a:r>
            <a:r>
              <a:rPr kumimoji="0" lang="en-US" altLang="zh-CN" sz="1600" dirty="0">
                <a:latin typeface="Arial" panose="020B0604020202020204" pitchFamily="34" charset="0"/>
                <a:ea typeface="黑体" panose="02010609060101010101" pitchFamily="49" charset="-122"/>
              </a:rPr>
              <a:t> = </a:t>
            </a:r>
            <a:r>
              <a:rPr kumimoji="0" lang="en-US" altLang="zh-CN" sz="1600" dirty="0" err="1">
                <a:latin typeface="Arial" panose="020B0604020202020204" pitchFamily="34" charset="0"/>
                <a:ea typeface="黑体" panose="02010609060101010101" pitchFamily="49" charset="-122"/>
              </a:rPr>
              <a:t>s.executeQuery</a:t>
            </a:r>
            <a:r>
              <a:rPr kumimoji="0" lang="en-US" altLang="zh-CN" sz="1600" dirty="0">
                <a:latin typeface="Arial" panose="020B0604020202020204" pitchFamily="34" charset="0"/>
                <a:ea typeface="黑体" panose="02010609060101010101" pitchFamily="49" charset="-122"/>
              </a:rPr>
              <a:t>(</a:t>
            </a:r>
            <a:r>
              <a:rPr kumimoji="0" lang="en-US" altLang="zh-CN" sz="1600" dirty="0" err="1">
                <a:latin typeface="Arial" panose="020B0604020202020204" pitchFamily="34" charset="0"/>
                <a:ea typeface="黑体" panose="02010609060101010101" pitchFamily="49" charset="-122"/>
              </a:rPr>
              <a:t>sql</a:t>
            </a:r>
            <a:r>
              <a:rPr kumimoji="0" lang="en-US" altLang="zh-CN" sz="1600" dirty="0">
                <a:latin typeface="Arial" panose="020B0604020202020204" pitchFamily="34" charset="0"/>
                <a:ea typeface="黑体" panose="02010609060101010101" pitchFamily="49" charset="-122"/>
              </a:rPr>
              <a:t>);</a:t>
            </a:r>
          </a:p>
          <a:p>
            <a:pPr eaLnBrk="1" hangingPunct="1"/>
            <a:r>
              <a:rPr kumimoji="0" lang="en-US" altLang="zh-CN" sz="1600" dirty="0">
                <a:latin typeface="Arial" panose="020B0604020202020204" pitchFamily="34" charset="0"/>
                <a:ea typeface="黑体" panose="02010609060101010101" pitchFamily="49" charset="-122"/>
              </a:rPr>
              <a:t>        while (</a:t>
            </a:r>
            <a:r>
              <a:rPr kumimoji="0" lang="en-US" altLang="zh-CN" sz="1600" dirty="0" err="1">
                <a:latin typeface="Arial" panose="020B0604020202020204" pitchFamily="34" charset="0"/>
                <a:ea typeface="黑体" panose="02010609060101010101" pitchFamily="49" charset="-122"/>
              </a:rPr>
              <a:t>rs.next</a:t>
            </a:r>
            <a:r>
              <a:rPr kumimoji="0" lang="en-US" altLang="zh-CN" sz="1600" dirty="0">
                <a:latin typeface="Arial" panose="020B0604020202020204" pitchFamily="34" charset="0"/>
                <a:ea typeface="黑体" panose="02010609060101010101" pitchFamily="49" charset="-122"/>
              </a:rPr>
              <a:t>()) {</a:t>
            </a:r>
          </a:p>
          <a:p>
            <a:pPr eaLnBrk="1" hangingPunct="1"/>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System.out.println</a:t>
            </a:r>
            <a:r>
              <a:rPr kumimoji="0" lang="en-US" altLang="zh-CN" sz="1600" dirty="0">
                <a:latin typeface="Arial" panose="020B0604020202020204" pitchFamily="34" charset="0"/>
                <a:ea typeface="黑体" panose="02010609060101010101" pitchFamily="49" charset="-122"/>
              </a:rPr>
              <a:t>(" ");</a:t>
            </a:r>
          </a:p>
          <a:p>
            <a:pPr eaLnBrk="1" hangingPunct="1"/>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System.out.print</a:t>
            </a:r>
            <a:r>
              <a:rPr kumimoji="0" lang="en-US" altLang="zh-CN" sz="1600" dirty="0">
                <a:latin typeface="Arial" panose="020B0604020202020204" pitchFamily="34" charset="0"/>
                <a:ea typeface="黑体" panose="02010609060101010101" pitchFamily="49" charset="-122"/>
              </a:rPr>
              <a:t>(</a:t>
            </a:r>
            <a:r>
              <a:rPr kumimoji="0" lang="en-US" altLang="zh-CN" sz="1600" dirty="0" err="1">
                <a:latin typeface="Arial" panose="020B0604020202020204" pitchFamily="34" charset="0"/>
                <a:ea typeface="黑体" panose="02010609060101010101" pitchFamily="49" charset="-122"/>
              </a:rPr>
              <a:t>rs.getInt</a:t>
            </a:r>
            <a:r>
              <a:rPr kumimoji="0" lang="en-US" altLang="zh-CN" sz="1600" dirty="0">
                <a:latin typeface="Arial" panose="020B0604020202020204" pitchFamily="34" charset="0"/>
                <a:ea typeface="黑体" panose="02010609060101010101" pitchFamily="49" charset="-122"/>
              </a:rPr>
              <a:t>(1) + " ");</a:t>
            </a:r>
          </a:p>
          <a:p>
            <a:pPr eaLnBrk="1" hangingPunct="1"/>
            <a:r>
              <a:rPr kumimoji="0" lang="en-US" altLang="zh-CN" sz="1600" dirty="0">
                <a:latin typeface="Arial" panose="020B0604020202020204" pitchFamily="34" charset="0"/>
                <a:ea typeface="黑体" panose="02010609060101010101" pitchFamily="49" charset="-122"/>
              </a:rPr>
              <a:t>        </a:t>
            </a:r>
            <a:r>
              <a:rPr kumimoji="0" lang="sv-SE" altLang="zh-CN" sz="1600" dirty="0">
                <a:latin typeface="Arial" panose="020B0604020202020204" pitchFamily="34" charset="0"/>
                <a:ea typeface="黑体" panose="02010609060101010101" pitchFamily="49" charset="-122"/>
              </a:rPr>
              <a:t>System.out.println(rs.getInt(5));</a:t>
            </a:r>
          </a:p>
          <a:p>
            <a:pPr eaLnBrk="1" hangingPunct="1"/>
            <a:r>
              <a:rPr kumimoji="0" lang="en-US" altLang="zh-CN" sz="1600" dirty="0">
                <a:latin typeface="Arial" panose="020B0604020202020204" pitchFamily="34" charset="0"/>
                <a:ea typeface="黑体" panose="02010609060101010101" pitchFamily="49" charset="-122"/>
              </a:rPr>
              <a:t>        }</a:t>
            </a:r>
          </a:p>
          <a:p>
            <a:pPr eaLnBrk="1" hangingPunct="1"/>
            <a:r>
              <a:rPr kumimoji="0" lang="en-US" altLang="zh-CN" sz="1600" dirty="0">
                <a:latin typeface="Arial" panose="020B0604020202020204" pitchFamily="34" charset="0"/>
                <a:ea typeface="黑体" panose="02010609060101010101" pitchFamily="49" charset="-122"/>
              </a:rPr>
              <a:t>     } catch (</a:t>
            </a:r>
            <a:r>
              <a:rPr kumimoji="0" lang="en-US" altLang="zh-CN" sz="1600" dirty="0" err="1">
                <a:latin typeface="Arial" panose="020B0604020202020204" pitchFamily="34" charset="0"/>
                <a:ea typeface="黑体" panose="02010609060101010101" pitchFamily="49" charset="-122"/>
              </a:rPr>
              <a:t>SQLException</a:t>
            </a:r>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ce</a:t>
            </a:r>
            <a:r>
              <a:rPr kumimoji="0" lang="en-US" altLang="zh-CN" sz="1600" dirty="0">
                <a:latin typeface="Arial" panose="020B0604020202020204" pitchFamily="34" charset="0"/>
                <a:ea typeface="黑体" panose="02010609060101010101" pitchFamily="49" charset="-122"/>
              </a:rPr>
              <a:t>) {</a:t>
            </a:r>
          </a:p>
          <a:p>
            <a:pPr eaLnBrk="1" hangingPunct="1"/>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System.out.println</a:t>
            </a:r>
            <a:r>
              <a:rPr kumimoji="0" lang="en-US" altLang="zh-CN" sz="1600" dirty="0">
                <a:latin typeface="Arial" panose="020B0604020202020204" pitchFamily="34" charset="0"/>
                <a:ea typeface="黑体" panose="02010609060101010101" pitchFamily="49" charset="-122"/>
              </a:rPr>
              <a:t>(</a:t>
            </a:r>
            <a:r>
              <a:rPr kumimoji="0" lang="en-US" altLang="zh-CN" sz="1600" dirty="0" err="1">
                <a:latin typeface="Arial" panose="020B0604020202020204" pitchFamily="34" charset="0"/>
                <a:ea typeface="黑体" panose="02010609060101010101" pitchFamily="49" charset="-122"/>
              </a:rPr>
              <a:t>ce</a:t>
            </a:r>
            <a:r>
              <a:rPr kumimoji="0" lang="en-US" altLang="zh-CN" sz="1600" dirty="0">
                <a:latin typeface="Arial" panose="020B0604020202020204" pitchFamily="34" charset="0"/>
                <a:ea typeface="黑体" panose="02010609060101010101" pitchFamily="49" charset="-122"/>
              </a:rPr>
              <a:t>);</a:t>
            </a:r>
          </a:p>
          <a:p>
            <a:pPr eaLnBrk="1" hangingPunct="1"/>
            <a:r>
              <a:rPr kumimoji="0" lang="en-US" altLang="zh-CN" sz="1600" dirty="0">
                <a:latin typeface="Arial" panose="020B0604020202020204" pitchFamily="34" charset="0"/>
                <a:ea typeface="黑体" panose="02010609060101010101" pitchFamily="49" charset="-122"/>
              </a:rPr>
              <a:t>    }</a:t>
            </a:r>
          </a:p>
          <a:p>
            <a:pPr eaLnBrk="1" hangingPunct="1"/>
            <a:r>
              <a:rPr kumimoji="0" lang="en-US" altLang="zh-CN" sz="1600" dirty="0">
                <a:latin typeface="Arial" panose="020B0604020202020204" pitchFamily="34" charset="0"/>
                <a:ea typeface="黑体" panose="02010609060101010101" pitchFamily="49" charset="-122"/>
              </a:rPr>
              <a:t>  }</a:t>
            </a:r>
          </a:p>
          <a:p>
            <a:pPr eaLnBrk="1" hangingPunct="1"/>
            <a:r>
              <a:rPr kumimoji="0" lang="en-US" altLang="zh-CN" sz="1600" dirty="0">
                <a:latin typeface="Arial" panose="020B0604020202020204" pitchFamily="34" charset="0"/>
                <a:ea typeface="黑体" panose="02010609060101010101" pitchFamily="49" charset="-122"/>
              </a:rPr>
              <a:t>public static void main(String [] </a:t>
            </a:r>
            <a:r>
              <a:rPr kumimoji="0" lang="en-US" altLang="zh-CN" sz="1600" dirty="0" err="1">
                <a:latin typeface="Arial" panose="020B0604020202020204" pitchFamily="34" charset="0"/>
                <a:ea typeface="黑体" panose="02010609060101010101" pitchFamily="49" charset="-122"/>
              </a:rPr>
              <a:t>args</a:t>
            </a:r>
            <a:r>
              <a:rPr kumimoji="0" lang="en-US" altLang="zh-CN" sz="1600" dirty="0">
                <a:latin typeface="Arial" panose="020B0604020202020204" pitchFamily="34" charset="0"/>
                <a:ea typeface="黑体" panose="02010609060101010101" pitchFamily="49" charset="-122"/>
              </a:rPr>
              <a:t>) {</a:t>
            </a:r>
          </a:p>
          <a:p>
            <a:pPr eaLnBrk="1" hangingPunct="1"/>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CourseAppl</a:t>
            </a:r>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retObj</a:t>
            </a:r>
            <a:r>
              <a:rPr kumimoji="0" lang="en-US" altLang="zh-CN" sz="1600" dirty="0">
                <a:latin typeface="Arial" panose="020B0604020202020204" pitchFamily="34" charset="0"/>
                <a:ea typeface="黑体" panose="02010609060101010101" pitchFamily="49" charset="-122"/>
              </a:rPr>
              <a:t> = new </a:t>
            </a:r>
            <a:r>
              <a:rPr kumimoji="0" lang="en-US" altLang="zh-CN" sz="1600" dirty="0" err="1">
                <a:latin typeface="Arial" panose="020B0604020202020204" pitchFamily="34" charset="0"/>
                <a:ea typeface="黑体" panose="02010609060101010101" pitchFamily="49" charset="-122"/>
              </a:rPr>
              <a:t>CourseAppl</a:t>
            </a:r>
            <a:r>
              <a:rPr kumimoji="0" lang="en-US" altLang="zh-CN" sz="1600" dirty="0">
                <a:latin typeface="Arial" panose="020B0604020202020204" pitchFamily="34" charset="0"/>
                <a:ea typeface="黑体" panose="02010609060101010101" pitchFamily="49" charset="-122"/>
              </a:rPr>
              <a:t>();</a:t>
            </a:r>
          </a:p>
          <a:p>
            <a:pPr eaLnBrk="1" hangingPunct="1"/>
            <a:r>
              <a:rPr kumimoji="0" lang="en-US" altLang="zh-CN" sz="1600" dirty="0">
                <a:latin typeface="Arial" panose="020B0604020202020204" pitchFamily="34" charset="0"/>
                <a:ea typeface="黑体" panose="02010609060101010101" pitchFamily="49" charset="-122"/>
              </a:rPr>
              <a:t>        </a:t>
            </a:r>
            <a:r>
              <a:rPr kumimoji="0" lang="en-US" altLang="zh-CN" sz="1600" dirty="0" err="1">
                <a:latin typeface="Arial" panose="020B0604020202020204" pitchFamily="34" charset="0"/>
                <a:ea typeface="黑体" panose="02010609060101010101" pitchFamily="49" charset="-122"/>
              </a:rPr>
              <a:t>retObj.display</a:t>
            </a:r>
            <a:r>
              <a:rPr kumimoji="0" lang="en-US" altLang="zh-CN" sz="1600" dirty="0">
                <a:latin typeface="Arial" panose="020B0604020202020204" pitchFamily="34" charset="0"/>
                <a:ea typeface="黑体" panose="02010609060101010101" pitchFamily="49" charset="-122"/>
              </a:rPr>
              <a:t>(); </a:t>
            </a:r>
            <a:r>
              <a:rPr kumimoji="0" lang="fr-FR" altLang="zh-CN" sz="1600" dirty="0">
                <a:latin typeface="Arial" panose="020B0604020202020204" pitchFamily="34" charset="0"/>
                <a:ea typeface="黑体" panose="02010609060101010101" pitchFamily="49" charset="-122"/>
              </a:rPr>
              <a:t>}</a:t>
            </a:r>
          </a:p>
          <a:p>
            <a:pPr eaLnBrk="1" hangingPunct="1"/>
            <a:r>
              <a:rPr kumimoji="0" lang="fr-FR" altLang="zh-CN" sz="1600" dirty="0">
                <a:latin typeface="Arial" panose="020B0604020202020204" pitchFamily="34" charset="0"/>
                <a:ea typeface="黑体" panose="02010609060101010101" pitchFamily="49" charset="-122"/>
              </a:rPr>
              <a:t>}</a:t>
            </a:r>
            <a:endParaRPr kumimoji="0" lang="en-US" altLang="zh-CN" sz="1600" dirty="0">
              <a:latin typeface="Arial" panose="020B0604020202020204" pitchFamily="34" charset="0"/>
              <a:ea typeface="黑体" panose="02010609060101010101" pitchFamily="49" charset="-122"/>
            </a:endParaRPr>
          </a:p>
        </p:txBody>
      </p:sp>
      <p:sp>
        <p:nvSpPr>
          <p:cNvPr id="24" name="Rectangle 13">
            <a:extLst>
              <a:ext uri="{FF2B5EF4-FFF2-40B4-BE49-F238E27FC236}">
                <a16:creationId xmlns:a16="http://schemas.microsoft.com/office/drawing/2014/main" id="{48AD5D46-EEEB-4F86-952C-643E38CF68D2}"/>
              </a:ext>
            </a:extLst>
          </p:cNvPr>
          <p:cNvSpPr>
            <a:spLocks noChangeArrowheads="1"/>
          </p:cNvSpPr>
          <p:nvPr/>
        </p:nvSpPr>
        <p:spPr bwMode="auto">
          <a:xfrm>
            <a:off x="4171132" y="1306226"/>
            <a:ext cx="6553200" cy="1296987"/>
          </a:xfrm>
          <a:prstGeom prst="rect">
            <a:avLst/>
          </a:prstGeom>
          <a:noFill/>
          <a:ln w="222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58634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10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4">
                                            <p:txEl>
                                              <p:pRg st="0" end="0"/>
                                            </p:txEl>
                                          </p:spTgt>
                                        </p:tgtEl>
                                        <p:attrNameLst>
                                          <p:attrName>ppt_y</p:attrName>
                                        </p:attrNameLst>
                                      </p:cBhvr>
                                      <p:tavLst>
                                        <p:tav tm="0">
                                          <p:val>
                                            <p:strVal val="#ppt_y"/>
                                          </p:val>
                                        </p:tav>
                                        <p:tav tm="100000">
                                          <p:val>
                                            <p:strVal val="#ppt_y"/>
                                          </p:val>
                                        </p:tav>
                                      </p:tavLst>
                                    </p:anim>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5"/>
                                        </p:tgtEl>
                                        <p:attrNameLst>
                                          <p:attrName>ppt_y</p:attrName>
                                        </p:attrNameLst>
                                      </p:cBhvr>
                                      <p:tavLst>
                                        <p:tav tm="0">
                                          <p:val>
                                            <p:strVal val="#ppt_y"/>
                                          </p:val>
                                        </p:tav>
                                        <p:tav tm="100000">
                                          <p:val>
                                            <p:strVal val="#ppt_y"/>
                                          </p:val>
                                        </p:tav>
                                      </p:tavLst>
                                    </p:anim>
                                    <p:anim calcmode="lin" valueType="num">
                                      <p:cBhvr>
                                        <p:cTn id="25"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3" presetClass="exit" presetSubtype="10" fill="hold" grpId="0" nodeType="withEffect">
                                  <p:stCondLst>
                                    <p:cond delay="0"/>
                                  </p:stCondLst>
                                  <p:childTnLst>
                                    <p:animEffect transition="out" filter="blinds(horizontal)">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3" presetClass="exit" presetSubtype="10" fill="hold" grpId="1" nodeType="withEffect">
                                  <p:stCondLst>
                                    <p:cond delay="0"/>
                                  </p:stCondLst>
                                  <p:childTnLst>
                                    <p:animEffect transition="out" filter="blinds(horizontal)">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15" grpId="0" animBg="1"/>
      <p:bldP spid="16" grpId="0" animBg="1"/>
      <p:bldP spid="20" grpId="0" animBg="1"/>
      <p:bldP spid="20" grpId="1" animBg="1"/>
      <p:bldP spid="23" grpId="0" animBg="1"/>
      <p:bldP spid="2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977698"/>
            <a:ext cx="12203689" cy="338203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solidFill>
                  <a:latin typeface="仿宋" panose="02010609060101010101" pitchFamily="49" charset="-122"/>
                  <a:ea typeface="仿宋" panose="02010609060101010101" pitchFamily="49" charset="-122"/>
                </a:rPr>
                <a:t>CallableStatement</a:t>
              </a:r>
              <a:r>
                <a:rPr lang="zh-CN" altLang="en-US" sz="2400" b="1" dirty="0">
                  <a:solidFill>
                    <a:schemeClr val="tx1"/>
                  </a:solidFill>
                  <a:latin typeface="仿宋" panose="02010609060101010101" pitchFamily="49" charset="-122"/>
                  <a:ea typeface="仿宋" panose="02010609060101010101" pitchFamily="49" charset="-122"/>
                </a:rPr>
                <a:t>接口</a:t>
              </a:r>
            </a:p>
          </p:txBody>
        </p:sp>
      </p:grpSp>
      <p:sp>
        <p:nvSpPr>
          <p:cNvPr id="11" name="Rectangle 8">
            <a:extLst>
              <a:ext uri="{FF2B5EF4-FFF2-40B4-BE49-F238E27FC236}">
                <a16:creationId xmlns:a16="http://schemas.microsoft.com/office/drawing/2014/main" id="{9E0F9D88-187A-4435-B391-A5CE82C078DF}"/>
              </a:ext>
            </a:extLst>
          </p:cNvPr>
          <p:cNvSpPr txBox="1">
            <a:spLocks noChangeArrowheads="1"/>
          </p:cNvSpPr>
          <p:nvPr/>
        </p:nvSpPr>
        <p:spPr>
          <a:xfrm>
            <a:off x="1283110" y="2095398"/>
            <a:ext cx="9144000" cy="396081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b="1" dirty="0">
                <a:latin typeface="Times New Roman" panose="02020603050405020304" pitchFamily="18" charset="0"/>
                <a:ea typeface="仿宋" panose="02010609060101010101" pitchFamily="49" charset="-122"/>
                <a:cs typeface="Times New Roman" panose="02020603050405020304" pitchFamily="18" charset="0"/>
              </a:rPr>
              <a:t>        和编译预处理操作提高效率类似，采用存储过程也是基于避免频繁地与数据库交互而降低效率。</a:t>
            </a:r>
            <a:endParaRPr lang="en-US" altLang="zh-CN" b="1" dirty="0">
              <a:latin typeface="Times New Roman" panose="02020603050405020304" pitchFamily="18" charset="0"/>
              <a:ea typeface="仿宋" panose="02010609060101010101" pitchFamily="49" charset="-122"/>
              <a:cs typeface="Times New Roman" panose="02020603050405020304" pitchFamily="18" charset="0"/>
            </a:endParaRPr>
          </a:p>
          <a:p>
            <a:pPr marL="0" indent="0">
              <a:buFont typeface="Wingdings" panose="05000000000000000000" pitchFamily="2" charset="2"/>
              <a:buNone/>
            </a:pPr>
            <a:endParaRPr lang="en-US" altLang="zh-CN" b="1" dirty="0">
              <a:latin typeface="Times New Roman" panose="02020603050405020304" pitchFamily="18" charset="0"/>
              <a:ea typeface="仿宋" panose="02010609060101010101" pitchFamily="49" charset="-122"/>
              <a:cs typeface="Times New Roman" panose="02020603050405020304" pitchFamily="18" charset="0"/>
            </a:endParaRPr>
          </a:p>
          <a:p>
            <a:pPr marL="0" indent="0">
              <a:buFont typeface="Wingdings" panose="05000000000000000000" pitchFamily="2" charset="2"/>
              <a:buNone/>
            </a:pPr>
            <a:endParaRPr lang="en-US" altLang="zh-CN" b="1" dirty="0">
              <a:latin typeface="Times New Roman" panose="02020603050405020304" pitchFamily="18" charset="0"/>
              <a:ea typeface="仿宋" panose="02010609060101010101" pitchFamily="49" charset="-122"/>
              <a:cs typeface="Times New Roman" panose="02020603050405020304" pitchFamily="18" charset="0"/>
            </a:endParaRPr>
          </a:p>
          <a:p>
            <a:pPr marL="0" indent="0">
              <a:buFont typeface="Wingdings" panose="05000000000000000000" pitchFamily="2" charset="2"/>
              <a:buNone/>
            </a:pPr>
            <a:r>
              <a:rPr lang="en-US" altLang="zh-CN" b="1" dirty="0">
                <a:latin typeface="Times New Roman" panose="02020603050405020304" pitchFamily="18" charset="0"/>
                <a:ea typeface="仿宋" panose="02010609060101010101" pitchFamily="49" charset="-122"/>
                <a:cs typeface="Times New Roman" panose="02020603050405020304" pitchFamily="18" charset="0"/>
              </a:rPr>
              <a:t>         </a:t>
            </a:r>
            <a:r>
              <a:rPr lang="zh-CN" altLang="en-US" b="1" dirty="0">
                <a:latin typeface="Times New Roman" panose="02020603050405020304" pitchFamily="18" charset="0"/>
                <a:ea typeface="仿宋" panose="02010609060101010101" pitchFamily="49" charset="-122"/>
                <a:cs typeface="Times New Roman" panose="02020603050405020304" pitchFamily="18" charset="0"/>
                <a:hlinkClick r:id="rId2" action="ppaction://hlinkfile"/>
              </a:rPr>
              <a:t>一个现实的存储过程需求</a:t>
            </a:r>
            <a:endParaRPr lang="en-US" altLang="zh-CN" b="1" dirty="0">
              <a:latin typeface="Times New Roman" panose="02020603050405020304" pitchFamily="18" charset="0"/>
              <a:ea typeface="仿宋" panose="02010609060101010101" pitchFamily="49" charset="-122"/>
              <a:cs typeface="Times New Roman" panose="02020603050405020304" pitchFamily="18" charset="0"/>
            </a:endParaRPr>
          </a:p>
          <a:p>
            <a:pPr marL="0" indent="0">
              <a:buFont typeface="Wingdings" panose="05000000000000000000" pitchFamily="2" charset="2"/>
              <a:buNone/>
            </a:pPr>
            <a:endParaRPr lang="en-US" altLang="zh-CN" sz="2400" b="1" dirty="0">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4570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11.1 </a:t>
            </a:r>
            <a:r>
              <a:rPr lang="en-US" altLang="zh-CN" b="1" dirty="0" err="1">
                <a:latin typeface="仿宋" panose="02010609060101010101" pitchFamily="49" charset="-122"/>
                <a:ea typeface="仿宋" panose="02010609060101010101" pitchFamily="49" charset="-122"/>
              </a:rPr>
              <a:t>Mysql</a:t>
            </a:r>
            <a:r>
              <a:rPr lang="zh-CN" altLang="en-US" b="1" dirty="0">
                <a:latin typeface="仿宋" panose="02010609060101010101" pitchFamily="49" charset="-122"/>
                <a:ea typeface="仿宋" panose="02010609060101010101" pitchFamily="49" charset="-122"/>
              </a:rPr>
              <a:t>数据库与</a:t>
            </a:r>
            <a:r>
              <a:rPr lang="en-US" altLang="zh-CN" b="1" dirty="0">
                <a:latin typeface="仿宋" panose="02010609060101010101" pitchFamily="49" charset="-122"/>
                <a:ea typeface="仿宋" panose="02010609060101010101" pitchFamily="49" charset="-122"/>
              </a:rPr>
              <a:t>SQL</a:t>
            </a:r>
            <a:r>
              <a:rPr lang="zh-CN" altLang="en-US" b="1" dirty="0">
                <a:latin typeface="仿宋" panose="02010609060101010101" pitchFamily="49" charset="-122"/>
                <a:ea typeface="仿宋" panose="02010609060101010101" pitchFamily="49" charset="-122"/>
              </a:rPr>
              <a:t>命令</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SQL</a:t>
              </a:r>
              <a:r>
                <a:rPr lang="zh-CN" altLang="en-US" sz="2400" b="1" dirty="0">
                  <a:solidFill>
                    <a:schemeClr val="tx1"/>
                  </a:solidFill>
                  <a:latin typeface="仿宋" panose="02010609060101010101" pitchFamily="49" charset="-122"/>
                  <a:ea typeface="仿宋" panose="02010609060101010101" pitchFamily="49" charset="-122"/>
                </a:rPr>
                <a:t>命令</a:t>
              </a:r>
            </a:p>
          </p:txBody>
        </p:sp>
      </p:grpSp>
      <p:grpSp>
        <p:nvGrpSpPr>
          <p:cNvPr id="29" name="组合 28">
            <a:extLst>
              <a:ext uri="{FF2B5EF4-FFF2-40B4-BE49-F238E27FC236}">
                <a16:creationId xmlns:a16="http://schemas.microsoft.com/office/drawing/2014/main" id="{50B45FF1-E674-4802-B45F-6C18F295E6D7}"/>
              </a:ext>
            </a:extLst>
          </p:cNvPr>
          <p:cNvGrpSpPr/>
          <p:nvPr/>
        </p:nvGrpSpPr>
        <p:grpSpPr>
          <a:xfrm>
            <a:off x="7782621" y="6156285"/>
            <a:ext cx="4404176" cy="614344"/>
            <a:chOff x="1385211" y="3506663"/>
            <a:chExt cx="4405195" cy="614486"/>
          </a:xfrm>
        </p:grpSpPr>
        <p:sp>
          <p:nvSpPr>
            <p:cNvPr id="30" name="Freeform 3">
              <a:extLst>
                <a:ext uri="{FF2B5EF4-FFF2-40B4-BE49-F238E27FC236}">
                  <a16:creationId xmlns:a16="http://schemas.microsoft.com/office/drawing/2014/main" id="{BA7DB6A9-B94A-4698-BA27-A392B337BA1A}"/>
                </a:ext>
              </a:extLst>
            </p:cNvPr>
            <p:cNvSpPr/>
            <p:nvPr/>
          </p:nvSpPr>
          <p:spPr>
            <a:xfrm>
              <a:off x="1385211" y="3506663"/>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1" name="Freeform 3">
              <a:extLst>
                <a:ext uri="{FF2B5EF4-FFF2-40B4-BE49-F238E27FC236}">
                  <a16:creationId xmlns:a16="http://schemas.microsoft.com/office/drawing/2014/main" id="{13F2AA6F-89D4-43C2-BAC4-1CAAD0351364}"/>
                </a:ext>
              </a:extLst>
            </p:cNvPr>
            <p:cNvSpPr/>
            <p:nvPr/>
          </p:nvSpPr>
          <p:spPr>
            <a:xfrm>
              <a:off x="1385211" y="3735263"/>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2" name="Freeform 3">
              <a:extLst>
                <a:ext uri="{FF2B5EF4-FFF2-40B4-BE49-F238E27FC236}">
                  <a16:creationId xmlns:a16="http://schemas.microsoft.com/office/drawing/2014/main" id="{3A04FF26-CC70-42F6-8EE0-3CED4D5B10D4}"/>
                </a:ext>
              </a:extLst>
            </p:cNvPr>
            <p:cNvSpPr/>
            <p:nvPr/>
          </p:nvSpPr>
          <p:spPr>
            <a:xfrm>
              <a:off x="1385211" y="4006725"/>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0070C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A3620759-0252-4A53-B0D7-DF84016DA082}"/>
              </a:ext>
            </a:extLst>
          </p:cNvPr>
          <p:cNvSpPr/>
          <p:nvPr/>
        </p:nvSpPr>
        <p:spPr>
          <a:xfrm>
            <a:off x="-794" y="2548534"/>
            <a:ext cx="12192794" cy="4702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26" name="内容占位符 2">
            <a:extLst>
              <a:ext uri="{FF2B5EF4-FFF2-40B4-BE49-F238E27FC236}">
                <a16:creationId xmlns:a16="http://schemas.microsoft.com/office/drawing/2014/main" id="{4425C3EA-8D94-44A0-915C-EF38E943FDFC}"/>
              </a:ext>
            </a:extLst>
          </p:cNvPr>
          <p:cNvSpPr txBox="1">
            <a:spLocks/>
          </p:cNvSpPr>
          <p:nvPr/>
        </p:nvSpPr>
        <p:spPr>
          <a:xfrm>
            <a:off x="1141148" y="2449730"/>
            <a:ext cx="10731984" cy="180038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5</a:t>
            </a:r>
            <a:r>
              <a:rPr lang="zh-CN" altLang="en-US" sz="2400" b="1" dirty="0">
                <a:solidFill>
                  <a:schemeClr val="tx1"/>
                </a:solidFill>
                <a:latin typeface="仿宋" panose="02010609060101010101" pitchFamily="49" charset="-122"/>
                <a:ea typeface="仿宋" panose="02010609060101010101" pitchFamily="49" charset="-122"/>
              </a:rPr>
              <a:t>．数据表创建、显示及删除</a:t>
            </a:r>
            <a:br>
              <a:rPr lang="zh-CN" altLang="en-US" sz="2400" b="1" dirty="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create table </a:t>
            </a:r>
            <a:r>
              <a:rPr lang="en-US" altLang="zh-CN" sz="2400" b="1" dirty="0" err="1">
                <a:solidFill>
                  <a:schemeClr val="tx1"/>
                </a:solidFill>
                <a:latin typeface="仿宋" panose="02010609060101010101" pitchFamily="49" charset="-122"/>
                <a:ea typeface="仿宋" panose="02010609060101010101" pitchFamily="49" charset="-122"/>
              </a:rPr>
              <a:t>s_position</a:t>
            </a:r>
            <a:r>
              <a:rPr lang="en-US" altLang="zh-CN" sz="2400" b="1" dirty="0">
                <a:solidFill>
                  <a:schemeClr val="tx1"/>
                </a:solidFill>
                <a:latin typeface="仿宋" panose="02010609060101010101" pitchFamily="49" charset="-122"/>
                <a:ea typeface="仿宋" panose="02010609060101010101" pitchFamily="49" charset="-122"/>
              </a:rPr>
              <a:t>(</a:t>
            </a:r>
            <a:br>
              <a:rPr lang="en-US" altLang="zh-CN" sz="2400" b="1" dirty="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id </a:t>
            </a:r>
            <a:r>
              <a:rPr lang="en-US" altLang="zh-CN" sz="2400" b="1" dirty="0" err="1">
                <a:solidFill>
                  <a:schemeClr val="tx1"/>
                </a:solidFill>
                <a:latin typeface="仿宋" panose="02010609060101010101" pitchFamily="49" charset="-122"/>
                <a:ea typeface="仿宋" panose="02010609060101010101" pitchFamily="49" charset="-122"/>
              </a:rPr>
              <a:t>int</a:t>
            </a:r>
            <a:r>
              <a:rPr lang="en-US" altLang="zh-CN" sz="2400" b="1" dirty="0">
                <a:solidFill>
                  <a:schemeClr val="tx1"/>
                </a:solidFill>
                <a:latin typeface="仿宋" panose="02010609060101010101" pitchFamily="49" charset="-122"/>
                <a:ea typeface="仿宋" panose="02010609060101010101" pitchFamily="49" charset="-122"/>
              </a:rPr>
              <a:t> not null </a:t>
            </a:r>
            <a:r>
              <a:rPr lang="en-US" altLang="zh-CN" sz="2400" b="1" dirty="0" err="1">
                <a:solidFill>
                  <a:schemeClr val="tx1"/>
                </a:solidFill>
                <a:latin typeface="仿宋" panose="02010609060101010101" pitchFamily="49" charset="-122"/>
                <a:ea typeface="仿宋" panose="02010609060101010101" pitchFamily="49" charset="-122"/>
              </a:rPr>
              <a:t>auto_increment</a:t>
            </a:r>
            <a:r>
              <a:rPr lang="en-US" altLang="zh-CN" sz="2400" b="1" dirty="0">
                <a:solidFill>
                  <a:schemeClr val="tx1"/>
                </a:solidFill>
                <a:latin typeface="仿宋" panose="02010609060101010101" pitchFamily="49" charset="-122"/>
                <a:ea typeface="仿宋" panose="02010609060101010101" pitchFamily="49" charset="-122"/>
              </a:rPr>
              <a:t>, # </a:t>
            </a:r>
            <a:r>
              <a:rPr lang="zh-CN" altLang="en-US" sz="2400" b="1" dirty="0">
                <a:solidFill>
                  <a:schemeClr val="tx1"/>
                </a:solidFill>
                <a:latin typeface="仿宋" panose="02010609060101010101" pitchFamily="49" charset="-122"/>
                <a:ea typeface="仿宋" panose="02010609060101010101" pitchFamily="49" charset="-122"/>
              </a:rPr>
              <a:t>设定 </a:t>
            </a:r>
            <a:r>
              <a:rPr lang="en-US" altLang="zh-CN" sz="2400" b="1" dirty="0">
                <a:solidFill>
                  <a:schemeClr val="tx1"/>
                </a:solidFill>
                <a:latin typeface="仿宋" panose="02010609060101010101" pitchFamily="49" charset="-122"/>
                <a:ea typeface="仿宋" panose="02010609060101010101" pitchFamily="49" charset="-122"/>
              </a:rPr>
              <a:t>id </a:t>
            </a:r>
            <a:r>
              <a:rPr lang="zh-CN" altLang="en-US" sz="2400" b="1" dirty="0">
                <a:solidFill>
                  <a:schemeClr val="tx1"/>
                </a:solidFill>
                <a:latin typeface="仿宋" panose="02010609060101010101" pitchFamily="49" charset="-122"/>
                <a:ea typeface="仿宋" panose="02010609060101010101" pitchFamily="49" charset="-122"/>
              </a:rPr>
              <a:t>为 </a:t>
            </a:r>
            <a:r>
              <a:rPr lang="en-US" altLang="zh-CN" sz="2400" b="1" dirty="0" err="1">
                <a:solidFill>
                  <a:schemeClr val="tx1"/>
                </a:solidFill>
                <a:latin typeface="仿宋" panose="02010609060101010101" pitchFamily="49" charset="-122"/>
                <a:ea typeface="仿宋" panose="02010609060101010101" pitchFamily="49" charset="-122"/>
              </a:rPr>
              <a:t>int</a:t>
            </a:r>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型、非空、自增 </a:t>
            </a:r>
            <a:r>
              <a:rPr lang="en-US" altLang="zh-CN" sz="2400" b="1" dirty="0">
                <a:solidFill>
                  <a:schemeClr val="tx1"/>
                </a:solidFill>
                <a:latin typeface="仿宋" panose="02010609060101010101" pitchFamily="49" charset="-122"/>
                <a:ea typeface="仿宋" panose="02010609060101010101" pitchFamily="49" charset="-122"/>
              </a:rPr>
              <a:t>1</a:t>
            </a:r>
            <a:br>
              <a:rPr lang="en-US" altLang="zh-CN" sz="2400" b="1" dirty="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name </a:t>
            </a:r>
            <a:r>
              <a:rPr lang="en-US" altLang="zh-CN" sz="2400" b="1" dirty="0" err="1">
                <a:solidFill>
                  <a:schemeClr val="tx1"/>
                </a:solidFill>
                <a:latin typeface="仿宋" panose="02010609060101010101" pitchFamily="49" charset="-122"/>
                <a:ea typeface="仿宋" panose="02010609060101010101" pitchFamily="49" charset="-122"/>
              </a:rPr>
              <a:t>varchar</a:t>
            </a:r>
            <a:r>
              <a:rPr lang="en-US" altLang="zh-CN" sz="2400" b="1" dirty="0">
                <a:solidFill>
                  <a:schemeClr val="tx1"/>
                </a:solidFill>
                <a:latin typeface="仿宋" panose="02010609060101010101" pitchFamily="49" charset="-122"/>
                <a:ea typeface="仿宋" panose="02010609060101010101" pitchFamily="49" charset="-122"/>
              </a:rPr>
              <a:t>(20) not null default ' </a:t>
            </a:r>
            <a:r>
              <a:rPr lang="zh-CN" altLang="en-US" sz="2400" b="1" dirty="0">
                <a:solidFill>
                  <a:schemeClr val="tx1"/>
                </a:solidFill>
                <a:latin typeface="仿宋" panose="02010609060101010101" pitchFamily="49" charset="-122"/>
                <a:ea typeface="仿宋" panose="02010609060101010101" pitchFamily="49" charset="-122"/>
              </a:rPr>
              <a:t>经理 </a:t>
            </a:r>
            <a:r>
              <a:rPr lang="en-US" altLang="zh-CN" sz="2400" b="1" dirty="0">
                <a:solidFill>
                  <a:schemeClr val="tx1"/>
                </a:solidFill>
                <a:latin typeface="仿宋" panose="02010609060101010101" pitchFamily="49" charset="-122"/>
                <a:ea typeface="仿宋" panose="02010609060101010101" pitchFamily="49" charset="-122"/>
              </a:rPr>
              <a:t>', # </a:t>
            </a:r>
            <a:r>
              <a:rPr lang="zh-CN" altLang="en-US" sz="2400" b="1" dirty="0">
                <a:solidFill>
                  <a:schemeClr val="tx1"/>
                </a:solidFill>
                <a:latin typeface="仿宋" panose="02010609060101010101" pitchFamily="49" charset="-122"/>
                <a:ea typeface="仿宋" panose="02010609060101010101" pitchFamily="49" charset="-122"/>
              </a:rPr>
              <a:t>设定默认值</a:t>
            </a:r>
            <a:br>
              <a:rPr lang="zh-CN" altLang="en-US" sz="2400" b="1" dirty="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description </a:t>
            </a:r>
            <a:r>
              <a:rPr lang="en-US" altLang="zh-CN" sz="2400" b="1" dirty="0" err="1">
                <a:solidFill>
                  <a:schemeClr val="tx1"/>
                </a:solidFill>
                <a:latin typeface="仿宋" panose="02010609060101010101" pitchFamily="49" charset="-122"/>
                <a:ea typeface="仿宋" panose="02010609060101010101" pitchFamily="49" charset="-122"/>
              </a:rPr>
              <a:t>varchar</a:t>
            </a:r>
            <a:r>
              <a:rPr lang="en-US" altLang="zh-CN" sz="2400" b="1" dirty="0">
                <a:solidFill>
                  <a:schemeClr val="tx1"/>
                </a:solidFill>
                <a:latin typeface="仿宋" panose="02010609060101010101" pitchFamily="49" charset="-122"/>
                <a:ea typeface="仿宋" panose="02010609060101010101" pitchFamily="49" charset="-122"/>
              </a:rPr>
              <a:t>(100),</a:t>
            </a:r>
            <a:br>
              <a:rPr lang="en-US" altLang="zh-CN" sz="2400" b="1" dirty="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primary key </a:t>
            </a:r>
            <a:r>
              <a:rPr lang="en-US" altLang="zh-CN" sz="2400" b="1" dirty="0" err="1">
                <a:solidFill>
                  <a:schemeClr val="tx1"/>
                </a:solidFill>
                <a:latin typeface="仿宋" panose="02010609060101010101" pitchFamily="49" charset="-122"/>
                <a:ea typeface="仿宋" panose="02010609060101010101" pitchFamily="49" charset="-122"/>
              </a:rPr>
              <a:t>PK_positon</a:t>
            </a:r>
            <a:r>
              <a:rPr lang="en-US" altLang="zh-CN" sz="2400" b="1" dirty="0">
                <a:solidFill>
                  <a:schemeClr val="tx1"/>
                </a:solidFill>
                <a:latin typeface="仿宋" panose="02010609060101010101" pitchFamily="49" charset="-122"/>
                <a:ea typeface="仿宋" panose="02010609060101010101" pitchFamily="49" charset="-122"/>
              </a:rPr>
              <a:t> (id) # </a:t>
            </a:r>
            <a:r>
              <a:rPr lang="zh-CN" altLang="en-US" sz="2400" b="1" dirty="0">
                <a:solidFill>
                  <a:schemeClr val="tx1"/>
                </a:solidFill>
                <a:latin typeface="仿宋" panose="02010609060101010101" pitchFamily="49" charset="-122"/>
                <a:ea typeface="仿宋" panose="02010609060101010101" pitchFamily="49" charset="-122"/>
              </a:rPr>
              <a:t>设定 </a:t>
            </a:r>
            <a:r>
              <a:rPr lang="en-US" altLang="zh-CN" sz="2400" b="1" dirty="0">
                <a:solidFill>
                  <a:schemeClr val="tx1"/>
                </a:solidFill>
                <a:latin typeface="仿宋" panose="02010609060101010101" pitchFamily="49" charset="-122"/>
                <a:ea typeface="仿宋" panose="02010609060101010101" pitchFamily="49" charset="-122"/>
              </a:rPr>
              <a:t>id </a:t>
            </a:r>
            <a:r>
              <a:rPr lang="zh-CN" altLang="en-US" sz="2400" b="1" dirty="0">
                <a:solidFill>
                  <a:schemeClr val="tx1"/>
                </a:solidFill>
                <a:latin typeface="仿宋" panose="02010609060101010101" pitchFamily="49" charset="-122"/>
                <a:ea typeface="仿宋" panose="02010609060101010101" pitchFamily="49" charset="-122"/>
              </a:rPr>
              <a:t>为主键</a:t>
            </a:r>
            <a:br>
              <a:rPr lang="zh-CN" altLang="en-US" sz="2400" b="1" dirty="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a:t>
            </a: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6006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 calcmode="lin" valueType="num">
                                      <p:cBhvr>
                                        <p:cTn id="11" dur="10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26">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26">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使用</a:t>
              </a:r>
              <a:r>
                <a:rPr lang="en-US" altLang="zh-CN" sz="2400" b="1" dirty="0">
                  <a:solidFill>
                    <a:schemeClr val="tx1"/>
                  </a:solidFill>
                  <a:latin typeface="仿宋" panose="02010609060101010101" pitchFamily="49" charset="-122"/>
                  <a:ea typeface="仿宋" panose="02010609060101010101" pitchFamily="49" charset="-122"/>
                </a:rPr>
                <a:t>SQL</a:t>
              </a:r>
              <a:r>
                <a:rPr lang="zh-CN" altLang="en-US" sz="2400" b="1" dirty="0">
                  <a:solidFill>
                    <a:schemeClr val="tx1"/>
                  </a:solidFill>
                  <a:latin typeface="仿宋" panose="02010609060101010101" pitchFamily="49" charset="-122"/>
                  <a:ea typeface="仿宋" panose="02010609060101010101" pitchFamily="49" charset="-122"/>
                </a:rPr>
                <a:t>语句操作数据</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sp>
        <p:nvSpPr>
          <p:cNvPr id="15" name="内容占位符 2">
            <a:extLst>
              <a:ext uri="{FF2B5EF4-FFF2-40B4-BE49-F238E27FC236}">
                <a16:creationId xmlns:a16="http://schemas.microsoft.com/office/drawing/2014/main" id="{69970400-5CA5-4B68-8320-690CDD6FCE00}"/>
              </a:ext>
            </a:extLst>
          </p:cNvPr>
          <p:cNvSpPr txBox="1">
            <a:spLocks/>
          </p:cNvSpPr>
          <p:nvPr/>
        </p:nvSpPr>
        <p:spPr>
          <a:xfrm>
            <a:off x="456302" y="2172328"/>
            <a:ext cx="11127026" cy="3082271"/>
          </a:xfrm>
          <a:prstGeom prst="rect">
            <a:avLst/>
          </a:prstGeom>
        </p:spPr>
        <p:txBody>
          <a:bodyPr vert="horz" lIns="121889" tIns="60944" rIns="121889" bIns="60944" rtlCol="0">
            <a:noAutofit/>
          </a:bodyPr>
          <a:lstStyle>
            <a:defPPr>
              <a:defRPr lang="en-US"/>
            </a:defPPr>
            <a:lvl1pPr indent="457200">
              <a:lnSpc>
                <a:spcPct val="130000"/>
              </a:lnSpc>
              <a:spcBef>
                <a:spcPct val="20000"/>
              </a:spcBef>
              <a:buFont typeface="Wingdings" pitchFamily="2" charset="2"/>
              <a:buNone/>
              <a:defRPr>
                <a:solidFill>
                  <a:schemeClr val="tx1">
                    <a:lumMod val="75000"/>
                    <a:lumOff val="25000"/>
                  </a:schemeClr>
                </a:solidFill>
                <a:latin typeface="微软雅黑" pitchFamily="34" charset="-122"/>
                <a:ea typeface="微软雅黑" pitchFamily="34" charset="-122"/>
              </a:defRPr>
            </a:lvl1pPr>
            <a:lvl2pPr lvl="1" indent="457200">
              <a:lnSpc>
                <a:spcPct val="130000"/>
              </a:lnSpc>
              <a:spcBef>
                <a:spcPct val="20000"/>
              </a:spcBef>
              <a:buFont typeface="Arial" pitchFamily="34" charset="0"/>
              <a:buNone/>
              <a:defRPr>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lvl="1"/>
            <a:r>
              <a:rPr lang="en-US" altLang="zh-CN" sz="2400" b="1" dirty="0">
                <a:solidFill>
                  <a:schemeClr val="tx1"/>
                </a:solidFill>
                <a:latin typeface="仿宋" panose="02010609060101010101" pitchFamily="49" charset="-122"/>
                <a:ea typeface="仿宋" panose="02010609060101010101" pitchFamily="49" charset="-122"/>
              </a:rPr>
              <a:t>Insert</a:t>
            </a:r>
            <a:r>
              <a:rPr lang="zh-CN" altLang="en-US" sz="2400" b="1" dirty="0">
                <a:solidFill>
                  <a:schemeClr val="tx1"/>
                </a:solidFill>
                <a:latin typeface="仿宋" panose="02010609060101010101" pitchFamily="49" charset="-122"/>
                <a:ea typeface="仿宋" panose="02010609060101010101" pitchFamily="49" charset="-122"/>
              </a:rPr>
              <a:t>语句格式如下：</a:t>
            </a:r>
            <a:endParaRPr lang="en-US" altLang="zh-CN" sz="2400" b="1" dirty="0">
              <a:solidFill>
                <a:schemeClr val="tx1"/>
              </a:solidFill>
              <a:latin typeface="仿宋" panose="02010609060101010101" pitchFamily="49" charset="-122"/>
              <a:ea typeface="仿宋" panose="02010609060101010101" pitchFamily="49" charset="-122"/>
            </a:endParaRPr>
          </a:p>
          <a:p>
            <a:pPr lvl="1"/>
            <a:r>
              <a:rPr lang="en-US" altLang="zh-CN" sz="2400" b="1" dirty="0">
                <a:solidFill>
                  <a:schemeClr val="tx1"/>
                </a:solidFill>
                <a:latin typeface="仿宋" panose="02010609060101010101" pitchFamily="49" charset="-122"/>
                <a:ea typeface="仿宋" panose="02010609060101010101" pitchFamily="49" charset="-122"/>
              </a:rPr>
              <a:t>INSERT INTO &lt;</a:t>
            </a:r>
            <a:r>
              <a:rPr lang="zh-CN" altLang="en-US" sz="2400" b="1" dirty="0">
                <a:solidFill>
                  <a:schemeClr val="tx1"/>
                </a:solidFill>
                <a:latin typeface="仿宋" panose="02010609060101010101" pitchFamily="49" charset="-122"/>
                <a:ea typeface="仿宋" panose="02010609060101010101" pitchFamily="49" charset="-122"/>
              </a:rPr>
              <a:t>表名</a:t>
            </a:r>
            <a:r>
              <a:rPr lang="en-US" altLang="zh-CN" sz="2400" b="1" dirty="0">
                <a:solidFill>
                  <a:schemeClr val="tx1"/>
                </a:solidFill>
                <a:latin typeface="仿宋" panose="02010609060101010101" pitchFamily="49" charset="-122"/>
                <a:ea typeface="仿宋" panose="02010609060101010101" pitchFamily="49" charset="-122"/>
              </a:rPr>
              <a:t>&gt;[(</a:t>
            </a:r>
            <a:r>
              <a:rPr lang="zh-CN" altLang="en-US" sz="2400" b="1" dirty="0">
                <a:solidFill>
                  <a:schemeClr val="tx1"/>
                </a:solidFill>
                <a:latin typeface="仿宋" panose="02010609060101010101" pitchFamily="49" charset="-122"/>
                <a:ea typeface="仿宋" panose="02010609060101010101" pitchFamily="49" charset="-122"/>
              </a:rPr>
              <a:t>字段名</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，字段名</a:t>
            </a:r>
            <a:r>
              <a:rPr lang="en-US" altLang="zh-CN" sz="2400" b="1" dirty="0">
                <a:solidFill>
                  <a:schemeClr val="tx1"/>
                </a:solidFill>
                <a:latin typeface="仿宋" panose="02010609060101010101" pitchFamily="49" charset="-122"/>
                <a:ea typeface="仿宋" panose="02010609060101010101" pitchFamily="49" charset="-122"/>
              </a:rPr>
              <a:t>]…)] VALUES(</a:t>
            </a:r>
            <a:r>
              <a:rPr lang="zh-CN" altLang="en-US" sz="2400" b="1" dirty="0">
                <a:solidFill>
                  <a:schemeClr val="tx1"/>
                </a:solidFill>
                <a:latin typeface="仿宋" panose="02010609060101010101" pitchFamily="49" charset="-122"/>
                <a:ea typeface="仿宋" panose="02010609060101010101" pitchFamily="49" charset="-122"/>
              </a:rPr>
              <a:t>常量</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，常量</a:t>
            </a:r>
            <a:r>
              <a:rPr lang="en-US" altLang="zh-CN" sz="2400" b="1" dirty="0">
                <a:solidFill>
                  <a:schemeClr val="tx1"/>
                </a:solidFill>
                <a:latin typeface="仿宋" panose="02010609060101010101" pitchFamily="49" charset="-122"/>
                <a:ea typeface="仿宋" panose="02010609060101010101" pitchFamily="49" charset="-122"/>
              </a:rPr>
              <a:t>]…)</a:t>
            </a:r>
          </a:p>
          <a:p>
            <a:pPr lvl="1"/>
            <a:r>
              <a:rPr lang="zh-CN" altLang="en-US" sz="2400" b="1" dirty="0">
                <a:solidFill>
                  <a:schemeClr val="tx1"/>
                </a:solidFill>
                <a:latin typeface="仿宋" panose="02010609060101010101" pitchFamily="49" charset="-122"/>
                <a:ea typeface="仿宋" panose="02010609060101010101" pitchFamily="49" charset="-122"/>
              </a:rPr>
              <a:t>例如，要向表</a:t>
            </a:r>
            <a:r>
              <a:rPr lang="en-US" altLang="zh-CN" sz="2400" b="1" dirty="0">
                <a:solidFill>
                  <a:schemeClr val="tx1"/>
                </a:solidFill>
                <a:latin typeface="仿宋" panose="02010609060101010101" pitchFamily="49" charset="-122"/>
                <a:ea typeface="仿宋" panose="02010609060101010101" pitchFamily="49" charset="-122"/>
              </a:rPr>
              <a:t>member</a:t>
            </a:r>
            <a:r>
              <a:rPr lang="zh-CN" altLang="en-US" sz="2400" b="1" dirty="0">
                <a:solidFill>
                  <a:schemeClr val="tx1"/>
                </a:solidFill>
                <a:latin typeface="仿宋" panose="02010609060101010101" pitchFamily="49" charset="-122"/>
                <a:ea typeface="仿宋" panose="02010609060101010101" pitchFamily="49" charset="-122"/>
              </a:rPr>
              <a:t>中插入一行数据的</a:t>
            </a:r>
            <a:r>
              <a:rPr lang="en-US" altLang="zh-CN" sz="2400" b="1" dirty="0">
                <a:solidFill>
                  <a:schemeClr val="tx1"/>
                </a:solidFill>
                <a:latin typeface="仿宋" panose="02010609060101010101" pitchFamily="49" charset="-122"/>
                <a:ea typeface="仿宋" panose="02010609060101010101" pitchFamily="49" charset="-122"/>
              </a:rPr>
              <a:t>SQL</a:t>
            </a:r>
            <a:r>
              <a:rPr lang="zh-CN" altLang="en-US" sz="2400" b="1" dirty="0">
                <a:solidFill>
                  <a:schemeClr val="tx1"/>
                </a:solidFill>
                <a:latin typeface="仿宋" panose="02010609060101010101" pitchFamily="49" charset="-122"/>
                <a:ea typeface="仿宋" panose="02010609060101010101" pitchFamily="49" charset="-122"/>
              </a:rPr>
              <a:t>语句是：</a:t>
            </a:r>
          </a:p>
          <a:p>
            <a:pPr lvl="1"/>
            <a:r>
              <a:rPr lang="en-US" altLang="zh-CN" sz="2400" b="1" dirty="0">
                <a:solidFill>
                  <a:schemeClr val="tx1"/>
                </a:solidFill>
                <a:latin typeface="仿宋" panose="02010609060101010101" pitchFamily="49" charset="-122"/>
                <a:ea typeface="仿宋" panose="02010609060101010101" pitchFamily="49" charset="-122"/>
              </a:rPr>
              <a:t>INSERT INTO member (</a:t>
            </a:r>
            <a:r>
              <a:rPr lang="en-US" altLang="zh-CN" sz="2400" b="1" dirty="0" err="1">
                <a:solidFill>
                  <a:schemeClr val="tx1"/>
                </a:solidFill>
                <a:latin typeface="仿宋" panose="02010609060101010101" pitchFamily="49" charset="-122"/>
                <a:ea typeface="仿宋" panose="02010609060101010101" pitchFamily="49" charset="-122"/>
              </a:rPr>
              <a:t>name,age,sex,wage,addr</a:t>
            </a:r>
            <a:r>
              <a:rPr lang="en-US" altLang="zh-CN" sz="2400" b="1" dirty="0">
                <a:solidFill>
                  <a:schemeClr val="tx1"/>
                </a:solidFill>
                <a:latin typeface="仿宋" panose="02010609060101010101" pitchFamily="49" charset="-122"/>
                <a:ea typeface="仿宋" panose="02010609060101010101" pitchFamily="49" charset="-122"/>
              </a:rPr>
              <a:t>) VALUES </a:t>
            </a:r>
          </a:p>
          <a:p>
            <a:pPr lvl="1"/>
            <a:r>
              <a:rPr lang="en-US" altLang="zh-CN" sz="2400" b="1" dirty="0">
                <a:solidFill>
                  <a:schemeClr val="tx1"/>
                </a:solidFill>
                <a:latin typeface="仿宋" panose="02010609060101010101" pitchFamily="49" charset="-122"/>
                <a:ea typeface="仿宋" panose="02010609060101010101" pitchFamily="49" charset="-122"/>
              </a:rPr>
              <a:t>('LiMing',40,'</a:t>
            </a:r>
            <a:r>
              <a:rPr lang="zh-CN" altLang="en-US" sz="2400" b="1" dirty="0">
                <a:solidFill>
                  <a:schemeClr val="tx1"/>
                </a:solidFill>
                <a:latin typeface="仿宋" panose="02010609060101010101" pitchFamily="49" charset="-122"/>
                <a:ea typeface="仿宋" panose="02010609060101010101" pitchFamily="49" charset="-122"/>
              </a:rPr>
              <a:t>男</a:t>
            </a:r>
            <a:r>
              <a:rPr lang="en-US" altLang="zh-CN" sz="2400" b="1" dirty="0">
                <a:solidFill>
                  <a:schemeClr val="tx1"/>
                </a:solidFill>
                <a:latin typeface="仿宋" panose="02010609060101010101" pitchFamily="49" charset="-122"/>
                <a:ea typeface="仿宋" panose="02010609060101010101" pitchFamily="49" charset="-122"/>
              </a:rPr>
              <a:t>',4500,'</a:t>
            </a:r>
            <a:r>
              <a:rPr lang="zh-CN" altLang="en-US" sz="2400" b="1" dirty="0">
                <a:solidFill>
                  <a:schemeClr val="tx1"/>
                </a:solidFill>
                <a:latin typeface="仿宋" panose="02010609060101010101" pitchFamily="49" charset="-122"/>
                <a:ea typeface="仿宋" panose="02010609060101010101" pitchFamily="49" charset="-122"/>
              </a:rPr>
              <a:t>北京市</a:t>
            </a:r>
            <a:r>
              <a:rPr lang="en-US" altLang="zh-CN" sz="2400" b="1" dirty="0">
                <a:solidFill>
                  <a:schemeClr val="tx1"/>
                </a:solidFill>
                <a:latin typeface="仿宋" panose="02010609060101010101" pitchFamily="49" charset="-122"/>
                <a:ea typeface="仿宋" panose="02010609060101010101" pitchFamily="49" charset="-122"/>
              </a:rPr>
              <a:t>')</a:t>
            </a:r>
          </a:p>
          <a:p>
            <a:endParaRPr lang="zh-CN" altLang="en-US" sz="2400" b="1" dirty="0">
              <a:solidFill>
                <a:schemeClr val="tx1"/>
              </a:solidFill>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6599290" y="5254599"/>
            <a:ext cx="5440340" cy="1357633"/>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2" name="文本框 41">
            <a:extLst>
              <a:ext uri="{FF2B5EF4-FFF2-40B4-BE49-F238E27FC236}">
                <a16:creationId xmlns:a16="http://schemas.microsoft.com/office/drawing/2014/main" id="{4B135C98-20BB-4D0B-9C12-E2504E13FDBA}"/>
              </a:ext>
            </a:extLst>
          </p:cNvPr>
          <p:cNvSpPr txBox="1"/>
          <p:nvPr/>
        </p:nvSpPr>
        <p:spPr>
          <a:xfrm>
            <a:off x="1370490" y="1517198"/>
            <a:ext cx="4570942"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数据插入操作</a:t>
            </a:r>
            <a:r>
              <a:rPr lang="en-US" altLang="zh-CN" sz="2400" b="1" dirty="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3880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p:cTn id="16"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7"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8"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9" dur="1000"/>
                                        <p:tgtEl>
                                          <p:spTgt spid="14">
                                            <p:txEl>
                                              <p:pRg st="0" end="0"/>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right)">
                                      <p:cBhvr>
                                        <p:cTn id="23" dur="500"/>
                                        <p:tgtEl>
                                          <p:spTgt spid="16"/>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ircle(in)">
                                      <p:cBhvr>
                                        <p:cTn id="3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使用</a:t>
              </a:r>
              <a:r>
                <a:rPr lang="en-US" altLang="zh-CN" sz="2400" b="1" dirty="0">
                  <a:solidFill>
                    <a:schemeClr val="tx1"/>
                  </a:solidFill>
                  <a:latin typeface="仿宋" panose="02010609060101010101" pitchFamily="49" charset="-122"/>
                  <a:ea typeface="仿宋" panose="02010609060101010101" pitchFamily="49" charset="-122"/>
                </a:rPr>
                <a:t>SQL</a:t>
              </a:r>
              <a:r>
                <a:rPr lang="zh-CN" altLang="en-US" sz="2400" b="1" dirty="0">
                  <a:solidFill>
                    <a:schemeClr val="tx1"/>
                  </a:solidFill>
                  <a:latin typeface="仿宋" panose="02010609060101010101" pitchFamily="49" charset="-122"/>
                  <a:ea typeface="仿宋" panose="02010609060101010101" pitchFamily="49" charset="-122"/>
                </a:rPr>
                <a:t>语句操作数据</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6599290" y="5254599"/>
            <a:ext cx="5440340" cy="1357633"/>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2" name="文本框 41">
            <a:extLst>
              <a:ext uri="{FF2B5EF4-FFF2-40B4-BE49-F238E27FC236}">
                <a16:creationId xmlns:a16="http://schemas.microsoft.com/office/drawing/2014/main" id="{4B135C98-20BB-4D0B-9C12-E2504E13FDBA}"/>
              </a:ext>
            </a:extLst>
          </p:cNvPr>
          <p:cNvSpPr txBox="1"/>
          <p:nvPr/>
        </p:nvSpPr>
        <p:spPr>
          <a:xfrm>
            <a:off x="1370490" y="1517198"/>
            <a:ext cx="4570942"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数据删除操作</a:t>
            </a:r>
            <a:r>
              <a:rPr lang="en-US" altLang="zh-CN" sz="2400" b="1" dirty="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sp>
        <p:nvSpPr>
          <p:cNvPr id="43" name="内容占位符 2">
            <a:extLst>
              <a:ext uri="{FF2B5EF4-FFF2-40B4-BE49-F238E27FC236}">
                <a16:creationId xmlns:a16="http://schemas.microsoft.com/office/drawing/2014/main" id="{742CD0D6-953F-4DF5-B9BC-D94CF23F59F6}"/>
              </a:ext>
            </a:extLst>
          </p:cNvPr>
          <p:cNvSpPr txBox="1">
            <a:spLocks/>
          </p:cNvSpPr>
          <p:nvPr/>
        </p:nvSpPr>
        <p:spPr>
          <a:xfrm>
            <a:off x="382323" y="2001132"/>
            <a:ext cx="10433376" cy="1656416"/>
          </a:xfrm>
          <a:prstGeom prst="rect">
            <a:avLst/>
          </a:prstGeom>
        </p:spPr>
        <p:txBody>
          <a:bodyPr vert="horz" lIns="121889" tIns="60944" rIns="121889" bIns="60944" rtlCol="0">
            <a:noAutofit/>
          </a:bodyPr>
          <a:lstStyle>
            <a:defPPr>
              <a:defRPr lang="en-US"/>
            </a:defPPr>
            <a:lvl1pPr indent="457200">
              <a:lnSpc>
                <a:spcPct val="130000"/>
              </a:lnSpc>
              <a:spcBef>
                <a:spcPct val="20000"/>
              </a:spcBef>
              <a:buFont typeface="Wingdings" pitchFamily="2" charset="2"/>
              <a:buNone/>
              <a:defRPr>
                <a:solidFill>
                  <a:schemeClr val="tx1">
                    <a:lumMod val="75000"/>
                    <a:lumOff val="25000"/>
                  </a:schemeClr>
                </a:solidFill>
                <a:latin typeface="微软雅黑" pitchFamily="34" charset="-122"/>
                <a:ea typeface="微软雅黑" pitchFamily="34" charset="-122"/>
              </a:defRPr>
            </a:lvl1pPr>
            <a:lvl2pPr lvl="1" indent="457200">
              <a:lnSpc>
                <a:spcPct val="130000"/>
              </a:lnSpc>
              <a:spcBef>
                <a:spcPct val="20000"/>
              </a:spcBef>
              <a:buFont typeface="Arial" pitchFamily="34" charset="0"/>
              <a:buNone/>
              <a:defRPr>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lvl="1"/>
            <a:r>
              <a:rPr lang="en-US" altLang="zh-CN" sz="2400" b="1" dirty="0">
                <a:solidFill>
                  <a:schemeClr val="tx1"/>
                </a:solidFill>
                <a:latin typeface="仿宋" panose="02010609060101010101" pitchFamily="49" charset="-122"/>
                <a:ea typeface="仿宋" panose="02010609060101010101" pitchFamily="49" charset="-122"/>
              </a:rPr>
              <a:t>Delete</a:t>
            </a:r>
            <a:r>
              <a:rPr lang="zh-CN" altLang="en-US" sz="2400" b="1" dirty="0">
                <a:solidFill>
                  <a:schemeClr val="tx1"/>
                </a:solidFill>
                <a:latin typeface="仿宋" panose="02010609060101010101" pitchFamily="49" charset="-122"/>
                <a:ea typeface="仿宋" panose="02010609060101010101" pitchFamily="49" charset="-122"/>
              </a:rPr>
              <a:t>语句的格式为：</a:t>
            </a:r>
          </a:p>
          <a:p>
            <a:pPr lvl="1"/>
            <a:r>
              <a:rPr lang="en-US" altLang="zh-CN" sz="2400" b="1" dirty="0">
                <a:solidFill>
                  <a:schemeClr val="tx1"/>
                </a:solidFill>
                <a:latin typeface="仿宋" panose="02010609060101010101" pitchFamily="49" charset="-122"/>
                <a:ea typeface="仿宋" panose="02010609060101010101" pitchFamily="49" charset="-122"/>
              </a:rPr>
              <a:t>DELETE FROM &lt;</a:t>
            </a:r>
            <a:r>
              <a:rPr lang="zh-CN" altLang="en-US" sz="2400" b="1" dirty="0">
                <a:solidFill>
                  <a:schemeClr val="tx1"/>
                </a:solidFill>
                <a:latin typeface="仿宋" panose="02010609060101010101" pitchFamily="49" charset="-122"/>
                <a:ea typeface="仿宋" panose="02010609060101010101" pitchFamily="49" charset="-122"/>
              </a:rPr>
              <a:t>表名</a:t>
            </a:r>
            <a:r>
              <a:rPr lang="en-US" altLang="zh-CN" sz="2400" b="1" dirty="0">
                <a:solidFill>
                  <a:schemeClr val="tx1"/>
                </a:solidFill>
                <a:latin typeface="仿宋" panose="02010609060101010101" pitchFamily="49" charset="-122"/>
                <a:ea typeface="仿宋" panose="02010609060101010101" pitchFamily="49" charset="-122"/>
              </a:rPr>
              <a:t>&gt; WHERE &lt;</a:t>
            </a:r>
            <a:r>
              <a:rPr lang="zh-CN" altLang="en-US" sz="2400" b="1" dirty="0">
                <a:solidFill>
                  <a:schemeClr val="tx1"/>
                </a:solidFill>
                <a:latin typeface="仿宋" panose="02010609060101010101" pitchFamily="49" charset="-122"/>
                <a:ea typeface="仿宋" panose="02010609060101010101" pitchFamily="49" charset="-122"/>
              </a:rPr>
              <a:t>条件表达式</a:t>
            </a:r>
            <a:r>
              <a:rPr lang="en-US" altLang="zh-CN" sz="2400" b="1" dirty="0">
                <a:solidFill>
                  <a:schemeClr val="tx1"/>
                </a:solidFill>
                <a:latin typeface="仿宋" panose="02010609060101010101" pitchFamily="49" charset="-122"/>
                <a:ea typeface="仿宋" panose="02010609060101010101" pitchFamily="49" charset="-122"/>
              </a:rPr>
              <a:t>&gt;</a:t>
            </a:r>
          </a:p>
        </p:txBody>
      </p:sp>
      <p:sp>
        <p:nvSpPr>
          <p:cNvPr id="44" name="内容占位符 2">
            <a:extLst>
              <a:ext uri="{FF2B5EF4-FFF2-40B4-BE49-F238E27FC236}">
                <a16:creationId xmlns:a16="http://schemas.microsoft.com/office/drawing/2014/main" id="{0B5137E1-A7C7-4712-9B70-9A6DA95359DF}"/>
              </a:ext>
            </a:extLst>
          </p:cNvPr>
          <p:cNvSpPr txBox="1">
            <a:spLocks/>
          </p:cNvSpPr>
          <p:nvPr/>
        </p:nvSpPr>
        <p:spPr>
          <a:xfrm>
            <a:off x="1284426" y="3685056"/>
            <a:ext cx="9314011" cy="163439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例如：</a:t>
            </a:r>
          </a:p>
          <a:p>
            <a:pPr marL="0" indent="0">
              <a:buNone/>
            </a:pPr>
            <a:r>
              <a:rPr lang="zh-CN" altLang="en-US" sz="2400" b="1" dirty="0">
                <a:solidFill>
                  <a:schemeClr val="tx1"/>
                </a:solidFill>
                <a:latin typeface="仿宋" panose="02010609060101010101" pitchFamily="49" charset="-122"/>
                <a:ea typeface="仿宋" panose="02010609060101010101" pitchFamily="49" charset="-122"/>
              </a:rPr>
              <a:t>    </a:t>
            </a:r>
            <a:r>
              <a:rPr lang="en-US" altLang="zh-CN" sz="2400" b="1" dirty="0">
                <a:solidFill>
                  <a:schemeClr val="tx1"/>
                </a:solidFill>
                <a:latin typeface="仿宋" panose="02010609060101010101" pitchFamily="49" charset="-122"/>
                <a:ea typeface="仿宋" panose="02010609060101010101" pitchFamily="49" charset="-122"/>
              </a:rPr>
              <a:t>DELETE FROM table1 WHERE No = 7658</a:t>
            </a:r>
          </a:p>
          <a:p>
            <a:pPr marL="0" indent="0">
              <a:buNone/>
            </a:pPr>
            <a:r>
              <a:rPr lang="zh-CN" altLang="en-US" sz="2400" b="1" dirty="0">
                <a:solidFill>
                  <a:schemeClr val="tx1"/>
                </a:solidFill>
                <a:latin typeface="仿宋" panose="02010609060101010101" pitchFamily="49" charset="-122"/>
                <a:ea typeface="仿宋" panose="02010609060101010101" pitchFamily="49" charset="-122"/>
              </a:rPr>
              <a:t>从表</a:t>
            </a:r>
            <a:r>
              <a:rPr lang="en-US" altLang="zh-CN" sz="2400" b="1" dirty="0">
                <a:solidFill>
                  <a:schemeClr val="tx1"/>
                </a:solidFill>
                <a:latin typeface="仿宋" panose="02010609060101010101" pitchFamily="49" charset="-122"/>
                <a:ea typeface="仿宋" panose="02010609060101010101" pitchFamily="49" charset="-122"/>
              </a:rPr>
              <a:t>table1</a:t>
            </a:r>
            <a:r>
              <a:rPr lang="zh-CN" altLang="en-US" sz="2400" b="1" dirty="0">
                <a:solidFill>
                  <a:schemeClr val="tx1"/>
                </a:solidFill>
                <a:latin typeface="仿宋" panose="02010609060101010101" pitchFamily="49" charset="-122"/>
                <a:ea typeface="仿宋" panose="02010609060101010101" pitchFamily="49" charset="-122"/>
              </a:rPr>
              <a:t>中删除一条记录，其字段</a:t>
            </a:r>
            <a:r>
              <a:rPr lang="en-US" altLang="zh-CN" sz="2400" b="1" dirty="0">
                <a:solidFill>
                  <a:schemeClr val="tx1"/>
                </a:solidFill>
                <a:latin typeface="仿宋" panose="02010609060101010101" pitchFamily="49" charset="-122"/>
                <a:ea typeface="仿宋" panose="02010609060101010101" pitchFamily="49" charset="-122"/>
              </a:rPr>
              <a:t>No</a:t>
            </a:r>
            <a:r>
              <a:rPr lang="zh-CN" altLang="en-US" sz="2400" b="1" dirty="0">
                <a:solidFill>
                  <a:schemeClr val="tx1"/>
                </a:solidFill>
                <a:latin typeface="仿宋" panose="02010609060101010101" pitchFamily="49" charset="-122"/>
                <a:ea typeface="仿宋" panose="02010609060101010101" pitchFamily="49" charset="-122"/>
              </a:rPr>
              <a:t>的值为</a:t>
            </a:r>
            <a:r>
              <a:rPr lang="en-US" altLang="zh-CN" sz="2400" b="1" dirty="0">
                <a:solidFill>
                  <a:schemeClr val="tx1"/>
                </a:solidFill>
                <a:latin typeface="仿宋" panose="02010609060101010101" pitchFamily="49" charset="-122"/>
                <a:ea typeface="仿宋" panose="02010609060101010101" pitchFamily="49" charset="-122"/>
              </a:rPr>
              <a:t>7658</a:t>
            </a:r>
            <a:r>
              <a:rPr lang="zh-CN" altLang="en-US" sz="2400" b="1" dirty="0">
                <a:solidFill>
                  <a:schemeClr val="tx1"/>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303711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par>
                          <p:cTn id="26" fill="hold">
                            <p:stCondLst>
                              <p:cond delay="4000"/>
                            </p:stCondLst>
                            <p:childTnLst>
                              <p:par>
                                <p:cTn id="27" presetID="2" presetClass="entr" presetSubtype="2"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1+#ppt_w/2"/>
                                          </p:val>
                                        </p:tav>
                                        <p:tav tm="100000">
                                          <p:val>
                                            <p:strVal val="#ppt_x"/>
                                          </p:val>
                                        </p:tav>
                                      </p:tavLst>
                                    </p:anim>
                                    <p:anim calcmode="lin" valueType="num">
                                      <p:cBhvr additive="base">
                                        <p:cTn id="30" dur="500" fill="hold"/>
                                        <p:tgtEl>
                                          <p:spTgt spid="43"/>
                                        </p:tgtEl>
                                        <p:attrNameLst>
                                          <p:attrName>ppt_y</p:attrName>
                                        </p:attrNameLst>
                                      </p:cBhvr>
                                      <p:tavLst>
                                        <p:tav tm="0">
                                          <p:val>
                                            <p:strVal val="#ppt_y"/>
                                          </p:val>
                                        </p:tav>
                                        <p:tav tm="100000">
                                          <p:val>
                                            <p:strVal val="#ppt_y"/>
                                          </p:val>
                                        </p:tav>
                                      </p:tavLst>
                                    </p:anim>
                                  </p:childTnLst>
                                </p:cTn>
                              </p:par>
                            </p:childTnLst>
                          </p:cTn>
                        </p:par>
                        <p:par>
                          <p:cTn id="31" fill="hold">
                            <p:stCondLst>
                              <p:cond delay="4500"/>
                            </p:stCondLst>
                            <p:childTnLst>
                              <p:par>
                                <p:cTn id="32" presetID="31" presetClass="entr" presetSubtype="0"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p:cTn id="34" dur="1000" fill="hold"/>
                                        <p:tgtEl>
                                          <p:spTgt spid="44"/>
                                        </p:tgtEl>
                                        <p:attrNameLst>
                                          <p:attrName>ppt_w</p:attrName>
                                        </p:attrNameLst>
                                      </p:cBhvr>
                                      <p:tavLst>
                                        <p:tav tm="0">
                                          <p:val>
                                            <p:fltVal val="0"/>
                                          </p:val>
                                        </p:tav>
                                        <p:tav tm="100000">
                                          <p:val>
                                            <p:strVal val="#ppt_w"/>
                                          </p:val>
                                        </p:tav>
                                      </p:tavLst>
                                    </p:anim>
                                    <p:anim calcmode="lin" valueType="num">
                                      <p:cBhvr>
                                        <p:cTn id="35" dur="1000" fill="hold"/>
                                        <p:tgtEl>
                                          <p:spTgt spid="44"/>
                                        </p:tgtEl>
                                        <p:attrNameLst>
                                          <p:attrName>ppt_h</p:attrName>
                                        </p:attrNameLst>
                                      </p:cBhvr>
                                      <p:tavLst>
                                        <p:tav tm="0">
                                          <p:val>
                                            <p:fltVal val="0"/>
                                          </p:val>
                                        </p:tav>
                                        <p:tav tm="100000">
                                          <p:val>
                                            <p:strVal val="#ppt_h"/>
                                          </p:val>
                                        </p:tav>
                                      </p:tavLst>
                                    </p:anim>
                                    <p:anim calcmode="lin" valueType="num">
                                      <p:cBhvr>
                                        <p:cTn id="36" dur="1000" fill="hold"/>
                                        <p:tgtEl>
                                          <p:spTgt spid="44"/>
                                        </p:tgtEl>
                                        <p:attrNameLst>
                                          <p:attrName>style.rotation</p:attrName>
                                        </p:attrNameLst>
                                      </p:cBhvr>
                                      <p:tavLst>
                                        <p:tav tm="0">
                                          <p:val>
                                            <p:fltVal val="90"/>
                                          </p:val>
                                        </p:tav>
                                        <p:tav tm="100000">
                                          <p:val>
                                            <p:fltVal val="0"/>
                                          </p:val>
                                        </p:tav>
                                      </p:tavLst>
                                    </p:anim>
                                    <p:animEffect transition="in" filter="fade">
                                      <p:cBhvr>
                                        <p:cTn id="37"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P spid="43" grpId="0"/>
      <p:bldP spid="4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使用</a:t>
              </a:r>
              <a:r>
                <a:rPr lang="en-US" altLang="zh-CN" sz="2400" b="1" dirty="0">
                  <a:solidFill>
                    <a:schemeClr val="tx1"/>
                  </a:solidFill>
                  <a:latin typeface="仿宋" panose="02010609060101010101" pitchFamily="49" charset="-122"/>
                  <a:ea typeface="仿宋" panose="02010609060101010101" pitchFamily="49" charset="-122"/>
                </a:rPr>
                <a:t>SQL</a:t>
              </a:r>
              <a:r>
                <a:rPr lang="zh-CN" altLang="en-US" sz="2400" b="1" dirty="0">
                  <a:solidFill>
                    <a:schemeClr val="tx1"/>
                  </a:solidFill>
                  <a:latin typeface="仿宋" panose="02010609060101010101" pitchFamily="49" charset="-122"/>
                  <a:ea typeface="仿宋" panose="02010609060101010101" pitchFamily="49" charset="-122"/>
                </a:rPr>
                <a:t>语句操作数据</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6599290" y="5254599"/>
            <a:ext cx="5440340" cy="1357633"/>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2" name="文本框 41">
            <a:extLst>
              <a:ext uri="{FF2B5EF4-FFF2-40B4-BE49-F238E27FC236}">
                <a16:creationId xmlns:a16="http://schemas.microsoft.com/office/drawing/2014/main" id="{4B135C98-20BB-4D0B-9C12-E2504E13FDBA}"/>
              </a:ext>
            </a:extLst>
          </p:cNvPr>
          <p:cNvSpPr txBox="1"/>
          <p:nvPr/>
        </p:nvSpPr>
        <p:spPr>
          <a:xfrm>
            <a:off x="1370490" y="1517198"/>
            <a:ext cx="4570942"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数据更新操作</a:t>
            </a:r>
            <a:r>
              <a:rPr lang="en-US" altLang="zh-CN" sz="2400" b="1" dirty="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sp>
        <p:nvSpPr>
          <p:cNvPr id="48" name="内容占位符 2">
            <a:extLst>
              <a:ext uri="{FF2B5EF4-FFF2-40B4-BE49-F238E27FC236}">
                <a16:creationId xmlns:a16="http://schemas.microsoft.com/office/drawing/2014/main" id="{41FB2817-588C-4481-9BCA-A3EE41898D9C}"/>
              </a:ext>
            </a:extLst>
          </p:cNvPr>
          <p:cNvSpPr txBox="1">
            <a:spLocks/>
          </p:cNvSpPr>
          <p:nvPr/>
        </p:nvSpPr>
        <p:spPr>
          <a:xfrm>
            <a:off x="316277" y="2896653"/>
            <a:ext cx="11732083" cy="58986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1707" lvl="1" indent="-265060">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UPDATE &lt;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table_name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&gt; SET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colume_name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 ‘xxx’ WHERE &lt;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条件表达式</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&gt;</a:t>
            </a:r>
          </a:p>
        </p:txBody>
      </p:sp>
      <p:sp>
        <p:nvSpPr>
          <p:cNvPr id="49" name="内容占位符 2">
            <a:extLst>
              <a:ext uri="{FF2B5EF4-FFF2-40B4-BE49-F238E27FC236}">
                <a16:creationId xmlns:a16="http://schemas.microsoft.com/office/drawing/2014/main" id="{4CFB34BF-C96B-46E7-AC86-21109B1538E0}"/>
              </a:ext>
            </a:extLst>
          </p:cNvPr>
          <p:cNvSpPr txBox="1">
            <a:spLocks/>
          </p:cNvSpPr>
          <p:nvPr/>
        </p:nvSpPr>
        <p:spPr>
          <a:xfrm>
            <a:off x="544823" y="1876237"/>
            <a:ext cx="10433376" cy="61002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数据更新语句的命令格式为 ：</a:t>
            </a:r>
          </a:p>
        </p:txBody>
      </p:sp>
      <p:sp>
        <p:nvSpPr>
          <p:cNvPr id="50" name="内容占位符 2">
            <a:extLst>
              <a:ext uri="{FF2B5EF4-FFF2-40B4-BE49-F238E27FC236}">
                <a16:creationId xmlns:a16="http://schemas.microsoft.com/office/drawing/2014/main" id="{C883016F-84CB-41CD-A8AE-A24D7A99C8C5}"/>
              </a:ext>
            </a:extLst>
          </p:cNvPr>
          <p:cNvSpPr txBox="1">
            <a:spLocks/>
          </p:cNvSpPr>
          <p:nvPr/>
        </p:nvSpPr>
        <p:spPr>
          <a:xfrm>
            <a:off x="773369" y="3800339"/>
            <a:ext cx="10661922" cy="113718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buNone/>
            </a:pPr>
            <a:r>
              <a:rPr lang="zh-CN" altLang="en-US" sz="2400" b="1" dirty="0">
                <a:solidFill>
                  <a:schemeClr val="tx1"/>
                </a:solidFill>
                <a:latin typeface="仿宋" panose="02010609060101010101" pitchFamily="49" charset="-122"/>
                <a:ea typeface="仿宋" panose="02010609060101010101" pitchFamily="49" charset="-122"/>
              </a:rPr>
              <a:t>例如语句：</a:t>
            </a:r>
          </a:p>
          <a:p>
            <a:pPr marL="0" indent="457109">
              <a:buNone/>
            </a:pPr>
            <a:r>
              <a:rPr lang="zh-CN" altLang="en-US" sz="2400" b="1" dirty="0">
                <a:solidFill>
                  <a:schemeClr val="tx1"/>
                </a:solidFill>
                <a:latin typeface="仿宋" panose="02010609060101010101" pitchFamily="49" charset="-122"/>
                <a:ea typeface="仿宋" panose="02010609060101010101" pitchFamily="49" charset="-122"/>
              </a:rPr>
              <a:t>    </a:t>
            </a:r>
            <a:r>
              <a:rPr lang="en-US" altLang="zh-CN" sz="2400" b="1" dirty="0">
                <a:solidFill>
                  <a:schemeClr val="tx1"/>
                </a:solidFill>
                <a:latin typeface="仿宋" panose="02010609060101010101" pitchFamily="49" charset="-122"/>
                <a:ea typeface="仿宋" panose="02010609060101010101" pitchFamily="49" charset="-122"/>
              </a:rPr>
              <a:t>UPDATE EMP SET JOB=’MANAGER’ WHERE NAME=’MATIN’</a:t>
            </a:r>
          </a:p>
          <a:p>
            <a:pPr marL="0" indent="457109">
              <a:buNone/>
            </a:pPr>
            <a:r>
              <a:rPr lang="zh-CN" altLang="en-US" sz="2400" b="1" dirty="0">
                <a:solidFill>
                  <a:schemeClr val="tx1"/>
                </a:solidFill>
                <a:latin typeface="仿宋" panose="02010609060101010101" pitchFamily="49" charset="-122"/>
                <a:ea typeface="仿宋" panose="02010609060101010101" pitchFamily="49" charset="-122"/>
              </a:rPr>
              <a:t>对数据表</a:t>
            </a:r>
            <a:r>
              <a:rPr lang="en-US" altLang="zh-CN" sz="2400" b="1" dirty="0">
                <a:solidFill>
                  <a:schemeClr val="tx1"/>
                </a:solidFill>
                <a:latin typeface="仿宋" panose="02010609060101010101" pitchFamily="49" charset="-122"/>
                <a:ea typeface="仿宋" panose="02010609060101010101" pitchFamily="49" charset="-122"/>
              </a:rPr>
              <a:t>EMP</a:t>
            </a:r>
            <a:r>
              <a:rPr lang="zh-CN" altLang="en-US" sz="2400" b="1" dirty="0">
                <a:solidFill>
                  <a:schemeClr val="tx1"/>
                </a:solidFill>
                <a:latin typeface="仿宋" panose="02010609060101010101" pitchFamily="49" charset="-122"/>
                <a:ea typeface="仿宋" panose="02010609060101010101" pitchFamily="49" charset="-122"/>
              </a:rPr>
              <a:t>中姓名为</a:t>
            </a:r>
            <a:r>
              <a:rPr lang="en-US" altLang="zh-CN" sz="2400" b="1" dirty="0">
                <a:solidFill>
                  <a:schemeClr val="tx1"/>
                </a:solidFill>
                <a:latin typeface="仿宋" panose="02010609060101010101" pitchFamily="49" charset="-122"/>
                <a:ea typeface="仿宋" panose="02010609060101010101" pitchFamily="49" charset="-122"/>
              </a:rPr>
              <a:t>MATIN</a:t>
            </a:r>
            <a:r>
              <a:rPr lang="zh-CN" altLang="en-US" sz="2400" b="1" dirty="0">
                <a:solidFill>
                  <a:schemeClr val="tx1"/>
                </a:solidFill>
                <a:latin typeface="仿宋" panose="02010609060101010101" pitchFamily="49" charset="-122"/>
                <a:ea typeface="仿宋" panose="02010609060101010101" pitchFamily="49" charset="-122"/>
              </a:rPr>
              <a:t>的职工数据进行了修改，将其工作名称改为</a:t>
            </a:r>
            <a:r>
              <a:rPr lang="en-US" altLang="zh-CN" sz="2400" b="1" dirty="0">
                <a:solidFill>
                  <a:schemeClr val="tx1"/>
                </a:solidFill>
                <a:latin typeface="仿宋" panose="02010609060101010101" pitchFamily="49" charset="-122"/>
                <a:ea typeface="仿宋" panose="02010609060101010101" pitchFamily="49" charset="-122"/>
              </a:rPr>
              <a:t>MANAGER </a:t>
            </a:r>
          </a:p>
        </p:txBody>
      </p:sp>
    </p:spTree>
    <p:extLst>
      <p:ext uri="{BB962C8B-B14F-4D97-AF65-F5344CB8AC3E}">
        <p14:creationId xmlns:p14="http://schemas.microsoft.com/office/powerpoint/2010/main" val="352013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par>
                          <p:cTn id="26" fill="hold">
                            <p:stCondLst>
                              <p:cond delay="4000"/>
                            </p:stCondLst>
                            <p:childTnLst>
                              <p:par>
                                <p:cTn id="27" presetID="2" presetClass="entr" presetSubtype="9" fill="hold" nodeType="afterEffect">
                                  <p:stCondLst>
                                    <p:cond delay="0"/>
                                  </p:stCondLst>
                                  <p:childTnLst>
                                    <p:set>
                                      <p:cBhvr>
                                        <p:cTn id="28" dur="1" fill="hold">
                                          <p:stCondLst>
                                            <p:cond delay="0"/>
                                          </p:stCondLst>
                                        </p:cTn>
                                        <p:tgtEl>
                                          <p:spTgt spid="49">
                                            <p:txEl>
                                              <p:pRg st="0" end="0"/>
                                            </p:txEl>
                                          </p:spTgt>
                                        </p:tgtEl>
                                        <p:attrNameLst>
                                          <p:attrName>style.visibility</p:attrName>
                                        </p:attrNameLst>
                                      </p:cBhvr>
                                      <p:to>
                                        <p:strVal val="visible"/>
                                      </p:to>
                                    </p:set>
                                    <p:anim calcmode="lin" valueType="num">
                                      <p:cBhvr additive="base">
                                        <p:cTn id="2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4500"/>
                            </p:stCondLst>
                            <p:childTnLst>
                              <p:par>
                                <p:cTn id="32" presetID="2" presetClass="entr" presetSubtype="2"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 calcmode="lin" valueType="num">
                                      <p:cBhvr additive="base">
                                        <p:cTn id="34" dur="500" fill="hold"/>
                                        <p:tgtEl>
                                          <p:spTgt spid="48"/>
                                        </p:tgtEl>
                                        <p:attrNameLst>
                                          <p:attrName>ppt_x</p:attrName>
                                        </p:attrNameLst>
                                      </p:cBhvr>
                                      <p:tavLst>
                                        <p:tav tm="0">
                                          <p:val>
                                            <p:strVal val="1+#ppt_w/2"/>
                                          </p:val>
                                        </p:tav>
                                        <p:tav tm="100000">
                                          <p:val>
                                            <p:strVal val="#ppt_x"/>
                                          </p:val>
                                        </p:tav>
                                      </p:tavLst>
                                    </p:anim>
                                    <p:anim calcmode="lin" valueType="num">
                                      <p:cBhvr additive="base">
                                        <p:cTn id="35" dur="500" fill="hold"/>
                                        <p:tgtEl>
                                          <p:spTgt spid="48"/>
                                        </p:tgtEl>
                                        <p:attrNameLst>
                                          <p:attrName>ppt_y</p:attrName>
                                        </p:attrNameLst>
                                      </p:cBhvr>
                                      <p:tavLst>
                                        <p:tav tm="0">
                                          <p:val>
                                            <p:strVal val="#ppt_y"/>
                                          </p:val>
                                        </p:tav>
                                        <p:tav tm="100000">
                                          <p:val>
                                            <p:strVal val="#ppt_y"/>
                                          </p:val>
                                        </p:tav>
                                      </p:tavLst>
                                    </p:anim>
                                  </p:childTnLst>
                                </p:cTn>
                              </p:par>
                            </p:childTnLst>
                          </p:cTn>
                        </p:par>
                        <p:par>
                          <p:cTn id="36" fill="hold">
                            <p:stCondLst>
                              <p:cond delay="5000"/>
                            </p:stCondLst>
                            <p:childTnLst>
                              <p:par>
                                <p:cTn id="37" presetID="31" presetClass="entr" presetSubtype="0" fill="hold" grpId="0" nodeType="afterEffect">
                                  <p:stCondLst>
                                    <p:cond delay="0"/>
                                  </p:stCondLst>
                                  <p:childTnLst>
                                    <p:set>
                                      <p:cBhvr>
                                        <p:cTn id="38" dur="1" fill="hold">
                                          <p:stCondLst>
                                            <p:cond delay="0"/>
                                          </p:stCondLst>
                                        </p:cTn>
                                        <p:tgtEl>
                                          <p:spTgt spid="50">
                                            <p:txEl>
                                              <p:pRg st="0" end="0"/>
                                            </p:txEl>
                                          </p:spTgt>
                                        </p:tgtEl>
                                        <p:attrNameLst>
                                          <p:attrName>style.visibility</p:attrName>
                                        </p:attrNameLst>
                                      </p:cBhvr>
                                      <p:to>
                                        <p:strVal val="visible"/>
                                      </p:to>
                                    </p:set>
                                    <p:anim calcmode="lin" valueType="num">
                                      <p:cBhvr>
                                        <p:cTn id="39" dur="1000" fill="hold"/>
                                        <p:tgtEl>
                                          <p:spTgt spid="50">
                                            <p:txEl>
                                              <p:pRg st="0" end="0"/>
                                            </p:txEl>
                                          </p:spTgt>
                                        </p:tgtEl>
                                        <p:attrNameLst>
                                          <p:attrName>ppt_w</p:attrName>
                                        </p:attrNameLst>
                                      </p:cBhvr>
                                      <p:tavLst>
                                        <p:tav tm="0">
                                          <p:val>
                                            <p:fltVal val="0"/>
                                          </p:val>
                                        </p:tav>
                                        <p:tav tm="100000">
                                          <p:val>
                                            <p:strVal val="#ppt_w"/>
                                          </p:val>
                                        </p:tav>
                                      </p:tavLst>
                                    </p:anim>
                                    <p:anim calcmode="lin" valueType="num">
                                      <p:cBhvr>
                                        <p:cTn id="40" dur="1000" fill="hold"/>
                                        <p:tgtEl>
                                          <p:spTgt spid="50">
                                            <p:txEl>
                                              <p:pRg st="0" end="0"/>
                                            </p:txEl>
                                          </p:spTgt>
                                        </p:tgtEl>
                                        <p:attrNameLst>
                                          <p:attrName>ppt_h</p:attrName>
                                        </p:attrNameLst>
                                      </p:cBhvr>
                                      <p:tavLst>
                                        <p:tav tm="0">
                                          <p:val>
                                            <p:fltVal val="0"/>
                                          </p:val>
                                        </p:tav>
                                        <p:tav tm="100000">
                                          <p:val>
                                            <p:strVal val="#ppt_h"/>
                                          </p:val>
                                        </p:tav>
                                      </p:tavLst>
                                    </p:anim>
                                    <p:anim calcmode="lin" valueType="num">
                                      <p:cBhvr>
                                        <p:cTn id="41" dur="1000" fill="hold"/>
                                        <p:tgtEl>
                                          <p:spTgt spid="50">
                                            <p:txEl>
                                              <p:pRg st="0" end="0"/>
                                            </p:txEl>
                                          </p:spTgt>
                                        </p:tgtEl>
                                        <p:attrNameLst>
                                          <p:attrName>style.rotation</p:attrName>
                                        </p:attrNameLst>
                                      </p:cBhvr>
                                      <p:tavLst>
                                        <p:tav tm="0">
                                          <p:val>
                                            <p:fltVal val="90"/>
                                          </p:val>
                                        </p:tav>
                                        <p:tav tm="100000">
                                          <p:val>
                                            <p:fltVal val="0"/>
                                          </p:val>
                                        </p:tav>
                                      </p:tavLst>
                                    </p:anim>
                                    <p:animEffect transition="in" filter="fade">
                                      <p:cBhvr>
                                        <p:cTn id="42" dur="1000"/>
                                        <p:tgtEl>
                                          <p:spTgt spid="50">
                                            <p:txEl>
                                              <p:pRg st="0" end="0"/>
                                            </p:txEl>
                                          </p:spTgt>
                                        </p:tgtEl>
                                      </p:cBhvr>
                                    </p:animEffect>
                                  </p:childTnLst>
                                </p:cTn>
                              </p:par>
                            </p:childTnLst>
                          </p:cTn>
                        </p:par>
                        <p:par>
                          <p:cTn id="43" fill="hold">
                            <p:stCondLst>
                              <p:cond delay="6000"/>
                            </p:stCondLst>
                            <p:childTnLst>
                              <p:par>
                                <p:cTn id="44" presetID="31" presetClass="entr" presetSubtype="0" fill="hold" grpId="0" nodeType="afterEffect">
                                  <p:stCondLst>
                                    <p:cond delay="0"/>
                                  </p:stCondLst>
                                  <p:childTnLst>
                                    <p:set>
                                      <p:cBhvr>
                                        <p:cTn id="45" dur="1" fill="hold">
                                          <p:stCondLst>
                                            <p:cond delay="0"/>
                                          </p:stCondLst>
                                        </p:cTn>
                                        <p:tgtEl>
                                          <p:spTgt spid="50">
                                            <p:txEl>
                                              <p:pRg st="1" end="1"/>
                                            </p:txEl>
                                          </p:spTgt>
                                        </p:tgtEl>
                                        <p:attrNameLst>
                                          <p:attrName>style.visibility</p:attrName>
                                        </p:attrNameLst>
                                      </p:cBhvr>
                                      <p:to>
                                        <p:strVal val="visible"/>
                                      </p:to>
                                    </p:set>
                                    <p:anim calcmode="lin" valueType="num">
                                      <p:cBhvr>
                                        <p:cTn id="46" dur="1000" fill="hold"/>
                                        <p:tgtEl>
                                          <p:spTgt spid="50">
                                            <p:txEl>
                                              <p:pRg st="1" end="1"/>
                                            </p:txEl>
                                          </p:spTgt>
                                        </p:tgtEl>
                                        <p:attrNameLst>
                                          <p:attrName>ppt_w</p:attrName>
                                        </p:attrNameLst>
                                      </p:cBhvr>
                                      <p:tavLst>
                                        <p:tav tm="0">
                                          <p:val>
                                            <p:fltVal val="0"/>
                                          </p:val>
                                        </p:tav>
                                        <p:tav tm="100000">
                                          <p:val>
                                            <p:strVal val="#ppt_w"/>
                                          </p:val>
                                        </p:tav>
                                      </p:tavLst>
                                    </p:anim>
                                    <p:anim calcmode="lin" valueType="num">
                                      <p:cBhvr>
                                        <p:cTn id="47" dur="1000" fill="hold"/>
                                        <p:tgtEl>
                                          <p:spTgt spid="50">
                                            <p:txEl>
                                              <p:pRg st="1" end="1"/>
                                            </p:txEl>
                                          </p:spTgt>
                                        </p:tgtEl>
                                        <p:attrNameLst>
                                          <p:attrName>ppt_h</p:attrName>
                                        </p:attrNameLst>
                                      </p:cBhvr>
                                      <p:tavLst>
                                        <p:tav tm="0">
                                          <p:val>
                                            <p:fltVal val="0"/>
                                          </p:val>
                                        </p:tav>
                                        <p:tav tm="100000">
                                          <p:val>
                                            <p:strVal val="#ppt_h"/>
                                          </p:val>
                                        </p:tav>
                                      </p:tavLst>
                                    </p:anim>
                                    <p:anim calcmode="lin" valueType="num">
                                      <p:cBhvr>
                                        <p:cTn id="48" dur="1000" fill="hold"/>
                                        <p:tgtEl>
                                          <p:spTgt spid="50">
                                            <p:txEl>
                                              <p:pRg st="1" end="1"/>
                                            </p:txEl>
                                          </p:spTgt>
                                        </p:tgtEl>
                                        <p:attrNameLst>
                                          <p:attrName>style.rotation</p:attrName>
                                        </p:attrNameLst>
                                      </p:cBhvr>
                                      <p:tavLst>
                                        <p:tav tm="0">
                                          <p:val>
                                            <p:fltVal val="90"/>
                                          </p:val>
                                        </p:tav>
                                        <p:tav tm="100000">
                                          <p:val>
                                            <p:fltVal val="0"/>
                                          </p:val>
                                        </p:tav>
                                      </p:tavLst>
                                    </p:anim>
                                    <p:animEffect transition="in" filter="fade">
                                      <p:cBhvr>
                                        <p:cTn id="49" dur="1000"/>
                                        <p:tgtEl>
                                          <p:spTgt spid="50">
                                            <p:txEl>
                                              <p:pRg st="1" end="1"/>
                                            </p:txEl>
                                          </p:spTgt>
                                        </p:tgtEl>
                                      </p:cBhvr>
                                    </p:animEffect>
                                  </p:childTnLst>
                                </p:cTn>
                              </p:par>
                            </p:childTnLst>
                          </p:cTn>
                        </p:par>
                        <p:par>
                          <p:cTn id="50" fill="hold">
                            <p:stCondLst>
                              <p:cond delay="7000"/>
                            </p:stCondLst>
                            <p:childTnLst>
                              <p:par>
                                <p:cTn id="51" presetID="31" presetClass="entr" presetSubtype="0" fill="hold" grpId="0" nodeType="afterEffect">
                                  <p:stCondLst>
                                    <p:cond delay="0"/>
                                  </p:stCondLst>
                                  <p:childTnLst>
                                    <p:set>
                                      <p:cBhvr>
                                        <p:cTn id="52" dur="1" fill="hold">
                                          <p:stCondLst>
                                            <p:cond delay="0"/>
                                          </p:stCondLst>
                                        </p:cTn>
                                        <p:tgtEl>
                                          <p:spTgt spid="50">
                                            <p:txEl>
                                              <p:pRg st="2" end="2"/>
                                            </p:txEl>
                                          </p:spTgt>
                                        </p:tgtEl>
                                        <p:attrNameLst>
                                          <p:attrName>style.visibility</p:attrName>
                                        </p:attrNameLst>
                                      </p:cBhvr>
                                      <p:to>
                                        <p:strVal val="visible"/>
                                      </p:to>
                                    </p:set>
                                    <p:anim calcmode="lin" valueType="num">
                                      <p:cBhvr>
                                        <p:cTn id="53" dur="1000" fill="hold"/>
                                        <p:tgtEl>
                                          <p:spTgt spid="50">
                                            <p:txEl>
                                              <p:pRg st="2" end="2"/>
                                            </p:txEl>
                                          </p:spTgt>
                                        </p:tgtEl>
                                        <p:attrNameLst>
                                          <p:attrName>ppt_w</p:attrName>
                                        </p:attrNameLst>
                                      </p:cBhvr>
                                      <p:tavLst>
                                        <p:tav tm="0">
                                          <p:val>
                                            <p:fltVal val="0"/>
                                          </p:val>
                                        </p:tav>
                                        <p:tav tm="100000">
                                          <p:val>
                                            <p:strVal val="#ppt_w"/>
                                          </p:val>
                                        </p:tav>
                                      </p:tavLst>
                                    </p:anim>
                                    <p:anim calcmode="lin" valueType="num">
                                      <p:cBhvr>
                                        <p:cTn id="54" dur="1000" fill="hold"/>
                                        <p:tgtEl>
                                          <p:spTgt spid="50">
                                            <p:txEl>
                                              <p:pRg st="2" end="2"/>
                                            </p:txEl>
                                          </p:spTgt>
                                        </p:tgtEl>
                                        <p:attrNameLst>
                                          <p:attrName>ppt_h</p:attrName>
                                        </p:attrNameLst>
                                      </p:cBhvr>
                                      <p:tavLst>
                                        <p:tav tm="0">
                                          <p:val>
                                            <p:fltVal val="0"/>
                                          </p:val>
                                        </p:tav>
                                        <p:tav tm="100000">
                                          <p:val>
                                            <p:strVal val="#ppt_h"/>
                                          </p:val>
                                        </p:tav>
                                      </p:tavLst>
                                    </p:anim>
                                    <p:anim calcmode="lin" valueType="num">
                                      <p:cBhvr>
                                        <p:cTn id="55" dur="1000" fill="hold"/>
                                        <p:tgtEl>
                                          <p:spTgt spid="50">
                                            <p:txEl>
                                              <p:pRg st="2" end="2"/>
                                            </p:txEl>
                                          </p:spTgt>
                                        </p:tgtEl>
                                        <p:attrNameLst>
                                          <p:attrName>style.rotation</p:attrName>
                                        </p:attrNameLst>
                                      </p:cBhvr>
                                      <p:tavLst>
                                        <p:tav tm="0">
                                          <p:val>
                                            <p:fltVal val="90"/>
                                          </p:val>
                                        </p:tav>
                                        <p:tav tm="100000">
                                          <p:val>
                                            <p:fltVal val="0"/>
                                          </p:val>
                                        </p:tav>
                                      </p:tavLst>
                                    </p:anim>
                                    <p:animEffect transition="in" filter="fade">
                                      <p:cBhvr>
                                        <p:cTn id="56" dur="1000"/>
                                        <p:tgtEl>
                                          <p:spTgt spid="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P spid="48" grpId="0"/>
      <p:bldP spid="50"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使用</a:t>
              </a:r>
              <a:r>
                <a:rPr lang="en-US" altLang="zh-CN" sz="2400" b="1" dirty="0">
                  <a:solidFill>
                    <a:schemeClr val="tx1"/>
                  </a:solidFill>
                  <a:latin typeface="仿宋" panose="02010609060101010101" pitchFamily="49" charset="-122"/>
                  <a:ea typeface="仿宋" panose="02010609060101010101" pitchFamily="49" charset="-122"/>
                </a:rPr>
                <a:t>SQL</a:t>
              </a:r>
              <a:r>
                <a:rPr lang="zh-CN" altLang="en-US" sz="2400" b="1" dirty="0">
                  <a:solidFill>
                    <a:schemeClr val="tx1"/>
                  </a:solidFill>
                  <a:latin typeface="仿宋" panose="02010609060101010101" pitchFamily="49" charset="-122"/>
                  <a:ea typeface="仿宋" panose="02010609060101010101" pitchFamily="49" charset="-122"/>
                </a:rPr>
                <a:t>语句操作数据</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6599290" y="5254599"/>
            <a:ext cx="5440340" cy="1357633"/>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2" name="文本框 41">
            <a:extLst>
              <a:ext uri="{FF2B5EF4-FFF2-40B4-BE49-F238E27FC236}">
                <a16:creationId xmlns:a16="http://schemas.microsoft.com/office/drawing/2014/main" id="{4B135C98-20BB-4D0B-9C12-E2504E13FDBA}"/>
              </a:ext>
            </a:extLst>
          </p:cNvPr>
          <p:cNvSpPr txBox="1"/>
          <p:nvPr/>
        </p:nvSpPr>
        <p:spPr>
          <a:xfrm>
            <a:off x="1370490" y="1517198"/>
            <a:ext cx="4570942"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数据查询操作</a:t>
            </a:r>
            <a:r>
              <a:rPr lang="en-US" altLang="zh-CN" sz="2400" b="1" dirty="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sp>
        <p:nvSpPr>
          <p:cNvPr id="43" name="内容占位符 2">
            <a:extLst>
              <a:ext uri="{FF2B5EF4-FFF2-40B4-BE49-F238E27FC236}">
                <a16:creationId xmlns:a16="http://schemas.microsoft.com/office/drawing/2014/main" id="{FC278111-221C-476E-8407-9DA693E4330D}"/>
              </a:ext>
            </a:extLst>
          </p:cNvPr>
          <p:cNvSpPr txBox="1">
            <a:spLocks/>
          </p:cNvSpPr>
          <p:nvPr/>
        </p:nvSpPr>
        <p:spPr>
          <a:xfrm>
            <a:off x="618908" y="2825282"/>
            <a:ext cx="10433376" cy="349979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1707" lvl="1" indent="93644">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SELECT [DISTINCT] {column1</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column2</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p>
          <a:p>
            <a:pPr marL="533279" lvl="1" indent="457109">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FROM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tablename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p>
          <a:p>
            <a:pPr marL="533279" lvl="1" indent="457109">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WHERE {conditions} </a:t>
            </a:r>
          </a:p>
          <a:p>
            <a:pPr marL="533279" lvl="1" indent="457109">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GROUP BY {conditions}</a:t>
            </a:r>
          </a:p>
          <a:p>
            <a:pPr marL="533279" lvl="1" indent="457109">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HAVING {conditions}</a:t>
            </a:r>
          </a:p>
          <a:p>
            <a:pPr marL="533279" lvl="1" indent="457109">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ORDER BY {conditions}[ASC/DESC];</a:t>
            </a:r>
          </a:p>
        </p:txBody>
      </p:sp>
      <p:sp>
        <p:nvSpPr>
          <p:cNvPr id="44" name="内容占位符 2">
            <a:extLst>
              <a:ext uri="{FF2B5EF4-FFF2-40B4-BE49-F238E27FC236}">
                <a16:creationId xmlns:a16="http://schemas.microsoft.com/office/drawing/2014/main" id="{35FEB97C-1D4E-4FB2-B1F8-A4E715B27571}"/>
              </a:ext>
            </a:extLst>
          </p:cNvPr>
          <p:cNvSpPr txBox="1">
            <a:spLocks/>
          </p:cNvSpPr>
          <p:nvPr/>
        </p:nvSpPr>
        <p:spPr>
          <a:xfrm>
            <a:off x="927245" y="1906503"/>
            <a:ext cx="10433376" cy="61002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查询语句的语句格式如下：</a:t>
            </a:r>
          </a:p>
        </p:txBody>
      </p:sp>
    </p:spTree>
    <p:extLst>
      <p:ext uri="{BB962C8B-B14F-4D97-AF65-F5344CB8AC3E}">
        <p14:creationId xmlns:p14="http://schemas.microsoft.com/office/powerpoint/2010/main" val="360123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par>
                          <p:cTn id="26" fill="hold">
                            <p:stCondLst>
                              <p:cond delay="4000"/>
                            </p:stCondLst>
                            <p:childTnLst>
                              <p:par>
                                <p:cTn id="27" presetID="2" presetClass="entr" presetSubtype="8"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0-#ppt_w/2"/>
                                          </p:val>
                                        </p:tav>
                                        <p:tav tm="100000">
                                          <p:val>
                                            <p:strVal val="#ppt_x"/>
                                          </p:val>
                                        </p:tav>
                                      </p:tavLst>
                                    </p:anim>
                                    <p:anim calcmode="lin" valueType="num">
                                      <p:cBhvr additive="base">
                                        <p:cTn id="30" dur="500" fill="hold"/>
                                        <p:tgtEl>
                                          <p:spTgt spid="44"/>
                                        </p:tgtEl>
                                        <p:attrNameLst>
                                          <p:attrName>ppt_y</p:attrName>
                                        </p:attrNameLst>
                                      </p:cBhvr>
                                      <p:tavLst>
                                        <p:tav tm="0">
                                          <p:val>
                                            <p:strVal val="#ppt_y"/>
                                          </p:val>
                                        </p:tav>
                                        <p:tav tm="100000">
                                          <p:val>
                                            <p:strVal val="#ppt_y"/>
                                          </p:val>
                                        </p:tav>
                                      </p:tavLst>
                                    </p:anim>
                                  </p:childTnLst>
                                </p:cTn>
                              </p:par>
                            </p:childTnLst>
                          </p:cTn>
                        </p:par>
                        <p:par>
                          <p:cTn id="31" fill="hold">
                            <p:stCondLst>
                              <p:cond delay="4500"/>
                            </p:stCondLst>
                            <p:childTnLst>
                              <p:par>
                                <p:cTn id="32" presetID="31" presetClass="entr" presetSubtype="0"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p:cTn id="34" dur="1000" fill="hold"/>
                                        <p:tgtEl>
                                          <p:spTgt spid="43"/>
                                        </p:tgtEl>
                                        <p:attrNameLst>
                                          <p:attrName>ppt_w</p:attrName>
                                        </p:attrNameLst>
                                      </p:cBhvr>
                                      <p:tavLst>
                                        <p:tav tm="0">
                                          <p:val>
                                            <p:fltVal val="0"/>
                                          </p:val>
                                        </p:tav>
                                        <p:tav tm="100000">
                                          <p:val>
                                            <p:strVal val="#ppt_w"/>
                                          </p:val>
                                        </p:tav>
                                      </p:tavLst>
                                    </p:anim>
                                    <p:anim calcmode="lin" valueType="num">
                                      <p:cBhvr>
                                        <p:cTn id="35" dur="1000" fill="hold"/>
                                        <p:tgtEl>
                                          <p:spTgt spid="43"/>
                                        </p:tgtEl>
                                        <p:attrNameLst>
                                          <p:attrName>ppt_h</p:attrName>
                                        </p:attrNameLst>
                                      </p:cBhvr>
                                      <p:tavLst>
                                        <p:tav tm="0">
                                          <p:val>
                                            <p:fltVal val="0"/>
                                          </p:val>
                                        </p:tav>
                                        <p:tav tm="100000">
                                          <p:val>
                                            <p:strVal val="#ppt_h"/>
                                          </p:val>
                                        </p:tav>
                                      </p:tavLst>
                                    </p:anim>
                                    <p:anim calcmode="lin" valueType="num">
                                      <p:cBhvr>
                                        <p:cTn id="36" dur="1000" fill="hold"/>
                                        <p:tgtEl>
                                          <p:spTgt spid="43"/>
                                        </p:tgtEl>
                                        <p:attrNameLst>
                                          <p:attrName>style.rotation</p:attrName>
                                        </p:attrNameLst>
                                      </p:cBhvr>
                                      <p:tavLst>
                                        <p:tav tm="0">
                                          <p:val>
                                            <p:fltVal val="90"/>
                                          </p:val>
                                        </p:tav>
                                        <p:tav tm="100000">
                                          <p:val>
                                            <p:fltVal val="0"/>
                                          </p:val>
                                        </p:tav>
                                      </p:tavLst>
                                    </p:anim>
                                    <p:animEffect transition="in" filter="fade">
                                      <p:cBhvr>
                                        <p:cTn id="3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P spid="43" grpId="0"/>
      <p:bldP spid="4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利用可更新结果集操作数据</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6599290" y="5254599"/>
            <a:ext cx="5440340" cy="1357633"/>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2" name="文本框 41">
            <a:extLst>
              <a:ext uri="{FF2B5EF4-FFF2-40B4-BE49-F238E27FC236}">
                <a16:creationId xmlns:a16="http://schemas.microsoft.com/office/drawing/2014/main" id="{4B135C98-20BB-4D0B-9C12-E2504E13FDBA}"/>
              </a:ext>
            </a:extLst>
          </p:cNvPr>
          <p:cNvSpPr txBox="1"/>
          <p:nvPr/>
        </p:nvSpPr>
        <p:spPr>
          <a:xfrm>
            <a:off x="1370489" y="1517198"/>
            <a:ext cx="5640183" cy="461665"/>
          </a:xfrm>
          <a:prstGeom prst="rect">
            <a:avLst/>
          </a:prstGeom>
          <a:noFill/>
        </p:spPr>
        <p:txBody>
          <a:bodyPr wrap="square" rtlCol="0">
            <a:spAutoFit/>
          </a:bodyPr>
          <a:lstStyle/>
          <a:p>
            <a:r>
              <a:rPr lang="en-US" altLang="zh-CN" sz="2400"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使用</a:t>
            </a:r>
            <a:r>
              <a:rPr lang="en-US" altLang="zh-CN" sz="2400" b="1" dirty="0" err="1">
                <a:latin typeface="仿宋" panose="02010609060101010101" pitchFamily="49" charset="-122"/>
                <a:ea typeface="仿宋" panose="02010609060101010101" pitchFamily="49" charset="-122"/>
              </a:rPr>
              <a:t>ResultSet</a:t>
            </a:r>
            <a:r>
              <a:rPr lang="zh-CN" altLang="en-US" sz="2400" b="1" dirty="0">
                <a:latin typeface="仿宋" panose="02010609060101010101" pitchFamily="49" charset="-122"/>
                <a:ea typeface="仿宋" panose="02010609060101010101" pitchFamily="49" charset="-122"/>
              </a:rPr>
              <a:t>更新数据库的说明</a:t>
            </a:r>
            <a:r>
              <a:rPr lang="en-US" altLang="zh-CN" sz="2400" dirty="0">
                <a:latin typeface="仿宋" panose="02010609060101010101" pitchFamily="49" charset="-122"/>
                <a:ea typeface="仿宋" panose="02010609060101010101" pitchFamily="49" charset="-122"/>
              </a:rPr>
              <a:t>】</a:t>
            </a:r>
            <a:endParaRPr lang="zh-CN" altLang="en-US" sz="2400" dirty="0">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BA373F2C-DDE3-4630-9F2B-CCD95EC0BF26}"/>
              </a:ext>
            </a:extLst>
          </p:cNvPr>
          <p:cNvSpPr txBox="1">
            <a:spLocks/>
          </p:cNvSpPr>
          <p:nvPr/>
        </p:nvSpPr>
        <p:spPr>
          <a:xfrm>
            <a:off x="722940" y="2277503"/>
            <a:ext cx="10741713" cy="228547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0">
              <a:buNone/>
            </a:pP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a:t>
            </a:r>
            <a:r>
              <a:rPr lang="zh-CN" altLang="zh-CN" sz="2400" b="1" dirty="0">
                <a:solidFill>
                  <a:schemeClr val="tx1"/>
                </a:solidFill>
                <a:latin typeface="仿宋" panose="02010609060101010101" pitchFamily="49" charset="-122"/>
                <a:ea typeface="仿宋" panose="02010609060101010101" pitchFamily="49" charset="-122"/>
              </a:rPr>
              <a:t>设定结果结果集为可更新结果集。具体格式为：</a:t>
            </a:r>
          </a:p>
          <a:p>
            <a:pPr>
              <a:buNone/>
            </a:pPr>
            <a:r>
              <a:rPr lang="en-US" altLang="zh-CN" sz="2400" b="1" dirty="0">
                <a:solidFill>
                  <a:schemeClr val="tx1"/>
                </a:solidFill>
                <a:latin typeface="仿宋" panose="02010609060101010101" pitchFamily="49" charset="-122"/>
                <a:ea typeface="仿宋" panose="02010609060101010101" pitchFamily="49" charset="-122"/>
              </a:rPr>
              <a:t>         Statement  </a:t>
            </a:r>
            <a:r>
              <a:rPr lang="en-US" altLang="zh-CN" sz="2400" b="1" dirty="0" err="1">
                <a:solidFill>
                  <a:schemeClr val="tx1"/>
                </a:solidFill>
                <a:latin typeface="仿宋" panose="02010609060101010101" pitchFamily="49" charset="-122"/>
                <a:ea typeface="仿宋" panose="02010609060101010101" pitchFamily="49" charset="-122"/>
              </a:rPr>
              <a:t>st</a:t>
            </a:r>
            <a:r>
              <a:rPr lang="en-US" altLang="zh-CN" sz="2400" b="1" dirty="0">
                <a:solidFill>
                  <a:schemeClr val="tx1"/>
                </a:solidFill>
                <a:latin typeface="仿宋" panose="02010609060101010101" pitchFamily="49" charset="-122"/>
                <a:ea typeface="仿宋" panose="02010609060101010101" pitchFamily="49" charset="-122"/>
              </a:rPr>
              <a:t> = </a:t>
            </a:r>
            <a:r>
              <a:rPr lang="en-US" altLang="zh-CN" sz="2400" b="1" dirty="0" err="1">
                <a:solidFill>
                  <a:schemeClr val="tx1"/>
                </a:solidFill>
                <a:latin typeface="仿宋" panose="02010609060101010101" pitchFamily="49" charset="-122"/>
                <a:ea typeface="仿宋" panose="02010609060101010101" pitchFamily="49" charset="-122"/>
              </a:rPr>
              <a:t>con.createStatement</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ResultSet.TYPE_SCROOL_INSENSITIVE</a:t>
            </a:r>
            <a:r>
              <a:rPr lang="en-US" altLang="zh-CN" sz="2400" b="1" dirty="0">
                <a:solidFill>
                  <a:schemeClr val="tx1"/>
                </a:solidFill>
                <a:latin typeface="仿宋" panose="02010609060101010101" pitchFamily="49" charset="-122"/>
                <a:ea typeface="仿宋" panose="02010609060101010101" pitchFamily="49" charset="-122"/>
              </a:rPr>
              <a:t>,</a:t>
            </a:r>
            <a:endParaRPr lang="zh-CN" altLang="zh-CN" sz="2400" b="1" dirty="0">
              <a:solidFill>
                <a:schemeClr val="tx1"/>
              </a:solidFill>
              <a:latin typeface="仿宋" panose="02010609060101010101" pitchFamily="49" charset="-122"/>
              <a:ea typeface="仿宋" panose="02010609060101010101" pitchFamily="49" charset="-122"/>
            </a:endParaRPr>
          </a:p>
          <a:p>
            <a:pPr>
              <a:buNone/>
            </a:pPr>
            <a:r>
              <a:rPr lang="en-US" altLang="zh-CN" sz="2400" b="1" dirty="0">
                <a:solidFill>
                  <a:schemeClr val="tx1"/>
                </a:solidFill>
                <a:latin typeface="仿宋" panose="02010609060101010101" pitchFamily="49" charset="-122"/>
                <a:ea typeface="仿宋" panose="02010609060101010101" pitchFamily="49" charset="-122"/>
              </a:rPr>
              <a:t>                                                            </a:t>
            </a:r>
            <a:r>
              <a:rPr lang="en-US" altLang="zh-CN" sz="2400" b="1" dirty="0" err="1">
                <a:solidFill>
                  <a:schemeClr val="tx1"/>
                </a:solidFill>
                <a:latin typeface="仿宋" panose="02010609060101010101" pitchFamily="49" charset="-122"/>
                <a:ea typeface="仿宋" panose="02010609060101010101" pitchFamily="49" charset="-122"/>
              </a:rPr>
              <a:t>ResultSet.CONCUR_UPDATABLE</a:t>
            </a:r>
            <a:r>
              <a:rPr lang="en-US" altLang="zh-CN" sz="2400" b="1" dirty="0">
                <a:solidFill>
                  <a:schemeClr val="tx1"/>
                </a:solidFill>
                <a:latin typeface="仿宋" panose="02010609060101010101" pitchFamily="49" charset="-122"/>
                <a:ea typeface="仿宋" panose="02010609060101010101" pitchFamily="49" charset="-122"/>
              </a:rPr>
              <a:t>);</a:t>
            </a:r>
          </a:p>
          <a:p>
            <a:pPr lvl="0">
              <a:buNone/>
            </a:pPr>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a:t>
            </a:r>
            <a:r>
              <a:rPr lang="zh-CN" altLang="zh-CN" sz="2400" b="1" dirty="0">
                <a:solidFill>
                  <a:schemeClr val="tx1"/>
                </a:solidFill>
                <a:latin typeface="仿宋" panose="02010609060101010101" pitchFamily="49" charset="-122"/>
                <a:ea typeface="仿宋" panose="02010609060101010101" pitchFamily="49" charset="-122"/>
              </a:rPr>
              <a:t>结果集需要保持连接不关闭。</a:t>
            </a:r>
          </a:p>
          <a:p>
            <a:pPr marL="533279" lvl="1" indent="457109">
              <a:buNone/>
            </a:pPr>
            <a:endParaRPr lang="en-US" altLang="zh-CN" sz="2400" b="1" dirty="0">
              <a:solidFill>
                <a:schemeClr val="tx1"/>
              </a:solidFill>
              <a:latin typeface="仿宋" panose="02010609060101010101" pitchFamily="49" charset="-122"/>
              <a:ea typeface="仿宋" panose="02010609060101010101" pitchFamily="49" charset="-122"/>
            </a:endParaRPr>
          </a:p>
        </p:txBody>
      </p:sp>
      <p:grpSp>
        <p:nvGrpSpPr>
          <p:cNvPr id="46" name="组合 45">
            <a:extLst>
              <a:ext uri="{FF2B5EF4-FFF2-40B4-BE49-F238E27FC236}">
                <a16:creationId xmlns:a16="http://schemas.microsoft.com/office/drawing/2014/main" id="{0D88E081-3382-44E2-A921-0B42A5AD2211}"/>
              </a:ext>
            </a:extLst>
          </p:cNvPr>
          <p:cNvGrpSpPr/>
          <p:nvPr/>
        </p:nvGrpSpPr>
        <p:grpSpPr>
          <a:xfrm>
            <a:off x="2998" y="6095383"/>
            <a:ext cx="12187591" cy="761824"/>
            <a:chOff x="794" y="4725194"/>
            <a:chExt cx="12190412" cy="762000"/>
          </a:xfrm>
        </p:grpSpPr>
        <p:sp>
          <p:nvSpPr>
            <p:cNvPr id="47" name="Freeform 3">
              <a:extLst>
                <a:ext uri="{FF2B5EF4-FFF2-40B4-BE49-F238E27FC236}">
                  <a16:creationId xmlns:a16="http://schemas.microsoft.com/office/drawing/2014/main" id="{114B83CA-C7B3-49EA-A830-F9065E2D08FD}"/>
                </a:ext>
              </a:extLst>
            </p:cNvPr>
            <p:cNvSpPr/>
            <p:nvPr/>
          </p:nvSpPr>
          <p:spPr>
            <a:xfrm>
              <a:off x="794" y="4725194"/>
              <a:ext cx="12190412" cy="7620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48" name="组合 14">
              <a:extLst>
                <a:ext uri="{FF2B5EF4-FFF2-40B4-BE49-F238E27FC236}">
                  <a16:creationId xmlns:a16="http://schemas.microsoft.com/office/drawing/2014/main" id="{6D5FB0E5-9149-4FAB-B3E9-EF47C82FF1A8}"/>
                </a:ext>
              </a:extLst>
            </p:cNvPr>
            <p:cNvGrpSpPr/>
            <p:nvPr/>
          </p:nvGrpSpPr>
          <p:grpSpPr>
            <a:xfrm>
              <a:off x="942356" y="4801394"/>
              <a:ext cx="352250" cy="455613"/>
              <a:chOff x="5707239" y="1903413"/>
              <a:chExt cx="352250" cy="455613"/>
            </a:xfrm>
            <a:solidFill>
              <a:srgbClr val="FFFF00"/>
            </a:solidFill>
          </p:grpSpPr>
          <p:sp>
            <p:nvSpPr>
              <p:cNvPr id="50" name="Freeform 125">
                <a:extLst>
                  <a:ext uri="{FF2B5EF4-FFF2-40B4-BE49-F238E27FC236}">
                    <a16:creationId xmlns:a16="http://schemas.microsoft.com/office/drawing/2014/main" id="{4DE358BC-922D-41A9-93AB-18932F43FC19}"/>
                  </a:ext>
                </a:extLst>
              </p:cNvPr>
              <p:cNvSpPr>
                <a:spLocks noEditPoints="1"/>
              </p:cNvSpPr>
              <p:nvPr/>
            </p:nvSpPr>
            <p:spPr bwMode="auto">
              <a:xfrm>
                <a:off x="5707239" y="19034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1" name="Freeform 126">
                <a:extLst>
                  <a:ext uri="{FF2B5EF4-FFF2-40B4-BE49-F238E27FC236}">
                    <a16:creationId xmlns:a16="http://schemas.microsoft.com/office/drawing/2014/main" id="{864AB558-4129-4C51-A45A-7E875E1448F4}"/>
                  </a:ext>
                </a:extLst>
              </p:cNvPr>
              <p:cNvSpPr>
                <a:spLocks noEditPoints="1"/>
              </p:cNvSpPr>
              <p:nvPr/>
            </p:nvSpPr>
            <p:spPr bwMode="auto">
              <a:xfrm>
                <a:off x="5832651" y="20955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49" name="内容占位符 2">
              <a:extLst>
                <a:ext uri="{FF2B5EF4-FFF2-40B4-BE49-F238E27FC236}">
                  <a16:creationId xmlns:a16="http://schemas.microsoft.com/office/drawing/2014/main" id="{9E2886FB-8D62-4F2F-B3EC-DF90C2FE01E1}"/>
                </a:ext>
              </a:extLst>
            </p:cNvPr>
            <p:cNvSpPr txBox="1">
              <a:spLocks/>
            </p:cNvSpPr>
            <p:nvPr/>
          </p:nvSpPr>
          <p:spPr>
            <a:xfrm>
              <a:off x="1217211" y="4801394"/>
              <a:ext cx="10973201" cy="533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11-6】</a:t>
              </a:r>
              <a:r>
                <a:rPr lang="zh-CN" altLang="en-US" sz="2400" b="1" dirty="0">
                  <a:solidFill>
                    <a:schemeClr val="bg1"/>
                  </a:solidFill>
                  <a:latin typeface="仿宋" panose="02010609060101010101" pitchFamily="49" charset="-122"/>
                  <a:ea typeface="仿宋" panose="02010609060101010101" pitchFamily="49" charset="-122"/>
                </a:rPr>
                <a:t>使用</a:t>
              </a:r>
              <a:r>
                <a:rPr lang="en-US" altLang="zh-CN" sz="2400" b="1" dirty="0" err="1">
                  <a:solidFill>
                    <a:schemeClr val="bg1"/>
                  </a:solidFill>
                  <a:latin typeface="仿宋" panose="02010609060101010101" pitchFamily="49" charset="-122"/>
                  <a:ea typeface="仿宋" panose="02010609060101010101" pitchFamily="49" charset="-122"/>
                </a:rPr>
                <a:t>ResultSet</a:t>
              </a:r>
              <a:r>
                <a:rPr lang="zh-CN" altLang="en-US" sz="2400" b="1" dirty="0">
                  <a:solidFill>
                    <a:schemeClr val="bg1"/>
                  </a:solidFill>
                  <a:latin typeface="仿宋" panose="02010609060101010101" pitchFamily="49" charset="-122"/>
                  <a:ea typeface="仿宋" panose="02010609060101010101" pitchFamily="49" charset="-122"/>
                </a:rPr>
                <a:t>更新数据库的程序。详见代码</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Example11_6.java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98443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par>
                          <p:cTn id="26" fill="hold">
                            <p:stCondLst>
                              <p:cond delay="4000"/>
                            </p:stCondLst>
                            <p:childTnLst>
                              <p:par>
                                <p:cTn id="27" presetID="2" presetClass="entr" presetSubtype="9" fill="hold" grpId="0" nodeType="afterEffect">
                                  <p:stCondLst>
                                    <p:cond delay="0"/>
                                  </p:stCondLst>
                                  <p:childTnLst>
                                    <p:set>
                                      <p:cBhvr>
                                        <p:cTn id="28" dur="1" fill="hold">
                                          <p:stCondLst>
                                            <p:cond delay="0"/>
                                          </p:stCondLst>
                                        </p:cTn>
                                        <p:tgtEl>
                                          <p:spTgt spid="45">
                                            <p:txEl>
                                              <p:pRg st="0" end="0"/>
                                            </p:txEl>
                                          </p:spTgt>
                                        </p:tgtEl>
                                        <p:attrNameLst>
                                          <p:attrName>style.visibility</p:attrName>
                                        </p:attrNameLst>
                                      </p:cBhvr>
                                      <p:to>
                                        <p:strVal val="visible"/>
                                      </p:to>
                                    </p:set>
                                    <p:anim calcmode="lin" valueType="num">
                                      <p:cBhvr additive="base">
                                        <p:cTn id="29"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5">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4500"/>
                            </p:stCondLst>
                            <p:childTnLst>
                              <p:par>
                                <p:cTn id="32" presetID="2" presetClass="entr" presetSubtype="3" fill="hold" grpId="0" nodeType="afterEffect">
                                  <p:stCondLst>
                                    <p:cond delay="0"/>
                                  </p:stCondLst>
                                  <p:childTnLst>
                                    <p:set>
                                      <p:cBhvr>
                                        <p:cTn id="33" dur="1" fill="hold">
                                          <p:stCondLst>
                                            <p:cond delay="0"/>
                                          </p:stCondLst>
                                        </p:cTn>
                                        <p:tgtEl>
                                          <p:spTgt spid="45">
                                            <p:txEl>
                                              <p:pRg st="1" end="1"/>
                                            </p:txEl>
                                          </p:spTgt>
                                        </p:tgtEl>
                                        <p:attrNameLst>
                                          <p:attrName>style.visibility</p:attrName>
                                        </p:attrNameLst>
                                      </p:cBhvr>
                                      <p:to>
                                        <p:strVal val="visible"/>
                                      </p:to>
                                    </p:set>
                                    <p:anim calcmode="lin" valueType="num">
                                      <p:cBhvr additive="base">
                                        <p:cTn id="34" dur="500" fill="hold"/>
                                        <p:tgtEl>
                                          <p:spTgt spid="45">
                                            <p:txEl>
                                              <p:pRg st="1" end="1"/>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45">
                                            <p:txEl>
                                              <p:pRg st="1" end="1"/>
                                            </p:txEl>
                                          </p:spTgt>
                                        </p:tgtEl>
                                        <p:attrNameLst>
                                          <p:attrName>ppt_y</p:attrName>
                                        </p:attrNameLst>
                                      </p:cBhvr>
                                      <p:tavLst>
                                        <p:tav tm="0">
                                          <p:val>
                                            <p:strVal val="0-#ppt_h/2"/>
                                          </p:val>
                                        </p:tav>
                                        <p:tav tm="100000">
                                          <p:val>
                                            <p:strVal val="#ppt_y"/>
                                          </p:val>
                                        </p:tav>
                                      </p:tavLst>
                                    </p:anim>
                                  </p:childTnLst>
                                </p:cTn>
                              </p:par>
                              <p:par>
                                <p:cTn id="36" presetID="2" presetClass="entr" presetSubtype="9" fill="hold" grpId="0" nodeType="withEffect">
                                  <p:stCondLst>
                                    <p:cond delay="0"/>
                                  </p:stCondLst>
                                  <p:childTnLst>
                                    <p:set>
                                      <p:cBhvr>
                                        <p:cTn id="37" dur="1" fill="hold">
                                          <p:stCondLst>
                                            <p:cond delay="0"/>
                                          </p:stCondLst>
                                        </p:cTn>
                                        <p:tgtEl>
                                          <p:spTgt spid="45">
                                            <p:txEl>
                                              <p:pRg st="2" end="2"/>
                                            </p:txEl>
                                          </p:spTgt>
                                        </p:tgtEl>
                                        <p:attrNameLst>
                                          <p:attrName>style.visibility</p:attrName>
                                        </p:attrNameLst>
                                      </p:cBhvr>
                                      <p:to>
                                        <p:strVal val="visible"/>
                                      </p:to>
                                    </p:set>
                                    <p:anim calcmode="lin" valueType="num">
                                      <p:cBhvr additive="base">
                                        <p:cTn id="38" dur="500" fill="hold"/>
                                        <p:tgtEl>
                                          <p:spTgt spid="45">
                                            <p:txEl>
                                              <p:pRg st="2" end="2"/>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4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9" fill="hold" grpId="0" nodeType="clickEffect">
                                  <p:stCondLst>
                                    <p:cond delay="0"/>
                                  </p:stCondLst>
                                  <p:childTnLst>
                                    <p:set>
                                      <p:cBhvr>
                                        <p:cTn id="43" dur="1" fill="hold">
                                          <p:stCondLst>
                                            <p:cond delay="0"/>
                                          </p:stCondLst>
                                        </p:cTn>
                                        <p:tgtEl>
                                          <p:spTgt spid="45">
                                            <p:txEl>
                                              <p:pRg st="3" end="3"/>
                                            </p:txEl>
                                          </p:spTgt>
                                        </p:tgtEl>
                                        <p:attrNameLst>
                                          <p:attrName>style.visibility</p:attrName>
                                        </p:attrNameLst>
                                      </p:cBhvr>
                                      <p:to>
                                        <p:strVal val="visible"/>
                                      </p:to>
                                    </p:set>
                                    <p:anim calcmode="lin" valueType="num">
                                      <p:cBhvr additive="base">
                                        <p:cTn id="44" dur="500" fill="hold"/>
                                        <p:tgtEl>
                                          <p:spTgt spid="45">
                                            <p:txEl>
                                              <p:pRg st="3" end="3"/>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4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6" presetClass="entr" presetSubtype="32" fill="hold"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circle(out)">
                                      <p:cBhvr>
                                        <p:cTn id="50"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P spid="45"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使用</a:t>
              </a:r>
              <a:r>
                <a:rPr lang="en-US" altLang="zh-CN" sz="2400" b="1" dirty="0" err="1">
                  <a:solidFill>
                    <a:schemeClr val="tx1"/>
                  </a:solidFill>
                  <a:latin typeface="仿宋" panose="02010609060101010101" pitchFamily="49" charset="-122"/>
                  <a:ea typeface="仿宋" panose="02010609060101010101" pitchFamily="49" charset="-122"/>
                </a:rPr>
                <a:t>RowSet</a:t>
              </a:r>
              <a:r>
                <a:rPr lang="zh-CN" altLang="en-US" sz="2400" b="1" dirty="0">
                  <a:solidFill>
                    <a:schemeClr val="tx1"/>
                  </a:solidFill>
                  <a:latin typeface="仿宋" panose="02010609060101010101" pitchFamily="49" charset="-122"/>
                  <a:ea typeface="仿宋" panose="02010609060101010101" pitchFamily="49" charset="-122"/>
                </a:rPr>
                <a:t>进行查询结果</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6599290" y="5254599"/>
            <a:ext cx="5440340" cy="1357633"/>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2" name="文本框 41">
            <a:extLst>
              <a:ext uri="{FF2B5EF4-FFF2-40B4-BE49-F238E27FC236}">
                <a16:creationId xmlns:a16="http://schemas.microsoft.com/office/drawing/2014/main" id="{4B135C98-20BB-4D0B-9C12-E2504E13FDBA}"/>
              </a:ext>
            </a:extLst>
          </p:cNvPr>
          <p:cNvSpPr txBox="1"/>
          <p:nvPr/>
        </p:nvSpPr>
        <p:spPr>
          <a:xfrm>
            <a:off x="1370489" y="1517198"/>
            <a:ext cx="5640183" cy="461665"/>
          </a:xfrm>
          <a:prstGeom prst="rect">
            <a:avLst/>
          </a:prstGeom>
          <a:noFill/>
        </p:spPr>
        <p:txBody>
          <a:bodyPr wrap="square" rtlCol="0">
            <a:spAutoFit/>
          </a:bodyPr>
          <a:lstStyle/>
          <a:p>
            <a:r>
              <a:rPr lang="en-US" altLang="zh-CN" sz="2400"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使用</a:t>
            </a:r>
            <a:r>
              <a:rPr lang="en-US" altLang="zh-CN" sz="2400" b="1" dirty="0" err="1">
                <a:latin typeface="仿宋" panose="02010609060101010101" pitchFamily="49" charset="-122"/>
                <a:ea typeface="仿宋" panose="02010609060101010101" pitchFamily="49" charset="-122"/>
              </a:rPr>
              <a:t>ResultSet</a:t>
            </a:r>
            <a:r>
              <a:rPr lang="zh-CN" altLang="en-US" sz="2400" b="1" dirty="0">
                <a:latin typeface="仿宋" panose="02010609060101010101" pitchFamily="49" charset="-122"/>
                <a:ea typeface="仿宋" panose="02010609060101010101" pitchFamily="49" charset="-122"/>
              </a:rPr>
              <a:t>查询</a:t>
            </a:r>
            <a:r>
              <a:rPr lang="en-US" altLang="zh-CN" sz="2400" dirty="0">
                <a:latin typeface="仿宋" panose="02010609060101010101" pitchFamily="49" charset="-122"/>
                <a:ea typeface="仿宋" panose="02010609060101010101" pitchFamily="49" charset="-122"/>
              </a:rPr>
              <a:t>】</a:t>
            </a:r>
            <a:endParaRPr lang="zh-CN" altLang="en-US" sz="2400" dirty="0">
              <a:latin typeface="仿宋" panose="02010609060101010101" pitchFamily="49" charset="-122"/>
              <a:ea typeface="仿宋" panose="02010609060101010101" pitchFamily="49" charset="-122"/>
            </a:endParaRPr>
          </a:p>
        </p:txBody>
      </p:sp>
      <p:sp>
        <p:nvSpPr>
          <p:cNvPr id="43" name="内容占位符 2">
            <a:extLst>
              <a:ext uri="{FF2B5EF4-FFF2-40B4-BE49-F238E27FC236}">
                <a16:creationId xmlns:a16="http://schemas.microsoft.com/office/drawing/2014/main" id="{DD0B43A7-6A20-4721-AACC-BAB554E24C79}"/>
              </a:ext>
            </a:extLst>
          </p:cNvPr>
          <p:cNvSpPr txBox="1">
            <a:spLocks/>
          </p:cNvSpPr>
          <p:nvPr/>
        </p:nvSpPr>
        <p:spPr>
          <a:xfrm>
            <a:off x="834434" y="2333305"/>
            <a:ext cx="9751343" cy="198131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buNone/>
            </a:pPr>
            <a:r>
              <a:rPr lang="en-US" altLang="zh-CN" sz="2400" b="1" dirty="0" err="1">
                <a:solidFill>
                  <a:schemeClr val="tx1"/>
                </a:solidFill>
                <a:latin typeface="仿宋" panose="02010609060101010101" pitchFamily="49" charset="-122"/>
                <a:ea typeface="仿宋" panose="02010609060101010101" pitchFamily="49" charset="-122"/>
              </a:rPr>
              <a:t>RowSet</a:t>
            </a:r>
            <a:r>
              <a:rPr lang="zh-CN" altLang="en-US" sz="2400" b="1" dirty="0">
                <a:solidFill>
                  <a:schemeClr val="tx1"/>
                </a:solidFill>
                <a:latin typeface="仿宋" panose="02010609060101010101" pitchFamily="49" charset="-122"/>
                <a:ea typeface="仿宋" panose="02010609060101010101" pitchFamily="49" charset="-122"/>
              </a:rPr>
              <a:t>是</a:t>
            </a:r>
            <a:r>
              <a:rPr lang="en-US" altLang="zh-CN" sz="2400" b="1" dirty="0">
                <a:solidFill>
                  <a:schemeClr val="tx1"/>
                </a:solidFill>
                <a:latin typeface="仿宋" panose="02010609060101010101" pitchFamily="49" charset="-122"/>
                <a:ea typeface="仿宋" panose="02010609060101010101" pitchFamily="49" charset="-122"/>
              </a:rPr>
              <a:t>JDK7</a:t>
            </a:r>
            <a:r>
              <a:rPr lang="zh-CN" altLang="en-US" sz="2400" b="1" dirty="0">
                <a:solidFill>
                  <a:schemeClr val="tx1"/>
                </a:solidFill>
                <a:latin typeface="仿宋" panose="02010609060101010101" pitchFamily="49" charset="-122"/>
                <a:ea typeface="仿宋" panose="02010609060101010101" pitchFamily="49" charset="-122"/>
              </a:rPr>
              <a:t>推出的新功能。它克服了</a:t>
            </a:r>
            <a:r>
              <a:rPr lang="en-US" altLang="zh-CN" sz="2400" b="1" dirty="0" err="1">
                <a:solidFill>
                  <a:schemeClr val="tx1"/>
                </a:solidFill>
                <a:latin typeface="仿宋" panose="02010609060101010101" pitchFamily="49" charset="-122"/>
                <a:ea typeface="仿宋" panose="02010609060101010101" pitchFamily="49" charset="-122"/>
              </a:rPr>
              <a:t>ResultSet</a:t>
            </a:r>
            <a:r>
              <a:rPr lang="zh-CN" altLang="en-US" sz="2400" b="1" dirty="0">
                <a:solidFill>
                  <a:schemeClr val="tx1"/>
                </a:solidFill>
                <a:latin typeface="仿宋" panose="02010609060101010101" pitchFamily="49" charset="-122"/>
                <a:ea typeface="仿宋" panose="02010609060101010101" pitchFamily="49" charset="-122"/>
              </a:rPr>
              <a:t>的</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个弱点：</a:t>
            </a:r>
            <a:endParaRPr lang="en-US" altLang="zh-CN" sz="2400" b="1" dirty="0">
              <a:solidFill>
                <a:schemeClr val="tx1"/>
              </a:solidFill>
              <a:latin typeface="仿宋" panose="02010609060101010101" pitchFamily="49" charset="-122"/>
              <a:ea typeface="仿宋" panose="02010609060101010101" pitchFamily="49" charset="-122"/>
            </a:endParaRPr>
          </a:p>
          <a:p>
            <a:pPr marL="533279" lvl="1" indent="457109">
              <a:buNone/>
            </a:pP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a:t>
            </a:r>
            <a:r>
              <a:rPr lang="zh-CN" altLang="zh-CN" sz="2400" b="1" dirty="0">
                <a:solidFill>
                  <a:schemeClr val="tx1"/>
                </a:solidFill>
                <a:latin typeface="仿宋" panose="02010609060101010101" pitchFamily="49" charset="-122"/>
                <a:ea typeface="仿宋" panose="02010609060101010101" pitchFamily="49" charset="-122"/>
              </a:rPr>
              <a:t>以非面向对象方式操作数据，且其是否可滚动、是否可更新需要设置。</a:t>
            </a:r>
            <a:endParaRPr lang="en-US" altLang="zh-CN" sz="2400" b="1" dirty="0">
              <a:solidFill>
                <a:schemeClr val="tx1"/>
              </a:solidFill>
              <a:latin typeface="仿宋" panose="02010609060101010101" pitchFamily="49" charset="-122"/>
              <a:ea typeface="仿宋" panose="02010609060101010101" pitchFamily="49" charset="-122"/>
            </a:endParaRPr>
          </a:p>
          <a:p>
            <a:pPr marL="533279" lvl="1" indent="457109">
              <a:buNone/>
            </a:pP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a:t>
            </a:r>
            <a:r>
              <a:rPr lang="zh-CN" altLang="zh-CN" sz="2400" b="1" dirty="0">
                <a:solidFill>
                  <a:schemeClr val="tx1"/>
                </a:solidFill>
                <a:latin typeface="仿宋" panose="02010609060101010101" pitchFamily="49" charset="-122"/>
                <a:ea typeface="仿宋" panose="02010609060101010101" pitchFamily="49" charset="-122"/>
              </a:rPr>
              <a:t>依赖连接，一旦连接断开，再对结果集操作会发生异常。</a:t>
            </a:r>
            <a:endParaRPr lang="en-US" altLang="zh-CN" sz="2400" b="1" dirty="0">
              <a:solidFill>
                <a:schemeClr val="tx1"/>
              </a:solidFill>
              <a:latin typeface="仿宋" panose="02010609060101010101" pitchFamily="49" charset="-122"/>
              <a:ea typeface="仿宋" panose="02010609060101010101" pitchFamily="49" charset="-122"/>
            </a:endParaRPr>
          </a:p>
        </p:txBody>
      </p:sp>
      <p:grpSp>
        <p:nvGrpSpPr>
          <p:cNvPr id="44" name="组合 43">
            <a:extLst>
              <a:ext uri="{FF2B5EF4-FFF2-40B4-BE49-F238E27FC236}">
                <a16:creationId xmlns:a16="http://schemas.microsoft.com/office/drawing/2014/main" id="{5AA5C11D-C5E7-4D66-A3AB-4546BB4422C2}"/>
              </a:ext>
            </a:extLst>
          </p:cNvPr>
          <p:cNvGrpSpPr/>
          <p:nvPr/>
        </p:nvGrpSpPr>
        <p:grpSpPr>
          <a:xfrm>
            <a:off x="2998" y="5562107"/>
            <a:ext cx="12187591" cy="1308988"/>
            <a:chOff x="794" y="3932925"/>
            <a:chExt cx="12190412" cy="1309291"/>
          </a:xfrm>
        </p:grpSpPr>
        <p:sp>
          <p:nvSpPr>
            <p:cNvPr id="52" name="Freeform 3">
              <a:extLst>
                <a:ext uri="{FF2B5EF4-FFF2-40B4-BE49-F238E27FC236}">
                  <a16:creationId xmlns:a16="http://schemas.microsoft.com/office/drawing/2014/main" id="{F4A0FF1F-F724-4F7C-8CBC-2F186F0ED4EC}"/>
                </a:ext>
              </a:extLst>
            </p:cNvPr>
            <p:cNvSpPr/>
            <p:nvPr/>
          </p:nvSpPr>
          <p:spPr>
            <a:xfrm>
              <a:off x="794" y="3932925"/>
              <a:ext cx="12190412" cy="1309291"/>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53" name="组合 14">
              <a:extLst>
                <a:ext uri="{FF2B5EF4-FFF2-40B4-BE49-F238E27FC236}">
                  <a16:creationId xmlns:a16="http://schemas.microsoft.com/office/drawing/2014/main" id="{39D17353-D38C-424E-9E68-D77213CD200E}"/>
                </a:ext>
              </a:extLst>
            </p:cNvPr>
            <p:cNvGrpSpPr/>
            <p:nvPr/>
          </p:nvGrpSpPr>
          <p:grpSpPr>
            <a:xfrm>
              <a:off x="836213" y="4086913"/>
              <a:ext cx="352250" cy="455613"/>
              <a:chOff x="5449889" y="1827213"/>
              <a:chExt cx="352250" cy="455613"/>
            </a:xfrm>
            <a:solidFill>
              <a:srgbClr val="FFFF00"/>
            </a:solidFill>
          </p:grpSpPr>
          <p:sp>
            <p:nvSpPr>
              <p:cNvPr id="55" name="Freeform 125">
                <a:extLst>
                  <a:ext uri="{FF2B5EF4-FFF2-40B4-BE49-F238E27FC236}">
                    <a16:creationId xmlns:a16="http://schemas.microsoft.com/office/drawing/2014/main" id="{72407B0C-E419-44C9-922D-689F8381A502}"/>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6" name="Freeform 126">
                <a:extLst>
                  <a:ext uri="{FF2B5EF4-FFF2-40B4-BE49-F238E27FC236}">
                    <a16:creationId xmlns:a16="http://schemas.microsoft.com/office/drawing/2014/main" id="{11E6CD03-F8AC-4AE2-9DEB-0AEE34CE1C96}"/>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sp>
          <p:nvSpPr>
            <p:cNvPr id="54" name="内容占位符 2">
              <a:extLst>
                <a:ext uri="{FF2B5EF4-FFF2-40B4-BE49-F238E27FC236}">
                  <a16:creationId xmlns:a16="http://schemas.microsoft.com/office/drawing/2014/main" id="{920F56CD-9090-4F78-AF22-59F934E4900B}"/>
                </a:ext>
              </a:extLst>
            </p:cNvPr>
            <p:cNvSpPr txBox="1">
              <a:spLocks/>
            </p:cNvSpPr>
            <p:nvPr/>
          </p:nvSpPr>
          <p:spPr>
            <a:xfrm>
              <a:off x="1217212" y="4104772"/>
              <a:ext cx="10288194" cy="113744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11.7</a:t>
              </a:r>
              <a:r>
                <a:rPr lang="zh-CN" altLang="zh-CN" sz="2400" b="1" dirty="0">
                  <a:solidFill>
                    <a:schemeClr val="bg1"/>
                  </a:solidFill>
                  <a:latin typeface="仿宋" panose="02010609060101010101" pitchFamily="49" charset="-122"/>
                  <a:ea typeface="仿宋" panose="02010609060101010101" pitchFamily="49" charset="-122"/>
                </a:rPr>
                <a:t>】使用</a:t>
              </a:r>
              <a:r>
                <a:rPr lang="en-US" altLang="zh-CN" sz="2400" b="1" dirty="0" err="1">
                  <a:solidFill>
                    <a:schemeClr val="bg1"/>
                  </a:solidFill>
                  <a:latin typeface="仿宋" panose="02010609060101010101" pitchFamily="49" charset="-122"/>
                  <a:ea typeface="仿宋" panose="02010609060101010101" pitchFamily="49" charset="-122"/>
                </a:rPr>
                <a:t>JdbcRowSet</a:t>
              </a:r>
              <a:r>
                <a:rPr lang="zh-CN" altLang="zh-CN" sz="2400" b="1" dirty="0">
                  <a:solidFill>
                    <a:schemeClr val="bg1"/>
                  </a:solidFill>
                  <a:latin typeface="仿宋" panose="02010609060101010101" pitchFamily="49" charset="-122"/>
                  <a:ea typeface="仿宋" panose="02010609060101010101" pitchFamily="49" charset="-122"/>
                </a:rPr>
                <a:t>重做例</a:t>
              </a:r>
              <a:r>
                <a:rPr lang="en-US" altLang="zh-CN" sz="2400" b="1" dirty="0">
                  <a:solidFill>
                    <a:schemeClr val="bg1"/>
                  </a:solidFill>
                  <a:latin typeface="仿宋" panose="02010609060101010101" pitchFamily="49" charset="-122"/>
                  <a:ea typeface="仿宋" panose="02010609060101010101" pitchFamily="49" charset="-122"/>
                </a:rPr>
                <a:t>11.6</a:t>
              </a:r>
              <a:r>
                <a:rPr lang="zh-CN" altLang="zh-CN" sz="2400" b="1" dirty="0">
                  <a:solidFill>
                    <a:schemeClr val="bg1"/>
                  </a:solidFill>
                  <a:latin typeface="仿宋" panose="02010609060101010101" pitchFamily="49" charset="-122"/>
                  <a:ea typeface="仿宋" panose="02010609060101010101" pitchFamily="49" charset="-122"/>
                </a:rPr>
                <a:t>所做的</a:t>
              </a:r>
              <a:r>
                <a:rPr lang="en-US" altLang="zh-CN" sz="2400" b="1" dirty="0" err="1">
                  <a:solidFill>
                    <a:schemeClr val="bg1"/>
                  </a:solidFill>
                  <a:latin typeface="仿宋" panose="02010609060101010101" pitchFamily="49" charset="-122"/>
                  <a:ea typeface="仿宋" panose="02010609060101010101" pitchFamily="49" charset="-122"/>
                </a:rPr>
                <a:t>studentAge</a:t>
              </a:r>
              <a:r>
                <a:rPr lang="zh-CN" altLang="zh-CN" sz="2400" b="1" dirty="0">
                  <a:solidFill>
                    <a:schemeClr val="bg1"/>
                  </a:solidFill>
                  <a:latin typeface="仿宋" panose="02010609060101010101" pitchFamily="49" charset="-122"/>
                  <a:ea typeface="仿宋" panose="02010609060101010101" pitchFamily="49" charset="-122"/>
                </a:rPr>
                <a:t>修改操作。</a:t>
              </a:r>
              <a:endParaRPr lang="zh-CN" altLang="en-US" sz="2400" b="1" dirty="0">
                <a:solidFill>
                  <a:schemeClr val="bg1"/>
                </a:solidFill>
                <a:latin typeface="仿宋" panose="02010609060101010101" pitchFamily="49" charset="-122"/>
                <a:ea typeface="仿宋" panose="02010609060101010101" pitchFamily="49" charset="-122"/>
              </a:endParaRPr>
            </a:p>
            <a:p>
              <a:pPr marL="0" indent="0">
                <a:buNone/>
              </a:pP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Example11_7.java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67164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par>
                          <p:cTn id="26" fill="hold">
                            <p:stCondLst>
                              <p:cond delay="4000"/>
                            </p:stCondLst>
                            <p:childTnLst>
                              <p:par>
                                <p:cTn id="27" presetID="31" presetClass="entr" presetSubtype="0" fill="hold" grpId="0" nodeType="afterEffect">
                                  <p:stCondLst>
                                    <p:cond delay="0"/>
                                  </p:stCondLst>
                                  <p:childTnLst>
                                    <p:set>
                                      <p:cBhvr>
                                        <p:cTn id="28" dur="1" fill="hold">
                                          <p:stCondLst>
                                            <p:cond delay="0"/>
                                          </p:stCondLst>
                                        </p:cTn>
                                        <p:tgtEl>
                                          <p:spTgt spid="43">
                                            <p:txEl>
                                              <p:pRg st="0" end="0"/>
                                            </p:txEl>
                                          </p:spTgt>
                                        </p:tgtEl>
                                        <p:attrNameLst>
                                          <p:attrName>style.visibility</p:attrName>
                                        </p:attrNameLst>
                                      </p:cBhvr>
                                      <p:to>
                                        <p:strVal val="visible"/>
                                      </p:to>
                                    </p:set>
                                    <p:anim calcmode="lin" valueType="num">
                                      <p:cBhvr>
                                        <p:cTn id="29" dur="10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43">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43">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43">
                                            <p:txEl>
                                              <p:pRg st="0" end="0"/>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43">
                                            <p:txEl>
                                              <p:pRg st="1" end="1"/>
                                            </p:txEl>
                                          </p:spTgt>
                                        </p:tgtEl>
                                        <p:attrNameLst>
                                          <p:attrName>style.visibility</p:attrName>
                                        </p:attrNameLst>
                                      </p:cBhvr>
                                      <p:to>
                                        <p:strVal val="visible"/>
                                      </p:to>
                                    </p:set>
                                    <p:anim calcmode="lin" valueType="num">
                                      <p:cBhvr>
                                        <p:cTn id="35" dur="1000" fill="hold"/>
                                        <p:tgtEl>
                                          <p:spTgt spid="43">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43">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43">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43">
                                            <p:txEl>
                                              <p:pRg st="1" end="1"/>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43">
                                            <p:txEl>
                                              <p:pRg st="2" end="2"/>
                                            </p:txEl>
                                          </p:spTgt>
                                        </p:tgtEl>
                                        <p:attrNameLst>
                                          <p:attrName>style.visibility</p:attrName>
                                        </p:attrNameLst>
                                      </p:cBhvr>
                                      <p:to>
                                        <p:strVal val="visible"/>
                                      </p:to>
                                    </p:set>
                                    <p:anim calcmode="lin" valueType="num">
                                      <p:cBhvr>
                                        <p:cTn id="41" dur="1000" fill="hold"/>
                                        <p:tgtEl>
                                          <p:spTgt spid="43">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43">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43">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4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32"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circle(out)">
                                      <p:cBhvr>
                                        <p:cTn id="49"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P spid="4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编译预处理</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6599290" y="5254599"/>
            <a:ext cx="5440340" cy="1357633"/>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5" name="内容占位符 2">
            <a:extLst>
              <a:ext uri="{FF2B5EF4-FFF2-40B4-BE49-F238E27FC236}">
                <a16:creationId xmlns:a16="http://schemas.microsoft.com/office/drawing/2014/main" id="{AEF0932B-34BF-4FD6-8397-6783EACF9490}"/>
              </a:ext>
            </a:extLst>
          </p:cNvPr>
          <p:cNvSpPr txBox="1">
            <a:spLocks/>
          </p:cNvSpPr>
          <p:nvPr/>
        </p:nvSpPr>
        <p:spPr>
          <a:xfrm>
            <a:off x="1143317" y="2071427"/>
            <a:ext cx="10052465" cy="388530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PreparedStatement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是与编译预处理有关的类，它是</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Statement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的一个子类。</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与</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Statement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类的一个重要区别是，用</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Statement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定义的语句是一个功能明确而具体的语句，而用</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PreparedStatement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类定义的</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SQL</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语句中</a:t>
            </a:r>
            <a:b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b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则包含有一个或多个问号（“？”）占位符，它们对应于多个</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IN</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参数。</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带着占位符的</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SQL</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语句被编译，而在后续执行过程中，这些占位符</a:t>
            </a:r>
            <a:b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b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需要用</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setXXX</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方法设置为具体的</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IN</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参数值，这些语句发送至数据库获</a:t>
            </a:r>
            <a:b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b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得执行。 </a:t>
            </a:r>
          </a:p>
        </p:txBody>
      </p:sp>
    </p:spTree>
    <p:extLst>
      <p:ext uri="{BB962C8B-B14F-4D97-AF65-F5344CB8AC3E}">
        <p14:creationId xmlns:p14="http://schemas.microsoft.com/office/powerpoint/2010/main" val="320433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par>
                          <p:cTn id="26" fill="hold">
                            <p:stCondLst>
                              <p:cond delay="4000"/>
                            </p:stCondLst>
                            <p:childTnLst>
                              <p:par>
                                <p:cTn id="27" presetID="31" presetClass="entr" presetSubtype="0" fill="hold" grpId="0" nodeType="afterEffect">
                                  <p:stCondLst>
                                    <p:cond delay="0"/>
                                  </p:stCondLst>
                                  <p:childTnLst>
                                    <p:set>
                                      <p:cBhvr>
                                        <p:cTn id="28" dur="1" fill="hold">
                                          <p:stCondLst>
                                            <p:cond delay="0"/>
                                          </p:stCondLst>
                                        </p:cTn>
                                        <p:tgtEl>
                                          <p:spTgt spid="45">
                                            <p:txEl>
                                              <p:pRg st="0" end="0"/>
                                            </p:txEl>
                                          </p:spTgt>
                                        </p:tgtEl>
                                        <p:attrNameLst>
                                          <p:attrName>style.visibility</p:attrName>
                                        </p:attrNameLst>
                                      </p:cBhvr>
                                      <p:to>
                                        <p:strVal val="visible"/>
                                      </p:to>
                                    </p:set>
                                    <p:anim calcmode="lin" valueType="num">
                                      <p:cBhvr>
                                        <p:cTn id="29" dur="10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45">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45">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4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45">
                                            <p:txEl>
                                              <p:pRg st="1" end="1"/>
                                            </p:txEl>
                                          </p:spTgt>
                                        </p:tgtEl>
                                        <p:attrNameLst>
                                          <p:attrName>style.visibility</p:attrName>
                                        </p:attrNameLst>
                                      </p:cBhvr>
                                      <p:to>
                                        <p:strVal val="visible"/>
                                      </p:to>
                                    </p:set>
                                    <p:anim calcmode="lin" valueType="num">
                                      <p:cBhvr>
                                        <p:cTn id="37" dur="1000" fill="hold"/>
                                        <p:tgtEl>
                                          <p:spTgt spid="45">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45">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45">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45">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45">
                                            <p:txEl>
                                              <p:pRg st="2" end="2"/>
                                            </p:txEl>
                                          </p:spTgt>
                                        </p:tgtEl>
                                        <p:attrNameLst>
                                          <p:attrName>style.visibility</p:attrName>
                                        </p:attrNameLst>
                                      </p:cBhvr>
                                      <p:to>
                                        <p:strVal val="visible"/>
                                      </p:to>
                                    </p:set>
                                    <p:anim calcmode="lin" valueType="num">
                                      <p:cBhvr>
                                        <p:cTn id="45" dur="1000" fill="hold"/>
                                        <p:tgtEl>
                                          <p:spTgt spid="45">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45">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45">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P spid="45"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编译预处理</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6599290" y="5254599"/>
            <a:ext cx="5440340" cy="1357633"/>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2" name="内容占位符 2">
            <a:extLst>
              <a:ext uri="{FF2B5EF4-FFF2-40B4-BE49-F238E27FC236}">
                <a16:creationId xmlns:a16="http://schemas.microsoft.com/office/drawing/2014/main" id="{5D5E28DB-9575-477F-9C2E-B86579C7A109}"/>
              </a:ext>
            </a:extLst>
          </p:cNvPr>
          <p:cNvSpPr txBox="1">
            <a:spLocks/>
          </p:cNvSpPr>
          <p:nvPr/>
        </p:nvSpPr>
        <p:spPr>
          <a:xfrm>
            <a:off x="456302" y="2900589"/>
            <a:ext cx="11274990" cy="172728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1707" lvl="1" indent="-531707">
              <a:lnSpc>
                <a:spcPct val="130000"/>
              </a:lnSpc>
              <a:spcBef>
                <a:spcPts val="0"/>
              </a:spcBef>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PreparedStatement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pstmt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con.prepareStatement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(“update table1 set x=? where y=?”);</a:t>
            </a:r>
          </a:p>
          <a:p>
            <a:pPr marL="0" lvl="1" indent="0">
              <a:lnSpc>
                <a:spcPct val="130000"/>
              </a:lnSpc>
              <a:spcBef>
                <a:spcPts val="180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在对象</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pstmt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中包含了语句“</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update table1 set x=? where y=?”</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，该语句被发送到</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DBMS</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进行编译预处理，为执行做准备。</a:t>
            </a:r>
          </a:p>
        </p:txBody>
      </p:sp>
      <p:sp>
        <p:nvSpPr>
          <p:cNvPr id="43" name="内容占位符 2">
            <a:extLst>
              <a:ext uri="{FF2B5EF4-FFF2-40B4-BE49-F238E27FC236}">
                <a16:creationId xmlns:a16="http://schemas.microsoft.com/office/drawing/2014/main" id="{BF91C8A3-5233-4795-9E87-5AA38FDE75B5}"/>
              </a:ext>
            </a:extLst>
          </p:cNvPr>
          <p:cNvSpPr txBox="1">
            <a:spLocks/>
          </p:cNvSpPr>
          <p:nvPr/>
        </p:nvSpPr>
        <p:spPr>
          <a:xfrm>
            <a:off x="745208" y="2253038"/>
            <a:ext cx="2774211" cy="533277"/>
          </a:xfrm>
          <a:prstGeom prst="rect">
            <a:avLst/>
          </a:prstGeom>
          <a:solidFill>
            <a:srgbClr val="FFA000"/>
          </a:solidFill>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bg1"/>
                </a:solidFill>
                <a:latin typeface="仿宋" panose="02010609060101010101" pitchFamily="49" charset="-122"/>
                <a:ea typeface="仿宋" panose="02010609060101010101" pitchFamily="49" charset="-122"/>
              </a:rPr>
              <a:t>（</a:t>
            </a:r>
            <a:r>
              <a:rPr lang="en-US" altLang="zh-CN" sz="2400" b="1" dirty="0">
                <a:solidFill>
                  <a:schemeClr val="bg1"/>
                </a:solidFill>
                <a:latin typeface="仿宋" panose="02010609060101010101" pitchFamily="49" charset="-122"/>
                <a:ea typeface="仿宋" panose="02010609060101010101" pitchFamily="49" charset="-122"/>
              </a:rPr>
              <a:t>1</a:t>
            </a:r>
            <a:r>
              <a:rPr lang="zh-CN" altLang="en-US" sz="2400" b="1" dirty="0">
                <a:solidFill>
                  <a:schemeClr val="bg1"/>
                </a:solidFill>
                <a:latin typeface="仿宋" panose="02010609060101010101" pitchFamily="49" charset="-122"/>
                <a:ea typeface="仿宋" panose="02010609060101010101" pitchFamily="49" charset="-122"/>
              </a:rPr>
              <a:t>）创建对象</a:t>
            </a:r>
          </a:p>
        </p:txBody>
      </p:sp>
    </p:spTree>
    <p:extLst>
      <p:ext uri="{BB962C8B-B14F-4D97-AF65-F5344CB8AC3E}">
        <p14:creationId xmlns:p14="http://schemas.microsoft.com/office/powerpoint/2010/main" val="406647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par>
                          <p:cTn id="26" fill="hold">
                            <p:stCondLst>
                              <p:cond delay="4000"/>
                            </p:stCondLst>
                            <p:childTnLst>
                              <p:par>
                                <p:cTn id="27" presetID="16" presetClass="entr" presetSubtype="37"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barn(outVertical)">
                                      <p:cBhvr>
                                        <p:cTn id="29" dur="500"/>
                                        <p:tgtEl>
                                          <p:spTgt spid="43"/>
                                        </p:tgtEl>
                                      </p:cBhvr>
                                    </p:animEffect>
                                  </p:childTnLst>
                                </p:cTn>
                              </p:par>
                            </p:childTnLst>
                          </p:cTn>
                        </p:par>
                        <p:par>
                          <p:cTn id="30" fill="hold">
                            <p:stCondLst>
                              <p:cond delay="4500"/>
                            </p:stCondLst>
                            <p:childTnLst>
                              <p:par>
                                <p:cTn id="31" presetID="31" presetClass="entr" presetSubtype="0" fill="hold" grpId="0" nodeType="afterEffect">
                                  <p:stCondLst>
                                    <p:cond delay="0"/>
                                  </p:stCondLst>
                                  <p:childTnLst>
                                    <p:set>
                                      <p:cBhvr>
                                        <p:cTn id="32" dur="1" fill="hold">
                                          <p:stCondLst>
                                            <p:cond delay="0"/>
                                          </p:stCondLst>
                                        </p:cTn>
                                        <p:tgtEl>
                                          <p:spTgt spid="42">
                                            <p:txEl>
                                              <p:pRg st="0" end="0"/>
                                            </p:txEl>
                                          </p:spTgt>
                                        </p:tgtEl>
                                        <p:attrNameLst>
                                          <p:attrName>style.visibility</p:attrName>
                                        </p:attrNameLst>
                                      </p:cBhvr>
                                      <p:to>
                                        <p:strVal val="visible"/>
                                      </p:to>
                                    </p:set>
                                    <p:anim calcmode="lin" valueType="num">
                                      <p:cBhvr>
                                        <p:cTn id="33" dur="10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34" dur="1000" fill="hold"/>
                                        <p:tgtEl>
                                          <p:spTgt spid="42">
                                            <p:txEl>
                                              <p:pRg st="0" end="0"/>
                                            </p:txEl>
                                          </p:spTgt>
                                        </p:tgtEl>
                                        <p:attrNameLst>
                                          <p:attrName>ppt_h</p:attrName>
                                        </p:attrNameLst>
                                      </p:cBhvr>
                                      <p:tavLst>
                                        <p:tav tm="0">
                                          <p:val>
                                            <p:fltVal val="0"/>
                                          </p:val>
                                        </p:tav>
                                        <p:tav tm="100000">
                                          <p:val>
                                            <p:strVal val="#ppt_h"/>
                                          </p:val>
                                        </p:tav>
                                      </p:tavLst>
                                    </p:anim>
                                    <p:anim calcmode="lin" valueType="num">
                                      <p:cBhvr>
                                        <p:cTn id="35" dur="1000" fill="hold"/>
                                        <p:tgtEl>
                                          <p:spTgt spid="42">
                                            <p:txEl>
                                              <p:pRg st="0" end="0"/>
                                            </p:txEl>
                                          </p:spTgt>
                                        </p:tgtEl>
                                        <p:attrNameLst>
                                          <p:attrName>style.rotation</p:attrName>
                                        </p:attrNameLst>
                                      </p:cBhvr>
                                      <p:tavLst>
                                        <p:tav tm="0">
                                          <p:val>
                                            <p:fltVal val="90"/>
                                          </p:val>
                                        </p:tav>
                                        <p:tav tm="100000">
                                          <p:val>
                                            <p:fltVal val="0"/>
                                          </p:val>
                                        </p:tav>
                                      </p:tavLst>
                                    </p:anim>
                                    <p:animEffect transition="in" filter="fade">
                                      <p:cBhvr>
                                        <p:cTn id="36" dur="1000"/>
                                        <p:tgtEl>
                                          <p:spTgt spid="42">
                                            <p:txEl>
                                              <p:pRg st="0" end="0"/>
                                            </p:txEl>
                                          </p:spTgt>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42">
                                            <p:txEl>
                                              <p:pRg st="1" end="1"/>
                                            </p:txEl>
                                          </p:spTgt>
                                        </p:tgtEl>
                                        <p:attrNameLst>
                                          <p:attrName>style.visibility</p:attrName>
                                        </p:attrNameLst>
                                      </p:cBhvr>
                                      <p:to>
                                        <p:strVal val="visible"/>
                                      </p:to>
                                    </p:set>
                                    <p:anim calcmode="lin" valueType="num">
                                      <p:cBhvr>
                                        <p:cTn id="39" dur="1000" fill="hold"/>
                                        <p:tgtEl>
                                          <p:spTgt spid="42">
                                            <p:txEl>
                                              <p:pRg st="1" end="1"/>
                                            </p:txEl>
                                          </p:spTgt>
                                        </p:tgtEl>
                                        <p:attrNameLst>
                                          <p:attrName>ppt_w</p:attrName>
                                        </p:attrNameLst>
                                      </p:cBhvr>
                                      <p:tavLst>
                                        <p:tav tm="0">
                                          <p:val>
                                            <p:fltVal val="0"/>
                                          </p:val>
                                        </p:tav>
                                        <p:tav tm="100000">
                                          <p:val>
                                            <p:strVal val="#ppt_w"/>
                                          </p:val>
                                        </p:tav>
                                      </p:tavLst>
                                    </p:anim>
                                    <p:anim calcmode="lin" valueType="num">
                                      <p:cBhvr>
                                        <p:cTn id="40" dur="1000" fill="hold"/>
                                        <p:tgtEl>
                                          <p:spTgt spid="42">
                                            <p:txEl>
                                              <p:pRg st="1" end="1"/>
                                            </p:txEl>
                                          </p:spTgt>
                                        </p:tgtEl>
                                        <p:attrNameLst>
                                          <p:attrName>ppt_h</p:attrName>
                                        </p:attrNameLst>
                                      </p:cBhvr>
                                      <p:tavLst>
                                        <p:tav tm="0">
                                          <p:val>
                                            <p:fltVal val="0"/>
                                          </p:val>
                                        </p:tav>
                                        <p:tav tm="100000">
                                          <p:val>
                                            <p:strVal val="#ppt_h"/>
                                          </p:val>
                                        </p:tav>
                                      </p:tavLst>
                                    </p:anim>
                                    <p:anim calcmode="lin" valueType="num">
                                      <p:cBhvr>
                                        <p:cTn id="41" dur="1000" fill="hold"/>
                                        <p:tgtEl>
                                          <p:spTgt spid="42">
                                            <p:txEl>
                                              <p:pRg st="1" end="1"/>
                                            </p:txEl>
                                          </p:spTgt>
                                        </p:tgtEl>
                                        <p:attrNameLst>
                                          <p:attrName>style.rotation</p:attrName>
                                        </p:attrNameLst>
                                      </p:cBhvr>
                                      <p:tavLst>
                                        <p:tav tm="0">
                                          <p:val>
                                            <p:fltVal val="90"/>
                                          </p:val>
                                        </p:tav>
                                        <p:tav tm="100000">
                                          <p:val>
                                            <p:fltVal val="0"/>
                                          </p:val>
                                        </p:tav>
                                      </p:tavLst>
                                    </p:anim>
                                    <p:animEffect transition="in" filter="fade">
                                      <p:cBhvr>
                                        <p:cTn id="42" dur="1000"/>
                                        <p:tgtEl>
                                          <p:spTgt spid="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P spid="42" grpId="0" uiExpand="1" build="p"/>
      <p:bldP spid="4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编译预处理</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6599290" y="5254599"/>
            <a:ext cx="5440340" cy="1357633"/>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4" name="内容占位符 2">
            <a:extLst>
              <a:ext uri="{FF2B5EF4-FFF2-40B4-BE49-F238E27FC236}">
                <a16:creationId xmlns:a16="http://schemas.microsoft.com/office/drawing/2014/main" id="{EB80773C-290A-4542-A9EE-3CD76F33136D}"/>
              </a:ext>
            </a:extLst>
          </p:cNvPr>
          <p:cNvSpPr txBox="1">
            <a:spLocks/>
          </p:cNvSpPr>
          <p:nvPr/>
        </p:nvSpPr>
        <p:spPr>
          <a:xfrm>
            <a:off x="600754" y="2831497"/>
            <a:ext cx="9983916" cy="251401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设定参数值是通过调用</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setXXX</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方法实现的，其中</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XXX</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是与参数相对应的类型，加入上面例子中参数类型为</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long</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，则用下面的代码为参数设定值：</a:t>
            </a:r>
          </a:p>
          <a:p>
            <a:pPr marL="531707" lvl="1" indent="1087221">
              <a:lnSpc>
                <a:spcPct val="130000"/>
              </a:lnSpc>
              <a:spcBef>
                <a:spcPts val="0"/>
              </a:spcBef>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pstmt.setLong</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(1,123456789);</a:t>
            </a:r>
          </a:p>
          <a:p>
            <a:pPr marL="531707" lvl="1" indent="1087221">
              <a:lnSpc>
                <a:spcPct val="130000"/>
              </a:lnSpc>
              <a:spcBef>
                <a:spcPts val="0"/>
              </a:spcBef>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pstmt.setLong</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(2,987654321);</a:t>
            </a:r>
          </a:p>
          <a:p>
            <a:pPr marL="531707" lvl="1" indent="7936">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这里的</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1</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和</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2</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是与占位符从左到右的次序相对应的序号，它们不是从</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0</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开始计数的。</a:t>
            </a:r>
          </a:p>
        </p:txBody>
      </p:sp>
      <p:sp>
        <p:nvSpPr>
          <p:cNvPr id="45" name="内容占位符 2">
            <a:extLst>
              <a:ext uri="{FF2B5EF4-FFF2-40B4-BE49-F238E27FC236}">
                <a16:creationId xmlns:a16="http://schemas.microsoft.com/office/drawing/2014/main" id="{26F93B06-80FE-4A06-9BB8-78B298669A3C}"/>
              </a:ext>
            </a:extLst>
          </p:cNvPr>
          <p:cNvSpPr txBox="1">
            <a:spLocks/>
          </p:cNvSpPr>
          <p:nvPr/>
        </p:nvSpPr>
        <p:spPr>
          <a:xfrm>
            <a:off x="1149915" y="2145856"/>
            <a:ext cx="9225114" cy="533277"/>
          </a:xfrm>
          <a:prstGeom prst="rect">
            <a:avLst/>
          </a:prstGeom>
          <a:solidFill>
            <a:srgbClr val="FFA000"/>
          </a:solidFill>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bg1"/>
                </a:solidFill>
                <a:latin typeface="仿宋" panose="02010609060101010101" pitchFamily="49" charset="-122"/>
                <a:ea typeface="仿宋" panose="02010609060101010101" pitchFamily="49" charset="-122"/>
              </a:rPr>
              <a:t>（</a:t>
            </a:r>
            <a:r>
              <a:rPr lang="en-US" altLang="zh-CN" sz="2400" b="1" dirty="0">
                <a:solidFill>
                  <a:schemeClr val="bg1"/>
                </a:solidFill>
                <a:latin typeface="仿宋" panose="02010609060101010101" pitchFamily="49" charset="-122"/>
                <a:ea typeface="仿宋" panose="02010609060101010101" pitchFamily="49" charset="-122"/>
              </a:rPr>
              <a:t>2</a:t>
            </a:r>
            <a:r>
              <a:rPr lang="zh-CN" altLang="en-US" sz="2400" b="1" dirty="0">
                <a:solidFill>
                  <a:schemeClr val="bg1"/>
                </a:solidFill>
                <a:latin typeface="仿宋" panose="02010609060101010101" pitchFamily="49" charset="-122"/>
                <a:ea typeface="仿宋" panose="02010609060101010101" pitchFamily="49" charset="-122"/>
              </a:rPr>
              <a:t>）为每个</a:t>
            </a:r>
            <a:r>
              <a:rPr lang="en-US" altLang="zh-CN" sz="2400" b="1" dirty="0">
                <a:solidFill>
                  <a:schemeClr val="bg1"/>
                </a:solidFill>
                <a:latin typeface="仿宋" panose="02010609060101010101" pitchFamily="49" charset="-122"/>
                <a:ea typeface="仿宋" panose="02010609060101010101" pitchFamily="49" charset="-122"/>
              </a:rPr>
              <a:t>IN</a:t>
            </a:r>
            <a:r>
              <a:rPr lang="zh-CN" altLang="en-US" sz="2400" b="1" dirty="0">
                <a:solidFill>
                  <a:schemeClr val="bg1"/>
                </a:solidFill>
                <a:latin typeface="仿宋" panose="02010609060101010101" pitchFamily="49" charset="-122"/>
                <a:ea typeface="仿宋" panose="02010609060101010101" pitchFamily="49" charset="-122"/>
              </a:rPr>
              <a:t>参数设定参数值，即每个占位符？对应一个参数值</a:t>
            </a:r>
          </a:p>
        </p:txBody>
      </p:sp>
    </p:spTree>
    <p:extLst>
      <p:ext uri="{BB962C8B-B14F-4D97-AF65-F5344CB8AC3E}">
        <p14:creationId xmlns:p14="http://schemas.microsoft.com/office/powerpoint/2010/main" val="158398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par>
                          <p:cTn id="26" fill="hold">
                            <p:stCondLst>
                              <p:cond delay="4000"/>
                            </p:stCondLst>
                            <p:childTnLst>
                              <p:par>
                                <p:cTn id="27" presetID="16" presetClass="entr" presetSubtype="37"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barn(outVertical)">
                                      <p:cBhvr>
                                        <p:cTn id="29" dur="500"/>
                                        <p:tgtEl>
                                          <p:spTgt spid="45"/>
                                        </p:tgtEl>
                                      </p:cBhvr>
                                    </p:animEffect>
                                  </p:childTnLst>
                                </p:cTn>
                              </p:par>
                            </p:childTnLst>
                          </p:cTn>
                        </p:par>
                        <p:par>
                          <p:cTn id="30" fill="hold">
                            <p:stCondLst>
                              <p:cond delay="4500"/>
                            </p:stCondLst>
                            <p:childTnLst>
                              <p:par>
                                <p:cTn id="31" presetID="31" presetClass="entr" presetSubtype="0" fill="hold" grpId="0" nodeType="afterEffect">
                                  <p:stCondLst>
                                    <p:cond delay="0"/>
                                  </p:stCondLst>
                                  <p:childTnLst>
                                    <p:set>
                                      <p:cBhvr>
                                        <p:cTn id="32" dur="1" fill="hold">
                                          <p:stCondLst>
                                            <p:cond delay="0"/>
                                          </p:stCondLst>
                                        </p:cTn>
                                        <p:tgtEl>
                                          <p:spTgt spid="44">
                                            <p:txEl>
                                              <p:pRg st="0" end="0"/>
                                            </p:txEl>
                                          </p:spTgt>
                                        </p:tgtEl>
                                        <p:attrNameLst>
                                          <p:attrName>style.visibility</p:attrName>
                                        </p:attrNameLst>
                                      </p:cBhvr>
                                      <p:to>
                                        <p:strVal val="visible"/>
                                      </p:to>
                                    </p:set>
                                    <p:anim calcmode="lin" valueType="num">
                                      <p:cBhvr>
                                        <p:cTn id="33" dur="10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34" dur="10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35" dur="1000" fill="hold"/>
                                        <p:tgtEl>
                                          <p:spTgt spid="44">
                                            <p:txEl>
                                              <p:pRg st="0" end="0"/>
                                            </p:txEl>
                                          </p:spTgt>
                                        </p:tgtEl>
                                        <p:attrNameLst>
                                          <p:attrName>style.rotation</p:attrName>
                                        </p:attrNameLst>
                                      </p:cBhvr>
                                      <p:tavLst>
                                        <p:tav tm="0">
                                          <p:val>
                                            <p:fltVal val="90"/>
                                          </p:val>
                                        </p:tav>
                                        <p:tav tm="100000">
                                          <p:val>
                                            <p:fltVal val="0"/>
                                          </p:val>
                                        </p:tav>
                                      </p:tavLst>
                                    </p:anim>
                                    <p:animEffect transition="in" filter="fade">
                                      <p:cBhvr>
                                        <p:cTn id="36" dur="1000"/>
                                        <p:tgtEl>
                                          <p:spTgt spid="44">
                                            <p:txEl>
                                              <p:pRg st="0" end="0"/>
                                            </p:txEl>
                                          </p:spTgt>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44">
                                            <p:txEl>
                                              <p:pRg st="1" end="1"/>
                                            </p:txEl>
                                          </p:spTgt>
                                        </p:tgtEl>
                                        <p:attrNameLst>
                                          <p:attrName>style.visibility</p:attrName>
                                        </p:attrNameLst>
                                      </p:cBhvr>
                                      <p:to>
                                        <p:strVal val="visible"/>
                                      </p:to>
                                    </p:set>
                                    <p:anim calcmode="lin" valueType="num">
                                      <p:cBhvr>
                                        <p:cTn id="39" dur="1000" fill="hold"/>
                                        <p:tgtEl>
                                          <p:spTgt spid="44">
                                            <p:txEl>
                                              <p:pRg st="1" end="1"/>
                                            </p:txEl>
                                          </p:spTgt>
                                        </p:tgtEl>
                                        <p:attrNameLst>
                                          <p:attrName>ppt_w</p:attrName>
                                        </p:attrNameLst>
                                      </p:cBhvr>
                                      <p:tavLst>
                                        <p:tav tm="0">
                                          <p:val>
                                            <p:fltVal val="0"/>
                                          </p:val>
                                        </p:tav>
                                        <p:tav tm="100000">
                                          <p:val>
                                            <p:strVal val="#ppt_w"/>
                                          </p:val>
                                        </p:tav>
                                      </p:tavLst>
                                    </p:anim>
                                    <p:anim calcmode="lin" valueType="num">
                                      <p:cBhvr>
                                        <p:cTn id="40" dur="1000" fill="hold"/>
                                        <p:tgtEl>
                                          <p:spTgt spid="44">
                                            <p:txEl>
                                              <p:pRg st="1" end="1"/>
                                            </p:txEl>
                                          </p:spTgt>
                                        </p:tgtEl>
                                        <p:attrNameLst>
                                          <p:attrName>ppt_h</p:attrName>
                                        </p:attrNameLst>
                                      </p:cBhvr>
                                      <p:tavLst>
                                        <p:tav tm="0">
                                          <p:val>
                                            <p:fltVal val="0"/>
                                          </p:val>
                                        </p:tav>
                                        <p:tav tm="100000">
                                          <p:val>
                                            <p:strVal val="#ppt_h"/>
                                          </p:val>
                                        </p:tav>
                                      </p:tavLst>
                                    </p:anim>
                                    <p:anim calcmode="lin" valueType="num">
                                      <p:cBhvr>
                                        <p:cTn id="41" dur="1000" fill="hold"/>
                                        <p:tgtEl>
                                          <p:spTgt spid="44">
                                            <p:txEl>
                                              <p:pRg st="1" end="1"/>
                                            </p:txEl>
                                          </p:spTgt>
                                        </p:tgtEl>
                                        <p:attrNameLst>
                                          <p:attrName>style.rotation</p:attrName>
                                        </p:attrNameLst>
                                      </p:cBhvr>
                                      <p:tavLst>
                                        <p:tav tm="0">
                                          <p:val>
                                            <p:fltVal val="90"/>
                                          </p:val>
                                        </p:tav>
                                        <p:tav tm="100000">
                                          <p:val>
                                            <p:fltVal val="0"/>
                                          </p:val>
                                        </p:tav>
                                      </p:tavLst>
                                    </p:anim>
                                    <p:animEffect transition="in" filter="fade">
                                      <p:cBhvr>
                                        <p:cTn id="42" dur="1000"/>
                                        <p:tgtEl>
                                          <p:spTgt spid="44">
                                            <p:txEl>
                                              <p:pRg st="1" end="1"/>
                                            </p:tx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44">
                                            <p:txEl>
                                              <p:pRg st="2" end="2"/>
                                            </p:txEl>
                                          </p:spTgt>
                                        </p:tgtEl>
                                        <p:attrNameLst>
                                          <p:attrName>style.visibility</p:attrName>
                                        </p:attrNameLst>
                                      </p:cBhvr>
                                      <p:to>
                                        <p:strVal val="visible"/>
                                      </p:to>
                                    </p:set>
                                    <p:anim calcmode="lin" valueType="num">
                                      <p:cBhvr>
                                        <p:cTn id="45" dur="1000" fill="hold"/>
                                        <p:tgtEl>
                                          <p:spTgt spid="44">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44">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44">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44">
                                            <p:txEl>
                                              <p:pRg st="2" end="2"/>
                                            </p:tx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44">
                                            <p:txEl>
                                              <p:pRg st="3" end="3"/>
                                            </p:txEl>
                                          </p:spTgt>
                                        </p:tgtEl>
                                        <p:attrNameLst>
                                          <p:attrName>style.visibility</p:attrName>
                                        </p:attrNameLst>
                                      </p:cBhvr>
                                      <p:to>
                                        <p:strVal val="visible"/>
                                      </p:to>
                                    </p:set>
                                    <p:anim calcmode="lin" valueType="num">
                                      <p:cBhvr>
                                        <p:cTn id="51" dur="1000" fill="hold"/>
                                        <p:tgtEl>
                                          <p:spTgt spid="44">
                                            <p:txEl>
                                              <p:pRg st="3" end="3"/>
                                            </p:txEl>
                                          </p:spTgt>
                                        </p:tgtEl>
                                        <p:attrNameLst>
                                          <p:attrName>ppt_w</p:attrName>
                                        </p:attrNameLst>
                                      </p:cBhvr>
                                      <p:tavLst>
                                        <p:tav tm="0">
                                          <p:val>
                                            <p:fltVal val="0"/>
                                          </p:val>
                                        </p:tav>
                                        <p:tav tm="100000">
                                          <p:val>
                                            <p:strVal val="#ppt_w"/>
                                          </p:val>
                                        </p:tav>
                                      </p:tavLst>
                                    </p:anim>
                                    <p:anim calcmode="lin" valueType="num">
                                      <p:cBhvr>
                                        <p:cTn id="52" dur="1000" fill="hold"/>
                                        <p:tgtEl>
                                          <p:spTgt spid="44">
                                            <p:txEl>
                                              <p:pRg st="3" end="3"/>
                                            </p:txEl>
                                          </p:spTgt>
                                        </p:tgtEl>
                                        <p:attrNameLst>
                                          <p:attrName>ppt_h</p:attrName>
                                        </p:attrNameLst>
                                      </p:cBhvr>
                                      <p:tavLst>
                                        <p:tav tm="0">
                                          <p:val>
                                            <p:fltVal val="0"/>
                                          </p:val>
                                        </p:tav>
                                        <p:tav tm="100000">
                                          <p:val>
                                            <p:strVal val="#ppt_h"/>
                                          </p:val>
                                        </p:tav>
                                      </p:tavLst>
                                    </p:anim>
                                    <p:anim calcmode="lin" valueType="num">
                                      <p:cBhvr>
                                        <p:cTn id="53" dur="1000" fill="hold"/>
                                        <p:tgtEl>
                                          <p:spTgt spid="44">
                                            <p:txEl>
                                              <p:pRg st="3" end="3"/>
                                            </p:txEl>
                                          </p:spTgt>
                                        </p:tgtEl>
                                        <p:attrNameLst>
                                          <p:attrName>style.rotation</p:attrName>
                                        </p:attrNameLst>
                                      </p:cBhvr>
                                      <p:tavLst>
                                        <p:tav tm="0">
                                          <p:val>
                                            <p:fltVal val="90"/>
                                          </p:val>
                                        </p:tav>
                                        <p:tav tm="100000">
                                          <p:val>
                                            <p:fltVal val="0"/>
                                          </p:val>
                                        </p:tav>
                                      </p:tavLst>
                                    </p:anim>
                                    <p:animEffect transition="in" filter="fade">
                                      <p:cBhvr>
                                        <p:cTn id="54" dur="1000"/>
                                        <p:tgtEl>
                                          <p:spTgt spid="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P spid="44" grpId="0" uiExpand="1" build="p"/>
      <p:bldP spid="4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编译预处理</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6599290" y="5254599"/>
            <a:ext cx="5440340" cy="1357633"/>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2" name="内容占位符 2">
            <a:extLst>
              <a:ext uri="{FF2B5EF4-FFF2-40B4-BE49-F238E27FC236}">
                <a16:creationId xmlns:a16="http://schemas.microsoft.com/office/drawing/2014/main" id="{32D0A85E-7165-4D71-A6A2-189B4B7DDEAB}"/>
              </a:ext>
            </a:extLst>
          </p:cNvPr>
          <p:cNvSpPr txBox="1">
            <a:spLocks/>
          </p:cNvSpPr>
          <p:nvPr/>
        </p:nvSpPr>
        <p:spPr>
          <a:xfrm>
            <a:off x="1404965" y="3478884"/>
            <a:ext cx="5109038" cy="136669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buNone/>
            </a:pP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Pstmt.executeUpdate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a:t>
            </a:r>
          </a:p>
        </p:txBody>
      </p:sp>
      <p:sp>
        <p:nvSpPr>
          <p:cNvPr id="43" name="内容占位符 2">
            <a:extLst>
              <a:ext uri="{FF2B5EF4-FFF2-40B4-BE49-F238E27FC236}">
                <a16:creationId xmlns:a16="http://schemas.microsoft.com/office/drawing/2014/main" id="{7F37295D-BB69-4DF9-B623-229BB61E148E}"/>
              </a:ext>
            </a:extLst>
          </p:cNvPr>
          <p:cNvSpPr txBox="1">
            <a:spLocks/>
          </p:cNvSpPr>
          <p:nvPr/>
        </p:nvSpPr>
        <p:spPr>
          <a:xfrm>
            <a:off x="1835008" y="2601393"/>
            <a:ext cx="2578342" cy="533277"/>
          </a:xfrm>
          <a:prstGeom prst="rect">
            <a:avLst/>
          </a:prstGeom>
          <a:solidFill>
            <a:srgbClr val="FFA000"/>
          </a:solidFill>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bg1"/>
                </a:solidFill>
                <a:latin typeface="仿宋" panose="02010609060101010101" pitchFamily="49" charset="-122"/>
                <a:ea typeface="仿宋" panose="02010609060101010101" pitchFamily="49" charset="-122"/>
              </a:rPr>
              <a:t>（</a:t>
            </a:r>
            <a:r>
              <a:rPr lang="en-US" altLang="zh-CN" sz="2400" b="1" dirty="0">
                <a:solidFill>
                  <a:schemeClr val="bg1"/>
                </a:solidFill>
                <a:latin typeface="仿宋" panose="02010609060101010101" pitchFamily="49" charset="-122"/>
                <a:ea typeface="仿宋" panose="02010609060101010101" pitchFamily="49" charset="-122"/>
              </a:rPr>
              <a:t>3</a:t>
            </a:r>
            <a:r>
              <a:rPr lang="zh-CN" altLang="en-US" sz="2400" b="1" dirty="0">
                <a:solidFill>
                  <a:schemeClr val="bg1"/>
                </a:solidFill>
                <a:latin typeface="仿宋" panose="02010609060101010101" pitchFamily="49" charset="-122"/>
                <a:ea typeface="仿宋" panose="02010609060101010101" pitchFamily="49" charset="-122"/>
              </a:rPr>
              <a:t>）执行语句</a:t>
            </a:r>
          </a:p>
        </p:txBody>
      </p:sp>
      <p:sp>
        <p:nvSpPr>
          <p:cNvPr id="46" name="Freeform 3">
            <a:extLst>
              <a:ext uri="{FF2B5EF4-FFF2-40B4-BE49-F238E27FC236}">
                <a16:creationId xmlns:a16="http://schemas.microsoft.com/office/drawing/2014/main" id="{24F16671-6CF9-413F-95FE-287F6C3FDC2B}"/>
              </a:ext>
            </a:extLst>
          </p:cNvPr>
          <p:cNvSpPr/>
          <p:nvPr/>
        </p:nvSpPr>
        <p:spPr>
          <a:xfrm>
            <a:off x="-15" y="5835947"/>
            <a:ext cx="12187591" cy="990371"/>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47" name="内容占位符 2">
            <a:extLst>
              <a:ext uri="{FF2B5EF4-FFF2-40B4-BE49-F238E27FC236}">
                <a16:creationId xmlns:a16="http://schemas.microsoft.com/office/drawing/2014/main" id="{7F9C545C-ACF9-4C53-B778-E3565B059984}"/>
              </a:ext>
            </a:extLst>
          </p:cNvPr>
          <p:cNvSpPr txBox="1">
            <a:spLocks/>
          </p:cNvSpPr>
          <p:nvPr/>
        </p:nvSpPr>
        <p:spPr>
          <a:xfrm>
            <a:off x="1219135" y="6038643"/>
            <a:ext cx="10285813" cy="74238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11.8】</a:t>
            </a:r>
            <a:r>
              <a:rPr lang="zh-CN" altLang="en-US" sz="2400" b="1" dirty="0">
                <a:solidFill>
                  <a:schemeClr val="bg1"/>
                </a:solidFill>
                <a:latin typeface="仿宋" panose="02010609060101010101" pitchFamily="49" charset="-122"/>
                <a:ea typeface="仿宋" panose="02010609060101010101" pitchFamily="49" charset="-122"/>
              </a:rPr>
              <a:t>说明编译预处理语句使用方法的程序例子。</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Example11_8.java</a:t>
            </a:r>
            <a:endParaRPr lang="en-US" altLang="zh-CN" sz="2400" b="1"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3459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par>
                          <p:cTn id="26" fill="hold">
                            <p:stCondLst>
                              <p:cond delay="4000"/>
                            </p:stCondLst>
                            <p:childTnLst>
                              <p:par>
                                <p:cTn id="27" presetID="6" presetClass="entr" presetSubtype="32"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circle(out)">
                                      <p:cBhvr>
                                        <p:cTn id="29" dur="2000"/>
                                        <p:tgtEl>
                                          <p:spTgt spid="43"/>
                                        </p:tgtEl>
                                      </p:cBhvr>
                                    </p:animEffect>
                                  </p:childTnLst>
                                </p:cTn>
                              </p:par>
                            </p:childTnLst>
                          </p:cTn>
                        </p:par>
                        <p:par>
                          <p:cTn id="30" fill="hold">
                            <p:stCondLst>
                              <p:cond delay="6000"/>
                            </p:stCondLst>
                            <p:childTnLst>
                              <p:par>
                                <p:cTn id="31" presetID="31" presetClass="entr" presetSubtype="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1000" fill="hold"/>
                                        <p:tgtEl>
                                          <p:spTgt spid="42"/>
                                        </p:tgtEl>
                                        <p:attrNameLst>
                                          <p:attrName>ppt_w</p:attrName>
                                        </p:attrNameLst>
                                      </p:cBhvr>
                                      <p:tavLst>
                                        <p:tav tm="0">
                                          <p:val>
                                            <p:fltVal val="0"/>
                                          </p:val>
                                        </p:tav>
                                        <p:tav tm="100000">
                                          <p:val>
                                            <p:strVal val="#ppt_w"/>
                                          </p:val>
                                        </p:tav>
                                      </p:tavLst>
                                    </p:anim>
                                    <p:anim calcmode="lin" valueType="num">
                                      <p:cBhvr>
                                        <p:cTn id="34" dur="1000" fill="hold"/>
                                        <p:tgtEl>
                                          <p:spTgt spid="42"/>
                                        </p:tgtEl>
                                        <p:attrNameLst>
                                          <p:attrName>ppt_h</p:attrName>
                                        </p:attrNameLst>
                                      </p:cBhvr>
                                      <p:tavLst>
                                        <p:tav tm="0">
                                          <p:val>
                                            <p:fltVal val="0"/>
                                          </p:val>
                                        </p:tav>
                                        <p:tav tm="100000">
                                          <p:val>
                                            <p:strVal val="#ppt_h"/>
                                          </p:val>
                                        </p:tav>
                                      </p:tavLst>
                                    </p:anim>
                                    <p:anim calcmode="lin" valueType="num">
                                      <p:cBhvr>
                                        <p:cTn id="35" dur="1000" fill="hold"/>
                                        <p:tgtEl>
                                          <p:spTgt spid="42"/>
                                        </p:tgtEl>
                                        <p:attrNameLst>
                                          <p:attrName>style.rotation</p:attrName>
                                        </p:attrNameLst>
                                      </p:cBhvr>
                                      <p:tavLst>
                                        <p:tav tm="0">
                                          <p:val>
                                            <p:fltVal val="90"/>
                                          </p:val>
                                        </p:tav>
                                        <p:tav tm="100000">
                                          <p:val>
                                            <p:fltVal val="0"/>
                                          </p:val>
                                        </p:tav>
                                      </p:tavLst>
                                    </p:anim>
                                    <p:animEffect transition="in" filter="fade">
                                      <p:cBhvr>
                                        <p:cTn id="36" dur="10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left)">
                                      <p:cBhvr>
                                        <p:cTn id="41" dur="500"/>
                                        <p:tgtEl>
                                          <p:spTgt spid="46"/>
                                        </p:tgtEl>
                                      </p:cBhvr>
                                    </p:animEffect>
                                  </p:childTnLst>
                                </p:cTn>
                              </p:par>
                            </p:childTnLst>
                          </p:cTn>
                        </p:par>
                        <p:par>
                          <p:cTn id="42" fill="hold">
                            <p:stCondLst>
                              <p:cond delay="500"/>
                            </p:stCondLst>
                            <p:childTnLst>
                              <p:par>
                                <p:cTn id="43" presetID="2" presetClass="entr" presetSubtype="2"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additive="base">
                                        <p:cTn id="45" dur="500" fill="hold"/>
                                        <p:tgtEl>
                                          <p:spTgt spid="47"/>
                                        </p:tgtEl>
                                        <p:attrNameLst>
                                          <p:attrName>ppt_x</p:attrName>
                                        </p:attrNameLst>
                                      </p:cBhvr>
                                      <p:tavLst>
                                        <p:tav tm="0">
                                          <p:val>
                                            <p:strVal val="1+#ppt_w/2"/>
                                          </p:val>
                                        </p:tav>
                                        <p:tav tm="100000">
                                          <p:val>
                                            <p:strVal val="#ppt_x"/>
                                          </p:val>
                                        </p:tav>
                                      </p:tavLst>
                                    </p:anim>
                                    <p:anim calcmode="lin" valueType="num">
                                      <p:cBhvr additive="base">
                                        <p:cTn id="46"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P spid="42" grpId="0"/>
      <p:bldP spid="43" grpId="0" animBg="1"/>
      <p:bldP spid="46" grpId="0" animBg="1"/>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11.1 </a:t>
            </a:r>
            <a:r>
              <a:rPr lang="en-US" altLang="zh-CN" b="1" dirty="0" err="1">
                <a:latin typeface="仿宋" panose="02010609060101010101" pitchFamily="49" charset="-122"/>
                <a:ea typeface="仿宋" panose="02010609060101010101" pitchFamily="49" charset="-122"/>
              </a:rPr>
              <a:t>Mysql</a:t>
            </a:r>
            <a:r>
              <a:rPr lang="zh-CN" altLang="en-US" b="1" dirty="0">
                <a:latin typeface="仿宋" panose="02010609060101010101" pitchFamily="49" charset="-122"/>
                <a:ea typeface="仿宋" panose="02010609060101010101" pitchFamily="49" charset="-122"/>
              </a:rPr>
              <a:t>数据库与</a:t>
            </a:r>
            <a:r>
              <a:rPr lang="en-US" altLang="zh-CN" b="1" dirty="0">
                <a:latin typeface="仿宋" panose="02010609060101010101" pitchFamily="49" charset="-122"/>
                <a:ea typeface="仿宋" panose="02010609060101010101" pitchFamily="49" charset="-122"/>
              </a:rPr>
              <a:t>SQL</a:t>
            </a:r>
            <a:r>
              <a:rPr lang="zh-CN" altLang="en-US" b="1" dirty="0">
                <a:latin typeface="仿宋" panose="02010609060101010101" pitchFamily="49" charset="-122"/>
                <a:ea typeface="仿宋" panose="02010609060101010101" pitchFamily="49" charset="-122"/>
              </a:rPr>
              <a:t>命令</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SQL</a:t>
              </a:r>
              <a:r>
                <a:rPr lang="zh-CN" altLang="en-US" sz="2400" b="1" dirty="0">
                  <a:solidFill>
                    <a:schemeClr val="tx1"/>
                  </a:solidFill>
                  <a:latin typeface="仿宋" panose="02010609060101010101" pitchFamily="49" charset="-122"/>
                  <a:ea typeface="仿宋" panose="02010609060101010101" pitchFamily="49" charset="-122"/>
                </a:rPr>
                <a:t>命令</a:t>
              </a:r>
            </a:p>
          </p:txBody>
        </p:sp>
      </p:grpSp>
      <p:grpSp>
        <p:nvGrpSpPr>
          <p:cNvPr id="29" name="组合 28">
            <a:extLst>
              <a:ext uri="{FF2B5EF4-FFF2-40B4-BE49-F238E27FC236}">
                <a16:creationId xmlns:a16="http://schemas.microsoft.com/office/drawing/2014/main" id="{50B45FF1-E674-4802-B45F-6C18F295E6D7}"/>
              </a:ext>
            </a:extLst>
          </p:cNvPr>
          <p:cNvGrpSpPr/>
          <p:nvPr/>
        </p:nvGrpSpPr>
        <p:grpSpPr>
          <a:xfrm>
            <a:off x="7782621" y="6156285"/>
            <a:ext cx="4404176" cy="614344"/>
            <a:chOff x="1385211" y="3506663"/>
            <a:chExt cx="4405195" cy="614486"/>
          </a:xfrm>
        </p:grpSpPr>
        <p:sp>
          <p:nvSpPr>
            <p:cNvPr id="30" name="Freeform 3">
              <a:extLst>
                <a:ext uri="{FF2B5EF4-FFF2-40B4-BE49-F238E27FC236}">
                  <a16:creationId xmlns:a16="http://schemas.microsoft.com/office/drawing/2014/main" id="{BA7DB6A9-B94A-4698-BA27-A392B337BA1A}"/>
                </a:ext>
              </a:extLst>
            </p:cNvPr>
            <p:cNvSpPr/>
            <p:nvPr/>
          </p:nvSpPr>
          <p:spPr>
            <a:xfrm>
              <a:off x="1385211" y="3506663"/>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1" name="Freeform 3">
              <a:extLst>
                <a:ext uri="{FF2B5EF4-FFF2-40B4-BE49-F238E27FC236}">
                  <a16:creationId xmlns:a16="http://schemas.microsoft.com/office/drawing/2014/main" id="{13F2AA6F-89D4-43C2-BAC4-1CAAD0351364}"/>
                </a:ext>
              </a:extLst>
            </p:cNvPr>
            <p:cNvSpPr/>
            <p:nvPr/>
          </p:nvSpPr>
          <p:spPr>
            <a:xfrm>
              <a:off x="1385211" y="3735263"/>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2" name="Freeform 3">
              <a:extLst>
                <a:ext uri="{FF2B5EF4-FFF2-40B4-BE49-F238E27FC236}">
                  <a16:creationId xmlns:a16="http://schemas.microsoft.com/office/drawing/2014/main" id="{3A04FF26-CC70-42F6-8EE0-3CED4D5B10D4}"/>
                </a:ext>
              </a:extLst>
            </p:cNvPr>
            <p:cNvSpPr/>
            <p:nvPr/>
          </p:nvSpPr>
          <p:spPr>
            <a:xfrm>
              <a:off x="1385211" y="4006725"/>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0070C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A3620759-0252-4A53-B0D7-DF84016DA082}"/>
              </a:ext>
            </a:extLst>
          </p:cNvPr>
          <p:cNvSpPr/>
          <p:nvPr/>
        </p:nvSpPr>
        <p:spPr>
          <a:xfrm>
            <a:off x="-32257" y="2057587"/>
            <a:ext cx="12192794" cy="4702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26" name="内容占位符 2">
            <a:extLst>
              <a:ext uri="{FF2B5EF4-FFF2-40B4-BE49-F238E27FC236}">
                <a16:creationId xmlns:a16="http://schemas.microsoft.com/office/drawing/2014/main" id="{4425C3EA-8D94-44A0-915C-EF38E943FDFC}"/>
              </a:ext>
            </a:extLst>
          </p:cNvPr>
          <p:cNvSpPr txBox="1">
            <a:spLocks/>
          </p:cNvSpPr>
          <p:nvPr/>
        </p:nvSpPr>
        <p:spPr>
          <a:xfrm>
            <a:off x="281084" y="1967115"/>
            <a:ext cx="10731984" cy="55511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5</a:t>
            </a:r>
            <a:r>
              <a:rPr lang="zh-CN" altLang="en-US" sz="2400" b="1" dirty="0">
                <a:solidFill>
                  <a:schemeClr val="tx1"/>
                </a:solidFill>
                <a:latin typeface="仿宋" panose="02010609060101010101" pitchFamily="49" charset="-122"/>
                <a:ea typeface="仿宋" panose="02010609060101010101" pitchFamily="49" charset="-122"/>
              </a:rPr>
              <a:t>．数据表创建、显示及删除</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3" name="内容占位符 2">
            <a:extLst>
              <a:ext uri="{FF2B5EF4-FFF2-40B4-BE49-F238E27FC236}">
                <a16:creationId xmlns:a16="http://schemas.microsoft.com/office/drawing/2014/main" id="{4B65651A-1284-441F-86E2-9936E35C2173}"/>
              </a:ext>
            </a:extLst>
          </p:cNvPr>
          <p:cNvSpPr txBox="1">
            <a:spLocks/>
          </p:cNvSpPr>
          <p:nvPr/>
        </p:nvSpPr>
        <p:spPr>
          <a:xfrm>
            <a:off x="1144146" y="2522226"/>
            <a:ext cx="10208437" cy="380170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en-US" altLang="zh-CN" sz="2400" b="1" dirty="0">
                <a:solidFill>
                  <a:schemeClr val="tx1"/>
                </a:solidFill>
                <a:latin typeface="仿宋" panose="02010609060101010101" pitchFamily="49" charset="-122"/>
                <a:ea typeface="仿宋" panose="02010609060101010101" pitchFamily="49" charset="-122"/>
              </a:rPr>
              <a:t>create table student(</a:t>
            </a:r>
            <a:br>
              <a:rPr lang="en-US" altLang="zh-CN" sz="2400" b="1" dirty="0">
                <a:solidFill>
                  <a:schemeClr val="tx1"/>
                </a:solidFill>
                <a:latin typeface="仿宋" panose="02010609060101010101" pitchFamily="49" charset="-122"/>
                <a:ea typeface="仿宋" panose="02010609060101010101" pitchFamily="49" charset="-122"/>
              </a:rPr>
            </a:br>
            <a:r>
              <a:rPr lang="en-US" altLang="zh-CN" sz="2400" b="1" dirty="0" err="1">
                <a:solidFill>
                  <a:schemeClr val="tx1"/>
                </a:solidFill>
                <a:latin typeface="仿宋" panose="02010609060101010101" pitchFamily="49" charset="-122"/>
                <a:ea typeface="仿宋" panose="02010609060101010101" pitchFamily="49" charset="-122"/>
              </a:rPr>
              <a:t>studentNo</a:t>
            </a:r>
            <a:r>
              <a:rPr lang="en-US" altLang="zh-CN" sz="2400" b="1" dirty="0">
                <a:solidFill>
                  <a:schemeClr val="tx1"/>
                </a:solidFill>
                <a:latin typeface="仿宋" panose="02010609060101010101" pitchFamily="49" charset="-122"/>
                <a:ea typeface="仿宋" panose="02010609060101010101" pitchFamily="49" charset="-122"/>
              </a:rPr>
              <a:t> char(10) not null primary key,</a:t>
            </a:r>
            <a:br>
              <a:rPr lang="en-US" altLang="zh-CN" sz="2400" b="1" dirty="0">
                <a:solidFill>
                  <a:schemeClr val="tx1"/>
                </a:solidFill>
                <a:latin typeface="仿宋" panose="02010609060101010101" pitchFamily="49" charset="-122"/>
                <a:ea typeface="仿宋" panose="02010609060101010101" pitchFamily="49" charset="-122"/>
              </a:rPr>
            </a:br>
            <a:r>
              <a:rPr lang="en-US" altLang="zh-CN" sz="2400" b="1" dirty="0" err="1">
                <a:solidFill>
                  <a:schemeClr val="tx1"/>
                </a:solidFill>
                <a:latin typeface="仿宋" panose="02010609060101010101" pitchFamily="49" charset="-122"/>
                <a:ea typeface="仿宋" panose="02010609060101010101" pitchFamily="49" charset="-122"/>
              </a:rPr>
              <a:t>studentName</a:t>
            </a:r>
            <a:r>
              <a:rPr lang="en-US" altLang="zh-CN" sz="2400" b="1" dirty="0">
                <a:solidFill>
                  <a:schemeClr val="tx1"/>
                </a:solidFill>
                <a:latin typeface="仿宋" panose="02010609060101010101" pitchFamily="49" charset="-122"/>
                <a:ea typeface="仿宋" panose="02010609060101010101" pitchFamily="49" charset="-122"/>
              </a:rPr>
              <a:t> varchar(20) not null ,</a:t>
            </a:r>
            <a:br>
              <a:rPr lang="en-US" altLang="zh-CN" sz="2400" b="1" dirty="0">
                <a:solidFill>
                  <a:schemeClr val="tx1"/>
                </a:solidFill>
                <a:latin typeface="仿宋" panose="02010609060101010101" pitchFamily="49" charset="-122"/>
                <a:ea typeface="仿宋" panose="02010609060101010101" pitchFamily="49" charset="-122"/>
              </a:rPr>
            </a:br>
            <a:r>
              <a:rPr lang="en-US" altLang="zh-CN" sz="2400" b="1" dirty="0" err="1">
                <a:solidFill>
                  <a:schemeClr val="tx1"/>
                </a:solidFill>
                <a:latin typeface="仿宋" panose="02010609060101010101" pitchFamily="49" charset="-122"/>
                <a:ea typeface="仿宋" panose="02010609060101010101" pitchFamily="49" charset="-122"/>
              </a:rPr>
              <a:t>studentAge</a:t>
            </a:r>
            <a:r>
              <a:rPr lang="en-US" altLang="zh-CN" sz="2400" b="1" dirty="0">
                <a:solidFill>
                  <a:schemeClr val="tx1"/>
                </a:solidFill>
                <a:latin typeface="仿宋" panose="02010609060101010101" pitchFamily="49" charset="-122"/>
                <a:ea typeface="仿宋" panose="02010609060101010101" pitchFamily="49" charset="-122"/>
              </a:rPr>
              <a:t> int,</a:t>
            </a:r>
            <a:br>
              <a:rPr lang="en-US" altLang="zh-CN" sz="2400" b="1" dirty="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specialty varchar(20) # </a:t>
            </a:r>
            <a:r>
              <a:rPr lang="zh-CN" altLang="en-US" sz="2400" b="1" dirty="0">
                <a:solidFill>
                  <a:schemeClr val="tx1"/>
                </a:solidFill>
                <a:latin typeface="仿宋" panose="02010609060101010101" pitchFamily="49" charset="-122"/>
                <a:ea typeface="仿宋" panose="02010609060101010101" pitchFamily="49" charset="-122"/>
              </a:rPr>
              <a:t>末尾没有逗号</a:t>
            </a:r>
            <a:br>
              <a:rPr lang="zh-CN" altLang="en-US" sz="2400" b="1" dirty="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 </a:t>
            </a:r>
            <a:endParaRPr lang="en-US" altLang="zh-CN" sz="2400" b="1" dirty="0">
              <a:solidFill>
                <a:schemeClr val="tx1"/>
              </a:solidFill>
              <a:latin typeface="仿宋" panose="02010609060101010101" pitchFamily="49" charset="-122"/>
              <a:ea typeface="仿宋" panose="02010609060101010101" pitchFamily="49" charset="-122"/>
            </a:endParaRPr>
          </a:p>
          <a:p>
            <a:pPr marL="0" indent="0">
              <a:lnSpc>
                <a:spcPct val="130000"/>
              </a:lnSpc>
              <a:buNone/>
            </a:pPr>
            <a:r>
              <a:rPr lang="en-US" altLang="zh-CN" sz="2400" b="1" dirty="0">
                <a:solidFill>
                  <a:schemeClr val="tx1"/>
                </a:solidFill>
                <a:latin typeface="仿宋" panose="02010609060101010101" pitchFamily="49" charset="-122"/>
                <a:ea typeface="仿宋" panose="02010609060101010101" pitchFamily="49" charset="-122"/>
              </a:rPr>
              <a:t>show tables; # </a:t>
            </a:r>
            <a:r>
              <a:rPr lang="zh-CN" altLang="en-US" sz="2400" b="1" dirty="0">
                <a:solidFill>
                  <a:schemeClr val="tx1"/>
                </a:solidFill>
                <a:latin typeface="仿宋" panose="02010609060101010101" pitchFamily="49" charset="-122"/>
                <a:ea typeface="仿宋" panose="02010609060101010101" pitchFamily="49" charset="-122"/>
              </a:rPr>
              <a:t>显示表</a:t>
            </a:r>
          </a:p>
          <a:p>
            <a:pPr marL="0" indent="0">
              <a:lnSpc>
                <a:spcPct val="130000"/>
              </a:lnSpc>
              <a:buNone/>
            </a:pPr>
            <a:r>
              <a:rPr lang="en-US" altLang="zh-CN" sz="2400" b="1" dirty="0">
                <a:solidFill>
                  <a:schemeClr val="tx1"/>
                </a:solidFill>
                <a:latin typeface="仿宋" panose="02010609060101010101" pitchFamily="49" charset="-122"/>
                <a:ea typeface="仿宋" panose="02010609060101010101" pitchFamily="49" charset="-122"/>
              </a:rPr>
              <a:t>drop table </a:t>
            </a:r>
            <a:r>
              <a:rPr lang="en-US" altLang="zh-CN" sz="2400" b="1" dirty="0" err="1">
                <a:solidFill>
                  <a:schemeClr val="tx1"/>
                </a:solidFill>
                <a:latin typeface="仿宋" panose="02010609060101010101" pitchFamily="49" charset="-122"/>
                <a:ea typeface="仿宋" panose="02010609060101010101" pitchFamily="49" charset="-122"/>
              </a:rPr>
              <a:t>s_position</a:t>
            </a:r>
            <a:r>
              <a:rPr lang="en-US" altLang="zh-CN" sz="2400" b="1" dirty="0">
                <a:solidFill>
                  <a:schemeClr val="tx1"/>
                </a:solidFill>
                <a:latin typeface="仿宋" panose="02010609060101010101" pitchFamily="49" charset="-122"/>
                <a:ea typeface="仿宋" panose="02010609060101010101" pitchFamily="49" charset="-122"/>
              </a:rPr>
              <a:t>; # </a:t>
            </a:r>
            <a:r>
              <a:rPr lang="zh-CN" altLang="en-US" sz="2400" b="1" dirty="0">
                <a:solidFill>
                  <a:schemeClr val="tx1"/>
                </a:solidFill>
                <a:latin typeface="仿宋" panose="02010609060101010101" pitchFamily="49" charset="-122"/>
                <a:ea typeface="仿宋" panose="02010609060101010101" pitchFamily="49" charset="-122"/>
              </a:rPr>
              <a:t>删除表</a:t>
            </a:r>
          </a:p>
          <a:p>
            <a:pPr marL="0" indent="0">
              <a:lnSpc>
                <a:spcPct val="130000"/>
              </a:lnSpc>
              <a:buNone/>
            </a:pP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9154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 calcmode="lin" valueType="num">
                                      <p:cBhvr>
                                        <p:cTn id="11" dur="10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26">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26">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26">
                                            <p:txEl>
                                              <p:pRg st="0" end="0"/>
                                            </p:txEl>
                                          </p:spTgt>
                                        </p:tgtEl>
                                      </p:cBhvr>
                                    </p:animEffect>
                                  </p:childTnLst>
                                </p:cTn>
                              </p:par>
                              <p:par>
                                <p:cTn id="15" presetID="31" presetClass="entr" presetSubtype="0" fill="hold" nodeType="with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 calcmode="lin" valueType="num">
                                      <p:cBhvr>
                                        <p:cTn id="17" dur="10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8" dur="1000" fill="hold"/>
                                        <p:tgtEl>
                                          <p:spTgt spid="13">
                                            <p:txEl>
                                              <p:pRg st="0" end="0"/>
                                            </p:txEl>
                                          </p:spTgt>
                                        </p:tgtEl>
                                        <p:attrNameLst>
                                          <p:attrName>ppt_h</p:attrName>
                                        </p:attrNameLst>
                                      </p:cBhvr>
                                      <p:tavLst>
                                        <p:tav tm="0">
                                          <p:val>
                                            <p:fltVal val="0"/>
                                          </p:val>
                                        </p:tav>
                                        <p:tav tm="100000">
                                          <p:val>
                                            <p:strVal val="#ppt_h"/>
                                          </p:val>
                                        </p:tav>
                                      </p:tavLst>
                                    </p:anim>
                                    <p:anim calcmode="lin" valueType="num">
                                      <p:cBhvr>
                                        <p:cTn id="19" dur="1000" fill="hold"/>
                                        <p:tgtEl>
                                          <p:spTgt spid="13">
                                            <p:txEl>
                                              <p:pRg st="0" end="0"/>
                                            </p:txEl>
                                          </p:spTgt>
                                        </p:tgtEl>
                                        <p:attrNameLst>
                                          <p:attrName>style.rotation</p:attrName>
                                        </p:attrNameLst>
                                      </p:cBhvr>
                                      <p:tavLst>
                                        <p:tav tm="0">
                                          <p:val>
                                            <p:fltVal val="90"/>
                                          </p:val>
                                        </p:tav>
                                        <p:tav tm="100000">
                                          <p:val>
                                            <p:fltVal val="0"/>
                                          </p:val>
                                        </p:tav>
                                      </p:tavLst>
                                    </p:anim>
                                    <p:animEffect transition="in" filter="fade">
                                      <p:cBhvr>
                                        <p:cTn id="20" dur="1000"/>
                                        <p:tgtEl>
                                          <p:spTgt spid="13">
                                            <p:txEl>
                                              <p:pRg st="0" end="0"/>
                                            </p:txEl>
                                          </p:spTgt>
                                        </p:tgtEl>
                                      </p:cBhvr>
                                    </p:animEffect>
                                  </p:childTnLst>
                                </p:cTn>
                              </p:par>
                              <p:par>
                                <p:cTn id="21" presetID="31" presetClass="entr" presetSubtype="0" fill="hold"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 calcmode="lin" valueType="num">
                                      <p:cBhvr>
                                        <p:cTn id="23" dur="10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1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1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13">
                                            <p:txEl>
                                              <p:pRg st="1" end="1"/>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anim calcmode="lin" valueType="num">
                                      <p:cBhvr>
                                        <p:cTn id="29" dur="1000" fill="hold"/>
                                        <p:tgtEl>
                                          <p:spTgt spid="13">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13">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13">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数据库连接池</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6599290" y="5254599"/>
            <a:ext cx="5440340" cy="1357633"/>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4" name="内容占位符 2">
            <a:extLst>
              <a:ext uri="{FF2B5EF4-FFF2-40B4-BE49-F238E27FC236}">
                <a16:creationId xmlns:a16="http://schemas.microsoft.com/office/drawing/2014/main" id="{E5362A81-58F6-455C-A296-1E45E5C5555D}"/>
              </a:ext>
            </a:extLst>
          </p:cNvPr>
          <p:cNvSpPr txBox="1">
            <a:spLocks/>
          </p:cNvSpPr>
          <p:nvPr/>
        </p:nvSpPr>
        <p:spPr>
          <a:xfrm>
            <a:off x="529467" y="2880183"/>
            <a:ext cx="9827525" cy="175219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即用集合对象（例如</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Vector</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对象）保存一定数量的连接对象。</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533279" lvl="1" indent="457109">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private static Vector&lt;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PooledConnection</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&gt;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pooledConnections</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 new Vector&lt;</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PooledConnection</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&gt;();</a:t>
            </a:r>
          </a:p>
        </p:txBody>
      </p:sp>
      <p:sp>
        <p:nvSpPr>
          <p:cNvPr id="45" name="内容占位符 2">
            <a:extLst>
              <a:ext uri="{FF2B5EF4-FFF2-40B4-BE49-F238E27FC236}">
                <a16:creationId xmlns:a16="http://schemas.microsoft.com/office/drawing/2014/main" id="{39E26795-1AEE-4315-A986-54424B1CE4B4}"/>
              </a:ext>
            </a:extLst>
          </p:cNvPr>
          <p:cNvSpPr txBox="1">
            <a:spLocks/>
          </p:cNvSpPr>
          <p:nvPr/>
        </p:nvSpPr>
        <p:spPr>
          <a:xfrm>
            <a:off x="1147953" y="2118359"/>
            <a:ext cx="3266815" cy="533277"/>
          </a:xfrm>
          <a:prstGeom prst="rect">
            <a:avLst/>
          </a:prstGeom>
          <a:solidFill>
            <a:srgbClr val="FFA000"/>
          </a:solidFill>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bg1"/>
                </a:solidFill>
                <a:latin typeface="仿宋" panose="02010609060101010101" pitchFamily="49" charset="-122"/>
                <a:ea typeface="仿宋" panose="02010609060101010101" pitchFamily="49" charset="-122"/>
              </a:rPr>
              <a:t>（</a:t>
            </a:r>
            <a:r>
              <a:rPr lang="en-US" altLang="zh-CN" sz="2400" b="1" dirty="0">
                <a:solidFill>
                  <a:schemeClr val="bg1"/>
                </a:solidFill>
                <a:latin typeface="仿宋" panose="02010609060101010101" pitchFamily="49" charset="-122"/>
                <a:ea typeface="仿宋" panose="02010609060101010101" pitchFamily="49" charset="-122"/>
              </a:rPr>
              <a:t>1</a:t>
            </a:r>
            <a:r>
              <a:rPr lang="zh-CN" altLang="en-US" sz="2400" b="1" dirty="0">
                <a:solidFill>
                  <a:schemeClr val="bg1"/>
                </a:solidFill>
                <a:latin typeface="仿宋" panose="02010609060101010101" pitchFamily="49" charset="-122"/>
                <a:ea typeface="仿宋" panose="02010609060101010101" pitchFamily="49" charset="-122"/>
              </a:rPr>
              <a:t>）什么是连接池</a:t>
            </a:r>
          </a:p>
        </p:txBody>
      </p:sp>
      <p:grpSp>
        <p:nvGrpSpPr>
          <p:cNvPr id="48" name="组合 47">
            <a:extLst>
              <a:ext uri="{FF2B5EF4-FFF2-40B4-BE49-F238E27FC236}">
                <a16:creationId xmlns:a16="http://schemas.microsoft.com/office/drawing/2014/main" id="{E85FA81B-2807-4868-B460-52666C941F83}"/>
              </a:ext>
            </a:extLst>
          </p:cNvPr>
          <p:cNvGrpSpPr/>
          <p:nvPr/>
        </p:nvGrpSpPr>
        <p:grpSpPr>
          <a:xfrm>
            <a:off x="0" y="5942799"/>
            <a:ext cx="12187591" cy="914188"/>
            <a:chOff x="794" y="5410995"/>
            <a:chExt cx="12190412" cy="914400"/>
          </a:xfrm>
        </p:grpSpPr>
        <p:sp>
          <p:nvSpPr>
            <p:cNvPr id="49" name="Freeform 3">
              <a:extLst>
                <a:ext uri="{FF2B5EF4-FFF2-40B4-BE49-F238E27FC236}">
                  <a16:creationId xmlns:a16="http://schemas.microsoft.com/office/drawing/2014/main" id="{BABE94A6-318C-478C-AB2F-3815E667D753}"/>
                </a:ext>
              </a:extLst>
            </p:cNvPr>
            <p:cNvSpPr/>
            <p:nvPr/>
          </p:nvSpPr>
          <p:spPr>
            <a:xfrm>
              <a:off x="794" y="5410995"/>
              <a:ext cx="12190412" cy="9144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50" name="组合 14">
              <a:extLst>
                <a:ext uri="{FF2B5EF4-FFF2-40B4-BE49-F238E27FC236}">
                  <a16:creationId xmlns:a16="http://schemas.microsoft.com/office/drawing/2014/main" id="{F93C81DC-568A-4DD5-B5D6-7605E580CBAC}"/>
                </a:ext>
              </a:extLst>
            </p:cNvPr>
            <p:cNvGrpSpPr/>
            <p:nvPr/>
          </p:nvGrpSpPr>
          <p:grpSpPr>
            <a:xfrm>
              <a:off x="836213" y="5564982"/>
              <a:ext cx="352250" cy="455613"/>
              <a:chOff x="5449889" y="1827213"/>
              <a:chExt cx="352250" cy="455613"/>
            </a:xfrm>
            <a:solidFill>
              <a:srgbClr val="FFFF00"/>
            </a:solidFill>
          </p:grpSpPr>
          <p:sp>
            <p:nvSpPr>
              <p:cNvPr id="52" name="Freeform 125">
                <a:extLst>
                  <a:ext uri="{FF2B5EF4-FFF2-40B4-BE49-F238E27FC236}">
                    <a16:creationId xmlns:a16="http://schemas.microsoft.com/office/drawing/2014/main" id="{DA2ADCC7-E005-40AE-90F7-ED51714506AB}"/>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126">
                <a:extLst>
                  <a:ext uri="{FF2B5EF4-FFF2-40B4-BE49-F238E27FC236}">
                    <a16:creationId xmlns:a16="http://schemas.microsoft.com/office/drawing/2014/main" id="{C310176E-1D53-41CF-95EA-C3F0C457DC17}"/>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51" name="TextBox 21">
              <a:extLst>
                <a:ext uri="{FF2B5EF4-FFF2-40B4-BE49-F238E27FC236}">
                  <a16:creationId xmlns:a16="http://schemas.microsoft.com/office/drawing/2014/main" id="{F69D3B63-5C46-4854-B762-AA7BAED211E9}"/>
                </a:ext>
              </a:extLst>
            </p:cNvPr>
            <p:cNvSpPr txBox="1"/>
            <p:nvPr/>
          </p:nvSpPr>
          <p:spPr>
            <a:xfrm>
              <a:off x="1370806" y="5563394"/>
              <a:ext cx="10591800" cy="461772"/>
            </a:xfrm>
            <a:prstGeom prst="rect">
              <a:avLst/>
            </a:prstGeom>
            <a:noFill/>
          </p:spPr>
          <p:txBody>
            <a:bodyPr wrap="square" rtlCol="0">
              <a:spAutoFit/>
            </a:bodyPr>
            <a:lstStyle/>
            <a:p>
              <a:r>
                <a:rPr lang="zh-CN" altLang="en-US" sz="2400" b="1" dirty="0">
                  <a:solidFill>
                    <a:schemeClr val="bg1"/>
                  </a:solidFill>
                  <a:latin typeface="仿宋" panose="02010609060101010101" pitchFamily="49" charset="-122"/>
                  <a:ea typeface="仿宋" panose="02010609060101010101" pitchFamily="49" charset="-122"/>
                </a:rPr>
                <a:t>管理连接池的任务可以交给容器。应用程序中需要连接则</a:t>
              </a:r>
              <a:r>
                <a:rPr lang="en-US" altLang="zh-CN" sz="2400" b="1" dirty="0">
                  <a:solidFill>
                    <a:schemeClr val="bg1"/>
                  </a:solidFill>
                  <a:latin typeface="仿宋" panose="02010609060101010101" pitchFamily="49" charset="-122"/>
                  <a:ea typeface="仿宋" panose="02010609060101010101" pitchFamily="49" charset="-122"/>
                </a:rPr>
                <a:t>get</a:t>
              </a:r>
              <a:r>
                <a:rPr lang="zh-CN" altLang="en-US" sz="2400" b="1" dirty="0">
                  <a:solidFill>
                    <a:schemeClr val="bg1"/>
                  </a:solidFill>
                  <a:latin typeface="仿宋" panose="02010609060101010101" pitchFamily="49" charset="-122"/>
                  <a:ea typeface="仿宋" panose="02010609060101010101" pitchFamily="49" charset="-122"/>
                </a:rPr>
                <a:t>，用完之后交还。</a:t>
              </a:r>
            </a:p>
          </p:txBody>
        </p:sp>
      </p:grpSp>
    </p:spTree>
    <p:extLst>
      <p:ext uri="{BB962C8B-B14F-4D97-AF65-F5344CB8AC3E}">
        <p14:creationId xmlns:p14="http://schemas.microsoft.com/office/powerpoint/2010/main" val="30275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par>
                          <p:cTn id="26" fill="hold">
                            <p:stCondLst>
                              <p:cond delay="4000"/>
                            </p:stCondLst>
                            <p:childTnLst>
                              <p:par>
                                <p:cTn id="27" presetID="6" presetClass="entr" presetSubtype="32"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circle(out)">
                                      <p:cBhvr>
                                        <p:cTn id="29" dur="2000"/>
                                        <p:tgtEl>
                                          <p:spTgt spid="45"/>
                                        </p:tgtEl>
                                      </p:cBhvr>
                                    </p:animEffect>
                                  </p:childTnLst>
                                </p:cTn>
                              </p:par>
                            </p:childTnLst>
                          </p:cTn>
                        </p:par>
                        <p:par>
                          <p:cTn id="30" fill="hold">
                            <p:stCondLst>
                              <p:cond delay="6000"/>
                            </p:stCondLst>
                            <p:childTnLst>
                              <p:par>
                                <p:cTn id="31" presetID="31"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1000" fill="hold"/>
                                        <p:tgtEl>
                                          <p:spTgt spid="44"/>
                                        </p:tgtEl>
                                        <p:attrNameLst>
                                          <p:attrName>ppt_w</p:attrName>
                                        </p:attrNameLst>
                                      </p:cBhvr>
                                      <p:tavLst>
                                        <p:tav tm="0">
                                          <p:val>
                                            <p:fltVal val="0"/>
                                          </p:val>
                                        </p:tav>
                                        <p:tav tm="100000">
                                          <p:val>
                                            <p:strVal val="#ppt_w"/>
                                          </p:val>
                                        </p:tav>
                                      </p:tavLst>
                                    </p:anim>
                                    <p:anim calcmode="lin" valueType="num">
                                      <p:cBhvr>
                                        <p:cTn id="34" dur="1000" fill="hold"/>
                                        <p:tgtEl>
                                          <p:spTgt spid="44"/>
                                        </p:tgtEl>
                                        <p:attrNameLst>
                                          <p:attrName>ppt_h</p:attrName>
                                        </p:attrNameLst>
                                      </p:cBhvr>
                                      <p:tavLst>
                                        <p:tav tm="0">
                                          <p:val>
                                            <p:fltVal val="0"/>
                                          </p:val>
                                        </p:tav>
                                        <p:tav tm="100000">
                                          <p:val>
                                            <p:strVal val="#ppt_h"/>
                                          </p:val>
                                        </p:tav>
                                      </p:tavLst>
                                    </p:anim>
                                    <p:anim calcmode="lin" valueType="num">
                                      <p:cBhvr>
                                        <p:cTn id="35" dur="1000" fill="hold"/>
                                        <p:tgtEl>
                                          <p:spTgt spid="44"/>
                                        </p:tgtEl>
                                        <p:attrNameLst>
                                          <p:attrName>style.rotation</p:attrName>
                                        </p:attrNameLst>
                                      </p:cBhvr>
                                      <p:tavLst>
                                        <p:tav tm="0">
                                          <p:val>
                                            <p:fltVal val="90"/>
                                          </p:val>
                                        </p:tav>
                                        <p:tav tm="100000">
                                          <p:val>
                                            <p:fltVal val="0"/>
                                          </p:val>
                                        </p:tav>
                                      </p:tavLst>
                                    </p:anim>
                                    <p:animEffect transition="in" filter="fade">
                                      <p:cBhvr>
                                        <p:cTn id="36"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P spid="44" grpId="0"/>
      <p:bldP spid="4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数据库连接池</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6599290" y="5254599"/>
            <a:ext cx="5440340" cy="1357633"/>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grpSp>
        <p:nvGrpSpPr>
          <p:cNvPr id="48" name="组合 47">
            <a:extLst>
              <a:ext uri="{FF2B5EF4-FFF2-40B4-BE49-F238E27FC236}">
                <a16:creationId xmlns:a16="http://schemas.microsoft.com/office/drawing/2014/main" id="{E85FA81B-2807-4868-B460-52666C941F83}"/>
              </a:ext>
            </a:extLst>
          </p:cNvPr>
          <p:cNvGrpSpPr/>
          <p:nvPr/>
        </p:nvGrpSpPr>
        <p:grpSpPr>
          <a:xfrm>
            <a:off x="0" y="5942799"/>
            <a:ext cx="12187591" cy="914188"/>
            <a:chOff x="794" y="5410995"/>
            <a:chExt cx="12190412" cy="914400"/>
          </a:xfrm>
        </p:grpSpPr>
        <p:sp>
          <p:nvSpPr>
            <p:cNvPr id="49" name="Freeform 3">
              <a:extLst>
                <a:ext uri="{FF2B5EF4-FFF2-40B4-BE49-F238E27FC236}">
                  <a16:creationId xmlns:a16="http://schemas.microsoft.com/office/drawing/2014/main" id="{BABE94A6-318C-478C-AB2F-3815E667D753}"/>
                </a:ext>
              </a:extLst>
            </p:cNvPr>
            <p:cNvSpPr/>
            <p:nvPr/>
          </p:nvSpPr>
          <p:spPr>
            <a:xfrm>
              <a:off x="794" y="5410995"/>
              <a:ext cx="12190412" cy="9144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50" name="组合 14">
              <a:extLst>
                <a:ext uri="{FF2B5EF4-FFF2-40B4-BE49-F238E27FC236}">
                  <a16:creationId xmlns:a16="http://schemas.microsoft.com/office/drawing/2014/main" id="{F93C81DC-568A-4DD5-B5D6-7605E580CBAC}"/>
                </a:ext>
              </a:extLst>
            </p:cNvPr>
            <p:cNvGrpSpPr/>
            <p:nvPr/>
          </p:nvGrpSpPr>
          <p:grpSpPr>
            <a:xfrm>
              <a:off x="836213" y="5564982"/>
              <a:ext cx="352250" cy="455613"/>
              <a:chOff x="5449889" y="1827213"/>
              <a:chExt cx="352250" cy="455613"/>
            </a:xfrm>
            <a:solidFill>
              <a:srgbClr val="FFFF00"/>
            </a:solidFill>
          </p:grpSpPr>
          <p:sp>
            <p:nvSpPr>
              <p:cNvPr id="52" name="Freeform 125">
                <a:extLst>
                  <a:ext uri="{FF2B5EF4-FFF2-40B4-BE49-F238E27FC236}">
                    <a16:creationId xmlns:a16="http://schemas.microsoft.com/office/drawing/2014/main" id="{DA2ADCC7-E005-40AE-90F7-ED51714506AB}"/>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126">
                <a:extLst>
                  <a:ext uri="{FF2B5EF4-FFF2-40B4-BE49-F238E27FC236}">
                    <a16:creationId xmlns:a16="http://schemas.microsoft.com/office/drawing/2014/main" id="{C310176E-1D53-41CF-95EA-C3F0C457DC17}"/>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sp>
        <p:nvSpPr>
          <p:cNvPr id="42" name="内容占位符 2">
            <a:extLst>
              <a:ext uri="{FF2B5EF4-FFF2-40B4-BE49-F238E27FC236}">
                <a16:creationId xmlns:a16="http://schemas.microsoft.com/office/drawing/2014/main" id="{0A27DA21-44AA-43A6-B1EF-9E6D30CFBACF}"/>
              </a:ext>
            </a:extLst>
          </p:cNvPr>
          <p:cNvSpPr txBox="1">
            <a:spLocks/>
          </p:cNvSpPr>
          <p:nvPr/>
        </p:nvSpPr>
        <p:spPr>
          <a:xfrm>
            <a:off x="731564" y="2981837"/>
            <a:ext cx="9943812" cy="1752194"/>
          </a:xfrm>
          <a:prstGeom prst="rect">
            <a:avLst/>
          </a:prstGeom>
        </p:spPr>
        <p:txBody>
          <a:bodyPr vert="horz" lIns="121889" tIns="60944" rIns="121889" bIns="60944" rtlCol="0">
            <a:noAutofit/>
          </a:bodyPr>
          <a:lstStyle>
            <a:defPPr>
              <a:defRPr lang="en-US"/>
            </a:defPPr>
            <a:lvl1pPr marL="457189" indent="-457189">
              <a:lnSpc>
                <a:spcPct val="120000"/>
              </a:lnSpc>
              <a:spcBef>
                <a:spcPct val="20000"/>
              </a:spcBef>
              <a:buFont typeface="Wingdings" pitchFamily="2" charset="2"/>
              <a:buChar char="l"/>
              <a:defRPr sz="1800">
                <a:solidFill>
                  <a:schemeClr val="tx1">
                    <a:lumMod val="75000"/>
                    <a:lumOff val="25000"/>
                  </a:schemeClr>
                </a:solidFill>
                <a:latin typeface="微软雅黑" pitchFamily="34" charset="-122"/>
                <a:ea typeface="微软雅黑" pitchFamily="34" charset="-122"/>
              </a:defRPr>
            </a:lvl1pPr>
            <a:lvl2pPr marL="533386" lvl="1" indent="457200">
              <a:lnSpc>
                <a:spcPct val="130000"/>
              </a:lnSpc>
              <a:spcBef>
                <a:spcPct val="20000"/>
              </a:spcBef>
              <a:buFont typeface="Arial" pitchFamily="34" charset="0"/>
              <a:buNone/>
              <a:defRPr>
                <a:solidFill>
                  <a:schemeClr val="tx1">
                    <a:lumMod val="85000"/>
                    <a:lumOff val="1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lvl="1">
              <a:lnSpc>
                <a:spcPct val="150000"/>
              </a:lnSpc>
            </a:pPr>
            <a:r>
              <a:rPr lang="zh-CN" altLang="en-US" sz="2400" b="1" dirty="0">
                <a:latin typeface="仿宋" panose="02010609060101010101" pitchFamily="49" charset="-122"/>
                <a:ea typeface="仿宋" panose="02010609060101010101" pitchFamily="49" charset="-122"/>
              </a:rPr>
              <a:t>连接池中的数据库连接会不断的被应用程序重复利用，省却了大量重复性的建立连接的开销，大大提高对数据库操作的效率。</a:t>
            </a:r>
            <a:endParaRPr lang="en-US" altLang="zh-CN" sz="2400" b="1" dirty="0">
              <a:latin typeface="仿宋" panose="02010609060101010101" pitchFamily="49" charset="-122"/>
              <a:ea typeface="仿宋" panose="02010609060101010101" pitchFamily="49" charset="-122"/>
            </a:endParaRPr>
          </a:p>
        </p:txBody>
      </p:sp>
      <p:sp>
        <p:nvSpPr>
          <p:cNvPr id="43" name="内容占位符 2">
            <a:extLst>
              <a:ext uri="{FF2B5EF4-FFF2-40B4-BE49-F238E27FC236}">
                <a16:creationId xmlns:a16="http://schemas.microsoft.com/office/drawing/2014/main" id="{6ED2FAB6-D9A3-48B3-817A-8CEF8E6C1C16}"/>
              </a:ext>
            </a:extLst>
          </p:cNvPr>
          <p:cNvSpPr txBox="1">
            <a:spLocks/>
          </p:cNvSpPr>
          <p:nvPr/>
        </p:nvSpPr>
        <p:spPr>
          <a:xfrm>
            <a:off x="1161608" y="2254599"/>
            <a:ext cx="3266815" cy="533277"/>
          </a:xfrm>
          <a:prstGeom prst="rect">
            <a:avLst/>
          </a:prstGeom>
          <a:solidFill>
            <a:srgbClr val="FFA000"/>
          </a:solidFill>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bg1"/>
                </a:solidFill>
                <a:latin typeface="仿宋" panose="02010609060101010101" pitchFamily="49" charset="-122"/>
                <a:ea typeface="仿宋" panose="02010609060101010101" pitchFamily="49" charset="-122"/>
              </a:rPr>
              <a:t>（</a:t>
            </a:r>
            <a:r>
              <a:rPr lang="en-US" altLang="zh-CN" sz="2400" b="1" dirty="0">
                <a:solidFill>
                  <a:schemeClr val="bg1"/>
                </a:solidFill>
                <a:latin typeface="仿宋" panose="02010609060101010101" pitchFamily="49" charset="-122"/>
                <a:ea typeface="仿宋" panose="02010609060101010101" pitchFamily="49" charset="-122"/>
              </a:rPr>
              <a:t>2</a:t>
            </a:r>
            <a:r>
              <a:rPr lang="zh-CN" altLang="en-US" sz="2400" b="1" dirty="0">
                <a:solidFill>
                  <a:schemeClr val="bg1"/>
                </a:solidFill>
                <a:latin typeface="仿宋" panose="02010609060101010101" pitchFamily="49" charset="-122"/>
                <a:ea typeface="仿宋" panose="02010609060101010101" pitchFamily="49" charset="-122"/>
              </a:rPr>
              <a:t>）连接池的作用</a:t>
            </a:r>
          </a:p>
        </p:txBody>
      </p:sp>
      <p:sp>
        <p:nvSpPr>
          <p:cNvPr id="46" name="TextBox 18">
            <a:extLst>
              <a:ext uri="{FF2B5EF4-FFF2-40B4-BE49-F238E27FC236}">
                <a16:creationId xmlns:a16="http://schemas.microsoft.com/office/drawing/2014/main" id="{06E216A1-930C-4A7A-9A23-2926E5BC5321}"/>
              </a:ext>
            </a:extLst>
          </p:cNvPr>
          <p:cNvSpPr txBox="1"/>
          <p:nvPr/>
        </p:nvSpPr>
        <p:spPr>
          <a:xfrm>
            <a:off x="1381128" y="5800584"/>
            <a:ext cx="10208437" cy="1113766"/>
          </a:xfrm>
          <a:prstGeom prst="rect">
            <a:avLst/>
          </a:prstGeom>
          <a:noFill/>
        </p:spPr>
        <p:txBody>
          <a:bodyPr wrap="square" rtlCol="0">
            <a:spAutoFit/>
          </a:bodyPr>
          <a:lstStyle/>
          <a:p>
            <a:pPr>
              <a:lnSpc>
                <a:spcPct val="150000"/>
              </a:lnSpc>
            </a:pPr>
            <a:r>
              <a:rPr lang="zh-CN" altLang="en-US" sz="2400" b="1" dirty="0">
                <a:solidFill>
                  <a:schemeClr val="bg1"/>
                </a:solidFill>
                <a:latin typeface="仿宋" panose="02010609060101010101" pitchFamily="49" charset="-122"/>
                <a:ea typeface="仿宋" panose="02010609060101010101" pitchFamily="49" charset="-122"/>
              </a:rPr>
              <a:t>连接池本身有许多属性，如最大连接数、活动连接数等，还要提供对其操作的一系列方法。</a:t>
            </a:r>
          </a:p>
        </p:txBody>
      </p:sp>
    </p:spTree>
    <p:extLst>
      <p:ext uri="{BB962C8B-B14F-4D97-AF65-F5344CB8AC3E}">
        <p14:creationId xmlns:p14="http://schemas.microsoft.com/office/powerpoint/2010/main" val="233613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par>
                          <p:cTn id="26" fill="hold">
                            <p:stCondLst>
                              <p:cond delay="4000"/>
                            </p:stCondLst>
                            <p:childTnLst>
                              <p:par>
                                <p:cTn id="27" presetID="6" presetClass="entr" presetSubtype="32"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circle(out)">
                                      <p:cBhvr>
                                        <p:cTn id="29" dur="2000"/>
                                        <p:tgtEl>
                                          <p:spTgt spid="43"/>
                                        </p:tgtEl>
                                      </p:cBhvr>
                                    </p:animEffect>
                                  </p:childTnLst>
                                </p:cTn>
                              </p:par>
                            </p:childTnLst>
                          </p:cTn>
                        </p:par>
                        <p:par>
                          <p:cTn id="30" fill="hold">
                            <p:stCondLst>
                              <p:cond delay="6000"/>
                            </p:stCondLst>
                            <p:childTnLst>
                              <p:par>
                                <p:cTn id="31" presetID="31" presetClass="entr" presetSubtype="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1000" fill="hold"/>
                                        <p:tgtEl>
                                          <p:spTgt spid="42"/>
                                        </p:tgtEl>
                                        <p:attrNameLst>
                                          <p:attrName>ppt_w</p:attrName>
                                        </p:attrNameLst>
                                      </p:cBhvr>
                                      <p:tavLst>
                                        <p:tav tm="0">
                                          <p:val>
                                            <p:fltVal val="0"/>
                                          </p:val>
                                        </p:tav>
                                        <p:tav tm="100000">
                                          <p:val>
                                            <p:strVal val="#ppt_w"/>
                                          </p:val>
                                        </p:tav>
                                      </p:tavLst>
                                    </p:anim>
                                    <p:anim calcmode="lin" valueType="num">
                                      <p:cBhvr>
                                        <p:cTn id="34" dur="1000" fill="hold"/>
                                        <p:tgtEl>
                                          <p:spTgt spid="42"/>
                                        </p:tgtEl>
                                        <p:attrNameLst>
                                          <p:attrName>ppt_h</p:attrName>
                                        </p:attrNameLst>
                                      </p:cBhvr>
                                      <p:tavLst>
                                        <p:tav tm="0">
                                          <p:val>
                                            <p:fltVal val="0"/>
                                          </p:val>
                                        </p:tav>
                                        <p:tav tm="100000">
                                          <p:val>
                                            <p:strVal val="#ppt_h"/>
                                          </p:val>
                                        </p:tav>
                                      </p:tavLst>
                                    </p:anim>
                                    <p:anim calcmode="lin" valueType="num">
                                      <p:cBhvr>
                                        <p:cTn id="35" dur="1000" fill="hold"/>
                                        <p:tgtEl>
                                          <p:spTgt spid="42"/>
                                        </p:tgtEl>
                                        <p:attrNameLst>
                                          <p:attrName>style.rotation</p:attrName>
                                        </p:attrNameLst>
                                      </p:cBhvr>
                                      <p:tavLst>
                                        <p:tav tm="0">
                                          <p:val>
                                            <p:fltVal val="90"/>
                                          </p:val>
                                        </p:tav>
                                        <p:tav tm="100000">
                                          <p:val>
                                            <p:fltVal val="0"/>
                                          </p:val>
                                        </p:tav>
                                      </p:tavLst>
                                    </p:anim>
                                    <p:animEffect transition="in" filter="fade">
                                      <p:cBhvr>
                                        <p:cTn id="36"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P spid="42" grpId="0"/>
      <p:bldP spid="4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数据库连接池</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6599290" y="5254599"/>
            <a:ext cx="5440340" cy="1357633"/>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grpSp>
        <p:nvGrpSpPr>
          <p:cNvPr id="48" name="组合 47">
            <a:extLst>
              <a:ext uri="{FF2B5EF4-FFF2-40B4-BE49-F238E27FC236}">
                <a16:creationId xmlns:a16="http://schemas.microsoft.com/office/drawing/2014/main" id="{E85FA81B-2807-4868-B460-52666C941F83}"/>
              </a:ext>
            </a:extLst>
          </p:cNvPr>
          <p:cNvGrpSpPr/>
          <p:nvPr/>
        </p:nvGrpSpPr>
        <p:grpSpPr>
          <a:xfrm>
            <a:off x="0" y="5942799"/>
            <a:ext cx="12187591" cy="914188"/>
            <a:chOff x="794" y="5410995"/>
            <a:chExt cx="12190412" cy="914400"/>
          </a:xfrm>
        </p:grpSpPr>
        <p:sp>
          <p:nvSpPr>
            <p:cNvPr id="49" name="Freeform 3">
              <a:extLst>
                <a:ext uri="{FF2B5EF4-FFF2-40B4-BE49-F238E27FC236}">
                  <a16:creationId xmlns:a16="http://schemas.microsoft.com/office/drawing/2014/main" id="{BABE94A6-318C-478C-AB2F-3815E667D753}"/>
                </a:ext>
              </a:extLst>
            </p:cNvPr>
            <p:cNvSpPr/>
            <p:nvPr/>
          </p:nvSpPr>
          <p:spPr>
            <a:xfrm>
              <a:off x="794" y="5410995"/>
              <a:ext cx="12190412" cy="9144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50" name="组合 14">
              <a:extLst>
                <a:ext uri="{FF2B5EF4-FFF2-40B4-BE49-F238E27FC236}">
                  <a16:creationId xmlns:a16="http://schemas.microsoft.com/office/drawing/2014/main" id="{F93C81DC-568A-4DD5-B5D6-7605E580CBAC}"/>
                </a:ext>
              </a:extLst>
            </p:cNvPr>
            <p:cNvGrpSpPr/>
            <p:nvPr/>
          </p:nvGrpSpPr>
          <p:grpSpPr>
            <a:xfrm>
              <a:off x="836213" y="5564982"/>
              <a:ext cx="352250" cy="455613"/>
              <a:chOff x="5449889" y="1827213"/>
              <a:chExt cx="352250" cy="455613"/>
            </a:xfrm>
            <a:solidFill>
              <a:srgbClr val="FFFF00"/>
            </a:solidFill>
          </p:grpSpPr>
          <p:sp>
            <p:nvSpPr>
              <p:cNvPr id="52" name="Freeform 125">
                <a:extLst>
                  <a:ext uri="{FF2B5EF4-FFF2-40B4-BE49-F238E27FC236}">
                    <a16:creationId xmlns:a16="http://schemas.microsoft.com/office/drawing/2014/main" id="{DA2ADCC7-E005-40AE-90F7-ED51714506AB}"/>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126">
                <a:extLst>
                  <a:ext uri="{FF2B5EF4-FFF2-40B4-BE49-F238E27FC236}">
                    <a16:creationId xmlns:a16="http://schemas.microsoft.com/office/drawing/2014/main" id="{C310176E-1D53-41CF-95EA-C3F0C457DC17}"/>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sp>
        <p:nvSpPr>
          <p:cNvPr id="44" name="内容占位符 2">
            <a:extLst>
              <a:ext uri="{FF2B5EF4-FFF2-40B4-BE49-F238E27FC236}">
                <a16:creationId xmlns:a16="http://schemas.microsoft.com/office/drawing/2014/main" id="{F2D33CB1-9B3D-41A5-AD7D-692EDBFFCE24}"/>
              </a:ext>
            </a:extLst>
          </p:cNvPr>
          <p:cNvSpPr txBox="1">
            <a:spLocks/>
          </p:cNvSpPr>
          <p:nvPr/>
        </p:nvSpPr>
        <p:spPr>
          <a:xfrm>
            <a:off x="1233547" y="2839336"/>
            <a:ext cx="9293379" cy="1366692"/>
          </a:xfrm>
          <a:prstGeom prst="rect">
            <a:avLst/>
          </a:prstGeom>
        </p:spPr>
        <p:txBody>
          <a:bodyPr vert="horz" lIns="121889" tIns="60944" rIns="121889" bIns="60944" rtlCol="0">
            <a:noAutofit/>
          </a:bodyPr>
          <a:lstStyle>
            <a:defPPr>
              <a:defRPr lang="en-US"/>
            </a:defPPr>
            <a:lvl1pPr marL="457189" indent="-457189">
              <a:lnSpc>
                <a:spcPct val="120000"/>
              </a:lnSpc>
              <a:spcBef>
                <a:spcPct val="20000"/>
              </a:spcBef>
              <a:buFont typeface="Wingdings" pitchFamily="2" charset="2"/>
              <a:buChar char="l"/>
              <a:defRPr sz="1800">
                <a:solidFill>
                  <a:schemeClr val="tx1">
                    <a:lumMod val="75000"/>
                    <a:lumOff val="25000"/>
                  </a:schemeClr>
                </a:solidFill>
                <a:latin typeface="微软雅黑" pitchFamily="34" charset="-122"/>
                <a:ea typeface="微软雅黑" pitchFamily="34" charset="-122"/>
              </a:defRPr>
            </a:lvl1pPr>
            <a:lvl2pPr marL="533386" lvl="1" indent="457200">
              <a:lnSpc>
                <a:spcPct val="150000"/>
              </a:lnSpc>
              <a:spcBef>
                <a:spcPct val="20000"/>
              </a:spcBef>
              <a:buFont typeface="Arial" pitchFamily="34" charset="0"/>
              <a:buNone/>
              <a:defRPr>
                <a:solidFill>
                  <a:schemeClr val="tx1">
                    <a:lumMod val="85000"/>
                    <a:lumOff val="1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lvl="1"/>
            <a:r>
              <a:rPr lang="zh-CN" altLang="en-US" sz="2400" b="1" dirty="0">
                <a:latin typeface="仿宋" panose="02010609060101010101" pitchFamily="49" charset="-122"/>
                <a:ea typeface="仿宋" panose="02010609060101010101" pitchFamily="49" charset="-122"/>
              </a:rPr>
              <a:t> 把连接池和对连接池的管理合二为一成为数据源，在分布式系统中，可以利用</a:t>
            </a:r>
            <a:r>
              <a:rPr lang="en-US" altLang="zh-CN" sz="2400" b="1" dirty="0">
                <a:latin typeface="仿宋" panose="02010609060101010101" pitchFamily="49" charset="-122"/>
                <a:ea typeface="仿宋" panose="02010609060101010101" pitchFamily="49" charset="-122"/>
              </a:rPr>
              <a:t>JNDI</a:t>
            </a:r>
            <a:r>
              <a:rPr lang="zh-CN" altLang="en-US" sz="2400" b="1" dirty="0">
                <a:latin typeface="仿宋" panose="02010609060101010101" pitchFamily="49" charset="-122"/>
                <a:ea typeface="仿宋" panose="02010609060101010101" pitchFamily="49" charset="-122"/>
              </a:rPr>
              <a:t>获取数据源，然后获得连接。</a:t>
            </a:r>
            <a:endParaRPr lang="en-US" altLang="zh-CN" sz="2400" b="1" dirty="0">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383E242D-9853-4343-8A84-2C788A050AE2}"/>
              </a:ext>
            </a:extLst>
          </p:cNvPr>
          <p:cNvSpPr txBox="1">
            <a:spLocks/>
          </p:cNvSpPr>
          <p:nvPr/>
        </p:nvSpPr>
        <p:spPr>
          <a:xfrm>
            <a:off x="1233547" y="2163369"/>
            <a:ext cx="3723909" cy="533277"/>
          </a:xfrm>
          <a:prstGeom prst="rect">
            <a:avLst/>
          </a:prstGeom>
          <a:solidFill>
            <a:srgbClr val="FFA000"/>
          </a:solidFill>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bg1"/>
                </a:solidFill>
                <a:latin typeface="仿宋" panose="02010609060101010101" pitchFamily="49" charset="-122"/>
                <a:ea typeface="仿宋" panose="02010609060101010101" pitchFamily="49" charset="-122"/>
              </a:rPr>
              <a:t>（</a:t>
            </a:r>
            <a:r>
              <a:rPr lang="en-US" altLang="zh-CN" sz="2400" b="1" dirty="0">
                <a:solidFill>
                  <a:schemeClr val="bg1"/>
                </a:solidFill>
                <a:latin typeface="仿宋" panose="02010609060101010101" pitchFamily="49" charset="-122"/>
                <a:ea typeface="仿宋" panose="02010609060101010101" pitchFamily="49" charset="-122"/>
              </a:rPr>
              <a:t>3</a:t>
            </a:r>
            <a:r>
              <a:rPr lang="zh-CN" altLang="en-US" sz="2400" b="1" dirty="0">
                <a:solidFill>
                  <a:schemeClr val="bg1"/>
                </a:solidFill>
                <a:latin typeface="仿宋" panose="02010609060101010101" pitchFamily="49" charset="-122"/>
                <a:ea typeface="仿宋" panose="02010609060101010101" pitchFamily="49" charset="-122"/>
              </a:rPr>
              <a:t>）数据源</a:t>
            </a:r>
            <a:r>
              <a:rPr lang="en-US" altLang="zh-CN" sz="2400" b="1" dirty="0" err="1">
                <a:solidFill>
                  <a:schemeClr val="bg1"/>
                </a:solidFill>
                <a:latin typeface="仿宋" panose="02010609060101010101" pitchFamily="49" charset="-122"/>
                <a:ea typeface="仿宋" panose="02010609060101010101" pitchFamily="49" charset="-122"/>
              </a:rPr>
              <a:t>datasource</a:t>
            </a:r>
            <a:endParaRPr lang="zh-CN" altLang="en-US" sz="2400" b="1" dirty="0">
              <a:solidFill>
                <a:schemeClr val="bg1"/>
              </a:solidFill>
              <a:latin typeface="仿宋" panose="02010609060101010101" pitchFamily="49" charset="-122"/>
              <a:ea typeface="仿宋" panose="02010609060101010101" pitchFamily="49" charset="-122"/>
            </a:endParaRPr>
          </a:p>
        </p:txBody>
      </p:sp>
      <p:sp>
        <p:nvSpPr>
          <p:cNvPr id="47" name="TextBox 14">
            <a:extLst>
              <a:ext uri="{FF2B5EF4-FFF2-40B4-BE49-F238E27FC236}">
                <a16:creationId xmlns:a16="http://schemas.microsoft.com/office/drawing/2014/main" id="{52FE6DBD-DC89-4E4A-896F-EA99A4F7D6D2}"/>
              </a:ext>
            </a:extLst>
          </p:cNvPr>
          <p:cNvSpPr txBox="1"/>
          <p:nvPr/>
        </p:nvSpPr>
        <p:spPr>
          <a:xfrm>
            <a:off x="1376884" y="5785536"/>
            <a:ext cx="9979890" cy="1113766"/>
          </a:xfrm>
          <a:prstGeom prst="rect">
            <a:avLst/>
          </a:prstGeom>
          <a:noFill/>
        </p:spPr>
        <p:txBody>
          <a:bodyPr wrap="square" rtlCol="0">
            <a:spAutoFit/>
          </a:bodyPr>
          <a:lstStyle>
            <a:defPPr>
              <a:defRPr lang="en-US"/>
            </a:defPPr>
            <a:lvl1pPr>
              <a:lnSpc>
                <a:spcPct val="150000"/>
              </a:lnSpc>
              <a:defRPr>
                <a:solidFill>
                  <a:schemeClr val="bg1"/>
                </a:solidFill>
              </a:defRPr>
            </a:lvl1pPr>
          </a:lstStyle>
          <a:p>
            <a:r>
              <a:rPr lang="zh-CN" altLang="en-US" sz="2400" b="1" dirty="0">
                <a:latin typeface="仿宋" panose="02010609060101010101" pitchFamily="49" charset="-122"/>
                <a:ea typeface="仿宋" panose="02010609060101010101" pitchFamily="49" charset="-122"/>
              </a:rPr>
              <a:t>有一些数据源的第三方软件，如</a:t>
            </a:r>
            <a:r>
              <a:rPr lang="en-US" altLang="zh-CN" sz="2400" b="1" dirty="0">
                <a:latin typeface="仿宋" panose="02010609060101010101" pitchFamily="49" charset="-122"/>
                <a:ea typeface="仿宋" panose="02010609060101010101" pitchFamily="49" charset="-122"/>
              </a:rPr>
              <a:t>C3P0</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proxool</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dbcp</a:t>
            </a:r>
            <a:r>
              <a:rPr lang="zh-CN" altLang="en-US" sz="2400" b="1" dirty="0">
                <a:latin typeface="仿宋" panose="02010609060101010101" pitchFamily="49" charset="-122"/>
                <a:ea typeface="仿宋" panose="02010609060101010101" pitchFamily="49" charset="-122"/>
              </a:rPr>
              <a:t>等。在</a:t>
            </a:r>
            <a:r>
              <a:rPr lang="en-US" altLang="zh-CN" sz="2400" b="1" dirty="0">
                <a:latin typeface="仿宋" panose="02010609060101010101" pitchFamily="49" charset="-122"/>
                <a:ea typeface="仿宋" panose="02010609060101010101" pitchFamily="49" charset="-122"/>
              </a:rPr>
              <a:t>DAO</a:t>
            </a:r>
            <a:r>
              <a:rPr lang="zh-CN" altLang="en-US" sz="2400" b="1" dirty="0">
                <a:latin typeface="仿宋" panose="02010609060101010101" pitchFamily="49" charset="-122"/>
                <a:ea typeface="仿宋" panose="02010609060101010101" pitchFamily="49" charset="-122"/>
              </a:rPr>
              <a:t>的例子中用到了</a:t>
            </a:r>
            <a:r>
              <a:rPr lang="en-US" altLang="zh-CN" sz="2400" b="1" dirty="0">
                <a:latin typeface="仿宋" panose="02010609060101010101" pitchFamily="49" charset="-122"/>
                <a:ea typeface="仿宋" panose="02010609060101010101" pitchFamily="49" charset="-122"/>
              </a:rPr>
              <a:t>C3P0</a:t>
            </a:r>
            <a:r>
              <a:rPr lang="zh-CN" altLang="en-US" sz="2400" b="1" dirty="0">
                <a:latin typeface="仿宋" panose="02010609060101010101" pitchFamily="49" charset="-122"/>
                <a:ea typeface="仿宋" panose="02010609060101010101" pitchFamily="49" charset="-122"/>
              </a:rPr>
              <a:t>。</a:t>
            </a:r>
          </a:p>
        </p:txBody>
      </p:sp>
      <p:sp>
        <p:nvSpPr>
          <p:cNvPr id="2" name="文本框 1">
            <a:hlinkClick r:id="rId2" action="ppaction://hlinkfile"/>
            <a:extLst>
              <a:ext uri="{FF2B5EF4-FFF2-40B4-BE49-F238E27FC236}">
                <a16:creationId xmlns:a16="http://schemas.microsoft.com/office/drawing/2014/main" id="{CC8D4321-8FA8-4056-B78C-5560CB2582E9}"/>
              </a:ext>
            </a:extLst>
          </p:cNvPr>
          <p:cNvSpPr txBox="1"/>
          <p:nvPr/>
        </p:nvSpPr>
        <p:spPr>
          <a:xfrm>
            <a:off x="2366475" y="4468761"/>
            <a:ext cx="6720168" cy="646331"/>
          </a:xfrm>
          <a:prstGeom prst="rect">
            <a:avLst/>
          </a:prstGeom>
          <a:noFill/>
        </p:spPr>
        <p:txBody>
          <a:bodyPr wrap="square" rtlCol="0">
            <a:spAutoFit/>
          </a:bodyPr>
          <a:lstStyle/>
          <a:p>
            <a:r>
              <a:rPr lang="zh-CN" altLang="en-US" sz="3600" b="1" dirty="0">
                <a:latin typeface="仿宋" panose="02010609060101010101" pitchFamily="49" charset="-122"/>
                <a:ea typeface="仿宋" panose="02010609060101010101" pitchFamily="49" charset="-122"/>
                <a:hlinkClick r:id="rId2" action="ppaction://hlinkfile"/>
              </a:rPr>
              <a:t>示例：一个简易的数据库连接池</a:t>
            </a:r>
            <a:endParaRPr lang="zh-CN" altLang="en-US" sz="36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5469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par>
                          <p:cTn id="26" fill="hold">
                            <p:stCondLst>
                              <p:cond delay="4000"/>
                            </p:stCondLst>
                            <p:childTnLst>
                              <p:par>
                                <p:cTn id="27" presetID="6" presetClass="entr" presetSubtype="32"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circle(out)">
                                      <p:cBhvr>
                                        <p:cTn id="29" dur="2000"/>
                                        <p:tgtEl>
                                          <p:spTgt spid="45"/>
                                        </p:tgtEl>
                                      </p:cBhvr>
                                    </p:animEffect>
                                  </p:childTnLst>
                                </p:cTn>
                              </p:par>
                            </p:childTnLst>
                          </p:cTn>
                        </p:par>
                        <p:par>
                          <p:cTn id="30" fill="hold">
                            <p:stCondLst>
                              <p:cond delay="6000"/>
                            </p:stCondLst>
                            <p:childTnLst>
                              <p:par>
                                <p:cTn id="31" presetID="31"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1000" fill="hold"/>
                                        <p:tgtEl>
                                          <p:spTgt spid="44"/>
                                        </p:tgtEl>
                                        <p:attrNameLst>
                                          <p:attrName>ppt_w</p:attrName>
                                        </p:attrNameLst>
                                      </p:cBhvr>
                                      <p:tavLst>
                                        <p:tav tm="0">
                                          <p:val>
                                            <p:fltVal val="0"/>
                                          </p:val>
                                        </p:tav>
                                        <p:tav tm="100000">
                                          <p:val>
                                            <p:strVal val="#ppt_w"/>
                                          </p:val>
                                        </p:tav>
                                      </p:tavLst>
                                    </p:anim>
                                    <p:anim calcmode="lin" valueType="num">
                                      <p:cBhvr>
                                        <p:cTn id="34" dur="1000" fill="hold"/>
                                        <p:tgtEl>
                                          <p:spTgt spid="44"/>
                                        </p:tgtEl>
                                        <p:attrNameLst>
                                          <p:attrName>ppt_h</p:attrName>
                                        </p:attrNameLst>
                                      </p:cBhvr>
                                      <p:tavLst>
                                        <p:tav tm="0">
                                          <p:val>
                                            <p:fltVal val="0"/>
                                          </p:val>
                                        </p:tav>
                                        <p:tav tm="100000">
                                          <p:val>
                                            <p:strVal val="#ppt_h"/>
                                          </p:val>
                                        </p:tav>
                                      </p:tavLst>
                                    </p:anim>
                                    <p:anim calcmode="lin" valueType="num">
                                      <p:cBhvr>
                                        <p:cTn id="35" dur="1000" fill="hold"/>
                                        <p:tgtEl>
                                          <p:spTgt spid="44"/>
                                        </p:tgtEl>
                                        <p:attrNameLst>
                                          <p:attrName>style.rotation</p:attrName>
                                        </p:attrNameLst>
                                      </p:cBhvr>
                                      <p:tavLst>
                                        <p:tav tm="0">
                                          <p:val>
                                            <p:fltVal val="90"/>
                                          </p:val>
                                        </p:tav>
                                        <p:tav tm="100000">
                                          <p:val>
                                            <p:fltVal val="0"/>
                                          </p:val>
                                        </p:tav>
                                      </p:tavLst>
                                    </p:anim>
                                    <p:animEffect transition="in" filter="fade">
                                      <p:cBhvr>
                                        <p:cTn id="36"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P spid="44" grpId="0"/>
      <p:bldP spid="4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a:t>
              </a:r>
              <a:r>
                <a:rPr lang="zh-CN" altLang="en-US" sz="2400" b="1" dirty="0">
                  <a:solidFill>
                    <a:schemeClr val="tx1"/>
                  </a:solidFill>
                  <a:latin typeface="仿宋" panose="02010609060101010101" pitchFamily="49" charset="-122"/>
                  <a:ea typeface="仿宋" panose="02010609060101010101" pitchFamily="49" charset="-122"/>
                </a:rPr>
                <a:t>综合练习</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登录与注册</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sp>
        <p:nvSpPr>
          <p:cNvPr id="49" name="Freeform 3">
            <a:extLst>
              <a:ext uri="{FF2B5EF4-FFF2-40B4-BE49-F238E27FC236}">
                <a16:creationId xmlns:a16="http://schemas.microsoft.com/office/drawing/2014/main" id="{BABE94A6-318C-478C-AB2F-3815E667D753}"/>
              </a:ext>
            </a:extLst>
          </p:cNvPr>
          <p:cNvSpPr/>
          <p:nvPr/>
        </p:nvSpPr>
        <p:spPr>
          <a:xfrm>
            <a:off x="0" y="5942799"/>
            <a:ext cx="12187591" cy="91418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7610168" y="5698044"/>
            <a:ext cx="4429462" cy="914188"/>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2" name="矩形 41">
            <a:extLst>
              <a:ext uri="{FF2B5EF4-FFF2-40B4-BE49-F238E27FC236}">
                <a16:creationId xmlns:a16="http://schemas.microsoft.com/office/drawing/2014/main" id="{15565DD2-2367-4BDC-B183-8D070BF1E6AC}"/>
              </a:ext>
            </a:extLst>
          </p:cNvPr>
          <p:cNvSpPr/>
          <p:nvPr/>
        </p:nvSpPr>
        <p:spPr>
          <a:xfrm>
            <a:off x="750149" y="1773226"/>
            <a:ext cx="1083966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a:latin typeface="仿宋" panose="02010609060101010101" pitchFamily="49" charset="-122"/>
                <a:ea typeface="仿宋" panose="02010609060101010101" pitchFamily="49" charset="-122"/>
              </a:rPr>
              <a:t>登录与注册是软件系统常用功能，本节结合数据库讲解怎样实现注册与登录。</a:t>
            </a:r>
          </a:p>
        </p:txBody>
      </p:sp>
      <p:sp>
        <p:nvSpPr>
          <p:cNvPr id="43" name="矩形 42">
            <a:extLst>
              <a:ext uri="{FF2B5EF4-FFF2-40B4-BE49-F238E27FC236}">
                <a16:creationId xmlns:a16="http://schemas.microsoft.com/office/drawing/2014/main" id="{2B6ADCBA-4F22-4B76-88D8-3E255E81158C}"/>
              </a:ext>
            </a:extLst>
          </p:cNvPr>
          <p:cNvSpPr/>
          <p:nvPr/>
        </p:nvSpPr>
        <p:spPr>
          <a:xfrm>
            <a:off x="750148" y="2554308"/>
            <a:ext cx="10839659"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dirty="0">
                <a:solidFill>
                  <a:schemeClr val="dk1"/>
                </a:solidFill>
                <a:latin typeface="仿宋" panose="02010609060101010101" pitchFamily="49" charset="-122"/>
                <a:ea typeface="仿宋" panose="02010609060101010101" pitchFamily="49" charset="-122"/>
              </a:rPr>
              <a:t>1.</a:t>
            </a:r>
            <a:r>
              <a:rPr lang="zh-CN" altLang="en-US" sz="2400" b="1" dirty="0">
                <a:solidFill>
                  <a:schemeClr val="dk1"/>
                </a:solidFill>
                <a:latin typeface="仿宋" panose="02010609060101010101" pitchFamily="49" charset="-122"/>
                <a:ea typeface="仿宋" panose="02010609060101010101" pitchFamily="49" charset="-122"/>
              </a:rPr>
              <a:t>数据库设计：数据库设计好之后才能进入软件的设计阶段，因此当一个应用问题的需求比较复杂时，数据库的设计（主要是数据库中各个表的设计） 就显得尤为重要。</a:t>
            </a:r>
          </a:p>
        </p:txBody>
      </p:sp>
      <p:sp>
        <p:nvSpPr>
          <p:cNvPr id="46" name="矩形 45">
            <a:extLst>
              <a:ext uri="{FF2B5EF4-FFF2-40B4-BE49-F238E27FC236}">
                <a16:creationId xmlns:a16="http://schemas.microsoft.com/office/drawing/2014/main" id="{CA3CB85F-33F7-4D00-B742-DB138B4303E9}"/>
              </a:ext>
            </a:extLst>
          </p:cNvPr>
          <p:cNvSpPr/>
          <p:nvPr/>
        </p:nvSpPr>
        <p:spPr>
          <a:xfrm>
            <a:off x="750147" y="4073505"/>
            <a:ext cx="10839659"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dirty="0">
                <a:solidFill>
                  <a:schemeClr val="dk1"/>
                </a:solidFill>
                <a:latin typeface="仿宋" panose="02010609060101010101" pitchFamily="49" charset="-122"/>
                <a:ea typeface="仿宋" panose="02010609060101010101" pitchFamily="49" charset="-122"/>
              </a:rPr>
              <a:t>2.</a:t>
            </a:r>
            <a:r>
              <a:rPr lang="zh-CN" altLang="en-US" sz="2400" b="1" dirty="0">
                <a:solidFill>
                  <a:schemeClr val="dk1"/>
                </a:solidFill>
                <a:latin typeface="仿宋" panose="02010609060101010101" pitchFamily="49" charset="-122"/>
                <a:ea typeface="仿宋" panose="02010609060101010101" pitchFamily="49" charset="-122"/>
              </a:rPr>
              <a:t>数据模型：程序应当将某些密切相关的数据封装到一个类中，例如，把数据库的表的结构封装到一个类中，即为表建立数据模型。其目的是用面向对象的方法来处理数据。</a:t>
            </a:r>
          </a:p>
        </p:txBody>
      </p:sp>
      <p:sp>
        <p:nvSpPr>
          <p:cNvPr id="2" name="文本框 1">
            <a:extLst>
              <a:ext uri="{FF2B5EF4-FFF2-40B4-BE49-F238E27FC236}">
                <a16:creationId xmlns:a16="http://schemas.microsoft.com/office/drawing/2014/main" id="{8DED96C3-B157-4636-B99A-2C19B30EEFA9}"/>
              </a:ext>
            </a:extLst>
          </p:cNvPr>
          <p:cNvSpPr txBox="1"/>
          <p:nvPr/>
        </p:nvSpPr>
        <p:spPr>
          <a:xfrm>
            <a:off x="-13362" y="2234892"/>
            <a:ext cx="615553" cy="1673432"/>
          </a:xfrm>
          <a:prstGeom prst="rect">
            <a:avLst/>
          </a:prstGeom>
          <a:solidFill>
            <a:schemeClr val="accent5">
              <a:lumMod val="75000"/>
            </a:schemeClr>
          </a:solidFill>
        </p:spPr>
        <p:txBody>
          <a:bodyPr vert="eaVert" wrap="square" rtlCol="0">
            <a:spAutoFit/>
          </a:bodyPr>
          <a:lstStyle/>
          <a:p>
            <a:r>
              <a:rPr lang="zh-CN" altLang="en-US" sz="2800" b="1" dirty="0">
                <a:latin typeface="仿宋" panose="02010609060101010101" pitchFamily="49" charset="-122"/>
                <a:ea typeface="仿宋" panose="02010609060101010101" pitchFamily="49" charset="-122"/>
              </a:rPr>
              <a:t>设计思路</a:t>
            </a:r>
          </a:p>
        </p:txBody>
      </p:sp>
    </p:spTree>
    <p:extLst>
      <p:ext uri="{BB962C8B-B14F-4D97-AF65-F5344CB8AC3E}">
        <p14:creationId xmlns:p14="http://schemas.microsoft.com/office/powerpoint/2010/main" val="299961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a:t>
              </a:r>
              <a:r>
                <a:rPr lang="zh-CN" altLang="en-US" sz="2400" b="1" dirty="0">
                  <a:solidFill>
                    <a:schemeClr val="tx1"/>
                  </a:solidFill>
                  <a:latin typeface="仿宋" panose="02010609060101010101" pitchFamily="49" charset="-122"/>
                  <a:ea typeface="仿宋" panose="02010609060101010101" pitchFamily="49" charset="-122"/>
                </a:rPr>
                <a:t>综合练习</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登录与注册</a:t>
              </a:r>
            </a:p>
          </p:txBody>
        </p:sp>
      </p:grpSp>
      <p:sp>
        <p:nvSpPr>
          <p:cNvPr id="12" name="矩形 11">
            <a:extLst>
              <a:ext uri="{FF2B5EF4-FFF2-40B4-BE49-F238E27FC236}">
                <a16:creationId xmlns:a16="http://schemas.microsoft.com/office/drawing/2014/main" id="{017CB03B-D01B-4668-A7EA-B06EB80C225E}"/>
              </a:ext>
            </a:extLst>
          </p:cNvPr>
          <p:cNvSpPr/>
          <p:nvPr/>
        </p:nvSpPr>
        <p:spPr>
          <a:xfrm>
            <a:off x="0" y="2134556"/>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sp>
        <p:nvSpPr>
          <p:cNvPr id="49" name="Freeform 3">
            <a:extLst>
              <a:ext uri="{FF2B5EF4-FFF2-40B4-BE49-F238E27FC236}">
                <a16:creationId xmlns:a16="http://schemas.microsoft.com/office/drawing/2014/main" id="{BABE94A6-318C-478C-AB2F-3815E667D753}"/>
              </a:ext>
            </a:extLst>
          </p:cNvPr>
          <p:cNvSpPr/>
          <p:nvPr/>
        </p:nvSpPr>
        <p:spPr>
          <a:xfrm>
            <a:off x="0" y="5942799"/>
            <a:ext cx="12187591" cy="91418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7610168" y="5698044"/>
            <a:ext cx="4429462" cy="914188"/>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51" name="矩形 50">
            <a:extLst>
              <a:ext uri="{FF2B5EF4-FFF2-40B4-BE49-F238E27FC236}">
                <a16:creationId xmlns:a16="http://schemas.microsoft.com/office/drawing/2014/main" id="{0185EF64-1D84-4FC3-98F3-4075D7F08246}"/>
              </a:ext>
            </a:extLst>
          </p:cNvPr>
          <p:cNvSpPr/>
          <p:nvPr/>
        </p:nvSpPr>
        <p:spPr>
          <a:xfrm>
            <a:off x="1143317" y="2369692"/>
            <a:ext cx="10425227"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dirty="0">
                <a:solidFill>
                  <a:schemeClr val="dk1"/>
                </a:solidFill>
                <a:latin typeface="仿宋" panose="02010609060101010101" pitchFamily="49" charset="-122"/>
                <a:ea typeface="仿宋" panose="02010609060101010101" pitchFamily="49" charset="-122"/>
              </a:rPr>
              <a:t>3.</a:t>
            </a:r>
            <a:r>
              <a:rPr lang="zh-CN" altLang="en-US" sz="2400" b="1" dirty="0">
                <a:solidFill>
                  <a:schemeClr val="dk1"/>
                </a:solidFill>
                <a:latin typeface="仿宋" panose="02010609060101010101" pitchFamily="49" charset="-122"/>
                <a:ea typeface="仿宋" panose="02010609060101010101" pitchFamily="49" charset="-122"/>
              </a:rPr>
              <a:t>数据处理者：程序应尽可能能将数据的存储与处理分开，数据模型仅仅存储数据，数据处理者根据数据模型和需求处理数据，比如当用户需要注册时，数据处理者将数据模型中的数据写入到数据库的表中。</a:t>
            </a:r>
          </a:p>
        </p:txBody>
      </p:sp>
      <p:sp>
        <p:nvSpPr>
          <p:cNvPr id="54" name="矩形 53">
            <a:extLst>
              <a:ext uri="{FF2B5EF4-FFF2-40B4-BE49-F238E27FC236}">
                <a16:creationId xmlns:a16="http://schemas.microsoft.com/office/drawing/2014/main" id="{5BABB0A9-C6E5-48E9-91AE-D04BBFBE020E}"/>
              </a:ext>
            </a:extLst>
          </p:cNvPr>
          <p:cNvSpPr/>
          <p:nvPr/>
        </p:nvSpPr>
        <p:spPr>
          <a:xfrm>
            <a:off x="1143317" y="3999872"/>
            <a:ext cx="10425226"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dirty="0">
                <a:solidFill>
                  <a:schemeClr val="dk1"/>
                </a:solidFill>
                <a:latin typeface="仿宋" panose="02010609060101010101" pitchFamily="49" charset="-122"/>
                <a:ea typeface="仿宋" panose="02010609060101010101" pitchFamily="49" charset="-122"/>
              </a:rPr>
              <a:t>4.</a:t>
            </a:r>
            <a:r>
              <a:rPr lang="zh-CN" altLang="en-US" sz="2400" b="1" dirty="0">
                <a:solidFill>
                  <a:schemeClr val="dk1"/>
                </a:solidFill>
                <a:latin typeface="仿宋" panose="02010609060101010101" pitchFamily="49" charset="-122"/>
                <a:ea typeface="仿宋" panose="02010609060101010101" pitchFamily="49" charset="-122"/>
              </a:rPr>
              <a:t>用户视图：程序尽可能提供给用户交互方便的视图，用户可以使用该视图修改模型中的数据。并利用视图提供的交互事件（例如</a:t>
            </a:r>
            <a:r>
              <a:rPr lang="en-US" altLang="zh-CN" sz="2400" b="1" dirty="0" err="1">
                <a:solidFill>
                  <a:schemeClr val="dk1"/>
                </a:solidFill>
                <a:latin typeface="仿宋" panose="02010609060101010101" pitchFamily="49" charset="-122"/>
                <a:ea typeface="仿宋" panose="02010609060101010101" pitchFamily="49" charset="-122"/>
              </a:rPr>
              <a:t>ActionEvent</a:t>
            </a:r>
            <a:r>
              <a:rPr lang="zh-CN" altLang="en-US" sz="2400" b="1" dirty="0">
                <a:solidFill>
                  <a:schemeClr val="dk1"/>
                </a:solidFill>
                <a:latin typeface="仿宋" panose="02010609060101010101" pitchFamily="49" charset="-122"/>
                <a:ea typeface="仿宋" panose="02010609060101010101" pitchFamily="49" charset="-122"/>
              </a:rPr>
              <a:t>事件），将模型交给数据处理者（即所谓的</a:t>
            </a:r>
            <a:r>
              <a:rPr lang="en-US" altLang="zh-CN" sz="2400" b="1" dirty="0">
                <a:solidFill>
                  <a:schemeClr val="dk1"/>
                </a:solidFill>
                <a:latin typeface="仿宋" panose="02010609060101010101" pitchFamily="49" charset="-122"/>
                <a:ea typeface="仿宋" panose="02010609060101010101" pitchFamily="49" charset="-122"/>
              </a:rPr>
              <a:t>MVC</a:t>
            </a:r>
            <a:r>
              <a:rPr lang="zh-CN" altLang="en-US" sz="2400" b="1" dirty="0">
                <a:solidFill>
                  <a:schemeClr val="dk1"/>
                </a:solidFill>
                <a:latin typeface="仿宋" panose="02010609060101010101" pitchFamily="49" charset="-122"/>
                <a:ea typeface="仿宋" panose="02010609060101010101" pitchFamily="49" charset="-122"/>
              </a:rPr>
              <a:t>设计理念）。</a:t>
            </a:r>
          </a:p>
        </p:txBody>
      </p:sp>
      <p:sp>
        <p:nvSpPr>
          <p:cNvPr id="44" name="文本框 43">
            <a:extLst>
              <a:ext uri="{FF2B5EF4-FFF2-40B4-BE49-F238E27FC236}">
                <a16:creationId xmlns:a16="http://schemas.microsoft.com/office/drawing/2014/main" id="{9C0CDF93-F065-425C-B6A3-BC206FB276FB}"/>
              </a:ext>
            </a:extLst>
          </p:cNvPr>
          <p:cNvSpPr txBox="1"/>
          <p:nvPr/>
        </p:nvSpPr>
        <p:spPr>
          <a:xfrm>
            <a:off x="-13362" y="2234892"/>
            <a:ext cx="615553" cy="1673432"/>
          </a:xfrm>
          <a:prstGeom prst="rect">
            <a:avLst/>
          </a:prstGeom>
          <a:solidFill>
            <a:schemeClr val="accent5">
              <a:lumMod val="75000"/>
            </a:schemeClr>
          </a:solidFill>
        </p:spPr>
        <p:txBody>
          <a:bodyPr vert="eaVert" wrap="square" rtlCol="0">
            <a:spAutoFit/>
          </a:bodyPr>
          <a:lstStyle/>
          <a:p>
            <a:r>
              <a:rPr lang="zh-CN" altLang="en-US" sz="2800" b="1" dirty="0">
                <a:latin typeface="仿宋" panose="02010609060101010101" pitchFamily="49" charset="-122"/>
                <a:ea typeface="仿宋" panose="02010609060101010101" pitchFamily="49" charset="-122"/>
              </a:rPr>
              <a:t>设计思路</a:t>
            </a:r>
          </a:p>
        </p:txBody>
      </p:sp>
    </p:spTree>
    <p:extLst>
      <p:ext uri="{BB962C8B-B14F-4D97-AF65-F5344CB8AC3E}">
        <p14:creationId xmlns:p14="http://schemas.microsoft.com/office/powerpoint/2010/main" val="159230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a:t>
              </a:r>
              <a:r>
                <a:rPr lang="zh-CN" altLang="en-US" sz="2400" b="1" dirty="0">
                  <a:solidFill>
                    <a:schemeClr val="tx1"/>
                  </a:solidFill>
                  <a:latin typeface="仿宋" panose="02010609060101010101" pitchFamily="49" charset="-122"/>
                  <a:ea typeface="仿宋" panose="02010609060101010101" pitchFamily="49" charset="-122"/>
                </a:rPr>
                <a:t>综合练习</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登录与注册</a:t>
              </a:r>
            </a:p>
          </p:txBody>
        </p:sp>
      </p:grpSp>
      <p:sp>
        <p:nvSpPr>
          <p:cNvPr id="12" name="矩形 11">
            <a:extLst>
              <a:ext uri="{FF2B5EF4-FFF2-40B4-BE49-F238E27FC236}">
                <a16:creationId xmlns:a16="http://schemas.microsoft.com/office/drawing/2014/main" id="{017CB03B-D01B-4668-A7EA-B06EB80C225E}"/>
              </a:ext>
            </a:extLst>
          </p:cNvPr>
          <p:cNvSpPr/>
          <p:nvPr/>
        </p:nvSpPr>
        <p:spPr>
          <a:xfrm>
            <a:off x="-7811" y="2310562"/>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sp>
        <p:nvSpPr>
          <p:cNvPr id="49" name="Freeform 3">
            <a:extLst>
              <a:ext uri="{FF2B5EF4-FFF2-40B4-BE49-F238E27FC236}">
                <a16:creationId xmlns:a16="http://schemas.microsoft.com/office/drawing/2014/main" id="{BABE94A6-318C-478C-AB2F-3815E667D753}"/>
              </a:ext>
            </a:extLst>
          </p:cNvPr>
          <p:cNvSpPr/>
          <p:nvPr/>
        </p:nvSpPr>
        <p:spPr>
          <a:xfrm>
            <a:off x="0" y="5942799"/>
            <a:ext cx="12187591" cy="91418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7610168" y="5698044"/>
            <a:ext cx="4429462" cy="914188"/>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4" name="文本框 43">
            <a:extLst>
              <a:ext uri="{FF2B5EF4-FFF2-40B4-BE49-F238E27FC236}">
                <a16:creationId xmlns:a16="http://schemas.microsoft.com/office/drawing/2014/main" id="{9C0CDF93-F065-425C-B6A3-BC206FB276FB}"/>
              </a:ext>
            </a:extLst>
          </p:cNvPr>
          <p:cNvSpPr txBox="1"/>
          <p:nvPr/>
        </p:nvSpPr>
        <p:spPr>
          <a:xfrm>
            <a:off x="-13362" y="2234892"/>
            <a:ext cx="615553" cy="1673432"/>
          </a:xfrm>
          <a:prstGeom prst="rect">
            <a:avLst/>
          </a:prstGeom>
          <a:solidFill>
            <a:schemeClr val="accent5">
              <a:lumMod val="75000"/>
            </a:schemeClr>
          </a:solidFill>
        </p:spPr>
        <p:txBody>
          <a:bodyPr vert="eaVert" wrap="square" rtlCol="0">
            <a:spAutoFit/>
          </a:bodyPr>
          <a:lstStyle/>
          <a:p>
            <a:r>
              <a:rPr lang="zh-CN" altLang="en-US" sz="2800" b="1" dirty="0">
                <a:latin typeface="仿宋" panose="02010609060101010101" pitchFamily="49" charset="-122"/>
                <a:ea typeface="仿宋" panose="02010609060101010101" pitchFamily="49" charset="-122"/>
              </a:rPr>
              <a:t>详细设计</a:t>
            </a:r>
          </a:p>
        </p:txBody>
      </p:sp>
      <p:sp>
        <p:nvSpPr>
          <p:cNvPr id="42" name="矩形 41">
            <a:extLst>
              <a:ext uri="{FF2B5EF4-FFF2-40B4-BE49-F238E27FC236}">
                <a16:creationId xmlns:a16="http://schemas.microsoft.com/office/drawing/2014/main" id="{F9F2EBDD-BF2D-4396-9572-6EEC9F21F1E8}"/>
              </a:ext>
            </a:extLst>
          </p:cNvPr>
          <p:cNvSpPr/>
          <p:nvPr/>
        </p:nvSpPr>
        <p:spPr>
          <a:xfrm>
            <a:off x="1048456" y="2393911"/>
            <a:ext cx="6896656" cy="1569660"/>
          </a:xfrm>
          <a:prstGeom prst="rect">
            <a:avLst/>
          </a:prstGeom>
        </p:spPr>
        <p:txBody>
          <a:bodyPr wrap="square">
            <a:spAutoFit/>
          </a:bodyPr>
          <a:lstStyle/>
          <a:p>
            <a:r>
              <a:rPr lang="en-US" altLang="zh-CN" sz="2400" b="1" dirty="0">
                <a:latin typeface="仿宋" panose="02010609060101010101" pitchFamily="49" charset="-122"/>
                <a:ea typeface="仿宋" panose="02010609060101010101" pitchFamily="49" charset="-122"/>
              </a:rPr>
              <a:t>Step1</a:t>
            </a:r>
            <a:r>
              <a:rPr lang="zh-CN" altLang="en-US"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创建名字是</a:t>
            </a:r>
            <a:r>
              <a:rPr lang="en-US" altLang="zh-CN" sz="2400" b="1" dirty="0">
                <a:latin typeface="仿宋" panose="02010609060101010101" pitchFamily="49" charset="-122"/>
                <a:ea typeface="仿宋" panose="02010609060101010101" pitchFamily="49" charset="-122"/>
              </a:rPr>
              <a:t>user</a:t>
            </a:r>
            <a:r>
              <a:rPr lang="zh-CN" altLang="zh-CN" sz="2400" b="1" dirty="0">
                <a:latin typeface="仿宋" panose="02010609060101010101" pitchFamily="49" charset="-122"/>
                <a:ea typeface="仿宋" panose="02010609060101010101" pitchFamily="49" charset="-122"/>
              </a:rPr>
              <a:t>的数据库，在该库中新建名字是</a:t>
            </a:r>
            <a:r>
              <a:rPr lang="en-US" altLang="zh-CN" sz="2400" b="1" dirty="0">
                <a:latin typeface="仿宋" panose="02010609060101010101" pitchFamily="49" charset="-122"/>
                <a:ea typeface="仿宋" panose="02010609060101010101" pitchFamily="49" charset="-122"/>
              </a:rPr>
              <a:t>register</a:t>
            </a:r>
            <a:r>
              <a:rPr lang="zh-CN" altLang="zh-CN" sz="2400" b="1" dirty="0">
                <a:latin typeface="仿宋" panose="02010609060101010101" pitchFamily="49" charset="-122"/>
                <a:ea typeface="仿宋" panose="02010609060101010101" pitchFamily="49" charset="-122"/>
              </a:rPr>
              <a:t>的表，表的设计结构为：</a:t>
            </a:r>
          </a:p>
          <a:p>
            <a:r>
              <a:rPr lang="en-US" altLang="zh-CN" sz="2400" b="1" dirty="0">
                <a:latin typeface="仿宋" panose="02010609060101010101" pitchFamily="49" charset="-122"/>
                <a:ea typeface="仿宋" panose="02010609060101010101" pitchFamily="49" charset="-122"/>
              </a:rPr>
              <a:t>(id char(20) primary </a:t>
            </a:r>
            <a:r>
              <a:rPr lang="en-US" altLang="zh-CN" sz="2400" b="1" dirty="0" err="1">
                <a:latin typeface="仿宋" panose="02010609060101010101" pitchFamily="49" charset="-122"/>
                <a:ea typeface="仿宋" panose="02010609060101010101" pitchFamily="49" charset="-122"/>
              </a:rPr>
              <a:t>key,password</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varchar</a:t>
            </a:r>
            <a:r>
              <a:rPr lang="en-US" altLang="zh-CN" sz="2400" b="1" dirty="0">
                <a:latin typeface="仿宋" panose="02010609060101010101" pitchFamily="49" charset="-122"/>
                <a:ea typeface="仿宋" panose="02010609060101010101" pitchFamily="49" charset="-122"/>
              </a:rPr>
              <a:t>(30),birth date)</a:t>
            </a:r>
            <a:endParaRPr lang="zh-CN" altLang="en-US" sz="2400" b="1" dirty="0">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CBFC346B-7763-45AF-8F2C-9EFDB0B7100D}"/>
              </a:ext>
            </a:extLst>
          </p:cNvPr>
          <p:cNvSpPr/>
          <p:nvPr/>
        </p:nvSpPr>
        <p:spPr>
          <a:xfrm>
            <a:off x="8733370" y="2549052"/>
            <a:ext cx="3430605"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b="1" dirty="0">
                <a:latin typeface="Times New Roman" panose="02020603050405020304" pitchFamily="18" charset="0"/>
                <a:cs typeface="Times New Roman" panose="02020603050405020304" pitchFamily="18" charset="0"/>
              </a:rPr>
              <a:t>create database user;</a:t>
            </a:r>
          </a:p>
          <a:p>
            <a:r>
              <a:rPr lang="en-US" altLang="zh-CN" b="1" dirty="0">
                <a:latin typeface="Times New Roman" panose="02020603050405020304" pitchFamily="18" charset="0"/>
                <a:cs typeface="Times New Roman" panose="02020603050405020304" pitchFamily="18" charset="0"/>
              </a:rPr>
              <a:t>use user</a:t>
            </a:r>
          </a:p>
          <a:p>
            <a:r>
              <a:rPr lang="en-US" altLang="zh-CN" b="1" dirty="0">
                <a:latin typeface="Times New Roman" panose="02020603050405020304" pitchFamily="18" charset="0"/>
                <a:cs typeface="Times New Roman" panose="02020603050405020304" pitchFamily="18" charset="0"/>
              </a:rPr>
              <a:t>CREATE TABLE register (</a:t>
            </a:r>
          </a:p>
          <a:p>
            <a:r>
              <a:rPr lang="en-US" altLang="zh-CN" b="1" dirty="0">
                <a:latin typeface="Times New Roman" panose="02020603050405020304" pitchFamily="18" charset="0"/>
                <a:cs typeface="Times New Roman" panose="02020603050405020304" pitchFamily="18" charset="0"/>
              </a:rPr>
              <a:t>   id char(20) not null ,</a:t>
            </a:r>
          </a:p>
          <a:p>
            <a:r>
              <a:rPr lang="en-US" altLang="zh-CN" b="1" dirty="0">
                <a:latin typeface="Times New Roman" panose="02020603050405020304" pitchFamily="18" charset="0"/>
                <a:cs typeface="Times New Roman" panose="02020603050405020304" pitchFamily="18" charset="0"/>
              </a:rPr>
              <a:t>   password varchar(30),</a:t>
            </a:r>
          </a:p>
          <a:p>
            <a:r>
              <a:rPr lang="en-US" altLang="zh-CN" b="1" dirty="0">
                <a:latin typeface="Times New Roman" panose="02020603050405020304" pitchFamily="18" charset="0"/>
                <a:cs typeface="Times New Roman" panose="02020603050405020304" pitchFamily="18" charset="0"/>
              </a:rPr>
              <a:t>   birth date ,</a:t>
            </a:r>
          </a:p>
          <a:p>
            <a:r>
              <a:rPr lang="en-US" altLang="zh-CN" b="1" dirty="0">
                <a:latin typeface="Times New Roman" panose="02020603050405020304" pitchFamily="18" charset="0"/>
                <a:cs typeface="Times New Roman" panose="02020603050405020304" pitchFamily="18" charset="0"/>
              </a:rPr>
              <a:t>   PRIMARY KEY (id)</a:t>
            </a:r>
          </a:p>
          <a:p>
            <a:r>
              <a:rPr lang="en-US" altLang="zh-CN" b="1" dirty="0">
                <a:latin typeface="Times New Roman" panose="02020603050405020304" pitchFamily="18" charset="0"/>
                <a:cs typeface="Times New Roman" panose="02020603050405020304" pitchFamily="18" charset="0"/>
              </a:rPr>
              <a:t>);</a:t>
            </a:r>
          </a:p>
        </p:txBody>
      </p:sp>
      <p:sp>
        <p:nvSpPr>
          <p:cNvPr id="47" name="矩形 46">
            <a:extLst>
              <a:ext uri="{FF2B5EF4-FFF2-40B4-BE49-F238E27FC236}">
                <a16:creationId xmlns:a16="http://schemas.microsoft.com/office/drawing/2014/main" id="{9CA14F29-F0E3-4463-BC05-378A7B9C2BF7}"/>
              </a:ext>
            </a:extLst>
          </p:cNvPr>
          <p:cNvSpPr/>
          <p:nvPr/>
        </p:nvSpPr>
        <p:spPr>
          <a:xfrm>
            <a:off x="1048456" y="4564159"/>
            <a:ext cx="7764871" cy="1200329"/>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或者启动</a:t>
            </a:r>
            <a:r>
              <a:rPr lang="en-US" altLang="zh-CN" sz="2400" b="1" dirty="0" err="1">
                <a:latin typeface="仿宋" panose="02010609060101010101" pitchFamily="49" charset="-122"/>
                <a:ea typeface="仿宋" panose="02010609060101010101" pitchFamily="49" charset="-122"/>
              </a:rPr>
              <a:t>mysql</a:t>
            </a:r>
            <a:r>
              <a:rPr lang="zh-CN" altLang="en-US" sz="2400" b="1" dirty="0">
                <a:latin typeface="仿宋" panose="02010609060101010101" pitchFamily="49" charset="-122"/>
                <a:ea typeface="仿宋" panose="02010609060101010101" pitchFamily="49" charset="-122"/>
              </a:rPr>
              <a:t>命令行客户端，导入</a:t>
            </a:r>
            <a:r>
              <a:rPr lang="en-US" altLang="zh-CN" sz="2400" b="1" dirty="0">
                <a:latin typeface="仿宋" panose="02010609060101010101" pitchFamily="49" charset="-122"/>
                <a:ea typeface="仿宋" panose="02010609060101010101" pitchFamily="49" charset="-122"/>
                <a:hlinkClick r:id="rId2" action="ppaction://hlinkfile"/>
              </a:rPr>
              <a:t>register.sql</a:t>
            </a:r>
            <a:r>
              <a:rPr lang="zh-CN" altLang="en-US" sz="2400" b="1" dirty="0">
                <a:latin typeface="仿宋" panose="02010609060101010101" pitchFamily="49" charset="-122"/>
                <a:ea typeface="仿宋" panose="02010609060101010101" pitchFamily="49" charset="-122"/>
              </a:rPr>
              <a:t>文件（</a:t>
            </a:r>
            <a:r>
              <a:rPr lang="en-US" altLang="zh-CN" sz="2400" b="1" dirty="0">
                <a:latin typeface="仿宋" panose="02010609060101010101" pitchFamily="49" charset="-122"/>
                <a:ea typeface="仿宋" panose="02010609060101010101" pitchFamily="49" charset="-122"/>
              </a:rPr>
              <a:t>source ..\register.sql</a:t>
            </a:r>
            <a:r>
              <a:rPr lang="zh-CN" altLang="en-US" sz="2400" b="1" dirty="0">
                <a:latin typeface="仿宋" panose="02010609060101010101" pitchFamily="49" charset="-122"/>
                <a:ea typeface="仿宋" panose="02010609060101010101" pitchFamily="49" charset="-122"/>
              </a:rPr>
              <a:t>），建立</a:t>
            </a:r>
            <a:r>
              <a:rPr lang="en-US" altLang="zh-CN" sz="2400" b="1" dirty="0">
                <a:latin typeface="仿宋" panose="02010609060101010101" pitchFamily="49" charset="-122"/>
                <a:ea typeface="仿宋" panose="02010609060101010101" pitchFamily="49" charset="-122"/>
              </a:rPr>
              <a:t>user</a:t>
            </a:r>
            <a:r>
              <a:rPr lang="zh-CN" altLang="en-US" sz="2400" b="1" dirty="0">
                <a:latin typeface="仿宋" panose="02010609060101010101" pitchFamily="49" charset="-122"/>
                <a:ea typeface="仿宋" panose="02010609060101010101" pitchFamily="49" charset="-122"/>
              </a:rPr>
              <a:t>数据库以及</a:t>
            </a:r>
            <a:r>
              <a:rPr lang="en-US" altLang="zh-CN" sz="2400" b="1" dirty="0">
                <a:latin typeface="仿宋" panose="02010609060101010101" pitchFamily="49" charset="-122"/>
                <a:ea typeface="仿宋" panose="02010609060101010101" pitchFamily="49" charset="-122"/>
              </a:rPr>
              <a:t>register</a:t>
            </a:r>
            <a:r>
              <a:rPr lang="zh-CN" altLang="en-US" sz="2400" b="1" dirty="0">
                <a:latin typeface="仿宋" panose="02010609060101010101" pitchFamily="49" charset="-122"/>
                <a:ea typeface="仿宋" panose="02010609060101010101" pitchFamily="49" charset="-122"/>
              </a:rPr>
              <a:t>表</a:t>
            </a:r>
          </a:p>
        </p:txBody>
      </p:sp>
    </p:spTree>
    <p:extLst>
      <p:ext uri="{BB962C8B-B14F-4D97-AF65-F5344CB8AC3E}">
        <p14:creationId xmlns:p14="http://schemas.microsoft.com/office/powerpoint/2010/main" val="160444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a:t>
              </a:r>
              <a:r>
                <a:rPr lang="zh-CN" altLang="en-US" sz="2400" b="1" dirty="0">
                  <a:solidFill>
                    <a:schemeClr val="tx1"/>
                  </a:solidFill>
                  <a:latin typeface="仿宋" panose="02010609060101010101" pitchFamily="49" charset="-122"/>
                  <a:ea typeface="仿宋" panose="02010609060101010101" pitchFamily="49" charset="-122"/>
                </a:rPr>
                <a:t>综合练习</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登录与注册</a:t>
              </a:r>
            </a:p>
          </p:txBody>
        </p:sp>
      </p:grpSp>
      <p:sp>
        <p:nvSpPr>
          <p:cNvPr id="12" name="矩形 11">
            <a:extLst>
              <a:ext uri="{FF2B5EF4-FFF2-40B4-BE49-F238E27FC236}">
                <a16:creationId xmlns:a16="http://schemas.microsoft.com/office/drawing/2014/main" id="{017CB03B-D01B-4668-A7EA-B06EB80C225E}"/>
              </a:ext>
            </a:extLst>
          </p:cNvPr>
          <p:cNvSpPr/>
          <p:nvPr/>
        </p:nvSpPr>
        <p:spPr>
          <a:xfrm>
            <a:off x="-7811" y="2310562"/>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sp>
        <p:nvSpPr>
          <p:cNvPr id="49" name="Freeform 3">
            <a:extLst>
              <a:ext uri="{FF2B5EF4-FFF2-40B4-BE49-F238E27FC236}">
                <a16:creationId xmlns:a16="http://schemas.microsoft.com/office/drawing/2014/main" id="{BABE94A6-318C-478C-AB2F-3815E667D753}"/>
              </a:ext>
            </a:extLst>
          </p:cNvPr>
          <p:cNvSpPr/>
          <p:nvPr/>
        </p:nvSpPr>
        <p:spPr>
          <a:xfrm>
            <a:off x="0" y="5942799"/>
            <a:ext cx="12187591" cy="91418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7610168" y="5698044"/>
            <a:ext cx="4429462" cy="914188"/>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4" name="文本框 43">
            <a:extLst>
              <a:ext uri="{FF2B5EF4-FFF2-40B4-BE49-F238E27FC236}">
                <a16:creationId xmlns:a16="http://schemas.microsoft.com/office/drawing/2014/main" id="{9C0CDF93-F065-425C-B6A3-BC206FB276FB}"/>
              </a:ext>
            </a:extLst>
          </p:cNvPr>
          <p:cNvSpPr txBox="1"/>
          <p:nvPr/>
        </p:nvSpPr>
        <p:spPr>
          <a:xfrm>
            <a:off x="-13362" y="2234892"/>
            <a:ext cx="615553" cy="1673432"/>
          </a:xfrm>
          <a:prstGeom prst="rect">
            <a:avLst/>
          </a:prstGeom>
          <a:solidFill>
            <a:schemeClr val="accent5">
              <a:lumMod val="75000"/>
            </a:schemeClr>
          </a:solidFill>
        </p:spPr>
        <p:txBody>
          <a:bodyPr vert="eaVert" wrap="square" rtlCol="0">
            <a:spAutoFit/>
          </a:bodyPr>
          <a:lstStyle/>
          <a:p>
            <a:r>
              <a:rPr lang="zh-CN" altLang="en-US" sz="2800" b="1" dirty="0">
                <a:latin typeface="仿宋" panose="02010609060101010101" pitchFamily="49" charset="-122"/>
                <a:ea typeface="仿宋" panose="02010609060101010101" pitchFamily="49" charset="-122"/>
              </a:rPr>
              <a:t>详细设计</a:t>
            </a:r>
          </a:p>
        </p:txBody>
      </p:sp>
      <p:sp>
        <p:nvSpPr>
          <p:cNvPr id="42" name="矩形 41">
            <a:extLst>
              <a:ext uri="{FF2B5EF4-FFF2-40B4-BE49-F238E27FC236}">
                <a16:creationId xmlns:a16="http://schemas.microsoft.com/office/drawing/2014/main" id="{F9F2EBDD-BF2D-4396-9572-6EEC9F21F1E8}"/>
              </a:ext>
            </a:extLst>
          </p:cNvPr>
          <p:cNvSpPr/>
          <p:nvPr/>
        </p:nvSpPr>
        <p:spPr>
          <a:xfrm>
            <a:off x="1029848" y="2004059"/>
            <a:ext cx="6896656" cy="461665"/>
          </a:xfrm>
          <a:prstGeom prst="rect">
            <a:avLst/>
          </a:prstGeom>
        </p:spPr>
        <p:txBody>
          <a:bodyPr wrap="square">
            <a:spAutoFit/>
          </a:bodyPr>
          <a:lstStyle/>
          <a:p>
            <a:r>
              <a:rPr lang="en-US" altLang="zh-CN" sz="2400" b="1" dirty="0">
                <a:latin typeface="仿宋" panose="02010609060101010101" pitchFamily="49" charset="-122"/>
                <a:ea typeface="仿宋" panose="02010609060101010101" pitchFamily="49" charset="-122"/>
              </a:rPr>
              <a:t>Step2</a:t>
            </a:r>
            <a:r>
              <a:rPr lang="zh-CN" altLang="en-US" sz="2400" b="1" dirty="0">
                <a:latin typeface="仿宋" panose="02010609060101010101" pitchFamily="49" charset="-122"/>
                <a:ea typeface="仿宋" panose="02010609060101010101" pitchFamily="49" charset="-122"/>
              </a:rPr>
              <a:t>：数据模型</a:t>
            </a:r>
          </a:p>
        </p:txBody>
      </p:sp>
      <p:sp>
        <p:nvSpPr>
          <p:cNvPr id="43" name="矩形 42">
            <a:extLst>
              <a:ext uri="{FF2B5EF4-FFF2-40B4-BE49-F238E27FC236}">
                <a16:creationId xmlns:a16="http://schemas.microsoft.com/office/drawing/2014/main" id="{EF0F622C-4526-4AA5-B216-ADA03569171A}"/>
              </a:ext>
            </a:extLst>
          </p:cNvPr>
          <p:cNvSpPr/>
          <p:nvPr/>
        </p:nvSpPr>
        <p:spPr>
          <a:xfrm>
            <a:off x="1029848" y="2534634"/>
            <a:ext cx="10705850" cy="830997"/>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数据模型的作用是存放数据，一般不参与数据的操作，大部分情况下，数据模型只需提供设置数据和获取数据的方法。</a:t>
            </a:r>
          </a:p>
        </p:txBody>
      </p:sp>
      <p:sp>
        <p:nvSpPr>
          <p:cNvPr id="48" name="矩形 47">
            <a:extLst>
              <a:ext uri="{FF2B5EF4-FFF2-40B4-BE49-F238E27FC236}">
                <a16:creationId xmlns:a16="http://schemas.microsoft.com/office/drawing/2014/main" id="{6C75DB26-8922-41E9-89B7-353A0C587F41}"/>
              </a:ext>
            </a:extLst>
          </p:cNvPr>
          <p:cNvSpPr/>
          <p:nvPr/>
        </p:nvSpPr>
        <p:spPr>
          <a:xfrm>
            <a:off x="1029848" y="3576110"/>
            <a:ext cx="10853808" cy="1200329"/>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本例两个模型文件</a:t>
            </a:r>
            <a:r>
              <a:rPr lang="en-US" altLang="zh-CN" sz="2400" b="1" dirty="0">
                <a:latin typeface="仿宋" panose="02010609060101010101" pitchFamily="49" charset="-122"/>
                <a:ea typeface="仿宋" panose="02010609060101010101" pitchFamily="49" charset="-122"/>
              </a:rPr>
              <a:t>Register.java</a:t>
            </a:r>
            <a:r>
              <a:rPr lang="zh-CN" altLang="en-US" sz="2400" b="1" dirty="0">
                <a:latin typeface="仿宋" panose="02010609060101010101" pitchFamily="49" charset="-122"/>
                <a:ea typeface="仿宋" panose="02010609060101010101" pitchFamily="49" charset="-122"/>
              </a:rPr>
              <a:t>与</a:t>
            </a:r>
            <a:r>
              <a:rPr lang="en-US" altLang="zh-CN" sz="2400" b="1" dirty="0">
                <a:latin typeface="仿宋" panose="02010609060101010101" pitchFamily="49" charset="-122"/>
                <a:ea typeface="仿宋" panose="02010609060101010101" pitchFamily="49" charset="-122"/>
              </a:rPr>
              <a:t>Login.java</a:t>
            </a:r>
            <a:r>
              <a:rPr lang="zh-CN" altLang="en-US" sz="2400" b="1" dirty="0">
                <a:latin typeface="仿宋" panose="02010609060101010101" pitchFamily="49" charset="-122"/>
                <a:ea typeface="仿宋" panose="02010609060101010101" pitchFamily="49" charset="-122"/>
              </a:rPr>
              <a:t>的包名都是</a:t>
            </a:r>
            <a:r>
              <a:rPr lang="en-US" altLang="zh-CN" sz="2400" b="1" dirty="0" err="1">
                <a:latin typeface="仿宋" panose="02010609060101010101" pitchFamily="49" charset="-122"/>
                <a:ea typeface="仿宋" panose="02010609060101010101" pitchFamily="49" charset="-122"/>
              </a:rPr>
              <a:t>application.model</a:t>
            </a:r>
            <a:r>
              <a:rPr lang="zh-CN" altLang="en-US" sz="2400" b="1" dirty="0">
                <a:latin typeface="仿宋" panose="02010609060101010101" pitchFamily="49" charset="-122"/>
                <a:ea typeface="仿宋" panose="02010609060101010101" pitchFamily="49" charset="-122"/>
              </a:rPr>
              <a:t>，需按着包名形成的目录结构存放，编译</a:t>
            </a:r>
            <a:r>
              <a:rPr lang="en-US" altLang="zh-CN" sz="2400" b="1" dirty="0">
                <a:latin typeface="仿宋" panose="02010609060101010101" pitchFamily="49" charset="-122"/>
                <a:ea typeface="仿宋" panose="02010609060101010101" pitchFamily="49" charset="-122"/>
              </a:rPr>
              <a:t>Register.java</a:t>
            </a:r>
            <a:r>
              <a:rPr lang="zh-CN" altLang="en-US" sz="2400" b="1" dirty="0">
                <a:latin typeface="仿宋" panose="02010609060101010101" pitchFamily="49" charset="-122"/>
                <a:ea typeface="仿宋" panose="02010609060101010101" pitchFamily="49" charset="-122"/>
              </a:rPr>
              <a:t>源文件格式：</a:t>
            </a:r>
          </a:p>
          <a:p>
            <a:r>
              <a:rPr lang="en-US" altLang="zh-CN" sz="2400" b="1" dirty="0">
                <a:latin typeface="仿宋" panose="02010609060101010101" pitchFamily="49" charset="-122"/>
                <a:ea typeface="仿宋" panose="02010609060101010101" pitchFamily="49" charset="-122"/>
              </a:rPr>
              <a:t>C:\..\bin&gt;javac application\model\Register.java</a:t>
            </a:r>
          </a:p>
        </p:txBody>
      </p:sp>
    </p:spTree>
    <p:extLst>
      <p:ext uri="{BB962C8B-B14F-4D97-AF65-F5344CB8AC3E}">
        <p14:creationId xmlns:p14="http://schemas.microsoft.com/office/powerpoint/2010/main" val="133255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a:t>
              </a:r>
              <a:r>
                <a:rPr lang="zh-CN" altLang="en-US" sz="2400" b="1" dirty="0">
                  <a:solidFill>
                    <a:schemeClr val="tx1"/>
                  </a:solidFill>
                  <a:latin typeface="仿宋" panose="02010609060101010101" pitchFamily="49" charset="-122"/>
                  <a:ea typeface="仿宋" panose="02010609060101010101" pitchFamily="49" charset="-122"/>
                </a:rPr>
                <a:t>综合练习</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登录与注册</a:t>
              </a:r>
            </a:p>
          </p:txBody>
        </p:sp>
      </p:grpSp>
      <p:sp>
        <p:nvSpPr>
          <p:cNvPr id="12" name="矩形 11">
            <a:extLst>
              <a:ext uri="{FF2B5EF4-FFF2-40B4-BE49-F238E27FC236}">
                <a16:creationId xmlns:a16="http://schemas.microsoft.com/office/drawing/2014/main" id="{017CB03B-D01B-4668-A7EA-B06EB80C225E}"/>
              </a:ext>
            </a:extLst>
          </p:cNvPr>
          <p:cNvSpPr/>
          <p:nvPr/>
        </p:nvSpPr>
        <p:spPr>
          <a:xfrm>
            <a:off x="-7811" y="2310562"/>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sp>
        <p:nvSpPr>
          <p:cNvPr id="49" name="Freeform 3">
            <a:extLst>
              <a:ext uri="{FF2B5EF4-FFF2-40B4-BE49-F238E27FC236}">
                <a16:creationId xmlns:a16="http://schemas.microsoft.com/office/drawing/2014/main" id="{BABE94A6-318C-478C-AB2F-3815E667D753}"/>
              </a:ext>
            </a:extLst>
          </p:cNvPr>
          <p:cNvSpPr/>
          <p:nvPr/>
        </p:nvSpPr>
        <p:spPr>
          <a:xfrm>
            <a:off x="0" y="5942799"/>
            <a:ext cx="12187591" cy="91418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7610168" y="5698044"/>
            <a:ext cx="4429462" cy="914188"/>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4" name="文本框 43">
            <a:extLst>
              <a:ext uri="{FF2B5EF4-FFF2-40B4-BE49-F238E27FC236}">
                <a16:creationId xmlns:a16="http://schemas.microsoft.com/office/drawing/2014/main" id="{9C0CDF93-F065-425C-B6A3-BC206FB276FB}"/>
              </a:ext>
            </a:extLst>
          </p:cNvPr>
          <p:cNvSpPr txBox="1"/>
          <p:nvPr/>
        </p:nvSpPr>
        <p:spPr>
          <a:xfrm>
            <a:off x="-13362" y="2234892"/>
            <a:ext cx="615553" cy="1673432"/>
          </a:xfrm>
          <a:prstGeom prst="rect">
            <a:avLst/>
          </a:prstGeom>
          <a:solidFill>
            <a:schemeClr val="accent5">
              <a:lumMod val="75000"/>
            </a:schemeClr>
          </a:solidFill>
        </p:spPr>
        <p:txBody>
          <a:bodyPr vert="eaVert" wrap="square" rtlCol="0">
            <a:spAutoFit/>
          </a:bodyPr>
          <a:lstStyle/>
          <a:p>
            <a:r>
              <a:rPr lang="zh-CN" altLang="en-US" sz="2800" b="1" dirty="0">
                <a:latin typeface="仿宋" panose="02010609060101010101" pitchFamily="49" charset="-122"/>
                <a:ea typeface="仿宋" panose="02010609060101010101" pitchFamily="49" charset="-122"/>
              </a:rPr>
              <a:t>详细设计</a:t>
            </a:r>
          </a:p>
        </p:txBody>
      </p:sp>
      <p:sp>
        <p:nvSpPr>
          <p:cNvPr id="42" name="矩形 41">
            <a:extLst>
              <a:ext uri="{FF2B5EF4-FFF2-40B4-BE49-F238E27FC236}">
                <a16:creationId xmlns:a16="http://schemas.microsoft.com/office/drawing/2014/main" id="{F9F2EBDD-BF2D-4396-9572-6EEC9F21F1E8}"/>
              </a:ext>
            </a:extLst>
          </p:cNvPr>
          <p:cNvSpPr/>
          <p:nvPr/>
        </p:nvSpPr>
        <p:spPr>
          <a:xfrm>
            <a:off x="1029848" y="2004059"/>
            <a:ext cx="6896656" cy="461665"/>
          </a:xfrm>
          <a:prstGeom prst="rect">
            <a:avLst/>
          </a:prstGeom>
        </p:spPr>
        <p:txBody>
          <a:bodyPr wrap="square">
            <a:spAutoFit/>
          </a:bodyPr>
          <a:lstStyle/>
          <a:p>
            <a:r>
              <a:rPr lang="en-US" altLang="zh-CN" sz="2400" b="1" dirty="0">
                <a:latin typeface="仿宋" panose="02010609060101010101" pitchFamily="49" charset="-122"/>
                <a:ea typeface="仿宋" panose="02010609060101010101" pitchFamily="49" charset="-122"/>
              </a:rPr>
              <a:t>Step3</a:t>
            </a:r>
            <a:r>
              <a:rPr lang="zh-CN" altLang="en-US" sz="2400" b="1" dirty="0">
                <a:latin typeface="仿宋" panose="02010609060101010101" pitchFamily="49" charset="-122"/>
                <a:ea typeface="仿宋" panose="02010609060101010101" pitchFamily="49" charset="-122"/>
              </a:rPr>
              <a:t>：数据处理</a:t>
            </a:r>
          </a:p>
        </p:txBody>
      </p:sp>
      <p:sp>
        <p:nvSpPr>
          <p:cNvPr id="45" name="矩形 44">
            <a:extLst>
              <a:ext uri="{FF2B5EF4-FFF2-40B4-BE49-F238E27FC236}">
                <a16:creationId xmlns:a16="http://schemas.microsoft.com/office/drawing/2014/main" id="{297204C6-2B7C-4617-9EC1-13EC35CE91C2}"/>
              </a:ext>
            </a:extLst>
          </p:cNvPr>
          <p:cNvSpPr/>
          <p:nvPr/>
        </p:nvSpPr>
        <p:spPr>
          <a:xfrm>
            <a:off x="1029848" y="2514499"/>
            <a:ext cx="10637581" cy="830997"/>
          </a:xfrm>
          <a:prstGeom prst="rect">
            <a:avLst/>
          </a:prstGeom>
        </p:spPr>
        <p:txBody>
          <a:bodyPr wrap="square">
            <a:spAutoFit/>
          </a:bodyPr>
          <a:lstStyle/>
          <a:p>
            <a:r>
              <a:rPr lang="zh-CN" altLang="zh-CN" sz="2400" b="1" dirty="0">
                <a:latin typeface="仿宋" panose="02010609060101010101" pitchFamily="49" charset="-122"/>
                <a:ea typeface="仿宋" panose="02010609060101010101" pitchFamily="49" charset="-122"/>
              </a:rPr>
              <a:t>注册处理</a:t>
            </a:r>
            <a:r>
              <a:rPr lang="zh-CN" altLang="en-US" sz="2400" b="1" dirty="0">
                <a:latin typeface="仿宋" panose="02010609060101010101" pitchFamily="49" charset="-122"/>
                <a:ea typeface="仿宋" panose="02010609060101010101" pitchFamily="49" charset="-122"/>
              </a:rPr>
              <a:t>程序：</a:t>
            </a:r>
            <a:r>
              <a:rPr lang="en-US" altLang="zh-CN" sz="2400" b="1" dirty="0" err="1">
                <a:latin typeface="仿宋" panose="02010609060101010101" pitchFamily="49" charset="-122"/>
                <a:ea typeface="仿宋" panose="02010609060101010101" pitchFamily="49" charset="-122"/>
              </a:rPr>
              <a:t>HandleInsertData</a:t>
            </a:r>
            <a:r>
              <a:rPr lang="zh-CN" altLang="en-US" sz="2400" b="1" dirty="0">
                <a:latin typeface="仿宋" panose="02010609060101010101" pitchFamily="49" charset="-122"/>
                <a:ea typeface="仿宋" panose="02010609060101010101" pitchFamily="49" charset="-122"/>
              </a:rPr>
              <a:t>类</a:t>
            </a:r>
            <a:r>
              <a:rPr lang="zh-CN" altLang="zh-CN" sz="2400" dirty="0">
                <a:latin typeface="仿宋" panose="02010609060101010101" pitchFamily="49" charset="-122"/>
                <a:ea typeface="仿宋" panose="02010609060101010101" pitchFamily="49" charset="-122"/>
              </a:rPr>
              <a:t>负责将模型中的数据写入到</a:t>
            </a:r>
            <a:r>
              <a:rPr lang="en-US" altLang="zh-CN" sz="2400" dirty="0">
                <a:latin typeface="仿宋" panose="02010609060101010101" pitchFamily="49" charset="-122"/>
                <a:ea typeface="仿宋" panose="02010609060101010101" pitchFamily="49" charset="-122"/>
              </a:rPr>
              <a:t>user</a:t>
            </a:r>
            <a:r>
              <a:rPr lang="zh-CN" altLang="zh-CN" sz="2400" dirty="0">
                <a:latin typeface="仿宋" panose="02010609060101010101" pitchFamily="49" charset="-122"/>
                <a:ea typeface="仿宋" panose="02010609060101010101" pitchFamily="49" charset="-122"/>
              </a:rPr>
              <a:t>数据库的</a:t>
            </a:r>
            <a:r>
              <a:rPr lang="en-US" altLang="zh-CN" sz="2400" dirty="0">
                <a:latin typeface="仿宋" panose="02010609060101010101" pitchFamily="49" charset="-122"/>
                <a:ea typeface="仿宋" panose="02010609060101010101" pitchFamily="49" charset="-122"/>
              </a:rPr>
              <a:t>register</a:t>
            </a:r>
            <a:r>
              <a:rPr lang="zh-CN" altLang="zh-CN" sz="2400" dirty="0">
                <a:latin typeface="仿宋" panose="02010609060101010101" pitchFamily="49" charset="-122"/>
                <a:ea typeface="仿宋" panose="02010609060101010101" pitchFamily="49" charset="-122"/>
              </a:rPr>
              <a:t>表中，即负责向</a:t>
            </a:r>
            <a:r>
              <a:rPr lang="en-US" altLang="zh-CN" sz="2400" dirty="0" err="1">
                <a:latin typeface="仿宋" panose="02010609060101010101" pitchFamily="49" charset="-122"/>
                <a:ea typeface="仿宋" panose="02010609060101010101" pitchFamily="49" charset="-122"/>
              </a:rPr>
              <a:t>rigister</a:t>
            </a:r>
            <a:r>
              <a:rPr lang="zh-CN" altLang="zh-CN" sz="2400" dirty="0">
                <a:latin typeface="仿宋" panose="02010609060101010101" pitchFamily="49" charset="-122"/>
                <a:ea typeface="仿宋" panose="02010609060101010101" pitchFamily="49" charset="-122"/>
              </a:rPr>
              <a:t>表插入记录</a:t>
            </a:r>
            <a:r>
              <a:rPr lang="zh-CN" altLang="en-US" sz="2400" dirty="0">
                <a:latin typeface="仿宋" panose="02010609060101010101" pitchFamily="49" charset="-122"/>
                <a:ea typeface="仿宋" panose="02010609060101010101" pitchFamily="49" charset="-122"/>
              </a:rPr>
              <a:t>。</a:t>
            </a:r>
          </a:p>
        </p:txBody>
      </p:sp>
      <p:sp>
        <p:nvSpPr>
          <p:cNvPr id="46" name="矩形 45">
            <a:extLst>
              <a:ext uri="{FF2B5EF4-FFF2-40B4-BE49-F238E27FC236}">
                <a16:creationId xmlns:a16="http://schemas.microsoft.com/office/drawing/2014/main" id="{9DF91E53-5FD9-4E8C-91C9-EF1B90C0FBE4}"/>
              </a:ext>
            </a:extLst>
          </p:cNvPr>
          <p:cNvSpPr/>
          <p:nvPr/>
        </p:nvSpPr>
        <p:spPr>
          <a:xfrm>
            <a:off x="1066303" y="3455084"/>
            <a:ext cx="10637581" cy="830997"/>
          </a:xfrm>
          <a:prstGeom prst="rect">
            <a:avLst/>
          </a:prstGeom>
        </p:spPr>
        <p:txBody>
          <a:bodyPr wrap="square">
            <a:spAutoFit/>
          </a:bodyPr>
          <a:lstStyle/>
          <a:p>
            <a:r>
              <a:rPr lang="zh-CN" altLang="zh-CN" sz="2400" b="1" dirty="0">
                <a:latin typeface="仿宋" panose="02010609060101010101" pitchFamily="49" charset="-122"/>
                <a:ea typeface="仿宋" panose="02010609060101010101" pitchFamily="49" charset="-122"/>
              </a:rPr>
              <a:t>登录处理</a:t>
            </a:r>
            <a:r>
              <a:rPr lang="zh-CN" altLang="en-US" sz="2400" b="1" dirty="0">
                <a:latin typeface="仿宋" panose="02010609060101010101" pitchFamily="49" charset="-122"/>
                <a:ea typeface="仿宋" panose="02010609060101010101" pitchFamily="49" charset="-122"/>
              </a:rPr>
              <a:t>程序：</a:t>
            </a:r>
            <a:r>
              <a:rPr lang="en-US" altLang="zh-CN" sz="2400" b="1" dirty="0" err="1">
                <a:latin typeface="仿宋" panose="02010609060101010101" pitchFamily="49" charset="-122"/>
                <a:ea typeface="仿宋" panose="02010609060101010101" pitchFamily="49" charset="-122"/>
              </a:rPr>
              <a:t>HandleLogin</a:t>
            </a:r>
            <a:r>
              <a:rPr lang="zh-CN" altLang="zh-CN" sz="2400" dirty="0">
                <a:latin typeface="仿宋" panose="02010609060101010101" pitchFamily="49" charset="-122"/>
                <a:ea typeface="仿宋" panose="02010609060101010101" pitchFamily="49" charset="-122"/>
              </a:rPr>
              <a:t>类负责去查询</a:t>
            </a:r>
            <a:r>
              <a:rPr lang="en-US" altLang="zh-CN" sz="2400" dirty="0">
                <a:latin typeface="仿宋" panose="02010609060101010101" pitchFamily="49" charset="-122"/>
                <a:ea typeface="仿宋" panose="02010609060101010101" pitchFamily="49" charset="-122"/>
              </a:rPr>
              <a:t>user</a:t>
            </a:r>
            <a:r>
              <a:rPr lang="zh-CN" altLang="zh-CN" sz="2400" dirty="0">
                <a:latin typeface="仿宋" panose="02010609060101010101" pitchFamily="49" charset="-122"/>
                <a:ea typeface="仿宋" panose="02010609060101010101" pitchFamily="49" charset="-122"/>
              </a:rPr>
              <a:t>数据库的</a:t>
            </a:r>
            <a:r>
              <a:rPr lang="en-US" altLang="zh-CN" sz="2400" dirty="0">
                <a:latin typeface="仿宋" panose="02010609060101010101" pitchFamily="49" charset="-122"/>
                <a:ea typeface="仿宋" panose="02010609060101010101" pitchFamily="49" charset="-122"/>
              </a:rPr>
              <a:t>register</a:t>
            </a:r>
            <a:r>
              <a:rPr lang="zh-CN" altLang="zh-CN" sz="2400" dirty="0">
                <a:latin typeface="仿宋" panose="02010609060101010101" pitchFamily="49" charset="-122"/>
                <a:ea typeface="仿宋" panose="02010609060101010101" pitchFamily="49" charset="-122"/>
              </a:rPr>
              <a:t>表，检查用户是否是已经注册的用户</a:t>
            </a:r>
            <a:r>
              <a:rPr lang="zh-CN" altLang="en-US" sz="2400" dirty="0">
                <a:latin typeface="仿宋" panose="02010609060101010101" pitchFamily="49" charset="-122"/>
                <a:ea typeface="仿宋" panose="02010609060101010101" pitchFamily="49" charset="-122"/>
              </a:rPr>
              <a:t>。</a:t>
            </a:r>
          </a:p>
        </p:txBody>
      </p:sp>
      <p:sp>
        <p:nvSpPr>
          <p:cNvPr id="47" name="矩形 46">
            <a:extLst>
              <a:ext uri="{FF2B5EF4-FFF2-40B4-BE49-F238E27FC236}">
                <a16:creationId xmlns:a16="http://schemas.microsoft.com/office/drawing/2014/main" id="{867AF99C-2049-4CEE-B8FA-D37030473B53}"/>
              </a:ext>
            </a:extLst>
          </p:cNvPr>
          <p:cNvSpPr/>
          <p:nvPr/>
        </p:nvSpPr>
        <p:spPr>
          <a:xfrm>
            <a:off x="1066304" y="4425013"/>
            <a:ext cx="10601126" cy="1569660"/>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代码位置：</a:t>
            </a:r>
            <a:r>
              <a:rPr lang="zh-CN" altLang="en-US" sz="2400" dirty="0">
                <a:latin typeface="仿宋" panose="02010609060101010101" pitchFamily="49" charset="-122"/>
                <a:ea typeface="仿宋" panose="02010609060101010101" pitchFamily="49" charset="-122"/>
              </a:rPr>
              <a:t>数据处理程序类所在的包名都是</a:t>
            </a:r>
            <a:r>
              <a:rPr lang="en-US" altLang="zh-CN" sz="2400" dirty="0" err="1">
                <a:latin typeface="仿宋" panose="02010609060101010101" pitchFamily="49" charset="-122"/>
                <a:ea typeface="仿宋" panose="02010609060101010101" pitchFamily="49" charset="-122"/>
              </a:rPr>
              <a:t>application.handle</a:t>
            </a:r>
            <a:r>
              <a:rPr lang="zh-CN" altLang="en-US" sz="2400" dirty="0">
                <a:latin typeface="仿宋" panose="02010609060101010101" pitchFamily="49" charset="-122"/>
                <a:ea typeface="仿宋" panose="02010609060101010101" pitchFamily="49" charset="-122"/>
              </a:rPr>
              <a:t>，需按着包名形成的目录结构存放，例如将下述注册处理者</a:t>
            </a:r>
            <a:r>
              <a:rPr lang="en-US" altLang="zh-CN" sz="2400" dirty="0">
                <a:latin typeface="仿宋" panose="02010609060101010101" pitchFamily="49" charset="-122"/>
                <a:ea typeface="仿宋" panose="02010609060101010101" pitchFamily="49" charset="-122"/>
              </a:rPr>
              <a:t>HandleRegister.java</a:t>
            </a:r>
            <a:r>
              <a:rPr lang="zh-CN" altLang="en-US" sz="2400" dirty="0">
                <a:latin typeface="仿宋" panose="02010609060101010101" pitchFamily="49" charset="-122"/>
                <a:ea typeface="仿宋" panose="02010609060101010101" pitchFamily="49" charset="-122"/>
              </a:rPr>
              <a:t>保存到</a:t>
            </a:r>
            <a:r>
              <a:rPr lang="en-US" altLang="zh-CN" sz="2400" dirty="0">
                <a:latin typeface="仿宋" panose="02010609060101010101" pitchFamily="49" charset="-122"/>
                <a:ea typeface="仿宋" panose="02010609060101010101" pitchFamily="49" charset="-122"/>
              </a:rPr>
              <a:t>..\geng\handle</a:t>
            </a:r>
            <a:r>
              <a:rPr lang="zh-CN" altLang="en-US" sz="2400" dirty="0">
                <a:latin typeface="仿宋" panose="02010609060101010101" pitchFamily="49" charset="-122"/>
                <a:ea typeface="仿宋" panose="02010609060101010101" pitchFamily="49" charset="-122"/>
              </a:rPr>
              <a:t>中，编译格式：</a:t>
            </a:r>
            <a:endParaRPr lang="en-US"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C:\..\bin\&gt; </a:t>
            </a:r>
            <a:r>
              <a:rPr lang="en-US" altLang="zh-CN" sz="2400" b="1" dirty="0" err="1">
                <a:latin typeface="仿宋" panose="02010609060101010101" pitchFamily="49" charset="-122"/>
                <a:ea typeface="仿宋" panose="02010609060101010101" pitchFamily="49" charset="-122"/>
              </a:rPr>
              <a:t>javac</a:t>
            </a:r>
            <a:r>
              <a:rPr lang="en-US" altLang="zh-CN" sz="2400" b="1" dirty="0">
                <a:latin typeface="仿宋" panose="02010609060101010101" pitchFamily="49" charset="-122"/>
                <a:ea typeface="仿宋" panose="02010609060101010101" pitchFamily="49" charset="-122"/>
              </a:rPr>
              <a:t> application\model\HandleRegister.java</a:t>
            </a:r>
          </a:p>
        </p:txBody>
      </p:sp>
    </p:spTree>
    <p:extLst>
      <p:ext uri="{BB962C8B-B14F-4D97-AF65-F5344CB8AC3E}">
        <p14:creationId xmlns:p14="http://schemas.microsoft.com/office/powerpoint/2010/main" val="374282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a:t>
              </a:r>
              <a:r>
                <a:rPr lang="zh-CN" altLang="en-US" sz="2400" b="1" dirty="0">
                  <a:solidFill>
                    <a:schemeClr val="tx1"/>
                  </a:solidFill>
                  <a:latin typeface="仿宋" panose="02010609060101010101" pitchFamily="49" charset="-122"/>
                  <a:ea typeface="仿宋" panose="02010609060101010101" pitchFamily="49" charset="-122"/>
                </a:rPr>
                <a:t>综合练习</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登录与注册</a:t>
              </a:r>
            </a:p>
          </p:txBody>
        </p:sp>
      </p:grpSp>
      <p:sp>
        <p:nvSpPr>
          <p:cNvPr id="12" name="矩形 11">
            <a:extLst>
              <a:ext uri="{FF2B5EF4-FFF2-40B4-BE49-F238E27FC236}">
                <a16:creationId xmlns:a16="http://schemas.microsoft.com/office/drawing/2014/main" id="{017CB03B-D01B-4668-A7EA-B06EB80C225E}"/>
              </a:ext>
            </a:extLst>
          </p:cNvPr>
          <p:cNvSpPr/>
          <p:nvPr/>
        </p:nvSpPr>
        <p:spPr>
          <a:xfrm>
            <a:off x="-7811" y="2310562"/>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sp>
        <p:nvSpPr>
          <p:cNvPr id="49" name="Freeform 3">
            <a:extLst>
              <a:ext uri="{FF2B5EF4-FFF2-40B4-BE49-F238E27FC236}">
                <a16:creationId xmlns:a16="http://schemas.microsoft.com/office/drawing/2014/main" id="{BABE94A6-318C-478C-AB2F-3815E667D753}"/>
              </a:ext>
            </a:extLst>
          </p:cNvPr>
          <p:cNvSpPr/>
          <p:nvPr/>
        </p:nvSpPr>
        <p:spPr>
          <a:xfrm>
            <a:off x="0" y="5942799"/>
            <a:ext cx="12187591" cy="91418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7610168" y="5698044"/>
            <a:ext cx="4429462" cy="914188"/>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4" name="文本框 43">
            <a:extLst>
              <a:ext uri="{FF2B5EF4-FFF2-40B4-BE49-F238E27FC236}">
                <a16:creationId xmlns:a16="http://schemas.microsoft.com/office/drawing/2014/main" id="{9C0CDF93-F065-425C-B6A3-BC206FB276FB}"/>
              </a:ext>
            </a:extLst>
          </p:cNvPr>
          <p:cNvSpPr txBox="1"/>
          <p:nvPr/>
        </p:nvSpPr>
        <p:spPr>
          <a:xfrm>
            <a:off x="-13362" y="2234892"/>
            <a:ext cx="615553" cy="1673432"/>
          </a:xfrm>
          <a:prstGeom prst="rect">
            <a:avLst/>
          </a:prstGeom>
          <a:solidFill>
            <a:schemeClr val="accent5">
              <a:lumMod val="75000"/>
            </a:schemeClr>
          </a:solidFill>
        </p:spPr>
        <p:txBody>
          <a:bodyPr vert="eaVert" wrap="square" rtlCol="0">
            <a:spAutoFit/>
          </a:bodyPr>
          <a:lstStyle/>
          <a:p>
            <a:r>
              <a:rPr lang="zh-CN" altLang="en-US" sz="2800" b="1" dirty="0">
                <a:latin typeface="仿宋" panose="02010609060101010101" pitchFamily="49" charset="-122"/>
                <a:ea typeface="仿宋" panose="02010609060101010101" pitchFamily="49" charset="-122"/>
              </a:rPr>
              <a:t>详细设计</a:t>
            </a:r>
          </a:p>
        </p:txBody>
      </p:sp>
      <p:sp>
        <p:nvSpPr>
          <p:cNvPr id="42" name="矩形 41">
            <a:extLst>
              <a:ext uri="{FF2B5EF4-FFF2-40B4-BE49-F238E27FC236}">
                <a16:creationId xmlns:a16="http://schemas.microsoft.com/office/drawing/2014/main" id="{F9F2EBDD-BF2D-4396-9572-6EEC9F21F1E8}"/>
              </a:ext>
            </a:extLst>
          </p:cNvPr>
          <p:cNvSpPr/>
          <p:nvPr/>
        </p:nvSpPr>
        <p:spPr>
          <a:xfrm>
            <a:off x="1029848" y="2004059"/>
            <a:ext cx="6896656" cy="461665"/>
          </a:xfrm>
          <a:prstGeom prst="rect">
            <a:avLst/>
          </a:prstGeom>
        </p:spPr>
        <p:txBody>
          <a:bodyPr wrap="square">
            <a:spAutoFit/>
          </a:bodyPr>
          <a:lstStyle/>
          <a:p>
            <a:r>
              <a:rPr lang="en-US" altLang="zh-CN" sz="2400" b="1" dirty="0">
                <a:latin typeface="仿宋" panose="02010609060101010101" pitchFamily="49" charset="-122"/>
                <a:ea typeface="仿宋" panose="02010609060101010101" pitchFamily="49" charset="-122"/>
              </a:rPr>
              <a:t>Step3</a:t>
            </a:r>
            <a:r>
              <a:rPr lang="zh-CN" altLang="en-US" sz="2400" b="1" dirty="0">
                <a:latin typeface="仿宋" panose="02010609060101010101" pitchFamily="49" charset="-122"/>
                <a:ea typeface="仿宋" panose="02010609060101010101" pitchFamily="49" charset="-122"/>
              </a:rPr>
              <a:t>：数据处理</a:t>
            </a:r>
          </a:p>
        </p:txBody>
      </p:sp>
      <p:sp>
        <p:nvSpPr>
          <p:cNvPr id="51" name="矩形 50">
            <a:extLst>
              <a:ext uri="{FF2B5EF4-FFF2-40B4-BE49-F238E27FC236}">
                <a16:creationId xmlns:a16="http://schemas.microsoft.com/office/drawing/2014/main" id="{1D557DF0-C59A-417F-8CA9-707AE79E1433}"/>
              </a:ext>
            </a:extLst>
          </p:cNvPr>
          <p:cNvSpPr/>
          <p:nvPr/>
        </p:nvSpPr>
        <p:spPr>
          <a:xfrm>
            <a:off x="1380948" y="2464611"/>
            <a:ext cx="10322935" cy="1200329"/>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有了模型和数据处理者，现在就可以用命令行实现注册和登录。主类</a:t>
            </a:r>
            <a:r>
              <a:rPr lang="en-US" altLang="zh-CN" sz="2400" dirty="0">
                <a:latin typeface="仿宋" panose="02010609060101010101" pitchFamily="49" charset="-122"/>
                <a:ea typeface="仿宋" panose="02010609060101010101" pitchFamily="49" charset="-122"/>
              </a:rPr>
              <a:t>Test</a:t>
            </a:r>
            <a:r>
              <a:rPr lang="zh-CN" altLang="en-US" sz="2400" dirty="0">
                <a:latin typeface="仿宋" panose="02010609060101010101" pitchFamily="49" charset="-122"/>
                <a:ea typeface="仿宋" panose="02010609060101010101" pitchFamily="49" charset="-122"/>
              </a:rPr>
              <a:t>的包名是</a:t>
            </a:r>
            <a:r>
              <a:rPr lang="en-US" altLang="zh-CN" sz="2400" dirty="0" err="1">
                <a:latin typeface="仿宋" panose="02010609060101010101" pitchFamily="49" charset="-122"/>
                <a:ea typeface="仿宋" panose="02010609060101010101" pitchFamily="49" charset="-122"/>
              </a:rPr>
              <a:t>application.test</a:t>
            </a:r>
            <a:r>
              <a:rPr lang="zh-CN" altLang="en-US" sz="2400" dirty="0">
                <a:latin typeface="仿宋" panose="02010609060101010101" pitchFamily="49" charset="-122"/>
                <a:ea typeface="仿宋" panose="02010609060101010101" pitchFamily="49" charset="-122"/>
              </a:rPr>
              <a:t>，实现了一个注册并登录，如果登录成功，就输出一句欢迎语言：“登录成功了！”</a:t>
            </a:r>
          </a:p>
        </p:txBody>
      </p:sp>
      <p:sp>
        <p:nvSpPr>
          <p:cNvPr id="43" name="矩形 42">
            <a:extLst>
              <a:ext uri="{FF2B5EF4-FFF2-40B4-BE49-F238E27FC236}">
                <a16:creationId xmlns:a16="http://schemas.microsoft.com/office/drawing/2014/main" id="{761E333C-15B3-4AAF-A542-D70AD9B272E2}"/>
              </a:ext>
            </a:extLst>
          </p:cNvPr>
          <p:cNvSpPr/>
          <p:nvPr/>
        </p:nvSpPr>
        <p:spPr>
          <a:xfrm>
            <a:off x="1396603" y="3766508"/>
            <a:ext cx="9871862" cy="1569660"/>
          </a:xfrm>
          <a:prstGeom prst="rect">
            <a:avLst/>
          </a:prstGeom>
        </p:spPr>
        <p:txBody>
          <a:bodyPr wrap="square">
            <a:spAutoFit/>
          </a:bodyPr>
          <a:lstStyle/>
          <a:p>
            <a:r>
              <a:rPr lang="en-US" altLang="zh-CN" sz="2400" dirty="0">
                <a:latin typeface="仿宋" panose="02010609060101010101" pitchFamily="49" charset="-122"/>
                <a:ea typeface="仿宋" panose="02010609060101010101" pitchFamily="49" charset="-122"/>
              </a:rPr>
              <a:t>Test.java</a:t>
            </a:r>
            <a:r>
              <a:rPr lang="zh-CN" altLang="en-US" sz="2400" dirty="0">
                <a:latin typeface="仿宋" panose="02010609060101010101" pitchFamily="49" charset="-122"/>
                <a:ea typeface="仿宋" panose="02010609060101010101" pitchFamily="49" charset="-122"/>
              </a:rPr>
              <a:t>保存到</a:t>
            </a:r>
            <a:r>
              <a:rPr lang="en-US" altLang="zh-CN" sz="2400" dirty="0">
                <a:latin typeface="仿宋" panose="02010609060101010101" pitchFamily="49" charset="-122"/>
                <a:ea typeface="仿宋" panose="02010609060101010101" pitchFamily="49" charset="-122"/>
              </a:rPr>
              <a:t>c:\..\application\test</a:t>
            </a:r>
            <a:r>
              <a:rPr lang="zh-CN" altLang="en-US" sz="2400" dirty="0">
                <a:latin typeface="仿宋" panose="02010609060101010101" pitchFamily="49" charset="-122"/>
                <a:ea typeface="仿宋" panose="02010609060101010101" pitchFamily="49" charset="-122"/>
              </a:rPr>
              <a:t>中，如下编译和运行：</a:t>
            </a:r>
          </a:p>
          <a:p>
            <a:r>
              <a:rPr lang="en-US" altLang="zh-CN" sz="2400" dirty="0">
                <a:latin typeface="仿宋" panose="02010609060101010101" pitchFamily="49" charset="-122"/>
                <a:ea typeface="仿宋" panose="02010609060101010101" pitchFamily="49" charset="-122"/>
              </a:rPr>
              <a:t>C:\..\bin&gt; </a:t>
            </a:r>
            <a:r>
              <a:rPr lang="en-US" altLang="zh-CN" sz="2400" b="1" dirty="0" err="1">
                <a:latin typeface="仿宋" panose="02010609060101010101" pitchFamily="49" charset="-122"/>
                <a:ea typeface="仿宋" panose="02010609060101010101" pitchFamily="49" charset="-122"/>
              </a:rPr>
              <a:t>javac</a:t>
            </a:r>
            <a:r>
              <a:rPr lang="en-US" altLang="zh-CN" sz="2400" b="1" dirty="0">
                <a:latin typeface="仿宋" panose="02010609060101010101" pitchFamily="49" charset="-122"/>
                <a:ea typeface="仿宋" panose="02010609060101010101" pitchFamily="49" charset="-122"/>
              </a:rPr>
              <a:t>  application\test\Test.java</a:t>
            </a:r>
          </a:p>
          <a:p>
            <a:r>
              <a:rPr lang="en-US" altLang="zh-CN" sz="2400" dirty="0">
                <a:latin typeface="仿宋" panose="02010609060101010101" pitchFamily="49" charset="-122"/>
                <a:ea typeface="仿宋" panose="02010609060101010101" pitchFamily="49" charset="-122"/>
              </a:rPr>
              <a:t>C:\..\bin&gt; </a:t>
            </a:r>
            <a:r>
              <a:rPr lang="en-US" altLang="zh-CN" sz="2400" b="1" dirty="0">
                <a:solidFill>
                  <a:srgbClr val="C00000"/>
                </a:solidFill>
                <a:latin typeface="仿宋" panose="02010609060101010101" pitchFamily="49" charset="-122"/>
                <a:ea typeface="仿宋" panose="02010609060101010101" pitchFamily="49" charset="-122"/>
              </a:rPr>
              <a:t>java  -cp mysql-connector-java-5.1.5-bin.jar; </a:t>
            </a:r>
            <a:r>
              <a:rPr lang="en-US" altLang="zh-CN" sz="2400" b="1" dirty="0" err="1">
                <a:solidFill>
                  <a:srgbClr val="C00000"/>
                </a:solidFill>
                <a:latin typeface="仿宋" panose="02010609060101010101" pitchFamily="49" charset="-122"/>
                <a:ea typeface="仿宋" panose="02010609060101010101" pitchFamily="49" charset="-122"/>
              </a:rPr>
              <a:t>application.test.Test</a:t>
            </a:r>
            <a:endParaRPr lang="en-US" altLang="zh-CN" sz="2400" b="1" dirty="0">
              <a:solidFill>
                <a:srgbClr val="C00000"/>
              </a:solidFill>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14D9D743-7C7B-4D1F-AE43-0EB412E8FC79}"/>
              </a:ext>
            </a:extLst>
          </p:cNvPr>
          <p:cNvSpPr/>
          <p:nvPr/>
        </p:nvSpPr>
        <p:spPr>
          <a:xfrm>
            <a:off x="1330925" y="5330034"/>
            <a:ext cx="8776973" cy="830997"/>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用</a:t>
            </a:r>
            <a:r>
              <a:rPr lang="en-US" altLang="zh-CN" sz="2400" dirty="0">
                <a:latin typeface="仿宋" panose="02010609060101010101" pitchFamily="49" charset="-122"/>
                <a:ea typeface="仿宋" panose="02010609060101010101" pitchFamily="49" charset="-122"/>
              </a:rPr>
              <a:t>MySQL</a:t>
            </a:r>
            <a:r>
              <a:rPr lang="zh-CN" altLang="en-US" sz="2400" dirty="0">
                <a:latin typeface="仿宋" panose="02010609060101010101" pitchFamily="49" charset="-122"/>
                <a:ea typeface="仿宋" panose="02010609060101010101" pitchFamily="49" charset="-122"/>
              </a:rPr>
              <a:t>客户端管理工具就可以看到</a:t>
            </a:r>
            <a:r>
              <a:rPr lang="en-US" altLang="zh-CN" sz="2400" dirty="0">
                <a:latin typeface="仿宋" panose="02010609060101010101" pitchFamily="49" charset="-122"/>
                <a:ea typeface="仿宋" panose="02010609060101010101" pitchFamily="49" charset="-122"/>
              </a:rPr>
              <a:t>register</a:t>
            </a:r>
            <a:r>
              <a:rPr lang="zh-CN" altLang="en-US" sz="2400" dirty="0">
                <a:latin typeface="仿宋" panose="02010609060101010101" pitchFamily="49" charset="-122"/>
                <a:ea typeface="仿宋" panose="02010609060101010101" pitchFamily="49" charset="-122"/>
              </a:rPr>
              <a:t>表里有了一条记录：</a:t>
            </a:r>
          </a:p>
          <a:p>
            <a:r>
              <a:rPr lang="en-US" altLang="zh-CN" sz="2400" b="1" dirty="0">
                <a:latin typeface="仿宋" panose="02010609060101010101" pitchFamily="49" charset="-122"/>
                <a:ea typeface="仿宋" panose="02010609060101010101" pitchFamily="49" charset="-122"/>
              </a:rPr>
              <a:t>(moonjava,123456,'1999-12-10')</a:t>
            </a:r>
          </a:p>
        </p:txBody>
      </p:sp>
    </p:spTree>
    <p:extLst>
      <p:ext uri="{BB962C8B-B14F-4D97-AF65-F5344CB8AC3E}">
        <p14:creationId xmlns:p14="http://schemas.microsoft.com/office/powerpoint/2010/main" val="91122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a:t>
              </a:r>
              <a:r>
                <a:rPr lang="zh-CN" altLang="en-US" sz="2400" b="1" dirty="0">
                  <a:solidFill>
                    <a:schemeClr val="tx1"/>
                  </a:solidFill>
                  <a:latin typeface="仿宋" panose="02010609060101010101" pitchFamily="49" charset="-122"/>
                  <a:ea typeface="仿宋" panose="02010609060101010101" pitchFamily="49" charset="-122"/>
                </a:rPr>
                <a:t>综合练习</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登录与注册</a:t>
              </a:r>
            </a:p>
          </p:txBody>
        </p:sp>
      </p:grpSp>
      <p:sp>
        <p:nvSpPr>
          <p:cNvPr id="12" name="矩形 11">
            <a:extLst>
              <a:ext uri="{FF2B5EF4-FFF2-40B4-BE49-F238E27FC236}">
                <a16:creationId xmlns:a16="http://schemas.microsoft.com/office/drawing/2014/main" id="{017CB03B-D01B-4668-A7EA-B06EB80C225E}"/>
              </a:ext>
            </a:extLst>
          </p:cNvPr>
          <p:cNvSpPr/>
          <p:nvPr/>
        </p:nvSpPr>
        <p:spPr>
          <a:xfrm>
            <a:off x="-7811" y="2310562"/>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sp>
        <p:nvSpPr>
          <p:cNvPr id="49" name="Freeform 3">
            <a:extLst>
              <a:ext uri="{FF2B5EF4-FFF2-40B4-BE49-F238E27FC236}">
                <a16:creationId xmlns:a16="http://schemas.microsoft.com/office/drawing/2014/main" id="{BABE94A6-318C-478C-AB2F-3815E667D753}"/>
              </a:ext>
            </a:extLst>
          </p:cNvPr>
          <p:cNvSpPr/>
          <p:nvPr/>
        </p:nvSpPr>
        <p:spPr>
          <a:xfrm>
            <a:off x="0" y="5942799"/>
            <a:ext cx="12187591" cy="91418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7610168" y="5698044"/>
            <a:ext cx="4429462" cy="914188"/>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4" name="文本框 43">
            <a:extLst>
              <a:ext uri="{FF2B5EF4-FFF2-40B4-BE49-F238E27FC236}">
                <a16:creationId xmlns:a16="http://schemas.microsoft.com/office/drawing/2014/main" id="{9C0CDF93-F065-425C-B6A3-BC206FB276FB}"/>
              </a:ext>
            </a:extLst>
          </p:cNvPr>
          <p:cNvSpPr txBox="1"/>
          <p:nvPr/>
        </p:nvSpPr>
        <p:spPr>
          <a:xfrm>
            <a:off x="-13362" y="2234892"/>
            <a:ext cx="615553" cy="1673432"/>
          </a:xfrm>
          <a:prstGeom prst="rect">
            <a:avLst/>
          </a:prstGeom>
          <a:solidFill>
            <a:schemeClr val="accent5">
              <a:lumMod val="75000"/>
            </a:schemeClr>
          </a:solidFill>
        </p:spPr>
        <p:txBody>
          <a:bodyPr vert="eaVert" wrap="square" rtlCol="0">
            <a:spAutoFit/>
          </a:bodyPr>
          <a:lstStyle/>
          <a:p>
            <a:r>
              <a:rPr lang="zh-CN" altLang="en-US" sz="2800" b="1" dirty="0">
                <a:latin typeface="仿宋" panose="02010609060101010101" pitchFamily="49" charset="-122"/>
                <a:ea typeface="仿宋" panose="02010609060101010101" pitchFamily="49" charset="-122"/>
              </a:rPr>
              <a:t>详细设计</a:t>
            </a:r>
          </a:p>
        </p:txBody>
      </p:sp>
      <p:sp>
        <p:nvSpPr>
          <p:cNvPr id="42" name="矩形 41">
            <a:extLst>
              <a:ext uri="{FF2B5EF4-FFF2-40B4-BE49-F238E27FC236}">
                <a16:creationId xmlns:a16="http://schemas.microsoft.com/office/drawing/2014/main" id="{F9F2EBDD-BF2D-4396-9572-6EEC9F21F1E8}"/>
              </a:ext>
            </a:extLst>
          </p:cNvPr>
          <p:cNvSpPr/>
          <p:nvPr/>
        </p:nvSpPr>
        <p:spPr>
          <a:xfrm>
            <a:off x="1029848" y="2004059"/>
            <a:ext cx="6896656" cy="461665"/>
          </a:xfrm>
          <a:prstGeom prst="rect">
            <a:avLst/>
          </a:prstGeom>
        </p:spPr>
        <p:txBody>
          <a:bodyPr wrap="square">
            <a:spAutoFit/>
          </a:bodyPr>
          <a:lstStyle/>
          <a:p>
            <a:r>
              <a:rPr lang="en-US" altLang="zh-CN" sz="2400" b="1" dirty="0">
                <a:latin typeface="仿宋" panose="02010609060101010101" pitchFamily="49" charset="-122"/>
                <a:ea typeface="仿宋" panose="02010609060101010101" pitchFamily="49" charset="-122"/>
              </a:rPr>
              <a:t>Step4</a:t>
            </a:r>
            <a:r>
              <a:rPr lang="zh-CN" altLang="en-US" sz="2400" b="1" dirty="0">
                <a:latin typeface="仿宋" panose="02010609060101010101" pitchFamily="49" charset="-122"/>
                <a:ea typeface="仿宋" panose="02010609060101010101" pitchFamily="49" charset="-122"/>
              </a:rPr>
              <a:t>：实现用户视图</a:t>
            </a:r>
          </a:p>
        </p:txBody>
      </p:sp>
      <p:sp>
        <p:nvSpPr>
          <p:cNvPr id="43" name="矩形 42">
            <a:extLst>
              <a:ext uri="{FF2B5EF4-FFF2-40B4-BE49-F238E27FC236}">
                <a16:creationId xmlns:a16="http://schemas.microsoft.com/office/drawing/2014/main" id="{EC854529-40B8-473A-AD77-D6076B3D42B6}"/>
              </a:ext>
            </a:extLst>
          </p:cNvPr>
          <p:cNvSpPr/>
          <p:nvPr/>
        </p:nvSpPr>
        <p:spPr>
          <a:xfrm>
            <a:off x="1564321" y="2460599"/>
            <a:ext cx="9704144" cy="461665"/>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注册视图：</a:t>
            </a:r>
            <a:r>
              <a:rPr lang="zh-CN" altLang="en-US" sz="2400" dirty="0">
                <a:latin typeface="仿宋" panose="02010609060101010101" pitchFamily="49" charset="-122"/>
                <a:ea typeface="仿宋" panose="02010609060101010101" pitchFamily="49" charset="-122"/>
              </a:rPr>
              <a:t>提供显示模型和修改模型中数据的功能。</a:t>
            </a:r>
          </a:p>
        </p:txBody>
      </p:sp>
      <p:sp>
        <p:nvSpPr>
          <p:cNvPr id="45" name="矩形 44">
            <a:extLst>
              <a:ext uri="{FF2B5EF4-FFF2-40B4-BE49-F238E27FC236}">
                <a16:creationId xmlns:a16="http://schemas.microsoft.com/office/drawing/2014/main" id="{8DE6381B-0E01-4A07-83C1-1816E46A419C}"/>
              </a:ext>
            </a:extLst>
          </p:cNvPr>
          <p:cNvSpPr/>
          <p:nvPr/>
        </p:nvSpPr>
        <p:spPr>
          <a:xfrm>
            <a:off x="1564320" y="3115576"/>
            <a:ext cx="10319336" cy="830997"/>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登录视图：</a:t>
            </a:r>
            <a:r>
              <a:rPr lang="zh-CN" altLang="en-US" sz="2400" dirty="0">
                <a:latin typeface="仿宋" panose="02010609060101010101" pitchFamily="49" charset="-122"/>
                <a:ea typeface="仿宋" panose="02010609060101010101" pitchFamily="49" charset="-122"/>
              </a:rPr>
              <a:t>用户可以输入注册的</a:t>
            </a:r>
            <a:r>
              <a:rPr lang="en-US" altLang="zh-CN" sz="2400" dirty="0">
                <a:latin typeface="仿宋" panose="02010609060101010101" pitchFamily="49" charset="-122"/>
                <a:ea typeface="仿宋" panose="02010609060101010101" pitchFamily="49" charset="-122"/>
              </a:rPr>
              <a:t>id</a:t>
            </a:r>
            <a:r>
              <a:rPr lang="zh-CN" altLang="en-US" sz="2400" dirty="0">
                <a:latin typeface="仿宋" panose="02010609060101010101" pitchFamily="49" charset="-122"/>
                <a:ea typeface="仿宋" panose="02010609060101010101" pitchFamily="49" charset="-122"/>
              </a:rPr>
              <a:t>和密码。单击登录按钮、将有关数据，比如</a:t>
            </a:r>
            <a:r>
              <a:rPr lang="en-US" altLang="zh-CN" sz="2400" dirty="0">
                <a:latin typeface="仿宋" panose="02010609060101010101" pitchFamily="49" charset="-122"/>
                <a:ea typeface="仿宋" panose="02010609060101010101" pitchFamily="49" charset="-122"/>
              </a:rPr>
              <a:t>id</a:t>
            </a:r>
            <a:r>
              <a:rPr lang="zh-CN" altLang="en-US" sz="2400" dirty="0">
                <a:latin typeface="仿宋" panose="02010609060101010101" pitchFamily="49" charset="-122"/>
                <a:ea typeface="仿宋" panose="02010609060101010101" pitchFamily="49" charset="-122"/>
              </a:rPr>
              <a:t>和密码，交给登录数据处理者。</a:t>
            </a:r>
          </a:p>
        </p:txBody>
      </p:sp>
      <p:sp>
        <p:nvSpPr>
          <p:cNvPr id="46" name="矩形 45">
            <a:extLst>
              <a:ext uri="{FF2B5EF4-FFF2-40B4-BE49-F238E27FC236}">
                <a16:creationId xmlns:a16="http://schemas.microsoft.com/office/drawing/2014/main" id="{AE9F2328-F292-48C6-8B1B-8DEF284927D0}"/>
              </a:ext>
            </a:extLst>
          </p:cNvPr>
          <p:cNvSpPr/>
          <p:nvPr/>
        </p:nvSpPr>
        <p:spPr>
          <a:xfrm>
            <a:off x="1578118" y="4177912"/>
            <a:ext cx="9473252" cy="461665"/>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集成视图：</a:t>
            </a:r>
            <a:r>
              <a:rPr lang="zh-CN" altLang="en-US" sz="2400" dirty="0">
                <a:latin typeface="仿宋" panose="02010609060101010101" pitchFamily="49" charset="-122"/>
                <a:ea typeface="仿宋" panose="02010609060101010101" pitchFamily="49" charset="-122"/>
              </a:rPr>
              <a:t>  将注册视图和登录视图集成到</a:t>
            </a:r>
            <a:r>
              <a:rPr lang="en-US" altLang="zh-CN" sz="2400" dirty="0" err="1">
                <a:latin typeface="仿宋" panose="02010609060101010101" pitchFamily="49" charset="-122"/>
                <a:ea typeface="仿宋" panose="02010609060101010101" pitchFamily="49" charset="-122"/>
              </a:rPr>
              <a:t>JTabbedPane</a:t>
            </a:r>
            <a:r>
              <a:rPr lang="zh-CN" altLang="en-US" sz="2400" dirty="0">
                <a:latin typeface="仿宋" panose="02010609060101010101" pitchFamily="49" charset="-122"/>
                <a:ea typeface="仿宋" panose="02010609060101010101" pitchFamily="49" charset="-122"/>
              </a:rPr>
              <a:t>容器。</a:t>
            </a:r>
          </a:p>
        </p:txBody>
      </p:sp>
      <p:sp>
        <p:nvSpPr>
          <p:cNvPr id="47" name="矩形 46">
            <a:extLst>
              <a:ext uri="{FF2B5EF4-FFF2-40B4-BE49-F238E27FC236}">
                <a16:creationId xmlns:a16="http://schemas.microsoft.com/office/drawing/2014/main" id="{8D04489B-E7EB-4C8A-9593-73979A3B38C2}"/>
              </a:ext>
            </a:extLst>
          </p:cNvPr>
          <p:cNvSpPr/>
          <p:nvPr/>
        </p:nvSpPr>
        <p:spPr>
          <a:xfrm>
            <a:off x="1564319" y="4707578"/>
            <a:ext cx="10482641" cy="1200329"/>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视图的包名都是</a:t>
            </a:r>
            <a:r>
              <a:rPr lang="en-US" altLang="zh-CN" sz="2400" dirty="0" err="1">
                <a:latin typeface="仿宋" panose="02010609060101010101" pitchFamily="49" charset="-122"/>
                <a:ea typeface="仿宋" panose="02010609060101010101" pitchFamily="49" charset="-122"/>
              </a:rPr>
              <a:t>application.view</a:t>
            </a:r>
            <a:r>
              <a:rPr lang="zh-CN" altLang="en-US" sz="2400" dirty="0">
                <a:latin typeface="仿宋" panose="02010609060101010101" pitchFamily="49" charset="-122"/>
                <a:ea typeface="仿宋" panose="02010609060101010101" pitchFamily="49" charset="-122"/>
              </a:rPr>
              <a:t>，需按着包名形成的目录结构存放，例如将注册视图</a:t>
            </a:r>
            <a:r>
              <a:rPr lang="en-US" altLang="zh-CN" sz="2400" dirty="0">
                <a:latin typeface="仿宋" panose="02010609060101010101" pitchFamily="49" charset="-122"/>
                <a:ea typeface="仿宋" panose="02010609060101010101" pitchFamily="49" charset="-122"/>
              </a:rPr>
              <a:t>RegisterView.java</a:t>
            </a:r>
            <a:r>
              <a:rPr lang="zh-CN" altLang="en-US" sz="2400" dirty="0">
                <a:latin typeface="仿宋" panose="02010609060101010101" pitchFamily="49" charset="-122"/>
                <a:ea typeface="仿宋" panose="02010609060101010101" pitchFamily="49" charset="-122"/>
              </a:rPr>
              <a:t>保存到</a:t>
            </a:r>
            <a:r>
              <a:rPr lang="en-US" altLang="zh-CN" sz="2400" dirty="0">
                <a:latin typeface="仿宋" panose="02010609060101010101" pitchFamily="49" charset="-122"/>
                <a:ea typeface="仿宋" panose="02010609060101010101" pitchFamily="49" charset="-122"/>
              </a:rPr>
              <a:t>c:\..\application\view</a:t>
            </a:r>
            <a:r>
              <a:rPr lang="zh-CN" altLang="en-US" sz="2400" dirty="0">
                <a:latin typeface="仿宋" panose="02010609060101010101" pitchFamily="49" charset="-122"/>
                <a:ea typeface="仿宋" panose="02010609060101010101" pitchFamily="49" charset="-122"/>
              </a:rPr>
              <a:t>中，编译格式：</a:t>
            </a:r>
          </a:p>
          <a:p>
            <a:r>
              <a:rPr lang="en-US" altLang="zh-CN" sz="2400" b="1" dirty="0">
                <a:latin typeface="仿宋" panose="02010609060101010101" pitchFamily="49" charset="-122"/>
                <a:ea typeface="仿宋" panose="02010609060101010101" pitchFamily="49" charset="-122"/>
              </a:rPr>
              <a:t>C:\..\bin\&gt;javac  application\view\RegisterView.java </a:t>
            </a:r>
          </a:p>
        </p:txBody>
      </p:sp>
    </p:spTree>
    <p:extLst>
      <p:ext uri="{BB962C8B-B14F-4D97-AF65-F5344CB8AC3E}">
        <p14:creationId xmlns:p14="http://schemas.microsoft.com/office/powerpoint/2010/main" val="49132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11.1 </a:t>
            </a:r>
            <a:r>
              <a:rPr lang="en-US" altLang="zh-CN" b="1" dirty="0" err="1">
                <a:latin typeface="仿宋" panose="02010609060101010101" pitchFamily="49" charset="-122"/>
                <a:ea typeface="仿宋" panose="02010609060101010101" pitchFamily="49" charset="-122"/>
              </a:rPr>
              <a:t>Mysql</a:t>
            </a:r>
            <a:r>
              <a:rPr lang="zh-CN" altLang="en-US" b="1" dirty="0">
                <a:latin typeface="仿宋" panose="02010609060101010101" pitchFamily="49" charset="-122"/>
                <a:ea typeface="仿宋" panose="02010609060101010101" pitchFamily="49" charset="-122"/>
              </a:rPr>
              <a:t>数据库与</a:t>
            </a:r>
            <a:r>
              <a:rPr lang="en-US" altLang="zh-CN" b="1" dirty="0">
                <a:latin typeface="仿宋" panose="02010609060101010101" pitchFamily="49" charset="-122"/>
                <a:ea typeface="仿宋" panose="02010609060101010101" pitchFamily="49" charset="-122"/>
              </a:rPr>
              <a:t>SQL</a:t>
            </a:r>
            <a:r>
              <a:rPr lang="zh-CN" altLang="en-US" b="1" dirty="0">
                <a:latin typeface="仿宋" panose="02010609060101010101" pitchFamily="49" charset="-122"/>
                <a:ea typeface="仿宋" panose="02010609060101010101" pitchFamily="49" charset="-122"/>
              </a:rPr>
              <a:t>命令</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SQL</a:t>
              </a:r>
              <a:r>
                <a:rPr lang="zh-CN" altLang="en-US" sz="2400" b="1" dirty="0">
                  <a:solidFill>
                    <a:schemeClr val="tx1"/>
                  </a:solidFill>
                  <a:latin typeface="仿宋" panose="02010609060101010101" pitchFamily="49" charset="-122"/>
                  <a:ea typeface="仿宋" panose="02010609060101010101" pitchFamily="49" charset="-122"/>
                </a:rPr>
                <a:t>命令</a:t>
              </a:r>
            </a:p>
          </p:txBody>
        </p:sp>
      </p:grpSp>
      <p:grpSp>
        <p:nvGrpSpPr>
          <p:cNvPr id="29" name="组合 28">
            <a:extLst>
              <a:ext uri="{FF2B5EF4-FFF2-40B4-BE49-F238E27FC236}">
                <a16:creationId xmlns:a16="http://schemas.microsoft.com/office/drawing/2014/main" id="{50B45FF1-E674-4802-B45F-6C18F295E6D7}"/>
              </a:ext>
            </a:extLst>
          </p:cNvPr>
          <p:cNvGrpSpPr/>
          <p:nvPr/>
        </p:nvGrpSpPr>
        <p:grpSpPr>
          <a:xfrm>
            <a:off x="7782621" y="6156285"/>
            <a:ext cx="4404176" cy="614344"/>
            <a:chOff x="1385211" y="3506663"/>
            <a:chExt cx="4405195" cy="614486"/>
          </a:xfrm>
        </p:grpSpPr>
        <p:sp>
          <p:nvSpPr>
            <p:cNvPr id="30" name="Freeform 3">
              <a:extLst>
                <a:ext uri="{FF2B5EF4-FFF2-40B4-BE49-F238E27FC236}">
                  <a16:creationId xmlns:a16="http://schemas.microsoft.com/office/drawing/2014/main" id="{BA7DB6A9-B94A-4698-BA27-A392B337BA1A}"/>
                </a:ext>
              </a:extLst>
            </p:cNvPr>
            <p:cNvSpPr/>
            <p:nvPr/>
          </p:nvSpPr>
          <p:spPr>
            <a:xfrm>
              <a:off x="1385211" y="3506663"/>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1" name="Freeform 3">
              <a:extLst>
                <a:ext uri="{FF2B5EF4-FFF2-40B4-BE49-F238E27FC236}">
                  <a16:creationId xmlns:a16="http://schemas.microsoft.com/office/drawing/2014/main" id="{13F2AA6F-89D4-43C2-BAC4-1CAAD0351364}"/>
                </a:ext>
              </a:extLst>
            </p:cNvPr>
            <p:cNvSpPr/>
            <p:nvPr/>
          </p:nvSpPr>
          <p:spPr>
            <a:xfrm>
              <a:off x="1385211" y="3735263"/>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2" name="Freeform 3">
              <a:extLst>
                <a:ext uri="{FF2B5EF4-FFF2-40B4-BE49-F238E27FC236}">
                  <a16:creationId xmlns:a16="http://schemas.microsoft.com/office/drawing/2014/main" id="{3A04FF26-CC70-42F6-8EE0-3CED4D5B10D4}"/>
                </a:ext>
              </a:extLst>
            </p:cNvPr>
            <p:cNvSpPr/>
            <p:nvPr/>
          </p:nvSpPr>
          <p:spPr>
            <a:xfrm>
              <a:off x="1385211" y="4006725"/>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0070C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A3620759-0252-4A53-B0D7-DF84016DA082}"/>
              </a:ext>
            </a:extLst>
          </p:cNvPr>
          <p:cNvSpPr/>
          <p:nvPr/>
        </p:nvSpPr>
        <p:spPr>
          <a:xfrm>
            <a:off x="-32257" y="2057587"/>
            <a:ext cx="12192794" cy="4702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26" name="内容占位符 2">
            <a:extLst>
              <a:ext uri="{FF2B5EF4-FFF2-40B4-BE49-F238E27FC236}">
                <a16:creationId xmlns:a16="http://schemas.microsoft.com/office/drawing/2014/main" id="{4425C3EA-8D94-44A0-915C-EF38E943FDFC}"/>
              </a:ext>
            </a:extLst>
          </p:cNvPr>
          <p:cNvSpPr txBox="1">
            <a:spLocks/>
          </p:cNvSpPr>
          <p:nvPr/>
        </p:nvSpPr>
        <p:spPr>
          <a:xfrm>
            <a:off x="281084" y="1967115"/>
            <a:ext cx="10731984" cy="55511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6</a:t>
            </a:r>
            <a:r>
              <a:rPr lang="zh-CN" altLang="en-US" sz="2400" b="1" dirty="0">
                <a:solidFill>
                  <a:schemeClr val="tx1"/>
                </a:solidFill>
                <a:latin typeface="仿宋" panose="02010609060101010101" pitchFamily="49" charset="-122"/>
                <a:ea typeface="仿宋" panose="02010609060101010101" pitchFamily="49" charset="-122"/>
              </a:rPr>
              <a:t>．插入数据</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0CDBFC3B-7922-4C67-8B0F-7E6BDE066183}"/>
              </a:ext>
            </a:extLst>
          </p:cNvPr>
          <p:cNvSpPr/>
          <p:nvPr/>
        </p:nvSpPr>
        <p:spPr>
          <a:xfrm>
            <a:off x="-794" y="4613755"/>
            <a:ext cx="12187591" cy="99037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95A25D5F-667E-497F-8125-49C469CE3EE2}"/>
              </a:ext>
            </a:extLst>
          </p:cNvPr>
          <p:cNvSpPr/>
          <p:nvPr/>
        </p:nvSpPr>
        <p:spPr>
          <a:xfrm>
            <a:off x="-794" y="3851932"/>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5A6F4300-8E1E-4B73-A550-250EF0522590}"/>
              </a:ext>
            </a:extLst>
          </p:cNvPr>
          <p:cNvSpPr/>
          <p:nvPr/>
        </p:nvSpPr>
        <p:spPr>
          <a:xfrm>
            <a:off x="-794" y="2612698"/>
            <a:ext cx="12187591" cy="7821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仿宋" panose="02010609060101010101" pitchFamily="49" charset="-122"/>
                <a:ea typeface="仿宋" panose="02010609060101010101" pitchFamily="49" charset="-122"/>
              </a:rPr>
              <a:t> </a:t>
            </a:r>
            <a:endParaRPr lang="zh-CN" altLang="en-US" b="1" dirty="0">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FE95ADAC-2C41-47D4-8DB5-C60E54C7209E}"/>
              </a:ext>
            </a:extLst>
          </p:cNvPr>
          <p:cNvSpPr txBox="1">
            <a:spLocks/>
          </p:cNvSpPr>
          <p:nvPr/>
        </p:nvSpPr>
        <p:spPr>
          <a:xfrm>
            <a:off x="453919" y="2633014"/>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lnSpc>
                <a:spcPct val="130000"/>
              </a:lnSpc>
              <a:spcBef>
                <a:spcPts val="0"/>
              </a:spcBef>
              <a:buNone/>
            </a:pPr>
            <a:r>
              <a:rPr lang="en-US" altLang="zh-CN" sz="2400" b="1" dirty="0">
                <a:solidFill>
                  <a:srgbClr val="0000FF"/>
                </a:solidFill>
                <a:latin typeface="仿宋" panose="02010609060101010101" pitchFamily="49" charset="-122"/>
                <a:ea typeface="仿宋" panose="02010609060101010101" pitchFamily="49" charset="-122"/>
              </a:rPr>
              <a:t> INSERT INTO &lt;</a:t>
            </a:r>
            <a:r>
              <a:rPr lang="zh-CN" altLang="en-US" sz="2400" b="1" dirty="0">
                <a:solidFill>
                  <a:srgbClr val="0000FF"/>
                </a:solidFill>
                <a:latin typeface="仿宋" panose="02010609060101010101" pitchFamily="49" charset="-122"/>
                <a:ea typeface="仿宋" panose="02010609060101010101" pitchFamily="49" charset="-122"/>
              </a:rPr>
              <a:t>表名</a:t>
            </a:r>
            <a:r>
              <a:rPr lang="en-US" altLang="zh-CN" sz="2400" b="1" dirty="0">
                <a:solidFill>
                  <a:srgbClr val="0000FF"/>
                </a:solidFill>
                <a:latin typeface="仿宋" panose="02010609060101010101" pitchFamily="49" charset="-122"/>
                <a:ea typeface="仿宋" panose="02010609060101010101" pitchFamily="49" charset="-122"/>
              </a:rPr>
              <a:t>&gt;[(</a:t>
            </a:r>
            <a:r>
              <a:rPr lang="zh-CN" altLang="en-US" sz="2400" b="1" dirty="0">
                <a:solidFill>
                  <a:srgbClr val="0000FF"/>
                </a:solidFill>
                <a:latin typeface="仿宋" panose="02010609060101010101" pitchFamily="49" charset="-122"/>
                <a:ea typeface="仿宋" panose="02010609060101010101" pitchFamily="49" charset="-122"/>
              </a:rPr>
              <a:t>字段名</a:t>
            </a:r>
            <a:r>
              <a:rPr lang="en-US" altLang="zh-CN" sz="2400" b="1" dirty="0">
                <a:solidFill>
                  <a:srgbClr val="0000FF"/>
                </a:solidFill>
                <a:latin typeface="仿宋" panose="02010609060101010101" pitchFamily="49" charset="-122"/>
                <a:ea typeface="仿宋" panose="02010609060101010101" pitchFamily="49" charset="-122"/>
              </a:rPr>
              <a:t>[</a:t>
            </a:r>
            <a:r>
              <a:rPr lang="zh-CN" altLang="en-US" sz="2400" b="1" dirty="0">
                <a:solidFill>
                  <a:srgbClr val="0000FF"/>
                </a:solidFill>
                <a:latin typeface="仿宋" panose="02010609060101010101" pitchFamily="49" charset="-122"/>
                <a:ea typeface="仿宋" panose="02010609060101010101" pitchFamily="49" charset="-122"/>
              </a:rPr>
              <a:t>，字段名</a:t>
            </a:r>
            <a:r>
              <a:rPr lang="en-US" altLang="zh-CN" sz="2400" b="1" dirty="0">
                <a:solidFill>
                  <a:srgbClr val="0000FF"/>
                </a:solidFill>
                <a:latin typeface="仿宋" panose="02010609060101010101" pitchFamily="49" charset="-122"/>
                <a:ea typeface="仿宋" panose="02010609060101010101" pitchFamily="49" charset="-122"/>
              </a:rPr>
              <a:t>]…)] VALUES(</a:t>
            </a:r>
            <a:r>
              <a:rPr lang="zh-CN" altLang="en-US" sz="2400" b="1" dirty="0">
                <a:solidFill>
                  <a:srgbClr val="0000FF"/>
                </a:solidFill>
                <a:latin typeface="仿宋" panose="02010609060101010101" pitchFamily="49" charset="-122"/>
                <a:ea typeface="仿宋" panose="02010609060101010101" pitchFamily="49" charset="-122"/>
              </a:rPr>
              <a:t>常量</a:t>
            </a:r>
            <a:r>
              <a:rPr lang="en-US" altLang="zh-CN" sz="2400" b="1" dirty="0">
                <a:solidFill>
                  <a:srgbClr val="0000FF"/>
                </a:solidFill>
                <a:latin typeface="仿宋" panose="02010609060101010101" pitchFamily="49" charset="-122"/>
                <a:ea typeface="仿宋" panose="02010609060101010101" pitchFamily="49" charset="-122"/>
              </a:rPr>
              <a:t>[</a:t>
            </a:r>
            <a:r>
              <a:rPr lang="zh-CN" altLang="en-US" sz="2400" b="1" dirty="0">
                <a:solidFill>
                  <a:srgbClr val="0000FF"/>
                </a:solidFill>
                <a:latin typeface="仿宋" panose="02010609060101010101" pitchFamily="49" charset="-122"/>
                <a:ea typeface="仿宋" panose="02010609060101010101" pitchFamily="49" charset="-122"/>
              </a:rPr>
              <a:t>，常量</a:t>
            </a:r>
            <a:r>
              <a:rPr lang="en-US" altLang="zh-CN" sz="2400" b="1" dirty="0">
                <a:solidFill>
                  <a:srgbClr val="0000FF"/>
                </a:solidFill>
                <a:latin typeface="仿宋" panose="02010609060101010101" pitchFamily="49" charset="-122"/>
                <a:ea typeface="仿宋" panose="02010609060101010101" pitchFamily="49" charset="-122"/>
              </a:rPr>
              <a:t>]…)</a:t>
            </a:r>
          </a:p>
          <a:p>
            <a:pPr marL="533279" lvl="1" indent="0">
              <a:lnSpc>
                <a:spcPct val="130000"/>
              </a:lnSpc>
              <a:spcBef>
                <a:spcPts val="0"/>
              </a:spcBef>
              <a:buNone/>
            </a:pPr>
            <a:endParaRPr lang="en-US" altLang="zh-CN" sz="2400" b="1" dirty="0">
              <a:solidFill>
                <a:srgbClr val="0000FF"/>
              </a:solidFill>
              <a:latin typeface="仿宋" panose="02010609060101010101" pitchFamily="49" charset="-122"/>
              <a:ea typeface="仿宋" panose="02010609060101010101" pitchFamily="49" charset="-122"/>
            </a:endParaRPr>
          </a:p>
          <a:p>
            <a:pPr marL="533279" lvl="1" indent="0">
              <a:lnSpc>
                <a:spcPct val="130000"/>
              </a:lnSpc>
              <a:spcBef>
                <a:spcPts val="0"/>
              </a:spcBef>
              <a:buNone/>
            </a:pPr>
            <a:endParaRPr lang="en-US" altLang="zh-CN" sz="2400" b="1" dirty="0">
              <a:solidFill>
                <a:srgbClr val="0000FF"/>
              </a:solidFill>
              <a:latin typeface="仿宋" panose="02010609060101010101" pitchFamily="49" charset="-122"/>
              <a:ea typeface="仿宋" panose="02010609060101010101" pitchFamily="49" charset="-122"/>
            </a:endParaRPr>
          </a:p>
          <a:p>
            <a:pPr marL="531707" lvl="1" indent="0">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例如，要向表</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student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中插入一行数据的</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SQL</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语句是：</a:t>
            </a:r>
          </a:p>
          <a:p>
            <a:pPr marL="533279" lvl="1" indent="0">
              <a:lnSpc>
                <a:spcPct val="130000"/>
              </a:lnSpc>
              <a:spcBef>
                <a:spcPts val="0"/>
              </a:spcBef>
              <a:buNone/>
            </a:pPr>
            <a:r>
              <a:rPr lang="en-US" altLang="zh-CN" sz="2400" b="1" dirty="0">
                <a:solidFill>
                  <a:srgbClr val="FF0000"/>
                </a:solidFill>
                <a:latin typeface="仿宋" panose="02010609060101010101" pitchFamily="49" charset="-122"/>
                <a:ea typeface="仿宋" panose="02010609060101010101" pitchFamily="49" charset="-122"/>
              </a:rPr>
              <a:t>insert into student(</a:t>
            </a:r>
            <a:r>
              <a:rPr lang="en-US" altLang="zh-CN" sz="2400" b="1" dirty="0" err="1">
                <a:solidFill>
                  <a:srgbClr val="FF0000"/>
                </a:solidFill>
                <a:latin typeface="仿宋" panose="02010609060101010101" pitchFamily="49" charset="-122"/>
                <a:ea typeface="仿宋" panose="02010609060101010101" pitchFamily="49" charset="-122"/>
              </a:rPr>
              <a:t>studentNo,studentName,studentAge,specialty</a:t>
            </a:r>
            <a:r>
              <a:rPr lang="en-US" altLang="zh-CN" sz="2400" b="1" dirty="0">
                <a:solidFill>
                  <a:srgbClr val="FF0000"/>
                </a:solidFill>
                <a:latin typeface="仿宋" panose="02010609060101010101" pitchFamily="49" charset="-122"/>
                <a:ea typeface="仿宋" panose="02010609060101010101" pitchFamily="49" charset="-122"/>
              </a:rPr>
              <a:t>)</a:t>
            </a:r>
            <a:br>
              <a:rPr lang="en-US" altLang="zh-CN" sz="2400" b="1" dirty="0">
                <a:solidFill>
                  <a:srgbClr val="FF0000"/>
                </a:solidFill>
                <a:latin typeface="仿宋" panose="02010609060101010101" pitchFamily="49" charset="-122"/>
                <a:ea typeface="仿宋" panose="02010609060101010101" pitchFamily="49" charset="-122"/>
              </a:rPr>
            </a:br>
            <a:r>
              <a:rPr lang="en-US" altLang="zh-CN" sz="2400" b="1" dirty="0">
                <a:solidFill>
                  <a:srgbClr val="FF0000"/>
                </a:solidFill>
                <a:latin typeface="仿宋" panose="02010609060101010101" pitchFamily="49" charset="-122"/>
                <a:ea typeface="仿宋" panose="02010609060101010101" pitchFamily="49" charset="-122"/>
              </a:rPr>
              <a:t>values('1404010901',' </a:t>
            </a:r>
            <a:r>
              <a:rPr lang="zh-CN" altLang="en-US" sz="2400" b="1" dirty="0">
                <a:solidFill>
                  <a:srgbClr val="FF0000"/>
                </a:solidFill>
                <a:latin typeface="仿宋" panose="02010609060101010101" pitchFamily="49" charset="-122"/>
                <a:ea typeface="仿宋" panose="02010609060101010101" pitchFamily="49" charset="-122"/>
              </a:rPr>
              <a:t>刘青 </a:t>
            </a:r>
            <a:r>
              <a:rPr lang="en-US" altLang="zh-CN" sz="2400" b="1" dirty="0">
                <a:solidFill>
                  <a:srgbClr val="FF0000"/>
                </a:solidFill>
                <a:latin typeface="仿宋" panose="02010609060101010101" pitchFamily="49" charset="-122"/>
                <a:ea typeface="仿宋" panose="02010609060101010101" pitchFamily="49" charset="-122"/>
              </a:rPr>
              <a:t>',20, ' </a:t>
            </a:r>
            <a:r>
              <a:rPr lang="zh-CN" altLang="en-US" sz="2400" b="1" dirty="0">
                <a:solidFill>
                  <a:srgbClr val="FF0000"/>
                </a:solidFill>
                <a:latin typeface="仿宋" panose="02010609060101010101" pitchFamily="49" charset="-122"/>
                <a:ea typeface="仿宋" panose="02010609060101010101" pitchFamily="49" charset="-122"/>
              </a:rPr>
              <a:t>计算机 </a:t>
            </a:r>
            <a:r>
              <a:rPr lang="en-US" altLang="zh-CN" sz="2400" b="1" dirty="0">
                <a:solidFill>
                  <a:srgbClr val="FF0000"/>
                </a:solidFill>
                <a:latin typeface="仿宋" panose="02010609060101010101" pitchFamily="49" charset="-122"/>
                <a:ea typeface="仿宋" panose="02010609060101010101" pitchFamily="49" charset="-122"/>
              </a:rPr>
              <a:t>');</a:t>
            </a:r>
            <a:r>
              <a:rPr lang="zh-CN" altLang="en-US" sz="2400" b="1" dirty="0">
                <a:solidFill>
                  <a:srgbClr val="FF0000"/>
                </a:solidFill>
                <a:latin typeface="仿宋" panose="02010609060101010101" pitchFamily="49" charset="-122"/>
                <a:ea typeface="仿宋" panose="02010609060101010101" pitchFamily="49" charset="-122"/>
              </a:rPr>
              <a:t> </a:t>
            </a:r>
            <a:endParaRPr lang="en-US" altLang="zh-CN" sz="2400" b="1" dirty="0">
              <a:solidFill>
                <a:srgbClr val="FF0000"/>
              </a:solidFill>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A323E0FE-D20F-4426-9942-8C153A50EF1D}"/>
              </a:ext>
            </a:extLst>
          </p:cNvPr>
          <p:cNvGrpSpPr/>
          <p:nvPr/>
        </p:nvGrpSpPr>
        <p:grpSpPr>
          <a:xfrm>
            <a:off x="-32257" y="5528940"/>
            <a:ext cx="12156345" cy="1345836"/>
            <a:chOff x="31254" y="5207846"/>
            <a:chExt cx="12209087" cy="1346148"/>
          </a:xfrm>
        </p:grpSpPr>
        <p:sp>
          <p:nvSpPr>
            <p:cNvPr id="25" name="内容占位符 4">
              <a:extLst>
                <a:ext uri="{FF2B5EF4-FFF2-40B4-BE49-F238E27FC236}">
                  <a16:creationId xmlns:a16="http://schemas.microsoft.com/office/drawing/2014/main" id="{F7275A86-E213-4489-B1CE-293774B49107}"/>
                </a:ext>
              </a:extLst>
            </p:cNvPr>
            <p:cNvSpPr txBox="1">
              <a:spLocks/>
            </p:cNvSpPr>
            <p:nvPr/>
          </p:nvSpPr>
          <p:spPr>
            <a:xfrm>
              <a:off x="31254" y="6508275"/>
              <a:ext cx="12209087" cy="45719"/>
            </a:xfrm>
            <a:prstGeom prst="rect">
              <a:avLst/>
            </a:prstGeom>
            <a:solidFill>
              <a:srgbClr val="74B836"/>
            </a:solidFill>
          </p:spPr>
          <p:txBody>
            <a:bodyPr>
              <a:normAutofit fontScale="25000" lnSpcReduction="2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b="1" dirty="0">
                <a:solidFill>
                  <a:schemeClr val="bg1"/>
                </a:solidFill>
                <a:latin typeface="仿宋" panose="02010609060101010101" pitchFamily="49" charset="-122"/>
                <a:ea typeface="仿宋" panose="02010609060101010101" pitchFamily="49" charset="-122"/>
              </a:endParaRPr>
            </a:p>
          </p:txBody>
        </p:sp>
        <p:grpSp>
          <p:nvGrpSpPr>
            <p:cNvPr id="27" name="组合 26">
              <a:extLst>
                <a:ext uri="{FF2B5EF4-FFF2-40B4-BE49-F238E27FC236}">
                  <a16:creationId xmlns:a16="http://schemas.microsoft.com/office/drawing/2014/main" id="{15E3DF1D-857C-4F60-8D46-05FEB2B97384}"/>
                </a:ext>
              </a:extLst>
            </p:cNvPr>
            <p:cNvGrpSpPr/>
            <p:nvPr/>
          </p:nvGrpSpPr>
          <p:grpSpPr>
            <a:xfrm flipH="1">
              <a:off x="8522293" y="5207846"/>
              <a:ext cx="3229725" cy="1301644"/>
              <a:chOff x="-8805" y="5407865"/>
              <a:chExt cx="3213509" cy="1301644"/>
            </a:xfrm>
          </p:grpSpPr>
          <p:sp>
            <p:nvSpPr>
              <p:cNvPr id="28" name="矩形 27">
                <a:extLst>
                  <a:ext uri="{FF2B5EF4-FFF2-40B4-BE49-F238E27FC236}">
                    <a16:creationId xmlns:a16="http://schemas.microsoft.com/office/drawing/2014/main" id="{F221DE59-5C11-445F-A4E0-8EC007E4CAE2}"/>
                  </a:ext>
                </a:extLst>
              </p:cNvPr>
              <p:cNvSpPr/>
              <p:nvPr/>
            </p:nvSpPr>
            <p:spPr>
              <a:xfrm>
                <a:off x="2015764"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3D97677-CE29-46E8-A1BF-A40218B24CB7}"/>
                  </a:ext>
                </a:extLst>
              </p:cNvPr>
              <p:cNvSpPr/>
              <p:nvPr/>
            </p:nvSpPr>
            <p:spPr>
              <a:xfrm>
                <a:off x="366888"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E4013589-254B-481B-B387-169465F610F4}"/>
                  </a:ext>
                </a:extLst>
              </p:cNvPr>
              <p:cNvSpPr/>
              <p:nvPr/>
            </p:nvSpPr>
            <p:spPr>
              <a:xfrm>
                <a:off x="-8805" y="5666360"/>
                <a:ext cx="495299"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E552AA27-A77E-4B17-8759-DE3F0839DA2A}"/>
                  </a:ext>
                </a:extLst>
              </p:cNvPr>
              <p:cNvSpPr/>
              <p:nvPr/>
            </p:nvSpPr>
            <p:spPr>
              <a:xfrm>
                <a:off x="2339571" y="6008462"/>
                <a:ext cx="266702" cy="28721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F57B8653-FCA1-4F05-BEB5-12C4683BF17C}"/>
                  </a:ext>
                </a:extLst>
              </p:cNvPr>
              <p:cNvSpPr/>
              <p:nvPr/>
            </p:nvSpPr>
            <p:spPr>
              <a:xfrm>
                <a:off x="2015764" y="642229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71AB17D-7A6D-4B67-A75D-1BF3948FE64A}"/>
                  </a:ext>
                </a:extLst>
              </p:cNvPr>
              <p:cNvSpPr/>
              <p:nvPr/>
            </p:nvSpPr>
            <p:spPr>
              <a:xfrm>
                <a:off x="2606273" y="540786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F1A95228-D224-4110-A6A7-3A065D87C886}"/>
                  </a:ext>
                </a:extLst>
              </p:cNvPr>
              <p:cNvSpPr/>
              <p:nvPr/>
            </p:nvSpPr>
            <p:spPr>
              <a:xfrm>
                <a:off x="1882413" y="5721244"/>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A8224E67-E349-4C07-A074-9CF0A8C0D93C}"/>
                  </a:ext>
                </a:extLst>
              </p:cNvPr>
              <p:cNvSpPr/>
              <p:nvPr/>
            </p:nvSpPr>
            <p:spPr>
              <a:xfrm flipV="1">
                <a:off x="1173740" y="6008462"/>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71B9E171-39EB-4460-AC6F-7D6A667E06DC}"/>
                  </a:ext>
                </a:extLst>
              </p:cNvPr>
              <p:cNvSpPr/>
              <p:nvPr/>
            </p:nvSpPr>
            <p:spPr>
              <a:xfrm>
                <a:off x="3048494" y="6292362"/>
                <a:ext cx="156210" cy="135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187757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 calcmode="lin" valueType="num">
                                      <p:cBhvr>
                                        <p:cTn id="11" dur="10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26">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26">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26">
                                            <p:txEl>
                                              <p:pRg st="0" end="0"/>
                                            </p:txEl>
                                          </p:spTgt>
                                        </p:tgtEl>
                                      </p:cBhvr>
                                    </p:animEffect>
                                  </p:childTnLst>
                                </p:cTn>
                              </p:par>
                            </p:childTnLst>
                          </p:cTn>
                        </p:par>
                        <p:par>
                          <p:cTn id="15" fill="hold">
                            <p:stCondLst>
                              <p:cond delay="1500"/>
                            </p:stCondLst>
                            <p:childTnLst>
                              <p:par>
                                <p:cTn id="16" presetID="6" presetClass="entr" presetSubtype="16"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circle(in)">
                                      <p:cBhvr>
                                        <p:cTn id="18" dur="2000"/>
                                        <p:tgtEl>
                                          <p:spTgt spid="20"/>
                                        </p:tgtEl>
                                      </p:cBhvr>
                                    </p:animEffect>
                                  </p:childTnLst>
                                </p:cTn>
                              </p:par>
                            </p:childTnLst>
                          </p:cTn>
                        </p:par>
                        <p:par>
                          <p:cTn id="19" fill="hold">
                            <p:stCondLst>
                              <p:cond delay="3500"/>
                            </p:stCondLst>
                            <p:childTnLst>
                              <p:par>
                                <p:cTn id="20" presetID="31" presetClass="entr" presetSubtype="0" fill="hold" grpId="0" nodeType="afterEffect">
                                  <p:stCondLst>
                                    <p:cond delay="0"/>
                                  </p:stCondLst>
                                  <p:childTnLst>
                                    <p:set>
                                      <p:cBhvr>
                                        <p:cTn id="21" dur="1" fill="hold">
                                          <p:stCondLst>
                                            <p:cond delay="0"/>
                                          </p:stCondLst>
                                        </p:cTn>
                                        <p:tgtEl>
                                          <p:spTgt spid="23">
                                            <p:txEl>
                                              <p:pRg st="0" end="0"/>
                                            </p:txEl>
                                          </p:spTgt>
                                        </p:tgtEl>
                                        <p:attrNameLst>
                                          <p:attrName>style.visibility</p:attrName>
                                        </p:attrNameLst>
                                      </p:cBhvr>
                                      <p:to>
                                        <p:strVal val="visible"/>
                                      </p:to>
                                    </p:set>
                                    <p:anim calcmode="lin" valueType="num">
                                      <p:cBhvr>
                                        <p:cTn id="22" dur="10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23">
                                            <p:txEl>
                                              <p:pRg st="0" end="0"/>
                                            </p:txEl>
                                          </p:spTgt>
                                        </p:tgtEl>
                                        <p:attrNameLst>
                                          <p:attrName>style.rotation</p:attrName>
                                        </p:attrNameLst>
                                      </p:cBhvr>
                                      <p:tavLst>
                                        <p:tav tm="0">
                                          <p:val>
                                            <p:fltVal val="90"/>
                                          </p:val>
                                        </p:tav>
                                        <p:tav tm="100000">
                                          <p:val>
                                            <p:fltVal val="0"/>
                                          </p:val>
                                        </p:tav>
                                      </p:tavLst>
                                    </p:anim>
                                    <p:animEffect transition="in" filter="fade">
                                      <p:cBhvr>
                                        <p:cTn id="25" dur="1000"/>
                                        <p:tgtEl>
                                          <p:spTgt spid="23">
                                            <p:txEl>
                                              <p:pRg st="0" end="0"/>
                                            </p:txEl>
                                          </p:spTgt>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23">
                                            <p:txEl>
                                              <p:pRg st="3" end="3"/>
                                            </p:txEl>
                                          </p:spTgt>
                                        </p:tgtEl>
                                        <p:attrNameLst>
                                          <p:attrName>style.visibility</p:attrName>
                                        </p:attrNameLst>
                                      </p:cBhvr>
                                      <p:to>
                                        <p:strVal val="visible"/>
                                      </p:to>
                                    </p:set>
                                    <p:anim calcmode="lin" valueType="num">
                                      <p:cBhvr>
                                        <p:cTn id="28" dur="1000" fill="hold"/>
                                        <p:tgtEl>
                                          <p:spTgt spid="23">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23">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23">
                                            <p:txEl>
                                              <p:pRg st="3" end="3"/>
                                            </p:txEl>
                                          </p:spTgt>
                                        </p:tgtEl>
                                        <p:attrNameLst>
                                          <p:attrName>style.rotation</p:attrName>
                                        </p:attrNameLst>
                                      </p:cBhvr>
                                      <p:tavLst>
                                        <p:tav tm="0">
                                          <p:val>
                                            <p:fltVal val="90"/>
                                          </p:val>
                                        </p:tav>
                                        <p:tav tm="100000">
                                          <p:val>
                                            <p:fltVal val="0"/>
                                          </p:val>
                                        </p:tav>
                                      </p:tavLst>
                                    </p:anim>
                                    <p:animEffect transition="in" filter="fade">
                                      <p:cBhvr>
                                        <p:cTn id="31" dur="1000"/>
                                        <p:tgtEl>
                                          <p:spTgt spid="23">
                                            <p:txEl>
                                              <p:pRg st="3" end="3"/>
                                            </p:txEl>
                                          </p:spTgt>
                                        </p:tgtEl>
                                      </p:cBhvr>
                                    </p:animEffect>
                                  </p:childTnLst>
                                </p:cTn>
                              </p:par>
                            </p:childTnLst>
                          </p:cTn>
                        </p:par>
                        <p:par>
                          <p:cTn id="32" fill="hold">
                            <p:stCondLst>
                              <p:cond delay="4500"/>
                            </p:stCondLst>
                            <p:childTnLst>
                              <p:par>
                                <p:cTn id="33" presetID="2" presetClass="entr" presetSubtype="8" fill="hold" nodeType="afterEffect">
                                  <p:stCondLst>
                                    <p:cond delay="0"/>
                                  </p:stCondLst>
                                  <p:childTnLst>
                                    <p:set>
                                      <p:cBhvr>
                                        <p:cTn id="34" dur="1" fill="hold">
                                          <p:stCondLst>
                                            <p:cond delay="0"/>
                                          </p:stCondLst>
                                        </p:cTn>
                                        <p:tgtEl>
                                          <p:spTgt spid="23">
                                            <p:txEl>
                                              <p:pRg st="4" end="4"/>
                                            </p:txEl>
                                          </p:spTgt>
                                        </p:tgtEl>
                                        <p:attrNameLst>
                                          <p:attrName>style.visibility</p:attrName>
                                        </p:attrNameLst>
                                      </p:cBhvr>
                                      <p:to>
                                        <p:strVal val="visible"/>
                                      </p:to>
                                    </p:set>
                                    <p:anim calcmode="lin" valueType="num">
                                      <p:cBhvr additive="base">
                                        <p:cTn id="35" dur="500" fill="hold"/>
                                        <p:tgtEl>
                                          <p:spTgt spid="23">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par>
                          <p:cTn id="37" fill="hold">
                            <p:stCondLst>
                              <p:cond delay="5000"/>
                            </p:stCondLst>
                            <p:childTnLst>
                              <p:par>
                                <p:cTn id="38" presetID="22" presetClass="entr" presetSubtype="2"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right)">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build="p"/>
      <p:bldP spid="20" grpId="0" animBg="1"/>
      <p:bldP spid="2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a:t>
              </a:r>
              <a:r>
                <a:rPr lang="zh-CN" altLang="en-US" sz="2400" b="1" dirty="0">
                  <a:solidFill>
                    <a:schemeClr val="tx1"/>
                  </a:solidFill>
                  <a:latin typeface="仿宋" panose="02010609060101010101" pitchFamily="49" charset="-122"/>
                  <a:ea typeface="仿宋" panose="02010609060101010101" pitchFamily="49" charset="-122"/>
                </a:rPr>
                <a:t>综合练习</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登录与注册</a:t>
              </a:r>
            </a:p>
          </p:txBody>
        </p:sp>
      </p:grpSp>
      <p:sp>
        <p:nvSpPr>
          <p:cNvPr id="12" name="矩形 11">
            <a:extLst>
              <a:ext uri="{FF2B5EF4-FFF2-40B4-BE49-F238E27FC236}">
                <a16:creationId xmlns:a16="http://schemas.microsoft.com/office/drawing/2014/main" id="{017CB03B-D01B-4668-A7EA-B06EB80C225E}"/>
              </a:ext>
            </a:extLst>
          </p:cNvPr>
          <p:cNvSpPr/>
          <p:nvPr/>
        </p:nvSpPr>
        <p:spPr>
          <a:xfrm>
            <a:off x="-7811" y="2310562"/>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sp>
        <p:nvSpPr>
          <p:cNvPr id="49" name="Freeform 3">
            <a:extLst>
              <a:ext uri="{FF2B5EF4-FFF2-40B4-BE49-F238E27FC236}">
                <a16:creationId xmlns:a16="http://schemas.microsoft.com/office/drawing/2014/main" id="{BABE94A6-318C-478C-AB2F-3815E667D753}"/>
              </a:ext>
            </a:extLst>
          </p:cNvPr>
          <p:cNvSpPr/>
          <p:nvPr/>
        </p:nvSpPr>
        <p:spPr>
          <a:xfrm>
            <a:off x="0" y="5942799"/>
            <a:ext cx="12187591" cy="91418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7610168" y="5698044"/>
            <a:ext cx="4429462" cy="914188"/>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4" name="文本框 43">
            <a:extLst>
              <a:ext uri="{FF2B5EF4-FFF2-40B4-BE49-F238E27FC236}">
                <a16:creationId xmlns:a16="http://schemas.microsoft.com/office/drawing/2014/main" id="{9C0CDF93-F065-425C-B6A3-BC206FB276FB}"/>
              </a:ext>
            </a:extLst>
          </p:cNvPr>
          <p:cNvSpPr txBox="1"/>
          <p:nvPr/>
        </p:nvSpPr>
        <p:spPr>
          <a:xfrm>
            <a:off x="-13362" y="2234892"/>
            <a:ext cx="615553" cy="1673432"/>
          </a:xfrm>
          <a:prstGeom prst="rect">
            <a:avLst/>
          </a:prstGeom>
          <a:solidFill>
            <a:schemeClr val="accent5">
              <a:lumMod val="75000"/>
            </a:schemeClr>
          </a:solidFill>
        </p:spPr>
        <p:txBody>
          <a:bodyPr vert="eaVert" wrap="square" rtlCol="0">
            <a:spAutoFit/>
          </a:bodyPr>
          <a:lstStyle/>
          <a:p>
            <a:r>
              <a:rPr lang="zh-CN" altLang="en-US" sz="2800" b="1" dirty="0">
                <a:latin typeface="仿宋" panose="02010609060101010101" pitchFamily="49" charset="-122"/>
                <a:ea typeface="仿宋" panose="02010609060101010101" pitchFamily="49" charset="-122"/>
              </a:rPr>
              <a:t>详细设计</a:t>
            </a:r>
          </a:p>
        </p:txBody>
      </p:sp>
      <p:sp>
        <p:nvSpPr>
          <p:cNvPr id="42" name="矩形 41">
            <a:extLst>
              <a:ext uri="{FF2B5EF4-FFF2-40B4-BE49-F238E27FC236}">
                <a16:creationId xmlns:a16="http://schemas.microsoft.com/office/drawing/2014/main" id="{F9F2EBDD-BF2D-4396-9572-6EEC9F21F1E8}"/>
              </a:ext>
            </a:extLst>
          </p:cNvPr>
          <p:cNvSpPr/>
          <p:nvPr/>
        </p:nvSpPr>
        <p:spPr>
          <a:xfrm>
            <a:off x="1029848" y="2004059"/>
            <a:ext cx="6896656" cy="461665"/>
          </a:xfrm>
          <a:prstGeom prst="rect">
            <a:avLst/>
          </a:prstGeom>
        </p:spPr>
        <p:txBody>
          <a:bodyPr wrap="square">
            <a:spAutoFit/>
          </a:bodyPr>
          <a:lstStyle/>
          <a:p>
            <a:r>
              <a:rPr lang="en-US" altLang="zh-CN" sz="2400" b="1" dirty="0">
                <a:latin typeface="仿宋" panose="02010609060101010101" pitchFamily="49" charset="-122"/>
                <a:ea typeface="仿宋" panose="02010609060101010101" pitchFamily="49" charset="-122"/>
              </a:rPr>
              <a:t>Step5</a:t>
            </a:r>
            <a:r>
              <a:rPr lang="zh-CN" altLang="en-US" sz="2400" b="1" dirty="0">
                <a:latin typeface="仿宋" panose="02010609060101010101" pitchFamily="49" charset="-122"/>
                <a:ea typeface="仿宋" panose="02010609060101010101" pitchFamily="49" charset="-122"/>
              </a:rPr>
              <a:t>：实现软件系统业务逻辑</a:t>
            </a:r>
          </a:p>
        </p:txBody>
      </p:sp>
      <p:sp>
        <p:nvSpPr>
          <p:cNvPr id="48" name="矩形 47">
            <a:extLst>
              <a:ext uri="{FF2B5EF4-FFF2-40B4-BE49-F238E27FC236}">
                <a16:creationId xmlns:a16="http://schemas.microsoft.com/office/drawing/2014/main" id="{2B433AFA-F8BB-4D1F-861F-0A27A2ADB461}"/>
              </a:ext>
            </a:extLst>
          </p:cNvPr>
          <p:cNvSpPr/>
          <p:nvPr/>
        </p:nvSpPr>
        <p:spPr>
          <a:xfrm>
            <a:off x="1506801" y="2908195"/>
            <a:ext cx="9761663" cy="1569660"/>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本例提供一个猜数字游戏，但希望用户登录后才可以玩游戏。因此，程序决定引入</a:t>
            </a:r>
            <a:r>
              <a:rPr lang="en-US" altLang="zh-CN" sz="2400" b="1" dirty="0" err="1">
                <a:latin typeface="仿宋" panose="02010609060101010101" pitchFamily="49" charset="-122"/>
                <a:ea typeface="仿宋" panose="02010609060101010101" pitchFamily="49" charset="-122"/>
              </a:rPr>
              <a:t>application.view</a:t>
            </a:r>
            <a:r>
              <a:rPr lang="zh-CN" altLang="en-US" sz="2400" b="1" dirty="0">
                <a:latin typeface="仿宋" panose="02010609060101010101" pitchFamily="49" charset="-122"/>
                <a:ea typeface="仿宋" panose="02010609060101010101" pitchFamily="49" charset="-122"/>
              </a:rPr>
              <a:t>包中的</a:t>
            </a:r>
            <a:r>
              <a:rPr lang="en-US" altLang="zh-CN" sz="2400" b="1" dirty="0" err="1">
                <a:latin typeface="仿宋" panose="02010609060101010101" pitchFamily="49" charset="-122"/>
                <a:ea typeface="仿宋" panose="02010609060101010101" pitchFamily="49" charset="-122"/>
              </a:rPr>
              <a:t>RegisterAndLoginView</a:t>
            </a:r>
            <a:r>
              <a:rPr lang="zh-CN" altLang="en-US" sz="2400" b="1" dirty="0">
                <a:latin typeface="仿宋" panose="02010609060101010101" pitchFamily="49" charset="-122"/>
                <a:ea typeface="仿宋" panose="02010609060101010101" pitchFamily="49" charset="-122"/>
              </a:rPr>
              <a:t>类，以便提示用户登录或注册（</a:t>
            </a:r>
            <a:r>
              <a:rPr lang="en-US" altLang="zh-CN" sz="2400" b="1" dirty="0" err="1">
                <a:latin typeface="仿宋" panose="02010609060101010101" pitchFamily="49" charset="-122"/>
                <a:ea typeface="仿宋" panose="02010609060101010101" pitchFamily="49" charset="-122"/>
              </a:rPr>
              <a:t>RegisterAndLoginView</a:t>
            </a:r>
            <a:r>
              <a:rPr lang="zh-CN" altLang="en-US" sz="2400" b="1" dirty="0">
                <a:latin typeface="仿宋" panose="02010609060101010101" pitchFamily="49" charset="-122"/>
                <a:ea typeface="仿宋" panose="02010609060101010101" pitchFamily="49" charset="-122"/>
              </a:rPr>
              <a:t>就可以满足用户的这个需求）。</a:t>
            </a:r>
          </a:p>
        </p:txBody>
      </p:sp>
    </p:spTree>
    <p:extLst>
      <p:ext uri="{BB962C8B-B14F-4D97-AF65-F5344CB8AC3E}">
        <p14:creationId xmlns:p14="http://schemas.microsoft.com/office/powerpoint/2010/main" val="426936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11.3 JDBC</a:t>
            </a:r>
            <a:r>
              <a:rPr lang="zh-CN" altLang="en-US" b="1" dirty="0">
                <a:latin typeface="仿宋" panose="02010609060101010101" pitchFamily="49" charset="-122"/>
                <a:ea typeface="仿宋" panose="02010609060101010101" pitchFamily="49" charset="-122"/>
              </a:rPr>
              <a:t>编程</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JDBC</a:t>
              </a:r>
              <a:r>
                <a:rPr lang="zh-CN" altLang="en-US" sz="2400" b="1" dirty="0">
                  <a:solidFill>
                    <a:schemeClr val="tx1"/>
                  </a:solidFill>
                  <a:latin typeface="仿宋" panose="02010609060101010101" pitchFamily="49" charset="-122"/>
                  <a:ea typeface="仿宋" panose="02010609060101010101" pitchFamily="49" charset="-122"/>
                </a:rPr>
                <a:t>综合练习</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登录与注册</a:t>
              </a:r>
            </a:p>
          </p:txBody>
        </p:sp>
      </p:grpSp>
      <p:sp>
        <p:nvSpPr>
          <p:cNvPr id="12" name="矩形 11">
            <a:extLst>
              <a:ext uri="{FF2B5EF4-FFF2-40B4-BE49-F238E27FC236}">
                <a16:creationId xmlns:a16="http://schemas.microsoft.com/office/drawing/2014/main" id="{017CB03B-D01B-4668-A7EA-B06EB80C225E}"/>
              </a:ext>
            </a:extLst>
          </p:cNvPr>
          <p:cNvSpPr/>
          <p:nvPr/>
        </p:nvSpPr>
        <p:spPr>
          <a:xfrm>
            <a:off x="-7811" y="2310562"/>
            <a:ext cx="12187594" cy="31200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0563F008-2C43-4318-A716-16809E3B0A3E}"/>
              </a:ext>
            </a:extLst>
          </p:cNvPr>
          <p:cNvSpPr/>
          <p:nvPr/>
        </p:nvSpPr>
        <p:spPr>
          <a:xfrm>
            <a:off x="1" y="2054940"/>
            <a:ext cx="1218759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79453498-4C55-45EA-9069-B7131206EB27}"/>
              </a:ext>
            </a:extLst>
          </p:cNvPr>
          <p:cNvSpPr txBox="1">
            <a:spLocks/>
          </p:cNvSpPr>
          <p:nvPr/>
        </p:nvSpPr>
        <p:spPr>
          <a:xfrm>
            <a:off x="456302" y="2588216"/>
            <a:ext cx="11427354" cy="311447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p>
        </p:txBody>
      </p:sp>
      <p:sp>
        <p:nvSpPr>
          <p:cNvPr id="49" name="Freeform 3">
            <a:extLst>
              <a:ext uri="{FF2B5EF4-FFF2-40B4-BE49-F238E27FC236}">
                <a16:creationId xmlns:a16="http://schemas.microsoft.com/office/drawing/2014/main" id="{BABE94A6-318C-478C-AB2F-3815E667D753}"/>
              </a:ext>
            </a:extLst>
          </p:cNvPr>
          <p:cNvSpPr/>
          <p:nvPr/>
        </p:nvSpPr>
        <p:spPr>
          <a:xfrm>
            <a:off x="0" y="5942799"/>
            <a:ext cx="12187591" cy="91418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3931348C-0C34-40E2-B818-133A04479BFA}"/>
              </a:ext>
            </a:extLst>
          </p:cNvPr>
          <p:cNvGrpSpPr/>
          <p:nvPr/>
        </p:nvGrpSpPr>
        <p:grpSpPr>
          <a:xfrm flipH="1">
            <a:off x="7610168" y="5698044"/>
            <a:ext cx="4429462" cy="914188"/>
            <a:chOff x="897607" y="5043462"/>
            <a:chExt cx="5441599" cy="1357947"/>
          </a:xfrm>
        </p:grpSpPr>
        <p:sp>
          <p:nvSpPr>
            <p:cNvPr id="23" name="矩形 22">
              <a:extLst>
                <a:ext uri="{FF2B5EF4-FFF2-40B4-BE49-F238E27FC236}">
                  <a16:creationId xmlns:a16="http://schemas.microsoft.com/office/drawing/2014/main" id="{3E381278-E816-435C-BCDA-CC50F563092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E0BDF5A-0917-4112-B30D-F8F9654E9A52}"/>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119D09D8-0A98-47CF-ABD0-5315FD3371B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CC16F76-F9F3-40A2-B7B4-65192160D5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6F3BB8A-4A8B-4395-A09F-6E57466A8E9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3FFE5265-98F9-4B7E-9E91-E9249710B12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08AEBA98-6F5D-4045-B6C0-A90188C3C37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D52F4913-347B-4552-B64D-CA2979784AF5}"/>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F9FCBC5-83C0-474E-AA66-222833CF787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2D76CFE8-C18E-4738-8E1F-2CF030DD099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98CA994D-C3AA-4EBD-ABE4-B00F42BD9C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027C772-7DA8-49C3-912B-8D6CD64A2D53}"/>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AEC55DFD-A3AF-4E19-9479-5F5EE202FF9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86C9633E-AA37-4409-92B0-BA9D9957FA2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8214A8B7-AA5F-42B4-B614-4F23F6E29BB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E5BD09AC-C39E-4F76-9030-E7BD49A999F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C079BE67-6534-4847-85AE-01A443D639C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latin typeface="仿宋" panose="02010609060101010101" pitchFamily="49" charset="-122"/>
                <a:ea typeface="仿宋" panose="02010609060101010101" pitchFamily="49" charset="-122"/>
              </a:endParaRPr>
            </a:p>
          </p:txBody>
        </p:sp>
      </p:grpSp>
      <p:sp>
        <p:nvSpPr>
          <p:cNvPr id="44" name="文本框 43">
            <a:extLst>
              <a:ext uri="{FF2B5EF4-FFF2-40B4-BE49-F238E27FC236}">
                <a16:creationId xmlns:a16="http://schemas.microsoft.com/office/drawing/2014/main" id="{9C0CDF93-F065-425C-B6A3-BC206FB276FB}"/>
              </a:ext>
            </a:extLst>
          </p:cNvPr>
          <p:cNvSpPr txBox="1"/>
          <p:nvPr/>
        </p:nvSpPr>
        <p:spPr>
          <a:xfrm>
            <a:off x="-13362" y="2234892"/>
            <a:ext cx="615553" cy="1673432"/>
          </a:xfrm>
          <a:prstGeom prst="rect">
            <a:avLst/>
          </a:prstGeom>
          <a:solidFill>
            <a:schemeClr val="accent5">
              <a:lumMod val="75000"/>
            </a:schemeClr>
          </a:solidFill>
        </p:spPr>
        <p:txBody>
          <a:bodyPr vert="eaVert" wrap="square" rtlCol="0">
            <a:spAutoFit/>
          </a:bodyPr>
          <a:lstStyle/>
          <a:p>
            <a:r>
              <a:rPr lang="zh-CN" altLang="en-US" sz="2800" b="1" dirty="0">
                <a:latin typeface="仿宋" panose="02010609060101010101" pitchFamily="49" charset="-122"/>
                <a:ea typeface="仿宋" panose="02010609060101010101" pitchFamily="49" charset="-122"/>
              </a:rPr>
              <a:t>详细设计</a:t>
            </a:r>
          </a:p>
        </p:txBody>
      </p:sp>
      <p:sp>
        <p:nvSpPr>
          <p:cNvPr id="42" name="矩形 41">
            <a:extLst>
              <a:ext uri="{FF2B5EF4-FFF2-40B4-BE49-F238E27FC236}">
                <a16:creationId xmlns:a16="http://schemas.microsoft.com/office/drawing/2014/main" id="{F9F2EBDD-BF2D-4396-9572-6EEC9F21F1E8}"/>
              </a:ext>
            </a:extLst>
          </p:cNvPr>
          <p:cNvSpPr/>
          <p:nvPr/>
        </p:nvSpPr>
        <p:spPr>
          <a:xfrm>
            <a:off x="800350" y="1590998"/>
            <a:ext cx="6896656" cy="461665"/>
          </a:xfrm>
          <a:prstGeom prst="rect">
            <a:avLst/>
          </a:prstGeom>
        </p:spPr>
        <p:txBody>
          <a:bodyPr wrap="square">
            <a:spAutoFit/>
          </a:bodyPr>
          <a:lstStyle/>
          <a:p>
            <a:r>
              <a:rPr lang="en-US" altLang="zh-CN" sz="2400" b="1" dirty="0">
                <a:latin typeface="仿宋" panose="02010609060101010101" pitchFamily="49" charset="-122"/>
                <a:ea typeface="仿宋" panose="02010609060101010101" pitchFamily="49" charset="-122"/>
              </a:rPr>
              <a:t>Step5</a:t>
            </a:r>
            <a:r>
              <a:rPr lang="zh-CN" altLang="en-US" sz="2400" b="1" dirty="0">
                <a:latin typeface="仿宋" panose="02010609060101010101" pitchFamily="49" charset="-122"/>
                <a:ea typeface="仿宋" panose="02010609060101010101" pitchFamily="49" charset="-122"/>
              </a:rPr>
              <a:t>：实现软件系统业务逻辑</a:t>
            </a:r>
          </a:p>
        </p:txBody>
      </p:sp>
      <p:sp>
        <p:nvSpPr>
          <p:cNvPr id="43" name="矩形 42">
            <a:extLst>
              <a:ext uri="{FF2B5EF4-FFF2-40B4-BE49-F238E27FC236}">
                <a16:creationId xmlns:a16="http://schemas.microsoft.com/office/drawing/2014/main" id="{19B2F905-783D-4293-8198-6B7FA64911A5}"/>
              </a:ext>
            </a:extLst>
          </p:cNvPr>
          <p:cNvSpPr/>
          <p:nvPr/>
        </p:nvSpPr>
        <p:spPr>
          <a:xfrm>
            <a:off x="1032023" y="2096674"/>
            <a:ext cx="10703675" cy="830997"/>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应用程序的主类没有包名，将主类</a:t>
            </a:r>
            <a:r>
              <a:rPr lang="en-US" altLang="zh-CN" sz="2400" b="1" dirty="0">
                <a:latin typeface="仿宋" panose="02010609060101010101" pitchFamily="49" charset="-122"/>
                <a:ea typeface="仿宋" panose="02010609060101010101" pitchFamily="49" charset="-122"/>
                <a:hlinkClick r:id="rId2" action="ppaction://hlinkfile"/>
              </a:rPr>
              <a:t>MainWindow.java</a:t>
            </a:r>
            <a:r>
              <a:rPr lang="zh-CN" altLang="en-US" sz="2400" dirty="0">
                <a:latin typeface="仿宋" panose="02010609060101010101" pitchFamily="49" charset="-122"/>
                <a:ea typeface="仿宋" panose="02010609060101010101" pitchFamily="49" charset="-122"/>
              </a:rPr>
              <a:t>保存到</a:t>
            </a:r>
            <a:r>
              <a:rPr lang="en-US" altLang="zh-CN" sz="2400" dirty="0" err="1">
                <a:latin typeface="仿宋" panose="02010609060101010101" pitchFamily="49" charset="-122"/>
                <a:ea typeface="仿宋" panose="02010609060101010101" pitchFamily="49" charset="-122"/>
              </a:rPr>
              <a:t>src</a:t>
            </a:r>
            <a:r>
              <a:rPr lang="zh-CN" altLang="en-US" sz="2400" dirty="0">
                <a:latin typeface="仿宋" panose="02010609060101010101" pitchFamily="49" charset="-122"/>
                <a:ea typeface="仿宋" panose="02010609060101010101" pitchFamily="49" charset="-122"/>
              </a:rPr>
              <a:t>目录中即可</a:t>
            </a:r>
            <a:r>
              <a:rPr lang="en-US" altLang="zh-CN" sz="2400" dirty="0" err="1">
                <a:latin typeface="仿宋" panose="02010609060101010101" pitchFamily="49" charset="-122"/>
                <a:ea typeface="仿宋" panose="02010609060101010101" pitchFamily="49" charset="-122"/>
              </a:rPr>
              <a:t>WindowGuessNumber</a:t>
            </a:r>
            <a:r>
              <a:rPr lang="zh-CN" altLang="en-US" sz="2400" dirty="0">
                <a:latin typeface="仿宋" panose="02010609060101010101" pitchFamily="49" charset="-122"/>
                <a:ea typeface="仿宋" panose="02010609060101010101" pitchFamily="49" charset="-122"/>
              </a:rPr>
              <a:t>类实现猜数字游戏功能，需与主类保存到同一目录中）</a:t>
            </a:r>
          </a:p>
        </p:txBody>
      </p:sp>
      <p:sp>
        <p:nvSpPr>
          <p:cNvPr id="45" name="矩形 44">
            <a:extLst>
              <a:ext uri="{FF2B5EF4-FFF2-40B4-BE49-F238E27FC236}">
                <a16:creationId xmlns:a16="http://schemas.microsoft.com/office/drawing/2014/main" id="{9BAD8B68-ABB2-44FE-9550-5D71993A4778}"/>
              </a:ext>
            </a:extLst>
          </p:cNvPr>
          <p:cNvSpPr/>
          <p:nvPr/>
        </p:nvSpPr>
        <p:spPr>
          <a:xfrm>
            <a:off x="1036046" y="3081196"/>
            <a:ext cx="10699652" cy="830997"/>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需如下运行主类，即别忘记</a:t>
            </a:r>
            <a:r>
              <a:rPr lang="en-US" altLang="zh-CN" sz="2400" dirty="0">
                <a:latin typeface="仿宋" panose="02010609060101010101" pitchFamily="49" charset="-122"/>
                <a:ea typeface="仿宋" panose="02010609060101010101" pitchFamily="49" charset="-122"/>
              </a:rPr>
              <a:t>.jar</a:t>
            </a:r>
            <a:r>
              <a:rPr lang="zh-CN" altLang="en-US" sz="2400" dirty="0">
                <a:latin typeface="仿宋" panose="02010609060101010101" pitchFamily="49" charset="-122"/>
                <a:ea typeface="仿宋" panose="02010609060101010101" pitchFamily="49" charset="-122"/>
              </a:rPr>
              <a:t>文件：</a:t>
            </a:r>
          </a:p>
          <a:p>
            <a:r>
              <a:rPr lang="en-US" altLang="zh-CN" sz="2400" b="1" dirty="0">
                <a:latin typeface="仿宋" panose="02010609060101010101" pitchFamily="49" charset="-122"/>
                <a:ea typeface="仿宋" panose="02010609060101010101" pitchFamily="49" charset="-122"/>
              </a:rPr>
              <a:t>C:\ch14&gt;java </a:t>
            </a:r>
            <a:r>
              <a:rPr lang="en-US" altLang="zh-CN" sz="2400" b="1" dirty="0">
                <a:solidFill>
                  <a:srgbClr val="C00000"/>
                </a:solidFill>
                <a:latin typeface="仿宋" panose="02010609060101010101" pitchFamily="49" charset="-122"/>
                <a:ea typeface="仿宋" panose="02010609060101010101" pitchFamily="49" charset="-122"/>
              </a:rPr>
              <a:t>-cp mysql-connector-java-5.1.5-bin.jar;</a:t>
            </a: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MainWindow</a:t>
            </a:r>
            <a:endParaRPr lang="en-US" altLang="zh-CN" sz="2400" b="1" dirty="0">
              <a:latin typeface="仿宋" panose="02010609060101010101" pitchFamily="49" charset="-122"/>
              <a:ea typeface="仿宋" panose="02010609060101010101" pitchFamily="49" charset="-122"/>
            </a:endParaRPr>
          </a:p>
        </p:txBody>
      </p:sp>
      <p:pic>
        <p:nvPicPr>
          <p:cNvPr id="46" name="Picture 2">
            <a:extLst>
              <a:ext uri="{FF2B5EF4-FFF2-40B4-BE49-F238E27FC236}">
                <a16:creationId xmlns:a16="http://schemas.microsoft.com/office/drawing/2014/main" id="{D4641A08-BF9F-447E-927A-8519229EC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590" y="4033370"/>
            <a:ext cx="8370229"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456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4">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3" grpId="0" animBg="1"/>
      <p:bldP spid="14"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6">
            <a:extLst>
              <a:ext uri="{FF2B5EF4-FFF2-40B4-BE49-F238E27FC236}">
                <a16:creationId xmlns:a16="http://schemas.microsoft.com/office/drawing/2014/main" id="{E0FA917C-D631-479A-8981-13BA08967E9A}"/>
              </a:ext>
            </a:extLst>
          </p:cNvPr>
          <p:cNvSpPr/>
          <p:nvPr/>
        </p:nvSpPr>
        <p:spPr>
          <a:xfrm>
            <a:off x="6096000" y="3818736"/>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grpSp>
        <p:nvGrpSpPr>
          <p:cNvPr id="77" name="组合 76">
            <a:extLst>
              <a:ext uri="{FF2B5EF4-FFF2-40B4-BE49-F238E27FC236}">
                <a16:creationId xmlns:a16="http://schemas.microsoft.com/office/drawing/2014/main" id="{3E87021A-FF93-4FB3-9201-31B4756AD6B1}"/>
              </a:ext>
            </a:extLst>
          </p:cNvPr>
          <p:cNvGrpSpPr/>
          <p:nvPr/>
        </p:nvGrpSpPr>
        <p:grpSpPr>
          <a:xfrm>
            <a:off x="5275064" y="899371"/>
            <a:ext cx="549846" cy="617986"/>
            <a:chOff x="279401" y="2698750"/>
            <a:chExt cx="1473200" cy="1655763"/>
          </a:xfrm>
        </p:grpSpPr>
        <p:sp>
          <p:nvSpPr>
            <p:cNvPr id="78" name="Freeform 45">
              <a:extLst>
                <a:ext uri="{FF2B5EF4-FFF2-40B4-BE49-F238E27FC236}">
                  <a16:creationId xmlns:a16="http://schemas.microsoft.com/office/drawing/2014/main" id="{1DE3DE80-0F0D-451E-99FB-BE00F061B18B}"/>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9" name="Freeform 46">
              <a:extLst>
                <a:ext uri="{FF2B5EF4-FFF2-40B4-BE49-F238E27FC236}">
                  <a16:creationId xmlns:a16="http://schemas.microsoft.com/office/drawing/2014/main" id="{D38B1FAF-1BC5-4263-9D10-9322C4D94D0B}"/>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47">
              <a:extLst>
                <a:ext uri="{FF2B5EF4-FFF2-40B4-BE49-F238E27FC236}">
                  <a16:creationId xmlns:a16="http://schemas.microsoft.com/office/drawing/2014/main" id="{C5A6FD69-8041-4911-B6A2-36828C65DF6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48">
              <a:extLst>
                <a:ext uri="{FF2B5EF4-FFF2-40B4-BE49-F238E27FC236}">
                  <a16:creationId xmlns:a16="http://schemas.microsoft.com/office/drawing/2014/main" id="{CDBE1DB4-71C2-4A2C-9BC8-837B057AD965}"/>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9">
              <a:extLst>
                <a:ext uri="{FF2B5EF4-FFF2-40B4-BE49-F238E27FC236}">
                  <a16:creationId xmlns:a16="http://schemas.microsoft.com/office/drawing/2014/main" id="{1A1A7F89-309C-4A8E-9652-45A068D3FD1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Oval 50">
              <a:extLst>
                <a:ext uri="{FF2B5EF4-FFF2-40B4-BE49-F238E27FC236}">
                  <a16:creationId xmlns:a16="http://schemas.microsoft.com/office/drawing/2014/main" id="{72A34BD1-E103-481C-BD2E-F4A9459C24A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51">
              <a:extLst>
                <a:ext uri="{FF2B5EF4-FFF2-40B4-BE49-F238E27FC236}">
                  <a16:creationId xmlns:a16="http://schemas.microsoft.com/office/drawing/2014/main" id="{B5187AE5-5173-411D-BFF9-D744AE3E3749}"/>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52">
              <a:extLst>
                <a:ext uri="{FF2B5EF4-FFF2-40B4-BE49-F238E27FC236}">
                  <a16:creationId xmlns:a16="http://schemas.microsoft.com/office/drawing/2014/main" id="{2C514B35-D05C-45DF-A909-A69AD23C65A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86" name="组合 85">
            <a:extLst>
              <a:ext uri="{FF2B5EF4-FFF2-40B4-BE49-F238E27FC236}">
                <a16:creationId xmlns:a16="http://schemas.microsoft.com/office/drawing/2014/main" id="{44F77DD9-D4AF-49CB-B17C-E0F48C21CB4D}"/>
              </a:ext>
            </a:extLst>
          </p:cNvPr>
          <p:cNvGrpSpPr/>
          <p:nvPr/>
        </p:nvGrpSpPr>
        <p:grpSpPr>
          <a:xfrm>
            <a:off x="5275064" y="1813771"/>
            <a:ext cx="549846" cy="617986"/>
            <a:chOff x="279401" y="2698750"/>
            <a:chExt cx="1473200" cy="1655763"/>
          </a:xfrm>
        </p:grpSpPr>
        <p:sp>
          <p:nvSpPr>
            <p:cNvPr id="87" name="Freeform 45">
              <a:extLst>
                <a:ext uri="{FF2B5EF4-FFF2-40B4-BE49-F238E27FC236}">
                  <a16:creationId xmlns:a16="http://schemas.microsoft.com/office/drawing/2014/main" id="{B2D6A3D7-B125-41D9-B3DC-8EA602C4D1B5}"/>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46">
              <a:extLst>
                <a:ext uri="{FF2B5EF4-FFF2-40B4-BE49-F238E27FC236}">
                  <a16:creationId xmlns:a16="http://schemas.microsoft.com/office/drawing/2014/main" id="{ECD9CCF8-72DA-41D2-95EA-AE3F943A7BD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9" name="Freeform 47">
              <a:extLst>
                <a:ext uri="{FF2B5EF4-FFF2-40B4-BE49-F238E27FC236}">
                  <a16:creationId xmlns:a16="http://schemas.microsoft.com/office/drawing/2014/main" id="{7CE61310-BD3F-4B99-A4E9-028B4A00D01D}"/>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48">
              <a:extLst>
                <a:ext uri="{FF2B5EF4-FFF2-40B4-BE49-F238E27FC236}">
                  <a16:creationId xmlns:a16="http://schemas.microsoft.com/office/drawing/2014/main" id="{CEBB6D1E-9E62-49BD-AA41-875F82FF191C}"/>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49">
              <a:extLst>
                <a:ext uri="{FF2B5EF4-FFF2-40B4-BE49-F238E27FC236}">
                  <a16:creationId xmlns:a16="http://schemas.microsoft.com/office/drawing/2014/main" id="{2BF01802-8ADA-485D-88C3-27F56CB10C0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Oval 50">
              <a:extLst>
                <a:ext uri="{FF2B5EF4-FFF2-40B4-BE49-F238E27FC236}">
                  <a16:creationId xmlns:a16="http://schemas.microsoft.com/office/drawing/2014/main" id="{47CD62E8-ADFB-4C20-85DA-7E8D7DBEF30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51">
              <a:extLst>
                <a:ext uri="{FF2B5EF4-FFF2-40B4-BE49-F238E27FC236}">
                  <a16:creationId xmlns:a16="http://schemas.microsoft.com/office/drawing/2014/main" id="{B9C0360D-C901-49E1-A3E7-0F02E999B7D4}"/>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Freeform 52">
              <a:extLst>
                <a:ext uri="{FF2B5EF4-FFF2-40B4-BE49-F238E27FC236}">
                  <a16:creationId xmlns:a16="http://schemas.microsoft.com/office/drawing/2014/main" id="{08621595-F924-4A58-8EE5-8422365A698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5" name="TextBox 68">
            <a:extLst>
              <a:ext uri="{FF2B5EF4-FFF2-40B4-BE49-F238E27FC236}">
                <a16:creationId xmlns:a16="http://schemas.microsoft.com/office/drawing/2014/main" id="{E39C9D8A-948F-457B-A4EF-2BEFB914B6F5}"/>
              </a:ext>
            </a:extLst>
          </p:cNvPr>
          <p:cNvSpPr txBox="1"/>
          <p:nvPr/>
        </p:nvSpPr>
        <p:spPr>
          <a:xfrm>
            <a:off x="6110231" y="2923707"/>
            <a:ext cx="3809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11.3   JDBC</a:t>
            </a:r>
            <a:r>
              <a:rPr lang="zh-CN" altLang="en-US" sz="2400" b="1" dirty="0">
                <a:latin typeface="仿宋" panose="02010609060101010101" pitchFamily="49" charset="-122"/>
                <a:ea typeface="仿宋" panose="02010609060101010101" pitchFamily="49" charset="-122"/>
              </a:rPr>
              <a:t>编程 </a:t>
            </a:r>
          </a:p>
        </p:txBody>
      </p:sp>
      <p:grpSp>
        <p:nvGrpSpPr>
          <p:cNvPr id="96" name="组合 95">
            <a:extLst>
              <a:ext uri="{FF2B5EF4-FFF2-40B4-BE49-F238E27FC236}">
                <a16:creationId xmlns:a16="http://schemas.microsoft.com/office/drawing/2014/main" id="{ECA29179-241D-4511-99B1-DC8076003E41}"/>
              </a:ext>
            </a:extLst>
          </p:cNvPr>
          <p:cNvGrpSpPr/>
          <p:nvPr/>
        </p:nvGrpSpPr>
        <p:grpSpPr>
          <a:xfrm>
            <a:off x="5275064" y="2742685"/>
            <a:ext cx="549846" cy="617986"/>
            <a:chOff x="279401" y="2698750"/>
            <a:chExt cx="1473200" cy="1655763"/>
          </a:xfrm>
        </p:grpSpPr>
        <p:sp>
          <p:nvSpPr>
            <p:cNvPr id="97" name="Freeform 45">
              <a:extLst>
                <a:ext uri="{FF2B5EF4-FFF2-40B4-BE49-F238E27FC236}">
                  <a16:creationId xmlns:a16="http://schemas.microsoft.com/office/drawing/2014/main" id="{9F6A1B04-13C1-4842-8FCB-13D6177090E9}"/>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46">
              <a:extLst>
                <a:ext uri="{FF2B5EF4-FFF2-40B4-BE49-F238E27FC236}">
                  <a16:creationId xmlns:a16="http://schemas.microsoft.com/office/drawing/2014/main" id="{5E4FC8D9-8819-4F8F-8313-61F9FB778B1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9" name="Freeform 47">
              <a:extLst>
                <a:ext uri="{FF2B5EF4-FFF2-40B4-BE49-F238E27FC236}">
                  <a16:creationId xmlns:a16="http://schemas.microsoft.com/office/drawing/2014/main" id="{41E5C29E-6D5F-413C-A452-C9394C0403F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0" name="Freeform 48">
              <a:extLst>
                <a:ext uri="{FF2B5EF4-FFF2-40B4-BE49-F238E27FC236}">
                  <a16:creationId xmlns:a16="http://schemas.microsoft.com/office/drawing/2014/main" id="{B7685D4C-ED11-4849-B039-F91E4E41256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1" name="Freeform 49">
              <a:extLst>
                <a:ext uri="{FF2B5EF4-FFF2-40B4-BE49-F238E27FC236}">
                  <a16:creationId xmlns:a16="http://schemas.microsoft.com/office/drawing/2014/main" id="{B82A2112-B1E8-461E-BFBA-D14F4B1D5419}"/>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Oval 50">
              <a:extLst>
                <a:ext uri="{FF2B5EF4-FFF2-40B4-BE49-F238E27FC236}">
                  <a16:creationId xmlns:a16="http://schemas.microsoft.com/office/drawing/2014/main" id="{F26733C1-D218-400F-8F0B-DEB32D2AA15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51">
              <a:extLst>
                <a:ext uri="{FF2B5EF4-FFF2-40B4-BE49-F238E27FC236}">
                  <a16:creationId xmlns:a16="http://schemas.microsoft.com/office/drawing/2014/main" id="{EE474DE1-8FAA-47C6-9090-28907B638E9A}"/>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52">
              <a:extLst>
                <a:ext uri="{FF2B5EF4-FFF2-40B4-BE49-F238E27FC236}">
                  <a16:creationId xmlns:a16="http://schemas.microsoft.com/office/drawing/2014/main" id="{FCC9F2A0-103D-45FA-8711-B24EB69F9BB5}"/>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05" name="组合 104">
            <a:extLst>
              <a:ext uri="{FF2B5EF4-FFF2-40B4-BE49-F238E27FC236}">
                <a16:creationId xmlns:a16="http://schemas.microsoft.com/office/drawing/2014/main" id="{FEAD20F8-2BE2-4E72-A14C-FCC347DF37AC}"/>
              </a:ext>
            </a:extLst>
          </p:cNvPr>
          <p:cNvGrpSpPr/>
          <p:nvPr/>
        </p:nvGrpSpPr>
        <p:grpSpPr>
          <a:xfrm>
            <a:off x="5275064" y="3734594"/>
            <a:ext cx="549846" cy="617986"/>
            <a:chOff x="279401" y="2698750"/>
            <a:chExt cx="1473200" cy="1655763"/>
          </a:xfrm>
        </p:grpSpPr>
        <p:sp>
          <p:nvSpPr>
            <p:cNvPr id="106" name="Freeform 45">
              <a:extLst>
                <a:ext uri="{FF2B5EF4-FFF2-40B4-BE49-F238E27FC236}">
                  <a16:creationId xmlns:a16="http://schemas.microsoft.com/office/drawing/2014/main" id="{195807BE-B0E0-4681-817E-EDE7BABA04BE}"/>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46">
              <a:extLst>
                <a:ext uri="{FF2B5EF4-FFF2-40B4-BE49-F238E27FC236}">
                  <a16:creationId xmlns:a16="http://schemas.microsoft.com/office/drawing/2014/main" id="{10326C37-B063-4C8E-A8A3-E517FBF0C87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47">
              <a:extLst>
                <a:ext uri="{FF2B5EF4-FFF2-40B4-BE49-F238E27FC236}">
                  <a16:creationId xmlns:a16="http://schemas.microsoft.com/office/drawing/2014/main" id="{8B9AC023-720B-4837-8B1B-831524A9D93A}"/>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9" name="Freeform 48">
              <a:extLst>
                <a:ext uri="{FF2B5EF4-FFF2-40B4-BE49-F238E27FC236}">
                  <a16:creationId xmlns:a16="http://schemas.microsoft.com/office/drawing/2014/main" id="{D155F4CC-717D-4B26-8E41-31B41E4CF0D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0" name="Freeform 49">
              <a:extLst>
                <a:ext uri="{FF2B5EF4-FFF2-40B4-BE49-F238E27FC236}">
                  <a16:creationId xmlns:a16="http://schemas.microsoft.com/office/drawing/2014/main" id="{97F651E9-6565-46D0-8F83-B0E7A4D44A83}"/>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Oval 50">
              <a:extLst>
                <a:ext uri="{FF2B5EF4-FFF2-40B4-BE49-F238E27FC236}">
                  <a16:creationId xmlns:a16="http://schemas.microsoft.com/office/drawing/2014/main" id="{550845C0-910D-41B7-8A4C-306935699E8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51">
              <a:extLst>
                <a:ext uri="{FF2B5EF4-FFF2-40B4-BE49-F238E27FC236}">
                  <a16:creationId xmlns:a16="http://schemas.microsoft.com/office/drawing/2014/main" id="{F153C3F6-3916-4983-9C90-96A895373DF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52">
              <a:extLst>
                <a:ext uri="{FF2B5EF4-FFF2-40B4-BE49-F238E27FC236}">
                  <a16:creationId xmlns:a16="http://schemas.microsoft.com/office/drawing/2014/main" id="{B5B3C2B8-6E4A-4294-A14B-A77F4599AB1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14" name="TextBox 108">
            <a:extLst>
              <a:ext uri="{FF2B5EF4-FFF2-40B4-BE49-F238E27FC236}">
                <a16:creationId xmlns:a16="http://schemas.microsoft.com/office/drawing/2014/main" id="{2C78A55F-B699-4A18-8702-DFA11D3FEDE6}"/>
              </a:ext>
            </a:extLst>
          </p:cNvPr>
          <p:cNvSpPr txBox="1"/>
          <p:nvPr/>
        </p:nvSpPr>
        <p:spPr>
          <a:xfrm>
            <a:off x="6096000" y="3880004"/>
            <a:ext cx="4089009"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11.4   </a:t>
            </a:r>
            <a:r>
              <a:rPr lang="zh-CN" altLang="en-US" sz="2400" b="1" dirty="0">
                <a:solidFill>
                  <a:schemeClr val="bg1"/>
                </a:solidFill>
                <a:latin typeface="仿宋" panose="02010609060101010101" pitchFamily="49" charset="-122"/>
                <a:ea typeface="仿宋" panose="02010609060101010101" pitchFamily="49" charset="-122"/>
              </a:rPr>
              <a:t>什么是</a:t>
            </a:r>
            <a:r>
              <a:rPr lang="en-US" altLang="zh-CN" sz="2400" b="1" dirty="0">
                <a:solidFill>
                  <a:schemeClr val="bg1"/>
                </a:solidFill>
                <a:latin typeface="仿宋" panose="02010609060101010101" pitchFamily="49" charset="-122"/>
                <a:ea typeface="仿宋" panose="02010609060101010101" pitchFamily="49" charset="-122"/>
              </a:rPr>
              <a:t>DAO</a:t>
            </a:r>
            <a:endParaRPr lang="zh-CN" altLang="en-US" sz="2400" b="1" dirty="0">
              <a:solidFill>
                <a:schemeClr val="bg1"/>
              </a:solidFill>
              <a:latin typeface="仿宋" panose="02010609060101010101" pitchFamily="49" charset="-122"/>
              <a:ea typeface="仿宋" panose="02010609060101010101" pitchFamily="49" charset="-122"/>
            </a:endParaRPr>
          </a:p>
        </p:txBody>
      </p:sp>
      <p:sp>
        <p:nvSpPr>
          <p:cNvPr id="115" name="TextBox 2">
            <a:extLst>
              <a:ext uri="{FF2B5EF4-FFF2-40B4-BE49-F238E27FC236}">
                <a16:creationId xmlns:a16="http://schemas.microsoft.com/office/drawing/2014/main" id="{C06E5B3B-1D3B-4FF0-8C3D-8E4CD079C23C}"/>
              </a:ext>
            </a:extLst>
          </p:cNvPr>
          <p:cNvSpPr txBox="1"/>
          <p:nvPr/>
        </p:nvSpPr>
        <p:spPr>
          <a:xfrm>
            <a:off x="6110231" y="1965948"/>
            <a:ext cx="35044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11.2   </a:t>
            </a:r>
            <a:r>
              <a:rPr lang="zh-CN" altLang="en-US" sz="2400" b="1" dirty="0">
                <a:latin typeface="仿宋" panose="02010609060101010101" pitchFamily="49" charset="-122"/>
                <a:ea typeface="仿宋" panose="02010609060101010101" pitchFamily="49" charset="-122"/>
              </a:rPr>
              <a:t>连接数据库</a:t>
            </a:r>
          </a:p>
        </p:txBody>
      </p:sp>
      <p:grpSp>
        <p:nvGrpSpPr>
          <p:cNvPr id="116" name="组合 115">
            <a:extLst>
              <a:ext uri="{FF2B5EF4-FFF2-40B4-BE49-F238E27FC236}">
                <a16:creationId xmlns:a16="http://schemas.microsoft.com/office/drawing/2014/main" id="{2A3CDE7B-1FE1-4118-A12D-0B5488DF7A93}"/>
              </a:ext>
            </a:extLst>
          </p:cNvPr>
          <p:cNvGrpSpPr/>
          <p:nvPr/>
        </p:nvGrpSpPr>
        <p:grpSpPr>
          <a:xfrm>
            <a:off x="5257006" y="4681442"/>
            <a:ext cx="549846" cy="617986"/>
            <a:chOff x="279401" y="2698750"/>
            <a:chExt cx="1473200" cy="1655763"/>
          </a:xfrm>
        </p:grpSpPr>
        <p:sp>
          <p:nvSpPr>
            <p:cNvPr id="117" name="Freeform 45">
              <a:extLst>
                <a:ext uri="{FF2B5EF4-FFF2-40B4-BE49-F238E27FC236}">
                  <a16:creationId xmlns:a16="http://schemas.microsoft.com/office/drawing/2014/main" id="{3EA38226-740C-4F56-802F-B88C0F42694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Freeform 46">
              <a:extLst>
                <a:ext uri="{FF2B5EF4-FFF2-40B4-BE49-F238E27FC236}">
                  <a16:creationId xmlns:a16="http://schemas.microsoft.com/office/drawing/2014/main" id="{DF43494E-286D-4840-86B1-1812667823BB}"/>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47">
              <a:extLst>
                <a:ext uri="{FF2B5EF4-FFF2-40B4-BE49-F238E27FC236}">
                  <a16:creationId xmlns:a16="http://schemas.microsoft.com/office/drawing/2014/main" id="{36B85A13-DC59-4D74-874F-24469C50C052}"/>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48">
              <a:extLst>
                <a:ext uri="{FF2B5EF4-FFF2-40B4-BE49-F238E27FC236}">
                  <a16:creationId xmlns:a16="http://schemas.microsoft.com/office/drawing/2014/main" id="{05D3532A-7F4B-41AC-BD0F-7033C0FC6E9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9" name="Freeform 49">
              <a:extLst>
                <a:ext uri="{FF2B5EF4-FFF2-40B4-BE49-F238E27FC236}">
                  <a16:creationId xmlns:a16="http://schemas.microsoft.com/office/drawing/2014/main" id="{BBD996DC-D834-4403-AA44-1A12C082770B}"/>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0" name="Oval 50">
              <a:extLst>
                <a:ext uri="{FF2B5EF4-FFF2-40B4-BE49-F238E27FC236}">
                  <a16:creationId xmlns:a16="http://schemas.microsoft.com/office/drawing/2014/main" id="{79F7D79F-D11E-405D-93FE-7EC5ED700CBC}"/>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1" name="Freeform 51">
              <a:extLst>
                <a:ext uri="{FF2B5EF4-FFF2-40B4-BE49-F238E27FC236}">
                  <a16:creationId xmlns:a16="http://schemas.microsoft.com/office/drawing/2014/main" id="{8A7F7591-4423-4FC9-8495-0D532A08010B}"/>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2" name="Freeform 52">
              <a:extLst>
                <a:ext uri="{FF2B5EF4-FFF2-40B4-BE49-F238E27FC236}">
                  <a16:creationId xmlns:a16="http://schemas.microsoft.com/office/drawing/2014/main" id="{D7F41D33-6BCD-467D-B21C-DD12331A08B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73" name="TextBox 86">
            <a:extLst>
              <a:ext uri="{FF2B5EF4-FFF2-40B4-BE49-F238E27FC236}">
                <a16:creationId xmlns:a16="http://schemas.microsoft.com/office/drawing/2014/main" id="{B9A5371A-22A4-4B55-9BC5-78ED693665EE}"/>
              </a:ext>
            </a:extLst>
          </p:cNvPr>
          <p:cNvSpPr txBox="1"/>
          <p:nvPr/>
        </p:nvSpPr>
        <p:spPr>
          <a:xfrm>
            <a:off x="6096000" y="4837763"/>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11.5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sp>
        <p:nvSpPr>
          <p:cNvPr id="174" name="TextBox 68">
            <a:extLst>
              <a:ext uri="{FF2B5EF4-FFF2-40B4-BE49-F238E27FC236}">
                <a16:creationId xmlns:a16="http://schemas.microsoft.com/office/drawing/2014/main" id="{67ED2C24-230F-4CDD-8566-6C45ED539EA2}"/>
              </a:ext>
            </a:extLst>
          </p:cNvPr>
          <p:cNvSpPr txBox="1"/>
          <p:nvPr/>
        </p:nvSpPr>
        <p:spPr>
          <a:xfrm>
            <a:off x="6081465" y="1005081"/>
            <a:ext cx="4469304"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11.1   MySQL</a:t>
            </a:r>
            <a:r>
              <a:rPr lang="zh-CN" altLang="en-US" sz="2400" b="1" dirty="0">
                <a:latin typeface="仿宋" panose="02010609060101010101" pitchFamily="49" charset="-122"/>
                <a:ea typeface="仿宋" panose="02010609060101010101" pitchFamily="49" charset="-122"/>
              </a:rPr>
              <a:t>数据库与</a:t>
            </a:r>
            <a:r>
              <a:rPr lang="en-US" altLang="zh-CN" sz="2400" b="1" dirty="0">
                <a:latin typeface="仿宋" panose="02010609060101010101" pitchFamily="49" charset="-122"/>
                <a:ea typeface="仿宋" panose="02010609060101010101" pitchFamily="49" charset="-122"/>
              </a:rPr>
              <a:t>SQL</a:t>
            </a:r>
            <a:r>
              <a:rPr lang="zh-CN" altLang="en-US" sz="2400" b="1" dirty="0">
                <a:latin typeface="仿宋" panose="02010609060101010101" pitchFamily="49" charset="-122"/>
                <a:ea typeface="仿宋" panose="02010609060101010101" pitchFamily="49" charset="-122"/>
              </a:rPr>
              <a:t>命令 </a:t>
            </a:r>
          </a:p>
        </p:txBody>
      </p:sp>
    </p:spTree>
    <p:extLst>
      <p:ext uri="{BB962C8B-B14F-4D97-AF65-F5344CB8AC3E}">
        <p14:creationId xmlns:p14="http://schemas.microsoft.com/office/powerpoint/2010/main" val="19644680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1689" y="1979446"/>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11.4 </a:t>
            </a:r>
            <a:r>
              <a:rPr lang="zh-CN" altLang="en-US" b="1" dirty="0">
                <a:latin typeface="仿宋" panose="02010609060101010101" pitchFamily="49" charset="-122"/>
                <a:ea typeface="仿宋" panose="02010609060101010101" pitchFamily="49" charset="-122"/>
              </a:rPr>
              <a:t>什么是</a:t>
            </a:r>
            <a:r>
              <a:rPr lang="en-US" altLang="zh-CN" b="1" dirty="0">
                <a:latin typeface="仿宋" panose="02010609060101010101" pitchFamily="49" charset="-122"/>
                <a:ea typeface="仿宋" panose="02010609060101010101" pitchFamily="49" charset="-122"/>
              </a:rPr>
              <a:t>DAO</a:t>
            </a:r>
            <a:endParaRPr lang="zh-CN" altLang="en-US" b="1" dirty="0">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71735"/>
            <a:ext cx="12256513" cy="545464"/>
            <a:chOff x="29884" y="1283707"/>
            <a:chExt cx="12192000" cy="545464"/>
          </a:xfrm>
        </p:grpSpPr>
        <p:sp>
          <p:nvSpPr>
            <p:cNvPr id="21" name="Freeform 3">
              <a:extLst>
                <a:ext uri="{FF2B5EF4-FFF2-40B4-BE49-F238E27FC236}">
                  <a16:creationId xmlns:a16="http://schemas.microsoft.com/office/drawing/2014/main" id="{3FF76552-5A11-4AAD-9C33-DAEAFAA14596}"/>
                </a:ext>
              </a:extLst>
            </p:cNvPr>
            <p:cNvSpPr/>
            <p:nvPr/>
          </p:nvSpPr>
          <p:spPr>
            <a:xfrm>
              <a:off x="29884" y="128370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DAO(Data Access Object)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1" name="内容占位符 2">
            <a:extLst>
              <a:ext uri="{FF2B5EF4-FFF2-40B4-BE49-F238E27FC236}">
                <a16:creationId xmlns:a16="http://schemas.microsoft.com/office/drawing/2014/main" id="{015EA4DE-92ED-46F2-BD07-8F0FAF6D65AF}"/>
              </a:ext>
            </a:extLst>
          </p:cNvPr>
          <p:cNvSpPr txBox="1">
            <a:spLocks/>
          </p:cNvSpPr>
          <p:nvPr/>
        </p:nvSpPr>
        <p:spPr>
          <a:xfrm>
            <a:off x="1376302" y="2286546"/>
            <a:ext cx="10128646" cy="236137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200000"/>
              </a:lnSpc>
              <a:buNone/>
            </a:pPr>
            <a:r>
              <a:rPr lang="en-US" altLang="zh-CN" sz="2400" dirty="0">
                <a:solidFill>
                  <a:schemeClr val="tx1">
                    <a:lumMod val="85000"/>
                    <a:lumOff val="15000"/>
                  </a:schemeClr>
                </a:solidFill>
                <a:latin typeface="+mn-ea"/>
                <a:ea typeface="+mn-ea"/>
              </a:rPr>
              <a:t> </a:t>
            </a:r>
            <a:endParaRPr lang="zh-CN" altLang="en-US" sz="2400" dirty="0">
              <a:solidFill>
                <a:schemeClr val="tx1">
                  <a:lumMod val="85000"/>
                  <a:lumOff val="15000"/>
                </a:schemeClr>
              </a:solidFill>
              <a:latin typeface="+mn-ea"/>
              <a:ea typeface="+mn-ea"/>
            </a:endParaRPr>
          </a:p>
        </p:txBody>
      </p:sp>
      <p:pic>
        <p:nvPicPr>
          <p:cNvPr id="14" name="Picture 2">
            <a:extLst>
              <a:ext uri="{FF2B5EF4-FFF2-40B4-BE49-F238E27FC236}">
                <a16:creationId xmlns:a16="http://schemas.microsoft.com/office/drawing/2014/main" id="{85C4A569-CEBA-4527-9C99-AC3C5A86CED3}"/>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24797" y="2620227"/>
            <a:ext cx="8285310" cy="2933815"/>
          </a:xfrm>
          <a:prstGeom prst="rect">
            <a:avLst/>
          </a:prstGeom>
          <a:noFill/>
          <a:ln w="9525">
            <a:noFill/>
            <a:miter lim="800000"/>
            <a:headEnd/>
            <a:tailEnd/>
          </a:ln>
        </p:spPr>
      </p:pic>
      <p:sp>
        <p:nvSpPr>
          <p:cNvPr id="15" name="TextBox 39">
            <a:extLst>
              <a:ext uri="{FF2B5EF4-FFF2-40B4-BE49-F238E27FC236}">
                <a16:creationId xmlns:a16="http://schemas.microsoft.com/office/drawing/2014/main" id="{B13F12E8-68A3-4273-859E-B291906A108B}"/>
              </a:ext>
            </a:extLst>
          </p:cNvPr>
          <p:cNvSpPr txBox="1"/>
          <p:nvPr/>
        </p:nvSpPr>
        <p:spPr>
          <a:xfrm>
            <a:off x="4419988" y="5790653"/>
            <a:ext cx="2742565" cy="369247"/>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DAO</a:t>
            </a:r>
            <a:r>
              <a:rPr lang="zh-CN" altLang="en-US" b="1" dirty="0">
                <a:latin typeface="仿宋" panose="02010609060101010101" pitchFamily="49" charset="-122"/>
                <a:ea typeface="仿宋" panose="02010609060101010101" pitchFamily="49" charset="-122"/>
              </a:rPr>
              <a:t>工作原理</a:t>
            </a:r>
          </a:p>
        </p:txBody>
      </p:sp>
    </p:spTree>
    <p:extLst>
      <p:ext uri="{BB962C8B-B14F-4D97-AF65-F5344CB8AC3E}">
        <p14:creationId xmlns:p14="http://schemas.microsoft.com/office/powerpoint/2010/main" val="239872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1689" y="1979446"/>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11.4 </a:t>
            </a:r>
            <a:r>
              <a:rPr lang="zh-CN" altLang="en-US" b="1" dirty="0">
                <a:latin typeface="仿宋" panose="02010609060101010101" pitchFamily="49" charset="-122"/>
                <a:ea typeface="仿宋" panose="02010609060101010101" pitchFamily="49" charset="-122"/>
              </a:rPr>
              <a:t>什么是</a:t>
            </a:r>
            <a:r>
              <a:rPr lang="en-US" altLang="zh-CN" b="1" dirty="0">
                <a:latin typeface="仿宋" panose="02010609060101010101" pitchFamily="49" charset="-122"/>
                <a:ea typeface="仿宋" panose="02010609060101010101" pitchFamily="49" charset="-122"/>
              </a:rPr>
              <a:t>DAO</a:t>
            </a:r>
            <a:endParaRPr lang="zh-CN" altLang="en-US" b="1" dirty="0">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71735"/>
            <a:ext cx="12256513" cy="545464"/>
            <a:chOff x="29884" y="1283707"/>
            <a:chExt cx="12192000" cy="545464"/>
          </a:xfrm>
        </p:grpSpPr>
        <p:sp>
          <p:nvSpPr>
            <p:cNvPr id="21" name="Freeform 3">
              <a:extLst>
                <a:ext uri="{FF2B5EF4-FFF2-40B4-BE49-F238E27FC236}">
                  <a16:creationId xmlns:a16="http://schemas.microsoft.com/office/drawing/2014/main" id="{3FF76552-5A11-4AAD-9C33-DAEAFAA14596}"/>
                </a:ext>
              </a:extLst>
            </p:cNvPr>
            <p:cNvSpPr/>
            <p:nvPr/>
          </p:nvSpPr>
          <p:spPr>
            <a:xfrm>
              <a:off x="29884" y="128370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DAO(Data Access Object)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1" name="内容占位符 2">
            <a:extLst>
              <a:ext uri="{FF2B5EF4-FFF2-40B4-BE49-F238E27FC236}">
                <a16:creationId xmlns:a16="http://schemas.microsoft.com/office/drawing/2014/main" id="{015EA4DE-92ED-46F2-BD07-8F0FAF6D65AF}"/>
              </a:ext>
            </a:extLst>
          </p:cNvPr>
          <p:cNvSpPr txBox="1">
            <a:spLocks/>
          </p:cNvSpPr>
          <p:nvPr/>
        </p:nvSpPr>
        <p:spPr>
          <a:xfrm>
            <a:off x="1376302" y="2286546"/>
            <a:ext cx="10128646" cy="236137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200000"/>
              </a:lnSpc>
              <a:buNone/>
            </a:pPr>
            <a:r>
              <a:rPr lang="en-US" altLang="zh-CN" sz="2400" dirty="0">
                <a:solidFill>
                  <a:schemeClr val="tx1">
                    <a:lumMod val="85000"/>
                    <a:lumOff val="15000"/>
                  </a:schemeClr>
                </a:solidFill>
                <a:latin typeface="+mn-ea"/>
                <a:ea typeface="+mn-ea"/>
              </a:rPr>
              <a:t> </a:t>
            </a:r>
            <a:endParaRPr lang="zh-CN" altLang="en-US" sz="2400" dirty="0">
              <a:solidFill>
                <a:schemeClr val="tx1">
                  <a:lumMod val="85000"/>
                  <a:lumOff val="15000"/>
                </a:schemeClr>
              </a:solidFill>
              <a:latin typeface="+mn-ea"/>
              <a:ea typeface="+mn-ea"/>
            </a:endParaRPr>
          </a:p>
        </p:txBody>
      </p:sp>
      <p:sp>
        <p:nvSpPr>
          <p:cNvPr id="12" name="内容占位符 2">
            <a:extLst>
              <a:ext uri="{FF2B5EF4-FFF2-40B4-BE49-F238E27FC236}">
                <a16:creationId xmlns:a16="http://schemas.microsoft.com/office/drawing/2014/main" id="{A46DFEA4-FAC0-49B7-AD8F-3D3D772B9178}"/>
              </a:ext>
            </a:extLst>
          </p:cNvPr>
          <p:cNvSpPr txBox="1">
            <a:spLocks/>
          </p:cNvSpPr>
          <p:nvPr/>
        </p:nvSpPr>
        <p:spPr>
          <a:xfrm>
            <a:off x="871354" y="2286546"/>
            <a:ext cx="10128646" cy="327584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r>
              <a:rPr lang="zh-CN" altLang="zh-CN" sz="2400" b="1" dirty="0">
                <a:solidFill>
                  <a:schemeClr val="tx1"/>
                </a:solidFill>
                <a:latin typeface="仿宋" panose="02010609060101010101" pitchFamily="49" charset="-122"/>
                <a:ea typeface="仿宋" panose="02010609060101010101" pitchFamily="49" charset="-122"/>
              </a:rPr>
              <a:t>前面的每个例子程序中，都能看到访问数据库的部分代码：连接、查询、插入、删除、更新等操作。如果把这部分内容提取出来，封装成一个可被调用的程序单元，就能提高代码重用性。同时，可以使程序专注于处理业务逻辑。这就是</a:t>
            </a:r>
            <a:r>
              <a:rPr lang="en-US" altLang="zh-CN" sz="2400" b="1" dirty="0">
                <a:solidFill>
                  <a:schemeClr val="tx1"/>
                </a:solidFill>
                <a:latin typeface="仿宋" panose="02010609060101010101" pitchFamily="49" charset="-122"/>
                <a:ea typeface="仿宋" panose="02010609060101010101" pitchFamily="49" charset="-122"/>
              </a:rPr>
              <a:t>DAO</a:t>
            </a:r>
            <a:r>
              <a:rPr lang="zh-CN" altLang="zh-CN" sz="2400" b="1" dirty="0">
                <a:solidFill>
                  <a:schemeClr val="tx1"/>
                </a:solidFill>
                <a:latin typeface="仿宋" panose="02010609060101010101" pitchFamily="49" charset="-122"/>
                <a:ea typeface="仿宋" panose="02010609060101010101" pitchFamily="49" charset="-122"/>
              </a:rPr>
              <a:t>设计的目的。</a:t>
            </a:r>
            <a:r>
              <a:rPr lang="en-US" altLang="zh-CN" sz="2400" b="1" dirty="0">
                <a:solidFill>
                  <a:schemeClr val="tx1"/>
                </a:solidFill>
                <a:latin typeface="仿宋" panose="02010609060101010101" pitchFamily="49" charset="-122"/>
                <a:ea typeface="仿宋" panose="02010609060101010101" pitchFamily="49" charset="-122"/>
              </a:rPr>
              <a:t>DAO</a:t>
            </a:r>
            <a:r>
              <a:rPr lang="zh-CN" altLang="zh-CN" sz="2400" b="1" dirty="0">
                <a:solidFill>
                  <a:schemeClr val="tx1"/>
                </a:solidFill>
                <a:latin typeface="仿宋" panose="02010609060101010101" pitchFamily="49" charset="-122"/>
                <a:ea typeface="仿宋" panose="02010609060101010101" pitchFamily="49" charset="-122"/>
              </a:rPr>
              <a:t>是</a:t>
            </a:r>
            <a:r>
              <a:rPr lang="en-US" altLang="zh-CN" sz="2400" b="1" dirty="0">
                <a:solidFill>
                  <a:schemeClr val="tx1"/>
                </a:solidFill>
                <a:latin typeface="仿宋" panose="02010609060101010101" pitchFamily="49" charset="-122"/>
                <a:ea typeface="仿宋" panose="02010609060101010101" pitchFamily="49" charset="-122"/>
              </a:rPr>
              <a:t>Data Access Object</a:t>
            </a:r>
            <a:r>
              <a:rPr lang="zh-CN" altLang="zh-CN" sz="2400" b="1" dirty="0">
                <a:solidFill>
                  <a:schemeClr val="tx1"/>
                </a:solidFill>
                <a:latin typeface="仿宋" panose="02010609060101010101" pitchFamily="49" charset="-122"/>
                <a:ea typeface="仿宋" panose="02010609060101010101" pitchFamily="49" charset="-122"/>
              </a:rPr>
              <a:t>，就是数据访问对象。</a:t>
            </a:r>
          </a:p>
          <a:p>
            <a:pPr>
              <a:lnSpc>
                <a:spcPct val="130000"/>
              </a:lnSpc>
              <a:spcBef>
                <a:spcPts val="0"/>
              </a:spcBef>
              <a:buNone/>
            </a:pPr>
            <a:r>
              <a:rPr lang="en-US" altLang="zh-CN" sz="2400" b="1" dirty="0">
                <a:solidFill>
                  <a:schemeClr val="tx1"/>
                </a:solidFill>
                <a:latin typeface="仿宋" panose="02010609060101010101" pitchFamily="49" charset="-122"/>
                <a:ea typeface="仿宋" panose="02010609060101010101" pitchFamily="49" charset="-122"/>
              </a:rPr>
              <a:t>       </a:t>
            </a:r>
            <a:r>
              <a:rPr lang="zh-CN" altLang="zh-CN" sz="2400" b="1" dirty="0">
                <a:solidFill>
                  <a:schemeClr val="tx1"/>
                </a:solidFill>
                <a:latin typeface="仿宋" panose="02010609060101010101" pitchFamily="49" charset="-122"/>
                <a:ea typeface="仿宋" panose="02010609060101010101" pitchFamily="49" charset="-122"/>
              </a:rPr>
              <a:t>使用</a:t>
            </a:r>
            <a:r>
              <a:rPr lang="en-US" altLang="zh-CN" sz="2400" b="1" dirty="0">
                <a:solidFill>
                  <a:schemeClr val="tx1"/>
                </a:solidFill>
                <a:latin typeface="仿宋" panose="02010609060101010101" pitchFamily="49" charset="-122"/>
                <a:ea typeface="仿宋" panose="02010609060101010101" pitchFamily="49" charset="-122"/>
              </a:rPr>
              <a:t>DAO</a:t>
            </a:r>
            <a:r>
              <a:rPr lang="zh-CN" altLang="zh-CN" sz="2400" b="1" dirty="0">
                <a:solidFill>
                  <a:schemeClr val="tx1"/>
                </a:solidFill>
                <a:latin typeface="仿宋" panose="02010609060101010101" pitchFamily="49" charset="-122"/>
                <a:ea typeface="仿宋" panose="02010609060101010101" pitchFamily="49" charset="-122"/>
              </a:rPr>
              <a:t>，结合运用</a:t>
            </a:r>
            <a:r>
              <a:rPr lang="en-US" altLang="zh-CN" sz="2400" b="1" dirty="0" err="1">
                <a:solidFill>
                  <a:schemeClr val="tx1"/>
                </a:solidFill>
                <a:latin typeface="仿宋" panose="02010609060101010101" pitchFamily="49" charset="-122"/>
                <a:ea typeface="仿宋" panose="02010609060101010101" pitchFamily="49" charset="-122"/>
              </a:rPr>
              <a:t>JavaBean</a:t>
            </a:r>
            <a:r>
              <a:rPr lang="zh-CN" altLang="zh-CN" sz="2400" b="1" dirty="0">
                <a:solidFill>
                  <a:schemeClr val="tx1"/>
                </a:solidFill>
                <a:latin typeface="仿宋" panose="02010609060101010101" pitchFamily="49" charset="-122"/>
                <a:ea typeface="仿宋" panose="02010609060101010101" pitchFamily="49" charset="-122"/>
              </a:rPr>
              <a:t>，使得</a:t>
            </a:r>
            <a:r>
              <a:rPr lang="en-US" altLang="zh-CN" sz="2400" b="1" dirty="0">
                <a:solidFill>
                  <a:schemeClr val="tx1"/>
                </a:solidFill>
                <a:latin typeface="仿宋" panose="02010609060101010101" pitchFamily="49" charset="-122"/>
                <a:ea typeface="仿宋" panose="02010609060101010101" pitchFamily="49" charset="-122"/>
              </a:rPr>
              <a:t>Java</a:t>
            </a:r>
            <a:r>
              <a:rPr lang="zh-CN" altLang="zh-CN" sz="2400" b="1" dirty="0">
                <a:solidFill>
                  <a:schemeClr val="tx1"/>
                </a:solidFill>
                <a:latin typeface="仿宋" panose="02010609060101010101" pitchFamily="49" charset="-122"/>
                <a:ea typeface="仿宋" panose="02010609060101010101" pitchFamily="49" charset="-122"/>
              </a:rPr>
              <a:t>程序数据处理是真正面向对象的风格。</a:t>
            </a:r>
          </a:p>
        </p:txBody>
      </p:sp>
    </p:spTree>
    <p:extLst>
      <p:ext uri="{BB962C8B-B14F-4D97-AF65-F5344CB8AC3E}">
        <p14:creationId xmlns:p14="http://schemas.microsoft.com/office/powerpoint/2010/main" val="401616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1689" y="1979446"/>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11.4 </a:t>
            </a:r>
            <a:r>
              <a:rPr lang="zh-CN" altLang="en-US" b="1" dirty="0">
                <a:latin typeface="仿宋" panose="02010609060101010101" pitchFamily="49" charset="-122"/>
                <a:ea typeface="仿宋" panose="02010609060101010101" pitchFamily="49" charset="-122"/>
              </a:rPr>
              <a:t>什么是</a:t>
            </a:r>
            <a:r>
              <a:rPr lang="en-US" altLang="zh-CN" b="1" dirty="0">
                <a:latin typeface="仿宋" panose="02010609060101010101" pitchFamily="49" charset="-122"/>
                <a:ea typeface="仿宋" panose="02010609060101010101" pitchFamily="49" charset="-122"/>
              </a:rPr>
              <a:t>DAO</a:t>
            </a:r>
            <a:endParaRPr lang="zh-CN" altLang="en-US" b="1" dirty="0">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71735"/>
            <a:ext cx="12256513" cy="545464"/>
            <a:chOff x="29884" y="1283707"/>
            <a:chExt cx="12192000" cy="545464"/>
          </a:xfrm>
        </p:grpSpPr>
        <p:sp>
          <p:nvSpPr>
            <p:cNvPr id="21" name="Freeform 3">
              <a:extLst>
                <a:ext uri="{FF2B5EF4-FFF2-40B4-BE49-F238E27FC236}">
                  <a16:creationId xmlns:a16="http://schemas.microsoft.com/office/drawing/2014/main" id="{3FF76552-5A11-4AAD-9C33-DAEAFAA14596}"/>
                </a:ext>
              </a:extLst>
            </p:cNvPr>
            <p:cNvSpPr/>
            <p:nvPr/>
          </p:nvSpPr>
          <p:spPr>
            <a:xfrm>
              <a:off x="29884" y="128370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DAO(Data Access Object)</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1" name="内容占位符 2">
            <a:extLst>
              <a:ext uri="{FF2B5EF4-FFF2-40B4-BE49-F238E27FC236}">
                <a16:creationId xmlns:a16="http://schemas.microsoft.com/office/drawing/2014/main" id="{015EA4DE-92ED-46F2-BD07-8F0FAF6D65AF}"/>
              </a:ext>
            </a:extLst>
          </p:cNvPr>
          <p:cNvSpPr txBox="1">
            <a:spLocks/>
          </p:cNvSpPr>
          <p:nvPr/>
        </p:nvSpPr>
        <p:spPr>
          <a:xfrm>
            <a:off x="1376302" y="2286546"/>
            <a:ext cx="10128646" cy="236137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200000"/>
              </a:lnSpc>
              <a:buNone/>
            </a:pPr>
            <a:r>
              <a:rPr lang="en-US" altLang="zh-CN" sz="2400" dirty="0">
                <a:solidFill>
                  <a:schemeClr val="tx1">
                    <a:lumMod val="85000"/>
                    <a:lumOff val="15000"/>
                  </a:schemeClr>
                </a:solidFill>
                <a:latin typeface="+mn-ea"/>
                <a:ea typeface="+mn-ea"/>
              </a:rPr>
              <a:t> </a:t>
            </a:r>
            <a:endParaRPr lang="zh-CN" altLang="en-US" sz="2400" dirty="0">
              <a:solidFill>
                <a:schemeClr val="tx1">
                  <a:lumMod val="85000"/>
                  <a:lumOff val="15000"/>
                </a:schemeClr>
              </a:solidFill>
              <a:latin typeface="+mn-ea"/>
              <a:ea typeface="+mn-ea"/>
            </a:endParaRPr>
          </a:p>
        </p:txBody>
      </p:sp>
      <p:grpSp>
        <p:nvGrpSpPr>
          <p:cNvPr id="10" name="组合 9">
            <a:extLst>
              <a:ext uri="{FF2B5EF4-FFF2-40B4-BE49-F238E27FC236}">
                <a16:creationId xmlns:a16="http://schemas.microsoft.com/office/drawing/2014/main" id="{BFEAFCBE-67F0-4693-A970-241356CB493E}"/>
              </a:ext>
            </a:extLst>
          </p:cNvPr>
          <p:cNvGrpSpPr/>
          <p:nvPr/>
        </p:nvGrpSpPr>
        <p:grpSpPr>
          <a:xfrm>
            <a:off x="-13276" y="2885344"/>
            <a:ext cx="12187591" cy="3353346"/>
            <a:chOff x="1" y="1448594"/>
            <a:chExt cx="12190412" cy="3354122"/>
          </a:xfrm>
        </p:grpSpPr>
        <p:sp>
          <p:nvSpPr>
            <p:cNvPr id="13" name="矩形 12">
              <a:extLst>
                <a:ext uri="{FF2B5EF4-FFF2-40B4-BE49-F238E27FC236}">
                  <a16:creationId xmlns:a16="http://schemas.microsoft.com/office/drawing/2014/main" id="{280EBD90-AE10-4F8A-9E20-79E6D6ED542C}"/>
                </a:ext>
              </a:extLst>
            </p:cNvPr>
            <p:cNvSpPr/>
            <p:nvPr/>
          </p:nvSpPr>
          <p:spPr>
            <a:xfrm>
              <a:off x="1" y="1448594"/>
              <a:ext cx="12190412" cy="335412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4" name="组合 39">
              <a:extLst>
                <a:ext uri="{FF2B5EF4-FFF2-40B4-BE49-F238E27FC236}">
                  <a16:creationId xmlns:a16="http://schemas.microsoft.com/office/drawing/2014/main" id="{FC7E102F-0189-4D94-A711-167E858667A2}"/>
                </a:ext>
              </a:extLst>
            </p:cNvPr>
            <p:cNvGrpSpPr/>
            <p:nvPr/>
          </p:nvGrpSpPr>
          <p:grpSpPr>
            <a:xfrm>
              <a:off x="1027112" y="1830726"/>
              <a:ext cx="622569" cy="622573"/>
              <a:chOff x="441872" y="4072935"/>
              <a:chExt cx="705309" cy="705313"/>
            </a:xfrm>
          </p:grpSpPr>
          <p:grpSp>
            <p:nvGrpSpPr>
              <p:cNvPr id="16" name="组合 40">
                <a:extLst>
                  <a:ext uri="{FF2B5EF4-FFF2-40B4-BE49-F238E27FC236}">
                    <a16:creationId xmlns:a16="http://schemas.microsoft.com/office/drawing/2014/main" id="{28C10B2B-EC1B-4886-8953-BAC8AD411640}"/>
                  </a:ext>
                </a:extLst>
              </p:cNvPr>
              <p:cNvGrpSpPr/>
              <p:nvPr/>
            </p:nvGrpSpPr>
            <p:grpSpPr>
              <a:xfrm>
                <a:off x="441872" y="4072935"/>
                <a:ext cx="705309" cy="705313"/>
                <a:chOff x="925975" y="3363269"/>
                <a:chExt cx="899446" cy="899451"/>
              </a:xfrm>
            </p:grpSpPr>
            <p:sp>
              <p:nvSpPr>
                <p:cNvPr id="28" name="Oval 173">
                  <a:extLst>
                    <a:ext uri="{FF2B5EF4-FFF2-40B4-BE49-F238E27FC236}">
                      <a16:creationId xmlns:a16="http://schemas.microsoft.com/office/drawing/2014/main" id="{EC24D198-998A-4D94-9BF6-C2763EC67E5E}"/>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9" name="Oval 174">
                  <a:extLst>
                    <a:ext uri="{FF2B5EF4-FFF2-40B4-BE49-F238E27FC236}">
                      <a16:creationId xmlns:a16="http://schemas.microsoft.com/office/drawing/2014/main" id="{991A0EF6-8AE4-4C10-9402-CBB3CF5A70BC}"/>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20" name="组合 41">
                <a:extLst>
                  <a:ext uri="{FF2B5EF4-FFF2-40B4-BE49-F238E27FC236}">
                    <a16:creationId xmlns:a16="http://schemas.microsoft.com/office/drawing/2014/main" id="{2FF0ADF7-D6BA-47E6-B578-51444334B754}"/>
                  </a:ext>
                </a:extLst>
              </p:cNvPr>
              <p:cNvGrpSpPr/>
              <p:nvPr/>
            </p:nvGrpSpPr>
            <p:grpSpPr>
              <a:xfrm>
                <a:off x="566690" y="4191794"/>
                <a:ext cx="346916" cy="442988"/>
                <a:chOff x="9341700" y="1864776"/>
                <a:chExt cx="471484" cy="602052"/>
              </a:xfrm>
            </p:grpSpPr>
            <p:sp>
              <p:nvSpPr>
                <p:cNvPr id="23" name="Freeform 195">
                  <a:extLst>
                    <a:ext uri="{FF2B5EF4-FFF2-40B4-BE49-F238E27FC236}">
                      <a16:creationId xmlns:a16="http://schemas.microsoft.com/office/drawing/2014/main" id="{600C7517-C3D7-41DD-B56E-64BB2B0B2473}"/>
                    </a:ext>
                  </a:extLst>
                </p:cNvPr>
                <p:cNvSpPr>
                  <a:spLocks noEditPoints="1"/>
                </p:cNvSpPr>
                <p:nvPr/>
              </p:nvSpPr>
              <p:spPr bwMode="auto">
                <a:xfrm>
                  <a:off x="9548428" y="2071505"/>
                  <a:ext cx="246622" cy="395323"/>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2 h 46"/>
                    <a:gd name="T12" fmla="*/ 15 w 29"/>
                    <a:gd name="T13" fmla="*/ 46 h 46"/>
                    <a:gd name="T14" fmla="*/ 29 w 29"/>
                    <a:gd name="T15" fmla="*/ 32 h 46"/>
                    <a:gd name="T16" fmla="*/ 29 w 29"/>
                    <a:gd name="T17" fmla="*/ 15 h 46"/>
                    <a:gd name="T18" fmla="*/ 0 w 29"/>
                    <a:gd name="T19" fmla="*/ 15 h 46"/>
                    <a:gd name="T20" fmla="*/ 0 w 29"/>
                    <a:gd name="T21" fmla="*/ 32 h 46"/>
                    <a:gd name="T22" fmla="*/ 16 w 29"/>
                    <a:gd name="T23" fmla="*/ 0 h 46"/>
                    <a:gd name="T24" fmla="*/ 0 w 29"/>
                    <a:gd name="T25" fmla="*/ 0 h 46"/>
                    <a:gd name="T26" fmla="*/ 0 w 29"/>
                    <a:gd name="T27" fmla="*/ 13 h 46"/>
                    <a:gd name="T28" fmla="*/ 16 w 29"/>
                    <a:gd name="T29" fmla="*/ 13 h 46"/>
                    <a:gd name="T30" fmla="*/ 16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2"/>
                      </a:moveTo>
                      <a:cubicBezTo>
                        <a:pt x="0" y="40"/>
                        <a:pt x="7" y="46"/>
                        <a:pt x="15" y="46"/>
                      </a:cubicBezTo>
                      <a:cubicBezTo>
                        <a:pt x="23" y="46"/>
                        <a:pt x="29" y="40"/>
                        <a:pt x="29" y="32"/>
                      </a:cubicBezTo>
                      <a:cubicBezTo>
                        <a:pt x="29" y="15"/>
                        <a:pt x="29" y="15"/>
                        <a:pt x="29" y="15"/>
                      </a:cubicBezTo>
                      <a:cubicBezTo>
                        <a:pt x="0" y="15"/>
                        <a:pt x="0" y="15"/>
                        <a:pt x="0" y="15"/>
                      </a:cubicBezTo>
                      <a:lnTo>
                        <a:pt x="0" y="32"/>
                      </a:lnTo>
                      <a:close/>
                      <a:moveTo>
                        <a:pt x="16" y="0"/>
                      </a:moveTo>
                      <a:cubicBezTo>
                        <a:pt x="0" y="0"/>
                        <a:pt x="0" y="0"/>
                        <a:pt x="0" y="0"/>
                      </a:cubicBezTo>
                      <a:cubicBezTo>
                        <a:pt x="0" y="13"/>
                        <a:pt x="0" y="13"/>
                        <a:pt x="0" y="13"/>
                      </a:cubicBezTo>
                      <a:cubicBezTo>
                        <a:pt x="16" y="13"/>
                        <a:pt x="16" y="13"/>
                        <a:pt x="16" y="13"/>
                      </a:cubicBezTo>
                      <a:lnTo>
                        <a:pt x="16"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4" name="Freeform 196">
                  <a:extLst>
                    <a:ext uri="{FF2B5EF4-FFF2-40B4-BE49-F238E27FC236}">
                      <a16:creationId xmlns:a16="http://schemas.microsoft.com/office/drawing/2014/main" id="{36C2D1DD-1825-42D6-9E74-975A288A46D6}"/>
                    </a:ext>
                  </a:extLst>
                </p:cNvPr>
                <p:cNvSpPr>
                  <a:spLocks/>
                </p:cNvSpPr>
                <p:nvPr/>
              </p:nvSpPr>
              <p:spPr bwMode="auto">
                <a:xfrm>
                  <a:off x="9341700" y="1882910"/>
                  <a:ext cx="344546" cy="290146"/>
                </a:xfrm>
                <a:custGeom>
                  <a:avLst/>
                  <a:gdLst>
                    <a:gd name="T0" fmla="*/ 0 w 40"/>
                    <a:gd name="T1" fmla="*/ 19 h 34"/>
                    <a:gd name="T2" fmla="*/ 20 w 40"/>
                    <a:gd name="T3" fmla="*/ 0 h 34"/>
                    <a:gd name="T4" fmla="*/ 20 w 40"/>
                    <a:gd name="T5" fmla="*/ 0 h 34"/>
                    <a:gd name="T6" fmla="*/ 40 w 40"/>
                    <a:gd name="T7" fmla="*/ 19 h 34"/>
                    <a:gd name="T8" fmla="*/ 40 w 40"/>
                    <a:gd name="T9" fmla="*/ 19 h 34"/>
                    <a:gd name="T10" fmla="*/ 37 w 40"/>
                    <a:gd name="T11" fmla="*/ 19 h 34"/>
                    <a:gd name="T12" fmla="*/ 32 w 40"/>
                    <a:gd name="T13" fmla="*/ 8 h 34"/>
                    <a:gd name="T14" fmla="*/ 32 w 40"/>
                    <a:gd name="T15" fmla="*/ 8 h 34"/>
                    <a:gd name="T16" fmla="*/ 20 w 40"/>
                    <a:gd name="T17" fmla="*/ 3 h 34"/>
                    <a:gd name="T18" fmla="*/ 20 w 40"/>
                    <a:gd name="T19" fmla="*/ 3 h 34"/>
                    <a:gd name="T20" fmla="*/ 8 w 40"/>
                    <a:gd name="T21" fmla="*/ 8 h 34"/>
                    <a:gd name="T22" fmla="*/ 8 w 40"/>
                    <a:gd name="T23" fmla="*/ 8 h 34"/>
                    <a:gd name="T24" fmla="*/ 3 w 40"/>
                    <a:gd name="T25" fmla="*/ 19 h 34"/>
                    <a:gd name="T26" fmla="*/ 3 w 40"/>
                    <a:gd name="T27" fmla="*/ 19 h 34"/>
                    <a:gd name="T28" fmla="*/ 9 w 40"/>
                    <a:gd name="T29" fmla="*/ 32 h 34"/>
                    <a:gd name="T30" fmla="*/ 9 w 40"/>
                    <a:gd name="T31" fmla="*/ 32 h 34"/>
                    <a:gd name="T32" fmla="*/ 7 w 40"/>
                    <a:gd name="T33" fmla="*/ 34 h 34"/>
                    <a:gd name="T34" fmla="*/ 0 w 4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34">
                      <a:moveTo>
                        <a:pt x="0" y="19"/>
                      </a:moveTo>
                      <a:cubicBezTo>
                        <a:pt x="0" y="9"/>
                        <a:pt x="9" y="0"/>
                        <a:pt x="20" y="0"/>
                      </a:cubicBezTo>
                      <a:cubicBezTo>
                        <a:pt x="20" y="0"/>
                        <a:pt x="20" y="0"/>
                        <a:pt x="20" y="0"/>
                      </a:cubicBezTo>
                      <a:cubicBezTo>
                        <a:pt x="31" y="0"/>
                        <a:pt x="40" y="9"/>
                        <a:pt x="40" y="19"/>
                      </a:cubicBezTo>
                      <a:cubicBezTo>
                        <a:pt x="40" y="19"/>
                        <a:pt x="40" y="19"/>
                        <a:pt x="40" y="19"/>
                      </a:cubicBezTo>
                      <a:cubicBezTo>
                        <a:pt x="37" y="19"/>
                        <a:pt x="37" y="19"/>
                        <a:pt x="37" y="19"/>
                      </a:cubicBezTo>
                      <a:cubicBezTo>
                        <a:pt x="37" y="15"/>
                        <a:pt x="35" y="11"/>
                        <a:pt x="32" y="8"/>
                      </a:cubicBezTo>
                      <a:cubicBezTo>
                        <a:pt x="32" y="8"/>
                        <a:pt x="32" y="8"/>
                        <a:pt x="32" y="8"/>
                      </a:cubicBezTo>
                      <a:cubicBezTo>
                        <a:pt x="29" y="5"/>
                        <a:pt x="25" y="3"/>
                        <a:pt x="20" y="3"/>
                      </a:cubicBezTo>
                      <a:cubicBezTo>
                        <a:pt x="20" y="3"/>
                        <a:pt x="20" y="3"/>
                        <a:pt x="20" y="3"/>
                      </a:cubicBezTo>
                      <a:cubicBezTo>
                        <a:pt x="15" y="3"/>
                        <a:pt x="11" y="5"/>
                        <a:pt x="8" y="8"/>
                      </a:cubicBezTo>
                      <a:cubicBezTo>
                        <a:pt x="8" y="8"/>
                        <a:pt x="8" y="8"/>
                        <a:pt x="8" y="8"/>
                      </a:cubicBezTo>
                      <a:cubicBezTo>
                        <a:pt x="5" y="11"/>
                        <a:pt x="3" y="15"/>
                        <a:pt x="3" y="19"/>
                      </a:cubicBezTo>
                      <a:cubicBezTo>
                        <a:pt x="3" y="19"/>
                        <a:pt x="3" y="19"/>
                        <a:pt x="3" y="19"/>
                      </a:cubicBezTo>
                      <a:cubicBezTo>
                        <a:pt x="3" y="24"/>
                        <a:pt x="5" y="29"/>
                        <a:pt x="9" y="32"/>
                      </a:cubicBezTo>
                      <a:cubicBezTo>
                        <a:pt x="9" y="32"/>
                        <a:pt x="9" y="32"/>
                        <a:pt x="9" y="32"/>
                      </a:cubicBezTo>
                      <a:cubicBezTo>
                        <a:pt x="7" y="34"/>
                        <a:pt x="7" y="34"/>
                        <a:pt x="7" y="34"/>
                      </a:cubicBezTo>
                      <a:cubicBezTo>
                        <a:pt x="3" y="30"/>
                        <a:pt x="0" y="25"/>
                        <a:pt x="0" y="19"/>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5" name="Freeform 197">
                  <a:extLst>
                    <a:ext uri="{FF2B5EF4-FFF2-40B4-BE49-F238E27FC236}">
                      <a16:creationId xmlns:a16="http://schemas.microsoft.com/office/drawing/2014/main" id="{520BC78F-C3AA-4F62-9E87-9C40694D5F1C}"/>
                    </a:ext>
                  </a:extLst>
                </p:cNvPr>
                <p:cNvSpPr>
                  <a:spLocks noEditPoints="1"/>
                </p:cNvSpPr>
                <p:nvPr/>
              </p:nvSpPr>
              <p:spPr bwMode="auto">
                <a:xfrm>
                  <a:off x="9562935" y="2064251"/>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7" name="Freeform 198">
                  <a:extLst>
                    <a:ext uri="{FF2B5EF4-FFF2-40B4-BE49-F238E27FC236}">
                      <a16:creationId xmlns:a16="http://schemas.microsoft.com/office/drawing/2014/main" id="{11B3D35D-522B-41A5-9BD4-AEE4E9409A6B}"/>
                    </a:ext>
                  </a:extLst>
                </p:cNvPr>
                <p:cNvSpPr>
                  <a:spLocks/>
                </p:cNvSpPr>
                <p:nvPr/>
              </p:nvSpPr>
              <p:spPr bwMode="auto">
                <a:xfrm>
                  <a:off x="9359834" y="1864776"/>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sp>
          <p:nvSpPr>
            <p:cNvPr id="15" name="TextBox 39">
              <a:extLst>
                <a:ext uri="{FF2B5EF4-FFF2-40B4-BE49-F238E27FC236}">
                  <a16:creationId xmlns:a16="http://schemas.microsoft.com/office/drawing/2014/main" id="{1574D2C6-D72F-4337-8ADD-E6AC67D03A62}"/>
                </a:ext>
              </a:extLst>
            </p:cNvPr>
            <p:cNvSpPr txBox="1"/>
            <p:nvPr/>
          </p:nvSpPr>
          <p:spPr>
            <a:xfrm>
              <a:off x="1612375" y="1829594"/>
              <a:ext cx="8839200" cy="2973122"/>
            </a:xfrm>
            <a:prstGeom prst="rect">
              <a:avLst/>
            </a:prstGeom>
          </p:spPr>
          <p:txBody>
            <a:bodyPr vert="horz" lIns="121889" tIns="60944" rIns="121889" bIns="60944" rtlCol="0">
              <a:noAutofit/>
            </a:bodyPr>
            <a:lstStyle>
              <a:defPPr>
                <a:defRPr lang="en-US"/>
              </a:defPPr>
              <a:lvl1pPr marL="457189" indent="-457189">
                <a:lnSpc>
                  <a:spcPct val="130000"/>
                </a:lnSpc>
                <a:spcBef>
                  <a:spcPts val="0"/>
                </a:spcBef>
                <a:buFont typeface="Wingdings" pitchFamily="2" charset="2"/>
                <a:buNone/>
                <a:defRPr>
                  <a:solidFill>
                    <a:schemeClr val="tx1">
                      <a:lumMod val="75000"/>
                      <a:lumOff val="2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zh-CN"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11.9</a:t>
              </a:r>
              <a:r>
                <a:rPr lang="zh-CN" altLang="zh-CN" sz="2400" b="1" dirty="0">
                  <a:solidFill>
                    <a:schemeClr val="bg1"/>
                  </a:solidFill>
                  <a:latin typeface="仿宋" panose="02010609060101010101" pitchFamily="49" charset="-122"/>
                  <a:ea typeface="仿宋" panose="02010609060101010101" pitchFamily="49" charset="-122"/>
                </a:rPr>
                <a:t>】设计一个</a:t>
              </a:r>
              <a:r>
                <a:rPr lang="en-US" altLang="zh-CN" sz="2400" b="1" dirty="0" err="1">
                  <a:solidFill>
                    <a:schemeClr val="bg1"/>
                  </a:solidFill>
                  <a:latin typeface="仿宋" panose="02010609060101010101" pitchFamily="49" charset="-122"/>
                  <a:ea typeface="仿宋" panose="02010609060101010101" pitchFamily="49" charset="-122"/>
                </a:rPr>
                <a:t>studentDao</a:t>
              </a:r>
              <a:r>
                <a:rPr lang="zh-CN" altLang="zh-CN" sz="2400" b="1" dirty="0">
                  <a:solidFill>
                    <a:schemeClr val="bg1"/>
                  </a:solidFill>
                  <a:latin typeface="仿宋" panose="02010609060101010101" pitchFamily="49" charset="-122"/>
                  <a:ea typeface="仿宋" panose="02010609060101010101" pitchFamily="49" charset="-122"/>
                </a:rPr>
                <a:t>，用于访问学生信息数据库中学生信息表</a:t>
              </a:r>
              <a:r>
                <a:rPr lang="en-US" altLang="zh-CN" sz="2400" b="1" dirty="0">
                  <a:solidFill>
                    <a:schemeClr val="bg1"/>
                  </a:solidFill>
                  <a:latin typeface="仿宋" panose="02010609060101010101" pitchFamily="49" charset="-122"/>
                  <a:ea typeface="仿宋" panose="02010609060101010101" pitchFamily="49" charset="-122"/>
                </a:rPr>
                <a:t>student</a:t>
              </a:r>
              <a:r>
                <a:rPr lang="zh-CN" altLang="zh-CN" sz="2400" b="1" dirty="0">
                  <a:solidFill>
                    <a:schemeClr val="bg1"/>
                  </a:solidFill>
                  <a:latin typeface="仿宋" panose="02010609060101010101" pitchFamily="49" charset="-122"/>
                  <a:ea typeface="仿宋" panose="02010609060101010101" pitchFamily="49" charset="-122"/>
                </a:rPr>
                <a:t>，设计一个与</a:t>
              </a:r>
              <a:r>
                <a:rPr lang="en-US" altLang="zh-CN" sz="2400" b="1" dirty="0">
                  <a:solidFill>
                    <a:schemeClr val="bg1"/>
                  </a:solidFill>
                  <a:latin typeface="仿宋" panose="02010609060101010101" pitchFamily="49" charset="-122"/>
                  <a:ea typeface="仿宋" panose="02010609060101010101" pitchFamily="49" charset="-122"/>
                </a:rPr>
                <a:t>student</a:t>
              </a:r>
              <a:r>
                <a:rPr lang="zh-CN" altLang="zh-CN" sz="2400" b="1" dirty="0">
                  <a:solidFill>
                    <a:schemeClr val="bg1"/>
                  </a:solidFill>
                  <a:latin typeface="仿宋" panose="02010609060101010101" pitchFamily="49" charset="-122"/>
                  <a:ea typeface="仿宋" panose="02010609060101010101" pitchFamily="49" charset="-122"/>
                </a:rPr>
                <a:t>表对应（或映射）的</a:t>
              </a:r>
              <a:r>
                <a:rPr lang="en-US" altLang="zh-CN" sz="2400" b="1" dirty="0">
                  <a:solidFill>
                    <a:schemeClr val="bg1"/>
                  </a:solidFill>
                  <a:latin typeface="仿宋" panose="02010609060101010101" pitchFamily="49" charset="-122"/>
                  <a:ea typeface="仿宋" panose="02010609060101010101" pitchFamily="49" charset="-122"/>
                </a:rPr>
                <a:t>Bean</a:t>
              </a:r>
              <a:r>
                <a:rPr lang="zh-CN" altLang="zh-CN" sz="2400" b="1" dirty="0">
                  <a:solidFill>
                    <a:schemeClr val="bg1"/>
                  </a:solidFill>
                  <a:latin typeface="仿宋" panose="02010609060101010101" pitchFamily="49" charset="-122"/>
                  <a:ea typeface="仿宋" panose="02010609060101010101" pitchFamily="49" charset="-122"/>
                </a:rPr>
                <a:t>，用实例验证对数据表的插入删除和查询操作。本例中使用了前面介绍的数据源</a:t>
              </a:r>
              <a:r>
                <a:rPr lang="en-US" altLang="zh-CN" sz="2400" b="1" dirty="0">
                  <a:solidFill>
                    <a:schemeClr val="bg1"/>
                  </a:solidFill>
                  <a:latin typeface="仿宋" panose="02010609060101010101" pitchFamily="49" charset="-122"/>
                  <a:ea typeface="仿宋" panose="02010609060101010101" pitchFamily="49" charset="-122"/>
                </a:rPr>
                <a:t>C3P0</a:t>
              </a:r>
              <a:r>
                <a:rPr lang="zh-CN" altLang="zh-CN" sz="2400" b="1" dirty="0">
                  <a:solidFill>
                    <a:schemeClr val="bg1"/>
                  </a:solidFill>
                  <a:latin typeface="仿宋" panose="02010609060101010101" pitchFamily="49" charset="-122"/>
                  <a:ea typeface="仿宋" panose="02010609060101010101" pitchFamily="49" charset="-122"/>
                </a:rPr>
                <a:t>。</a:t>
              </a:r>
              <a:endParaRPr lang="en-US" altLang="zh-CN" sz="2400" b="1" dirty="0">
                <a:solidFill>
                  <a:schemeClr val="bg1"/>
                </a:solidFill>
                <a:latin typeface="仿宋" panose="02010609060101010101" pitchFamily="49" charset="-122"/>
                <a:ea typeface="仿宋" panose="02010609060101010101" pitchFamily="49" charset="-122"/>
              </a:endParaRPr>
            </a:p>
            <a:p>
              <a:r>
                <a:rPr lang="zh-CN" altLang="en-US" sz="2400" b="1" dirty="0">
                  <a:solidFill>
                    <a:schemeClr val="bg1"/>
                  </a:solidFill>
                  <a:latin typeface="仿宋" panose="02010609060101010101" pitchFamily="49" charset="-122"/>
                  <a:ea typeface="仿宋" panose="02010609060101010101" pitchFamily="49" charset="-122"/>
                </a:rPr>
                <a:t>      详见代码</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Example11_9.java</a:t>
              </a:r>
              <a:endParaRPr lang="zh-CN" altLang="zh-CN" sz="2400" b="1" dirty="0">
                <a:solidFill>
                  <a:srgbClr val="FFFF00"/>
                </a:solidFill>
                <a:latin typeface="仿宋" panose="02010609060101010101" pitchFamily="49" charset="-122"/>
                <a:ea typeface="仿宋" panose="02010609060101010101" pitchFamily="49" charset="-122"/>
              </a:endParaRPr>
            </a:p>
            <a:p>
              <a:endParaRPr lang="zh-CN" altLang="en-US" sz="2400" b="1" dirty="0">
                <a:latin typeface="仿宋" panose="02010609060101010101" pitchFamily="49" charset="-122"/>
                <a:ea typeface="仿宋" panose="02010609060101010101" pitchFamily="49" charset="-122"/>
              </a:endParaRPr>
            </a:p>
          </p:txBody>
        </p:sp>
      </p:grpSp>
      <p:sp>
        <p:nvSpPr>
          <p:cNvPr id="30" name="矩形 29">
            <a:extLst>
              <a:ext uri="{FF2B5EF4-FFF2-40B4-BE49-F238E27FC236}">
                <a16:creationId xmlns:a16="http://schemas.microsoft.com/office/drawing/2014/main" id="{F2757CF6-2355-4F53-A4A0-63BB97E777B2}"/>
              </a:ext>
            </a:extLst>
          </p:cNvPr>
          <p:cNvSpPr/>
          <p:nvPr/>
        </p:nvSpPr>
        <p:spPr>
          <a:xfrm>
            <a:off x="-11689" y="2612411"/>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B454350C-4ED9-44BB-AFAB-5F5D44847173}"/>
              </a:ext>
            </a:extLst>
          </p:cNvPr>
          <p:cNvSpPr/>
          <p:nvPr/>
        </p:nvSpPr>
        <p:spPr>
          <a:xfrm>
            <a:off x="-11689" y="6391055"/>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5069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1689" y="1979446"/>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6" y="16318"/>
            <a:ext cx="8915083" cy="1005416"/>
          </a:xfrm>
        </p:spPr>
        <p:txBody>
          <a:bodyPr>
            <a:normAutofit fontScale="90000"/>
          </a:bodyPr>
          <a:lstStyle/>
          <a:p>
            <a:r>
              <a:rPr lang="zh-CN" altLang="en-US" b="1" dirty="0">
                <a:latin typeface="仿宋" panose="02010609060101010101" pitchFamily="49" charset="-122"/>
                <a:ea typeface="仿宋" panose="02010609060101010101" pitchFamily="49" charset="-122"/>
              </a:rPr>
              <a:t>综合练习：一个简易</a:t>
            </a:r>
            <a:r>
              <a:rPr lang="en-US" altLang="zh-CN" b="1" dirty="0">
                <a:latin typeface="仿宋" panose="02010609060101010101" pitchFamily="49" charset="-122"/>
                <a:ea typeface="仿宋" panose="02010609060101010101" pitchFamily="49" charset="-122"/>
              </a:rPr>
              <a:t>MYSQL</a:t>
            </a:r>
            <a:r>
              <a:rPr lang="zh-CN" altLang="en-US" b="1" dirty="0">
                <a:latin typeface="仿宋" panose="02010609060101010101" pitchFamily="49" charset="-122"/>
                <a:ea typeface="仿宋" panose="02010609060101010101" pitchFamily="49" charset="-122"/>
              </a:rPr>
              <a:t>客户端工具</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71735"/>
            <a:ext cx="12256513" cy="545464"/>
            <a:chOff x="29884" y="1283707"/>
            <a:chExt cx="12192000" cy="545464"/>
          </a:xfrm>
        </p:grpSpPr>
        <p:sp>
          <p:nvSpPr>
            <p:cNvPr id="21" name="Freeform 3">
              <a:extLst>
                <a:ext uri="{FF2B5EF4-FFF2-40B4-BE49-F238E27FC236}">
                  <a16:creationId xmlns:a16="http://schemas.microsoft.com/office/drawing/2014/main" id="{3FF76552-5A11-4AAD-9C33-DAEAFAA14596}"/>
                </a:ext>
              </a:extLst>
            </p:cNvPr>
            <p:cNvSpPr/>
            <p:nvPr/>
          </p:nvSpPr>
          <p:spPr>
            <a:xfrm>
              <a:off x="29884" y="128370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类似于</a:t>
              </a: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NaviCat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的小工具</a:t>
              </a:r>
            </a:p>
          </p:txBody>
        </p:sp>
      </p:grpSp>
      <p:sp>
        <p:nvSpPr>
          <p:cNvPr id="11" name="内容占位符 2">
            <a:extLst>
              <a:ext uri="{FF2B5EF4-FFF2-40B4-BE49-F238E27FC236}">
                <a16:creationId xmlns:a16="http://schemas.microsoft.com/office/drawing/2014/main" id="{015EA4DE-92ED-46F2-BD07-8F0FAF6D65AF}"/>
              </a:ext>
            </a:extLst>
          </p:cNvPr>
          <p:cNvSpPr txBox="1">
            <a:spLocks/>
          </p:cNvSpPr>
          <p:nvPr/>
        </p:nvSpPr>
        <p:spPr>
          <a:xfrm>
            <a:off x="1376302" y="2286546"/>
            <a:ext cx="10128646" cy="236137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200000"/>
              </a:lnSpc>
              <a:buNone/>
            </a:pPr>
            <a:r>
              <a:rPr lang="en-US" altLang="zh-CN" sz="2400" dirty="0">
                <a:solidFill>
                  <a:schemeClr val="tx1">
                    <a:lumMod val="85000"/>
                    <a:lumOff val="15000"/>
                  </a:schemeClr>
                </a:solidFill>
                <a:latin typeface="+mn-ea"/>
                <a:ea typeface="+mn-ea"/>
              </a:rPr>
              <a:t> </a:t>
            </a:r>
            <a:endParaRPr lang="zh-CN" altLang="en-US" sz="2400" dirty="0">
              <a:solidFill>
                <a:schemeClr val="tx1">
                  <a:lumMod val="85000"/>
                  <a:lumOff val="15000"/>
                </a:schemeClr>
              </a:solidFill>
              <a:latin typeface="+mn-ea"/>
              <a:ea typeface="+mn-ea"/>
            </a:endParaRPr>
          </a:p>
        </p:txBody>
      </p:sp>
      <p:sp>
        <p:nvSpPr>
          <p:cNvPr id="30" name="矩形 29">
            <a:extLst>
              <a:ext uri="{FF2B5EF4-FFF2-40B4-BE49-F238E27FC236}">
                <a16:creationId xmlns:a16="http://schemas.microsoft.com/office/drawing/2014/main" id="{F2757CF6-2355-4F53-A4A0-63BB97E777B2}"/>
              </a:ext>
            </a:extLst>
          </p:cNvPr>
          <p:cNvSpPr/>
          <p:nvPr/>
        </p:nvSpPr>
        <p:spPr>
          <a:xfrm>
            <a:off x="-11689" y="2612411"/>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B454350C-4ED9-44BB-AFAB-5F5D44847173}"/>
              </a:ext>
            </a:extLst>
          </p:cNvPr>
          <p:cNvSpPr/>
          <p:nvPr/>
        </p:nvSpPr>
        <p:spPr>
          <a:xfrm>
            <a:off x="-11689" y="6391055"/>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2" name="Rectangle 3">
            <a:extLst>
              <a:ext uri="{FF2B5EF4-FFF2-40B4-BE49-F238E27FC236}">
                <a16:creationId xmlns:a16="http://schemas.microsoft.com/office/drawing/2014/main" id="{F4A6ED70-C692-48B5-AB75-8E854ED0EE83}"/>
              </a:ext>
            </a:extLst>
          </p:cNvPr>
          <p:cNvSpPr txBox="1">
            <a:spLocks noChangeArrowheads="1"/>
          </p:cNvSpPr>
          <p:nvPr/>
        </p:nvSpPr>
        <p:spPr>
          <a:xfrm>
            <a:off x="1028857" y="2134196"/>
            <a:ext cx="9144000" cy="3933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功能：可显示</a:t>
            </a:r>
            <a:r>
              <a:rPr lang="en-US" altLang="zh-CN" b="1" dirty="0" err="1">
                <a:latin typeface="仿宋" panose="02010609060101010101" pitchFamily="49" charset="-122"/>
                <a:ea typeface="仿宋" panose="02010609060101010101" pitchFamily="49" charset="-122"/>
              </a:rPr>
              <a:t>MySql</a:t>
            </a:r>
            <a:r>
              <a:rPr lang="zh-CN" altLang="en-US" b="1" dirty="0">
                <a:latin typeface="仿宋" panose="02010609060101010101" pitchFamily="49" charset="-122"/>
                <a:ea typeface="仿宋" panose="02010609060101010101" pitchFamily="49" charset="-122"/>
              </a:rPr>
              <a:t>中所有数据库</a:t>
            </a:r>
          </a:p>
          <a:p>
            <a:pPr marL="0" indent="0">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      可显示每个库中的所有表</a:t>
            </a:r>
          </a:p>
          <a:p>
            <a:pPr marL="0" indent="0">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      能够执行各种</a:t>
            </a:r>
            <a:r>
              <a:rPr lang="en-US" altLang="zh-CN" b="1" dirty="0">
                <a:latin typeface="仿宋" panose="02010609060101010101" pitchFamily="49" charset="-122"/>
                <a:ea typeface="仿宋" panose="02010609060101010101" pitchFamily="49" charset="-122"/>
              </a:rPr>
              <a:t>SQL</a:t>
            </a:r>
            <a:r>
              <a:rPr lang="zh-CN" altLang="en-US" b="1" dirty="0">
                <a:latin typeface="仿宋" panose="02010609060101010101" pitchFamily="49" charset="-122"/>
                <a:ea typeface="仿宋" panose="02010609060101010101" pitchFamily="49" charset="-122"/>
              </a:rPr>
              <a:t>语句</a:t>
            </a:r>
          </a:p>
          <a:p>
            <a:pPr marL="0" indent="0">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      能够查看表结构及字段类型</a:t>
            </a:r>
          </a:p>
          <a:p>
            <a:pPr marL="0" indent="0">
              <a:buFont typeface="Wingdings" panose="05000000000000000000" pitchFamily="2" charset="2"/>
              <a:buNone/>
            </a:pPr>
            <a:r>
              <a:rPr lang="zh-CN" altLang="en-US"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a:t>
            </a:r>
            <a:endParaRPr lang="en-US" altLang="zh-CN" dirty="0">
              <a:solidFill>
                <a:srgbClr val="80808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1990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1689" y="1979446"/>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dirty="0">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6" y="16318"/>
            <a:ext cx="8915083" cy="1005416"/>
          </a:xfrm>
        </p:spPr>
        <p:txBody>
          <a:bodyPr>
            <a:normAutofit fontScale="90000"/>
          </a:bodyPr>
          <a:lstStyle/>
          <a:p>
            <a:r>
              <a:rPr lang="zh-CN" altLang="en-US" b="1" dirty="0">
                <a:latin typeface="仿宋" panose="02010609060101010101" pitchFamily="49" charset="-122"/>
                <a:ea typeface="仿宋" panose="02010609060101010101" pitchFamily="49" charset="-122"/>
              </a:rPr>
              <a:t>综合练习：一个简易</a:t>
            </a:r>
            <a:r>
              <a:rPr lang="en-US" altLang="zh-CN" b="1" dirty="0">
                <a:latin typeface="仿宋" panose="02010609060101010101" pitchFamily="49" charset="-122"/>
                <a:ea typeface="仿宋" panose="02010609060101010101" pitchFamily="49" charset="-122"/>
              </a:rPr>
              <a:t>MYSQL</a:t>
            </a:r>
            <a:r>
              <a:rPr lang="zh-CN" altLang="en-US" b="1" dirty="0">
                <a:latin typeface="仿宋" panose="02010609060101010101" pitchFamily="49" charset="-122"/>
                <a:ea typeface="仿宋" panose="02010609060101010101" pitchFamily="49" charset="-122"/>
              </a:rPr>
              <a:t>客户端工具</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0" y="971735"/>
            <a:ext cx="12256513" cy="545464"/>
            <a:chOff x="29884" y="1283707"/>
            <a:chExt cx="12192000" cy="545464"/>
          </a:xfrm>
        </p:grpSpPr>
        <p:sp>
          <p:nvSpPr>
            <p:cNvPr id="21" name="Freeform 3">
              <a:extLst>
                <a:ext uri="{FF2B5EF4-FFF2-40B4-BE49-F238E27FC236}">
                  <a16:creationId xmlns:a16="http://schemas.microsoft.com/office/drawing/2014/main" id="{3FF76552-5A11-4AAD-9C33-DAEAFAA14596}"/>
                </a:ext>
              </a:extLst>
            </p:cNvPr>
            <p:cNvSpPr/>
            <p:nvPr/>
          </p:nvSpPr>
          <p:spPr>
            <a:xfrm>
              <a:off x="29884" y="1283707"/>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获取元数据</a:t>
              </a:r>
            </a:p>
          </p:txBody>
        </p:sp>
      </p:grpSp>
      <p:sp>
        <p:nvSpPr>
          <p:cNvPr id="11" name="内容占位符 2">
            <a:extLst>
              <a:ext uri="{FF2B5EF4-FFF2-40B4-BE49-F238E27FC236}">
                <a16:creationId xmlns:a16="http://schemas.microsoft.com/office/drawing/2014/main" id="{015EA4DE-92ED-46F2-BD07-8F0FAF6D65AF}"/>
              </a:ext>
            </a:extLst>
          </p:cNvPr>
          <p:cNvSpPr txBox="1">
            <a:spLocks/>
          </p:cNvSpPr>
          <p:nvPr/>
        </p:nvSpPr>
        <p:spPr>
          <a:xfrm>
            <a:off x="1376302" y="2286546"/>
            <a:ext cx="10128646" cy="236137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200000"/>
              </a:lnSpc>
              <a:buNone/>
            </a:pPr>
            <a:r>
              <a:rPr lang="en-US" altLang="zh-CN" sz="2400" dirty="0">
                <a:solidFill>
                  <a:schemeClr val="tx1">
                    <a:lumMod val="85000"/>
                    <a:lumOff val="15000"/>
                  </a:schemeClr>
                </a:solidFill>
                <a:latin typeface="+mn-ea"/>
                <a:ea typeface="+mn-ea"/>
              </a:rPr>
              <a:t> </a:t>
            </a:r>
            <a:endParaRPr lang="zh-CN" altLang="en-US" sz="2400" dirty="0">
              <a:solidFill>
                <a:schemeClr val="tx1">
                  <a:lumMod val="85000"/>
                  <a:lumOff val="15000"/>
                </a:schemeClr>
              </a:solidFill>
              <a:latin typeface="+mn-ea"/>
              <a:ea typeface="+mn-ea"/>
            </a:endParaRPr>
          </a:p>
        </p:txBody>
      </p:sp>
      <p:sp>
        <p:nvSpPr>
          <p:cNvPr id="30" name="矩形 29">
            <a:extLst>
              <a:ext uri="{FF2B5EF4-FFF2-40B4-BE49-F238E27FC236}">
                <a16:creationId xmlns:a16="http://schemas.microsoft.com/office/drawing/2014/main" id="{F2757CF6-2355-4F53-A4A0-63BB97E777B2}"/>
              </a:ext>
            </a:extLst>
          </p:cNvPr>
          <p:cNvSpPr/>
          <p:nvPr/>
        </p:nvSpPr>
        <p:spPr>
          <a:xfrm>
            <a:off x="-11689" y="2612411"/>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B454350C-4ED9-44BB-AFAB-5F5D44847173}"/>
              </a:ext>
            </a:extLst>
          </p:cNvPr>
          <p:cNvSpPr/>
          <p:nvPr/>
        </p:nvSpPr>
        <p:spPr>
          <a:xfrm>
            <a:off x="-11689" y="6391055"/>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2" name="Rectangle 8">
            <a:extLst>
              <a:ext uri="{FF2B5EF4-FFF2-40B4-BE49-F238E27FC236}">
                <a16:creationId xmlns:a16="http://schemas.microsoft.com/office/drawing/2014/main" id="{FF367A37-55D9-4C48-9A0A-9B381713B0E6}"/>
              </a:ext>
            </a:extLst>
          </p:cNvPr>
          <p:cNvSpPr txBox="1">
            <a:spLocks noChangeArrowheads="1"/>
          </p:cNvSpPr>
          <p:nvPr/>
        </p:nvSpPr>
        <p:spPr>
          <a:xfrm>
            <a:off x="1143316" y="1913265"/>
            <a:ext cx="8642350" cy="396081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4000" b="1">
                <a:latin typeface="仿宋" panose="02010609060101010101" pitchFamily="49" charset="-122"/>
                <a:ea typeface="仿宋" panose="02010609060101010101" pitchFamily="49" charset="-122"/>
              </a:rPr>
              <a:t>Java</a:t>
            </a:r>
            <a:r>
              <a:rPr lang="zh-CN" altLang="en-US" sz="4000" b="1">
                <a:latin typeface="仿宋" panose="02010609060101010101" pitchFamily="49" charset="-122"/>
                <a:ea typeface="仿宋" panose="02010609060101010101" pitchFamily="49" charset="-122"/>
              </a:rPr>
              <a:t>定义的元数据</a:t>
            </a:r>
            <a:r>
              <a:rPr lang="en-US" altLang="zh-CN" sz="4000" b="1">
                <a:latin typeface="仿宋" panose="02010609060101010101" pitchFamily="49" charset="-122"/>
                <a:ea typeface="仿宋" panose="02010609060101010101" pitchFamily="49" charset="-122"/>
              </a:rPr>
              <a:t>MetaData</a:t>
            </a:r>
            <a:r>
              <a:rPr lang="zh-CN" altLang="en-US" sz="4000" b="1">
                <a:latin typeface="仿宋" panose="02010609060101010101" pitchFamily="49" charset="-122"/>
                <a:ea typeface="仿宋" panose="02010609060101010101" pitchFamily="49" charset="-122"/>
              </a:rPr>
              <a:t>有三种：</a:t>
            </a:r>
            <a:endParaRPr lang="en-US" altLang="zh-CN" sz="4000" b="1">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b="1">
                <a:latin typeface="仿宋" panose="02010609060101010101" pitchFamily="49" charset="-122"/>
                <a:ea typeface="仿宋" panose="02010609060101010101" pitchFamily="49" charset="-122"/>
              </a:rPr>
              <a:t>DatabaseMetaData</a:t>
            </a:r>
          </a:p>
          <a:p>
            <a:pPr marL="0" indent="0">
              <a:buFont typeface="Wingdings" panose="05000000000000000000" pitchFamily="2" charset="2"/>
              <a:buNone/>
            </a:pPr>
            <a:r>
              <a:rPr lang="en-US" altLang="zh-CN" b="1">
                <a:latin typeface="仿宋" panose="02010609060101010101" pitchFamily="49" charset="-122"/>
                <a:ea typeface="仿宋" panose="02010609060101010101" pitchFamily="49" charset="-122"/>
              </a:rPr>
              <a:t>	</a:t>
            </a:r>
            <a:r>
              <a:rPr lang="zh-CN" altLang="en-US" b="1">
                <a:latin typeface="仿宋" panose="02010609060101010101" pitchFamily="49" charset="-122"/>
                <a:ea typeface="仿宋" panose="02010609060101010101" pitchFamily="49" charset="-122"/>
              </a:rPr>
              <a:t>用于获取关于数据库和数据表的信息</a:t>
            </a:r>
            <a:endParaRPr lang="en-US" altLang="zh-CN" b="1">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b="1">
                <a:latin typeface="仿宋" panose="02010609060101010101" pitchFamily="49" charset="-122"/>
                <a:ea typeface="仿宋" panose="02010609060101010101" pitchFamily="49" charset="-122"/>
              </a:rPr>
              <a:t>ResultSetMetaData</a:t>
            </a:r>
          </a:p>
          <a:p>
            <a:pPr marL="0" indent="0">
              <a:buFont typeface="Wingdings" panose="05000000000000000000" pitchFamily="2" charset="2"/>
              <a:buNone/>
            </a:pPr>
            <a:r>
              <a:rPr lang="en-US" altLang="zh-CN" b="1">
                <a:latin typeface="仿宋" panose="02010609060101010101" pitchFamily="49" charset="-122"/>
                <a:ea typeface="仿宋" panose="02010609060101010101" pitchFamily="49" charset="-122"/>
              </a:rPr>
              <a:t>	</a:t>
            </a:r>
            <a:r>
              <a:rPr lang="zh-CN" altLang="en-US" b="1">
                <a:latin typeface="仿宋" panose="02010609060101010101" pitchFamily="49" charset="-122"/>
                <a:ea typeface="仿宋" panose="02010609060101010101" pitchFamily="49" charset="-122"/>
              </a:rPr>
              <a:t>用于获取结果集的信息</a:t>
            </a:r>
            <a:endParaRPr lang="en-US" altLang="zh-CN" b="1">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b="1">
                <a:latin typeface="仿宋" panose="02010609060101010101" pitchFamily="49" charset="-122"/>
                <a:ea typeface="仿宋" panose="02010609060101010101" pitchFamily="49" charset="-122"/>
              </a:rPr>
              <a:t>ParameterMetaData</a:t>
            </a:r>
          </a:p>
          <a:p>
            <a:pPr marL="0" indent="0">
              <a:buFont typeface="Wingdings" panose="05000000000000000000" pitchFamily="2" charset="2"/>
              <a:buNone/>
            </a:pPr>
            <a:r>
              <a:rPr lang="en-US" altLang="zh-CN" b="1">
                <a:latin typeface="仿宋" panose="02010609060101010101" pitchFamily="49" charset="-122"/>
                <a:ea typeface="仿宋" panose="02010609060101010101" pitchFamily="49" charset="-122"/>
              </a:rPr>
              <a:t>	</a:t>
            </a:r>
            <a:r>
              <a:rPr lang="zh-CN" altLang="en-US" b="1">
                <a:latin typeface="仿宋" panose="02010609060101010101" pitchFamily="49" charset="-122"/>
                <a:ea typeface="仿宋" panose="02010609060101010101" pitchFamily="49" charset="-122"/>
              </a:rPr>
              <a:t>获取预处理语句对象的参数类型和属性等</a:t>
            </a:r>
            <a:endParaRPr lang="en-US" altLang="zh-CN" b="1" dirty="0">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A005AFB9-38DC-48CA-9362-842E5C4E86F7}"/>
              </a:ext>
            </a:extLst>
          </p:cNvPr>
          <p:cNvSpPr txBox="1"/>
          <p:nvPr/>
        </p:nvSpPr>
        <p:spPr>
          <a:xfrm>
            <a:off x="7521677" y="3937819"/>
            <a:ext cx="3775588" cy="584775"/>
          </a:xfrm>
          <a:prstGeom prst="rect">
            <a:avLst/>
          </a:prstGeom>
          <a:solidFill>
            <a:schemeClr val="accent1">
              <a:lumMod val="75000"/>
            </a:schemeClr>
          </a:solidFill>
        </p:spPr>
        <p:txBody>
          <a:bodyPr wrap="square" rtlCol="0">
            <a:spAutoFit/>
          </a:bodyPr>
          <a:lstStyle/>
          <a:p>
            <a:r>
              <a:rPr lang="en-US" altLang="zh-CN" sz="3200" b="1" dirty="0">
                <a:latin typeface="仿宋" panose="02010609060101010101" pitchFamily="49" charset="-122"/>
                <a:ea typeface="仿宋" panose="02010609060101010101" pitchFamily="49" charset="-122"/>
                <a:hlinkClick r:id="rId2" action="ppaction://hlinkfile">
                  <a:extLst>
                    <a:ext uri="{A12FA001-AC4F-418D-AE19-62706E023703}">
                      <ahyp:hlinkClr xmlns:ahyp="http://schemas.microsoft.com/office/drawing/2018/hyperlinkcolor" val="tx"/>
                    </a:ext>
                  </a:extLst>
                </a:hlinkClick>
              </a:rPr>
              <a:t>SimpleMysqlClient</a:t>
            </a:r>
            <a:endParaRPr lang="zh-CN" altLang="en-US" sz="32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3052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6">
            <a:extLst>
              <a:ext uri="{FF2B5EF4-FFF2-40B4-BE49-F238E27FC236}">
                <a16:creationId xmlns:a16="http://schemas.microsoft.com/office/drawing/2014/main" id="{E0FA917C-D631-479A-8981-13BA08967E9A}"/>
              </a:ext>
            </a:extLst>
          </p:cNvPr>
          <p:cNvSpPr/>
          <p:nvPr/>
        </p:nvSpPr>
        <p:spPr>
          <a:xfrm>
            <a:off x="6082095" y="4776495"/>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grpSp>
        <p:nvGrpSpPr>
          <p:cNvPr id="77" name="组合 76">
            <a:extLst>
              <a:ext uri="{FF2B5EF4-FFF2-40B4-BE49-F238E27FC236}">
                <a16:creationId xmlns:a16="http://schemas.microsoft.com/office/drawing/2014/main" id="{3E87021A-FF93-4FB3-9201-31B4756AD6B1}"/>
              </a:ext>
            </a:extLst>
          </p:cNvPr>
          <p:cNvGrpSpPr/>
          <p:nvPr/>
        </p:nvGrpSpPr>
        <p:grpSpPr>
          <a:xfrm>
            <a:off x="5275064" y="899371"/>
            <a:ext cx="549846" cy="617986"/>
            <a:chOff x="279401" y="2698750"/>
            <a:chExt cx="1473200" cy="1655763"/>
          </a:xfrm>
        </p:grpSpPr>
        <p:sp>
          <p:nvSpPr>
            <p:cNvPr id="78" name="Freeform 45">
              <a:extLst>
                <a:ext uri="{FF2B5EF4-FFF2-40B4-BE49-F238E27FC236}">
                  <a16:creationId xmlns:a16="http://schemas.microsoft.com/office/drawing/2014/main" id="{1DE3DE80-0F0D-451E-99FB-BE00F061B18B}"/>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9" name="Freeform 46">
              <a:extLst>
                <a:ext uri="{FF2B5EF4-FFF2-40B4-BE49-F238E27FC236}">
                  <a16:creationId xmlns:a16="http://schemas.microsoft.com/office/drawing/2014/main" id="{D38B1FAF-1BC5-4263-9D10-9322C4D94D0B}"/>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47">
              <a:extLst>
                <a:ext uri="{FF2B5EF4-FFF2-40B4-BE49-F238E27FC236}">
                  <a16:creationId xmlns:a16="http://schemas.microsoft.com/office/drawing/2014/main" id="{C5A6FD69-8041-4911-B6A2-36828C65DF6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48">
              <a:extLst>
                <a:ext uri="{FF2B5EF4-FFF2-40B4-BE49-F238E27FC236}">
                  <a16:creationId xmlns:a16="http://schemas.microsoft.com/office/drawing/2014/main" id="{CDBE1DB4-71C2-4A2C-9BC8-837B057AD965}"/>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9">
              <a:extLst>
                <a:ext uri="{FF2B5EF4-FFF2-40B4-BE49-F238E27FC236}">
                  <a16:creationId xmlns:a16="http://schemas.microsoft.com/office/drawing/2014/main" id="{1A1A7F89-309C-4A8E-9652-45A068D3FD1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Oval 50">
              <a:extLst>
                <a:ext uri="{FF2B5EF4-FFF2-40B4-BE49-F238E27FC236}">
                  <a16:creationId xmlns:a16="http://schemas.microsoft.com/office/drawing/2014/main" id="{72A34BD1-E103-481C-BD2E-F4A9459C24A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51">
              <a:extLst>
                <a:ext uri="{FF2B5EF4-FFF2-40B4-BE49-F238E27FC236}">
                  <a16:creationId xmlns:a16="http://schemas.microsoft.com/office/drawing/2014/main" id="{B5187AE5-5173-411D-BFF9-D744AE3E3749}"/>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52">
              <a:extLst>
                <a:ext uri="{FF2B5EF4-FFF2-40B4-BE49-F238E27FC236}">
                  <a16:creationId xmlns:a16="http://schemas.microsoft.com/office/drawing/2014/main" id="{2C514B35-D05C-45DF-A909-A69AD23C65A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86" name="组合 85">
            <a:extLst>
              <a:ext uri="{FF2B5EF4-FFF2-40B4-BE49-F238E27FC236}">
                <a16:creationId xmlns:a16="http://schemas.microsoft.com/office/drawing/2014/main" id="{44F77DD9-D4AF-49CB-B17C-E0F48C21CB4D}"/>
              </a:ext>
            </a:extLst>
          </p:cNvPr>
          <p:cNvGrpSpPr/>
          <p:nvPr/>
        </p:nvGrpSpPr>
        <p:grpSpPr>
          <a:xfrm>
            <a:off x="5275064" y="1813771"/>
            <a:ext cx="549846" cy="617986"/>
            <a:chOff x="279401" y="2698750"/>
            <a:chExt cx="1473200" cy="1655763"/>
          </a:xfrm>
        </p:grpSpPr>
        <p:sp>
          <p:nvSpPr>
            <p:cNvPr id="87" name="Freeform 45">
              <a:extLst>
                <a:ext uri="{FF2B5EF4-FFF2-40B4-BE49-F238E27FC236}">
                  <a16:creationId xmlns:a16="http://schemas.microsoft.com/office/drawing/2014/main" id="{B2D6A3D7-B125-41D9-B3DC-8EA602C4D1B5}"/>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46">
              <a:extLst>
                <a:ext uri="{FF2B5EF4-FFF2-40B4-BE49-F238E27FC236}">
                  <a16:creationId xmlns:a16="http://schemas.microsoft.com/office/drawing/2014/main" id="{ECD9CCF8-72DA-41D2-95EA-AE3F943A7BD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9" name="Freeform 47">
              <a:extLst>
                <a:ext uri="{FF2B5EF4-FFF2-40B4-BE49-F238E27FC236}">
                  <a16:creationId xmlns:a16="http://schemas.microsoft.com/office/drawing/2014/main" id="{7CE61310-BD3F-4B99-A4E9-028B4A00D01D}"/>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48">
              <a:extLst>
                <a:ext uri="{FF2B5EF4-FFF2-40B4-BE49-F238E27FC236}">
                  <a16:creationId xmlns:a16="http://schemas.microsoft.com/office/drawing/2014/main" id="{CEBB6D1E-9E62-49BD-AA41-875F82FF191C}"/>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49">
              <a:extLst>
                <a:ext uri="{FF2B5EF4-FFF2-40B4-BE49-F238E27FC236}">
                  <a16:creationId xmlns:a16="http://schemas.microsoft.com/office/drawing/2014/main" id="{2BF01802-8ADA-485D-88C3-27F56CB10C0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Oval 50">
              <a:extLst>
                <a:ext uri="{FF2B5EF4-FFF2-40B4-BE49-F238E27FC236}">
                  <a16:creationId xmlns:a16="http://schemas.microsoft.com/office/drawing/2014/main" id="{47CD62E8-ADFB-4C20-85DA-7E8D7DBEF30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51">
              <a:extLst>
                <a:ext uri="{FF2B5EF4-FFF2-40B4-BE49-F238E27FC236}">
                  <a16:creationId xmlns:a16="http://schemas.microsoft.com/office/drawing/2014/main" id="{B9C0360D-C901-49E1-A3E7-0F02E999B7D4}"/>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Freeform 52">
              <a:extLst>
                <a:ext uri="{FF2B5EF4-FFF2-40B4-BE49-F238E27FC236}">
                  <a16:creationId xmlns:a16="http://schemas.microsoft.com/office/drawing/2014/main" id="{08621595-F924-4A58-8EE5-8422365A698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5" name="TextBox 68">
            <a:extLst>
              <a:ext uri="{FF2B5EF4-FFF2-40B4-BE49-F238E27FC236}">
                <a16:creationId xmlns:a16="http://schemas.microsoft.com/office/drawing/2014/main" id="{E39C9D8A-948F-457B-A4EF-2BEFB914B6F5}"/>
              </a:ext>
            </a:extLst>
          </p:cNvPr>
          <p:cNvSpPr txBox="1"/>
          <p:nvPr/>
        </p:nvSpPr>
        <p:spPr>
          <a:xfrm>
            <a:off x="6110231" y="2923707"/>
            <a:ext cx="3809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11.3   JDBC</a:t>
            </a:r>
            <a:r>
              <a:rPr lang="zh-CN" altLang="en-US" sz="2400" b="1" dirty="0">
                <a:latin typeface="仿宋" panose="02010609060101010101" pitchFamily="49" charset="-122"/>
                <a:ea typeface="仿宋" panose="02010609060101010101" pitchFamily="49" charset="-122"/>
              </a:rPr>
              <a:t>编程 </a:t>
            </a:r>
          </a:p>
        </p:txBody>
      </p:sp>
      <p:grpSp>
        <p:nvGrpSpPr>
          <p:cNvPr id="96" name="组合 95">
            <a:extLst>
              <a:ext uri="{FF2B5EF4-FFF2-40B4-BE49-F238E27FC236}">
                <a16:creationId xmlns:a16="http://schemas.microsoft.com/office/drawing/2014/main" id="{ECA29179-241D-4511-99B1-DC8076003E41}"/>
              </a:ext>
            </a:extLst>
          </p:cNvPr>
          <p:cNvGrpSpPr/>
          <p:nvPr/>
        </p:nvGrpSpPr>
        <p:grpSpPr>
          <a:xfrm>
            <a:off x="5275064" y="2742685"/>
            <a:ext cx="549846" cy="617986"/>
            <a:chOff x="279401" y="2698750"/>
            <a:chExt cx="1473200" cy="1655763"/>
          </a:xfrm>
        </p:grpSpPr>
        <p:sp>
          <p:nvSpPr>
            <p:cNvPr id="97" name="Freeform 45">
              <a:extLst>
                <a:ext uri="{FF2B5EF4-FFF2-40B4-BE49-F238E27FC236}">
                  <a16:creationId xmlns:a16="http://schemas.microsoft.com/office/drawing/2014/main" id="{9F6A1B04-13C1-4842-8FCB-13D6177090E9}"/>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46">
              <a:extLst>
                <a:ext uri="{FF2B5EF4-FFF2-40B4-BE49-F238E27FC236}">
                  <a16:creationId xmlns:a16="http://schemas.microsoft.com/office/drawing/2014/main" id="{5E4FC8D9-8819-4F8F-8313-61F9FB778B1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9" name="Freeform 47">
              <a:extLst>
                <a:ext uri="{FF2B5EF4-FFF2-40B4-BE49-F238E27FC236}">
                  <a16:creationId xmlns:a16="http://schemas.microsoft.com/office/drawing/2014/main" id="{41E5C29E-6D5F-413C-A452-C9394C0403F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0" name="Freeform 48">
              <a:extLst>
                <a:ext uri="{FF2B5EF4-FFF2-40B4-BE49-F238E27FC236}">
                  <a16:creationId xmlns:a16="http://schemas.microsoft.com/office/drawing/2014/main" id="{B7685D4C-ED11-4849-B039-F91E4E41256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1" name="Freeform 49">
              <a:extLst>
                <a:ext uri="{FF2B5EF4-FFF2-40B4-BE49-F238E27FC236}">
                  <a16:creationId xmlns:a16="http://schemas.microsoft.com/office/drawing/2014/main" id="{B82A2112-B1E8-461E-BFBA-D14F4B1D5419}"/>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Oval 50">
              <a:extLst>
                <a:ext uri="{FF2B5EF4-FFF2-40B4-BE49-F238E27FC236}">
                  <a16:creationId xmlns:a16="http://schemas.microsoft.com/office/drawing/2014/main" id="{F26733C1-D218-400F-8F0B-DEB32D2AA15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51">
              <a:extLst>
                <a:ext uri="{FF2B5EF4-FFF2-40B4-BE49-F238E27FC236}">
                  <a16:creationId xmlns:a16="http://schemas.microsoft.com/office/drawing/2014/main" id="{EE474DE1-8FAA-47C6-9090-28907B638E9A}"/>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52">
              <a:extLst>
                <a:ext uri="{FF2B5EF4-FFF2-40B4-BE49-F238E27FC236}">
                  <a16:creationId xmlns:a16="http://schemas.microsoft.com/office/drawing/2014/main" id="{FCC9F2A0-103D-45FA-8711-B24EB69F9BB5}"/>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05" name="组合 104">
            <a:extLst>
              <a:ext uri="{FF2B5EF4-FFF2-40B4-BE49-F238E27FC236}">
                <a16:creationId xmlns:a16="http://schemas.microsoft.com/office/drawing/2014/main" id="{FEAD20F8-2BE2-4E72-A14C-FCC347DF37AC}"/>
              </a:ext>
            </a:extLst>
          </p:cNvPr>
          <p:cNvGrpSpPr/>
          <p:nvPr/>
        </p:nvGrpSpPr>
        <p:grpSpPr>
          <a:xfrm>
            <a:off x="5275064" y="3734594"/>
            <a:ext cx="549846" cy="617986"/>
            <a:chOff x="279401" y="2698750"/>
            <a:chExt cx="1473200" cy="1655763"/>
          </a:xfrm>
        </p:grpSpPr>
        <p:sp>
          <p:nvSpPr>
            <p:cNvPr id="106" name="Freeform 45">
              <a:extLst>
                <a:ext uri="{FF2B5EF4-FFF2-40B4-BE49-F238E27FC236}">
                  <a16:creationId xmlns:a16="http://schemas.microsoft.com/office/drawing/2014/main" id="{195807BE-B0E0-4681-817E-EDE7BABA04BE}"/>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46">
              <a:extLst>
                <a:ext uri="{FF2B5EF4-FFF2-40B4-BE49-F238E27FC236}">
                  <a16:creationId xmlns:a16="http://schemas.microsoft.com/office/drawing/2014/main" id="{10326C37-B063-4C8E-A8A3-E517FBF0C87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47">
              <a:extLst>
                <a:ext uri="{FF2B5EF4-FFF2-40B4-BE49-F238E27FC236}">
                  <a16:creationId xmlns:a16="http://schemas.microsoft.com/office/drawing/2014/main" id="{8B9AC023-720B-4837-8B1B-831524A9D93A}"/>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9" name="Freeform 48">
              <a:extLst>
                <a:ext uri="{FF2B5EF4-FFF2-40B4-BE49-F238E27FC236}">
                  <a16:creationId xmlns:a16="http://schemas.microsoft.com/office/drawing/2014/main" id="{D155F4CC-717D-4B26-8E41-31B41E4CF0D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0" name="Freeform 49">
              <a:extLst>
                <a:ext uri="{FF2B5EF4-FFF2-40B4-BE49-F238E27FC236}">
                  <a16:creationId xmlns:a16="http://schemas.microsoft.com/office/drawing/2014/main" id="{97F651E9-6565-46D0-8F83-B0E7A4D44A83}"/>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Oval 50">
              <a:extLst>
                <a:ext uri="{FF2B5EF4-FFF2-40B4-BE49-F238E27FC236}">
                  <a16:creationId xmlns:a16="http://schemas.microsoft.com/office/drawing/2014/main" id="{550845C0-910D-41B7-8A4C-306935699E8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51">
              <a:extLst>
                <a:ext uri="{FF2B5EF4-FFF2-40B4-BE49-F238E27FC236}">
                  <a16:creationId xmlns:a16="http://schemas.microsoft.com/office/drawing/2014/main" id="{F153C3F6-3916-4983-9C90-96A895373DF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52">
              <a:extLst>
                <a:ext uri="{FF2B5EF4-FFF2-40B4-BE49-F238E27FC236}">
                  <a16:creationId xmlns:a16="http://schemas.microsoft.com/office/drawing/2014/main" id="{B5B3C2B8-6E4A-4294-A14B-A77F4599AB1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14" name="TextBox 108">
            <a:extLst>
              <a:ext uri="{FF2B5EF4-FFF2-40B4-BE49-F238E27FC236}">
                <a16:creationId xmlns:a16="http://schemas.microsoft.com/office/drawing/2014/main" id="{2C78A55F-B699-4A18-8702-DFA11D3FEDE6}"/>
              </a:ext>
            </a:extLst>
          </p:cNvPr>
          <p:cNvSpPr txBox="1"/>
          <p:nvPr/>
        </p:nvSpPr>
        <p:spPr>
          <a:xfrm>
            <a:off x="6096000" y="3880004"/>
            <a:ext cx="4089009"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11.4   </a:t>
            </a:r>
            <a:r>
              <a:rPr lang="zh-CN" altLang="en-US" sz="2400" b="1" dirty="0">
                <a:latin typeface="仿宋" panose="02010609060101010101" pitchFamily="49" charset="-122"/>
                <a:ea typeface="仿宋" panose="02010609060101010101" pitchFamily="49" charset="-122"/>
              </a:rPr>
              <a:t>什么是</a:t>
            </a:r>
            <a:r>
              <a:rPr lang="en-US" altLang="zh-CN" sz="2400" b="1" dirty="0">
                <a:latin typeface="仿宋" panose="02010609060101010101" pitchFamily="49" charset="-122"/>
                <a:ea typeface="仿宋" panose="02010609060101010101" pitchFamily="49" charset="-122"/>
              </a:rPr>
              <a:t>DAO</a:t>
            </a:r>
            <a:endParaRPr lang="zh-CN" altLang="en-US" sz="2400" b="1" dirty="0">
              <a:latin typeface="仿宋" panose="02010609060101010101" pitchFamily="49" charset="-122"/>
              <a:ea typeface="仿宋" panose="02010609060101010101" pitchFamily="49" charset="-122"/>
            </a:endParaRPr>
          </a:p>
        </p:txBody>
      </p:sp>
      <p:sp>
        <p:nvSpPr>
          <p:cNvPr id="115" name="TextBox 2">
            <a:extLst>
              <a:ext uri="{FF2B5EF4-FFF2-40B4-BE49-F238E27FC236}">
                <a16:creationId xmlns:a16="http://schemas.microsoft.com/office/drawing/2014/main" id="{C06E5B3B-1D3B-4FF0-8C3D-8E4CD079C23C}"/>
              </a:ext>
            </a:extLst>
          </p:cNvPr>
          <p:cNvSpPr txBox="1"/>
          <p:nvPr/>
        </p:nvSpPr>
        <p:spPr>
          <a:xfrm>
            <a:off x="6110231" y="1965948"/>
            <a:ext cx="35044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11.2   </a:t>
            </a:r>
            <a:r>
              <a:rPr lang="zh-CN" altLang="en-US" sz="2400" b="1" dirty="0">
                <a:latin typeface="仿宋" panose="02010609060101010101" pitchFamily="49" charset="-122"/>
                <a:ea typeface="仿宋" panose="02010609060101010101" pitchFamily="49" charset="-122"/>
              </a:rPr>
              <a:t>连接数据库</a:t>
            </a:r>
          </a:p>
        </p:txBody>
      </p:sp>
      <p:grpSp>
        <p:nvGrpSpPr>
          <p:cNvPr id="116" name="组合 115">
            <a:extLst>
              <a:ext uri="{FF2B5EF4-FFF2-40B4-BE49-F238E27FC236}">
                <a16:creationId xmlns:a16="http://schemas.microsoft.com/office/drawing/2014/main" id="{2A3CDE7B-1FE1-4118-A12D-0B5488DF7A93}"/>
              </a:ext>
            </a:extLst>
          </p:cNvPr>
          <p:cNvGrpSpPr/>
          <p:nvPr/>
        </p:nvGrpSpPr>
        <p:grpSpPr>
          <a:xfrm>
            <a:off x="5257006" y="4681442"/>
            <a:ext cx="549846" cy="617986"/>
            <a:chOff x="279401" y="2698750"/>
            <a:chExt cx="1473200" cy="1655763"/>
          </a:xfrm>
        </p:grpSpPr>
        <p:sp>
          <p:nvSpPr>
            <p:cNvPr id="117" name="Freeform 45">
              <a:extLst>
                <a:ext uri="{FF2B5EF4-FFF2-40B4-BE49-F238E27FC236}">
                  <a16:creationId xmlns:a16="http://schemas.microsoft.com/office/drawing/2014/main" id="{3EA38226-740C-4F56-802F-B88C0F42694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Freeform 46">
              <a:extLst>
                <a:ext uri="{FF2B5EF4-FFF2-40B4-BE49-F238E27FC236}">
                  <a16:creationId xmlns:a16="http://schemas.microsoft.com/office/drawing/2014/main" id="{DF43494E-286D-4840-86B1-1812667823BB}"/>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47">
              <a:extLst>
                <a:ext uri="{FF2B5EF4-FFF2-40B4-BE49-F238E27FC236}">
                  <a16:creationId xmlns:a16="http://schemas.microsoft.com/office/drawing/2014/main" id="{36B85A13-DC59-4D74-874F-24469C50C052}"/>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48">
              <a:extLst>
                <a:ext uri="{FF2B5EF4-FFF2-40B4-BE49-F238E27FC236}">
                  <a16:creationId xmlns:a16="http://schemas.microsoft.com/office/drawing/2014/main" id="{05D3532A-7F4B-41AC-BD0F-7033C0FC6E94}"/>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9" name="Freeform 49">
              <a:extLst>
                <a:ext uri="{FF2B5EF4-FFF2-40B4-BE49-F238E27FC236}">
                  <a16:creationId xmlns:a16="http://schemas.microsoft.com/office/drawing/2014/main" id="{BBD996DC-D834-4403-AA44-1A12C082770B}"/>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0" name="Oval 50">
              <a:extLst>
                <a:ext uri="{FF2B5EF4-FFF2-40B4-BE49-F238E27FC236}">
                  <a16:creationId xmlns:a16="http://schemas.microsoft.com/office/drawing/2014/main" id="{79F7D79F-D11E-405D-93FE-7EC5ED700CBC}"/>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1" name="Freeform 51">
              <a:extLst>
                <a:ext uri="{FF2B5EF4-FFF2-40B4-BE49-F238E27FC236}">
                  <a16:creationId xmlns:a16="http://schemas.microsoft.com/office/drawing/2014/main" id="{8A7F7591-4423-4FC9-8495-0D532A08010B}"/>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2" name="Freeform 52">
              <a:extLst>
                <a:ext uri="{FF2B5EF4-FFF2-40B4-BE49-F238E27FC236}">
                  <a16:creationId xmlns:a16="http://schemas.microsoft.com/office/drawing/2014/main" id="{D7F41D33-6BCD-467D-B21C-DD12331A08B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73" name="TextBox 86">
            <a:extLst>
              <a:ext uri="{FF2B5EF4-FFF2-40B4-BE49-F238E27FC236}">
                <a16:creationId xmlns:a16="http://schemas.microsoft.com/office/drawing/2014/main" id="{B9A5371A-22A4-4B55-9BC5-78ED693665EE}"/>
              </a:ext>
            </a:extLst>
          </p:cNvPr>
          <p:cNvSpPr txBox="1"/>
          <p:nvPr/>
        </p:nvSpPr>
        <p:spPr>
          <a:xfrm>
            <a:off x="6096000" y="4837763"/>
            <a:ext cx="4089009"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11.5   </a:t>
            </a:r>
            <a:r>
              <a:rPr lang="zh-CN" altLang="en-US" sz="2400" b="1" dirty="0">
                <a:solidFill>
                  <a:schemeClr val="bg1"/>
                </a:solidFill>
                <a:latin typeface="仿宋" panose="02010609060101010101" pitchFamily="49" charset="-122"/>
                <a:ea typeface="仿宋" panose="02010609060101010101" pitchFamily="49" charset="-122"/>
              </a:rPr>
              <a:t>小结</a:t>
            </a:r>
          </a:p>
        </p:txBody>
      </p:sp>
      <p:sp>
        <p:nvSpPr>
          <p:cNvPr id="174" name="TextBox 68">
            <a:extLst>
              <a:ext uri="{FF2B5EF4-FFF2-40B4-BE49-F238E27FC236}">
                <a16:creationId xmlns:a16="http://schemas.microsoft.com/office/drawing/2014/main" id="{67ED2C24-230F-4CDD-8566-6C45ED539EA2}"/>
              </a:ext>
            </a:extLst>
          </p:cNvPr>
          <p:cNvSpPr txBox="1"/>
          <p:nvPr/>
        </p:nvSpPr>
        <p:spPr>
          <a:xfrm>
            <a:off x="6081465" y="1005081"/>
            <a:ext cx="4469304"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11.1   MySQL</a:t>
            </a:r>
            <a:r>
              <a:rPr lang="zh-CN" altLang="en-US" sz="2400" b="1" dirty="0">
                <a:latin typeface="仿宋" panose="02010609060101010101" pitchFamily="49" charset="-122"/>
                <a:ea typeface="仿宋" panose="02010609060101010101" pitchFamily="49" charset="-122"/>
              </a:rPr>
              <a:t>数据库与</a:t>
            </a:r>
            <a:r>
              <a:rPr lang="en-US" altLang="zh-CN" sz="2400" b="1" dirty="0">
                <a:latin typeface="仿宋" panose="02010609060101010101" pitchFamily="49" charset="-122"/>
                <a:ea typeface="仿宋" panose="02010609060101010101" pitchFamily="49" charset="-122"/>
              </a:rPr>
              <a:t>SQL</a:t>
            </a:r>
            <a:r>
              <a:rPr lang="zh-CN" altLang="en-US" sz="2400" b="1" dirty="0">
                <a:latin typeface="仿宋" panose="02010609060101010101" pitchFamily="49" charset="-122"/>
                <a:ea typeface="仿宋" panose="02010609060101010101" pitchFamily="49" charset="-122"/>
              </a:rPr>
              <a:t>命令 </a:t>
            </a:r>
          </a:p>
        </p:txBody>
      </p:sp>
    </p:spTree>
    <p:extLst>
      <p:ext uri="{BB962C8B-B14F-4D97-AF65-F5344CB8AC3E}">
        <p14:creationId xmlns:p14="http://schemas.microsoft.com/office/powerpoint/2010/main" val="29322013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185189" y="1741867"/>
            <a:ext cx="10040027" cy="4570942"/>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4" name="矩形 43">
            <a:extLst>
              <a:ext uri="{FF2B5EF4-FFF2-40B4-BE49-F238E27FC236}">
                <a16:creationId xmlns:a16="http://schemas.microsoft.com/office/drawing/2014/main" id="{0E710204-0B28-4C43-B439-2F064C0E8197}"/>
              </a:ext>
            </a:extLst>
          </p:cNvPr>
          <p:cNvSpPr/>
          <p:nvPr/>
        </p:nvSpPr>
        <p:spPr>
          <a:xfrm>
            <a:off x="1677674" y="2210594"/>
            <a:ext cx="9218132" cy="3385157"/>
          </a:xfrm>
          <a:prstGeom prst="rect">
            <a:avLst/>
          </a:prstGeom>
        </p:spPr>
        <p:txBody>
          <a:bodyPr wrap="square">
            <a:spAutoFit/>
          </a:bodyPr>
          <a:lstStyle/>
          <a:p>
            <a:pPr indent="720000">
              <a:lnSpc>
                <a:spcPct val="130000"/>
              </a:lnSpc>
            </a:pPr>
            <a:r>
              <a:rPr lang="zh-CN" altLang="en-US" sz="2400" b="1" dirty="0">
                <a:latin typeface="仿宋" panose="02010609060101010101" pitchFamily="49" charset="-122"/>
                <a:ea typeface="仿宋" panose="02010609060101010101" pitchFamily="49" charset="-122"/>
              </a:rPr>
              <a:t>本章首先对</a:t>
            </a:r>
            <a:r>
              <a:rPr lang="en-US" altLang="zh-CN" sz="2400" b="1" dirty="0">
                <a:latin typeface="仿宋" panose="02010609060101010101" pitchFamily="49" charset="-122"/>
                <a:ea typeface="仿宋" panose="02010609060101010101" pitchFamily="49" charset="-122"/>
              </a:rPr>
              <a:t>JDBC</a:t>
            </a:r>
            <a:r>
              <a:rPr lang="zh-CN" altLang="en-US" sz="2400" b="1" dirty="0">
                <a:latin typeface="仿宋" panose="02010609060101010101" pitchFamily="49" charset="-122"/>
                <a:ea typeface="仿宋" panose="02010609060101010101" pitchFamily="49" charset="-122"/>
              </a:rPr>
              <a:t>的基本概念和组成进行了概要介绍，对其常用的类和接口的具体内容进行了系统阐述。其后对</a:t>
            </a: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程序借助</a:t>
            </a:r>
            <a:r>
              <a:rPr lang="en-US" altLang="zh-CN" sz="2400" b="1" dirty="0">
                <a:latin typeface="仿宋" panose="02010609060101010101" pitchFamily="49" charset="-122"/>
                <a:ea typeface="仿宋" panose="02010609060101010101" pitchFamily="49" charset="-122"/>
              </a:rPr>
              <a:t>JDBC</a:t>
            </a:r>
            <a:r>
              <a:rPr lang="zh-CN" altLang="en-US" sz="2400" b="1" dirty="0">
                <a:latin typeface="仿宋" panose="02010609060101010101" pitchFamily="49" charset="-122"/>
                <a:ea typeface="仿宋" panose="02010609060101010101" pitchFamily="49" charset="-122"/>
              </a:rPr>
              <a:t>技术访问数据库的基本步骤基本操作方法进行了详细说明。在此基础上，又将讨论引向深入，研究了提高数据存取效率的初步知识。介绍了编译预处理的理论知识和操作方法。在阐述理论问题的同时，采用具体代码示例加以说明。最后对数据库事务的概念和重要的</a:t>
            </a: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方法进行了讲解。</a:t>
            </a:r>
          </a:p>
        </p:txBody>
      </p:sp>
    </p:spTree>
    <p:extLst>
      <p:ext uri="{BB962C8B-B14F-4D97-AF65-F5344CB8AC3E}">
        <p14:creationId xmlns:p14="http://schemas.microsoft.com/office/powerpoint/2010/main" val="1738116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11.1 </a:t>
            </a:r>
            <a:r>
              <a:rPr lang="en-US" altLang="zh-CN" b="1" dirty="0" err="1">
                <a:latin typeface="仿宋" panose="02010609060101010101" pitchFamily="49" charset="-122"/>
                <a:ea typeface="仿宋" panose="02010609060101010101" pitchFamily="49" charset="-122"/>
              </a:rPr>
              <a:t>Mysql</a:t>
            </a:r>
            <a:r>
              <a:rPr lang="zh-CN" altLang="en-US" b="1" dirty="0">
                <a:latin typeface="仿宋" panose="02010609060101010101" pitchFamily="49" charset="-122"/>
                <a:ea typeface="仿宋" panose="02010609060101010101" pitchFamily="49" charset="-122"/>
              </a:rPr>
              <a:t>数据库与</a:t>
            </a:r>
            <a:r>
              <a:rPr lang="en-US" altLang="zh-CN" b="1" dirty="0">
                <a:latin typeface="仿宋" panose="02010609060101010101" pitchFamily="49" charset="-122"/>
                <a:ea typeface="仿宋" panose="02010609060101010101" pitchFamily="49" charset="-122"/>
              </a:rPr>
              <a:t>SQL</a:t>
            </a:r>
            <a:r>
              <a:rPr lang="zh-CN" altLang="en-US" b="1" dirty="0">
                <a:latin typeface="仿宋" panose="02010609060101010101" pitchFamily="49" charset="-122"/>
                <a:ea typeface="仿宋" panose="02010609060101010101" pitchFamily="49" charset="-122"/>
              </a:rPr>
              <a:t>命令</a:t>
            </a: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SQL</a:t>
              </a:r>
              <a:r>
                <a:rPr lang="zh-CN" altLang="en-US" sz="2400" b="1" dirty="0">
                  <a:solidFill>
                    <a:schemeClr val="tx1"/>
                  </a:solidFill>
                  <a:latin typeface="仿宋" panose="02010609060101010101" pitchFamily="49" charset="-122"/>
                  <a:ea typeface="仿宋" panose="02010609060101010101" pitchFamily="49" charset="-122"/>
                </a:rPr>
                <a:t>命令</a:t>
              </a:r>
            </a:p>
          </p:txBody>
        </p:sp>
      </p:grpSp>
      <p:grpSp>
        <p:nvGrpSpPr>
          <p:cNvPr id="29" name="组合 28">
            <a:extLst>
              <a:ext uri="{FF2B5EF4-FFF2-40B4-BE49-F238E27FC236}">
                <a16:creationId xmlns:a16="http://schemas.microsoft.com/office/drawing/2014/main" id="{50B45FF1-E674-4802-B45F-6C18F295E6D7}"/>
              </a:ext>
            </a:extLst>
          </p:cNvPr>
          <p:cNvGrpSpPr/>
          <p:nvPr/>
        </p:nvGrpSpPr>
        <p:grpSpPr>
          <a:xfrm>
            <a:off x="7782621" y="6156285"/>
            <a:ext cx="4404176" cy="614344"/>
            <a:chOff x="1385211" y="3506663"/>
            <a:chExt cx="4405195" cy="614486"/>
          </a:xfrm>
        </p:grpSpPr>
        <p:sp>
          <p:nvSpPr>
            <p:cNvPr id="30" name="Freeform 3">
              <a:extLst>
                <a:ext uri="{FF2B5EF4-FFF2-40B4-BE49-F238E27FC236}">
                  <a16:creationId xmlns:a16="http://schemas.microsoft.com/office/drawing/2014/main" id="{BA7DB6A9-B94A-4698-BA27-A392B337BA1A}"/>
                </a:ext>
              </a:extLst>
            </p:cNvPr>
            <p:cNvSpPr/>
            <p:nvPr/>
          </p:nvSpPr>
          <p:spPr>
            <a:xfrm>
              <a:off x="1385211" y="3506663"/>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1" name="Freeform 3">
              <a:extLst>
                <a:ext uri="{FF2B5EF4-FFF2-40B4-BE49-F238E27FC236}">
                  <a16:creationId xmlns:a16="http://schemas.microsoft.com/office/drawing/2014/main" id="{13F2AA6F-89D4-43C2-BAC4-1CAAD0351364}"/>
                </a:ext>
              </a:extLst>
            </p:cNvPr>
            <p:cNvSpPr/>
            <p:nvPr/>
          </p:nvSpPr>
          <p:spPr>
            <a:xfrm>
              <a:off x="1385211" y="3735263"/>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32" name="Freeform 3">
              <a:extLst>
                <a:ext uri="{FF2B5EF4-FFF2-40B4-BE49-F238E27FC236}">
                  <a16:creationId xmlns:a16="http://schemas.microsoft.com/office/drawing/2014/main" id="{3A04FF26-CC70-42F6-8EE0-3CED4D5B10D4}"/>
                </a:ext>
              </a:extLst>
            </p:cNvPr>
            <p:cNvSpPr/>
            <p:nvPr/>
          </p:nvSpPr>
          <p:spPr>
            <a:xfrm>
              <a:off x="1385211" y="4006725"/>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0070C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A3620759-0252-4A53-B0D7-DF84016DA082}"/>
              </a:ext>
            </a:extLst>
          </p:cNvPr>
          <p:cNvSpPr/>
          <p:nvPr/>
        </p:nvSpPr>
        <p:spPr>
          <a:xfrm>
            <a:off x="-32257" y="2057587"/>
            <a:ext cx="12192794" cy="4702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仿宋" panose="02010609060101010101" pitchFamily="49" charset="-122"/>
              <a:ea typeface="仿宋" panose="02010609060101010101" pitchFamily="49" charset="-122"/>
            </a:endParaRPr>
          </a:p>
        </p:txBody>
      </p:sp>
      <p:sp>
        <p:nvSpPr>
          <p:cNvPr id="26" name="内容占位符 2">
            <a:extLst>
              <a:ext uri="{FF2B5EF4-FFF2-40B4-BE49-F238E27FC236}">
                <a16:creationId xmlns:a16="http://schemas.microsoft.com/office/drawing/2014/main" id="{4425C3EA-8D94-44A0-915C-EF38E943FDFC}"/>
              </a:ext>
            </a:extLst>
          </p:cNvPr>
          <p:cNvSpPr txBox="1">
            <a:spLocks/>
          </p:cNvSpPr>
          <p:nvPr/>
        </p:nvSpPr>
        <p:spPr>
          <a:xfrm>
            <a:off x="281084" y="1967115"/>
            <a:ext cx="10731984" cy="55511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7</a:t>
            </a:r>
            <a:r>
              <a:rPr lang="zh-CN" altLang="en-US" sz="2400" b="1" dirty="0">
                <a:solidFill>
                  <a:schemeClr val="tx1"/>
                </a:solidFill>
                <a:latin typeface="仿宋" panose="02010609060101010101" pitchFamily="49" charset="-122"/>
                <a:ea typeface="仿宋" panose="02010609060101010101" pitchFamily="49" charset="-122"/>
              </a:rPr>
              <a:t>．查询数据</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0CDBFC3B-7922-4C67-8B0F-7E6BDE066183}"/>
              </a:ext>
            </a:extLst>
          </p:cNvPr>
          <p:cNvSpPr/>
          <p:nvPr/>
        </p:nvSpPr>
        <p:spPr>
          <a:xfrm>
            <a:off x="-794" y="2767893"/>
            <a:ext cx="12187591" cy="31630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95A25D5F-667E-497F-8125-49C469CE3EE2}"/>
              </a:ext>
            </a:extLst>
          </p:cNvPr>
          <p:cNvSpPr/>
          <p:nvPr/>
        </p:nvSpPr>
        <p:spPr>
          <a:xfrm>
            <a:off x="6926" y="354246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A323E0FE-D20F-4426-9942-8C153A50EF1D}"/>
              </a:ext>
            </a:extLst>
          </p:cNvPr>
          <p:cNvGrpSpPr/>
          <p:nvPr/>
        </p:nvGrpSpPr>
        <p:grpSpPr>
          <a:xfrm>
            <a:off x="-32257" y="5528940"/>
            <a:ext cx="12156345" cy="1345836"/>
            <a:chOff x="31254" y="5207846"/>
            <a:chExt cx="12209087" cy="1346148"/>
          </a:xfrm>
        </p:grpSpPr>
        <p:sp>
          <p:nvSpPr>
            <p:cNvPr id="25" name="内容占位符 4">
              <a:extLst>
                <a:ext uri="{FF2B5EF4-FFF2-40B4-BE49-F238E27FC236}">
                  <a16:creationId xmlns:a16="http://schemas.microsoft.com/office/drawing/2014/main" id="{F7275A86-E213-4489-B1CE-293774B49107}"/>
                </a:ext>
              </a:extLst>
            </p:cNvPr>
            <p:cNvSpPr txBox="1">
              <a:spLocks/>
            </p:cNvSpPr>
            <p:nvPr/>
          </p:nvSpPr>
          <p:spPr>
            <a:xfrm>
              <a:off x="31254" y="6508275"/>
              <a:ext cx="12209087" cy="45719"/>
            </a:xfrm>
            <a:prstGeom prst="rect">
              <a:avLst/>
            </a:prstGeom>
            <a:solidFill>
              <a:srgbClr val="74B836"/>
            </a:solidFill>
          </p:spPr>
          <p:txBody>
            <a:bodyPr>
              <a:normAutofit fontScale="25000" lnSpcReduction="2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b="1" dirty="0">
                <a:solidFill>
                  <a:schemeClr val="bg1"/>
                </a:solidFill>
                <a:latin typeface="仿宋" panose="02010609060101010101" pitchFamily="49" charset="-122"/>
                <a:ea typeface="仿宋" panose="02010609060101010101" pitchFamily="49" charset="-122"/>
              </a:endParaRPr>
            </a:p>
          </p:txBody>
        </p:sp>
        <p:grpSp>
          <p:nvGrpSpPr>
            <p:cNvPr id="27" name="组合 26">
              <a:extLst>
                <a:ext uri="{FF2B5EF4-FFF2-40B4-BE49-F238E27FC236}">
                  <a16:creationId xmlns:a16="http://schemas.microsoft.com/office/drawing/2014/main" id="{15E3DF1D-857C-4F60-8D46-05FEB2B97384}"/>
                </a:ext>
              </a:extLst>
            </p:cNvPr>
            <p:cNvGrpSpPr/>
            <p:nvPr/>
          </p:nvGrpSpPr>
          <p:grpSpPr>
            <a:xfrm flipH="1">
              <a:off x="8522293" y="5207846"/>
              <a:ext cx="3229725" cy="1301644"/>
              <a:chOff x="-8805" y="5407865"/>
              <a:chExt cx="3213509" cy="1301644"/>
            </a:xfrm>
          </p:grpSpPr>
          <p:sp>
            <p:nvSpPr>
              <p:cNvPr id="28" name="矩形 27">
                <a:extLst>
                  <a:ext uri="{FF2B5EF4-FFF2-40B4-BE49-F238E27FC236}">
                    <a16:creationId xmlns:a16="http://schemas.microsoft.com/office/drawing/2014/main" id="{F221DE59-5C11-445F-A4E0-8EC007E4CAE2}"/>
                  </a:ext>
                </a:extLst>
              </p:cNvPr>
              <p:cNvSpPr/>
              <p:nvPr/>
            </p:nvSpPr>
            <p:spPr>
              <a:xfrm>
                <a:off x="2015764"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13D97677-CE29-46E8-A1BF-A40218B24CB7}"/>
                  </a:ext>
                </a:extLst>
              </p:cNvPr>
              <p:cNvSpPr/>
              <p:nvPr/>
            </p:nvSpPr>
            <p:spPr>
              <a:xfrm>
                <a:off x="366888" y="552275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E4013589-254B-481B-B387-169465F610F4}"/>
                  </a:ext>
                </a:extLst>
              </p:cNvPr>
              <p:cNvSpPr/>
              <p:nvPr/>
            </p:nvSpPr>
            <p:spPr>
              <a:xfrm>
                <a:off x="-8805" y="5666360"/>
                <a:ext cx="495299"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E552AA27-A77E-4B17-8759-DE3F0839DA2A}"/>
                  </a:ext>
                </a:extLst>
              </p:cNvPr>
              <p:cNvSpPr/>
              <p:nvPr/>
            </p:nvSpPr>
            <p:spPr>
              <a:xfrm>
                <a:off x="2339571" y="6008462"/>
                <a:ext cx="266702" cy="28721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F57B8653-FCA1-4F05-BEB5-12C4683BF17C}"/>
                  </a:ext>
                </a:extLst>
              </p:cNvPr>
              <p:cNvSpPr/>
              <p:nvPr/>
            </p:nvSpPr>
            <p:spPr>
              <a:xfrm>
                <a:off x="2015764" y="642229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71AB17D-7A6D-4B67-A75D-1BF3948FE64A}"/>
                  </a:ext>
                </a:extLst>
              </p:cNvPr>
              <p:cNvSpPr/>
              <p:nvPr/>
            </p:nvSpPr>
            <p:spPr>
              <a:xfrm>
                <a:off x="2606273" y="540786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F1A95228-D224-4110-A6A7-3A065D87C886}"/>
                  </a:ext>
                </a:extLst>
              </p:cNvPr>
              <p:cNvSpPr/>
              <p:nvPr/>
            </p:nvSpPr>
            <p:spPr>
              <a:xfrm>
                <a:off x="1882413" y="5721244"/>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A8224E67-E349-4C07-A074-9CF0A8C0D93C}"/>
                  </a:ext>
                </a:extLst>
              </p:cNvPr>
              <p:cNvSpPr/>
              <p:nvPr/>
            </p:nvSpPr>
            <p:spPr>
              <a:xfrm flipV="1">
                <a:off x="1173740" y="6008462"/>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71B9E171-39EB-4460-AC6F-7D6A667E06DC}"/>
                  </a:ext>
                </a:extLst>
              </p:cNvPr>
              <p:cNvSpPr/>
              <p:nvPr/>
            </p:nvSpPr>
            <p:spPr>
              <a:xfrm>
                <a:off x="3048494" y="6292362"/>
                <a:ext cx="156210" cy="135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sp>
        <p:nvSpPr>
          <p:cNvPr id="41" name="内容占位符 2">
            <a:extLst>
              <a:ext uri="{FF2B5EF4-FFF2-40B4-BE49-F238E27FC236}">
                <a16:creationId xmlns:a16="http://schemas.microsoft.com/office/drawing/2014/main" id="{FAF2D0BD-D3C3-4253-890B-B9E8008EA41A}"/>
              </a:ext>
            </a:extLst>
          </p:cNvPr>
          <p:cNvSpPr txBox="1">
            <a:spLocks/>
          </p:cNvSpPr>
          <p:nvPr/>
        </p:nvSpPr>
        <p:spPr>
          <a:xfrm>
            <a:off x="539917" y="3664678"/>
            <a:ext cx="9733322" cy="274816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1707" lvl="1" indent="93644">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SELECT [DISTINCT] {column1</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column2</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p>
          <a:p>
            <a:pPr marL="533279" lvl="1" indent="457109">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FROM </a:t>
            </a:r>
            <a:r>
              <a:rPr lang="en-US" altLang="zh-CN" sz="2400" b="1" dirty="0" err="1">
                <a:solidFill>
                  <a:schemeClr val="tx1">
                    <a:lumMod val="85000"/>
                    <a:lumOff val="15000"/>
                  </a:schemeClr>
                </a:solidFill>
                <a:latin typeface="仿宋" panose="02010609060101010101" pitchFamily="49" charset="-122"/>
                <a:ea typeface="仿宋" panose="02010609060101010101" pitchFamily="49" charset="-122"/>
              </a:rPr>
              <a:t>tablename</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 </a:t>
            </a:r>
          </a:p>
          <a:p>
            <a:pPr marL="533279" lvl="1" indent="457109">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WHERE {conditions} </a:t>
            </a:r>
          </a:p>
          <a:p>
            <a:pPr marL="533279" lvl="1" indent="457109">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GROUP BY {conditions}</a:t>
            </a:r>
          </a:p>
          <a:p>
            <a:pPr marL="533279" lvl="1" indent="457109">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HAVING {conditions}</a:t>
            </a:r>
          </a:p>
          <a:p>
            <a:pPr marL="533279" lvl="1" indent="457109">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ORDER BY {conditions}[ASC/DESC];</a:t>
            </a:r>
          </a:p>
        </p:txBody>
      </p:sp>
      <p:sp>
        <p:nvSpPr>
          <p:cNvPr id="42" name="内容占位符 2">
            <a:extLst>
              <a:ext uri="{FF2B5EF4-FFF2-40B4-BE49-F238E27FC236}">
                <a16:creationId xmlns:a16="http://schemas.microsoft.com/office/drawing/2014/main" id="{2C99F7A7-F497-4F36-8AEA-BBE0B2793193}"/>
              </a:ext>
            </a:extLst>
          </p:cNvPr>
          <p:cNvSpPr txBox="1">
            <a:spLocks/>
          </p:cNvSpPr>
          <p:nvPr/>
        </p:nvSpPr>
        <p:spPr>
          <a:xfrm>
            <a:off x="503327" y="2872164"/>
            <a:ext cx="10052464" cy="61002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查询语句的语句格式如下：</a:t>
            </a:r>
          </a:p>
        </p:txBody>
      </p:sp>
      <p:sp>
        <p:nvSpPr>
          <p:cNvPr id="43" name="矩形 42">
            <a:extLst>
              <a:ext uri="{FF2B5EF4-FFF2-40B4-BE49-F238E27FC236}">
                <a16:creationId xmlns:a16="http://schemas.microsoft.com/office/drawing/2014/main" id="{02EF93FB-39C6-44B6-9F2A-710D76E4C481}"/>
              </a:ext>
            </a:extLst>
          </p:cNvPr>
          <p:cNvSpPr/>
          <p:nvPr/>
        </p:nvSpPr>
        <p:spPr>
          <a:xfrm>
            <a:off x="4752940" y="4547496"/>
            <a:ext cx="6637111" cy="369247"/>
          </a:xfrm>
          <a:prstGeom prst="rect">
            <a:avLst/>
          </a:prstGeom>
        </p:spPr>
        <p:txBody>
          <a:bodyPr wrap="square">
            <a:spAutoFit/>
          </a:bodyPr>
          <a:lstStyle/>
          <a:p>
            <a:r>
              <a:rPr lang="en-US" altLang="zh-CN" b="1" dirty="0">
                <a:solidFill>
                  <a:srgbClr val="0000FF"/>
                </a:solidFill>
                <a:latin typeface="仿宋" panose="02010609060101010101" pitchFamily="49" charset="-122"/>
                <a:ea typeface="仿宋" panose="02010609060101010101" pitchFamily="49" charset="-122"/>
              </a:rPr>
              <a:t>Select * from student where </a:t>
            </a:r>
            <a:r>
              <a:rPr lang="en-US" altLang="zh-CN" b="1" dirty="0" err="1">
                <a:solidFill>
                  <a:srgbClr val="0000FF"/>
                </a:solidFill>
                <a:latin typeface="仿宋" panose="02010609060101010101" pitchFamily="49" charset="-122"/>
                <a:ea typeface="仿宋" panose="02010609060101010101" pitchFamily="49" charset="-122"/>
              </a:rPr>
              <a:t>studentAge</a:t>
            </a:r>
            <a:r>
              <a:rPr lang="en-US" altLang="zh-CN" b="1" dirty="0">
                <a:solidFill>
                  <a:srgbClr val="0000FF"/>
                </a:solidFill>
                <a:latin typeface="仿宋" panose="02010609060101010101" pitchFamily="49" charset="-122"/>
                <a:ea typeface="仿宋" panose="02010609060101010101" pitchFamily="49" charset="-122"/>
              </a:rPr>
              <a:t>&lt;22; </a:t>
            </a:r>
            <a:endParaRPr lang="zh-CN" altLang="en-US" b="1" dirty="0">
              <a:solidFill>
                <a:srgbClr val="0000FF"/>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3753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 calcmode="lin" valueType="num">
                                      <p:cBhvr>
                                        <p:cTn id="11" dur="10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26">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26">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26">
                                            <p:txEl>
                                              <p:pRg st="0" end="0"/>
                                            </p:txEl>
                                          </p:spTgt>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right)">
                                      <p:cBhvr>
                                        <p:cTn id="18" dur="500"/>
                                        <p:tgtEl>
                                          <p:spTgt spid="24"/>
                                        </p:tgtEl>
                                      </p:cBhvr>
                                    </p:animEffect>
                                  </p:childTnLst>
                                </p:cTn>
                              </p:par>
                            </p:childTnLst>
                          </p:cTn>
                        </p:par>
                        <p:par>
                          <p:cTn id="19" fill="hold">
                            <p:stCondLst>
                              <p:cond delay="2000"/>
                            </p:stCondLst>
                            <p:childTnLst>
                              <p:par>
                                <p:cTn id="20" presetID="2" presetClass="entr" presetSubtype="8"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0-#ppt_w/2"/>
                                          </p:val>
                                        </p:tav>
                                        <p:tav tm="100000">
                                          <p:val>
                                            <p:strVal val="#ppt_x"/>
                                          </p:val>
                                        </p:tav>
                                      </p:tavLst>
                                    </p:anim>
                                    <p:anim calcmode="lin" valueType="num">
                                      <p:cBhvr additive="base">
                                        <p:cTn id="23" dur="500" fill="hold"/>
                                        <p:tgtEl>
                                          <p:spTgt spid="42"/>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31"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1000" fill="hold"/>
                                        <p:tgtEl>
                                          <p:spTgt spid="41"/>
                                        </p:tgtEl>
                                        <p:attrNameLst>
                                          <p:attrName>ppt_w</p:attrName>
                                        </p:attrNameLst>
                                      </p:cBhvr>
                                      <p:tavLst>
                                        <p:tav tm="0">
                                          <p:val>
                                            <p:fltVal val="0"/>
                                          </p:val>
                                        </p:tav>
                                        <p:tav tm="100000">
                                          <p:val>
                                            <p:strVal val="#ppt_w"/>
                                          </p:val>
                                        </p:tav>
                                      </p:tavLst>
                                    </p:anim>
                                    <p:anim calcmode="lin" valueType="num">
                                      <p:cBhvr>
                                        <p:cTn id="28" dur="1000" fill="hold"/>
                                        <p:tgtEl>
                                          <p:spTgt spid="41"/>
                                        </p:tgtEl>
                                        <p:attrNameLst>
                                          <p:attrName>ppt_h</p:attrName>
                                        </p:attrNameLst>
                                      </p:cBhvr>
                                      <p:tavLst>
                                        <p:tav tm="0">
                                          <p:val>
                                            <p:fltVal val="0"/>
                                          </p:val>
                                        </p:tav>
                                        <p:tav tm="100000">
                                          <p:val>
                                            <p:strVal val="#ppt_h"/>
                                          </p:val>
                                        </p:tav>
                                      </p:tavLst>
                                    </p:anim>
                                    <p:anim calcmode="lin" valueType="num">
                                      <p:cBhvr>
                                        <p:cTn id="29" dur="1000" fill="hold"/>
                                        <p:tgtEl>
                                          <p:spTgt spid="41"/>
                                        </p:tgtEl>
                                        <p:attrNameLst>
                                          <p:attrName>style.rotation</p:attrName>
                                        </p:attrNameLst>
                                      </p:cBhvr>
                                      <p:tavLst>
                                        <p:tav tm="0">
                                          <p:val>
                                            <p:fltVal val="90"/>
                                          </p:val>
                                        </p:tav>
                                        <p:tav tm="100000">
                                          <p:val>
                                            <p:fltVal val="0"/>
                                          </p:val>
                                        </p:tav>
                                      </p:tavLst>
                                    </p:anim>
                                    <p:animEffect transition="in" filter="fade">
                                      <p:cBhvr>
                                        <p:cTn id="30" dur="10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1000" fill="hold"/>
                                        <p:tgtEl>
                                          <p:spTgt spid="43"/>
                                        </p:tgtEl>
                                        <p:attrNameLst>
                                          <p:attrName>ppt_w</p:attrName>
                                        </p:attrNameLst>
                                      </p:cBhvr>
                                      <p:tavLst>
                                        <p:tav tm="0">
                                          <p:val>
                                            <p:fltVal val="0"/>
                                          </p:val>
                                        </p:tav>
                                        <p:tav tm="100000">
                                          <p:val>
                                            <p:strVal val="#ppt_w"/>
                                          </p:val>
                                        </p:tav>
                                      </p:tavLst>
                                    </p:anim>
                                    <p:anim calcmode="lin" valueType="num">
                                      <p:cBhvr>
                                        <p:cTn id="36" dur="1000" fill="hold"/>
                                        <p:tgtEl>
                                          <p:spTgt spid="43"/>
                                        </p:tgtEl>
                                        <p:attrNameLst>
                                          <p:attrName>ppt_h</p:attrName>
                                        </p:attrNameLst>
                                      </p:cBhvr>
                                      <p:tavLst>
                                        <p:tav tm="0">
                                          <p:val>
                                            <p:fltVal val="0"/>
                                          </p:val>
                                        </p:tav>
                                        <p:tav tm="100000">
                                          <p:val>
                                            <p:strVal val="#ppt_h"/>
                                          </p:val>
                                        </p:tav>
                                      </p:tavLst>
                                    </p:anim>
                                    <p:anim calcmode="lin" valueType="num">
                                      <p:cBhvr>
                                        <p:cTn id="37" dur="1000" fill="hold"/>
                                        <p:tgtEl>
                                          <p:spTgt spid="43"/>
                                        </p:tgtEl>
                                        <p:attrNameLst>
                                          <p:attrName>style.rotation</p:attrName>
                                        </p:attrNameLst>
                                      </p:cBhvr>
                                      <p:tavLst>
                                        <p:tav tm="0">
                                          <p:val>
                                            <p:fltVal val="90"/>
                                          </p:val>
                                        </p:tav>
                                        <p:tav tm="100000">
                                          <p:val>
                                            <p:fltVal val="0"/>
                                          </p:val>
                                        </p:tav>
                                      </p:tavLst>
                                    </p:anim>
                                    <p:animEffect transition="in" filter="fade">
                                      <p:cBhvr>
                                        <p:cTn id="38"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build="p"/>
      <p:bldP spid="41" grpId="0"/>
      <p:bldP spid="42" grpId="0"/>
      <p:bldP spid="4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685006" y="1837932"/>
            <a:ext cx="10820400" cy="38100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950119" y="1914132"/>
            <a:ext cx="10058400"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spcBef>
                <a:spcPts val="0"/>
              </a:spcBef>
            </a:pPr>
            <a:r>
              <a:rPr lang="zh-CN" altLang="zh-CN" sz="2400" dirty="0">
                <a:latin typeface="仿宋" panose="02010609060101010101" pitchFamily="49" charset="-122"/>
                <a:ea typeface="仿宋" panose="02010609060101010101" pitchFamily="49" charset="-122"/>
              </a:rPr>
              <a:t>可以将有包名的类的字节码文件</a:t>
            </a:r>
            <a:r>
              <a:rPr lang="zh-CN" altLang="zh-CN" sz="2400" b="1" dirty="0">
                <a:latin typeface="仿宋" panose="02010609060101010101" pitchFamily="49" charset="-122"/>
                <a:ea typeface="仿宋" panose="02010609060101010101" pitchFamily="49" charset="-122"/>
              </a:rPr>
              <a:t>压缩成一个</a:t>
            </a:r>
            <a:r>
              <a:rPr lang="en-US" altLang="zh-CN" sz="2400" b="1" dirty="0">
                <a:latin typeface="仿宋" panose="02010609060101010101" pitchFamily="49" charset="-122"/>
                <a:ea typeface="仿宋" panose="02010609060101010101" pitchFamily="49" charset="-122"/>
              </a:rPr>
              <a:t>jar</a:t>
            </a:r>
            <a:r>
              <a:rPr lang="zh-CN" altLang="zh-CN" sz="2400" b="1" dirty="0">
                <a:latin typeface="仿宋" panose="02010609060101010101" pitchFamily="49" charset="-122"/>
                <a:ea typeface="仿宋" panose="02010609060101010101" pitchFamily="49" charset="-122"/>
              </a:rPr>
              <a:t>文件</a:t>
            </a:r>
            <a:r>
              <a:rPr lang="zh-CN" altLang="zh-CN" sz="2400" dirty="0">
                <a:latin typeface="仿宋" panose="02010609060101010101" pitchFamily="49" charset="-122"/>
                <a:ea typeface="仿宋" panose="02010609060101010101" pitchFamily="49" charset="-122"/>
              </a:rPr>
              <a:t>，供其他源文件用</a:t>
            </a:r>
            <a:r>
              <a:rPr lang="en-US" altLang="zh-CN" sz="2400" dirty="0">
                <a:latin typeface="仿宋" panose="02010609060101010101" pitchFamily="49" charset="-122"/>
                <a:ea typeface="仿宋" panose="02010609060101010101" pitchFamily="49" charset="-122"/>
              </a:rPr>
              <a:t>import</a:t>
            </a:r>
            <a:r>
              <a:rPr lang="zh-CN" altLang="zh-CN" sz="2400" dirty="0">
                <a:latin typeface="仿宋" panose="02010609060101010101" pitchFamily="49" charset="-122"/>
                <a:ea typeface="仿宋" panose="02010609060101010101" pitchFamily="49" charset="-122"/>
              </a:rPr>
              <a:t>语句引入</a:t>
            </a:r>
            <a:r>
              <a:rPr lang="en-US" altLang="zh-CN" sz="2400" dirty="0">
                <a:latin typeface="仿宋" panose="02010609060101010101" pitchFamily="49" charset="-122"/>
                <a:ea typeface="仿宋" panose="02010609060101010101" pitchFamily="49" charset="-122"/>
              </a:rPr>
              <a:t>jar</a:t>
            </a:r>
            <a:r>
              <a:rPr lang="zh-CN" altLang="zh-CN" sz="2400" dirty="0">
                <a:latin typeface="仿宋" panose="02010609060101010101" pitchFamily="49" charset="-122"/>
                <a:ea typeface="仿宋" panose="02010609060101010101" pitchFamily="49" charset="-122"/>
              </a:rPr>
              <a:t>文件中的类。</a:t>
            </a:r>
            <a:endParaRPr lang="zh-CN" altLang="en-US"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假设 </a:t>
            </a:r>
            <a:r>
              <a:rPr lang="en-US" altLang="zh-CN" sz="2400" dirty="0" err="1">
                <a:latin typeface="仿宋" panose="02010609060101010101" pitchFamily="49" charset="-122"/>
                <a:ea typeface="仿宋" panose="02010609060101010101" pitchFamily="49" charset="-122"/>
                <a:hlinkClick r:id="rId2" action="ppaction://hlinkfile"/>
              </a:rPr>
              <a:t>TestOne</a:t>
            </a:r>
            <a:r>
              <a:rPr lang="zh-CN" altLang="en-US" sz="2400" dirty="0">
                <a:latin typeface="仿宋" panose="02010609060101010101" pitchFamily="49" charset="-122"/>
                <a:ea typeface="仿宋" panose="02010609060101010101" pitchFamily="49" charset="-122"/>
              </a:rPr>
              <a:t>类和</a:t>
            </a:r>
            <a:r>
              <a:rPr lang="en-US" altLang="zh-CN" sz="2400" dirty="0" err="1">
                <a:latin typeface="仿宋" panose="02010609060101010101" pitchFamily="49" charset="-122"/>
                <a:ea typeface="仿宋" panose="02010609060101010101" pitchFamily="49" charset="-122"/>
                <a:hlinkClick r:id="rId3" action="ppaction://hlinkfile"/>
              </a:rPr>
              <a:t>TestTwo</a:t>
            </a:r>
            <a:r>
              <a:rPr lang="zh-CN" altLang="en-US" sz="2400" dirty="0">
                <a:latin typeface="仿宋" panose="02010609060101010101" pitchFamily="49" charset="-122"/>
                <a:ea typeface="仿宋" panose="02010609060101010101" pitchFamily="49" charset="-122"/>
              </a:rPr>
              <a:t>类的包名分别是</a:t>
            </a:r>
            <a:r>
              <a:rPr lang="en-US" altLang="zh-CN" sz="2400" b="1" dirty="0">
                <a:latin typeface="仿宋" panose="02010609060101010101" pitchFamily="49" charset="-122"/>
                <a:ea typeface="仿宋" panose="02010609060101010101" pitchFamily="49" charset="-122"/>
              </a:rPr>
              <a:t>sohu.com</a:t>
            </a:r>
            <a:r>
              <a:rPr lang="zh-CN" altLang="en-US" sz="2400" dirty="0">
                <a:latin typeface="仿宋" panose="02010609060101010101" pitchFamily="49" charset="-122"/>
                <a:ea typeface="仿宋" panose="02010609060101010101" pitchFamily="49" charset="-122"/>
              </a:rPr>
              <a:t>和</a:t>
            </a:r>
            <a:r>
              <a:rPr lang="en-US" altLang="zh-CN" sz="2400" b="1" dirty="0" err="1">
                <a:latin typeface="仿宋" panose="02010609060101010101" pitchFamily="49" charset="-122"/>
                <a:ea typeface="仿宋" panose="02010609060101010101" pitchFamily="49" charset="-122"/>
              </a:rPr>
              <a:t>sun.hello.moon</a:t>
            </a:r>
            <a:r>
              <a:rPr lang="zh-CN" altLang="en-US" sz="2400" b="1" dirty="0">
                <a:latin typeface="仿宋" panose="02010609060101010101" pitchFamily="49" charset="-122"/>
                <a:ea typeface="仿宋" panose="02010609060101010101" pitchFamily="49" charset="-122"/>
              </a:rPr>
              <a:t>，生成</a:t>
            </a:r>
            <a:r>
              <a:rPr lang="en-US" altLang="zh-CN" sz="2400" b="1" dirty="0">
                <a:latin typeface="仿宋" panose="02010609060101010101" pitchFamily="49" charset="-122"/>
                <a:ea typeface="仿宋" panose="02010609060101010101" pitchFamily="49" charset="-122"/>
              </a:rPr>
              <a:t>jar</a:t>
            </a:r>
            <a:r>
              <a:rPr lang="zh-CN" altLang="en-US" sz="2400" b="1" dirty="0">
                <a:latin typeface="仿宋" panose="02010609060101010101" pitchFamily="49" charset="-122"/>
                <a:ea typeface="仿宋" panose="02010609060101010101" pitchFamily="49" charset="-122"/>
              </a:rPr>
              <a:t>文件步骤如下：</a:t>
            </a:r>
            <a:endParaRPr lang="en-US" altLang="zh-CN" sz="2400" b="1" dirty="0">
              <a:latin typeface="仿宋" panose="02010609060101010101" pitchFamily="49" charset="-122"/>
              <a:ea typeface="仿宋" panose="02010609060101010101" pitchFamily="49" charset="-122"/>
            </a:endParaRPr>
          </a:p>
          <a:p>
            <a:pPr marL="0" indent="457200">
              <a:lnSpc>
                <a:spcPct val="15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C8A094A9-8E23-4B48-98B1-DA4D04BCCB87}"/>
              </a:ext>
            </a:extLst>
          </p:cNvPr>
          <p:cNvSpPr/>
          <p:nvPr/>
        </p:nvSpPr>
        <p:spPr>
          <a:xfrm>
            <a:off x="0" y="6096000"/>
            <a:ext cx="12192000" cy="8389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自定义布局管理</a:t>
              </a:r>
            </a:p>
          </p:txBody>
        </p:sp>
      </p:grpSp>
    </p:spTree>
    <p:extLst>
      <p:ext uri="{BB962C8B-B14F-4D97-AF65-F5344CB8AC3E}">
        <p14:creationId xmlns:p14="http://schemas.microsoft.com/office/powerpoint/2010/main" val="348956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P spid="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zh-CN" altLang="en-US" b="1" dirty="0">
                <a:latin typeface="仿宋" panose="02010609060101010101" pitchFamily="49" charset="-122"/>
                <a:ea typeface="仿宋" panose="02010609060101010101" pitchFamily="49" charset="-122"/>
              </a:rPr>
              <a:t>习题</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139322" y="1489855"/>
            <a:ext cx="9825419" cy="3616718"/>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JDK</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，配置好相关环境变量；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编写几个简单的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程序，在命令行方式下编译运行之；</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通过</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集成开发环境创建</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Project</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并添加几个简单的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源程序，分别通过命令行方式与</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IDE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方式编译并运行程序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pPr>
              <a:defRPr/>
            </a:pPr>
            <a:endParaRPr lang="zh-CN" altLang="zh-CN" sz="28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1831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FFD88D-BF89-48EC-9290-2F0644F78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30255"/>
          </a:xfrm>
          <a:prstGeom prst="rect">
            <a:avLst/>
          </a:prstGeom>
        </p:spPr>
      </p:pic>
      <p:sp>
        <p:nvSpPr>
          <p:cNvPr id="5" name="矩形 4">
            <a:extLst>
              <a:ext uri="{FF2B5EF4-FFF2-40B4-BE49-F238E27FC236}">
                <a16:creationId xmlns:a16="http://schemas.microsoft.com/office/drawing/2014/main" id="{BE330DB4-9685-4C7D-A3B8-BFA6B41156D9}"/>
              </a:ext>
            </a:extLst>
          </p:cNvPr>
          <p:cNvSpPr/>
          <p:nvPr/>
        </p:nvSpPr>
        <p:spPr>
          <a:xfrm>
            <a:off x="19744"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81BF3D36-3BF4-4E7B-A663-9B90D04FD428}"/>
              </a:ext>
            </a:extLst>
          </p:cNvPr>
          <p:cNvSpPr/>
          <p:nvPr/>
        </p:nvSpPr>
        <p:spPr>
          <a:xfrm>
            <a:off x="4244913" y="1345474"/>
            <a:ext cx="3778347" cy="3779714"/>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1297C28-9027-4614-839A-E309F1E7C81D}"/>
              </a:ext>
            </a:extLst>
          </p:cNvPr>
          <p:cNvSpPr/>
          <p:nvPr/>
        </p:nvSpPr>
        <p:spPr>
          <a:xfrm>
            <a:off x="4520347" y="1605805"/>
            <a:ext cx="3238828" cy="324000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A3D24608-E803-4A3C-896A-3D276C7C6021}"/>
              </a:ext>
            </a:extLst>
          </p:cNvPr>
          <p:cNvCxnSpPr/>
          <p:nvPr/>
        </p:nvCxnSpPr>
        <p:spPr>
          <a:xfrm flipV="1">
            <a:off x="2026949" y="3297244"/>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5C6D8C9-F80F-4FEC-8063-50B54995F732}"/>
              </a:ext>
            </a:extLst>
          </p:cNvPr>
          <p:cNvCxnSpPr/>
          <p:nvPr/>
        </p:nvCxnSpPr>
        <p:spPr>
          <a:xfrm>
            <a:off x="2030304"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79E2416-6782-43F2-A864-B178CA198426}"/>
              </a:ext>
            </a:extLst>
          </p:cNvPr>
          <p:cNvCxnSpPr/>
          <p:nvPr/>
        </p:nvCxnSpPr>
        <p:spPr>
          <a:xfrm>
            <a:off x="1557586"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8FDA163-5321-44BC-B593-6F1A4AF16E76}"/>
              </a:ext>
            </a:extLst>
          </p:cNvPr>
          <p:cNvSpPr/>
          <p:nvPr/>
        </p:nvSpPr>
        <p:spPr>
          <a:xfrm>
            <a:off x="1522834" y="3274382"/>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78F3A09-4621-42FF-B2CD-901CF0E64A0A}"/>
              </a:ext>
            </a:extLst>
          </p:cNvPr>
          <p:cNvSpPr/>
          <p:nvPr/>
        </p:nvSpPr>
        <p:spPr>
          <a:xfrm>
            <a:off x="2504430" y="32743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FA05833-E77B-459E-AFE7-31FC80678818}"/>
              </a:ext>
            </a:extLst>
          </p:cNvPr>
          <p:cNvSpPr/>
          <p:nvPr/>
        </p:nvSpPr>
        <p:spPr>
          <a:xfrm rot="16200000">
            <a:off x="1540220" y="2803978"/>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01C879A3-692F-4AE7-95BF-171C905C7C12}"/>
              </a:ext>
            </a:extLst>
          </p:cNvPr>
          <p:cNvCxnSpPr/>
          <p:nvPr/>
        </p:nvCxnSpPr>
        <p:spPr>
          <a:xfrm flipV="1">
            <a:off x="10175904" y="3295840"/>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2B1164-933E-4045-8EB3-250888760A56}"/>
              </a:ext>
            </a:extLst>
          </p:cNvPr>
          <p:cNvCxnSpPr/>
          <p:nvPr/>
        </p:nvCxnSpPr>
        <p:spPr>
          <a:xfrm>
            <a:off x="10179259" y="3295840"/>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0B0384A-B864-4C24-B774-9B81FAD7CA8B}"/>
              </a:ext>
            </a:extLst>
          </p:cNvPr>
          <p:cNvCxnSpPr/>
          <p:nvPr/>
        </p:nvCxnSpPr>
        <p:spPr>
          <a:xfrm>
            <a:off x="9701779" y="3295839"/>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DF439573-3377-4989-9B35-C42B05654495}"/>
              </a:ext>
            </a:extLst>
          </p:cNvPr>
          <p:cNvSpPr/>
          <p:nvPr/>
        </p:nvSpPr>
        <p:spPr>
          <a:xfrm>
            <a:off x="9665440" y="3272978"/>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9AFF372-FC44-4EDB-B6BA-5DA215731B36}"/>
              </a:ext>
            </a:extLst>
          </p:cNvPr>
          <p:cNvSpPr/>
          <p:nvPr/>
        </p:nvSpPr>
        <p:spPr>
          <a:xfrm>
            <a:off x="10653385" y="3277739"/>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ED4CE43-B404-4F8F-AD69-AA6566225674}"/>
              </a:ext>
            </a:extLst>
          </p:cNvPr>
          <p:cNvSpPr/>
          <p:nvPr/>
        </p:nvSpPr>
        <p:spPr>
          <a:xfrm rot="16200000">
            <a:off x="9689175" y="2802573"/>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452C055B-B333-4A7B-8B40-4B34DA7D7D1F}"/>
              </a:ext>
            </a:extLst>
          </p:cNvPr>
          <p:cNvCxnSpPr/>
          <p:nvPr/>
        </p:nvCxnSpPr>
        <p:spPr>
          <a:xfrm>
            <a:off x="2520213" y="3297242"/>
            <a:ext cx="290852"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B4F2026E-3287-4C13-846F-197D58BC94B1}"/>
              </a:ext>
            </a:extLst>
          </p:cNvPr>
          <p:cNvSpPr/>
          <p:nvPr/>
        </p:nvSpPr>
        <p:spPr>
          <a:xfrm>
            <a:off x="2761077" y="3244856"/>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800EE3B3-501E-4328-8183-09457C9D0A90}"/>
              </a:ext>
            </a:extLst>
          </p:cNvPr>
          <p:cNvCxnSpPr/>
          <p:nvPr/>
        </p:nvCxnSpPr>
        <p:spPr>
          <a:xfrm>
            <a:off x="2811063" y="3297244"/>
            <a:ext cx="328493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6BE53A0-D47B-49EF-AD7D-21118993407D}"/>
              </a:ext>
            </a:extLst>
          </p:cNvPr>
          <p:cNvCxnSpPr/>
          <p:nvPr/>
        </p:nvCxnSpPr>
        <p:spPr>
          <a:xfrm flipH="1">
            <a:off x="9390546" y="3295335"/>
            <a:ext cx="307880" cy="254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AAD542D-442E-4D6D-9F91-74F9984DE2E3}"/>
              </a:ext>
            </a:extLst>
          </p:cNvPr>
          <p:cNvSpPr/>
          <p:nvPr/>
        </p:nvSpPr>
        <p:spPr>
          <a:xfrm rot="10800000">
            <a:off x="9340555" y="3245012"/>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E482A5C1-DB5E-4762-942E-110FDD48094E}"/>
              </a:ext>
            </a:extLst>
          </p:cNvPr>
          <p:cNvCxnSpPr/>
          <p:nvPr/>
        </p:nvCxnSpPr>
        <p:spPr>
          <a:xfrm flipH="1">
            <a:off x="6096000" y="3296288"/>
            <a:ext cx="3294545"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1C121E0-03C9-4C54-B4B6-DFCF17E3807D}"/>
              </a:ext>
            </a:extLst>
          </p:cNvPr>
          <p:cNvCxnSpPr>
            <a:stCxn id="6" idx="7"/>
          </p:cNvCxnSpPr>
          <p:nvPr/>
        </p:nvCxnSpPr>
        <p:spPr>
          <a:xfrm flipH="1">
            <a:off x="6096000" y="1898999"/>
            <a:ext cx="1373934" cy="139633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A20F825-BA5E-4A6A-882A-86EA7DA99D64}"/>
              </a:ext>
            </a:extLst>
          </p:cNvPr>
          <p:cNvCxnSpPr>
            <a:stCxn id="6" idx="3"/>
          </p:cNvCxnSpPr>
          <p:nvPr/>
        </p:nvCxnSpPr>
        <p:spPr>
          <a:xfrm flipV="1">
            <a:off x="4798238" y="3295334"/>
            <a:ext cx="1297762" cy="127632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80B1CAF-F8C5-4FF2-981A-BABA0503FD4D}"/>
              </a:ext>
            </a:extLst>
          </p:cNvPr>
          <p:cNvCxnSpPr/>
          <p:nvPr/>
        </p:nvCxnSpPr>
        <p:spPr>
          <a:xfrm flipH="1" flipV="1">
            <a:off x="6099356" y="3300602"/>
            <a:ext cx="1318883" cy="1150629"/>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7997480-D55C-44F8-9389-078FD68956F1}"/>
              </a:ext>
            </a:extLst>
          </p:cNvPr>
          <p:cNvCxnSpPr>
            <a:endCxn id="34" idx="1"/>
          </p:cNvCxnSpPr>
          <p:nvPr/>
        </p:nvCxnSpPr>
        <p:spPr>
          <a:xfrm flipH="1" flipV="1">
            <a:off x="4877791" y="1977103"/>
            <a:ext cx="1221564" cy="131537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C290C461-FF47-4653-B656-C24A5A2E02F3}"/>
              </a:ext>
            </a:extLst>
          </p:cNvPr>
          <p:cNvSpPr/>
          <p:nvPr/>
        </p:nvSpPr>
        <p:spPr>
          <a:xfrm>
            <a:off x="2753564" y="3216147"/>
            <a:ext cx="152609" cy="152664"/>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16B531F-B19D-4D2E-8669-073D27AB0F9D}"/>
              </a:ext>
            </a:extLst>
          </p:cNvPr>
          <p:cNvSpPr/>
          <p:nvPr/>
        </p:nvSpPr>
        <p:spPr>
          <a:xfrm>
            <a:off x="9279806" y="3197348"/>
            <a:ext cx="160725" cy="16078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17FF65A7-7E7A-4E15-96D6-CA6D104E7BAE}"/>
              </a:ext>
            </a:extLst>
          </p:cNvPr>
          <p:cNvSpPr/>
          <p:nvPr/>
        </p:nvSpPr>
        <p:spPr>
          <a:xfrm>
            <a:off x="4754622" y="4533716"/>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7224768-3386-4CA0-81FD-AD30351638D8}"/>
              </a:ext>
            </a:extLst>
          </p:cNvPr>
          <p:cNvSpPr/>
          <p:nvPr/>
        </p:nvSpPr>
        <p:spPr>
          <a:xfrm>
            <a:off x="7419946" y="1856417"/>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B3D2CB2-3C3D-4D0C-812C-7FA5E43F5D13}"/>
              </a:ext>
            </a:extLst>
          </p:cNvPr>
          <p:cNvSpPr/>
          <p:nvPr/>
        </p:nvSpPr>
        <p:spPr>
          <a:xfrm>
            <a:off x="4360748" y="1459873"/>
            <a:ext cx="3530587" cy="3531864"/>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24D0F3FF-72D9-48E8-ACA8-B976165615FC}"/>
              </a:ext>
            </a:extLst>
          </p:cNvPr>
          <p:cNvSpPr/>
          <p:nvPr/>
        </p:nvSpPr>
        <p:spPr>
          <a:xfrm>
            <a:off x="4838732" y="1949813"/>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83A604AA-7DC5-480F-9255-C81EA4A3AAF7}"/>
              </a:ext>
            </a:extLst>
          </p:cNvPr>
          <p:cNvSpPr/>
          <p:nvPr/>
        </p:nvSpPr>
        <p:spPr>
          <a:xfrm>
            <a:off x="7322138" y="4424160"/>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7A14DD77-8A8A-4E61-9E28-39019D431169}"/>
              </a:ext>
            </a:extLst>
          </p:cNvPr>
          <p:cNvGrpSpPr/>
          <p:nvPr/>
        </p:nvGrpSpPr>
        <p:grpSpPr>
          <a:xfrm>
            <a:off x="4514671" y="1605805"/>
            <a:ext cx="3238829" cy="3240000"/>
            <a:chOff x="4514099" y="1605805"/>
            <a:chExt cx="3240000" cy="3240000"/>
          </a:xfrm>
        </p:grpSpPr>
        <p:sp>
          <p:nvSpPr>
            <p:cNvPr id="38" name="椭圆 37">
              <a:extLst>
                <a:ext uri="{FF2B5EF4-FFF2-40B4-BE49-F238E27FC236}">
                  <a16:creationId xmlns:a16="http://schemas.microsoft.com/office/drawing/2014/main" id="{36EE90AD-3856-4C02-AA14-28EAC9EACB4A}"/>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42">
              <a:extLst>
                <a:ext uri="{FF2B5EF4-FFF2-40B4-BE49-F238E27FC236}">
                  <a16:creationId xmlns:a16="http://schemas.microsoft.com/office/drawing/2014/main" id="{729F789C-6FF8-4988-87D9-07720C5C4767}"/>
                </a:ext>
              </a:extLst>
            </p:cNvPr>
            <p:cNvSpPr txBox="1"/>
            <p:nvPr/>
          </p:nvSpPr>
          <p:spPr>
            <a:xfrm>
              <a:off x="4724220" y="2762074"/>
              <a:ext cx="2858485" cy="523220"/>
            </a:xfrm>
            <a:prstGeom prst="rect">
              <a:avLst/>
            </a:prstGeom>
            <a:noFill/>
          </p:spPr>
          <p:txBody>
            <a:bodyPr wrap="square" rtlCol="0">
              <a:spAutoFit/>
            </a:bodyPr>
            <a:lstStyle/>
            <a:p>
              <a:pPr algn="dist"/>
              <a:r>
                <a:rPr lang="zh-CN" altLang="en-US" sz="2799" b="1" dirty="0">
                  <a:solidFill>
                    <a:schemeClr val="bg1"/>
                  </a:solidFill>
                  <a:latin typeface="仿宋" panose="02010609060101010101" pitchFamily="49" charset="-122"/>
                  <a:ea typeface="仿宋" panose="02010609060101010101" pitchFamily="49" charset="-122"/>
                </a:rPr>
                <a:t>谢谢大家</a:t>
              </a:r>
            </a:p>
          </p:txBody>
        </p:sp>
        <p:sp>
          <p:nvSpPr>
            <p:cNvPr id="40" name="文本框 43">
              <a:extLst>
                <a:ext uri="{FF2B5EF4-FFF2-40B4-BE49-F238E27FC236}">
                  <a16:creationId xmlns:a16="http://schemas.microsoft.com/office/drawing/2014/main" id="{CFEED46C-FADD-4762-8863-1ADEAEA256A3}"/>
                </a:ext>
              </a:extLst>
            </p:cNvPr>
            <p:cNvSpPr txBox="1"/>
            <p:nvPr/>
          </p:nvSpPr>
          <p:spPr>
            <a:xfrm>
              <a:off x="4519776" y="3433912"/>
              <a:ext cx="3224090" cy="400110"/>
            </a:xfrm>
            <a:prstGeom prst="rect">
              <a:avLst/>
            </a:prstGeom>
            <a:noFill/>
          </p:spPr>
          <p:txBody>
            <a:bodyPr wrap="square" rtlCol="0">
              <a:spAutoFit/>
            </a:bodyPr>
            <a:lstStyle/>
            <a:p>
              <a:pPr algn="ctr"/>
              <a:r>
                <a:rPr lang="en-US" altLang="zh-CN" sz="2000" b="1" dirty="0">
                  <a:solidFill>
                    <a:schemeClr val="bg1"/>
                  </a:solidFill>
                  <a:latin typeface="仿宋" panose="02010609060101010101" pitchFamily="49" charset="-122"/>
                  <a:ea typeface="仿宋" panose="02010609060101010101" pitchFamily="49" charset="-122"/>
                </a:rPr>
                <a:t>Java</a:t>
              </a:r>
              <a:r>
                <a:rPr lang="zh-CN" altLang="en-US" sz="2000" b="1" dirty="0">
                  <a:solidFill>
                    <a:schemeClr val="bg1"/>
                  </a:solidFill>
                  <a:latin typeface="仿宋" panose="02010609060101010101" pitchFamily="49" charset="-122"/>
                  <a:ea typeface="仿宋" panose="02010609060101010101" pitchFamily="49" charset="-122"/>
                </a:rPr>
                <a:t>程序设计</a:t>
              </a:r>
            </a:p>
          </p:txBody>
        </p:sp>
      </p:grpSp>
      <p:cxnSp>
        <p:nvCxnSpPr>
          <p:cNvPr id="41" name="直接连接符 40">
            <a:extLst>
              <a:ext uri="{FF2B5EF4-FFF2-40B4-BE49-F238E27FC236}">
                <a16:creationId xmlns:a16="http://schemas.microsoft.com/office/drawing/2014/main" id="{F2B4B06A-EF2A-48AE-A62B-D5CF65CC5807}"/>
              </a:ext>
            </a:extLst>
          </p:cNvPr>
          <p:cNvCxnSpPr>
            <a:stCxn id="19" idx="4"/>
          </p:cNvCxnSpPr>
          <p:nvPr/>
        </p:nvCxnSpPr>
        <p:spPr>
          <a:xfrm flipV="1">
            <a:off x="10669166"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C1FB052-3BEF-4E89-B62A-AEB6DFE89EB7}"/>
              </a:ext>
            </a:extLst>
          </p:cNvPr>
          <p:cNvCxnSpPr/>
          <p:nvPr/>
        </p:nvCxnSpPr>
        <p:spPr>
          <a:xfrm flipV="1">
            <a:off x="-119793"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29DF6446-0810-42B3-A94A-DF47FB0A247C}"/>
              </a:ext>
            </a:extLst>
          </p:cNvPr>
          <p:cNvSpPr/>
          <p:nvPr/>
        </p:nvSpPr>
        <p:spPr>
          <a:xfrm>
            <a:off x="588769" y="3148840"/>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B93CC2F-B776-4D51-AA6F-11055A861D9F}"/>
              </a:ext>
            </a:extLst>
          </p:cNvPr>
          <p:cNvSpPr/>
          <p:nvPr/>
        </p:nvSpPr>
        <p:spPr>
          <a:xfrm>
            <a:off x="11327695" y="3158365"/>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21A5A68E-88A9-4193-A771-7A989334B7C8}"/>
              </a:ext>
            </a:extLst>
          </p:cNvPr>
          <p:cNvGrpSpPr/>
          <p:nvPr/>
        </p:nvGrpSpPr>
        <p:grpSpPr>
          <a:xfrm>
            <a:off x="3787185" y="920331"/>
            <a:ext cx="4654297" cy="4663235"/>
            <a:chOff x="4095140" y="1166024"/>
            <a:chExt cx="4140000" cy="4146450"/>
          </a:xfrm>
        </p:grpSpPr>
        <p:sp>
          <p:nvSpPr>
            <p:cNvPr id="46" name="椭圆 45">
              <a:extLst>
                <a:ext uri="{FF2B5EF4-FFF2-40B4-BE49-F238E27FC236}">
                  <a16:creationId xmlns:a16="http://schemas.microsoft.com/office/drawing/2014/main" id="{1633EA82-B0E9-46B6-AB14-7FF5EEFE3435}"/>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弧形 46">
              <a:extLst>
                <a:ext uri="{FF2B5EF4-FFF2-40B4-BE49-F238E27FC236}">
                  <a16:creationId xmlns:a16="http://schemas.microsoft.com/office/drawing/2014/main" id="{5C4577AE-B83D-44B2-A3E0-563C2F11459E}"/>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20EA642-260F-4477-A9E8-CDF9D9EF7AFC}"/>
              </a:ext>
            </a:extLst>
          </p:cNvPr>
          <p:cNvGrpSpPr/>
          <p:nvPr/>
        </p:nvGrpSpPr>
        <p:grpSpPr>
          <a:xfrm rot="12406911">
            <a:off x="3802146" y="908468"/>
            <a:ext cx="4654297" cy="4663235"/>
            <a:chOff x="4095140" y="1166024"/>
            <a:chExt cx="4140000" cy="4146450"/>
          </a:xfrm>
        </p:grpSpPr>
        <p:sp>
          <p:nvSpPr>
            <p:cNvPr id="49" name="椭圆 48">
              <a:extLst>
                <a:ext uri="{FF2B5EF4-FFF2-40B4-BE49-F238E27FC236}">
                  <a16:creationId xmlns:a16="http://schemas.microsoft.com/office/drawing/2014/main" id="{224D814C-BB42-4E79-BACA-9EAC714CE0E8}"/>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弧形 49">
              <a:extLst>
                <a:ext uri="{FF2B5EF4-FFF2-40B4-BE49-F238E27FC236}">
                  <a16:creationId xmlns:a16="http://schemas.microsoft.com/office/drawing/2014/main" id="{73015C8C-357D-4845-9642-841581251C1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9B7E8D2F-08B9-403B-9E63-50F7F289C110}"/>
              </a:ext>
            </a:extLst>
          </p:cNvPr>
          <p:cNvGrpSpPr/>
          <p:nvPr/>
        </p:nvGrpSpPr>
        <p:grpSpPr>
          <a:xfrm rot="6181611">
            <a:off x="3774368" y="927626"/>
            <a:ext cx="4655982" cy="4661548"/>
            <a:chOff x="4095139" y="1166024"/>
            <a:chExt cx="4140001" cy="4146450"/>
          </a:xfrm>
        </p:grpSpPr>
        <p:sp>
          <p:nvSpPr>
            <p:cNvPr id="52" name="椭圆 51">
              <a:extLst>
                <a:ext uri="{FF2B5EF4-FFF2-40B4-BE49-F238E27FC236}">
                  <a16:creationId xmlns:a16="http://schemas.microsoft.com/office/drawing/2014/main" id="{EEC29CEC-5CC8-4978-9E54-A2145AB4C5D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弧形 52">
              <a:extLst>
                <a:ext uri="{FF2B5EF4-FFF2-40B4-BE49-F238E27FC236}">
                  <a16:creationId xmlns:a16="http://schemas.microsoft.com/office/drawing/2014/main" id="{F6AA375E-B79B-44BB-BFF2-FCDF0D4FFA99}"/>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3D84B338-2E35-47E7-9B9B-EF7B9185DDFF}"/>
              </a:ext>
            </a:extLst>
          </p:cNvPr>
          <p:cNvGrpSpPr/>
          <p:nvPr/>
        </p:nvGrpSpPr>
        <p:grpSpPr>
          <a:xfrm>
            <a:off x="1724582" y="3048089"/>
            <a:ext cx="562300" cy="513352"/>
            <a:chOff x="550862" y="596106"/>
            <a:chExt cx="1495425" cy="1365250"/>
          </a:xfrm>
          <a:solidFill>
            <a:srgbClr val="FFA000"/>
          </a:solidFill>
        </p:grpSpPr>
        <p:sp>
          <p:nvSpPr>
            <p:cNvPr id="55" name="Freeform 6">
              <a:extLst>
                <a:ext uri="{FF2B5EF4-FFF2-40B4-BE49-F238E27FC236}">
                  <a16:creationId xmlns:a16="http://schemas.microsoft.com/office/drawing/2014/main" id="{78160D03-59D7-40CC-AA81-1DB89E09BEF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6" name="Freeform 7">
              <a:extLst>
                <a:ext uri="{FF2B5EF4-FFF2-40B4-BE49-F238E27FC236}">
                  <a16:creationId xmlns:a16="http://schemas.microsoft.com/office/drawing/2014/main" id="{62422C50-380C-48BF-8B42-0F62591C5739}"/>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BA4CD255-9326-434D-8125-F998C1567CC1}"/>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D519EFC3-5E4A-41DF-95E9-7FCA7989697F}"/>
              </a:ext>
            </a:extLst>
          </p:cNvPr>
          <p:cNvGrpSpPr/>
          <p:nvPr/>
        </p:nvGrpSpPr>
        <p:grpSpPr>
          <a:xfrm>
            <a:off x="9897676" y="3062356"/>
            <a:ext cx="616901" cy="519009"/>
            <a:chOff x="5146675" y="766763"/>
            <a:chExt cx="1590676" cy="1338263"/>
          </a:xfrm>
        </p:grpSpPr>
        <p:sp>
          <p:nvSpPr>
            <p:cNvPr id="59" name="Oval 18">
              <a:extLst>
                <a:ext uri="{FF2B5EF4-FFF2-40B4-BE49-F238E27FC236}">
                  <a16:creationId xmlns:a16="http://schemas.microsoft.com/office/drawing/2014/main" id="{EAC2BFD3-7830-4DC5-8897-BFBC242EA80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0" name="Freeform 19">
              <a:extLst>
                <a:ext uri="{FF2B5EF4-FFF2-40B4-BE49-F238E27FC236}">
                  <a16:creationId xmlns:a16="http://schemas.microsoft.com/office/drawing/2014/main" id="{D9AD9D27-6532-4D9F-B18A-8786732E058C}"/>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1" name="Freeform 20">
              <a:extLst>
                <a:ext uri="{FF2B5EF4-FFF2-40B4-BE49-F238E27FC236}">
                  <a16:creationId xmlns:a16="http://schemas.microsoft.com/office/drawing/2014/main" id="{3E00F361-2FB9-478E-B80C-C8995DDAB086}"/>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2" name="Freeform 21">
              <a:extLst>
                <a:ext uri="{FF2B5EF4-FFF2-40B4-BE49-F238E27FC236}">
                  <a16:creationId xmlns:a16="http://schemas.microsoft.com/office/drawing/2014/main" id="{735D0FA9-D196-4543-B3F2-4C0634E28062}"/>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3" name="Freeform 22">
              <a:extLst>
                <a:ext uri="{FF2B5EF4-FFF2-40B4-BE49-F238E27FC236}">
                  <a16:creationId xmlns:a16="http://schemas.microsoft.com/office/drawing/2014/main" id="{4C067A16-EB3A-4AF9-88A0-2E65A3998E3E}"/>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4" name="Freeform 23">
              <a:extLst>
                <a:ext uri="{FF2B5EF4-FFF2-40B4-BE49-F238E27FC236}">
                  <a16:creationId xmlns:a16="http://schemas.microsoft.com/office/drawing/2014/main" id="{CB2245CD-086A-4952-A70B-801300D9EC42}"/>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5" name="Freeform 24">
              <a:extLst>
                <a:ext uri="{FF2B5EF4-FFF2-40B4-BE49-F238E27FC236}">
                  <a16:creationId xmlns:a16="http://schemas.microsoft.com/office/drawing/2014/main" id="{29467CF5-13D5-486B-AAFD-C6638DAD4EC3}"/>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6" name="Oval 25">
              <a:extLst>
                <a:ext uri="{FF2B5EF4-FFF2-40B4-BE49-F238E27FC236}">
                  <a16:creationId xmlns:a16="http://schemas.microsoft.com/office/drawing/2014/main" id="{B26965F3-8259-4FD2-BBF6-3F411930B5EF}"/>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7" name="Freeform 26">
              <a:extLst>
                <a:ext uri="{FF2B5EF4-FFF2-40B4-BE49-F238E27FC236}">
                  <a16:creationId xmlns:a16="http://schemas.microsoft.com/office/drawing/2014/main" id="{50BA588B-C7C2-4C48-8C36-906138457A66}"/>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8" name="Freeform 27">
              <a:extLst>
                <a:ext uri="{FF2B5EF4-FFF2-40B4-BE49-F238E27FC236}">
                  <a16:creationId xmlns:a16="http://schemas.microsoft.com/office/drawing/2014/main" id="{5F623E0E-C4B0-493D-8EC6-E53AB6A0B992}"/>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9" name="Oval 28">
              <a:extLst>
                <a:ext uri="{FF2B5EF4-FFF2-40B4-BE49-F238E27FC236}">
                  <a16:creationId xmlns:a16="http://schemas.microsoft.com/office/drawing/2014/main" id="{EB04C61E-995D-4720-BC68-7BE17F62B6CA}"/>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0" name="Freeform 29">
              <a:extLst>
                <a:ext uri="{FF2B5EF4-FFF2-40B4-BE49-F238E27FC236}">
                  <a16:creationId xmlns:a16="http://schemas.microsoft.com/office/drawing/2014/main" id="{0E90A824-5F11-45B9-80DE-B336DECAEEE7}"/>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551862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4124</TotalTime>
  <Words>6997</Words>
  <Application>Microsoft Office PowerPoint</Application>
  <PresentationFormat>宽屏</PresentationFormat>
  <Paragraphs>846</Paragraphs>
  <Slides>92</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92</vt:i4>
      </vt:variant>
    </vt:vector>
  </HeadingPairs>
  <TitlesOfParts>
    <vt:vector size="103" baseType="lpstr">
      <vt:lpstr>等线</vt:lpstr>
      <vt:lpstr>等线 Light</vt:lpstr>
      <vt:lpstr>仿宋</vt:lpstr>
      <vt:lpstr>黑体</vt:lpstr>
      <vt:lpstr>微软雅黑</vt:lpstr>
      <vt:lpstr>Arial</vt:lpstr>
      <vt:lpstr>Bodoni MT</vt:lpstr>
      <vt:lpstr>Tahoma</vt:lpstr>
      <vt:lpstr>Times New Roman</vt:lpstr>
      <vt:lpstr>Wingdings</vt:lpstr>
      <vt:lpstr>Office 主题​​</vt:lpstr>
      <vt:lpstr>PowerPoint 演示文稿</vt:lpstr>
      <vt:lpstr>PowerPoint 演示文稿</vt:lpstr>
      <vt:lpstr>11.1 Mysql数据库与SQL命令</vt:lpstr>
      <vt:lpstr>11.1 Mysql数据库与SQL命令</vt:lpstr>
      <vt:lpstr>11.1 Mysql数据库与SQL命令</vt:lpstr>
      <vt:lpstr>11.1 Mysql数据库与SQL命令</vt:lpstr>
      <vt:lpstr>11.1 Mysql数据库与SQL命令</vt:lpstr>
      <vt:lpstr>11.1 Mysql数据库与SQL命令</vt:lpstr>
      <vt:lpstr>11.1 Mysql数据库与SQL命令</vt:lpstr>
      <vt:lpstr>11.1 Mysql数据库与SQL命令</vt:lpstr>
      <vt:lpstr>11.1 Mysql数据库与SQL命令</vt:lpstr>
      <vt:lpstr>11.1 Mysql数据库与SQL命令</vt:lpstr>
      <vt:lpstr>11.1 Mysql数据库与SQL命令</vt:lpstr>
      <vt:lpstr>PowerPoint 演示文稿</vt:lpstr>
      <vt:lpstr>11.2 连接数据库</vt:lpstr>
      <vt:lpstr>11.2 连接数据库</vt:lpstr>
      <vt:lpstr>11.2 连接数据库</vt:lpstr>
      <vt:lpstr>11.2 连接数据库</vt:lpstr>
      <vt:lpstr>11.2 连接数据库</vt:lpstr>
      <vt:lpstr>11.2 连接数据库</vt:lpstr>
      <vt:lpstr>11.2 连接数据库</vt:lpstr>
      <vt:lpstr>11.2 连接数据库</vt:lpstr>
      <vt:lpstr>11.2 连接数据库</vt:lpstr>
      <vt:lpstr>11.2 连接数据库</vt:lpstr>
      <vt:lpstr>11.2 连接数据库</vt:lpstr>
      <vt:lpstr>11.2 连接数据库</vt:lpstr>
      <vt:lpstr>11.2 连接数据库</vt:lpstr>
      <vt:lpstr>11.2 连接数据库</vt:lpstr>
      <vt:lpstr>11.2 连接数据库</vt:lpstr>
      <vt:lpstr>PowerPoint 演示文稿</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11.3 JDBC编程</vt:lpstr>
      <vt:lpstr>PowerPoint 演示文稿</vt:lpstr>
      <vt:lpstr>11.4 什么是DAO</vt:lpstr>
      <vt:lpstr>11.4 什么是DAO</vt:lpstr>
      <vt:lpstr>11.4 什么是DAO</vt:lpstr>
      <vt:lpstr>综合练习：一个简易MYSQL客户端工具</vt:lpstr>
      <vt:lpstr>综合练习：一个简易MYSQL客户端工具</vt:lpstr>
      <vt:lpstr>PowerPoint 演示文稿</vt:lpstr>
      <vt:lpstr>PowerPoint 演示文稿</vt:lpstr>
      <vt:lpstr>补充内容</vt:lpstr>
      <vt:lpstr>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DarlingKe</dc:creator>
  <cp:lastModifiedBy>DarlingKe</cp:lastModifiedBy>
  <cp:revision>88</cp:revision>
  <dcterms:created xsi:type="dcterms:W3CDTF">2021-12-31T23:04:28Z</dcterms:created>
  <dcterms:modified xsi:type="dcterms:W3CDTF">2022-01-21T10:58:55Z</dcterms:modified>
</cp:coreProperties>
</file>