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1142" r:id="rId3"/>
    <p:sldId id="973" r:id="rId4"/>
    <p:sldId id="1095" r:id="rId5"/>
    <p:sldId id="1096" r:id="rId6"/>
    <p:sldId id="1097" r:id="rId7"/>
    <p:sldId id="1086" r:id="rId8"/>
    <p:sldId id="1087" r:id="rId9"/>
    <p:sldId id="1098" r:id="rId10"/>
    <p:sldId id="1099" r:id="rId11"/>
    <p:sldId id="1100" r:id="rId12"/>
    <p:sldId id="1102" r:id="rId13"/>
    <p:sldId id="1103" r:id="rId14"/>
    <p:sldId id="1104" r:id="rId15"/>
    <p:sldId id="1105" r:id="rId16"/>
    <p:sldId id="1106" r:id="rId17"/>
    <p:sldId id="1088" r:id="rId18"/>
    <p:sldId id="1089" r:id="rId19"/>
    <p:sldId id="1128" r:id="rId20"/>
    <p:sldId id="1127" r:id="rId21"/>
    <p:sldId id="1107" r:id="rId22"/>
    <p:sldId id="1108" r:id="rId23"/>
    <p:sldId id="1109" r:id="rId24"/>
    <p:sldId id="1110" r:id="rId25"/>
    <p:sldId id="1111" r:id="rId26"/>
    <p:sldId id="1112" r:id="rId27"/>
    <p:sldId id="1090" r:id="rId28"/>
    <p:sldId id="1091" r:id="rId29"/>
    <p:sldId id="1130" r:id="rId30"/>
    <p:sldId id="1129" r:id="rId31"/>
    <p:sldId id="1113" r:id="rId32"/>
    <p:sldId id="1114" r:id="rId33"/>
    <p:sldId id="1115" r:id="rId34"/>
    <p:sldId id="1116" r:id="rId35"/>
    <p:sldId id="1117" r:id="rId36"/>
    <p:sldId id="1118" r:id="rId37"/>
    <p:sldId id="1131" r:id="rId38"/>
    <p:sldId id="1132" r:id="rId39"/>
    <p:sldId id="1133" r:id="rId40"/>
    <p:sldId id="1134" r:id="rId41"/>
    <p:sldId id="1136" r:id="rId42"/>
    <p:sldId id="1137" r:id="rId43"/>
    <p:sldId id="1138" r:id="rId44"/>
    <p:sldId id="1141" r:id="rId45"/>
    <p:sldId id="1143" r:id="rId46"/>
    <p:sldId id="1144" r:id="rId47"/>
    <p:sldId id="1145" r:id="rId48"/>
    <p:sldId id="1146" r:id="rId49"/>
    <p:sldId id="1147" r:id="rId50"/>
    <p:sldId id="1148" r:id="rId51"/>
    <p:sldId id="1149" r:id="rId52"/>
    <p:sldId id="1150" r:id="rId53"/>
    <p:sldId id="1151" r:id="rId54"/>
    <p:sldId id="1092" r:id="rId55"/>
    <p:sldId id="1093" r:id="rId56"/>
    <p:sldId id="1119" r:id="rId57"/>
    <p:sldId id="1120" r:id="rId58"/>
    <p:sldId id="1121" r:id="rId59"/>
    <p:sldId id="1122" r:id="rId60"/>
    <p:sldId id="1123" r:id="rId61"/>
    <p:sldId id="1124" r:id="rId62"/>
    <p:sldId id="1125" r:id="rId63"/>
    <p:sldId id="1126" r:id="rId64"/>
    <p:sldId id="1135" r:id="rId65"/>
    <p:sldId id="1140" r:id="rId66"/>
    <p:sldId id="325" r:id="rId67"/>
    <p:sldId id="1139" r:id="rId68"/>
    <p:sldId id="458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8" autoAdjust="0"/>
  </p:normalViewPr>
  <p:slideViewPr>
    <p:cSldViewPr snapToGrid="0">
      <p:cViewPr varScale="1">
        <p:scale>
          <a:sx n="65" d="100"/>
          <a:sy n="6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09DF7-43B4-440C-990D-E50CB60BAD18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664FC-2655-4102-90F3-8B57CAAD5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1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5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85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9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3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50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2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3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72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92A2E-35EB-401B-BDC6-99DB8D52CEEA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9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426BF-75C4-428F-B8BC-2B28DF583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B9DF5C-7C5A-4355-8C79-D807ECCB5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84A09-1EDC-4CEB-9C7E-ECC81D38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DB74-F153-457D-AF60-35DECE8248B8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DB119-2A9E-4A0D-A5A9-3DCC7139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8D4FB-DA56-410B-8434-717A87D2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796-8E5B-4843-974E-A971EE80E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9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6736F-F9BE-41C1-8567-3FD6C6DA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457B65-B0EE-4A2C-8B63-628D4D65D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7A2E0-2212-457A-9AE4-E369F04D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DB74-F153-457D-AF60-35DECE8248B8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28971-1CC8-4E3F-A456-792DB617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0C085-78DF-4BB0-8081-3EE091F5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796-8E5B-4843-974E-A971EE80E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22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B200AA-A13C-4555-BC8C-48D10FCA2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6FAE09-DEB0-4098-A940-0A228FC2D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F42C4-9B63-483A-9095-AA46F34F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DB74-F153-457D-AF60-35DECE8248B8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58142-7FED-4F03-A99E-8EA0CD88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1AF8A-2F71-4DDF-BAEE-9E00B7AF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796-8E5B-4843-974E-A971EE80E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13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777B8-A7DB-4E89-90C5-2F47D625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BA29E-640C-4296-BC56-8C42081FF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77D2A-46AF-48F5-8E7A-015927B8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DB74-F153-457D-AF60-35DECE8248B8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66BA7-808F-4730-A2BB-EBB9CB5A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C51E-41E9-44AA-98D6-6E1D2E73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796-8E5B-4843-974E-A971EE80E57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4396DD-CF1A-41ED-A027-40F0057EC11D}"/>
              </a:ext>
            </a:extLst>
          </p:cNvPr>
          <p:cNvSpPr/>
          <p:nvPr userDrawn="1"/>
        </p:nvSpPr>
        <p:spPr>
          <a:xfrm>
            <a:off x="-21425" y="293537"/>
            <a:ext cx="858831" cy="6972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7B620F-5C24-4009-B24B-84C15697A2DD}"/>
              </a:ext>
            </a:extLst>
          </p:cNvPr>
          <p:cNvSpPr/>
          <p:nvPr userDrawn="1"/>
        </p:nvSpPr>
        <p:spPr>
          <a:xfrm>
            <a:off x="928855" y="293537"/>
            <a:ext cx="60951" cy="6972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E158A2-B2AB-4949-89CB-7418CD48E619}"/>
              </a:ext>
            </a:extLst>
          </p:cNvPr>
          <p:cNvSpPr/>
          <p:nvPr userDrawn="1"/>
        </p:nvSpPr>
        <p:spPr>
          <a:xfrm>
            <a:off x="12063949" y="293537"/>
            <a:ext cx="95988" cy="697293"/>
          </a:xfrm>
          <a:prstGeom prst="rect">
            <a:avLst/>
          </a:prstGeom>
          <a:solidFill>
            <a:srgbClr val="3B3F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E47B74-3319-4D92-8596-44B767C8C8FF}"/>
              </a:ext>
            </a:extLst>
          </p:cNvPr>
          <p:cNvSpPr/>
          <p:nvPr userDrawn="1"/>
        </p:nvSpPr>
        <p:spPr>
          <a:xfrm>
            <a:off x="11973758" y="293537"/>
            <a:ext cx="60951" cy="69729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167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0D71F-227E-4460-AE84-4783F51F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2D6A0-31A5-4D2B-B411-3EEBC93F1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4F090-3772-4039-8CA8-352B87BB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DB74-F153-457D-AF60-35DECE8248B8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B2FC8-B4CB-4449-8902-472DF24A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A2ED1-0178-4D70-8A7B-1DEBBFDC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796-8E5B-4843-974E-A971EE80E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83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916AA-2392-4FF6-89AA-61B0DBE1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DC36D-BCAD-4CEF-BC4E-25C5B3988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081AE3-A984-4949-A72A-EB530279D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96AF9-2307-4168-8FBE-69E2454E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DB74-F153-457D-AF60-35DECE8248B8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4321C3-8A3C-4FB3-931D-AA3F8F8B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F34C4-F798-456B-AD9C-F63CA0FB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796-8E5B-4843-974E-A971EE80E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4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736F0-9E9C-4B31-9887-5C5E122D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EB28F-750E-4722-A2F9-D25878720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038374-87AF-4B41-A264-E08D48572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4FDA6F-92C3-4F07-889A-47454D56F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632170-990B-4194-B0BF-66F3CCD2C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D3CA86-5746-423C-8426-2DC70198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DB74-F153-457D-AF60-35DECE8248B8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BA6AF9-6ADF-4242-8A14-324DB8EC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6E590B-B578-42C0-B6E2-6D10F828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796-8E5B-4843-974E-A971EE80E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7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E1C3B-51FA-486E-895A-763E3617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C8E33D-697C-4300-8FEA-22C0362C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DB74-F153-457D-AF60-35DECE8248B8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8F17C4-A3DE-4D30-9BD7-EEBC2239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209B7-AEF2-46AF-9BAB-7C47DC09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796-8E5B-4843-974E-A971EE80E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89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FA273-09F1-4BB3-A0CB-4E74958D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DB74-F153-457D-AF60-35DECE8248B8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5CBE46-4FFB-4461-B274-52B130F7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CF690-F10B-4B09-9D0E-7B760029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796-8E5B-4843-974E-A971EE80E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2CCBB-F4B5-4643-9401-355A1E042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23F8B-092C-4068-A12D-F3C6F44F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F3084-60F7-4704-97C5-3BCC1093C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997444-10B4-463B-8FBB-B67DAD8C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DB74-F153-457D-AF60-35DECE8248B8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89BDE-70DF-414E-8E87-11056867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26A51-7D78-407A-B043-FF0D0DB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796-8E5B-4843-974E-A971EE80E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47A37-0A24-4945-B688-2E0DCD48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30D977-923A-44DB-9B5C-7076327CC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FF997D-F658-4525-8B06-CFBE6B8D8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1C8D5E-517A-4990-81F7-6DEE8B7E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DB74-F153-457D-AF60-35DECE8248B8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9EA405-F6A9-4DA7-B259-221166F3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27E34B-F9E9-4BFA-99E2-3ABDB598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A796-8E5B-4843-974E-A971EE80E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1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FEB1A-2B25-4872-8A70-4D51C0EE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7C9B59-C75D-4805-BF89-7D8F03DD4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B5858-2DBF-4781-9621-70A09FF5B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DB74-F153-457D-AF60-35DECE8248B8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57AE8-2E55-4BC5-A3A2-E379C4F7A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95BE4-FCA7-4091-AD48-E0325E876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A796-8E5B-4843-974E-A971EE80E5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code/c012/Example13_02_Client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Examples/ch13/Example13_03_Server.java" TargetMode="External"/><Relationship Id="rId2" Type="http://schemas.openxmlformats.org/officeDocument/2006/relationships/hyperlink" Target="code/c012/Example13_03_Server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code/c012/Example13_05_Server_UDP.java" TargetMode="External"/><Relationship Id="rId2" Type="http://schemas.openxmlformats.org/officeDocument/2006/relationships/hyperlink" Target="code/c012/Example13_05_Client_UDP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code/c012/udpchat/Beijing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code/c012/broadcast/BroadCa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code/c012/rmi/client/RemoteSubject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code/c012/rmi/server/RemoteConcreteSubject.java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code/c012/rmi/server/BindRemoteObject.jav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code/c012/rmi/client/ClientApplication.java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code/c012/Example13_06_Server.java" TargetMode="External"/><Relationship Id="rId2" Type="http://schemas.openxmlformats.org/officeDocument/2006/relationships/hyperlink" Target="code/c012/Example13_06_Client.java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code/c012/Example13_07.java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code/c012/CHAT.zip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code/c012/Example13_01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F65794-2BAE-4474-9260-4C7E4AACA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E6CDBC4-7C1B-464B-9EB3-68BE03E5D8B9}"/>
              </a:ext>
            </a:extLst>
          </p:cNvPr>
          <p:cNvSpPr/>
          <p:nvPr/>
        </p:nvSpPr>
        <p:spPr>
          <a:xfrm>
            <a:off x="0" y="7915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B2A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A1FEFEF-B875-4BE4-975F-D833BC7F8762}"/>
              </a:ext>
            </a:extLst>
          </p:cNvPr>
          <p:cNvSpPr/>
          <p:nvPr/>
        </p:nvSpPr>
        <p:spPr>
          <a:xfrm>
            <a:off x="4243690" y="1345785"/>
            <a:ext cx="3779222" cy="3780589"/>
          </a:xfrm>
          <a:prstGeom prst="ellipse">
            <a:avLst/>
          </a:prstGeom>
          <a:ln w="1270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5363111-34AC-4E4F-880C-40010A18F4A5}"/>
              </a:ext>
            </a:extLst>
          </p:cNvPr>
          <p:cNvSpPr/>
          <p:nvPr/>
        </p:nvSpPr>
        <p:spPr>
          <a:xfrm>
            <a:off x="4519188" y="1606177"/>
            <a:ext cx="3239578" cy="324075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5699EE9-683F-47FD-B2BE-2487E26AF84E}"/>
              </a:ext>
            </a:extLst>
          </p:cNvPr>
          <p:cNvCxnSpPr/>
          <p:nvPr/>
        </p:nvCxnSpPr>
        <p:spPr>
          <a:xfrm>
            <a:off x="2028569" y="3298007"/>
            <a:ext cx="47423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648A9F2-208D-4B3C-8EC7-3266B7E3AC36}"/>
              </a:ext>
            </a:extLst>
          </p:cNvPr>
          <p:cNvCxnSpPr/>
          <p:nvPr/>
        </p:nvCxnSpPr>
        <p:spPr>
          <a:xfrm>
            <a:off x="1555741" y="3298007"/>
            <a:ext cx="47423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6C07F70A-103E-4C53-B75A-B40736DCC682}"/>
              </a:ext>
            </a:extLst>
          </p:cNvPr>
          <p:cNvSpPr/>
          <p:nvPr/>
        </p:nvSpPr>
        <p:spPr>
          <a:xfrm>
            <a:off x="1520981" y="3275140"/>
            <a:ext cx="45713" cy="45730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953C7BB-63AE-48F8-B06B-3029B1844F8A}"/>
              </a:ext>
            </a:extLst>
          </p:cNvPr>
          <p:cNvSpPr/>
          <p:nvPr/>
        </p:nvSpPr>
        <p:spPr>
          <a:xfrm>
            <a:off x="2502804" y="3275139"/>
            <a:ext cx="45713" cy="45730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896DF7-4E89-4A51-AD97-D1A05D3DC985}"/>
              </a:ext>
            </a:extLst>
          </p:cNvPr>
          <p:cNvSpPr/>
          <p:nvPr/>
        </p:nvSpPr>
        <p:spPr>
          <a:xfrm rot="16200000">
            <a:off x="1538371" y="2804627"/>
            <a:ext cx="980395" cy="98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400C21-5EE9-4F1B-83E5-C4FA0A6000A2}"/>
              </a:ext>
            </a:extLst>
          </p:cNvPr>
          <p:cNvCxnSpPr/>
          <p:nvPr/>
        </p:nvCxnSpPr>
        <p:spPr>
          <a:xfrm>
            <a:off x="10179410" y="3296603"/>
            <a:ext cx="47423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B8349FE-5816-48E8-8CD8-E76D36444194}"/>
              </a:ext>
            </a:extLst>
          </p:cNvPr>
          <p:cNvCxnSpPr/>
          <p:nvPr/>
        </p:nvCxnSpPr>
        <p:spPr>
          <a:xfrm>
            <a:off x="9701820" y="3296602"/>
            <a:ext cx="47423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DF18B91B-0E2F-4989-A858-9930BCE0276D}"/>
              </a:ext>
            </a:extLst>
          </p:cNvPr>
          <p:cNvSpPr/>
          <p:nvPr/>
        </p:nvSpPr>
        <p:spPr>
          <a:xfrm>
            <a:off x="9665472" y="3273736"/>
            <a:ext cx="45713" cy="45730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A924DD5-F277-4CBF-9C37-AAEBA83BC2A9}"/>
              </a:ext>
            </a:extLst>
          </p:cNvPr>
          <p:cNvSpPr/>
          <p:nvPr/>
        </p:nvSpPr>
        <p:spPr>
          <a:xfrm>
            <a:off x="10653645" y="3278498"/>
            <a:ext cx="45713" cy="45730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735EFDA-E84C-43EB-9900-C7B5E5D9632F}"/>
              </a:ext>
            </a:extLst>
          </p:cNvPr>
          <p:cNvSpPr/>
          <p:nvPr/>
        </p:nvSpPr>
        <p:spPr>
          <a:xfrm rot="16200000">
            <a:off x="9689212" y="2803222"/>
            <a:ext cx="980395" cy="98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002FC1-A2C9-43D9-9704-15CF297D46AC}"/>
              </a:ext>
            </a:extLst>
          </p:cNvPr>
          <p:cNvCxnSpPr/>
          <p:nvPr/>
        </p:nvCxnSpPr>
        <p:spPr>
          <a:xfrm>
            <a:off x="2518591" y="3298006"/>
            <a:ext cx="290919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78F8B9EE-CC3F-492E-A455-8AE4C4175D21}"/>
              </a:ext>
            </a:extLst>
          </p:cNvPr>
          <p:cNvSpPr/>
          <p:nvPr/>
        </p:nvSpPr>
        <p:spPr>
          <a:xfrm>
            <a:off x="2759511" y="3245607"/>
            <a:ext cx="99999" cy="100035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C8AD195-F759-4DE6-AECA-76362943C61F}"/>
              </a:ext>
            </a:extLst>
          </p:cNvPr>
          <p:cNvCxnSpPr/>
          <p:nvPr/>
        </p:nvCxnSpPr>
        <p:spPr>
          <a:xfrm>
            <a:off x="2809509" y="3298008"/>
            <a:ext cx="3285696" cy="632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3F7F756-A78B-45C1-9648-CE3AD02AE2EB}"/>
              </a:ext>
            </a:extLst>
          </p:cNvPr>
          <p:cNvCxnSpPr/>
          <p:nvPr/>
        </p:nvCxnSpPr>
        <p:spPr>
          <a:xfrm flipH="1">
            <a:off x="9390514" y="3296097"/>
            <a:ext cx="307951" cy="2543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DD0C846C-17EB-424D-B2F9-AB9E32EA3B68}"/>
              </a:ext>
            </a:extLst>
          </p:cNvPr>
          <p:cNvSpPr/>
          <p:nvPr/>
        </p:nvSpPr>
        <p:spPr>
          <a:xfrm rot="10800000">
            <a:off x="9340512" y="3245763"/>
            <a:ext cx="99999" cy="100035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207D676-454B-4614-B6AE-1F1A9CA847F9}"/>
              </a:ext>
            </a:extLst>
          </p:cNvPr>
          <p:cNvCxnSpPr/>
          <p:nvPr/>
        </p:nvCxnSpPr>
        <p:spPr>
          <a:xfrm flipH="1">
            <a:off x="6095206" y="3297051"/>
            <a:ext cx="3295308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A2DC5C4-B0E1-4200-9C70-BE5D159F8519}"/>
              </a:ext>
            </a:extLst>
          </p:cNvPr>
          <p:cNvCxnSpPr>
            <a:stCxn id="6" idx="7"/>
          </p:cNvCxnSpPr>
          <p:nvPr/>
        </p:nvCxnSpPr>
        <p:spPr>
          <a:xfrm flipH="1">
            <a:off x="6095206" y="1899439"/>
            <a:ext cx="1374252" cy="1396658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9F4684-9DEB-47C1-A735-8C08AC17158A}"/>
              </a:ext>
            </a:extLst>
          </p:cNvPr>
          <p:cNvCxnSpPr>
            <a:stCxn id="6" idx="3"/>
          </p:cNvCxnSpPr>
          <p:nvPr/>
        </p:nvCxnSpPr>
        <p:spPr>
          <a:xfrm flipV="1">
            <a:off x="4797144" y="3296097"/>
            <a:ext cx="1298062" cy="1276623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1A3E570-05E2-4AC8-A0A6-03822916C2E7}"/>
              </a:ext>
            </a:extLst>
          </p:cNvPr>
          <p:cNvCxnSpPr/>
          <p:nvPr/>
        </p:nvCxnSpPr>
        <p:spPr>
          <a:xfrm flipH="1" flipV="1">
            <a:off x="6098563" y="3301366"/>
            <a:ext cx="1319188" cy="1150895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BE000D3-ACCF-42DC-90F7-BCF9034B6668}"/>
              </a:ext>
            </a:extLst>
          </p:cNvPr>
          <p:cNvCxnSpPr>
            <a:endCxn id="32" idx="1"/>
          </p:cNvCxnSpPr>
          <p:nvPr/>
        </p:nvCxnSpPr>
        <p:spPr>
          <a:xfrm flipH="1" flipV="1">
            <a:off x="4876714" y="1977561"/>
            <a:ext cx="1221847" cy="1315682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610C4464-5D54-47E4-896B-7938DF997912}"/>
              </a:ext>
            </a:extLst>
          </p:cNvPr>
          <p:cNvSpPr/>
          <p:nvPr/>
        </p:nvSpPr>
        <p:spPr>
          <a:xfrm>
            <a:off x="2751996" y="3216891"/>
            <a:ext cx="152644" cy="152699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75C46E9-FFEE-4541-8E04-A448D347E75B}"/>
              </a:ext>
            </a:extLst>
          </p:cNvPr>
          <p:cNvSpPr/>
          <p:nvPr/>
        </p:nvSpPr>
        <p:spPr>
          <a:xfrm>
            <a:off x="9279749" y="3198088"/>
            <a:ext cx="160762" cy="160819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F9C4A4A-9A21-4EB6-81A6-69BB6F1BEB63}"/>
              </a:ext>
            </a:extLst>
          </p:cNvPr>
          <p:cNvSpPr/>
          <p:nvPr/>
        </p:nvSpPr>
        <p:spPr>
          <a:xfrm>
            <a:off x="4753517" y="4534765"/>
            <a:ext cx="99999" cy="100035"/>
          </a:xfrm>
          <a:prstGeom prst="ellips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FB25DFA-4823-4253-BA9D-920A64734230}"/>
              </a:ext>
            </a:extLst>
          </p:cNvPr>
          <p:cNvSpPr/>
          <p:nvPr/>
        </p:nvSpPr>
        <p:spPr>
          <a:xfrm>
            <a:off x="7419458" y="1856847"/>
            <a:ext cx="99999" cy="100035"/>
          </a:xfrm>
          <a:prstGeom prst="ellips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7A6128D-50D2-4701-B8C0-F1BD6DD92039}"/>
              </a:ext>
            </a:extLst>
          </p:cNvPr>
          <p:cNvSpPr/>
          <p:nvPr/>
        </p:nvSpPr>
        <p:spPr>
          <a:xfrm>
            <a:off x="4359552" y="1460211"/>
            <a:ext cx="3531404" cy="3532682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1B8CCC4-F303-4813-9455-5A4F0E6C6E91}"/>
              </a:ext>
            </a:extLst>
          </p:cNvPr>
          <p:cNvSpPr/>
          <p:nvPr/>
        </p:nvSpPr>
        <p:spPr>
          <a:xfrm>
            <a:off x="4837647" y="1950264"/>
            <a:ext cx="99999" cy="100035"/>
          </a:xfrm>
          <a:prstGeom prst="ellips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FFC3186-A125-4250-A3A3-C9728F5AFA24}"/>
              </a:ext>
            </a:extLst>
          </p:cNvPr>
          <p:cNvSpPr/>
          <p:nvPr/>
        </p:nvSpPr>
        <p:spPr>
          <a:xfrm>
            <a:off x="7321627" y="4425184"/>
            <a:ext cx="99999" cy="100035"/>
          </a:xfrm>
          <a:prstGeom prst="ellips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F2E3797-EE46-4958-B629-014B484E140C}"/>
              </a:ext>
            </a:extLst>
          </p:cNvPr>
          <p:cNvGrpSpPr/>
          <p:nvPr/>
        </p:nvGrpSpPr>
        <p:grpSpPr>
          <a:xfrm>
            <a:off x="4057136" y="1606177"/>
            <a:ext cx="4314887" cy="3240750"/>
            <a:chOff x="4044019" y="1605805"/>
            <a:chExt cx="4315448" cy="32400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DDE0CAB-4850-417D-B941-0D52DD10893C}"/>
                </a:ext>
              </a:extLst>
            </p:cNvPr>
            <p:cNvSpPr/>
            <p:nvPr/>
          </p:nvSpPr>
          <p:spPr>
            <a:xfrm>
              <a:off x="4514099" y="1605805"/>
              <a:ext cx="3240000" cy="3240000"/>
            </a:xfrm>
            <a:prstGeom prst="ellipse">
              <a:avLst/>
            </a:prstGeom>
            <a:solidFill>
              <a:srgbClr val="595959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D19802F-6ECE-4976-B962-972D53EED1A0}"/>
                </a:ext>
              </a:extLst>
            </p:cNvPr>
            <p:cNvSpPr/>
            <p:nvPr/>
          </p:nvSpPr>
          <p:spPr>
            <a:xfrm>
              <a:off x="5799546" y="2268863"/>
              <a:ext cx="649622" cy="6461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0"/>
                  <a:solidFill>
                    <a:srgbClr val="FFA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12</a:t>
              </a:r>
              <a:endParaRPr lang="zh-CN" altLang="en-US" sz="3600" b="1" dirty="0">
                <a:ln w="0"/>
                <a:solidFill>
                  <a:srgbClr val="FFA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17BD1C4-B418-478A-A814-DAAA74034083}"/>
                </a:ext>
              </a:extLst>
            </p:cNvPr>
            <p:cNvSpPr txBox="1"/>
            <p:nvPr/>
          </p:nvSpPr>
          <p:spPr>
            <a:xfrm>
              <a:off x="4044019" y="2989296"/>
              <a:ext cx="4315448" cy="7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Java </a:t>
              </a:r>
              <a:r>
                <a:rPr lang="zh-CN" altLang="en-US" sz="40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网络编程</a:t>
              </a:r>
              <a:endParaRPr lang="en-US" altLang="zh-CN" sz="40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77E27DE-8ABE-4A8A-9EAD-446FEED90061}"/>
                </a:ext>
              </a:extLst>
            </p:cNvPr>
            <p:cNvSpPr/>
            <p:nvPr/>
          </p:nvSpPr>
          <p:spPr>
            <a:xfrm>
              <a:off x="5232038" y="2286264"/>
              <a:ext cx="648018" cy="6461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600" b="1" cap="none" spc="0" dirty="0">
                  <a:ln w="0"/>
                  <a:solidFill>
                    <a:srgbClr val="FFA000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第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7B26DC0-F944-4BDC-A85A-47A6D9B194F4}"/>
                </a:ext>
              </a:extLst>
            </p:cNvPr>
            <p:cNvSpPr/>
            <p:nvPr/>
          </p:nvSpPr>
          <p:spPr>
            <a:xfrm>
              <a:off x="6439745" y="2286264"/>
              <a:ext cx="595112" cy="5846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600" b="1" dirty="0">
                  <a:ln w="0"/>
                  <a:solidFill>
                    <a:srgbClr val="FFA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讲</a:t>
              </a:r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C3D6371-2BF4-4052-B23C-08F9329FDBD4}"/>
              </a:ext>
            </a:extLst>
          </p:cNvPr>
          <p:cNvCxnSpPr>
            <a:stCxn id="17" idx="4"/>
          </p:cNvCxnSpPr>
          <p:nvPr/>
        </p:nvCxnSpPr>
        <p:spPr>
          <a:xfrm flipV="1">
            <a:off x="10669430" y="3293242"/>
            <a:ext cx="1666107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B494BF6-0908-4179-9C0B-4BB61AED2DC9}"/>
              </a:ext>
            </a:extLst>
          </p:cNvPr>
          <p:cNvCxnSpPr/>
          <p:nvPr/>
        </p:nvCxnSpPr>
        <p:spPr>
          <a:xfrm flipV="1">
            <a:off x="-122027" y="3293242"/>
            <a:ext cx="1666107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4A76560B-FBC4-4ABE-B00D-02D7C612FF0E}"/>
              </a:ext>
            </a:extLst>
          </p:cNvPr>
          <p:cNvSpPr/>
          <p:nvPr/>
        </p:nvSpPr>
        <p:spPr>
          <a:xfrm>
            <a:off x="586700" y="3149568"/>
            <a:ext cx="287243" cy="287347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9150366-6891-4653-B9E3-F0BCA8F0FE55}"/>
              </a:ext>
            </a:extLst>
          </p:cNvPr>
          <p:cNvSpPr/>
          <p:nvPr/>
        </p:nvSpPr>
        <p:spPr>
          <a:xfrm>
            <a:off x="11328112" y="3159096"/>
            <a:ext cx="287243" cy="287347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2BB9F9F-1E74-41F0-A196-65C0773DD17F}"/>
              </a:ext>
            </a:extLst>
          </p:cNvPr>
          <p:cNvGrpSpPr/>
          <p:nvPr/>
        </p:nvGrpSpPr>
        <p:grpSpPr>
          <a:xfrm>
            <a:off x="3785857" y="920545"/>
            <a:ext cx="4655374" cy="4664314"/>
            <a:chOff x="4095140" y="1166024"/>
            <a:chExt cx="4140000" cy="4146450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46BF892-F2E2-4CAE-BB23-35222EB94B89}"/>
                </a:ext>
              </a:extLst>
            </p:cNvPr>
            <p:cNvSpPr/>
            <p:nvPr/>
          </p:nvSpPr>
          <p:spPr>
            <a:xfrm>
              <a:off x="4095140" y="1166024"/>
              <a:ext cx="4140000" cy="414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弧形 48">
              <a:extLst>
                <a:ext uri="{FF2B5EF4-FFF2-40B4-BE49-F238E27FC236}">
                  <a16:creationId xmlns:a16="http://schemas.microsoft.com/office/drawing/2014/main" id="{DFAAB033-F32A-47B5-85A6-624484AF7EC7}"/>
                </a:ext>
              </a:extLst>
            </p:cNvPr>
            <p:cNvSpPr/>
            <p:nvPr/>
          </p:nvSpPr>
          <p:spPr>
            <a:xfrm>
              <a:off x="4095140" y="1172474"/>
              <a:ext cx="4140000" cy="4140000"/>
            </a:xfrm>
            <a:prstGeom prst="arc">
              <a:avLst>
                <a:gd name="adj1" fmla="val 11936969"/>
                <a:gd name="adj2" fmla="val 17475323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1868736-7AB6-4CAB-8B5A-F2D400B3AA4B}"/>
              </a:ext>
            </a:extLst>
          </p:cNvPr>
          <p:cNvGrpSpPr/>
          <p:nvPr/>
        </p:nvGrpSpPr>
        <p:grpSpPr>
          <a:xfrm rot="12406911">
            <a:off x="3800821" y="908679"/>
            <a:ext cx="4655374" cy="4664314"/>
            <a:chOff x="4095140" y="1166024"/>
            <a:chExt cx="4140000" cy="4146450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5C5FA44-676C-4230-9C9B-643BAD7E12C3}"/>
                </a:ext>
              </a:extLst>
            </p:cNvPr>
            <p:cNvSpPr/>
            <p:nvPr/>
          </p:nvSpPr>
          <p:spPr>
            <a:xfrm>
              <a:off x="4095140" y="1166024"/>
              <a:ext cx="4140000" cy="414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弧形 51">
              <a:extLst>
                <a:ext uri="{FF2B5EF4-FFF2-40B4-BE49-F238E27FC236}">
                  <a16:creationId xmlns:a16="http://schemas.microsoft.com/office/drawing/2014/main" id="{78010518-9D67-4B26-9C5B-2718E6578394}"/>
                </a:ext>
              </a:extLst>
            </p:cNvPr>
            <p:cNvSpPr/>
            <p:nvPr/>
          </p:nvSpPr>
          <p:spPr>
            <a:xfrm>
              <a:off x="4095140" y="1172474"/>
              <a:ext cx="4140000" cy="4140000"/>
            </a:xfrm>
            <a:prstGeom prst="arc">
              <a:avLst>
                <a:gd name="adj1" fmla="val 14231143"/>
                <a:gd name="adj2" fmla="val 17475323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452931E-118D-4052-B4C2-8B4721E6ED77}"/>
              </a:ext>
            </a:extLst>
          </p:cNvPr>
          <p:cNvGrpSpPr/>
          <p:nvPr/>
        </p:nvGrpSpPr>
        <p:grpSpPr>
          <a:xfrm rot="6181611">
            <a:off x="3773036" y="927841"/>
            <a:ext cx="4657060" cy="4662627"/>
            <a:chOff x="4095139" y="1166024"/>
            <a:chExt cx="4140001" cy="4146450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C228E5B-FCDD-4826-BA3D-8D0911917D2D}"/>
                </a:ext>
              </a:extLst>
            </p:cNvPr>
            <p:cNvSpPr/>
            <p:nvPr/>
          </p:nvSpPr>
          <p:spPr>
            <a:xfrm>
              <a:off x="4095139" y="1166024"/>
              <a:ext cx="4140000" cy="414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>
              <a:extLst>
                <a:ext uri="{FF2B5EF4-FFF2-40B4-BE49-F238E27FC236}">
                  <a16:creationId xmlns:a16="http://schemas.microsoft.com/office/drawing/2014/main" id="{B342E31C-6144-4950-8A47-F72B3BCF0395}"/>
                </a:ext>
              </a:extLst>
            </p:cNvPr>
            <p:cNvSpPr/>
            <p:nvPr/>
          </p:nvSpPr>
          <p:spPr>
            <a:xfrm>
              <a:off x="4095140" y="1172474"/>
              <a:ext cx="4140000" cy="4140000"/>
            </a:xfrm>
            <a:prstGeom prst="arc">
              <a:avLst>
                <a:gd name="adj1" fmla="val 13162649"/>
                <a:gd name="adj2" fmla="val 17475323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F9C1F24-5276-4B88-9911-46716B70145F}"/>
              </a:ext>
            </a:extLst>
          </p:cNvPr>
          <p:cNvGrpSpPr/>
          <p:nvPr/>
        </p:nvGrpSpPr>
        <p:grpSpPr>
          <a:xfrm>
            <a:off x="1722776" y="3048794"/>
            <a:ext cx="562430" cy="513471"/>
            <a:chOff x="550862" y="596106"/>
            <a:chExt cx="1495425" cy="1365250"/>
          </a:xfrm>
          <a:solidFill>
            <a:srgbClr val="FFA000"/>
          </a:solidFill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77CAE52D-CF67-41C2-A139-C2B7819974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62" y="1583531"/>
              <a:ext cx="1495425" cy="377825"/>
            </a:xfrm>
            <a:custGeom>
              <a:avLst/>
              <a:gdLst>
                <a:gd name="T0" fmla="*/ 555 w 557"/>
                <a:gd name="T1" fmla="*/ 113 h 141"/>
                <a:gd name="T2" fmla="*/ 554 w 557"/>
                <a:gd name="T3" fmla="*/ 109 h 141"/>
                <a:gd name="T4" fmla="*/ 513 w 557"/>
                <a:gd name="T5" fmla="*/ 23 h 141"/>
                <a:gd name="T6" fmla="*/ 490 w 557"/>
                <a:gd name="T7" fmla="*/ 0 h 141"/>
                <a:gd name="T8" fmla="*/ 69 w 557"/>
                <a:gd name="T9" fmla="*/ 0 h 141"/>
                <a:gd name="T10" fmla="*/ 46 w 557"/>
                <a:gd name="T11" fmla="*/ 23 h 141"/>
                <a:gd name="T12" fmla="*/ 4 w 557"/>
                <a:gd name="T13" fmla="*/ 109 h 141"/>
                <a:gd name="T14" fmla="*/ 0 w 557"/>
                <a:gd name="T15" fmla="*/ 121 h 141"/>
                <a:gd name="T16" fmla="*/ 22 w 557"/>
                <a:gd name="T17" fmla="*/ 141 h 141"/>
                <a:gd name="T18" fmla="*/ 535 w 557"/>
                <a:gd name="T19" fmla="*/ 141 h 141"/>
                <a:gd name="T20" fmla="*/ 557 w 557"/>
                <a:gd name="T21" fmla="*/ 121 h 141"/>
                <a:gd name="T22" fmla="*/ 555 w 557"/>
                <a:gd name="T23" fmla="*/ 113 h 141"/>
                <a:gd name="T24" fmla="*/ 327 w 557"/>
                <a:gd name="T25" fmla="*/ 128 h 141"/>
                <a:gd name="T26" fmla="*/ 230 w 557"/>
                <a:gd name="T27" fmla="*/ 128 h 141"/>
                <a:gd name="T28" fmla="*/ 225 w 557"/>
                <a:gd name="T29" fmla="*/ 123 h 141"/>
                <a:gd name="T30" fmla="*/ 230 w 557"/>
                <a:gd name="T31" fmla="*/ 118 h 141"/>
                <a:gd name="T32" fmla="*/ 327 w 557"/>
                <a:gd name="T33" fmla="*/ 118 h 141"/>
                <a:gd name="T34" fmla="*/ 332 w 557"/>
                <a:gd name="T35" fmla="*/ 123 h 141"/>
                <a:gd name="T36" fmla="*/ 327 w 557"/>
                <a:gd name="T37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7" h="141">
                  <a:moveTo>
                    <a:pt x="555" y="113"/>
                  </a:moveTo>
                  <a:cubicBezTo>
                    <a:pt x="555" y="112"/>
                    <a:pt x="555" y="111"/>
                    <a:pt x="554" y="109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06" y="9"/>
                    <a:pt x="503" y="0"/>
                    <a:pt x="49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6" y="0"/>
                    <a:pt x="52" y="10"/>
                    <a:pt x="46" y="23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1" y="112"/>
                    <a:pt x="0" y="116"/>
                    <a:pt x="0" y="121"/>
                  </a:cubicBezTo>
                  <a:cubicBezTo>
                    <a:pt x="0" y="132"/>
                    <a:pt x="10" y="141"/>
                    <a:pt x="22" y="141"/>
                  </a:cubicBezTo>
                  <a:cubicBezTo>
                    <a:pt x="535" y="141"/>
                    <a:pt x="535" y="141"/>
                    <a:pt x="535" y="141"/>
                  </a:cubicBezTo>
                  <a:cubicBezTo>
                    <a:pt x="547" y="141"/>
                    <a:pt x="557" y="132"/>
                    <a:pt x="557" y="121"/>
                  </a:cubicBezTo>
                  <a:cubicBezTo>
                    <a:pt x="557" y="118"/>
                    <a:pt x="556" y="115"/>
                    <a:pt x="555" y="113"/>
                  </a:cubicBezTo>
                  <a:close/>
                  <a:moveTo>
                    <a:pt x="327" y="128"/>
                  </a:moveTo>
                  <a:cubicBezTo>
                    <a:pt x="230" y="128"/>
                    <a:pt x="230" y="128"/>
                    <a:pt x="230" y="128"/>
                  </a:cubicBezTo>
                  <a:cubicBezTo>
                    <a:pt x="227" y="128"/>
                    <a:pt x="225" y="126"/>
                    <a:pt x="225" y="123"/>
                  </a:cubicBezTo>
                  <a:cubicBezTo>
                    <a:pt x="225" y="120"/>
                    <a:pt x="227" y="118"/>
                    <a:pt x="230" y="118"/>
                  </a:cubicBezTo>
                  <a:cubicBezTo>
                    <a:pt x="327" y="118"/>
                    <a:pt x="327" y="118"/>
                    <a:pt x="327" y="118"/>
                  </a:cubicBezTo>
                  <a:cubicBezTo>
                    <a:pt x="329" y="118"/>
                    <a:pt x="332" y="120"/>
                    <a:pt x="332" y="123"/>
                  </a:cubicBezTo>
                  <a:cubicBezTo>
                    <a:pt x="332" y="126"/>
                    <a:pt x="329" y="128"/>
                    <a:pt x="327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398818D8-2667-48B9-BE47-789556B592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625" y="842169"/>
              <a:ext cx="496888" cy="446088"/>
            </a:xfrm>
            <a:custGeom>
              <a:avLst/>
              <a:gdLst>
                <a:gd name="T0" fmla="*/ 161 w 185"/>
                <a:gd name="T1" fmla="*/ 97 h 166"/>
                <a:gd name="T2" fmla="*/ 47 w 185"/>
                <a:gd name="T3" fmla="*/ 166 h 166"/>
                <a:gd name="T4" fmla="*/ 2 w 185"/>
                <a:gd name="T5" fmla="*/ 111 h 166"/>
                <a:gd name="T6" fmla="*/ 116 w 185"/>
                <a:gd name="T7" fmla="*/ 0 h 166"/>
                <a:gd name="T8" fmla="*/ 146 w 185"/>
                <a:gd name="T9" fmla="*/ 20 h 166"/>
                <a:gd name="T10" fmla="*/ 44 w 185"/>
                <a:gd name="T11" fmla="*/ 98 h 166"/>
                <a:gd name="T12" fmla="*/ 44 w 185"/>
                <a:gd name="T13" fmla="*/ 108 h 166"/>
                <a:gd name="T14" fmla="*/ 70 w 185"/>
                <a:gd name="T15" fmla="*/ 129 h 166"/>
                <a:gd name="T16" fmla="*/ 157 w 185"/>
                <a:gd name="T17" fmla="*/ 81 h 166"/>
                <a:gd name="T18" fmla="*/ 161 w 185"/>
                <a:gd name="T19" fmla="*/ 97 h 166"/>
                <a:gd name="T20" fmla="*/ 109 w 185"/>
                <a:gd name="T21" fmla="*/ 29 h 166"/>
                <a:gd name="T22" fmla="*/ 104 w 185"/>
                <a:gd name="T23" fmla="*/ 24 h 166"/>
                <a:gd name="T24" fmla="*/ 47 w 185"/>
                <a:gd name="T25" fmla="*/ 78 h 166"/>
                <a:gd name="T26" fmla="*/ 109 w 185"/>
                <a:gd name="T27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66">
                  <a:moveTo>
                    <a:pt x="161" y="97"/>
                  </a:moveTo>
                  <a:cubicBezTo>
                    <a:pt x="137" y="128"/>
                    <a:pt x="89" y="166"/>
                    <a:pt x="47" y="166"/>
                  </a:cubicBezTo>
                  <a:cubicBezTo>
                    <a:pt x="17" y="166"/>
                    <a:pt x="2" y="139"/>
                    <a:pt x="2" y="111"/>
                  </a:cubicBezTo>
                  <a:cubicBezTo>
                    <a:pt x="0" y="56"/>
                    <a:pt x="61" y="0"/>
                    <a:pt x="116" y="0"/>
                  </a:cubicBezTo>
                  <a:cubicBezTo>
                    <a:pt x="129" y="0"/>
                    <a:pt x="146" y="3"/>
                    <a:pt x="146" y="20"/>
                  </a:cubicBezTo>
                  <a:cubicBezTo>
                    <a:pt x="146" y="41"/>
                    <a:pt x="125" y="72"/>
                    <a:pt x="44" y="9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2" y="124"/>
                    <a:pt x="56" y="129"/>
                    <a:pt x="70" y="129"/>
                  </a:cubicBezTo>
                  <a:cubicBezTo>
                    <a:pt x="100" y="129"/>
                    <a:pt x="135" y="98"/>
                    <a:pt x="157" y="81"/>
                  </a:cubicBezTo>
                  <a:cubicBezTo>
                    <a:pt x="157" y="81"/>
                    <a:pt x="185" y="65"/>
                    <a:pt x="161" y="97"/>
                  </a:cubicBezTo>
                  <a:close/>
                  <a:moveTo>
                    <a:pt x="109" y="29"/>
                  </a:moveTo>
                  <a:cubicBezTo>
                    <a:pt x="109" y="26"/>
                    <a:pt x="107" y="24"/>
                    <a:pt x="104" y="24"/>
                  </a:cubicBezTo>
                  <a:cubicBezTo>
                    <a:pt x="83" y="30"/>
                    <a:pt x="58" y="50"/>
                    <a:pt x="47" y="78"/>
                  </a:cubicBezTo>
                  <a:cubicBezTo>
                    <a:pt x="84" y="65"/>
                    <a:pt x="109" y="36"/>
                    <a:pt x="10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50559797-14BB-4997-BFB1-27AD758392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712" y="596106"/>
              <a:ext cx="1355725" cy="944563"/>
            </a:xfrm>
            <a:custGeom>
              <a:avLst/>
              <a:gdLst>
                <a:gd name="T0" fmla="*/ 443 w 505"/>
                <a:gd name="T1" fmla="*/ 0 h 352"/>
                <a:gd name="T2" fmla="*/ 62 w 505"/>
                <a:gd name="T3" fmla="*/ 0 h 352"/>
                <a:gd name="T4" fmla="*/ 0 w 505"/>
                <a:gd name="T5" fmla="*/ 62 h 352"/>
                <a:gd name="T6" fmla="*/ 0 w 505"/>
                <a:gd name="T7" fmla="*/ 290 h 352"/>
                <a:gd name="T8" fmla="*/ 62 w 505"/>
                <a:gd name="T9" fmla="*/ 352 h 352"/>
                <a:gd name="T10" fmla="*/ 443 w 505"/>
                <a:gd name="T11" fmla="*/ 352 h 352"/>
                <a:gd name="T12" fmla="*/ 505 w 505"/>
                <a:gd name="T13" fmla="*/ 290 h 352"/>
                <a:gd name="T14" fmla="*/ 505 w 505"/>
                <a:gd name="T15" fmla="*/ 62 h 352"/>
                <a:gd name="T16" fmla="*/ 443 w 505"/>
                <a:gd name="T17" fmla="*/ 0 h 352"/>
                <a:gd name="T18" fmla="*/ 382 w 505"/>
                <a:gd name="T19" fmla="*/ 339 h 352"/>
                <a:gd name="T20" fmla="*/ 332 w 505"/>
                <a:gd name="T21" fmla="*/ 339 h 352"/>
                <a:gd name="T22" fmla="*/ 326 w 505"/>
                <a:gd name="T23" fmla="*/ 333 h 352"/>
                <a:gd name="T24" fmla="*/ 332 w 505"/>
                <a:gd name="T25" fmla="*/ 327 h 352"/>
                <a:gd name="T26" fmla="*/ 382 w 505"/>
                <a:gd name="T27" fmla="*/ 327 h 352"/>
                <a:gd name="T28" fmla="*/ 389 w 505"/>
                <a:gd name="T29" fmla="*/ 333 h 352"/>
                <a:gd name="T30" fmla="*/ 382 w 505"/>
                <a:gd name="T31" fmla="*/ 339 h 352"/>
                <a:gd name="T32" fmla="*/ 403 w 505"/>
                <a:gd name="T33" fmla="*/ 339 h 352"/>
                <a:gd name="T34" fmla="*/ 397 w 505"/>
                <a:gd name="T35" fmla="*/ 333 h 352"/>
                <a:gd name="T36" fmla="*/ 403 w 505"/>
                <a:gd name="T37" fmla="*/ 326 h 352"/>
                <a:gd name="T38" fmla="*/ 410 w 505"/>
                <a:gd name="T39" fmla="*/ 333 h 352"/>
                <a:gd name="T40" fmla="*/ 403 w 505"/>
                <a:gd name="T41" fmla="*/ 339 h 352"/>
                <a:gd name="T42" fmla="*/ 469 w 505"/>
                <a:gd name="T43" fmla="*/ 290 h 352"/>
                <a:gd name="T44" fmla="*/ 443 w 505"/>
                <a:gd name="T45" fmla="*/ 316 h 352"/>
                <a:gd name="T46" fmla="*/ 62 w 505"/>
                <a:gd name="T47" fmla="*/ 316 h 352"/>
                <a:gd name="T48" fmla="*/ 36 w 505"/>
                <a:gd name="T49" fmla="*/ 290 h 352"/>
                <a:gd name="T50" fmla="*/ 36 w 505"/>
                <a:gd name="T51" fmla="*/ 62 h 352"/>
                <a:gd name="T52" fmla="*/ 62 w 505"/>
                <a:gd name="T53" fmla="*/ 36 h 352"/>
                <a:gd name="T54" fmla="*/ 443 w 505"/>
                <a:gd name="T55" fmla="*/ 36 h 352"/>
                <a:gd name="T56" fmla="*/ 469 w 505"/>
                <a:gd name="T57" fmla="*/ 62 h 352"/>
                <a:gd name="T58" fmla="*/ 469 w 505"/>
                <a:gd name="T59" fmla="*/ 29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5" h="352">
                  <a:moveTo>
                    <a:pt x="443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24"/>
                    <a:pt x="28" y="352"/>
                    <a:pt x="62" y="352"/>
                  </a:cubicBezTo>
                  <a:cubicBezTo>
                    <a:pt x="443" y="352"/>
                    <a:pt x="443" y="352"/>
                    <a:pt x="443" y="352"/>
                  </a:cubicBezTo>
                  <a:cubicBezTo>
                    <a:pt x="477" y="352"/>
                    <a:pt x="505" y="324"/>
                    <a:pt x="505" y="290"/>
                  </a:cubicBezTo>
                  <a:cubicBezTo>
                    <a:pt x="505" y="62"/>
                    <a:pt x="505" y="62"/>
                    <a:pt x="505" y="62"/>
                  </a:cubicBezTo>
                  <a:cubicBezTo>
                    <a:pt x="505" y="28"/>
                    <a:pt x="477" y="0"/>
                    <a:pt x="443" y="0"/>
                  </a:cubicBezTo>
                  <a:close/>
                  <a:moveTo>
                    <a:pt x="382" y="339"/>
                  </a:moveTo>
                  <a:cubicBezTo>
                    <a:pt x="332" y="339"/>
                    <a:pt x="332" y="339"/>
                    <a:pt x="332" y="339"/>
                  </a:cubicBezTo>
                  <a:cubicBezTo>
                    <a:pt x="329" y="339"/>
                    <a:pt x="326" y="336"/>
                    <a:pt x="326" y="333"/>
                  </a:cubicBezTo>
                  <a:cubicBezTo>
                    <a:pt x="326" y="329"/>
                    <a:pt x="329" y="327"/>
                    <a:pt x="332" y="327"/>
                  </a:cubicBezTo>
                  <a:cubicBezTo>
                    <a:pt x="382" y="327"/>
                    <a:pt x="382" y="327"/>
                    <a:pt x="382" y="327"/>
                  </a:cubicBezTo>
                  <a:cubicBezTo>
                    <a:pt x="386" y="327"/>
                    <a:pt x="389" y="329"/>
                    <a:pt x="389" y="333"/>
                  </a:cubicBezTo>
                  <a:cubicBezTo>
                    <a:pt x="389" y="336"/>
                    <a:pt x="386" y="339"/>
                    <a:pt x="382" y="339"/>
                  </a:cubicBezTo>
                  <a:close/>
                  <a:moveTo>
                    <a:pt x="403" y="339"/>
                  </a:moveTo>
                  <a:cubicBezTo>
                    <a:pt x="400" y="339"/>
                    <a:pt x="397" y="337"/>
                    <a:pt x="397" y="333"/>
                  </a:cubicBezTo>
                  <a:cubicBezTo>
                    <a:pt x="397" y="329"/>
                    <a:pt x="400" y="326"/>
                    <a:pt x="403" y="326"/>
                  </a:cubicBezTo>
                  <a:cubicBezTo>
                    <a:pt x="407" y="326"/>
                    <a:pt x="410" y="329"/>
                    <a:pt x="410" y="333"/>
                  </a:cubicBezTo>
                  <a:cubicBezTo>
                    <a:pt x="410" y="337"/>
                    <a:pt x="407" y="339"/>
                    <a:pt x="403" y="339"/>
                  </a:cubicBezTo>
                  <a:close/>
                  <a:moveTo>
                    <a:pt x="469" y="290"/>
                  </a:moveTo>
                  <a:cubicBezTo>
                    <a:pt x="469" y="304"/>
                    <a:pt x="457" y="316"/>
                    <a:pt x="443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48" y="316"/>
                    <a:pt x="36" y="304"/>
                    <a:pt x="36" y="290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6" y="48"/>
                    <a:pt x="48" y="36"/>
                    <a:pt x="62" y="36"/>
                  </a:cubicBezTo>
                  <a:cubicBezTo>
                    <a:pt x="443" y="36"/>
                    <a:pt x="443" y="36"/>
                    <a:pt x="443" y="36"/>
                  </a:cubicBezTo>
                  <a:cubicBezTo>
                    <a:pt x="457" y="36"/>
                    <a:pt x="469" y="48"/>
                    <a:pt x="469" y="62"/>
                  </a:cubicBezTo>
                  <a:lnTo>
                    <a:pt x="469" y="2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21C306E-BE15-4F4C-9C28-9E2BDA0DC286}"/>
              </a:ext>
            </a:extLst>
          </p:cNvPr>
          <p:cNvGrpSpPr/>
          <p:nvPr/>
        </p:nvGrpSpPr>
        <p:grpSpPr>
          <a:xfrm>
            <a:off x="9897762" y="3063065"/>
            <a:ext cx="617044" cy="519129"/>
            <a:chOff x="5146675" y="766763"/>
            <a:chExt cx="1590676" cy="1338263"/>
          </a:xfrm>
        </p:grpSpPr>
        <p:sp>
          <p:nvSpPr>
            <p:cNvPr id="62" name="Oval 18">
              <a:extLst>
                <a:ext uri="{FF2B5EF4-FFF2-40B4-BE49-F238E27FC236}">
                  <a16:creationId xmlns:a16="http://schemas.microsoft.com/office/drawing/2014/main" id="{D22358EA-FFAF-4EB3-82B3-35FA1D799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313" y="766763"/>
              <a:ext cx="533400" cy="534988"/>
            </a:xfrm>
            <a:prstGeom prst="ellipse">
              <a:avLst/>
            </a:pr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B28343A3-6E7F-4D03-ADB8-EFF5B5C03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1344613"/>
              <a:ext cx="860425" cy="760413"/>
            </a:xfrm>
            <a:custGeom>
              <a:avLst/>
              <a:gdLst>
                <a:gd name="T0" fmla="*/ 201 w 301"/>
                <a:gd name="T1" fmla="*/ 0 h 266"/>
                <a:gd name="T2" fmla="*/ 151 w 301"/>
                <a:gd name="T3" fmla="*/ 67 h 266"/>
                <a:gd name="T4" fmla="*/ 101 w 301"/>
                <a:gd name="T5" fmla="*/ 0 h 266"/>
                <a:gd name="T6" fmla="*/ 0 w 301"/>
                <a:gd name="T7" fmla="*/ 144 h 266"/>
                <a:gd name="T8" fmla="*/ 0 w 301"/>
                <a:gd name="T9" fmla="*/ 235 h 266"/>
                <a:gd name="T10" fmla="*/ 0 w 301"/>
                <a:gd name="T11" fmla="*/ 235 h 266"/>
                <a:gd name="T12" fmla="*/ 151 w 301"/>
                <a:gd name="T13" fmla="*/ 266 h 266"/>
                <a:gd name="T14" fmla="*/ 301 w 301"/>
                <a:gd name="T15" fmla="*/ 235 h 266"/>
                <a:gd name="T16" fmla="*/ 301 w 301"/>
                <a:gd name="T17" fmla="*/ 235 h 266"/>
                <a:gd name="T18" fmla="*/ 301 w 301"/>
                <a:gd name="T19" fmla="*/ 144 h 266"/>
                <a:gd name="T20" fmla="*/ 201 w 301"/>
                <a:gd name="T2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1" h="266">
                  <a:moveTo>
                    <a:pt x="201" y="0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2" y="21"/>
                    <a:pt x="0" y="78"/>
                    <a:pt x="0" y="14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" y="252"/>
                    <a:pt x="69" y="266"/>
                    <a:pt x="151" y="266"/>
                  </a:cubicBezTo>
                  <a:cubicBezTo>
                    <a:pt x="232" y="266"/>
                    <a:pt x="298" y="252"/>
                    <a:pt x="301" y="235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1" y="78"/>
                    <a:pt x="259" y="21"/>
                    <a:pt x="201" y="0"/>
                  </a:cubicBezTo>
                  <a:close/>
                </a:path>
              </a:pathLst>
            </a:cu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95F54CE8-7406-4111-ADE6-2A47575A3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738" y="1319213"/>
              <a:ext cx="85725" cy="50800"/>
            </a:xfrm>
            <a:custGeom>
              <a:avLst/>
              <a:gdLst>
                <a:gd name="T0" fmla="*/ 30 w 30"/>
                <a:gd name="T1" fmla="*/ 1 h 18"/>
                <a:gd name="T2" fmla="*/ 15 w 30"/>
                <a:gd name="T3" fmla="*/ 0 h 18"/>
                <a:gd name="T4" fmla="*/ 1 w 30"/>
                <a:gd name="T5" fmla="*/ 1 h 18"/>
                <a:gd name="T6" fmla="*/ 7 w 30"/>
                <a:gd name="T7" fmla="*/ 18 h 18"/>
                <a:gd name="T8" fmla="*/ 24 w 30"/>
                <a:gd name="T9" fmla="*/ 18 h 18"/>
                <a:gd name="T10" fmla="*/ 30 w 30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8">
                  <a:moveTo>
                    <a:pt x="30" y="1"/>
                  </a:moveTo>
                  <a:cubicBezTo>
                    <a:pt x="25" y="0"/>
                    <a:pt x="20" y="0"/>
                    <a:pt x="15" y="0"/>
                  </a:cubicBezTo>
                  <a:cubicBezTo>
                    <a:pt x="10" y="0"/>
                    <a:pt x="6" y="0"/>
                    <a:pt x="1" y="1"/>
                  </a:cubicBezTo>
                  <a:cubicBezTo>
                    <a:pt x="1" y="1"/>
                    <a:pt x="0" y="11"/>
                    <a:pt x="7" y="18"/>
                  </a:cubicBezTo>
                  <a:cubicBezTo>
                    <a:pt x="7" y="18"/>
                    <a:pt x="18" y="18"/>
                    <a:pt x="24" y="18"/>
                  </a:cubicBezTo>
                  <a:cubicBezTo>
                    <a:pt x="24" y="18"/>
                    <a:pt x="30" y="12"/>
                    <a:pt x="30" y="1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320563A8-B9F0-4375-973F-473EE0889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388" y="1377951"/>
              <a:ext cx="95250" cy="130175"/>
            </a:xfrm>
            <a:custGeom>
              <a:avLst/>
              <a:gdLst>
                <a:gd name="T0" fmla="*/ 15 w 60"/>
                <a:gd name="T1" fmla="*/ 0 h 82"/>
                <a:gd name="T2" fmla="*/ 47 w 60"/>
                <a:gd name="T3" fmla="*/ 0 h 82"/>
                <a:gd name="T4" fmla="*/ 60 w 60"/>
                <a:gd name="T5" fmla="*/ 47 h 82"/>
                <a:gd name="T6" fmla="*/ 31 w 60"/>
                <a:gd name="T7" fmla="*/ 82 h 82"/>
                <a:gd name="T8" fmla="*/ 0 w 60"/>
                <a:gd name="T9" fmla="*/ 47 h 82"/>
                <a:gd name="T10" fmla="*/ 15 w 60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2">
                  <a:moveTo>
                    <a:pt x="15" y="0"/>
                  </a:moveTo>
                  <a:lnTo>
                    <a:pt x="47" y="0"/>
                  </a:lnTo>
                  <a:lnTo>
                    <a:pt x="60" y="47"/>
                  </a:lnTo>
                  <a:lnTo>
                    <a:pt x="31" y="82"/>
                  </a:lnTo>
                  <a:lnTo>
                    <a:pt x="0" y="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5C764B59-B647-4438-8081-6234B95A2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425" y="1427163"/>
              <a:ext cx="71438" cy="96838"/>
            </a:xfrm>
            <a:custGeom>
              <a:avLst/>
              <a:gdLst>
                <a:gd name="T0" fmla="*/ 23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3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3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3" y="61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4A0493DC-68E3-466A-9CD0-849A9F2FF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6675" y="1401763"/>
              <a:ext cx="465138" cy="568325"/>
            </a:xfrm>
            <a:custGeom>
              <a:avLst/>
              <a:gdLst>
                <a:gd name="T0" fmla="*/ 150 w 163"/>
                <a:gd name="T1" fmla="*/ 0 h 199"/>
                <a:gd name="T2" fmla="*/ 113 w 163"/>
                <a:gd name="T3" fmla="*/ 50 h 199"/>
                <a:gd name="T4" fmla="*/ 75 w 163"/>
                <a:gd name="T5" fmla="*/ 0 h 199"/>
                <a:gd name="T6" fmla="*/ 0 w 163"/>
                <a:gd name="T7" fmla="*/ 108 h 199"/>
                <a:gd name="T8" fmla="*/ 0 w 163"/>
                <a:gd name="T9" fmla="*/ 176 h 199"/>
                <a:gd name="T10" fmla="*/ 0 w 163"/>
                <a:gd name="T11" fmla="*/ 176 h 199"/>
                <a:gd name="T12" fmla="*/ 113 w 163"/>
                <a:gd name="T13" fmla="*/ 199 h 199"/>
                <a:gd name="T14" fmla="*/ 114 w 163"/>
                <a:gd name="T15" fmla="*/ 199 h 199"/>
                <a:gd name="T16" fmla="*/ 114 w 163"/>
                <a:gd name="T17" fmla="*/ 124 h 199"/>
                <a:gd name="T18" fmla="*/ 163 w 163"/>
                <a:gd name="T19" fmla="*/ 6 h 199"/>
                <a:gd name="T20" fmla="*/ 150 w 163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9">
                  <a:moveTo>
                    <a:pt x="150" y="0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1" y="16"/>
                    <a:pt x="0" y="58"/>
                    <a:pt x="0" y="10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" y="189"/>
                    <a:pt x="52" y="199"/>
                    <a:pt x="113" y="199"/>
                  </a:cubicBezTo>
                  <a:cubicBezTo>
                    <a:pt x="113" y="199"/>
                    <a:pt x="114" y="199"/>
                    <a:pt x="114" y="199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78"/>
                    <a:pt x="133" y="36"/>
                    <a:pt x="163" y="6"/>
                  </a:cubicBezTo>
                  <a:cubicBezTo>
                    <a:pt x="159" y="3"/>
                    <a:pt x="155" y="2"/>
                    <a:pt x="150" y="0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CB68391D-C845-44E0-8D95-BCC1B1049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775" y="1381126"/>
              <a:ext cx="61913" cy="41275"/>
            </a:xfrm>
            <a:custGeom>
              <a:avLst/>
              <a:gdLst>
                <a:gd name="T0" fmla="*/ 18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8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8" y="14"/>
                  </a:moveTo>
                  <a:cubicBezTo>
                    <a:pt x="18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8" y="14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25">
              <a:extLst>
                <a:ext uri="{FF2B5EF4-FFF2-40B4-BE49-F238E27FC236}">
                  <a16:creationId xmlns:a16="http://schemas.microsoft.com/office/drawing/2014/main" id="{40264371-9768-42DE-9AB9-81A0943F3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7325" y="966788"/>
              <a:ext cx="401638" cy="403225"/>
            </a:xfrm>
            <a:prstGeom prst="ellipse">
              <a:avLst/>
            </a:pr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4EE6401A-F120-4D70-900D-84281A9E6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1381126"/>
              <a:ext cx="61913" cy="41275"/>
            </a:xfrm>
            <a:custGeom>
              <a:avLst/>
              <a:gdLst>
                <a:gd name="T0" fmla="*/ 17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7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7" y="14"/>
                  </a:moveTo>
                  <a:cubicBezTo>
                    <a:pt x="17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7" y="14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AD027A97-E96C-4319-9CD7-B4915D1EB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163" y="1427163"/>
              <a:ext cx="71438" cy="96838"/>
            </a:xfrm>
            <a:custGeom>
              <a:avLst/>
              <a:gdLst>
                <a:gd name="T0" fmla="*/ 24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4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4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4" y="61"/>
                  </a:ln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Oval 28">
              <a:extLst>
                <a:ext uri="{FF2B5EF4-FFF2-40B4-BE49-F238E27FC236}">
                  <a16:creationId xmlns:a16="http://schemas.microsoft.com/office/drawing/2014/main" id="{AE2343ED-7B51-4ED7-A9A4-48443ADA6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063" y="966788"/>
              <a:ext cx="403225" cy="403225"/>
            </a:xfrm>
            <a:prstGeom prst="ellipse">
              <a:avLst/>
            </a:pr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77C1D394-92A1-4107-B9CD-AE5F32F7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2213" y="1401763"/>
              <a:ext cx="465138" cy="568325"/>
            </a:xfrm>
            <a:custGeom>
              <a:avLst/>
              <a:gdLst>
                <a:gd name="T0" fmla="*/ 88 w 163"/>
                <a:gd name="T1" fmla="*/ 0 h 199"/>
                <a:gd name="T2" fmla="*/ 51 w 163"/>
                <a:gd name="T3" fmla="*/ 50 h 199"/>
                <a:gd name="T4" fmla="*/ 13 w 163"/>
                <a:gd name="T5" fmla="*/ 0 h 199"/>
                <a:gd name="T6" fmla="*/ 0 w 163"/>
                <a:gd name="T7" fmla="*/ 6 h 199"/>
                <a:gd name="T8" fmla="*/ 49 w 163"/>
                <a:gd name="T9" fmla="*/ 124 h 199"/>
                <a:gd name="T10" fmla="*/ 49 w 163"/>
                <a:gd name="T11" fmla="*/ 199 h 199"/>
                <a:gd name="T12" fmla="*/ 51 w 163"/>
                <a:gd name="T13" fmla="*/ 199 h 199"/>
                <a:gd name="T14" fmla="*/ 163 w 163"/>
                <a:gd name="T15" fmla="*/ 176 h 199"/>
                <a:gd name="T16" fmla="*/ 163 w 163"/>
                <a:gd name="T17" fmla="*/ 176 h 199"/>
                <a:gd name="T18" fmla="*/ 163 w 163"/>
                <a:gd name="T19" fmla="*/ 108 h 199"/>
                <a:gd name="T20" fmla="*/ 88 w 163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9">
                  <a:moveTo>
                    <a:pt x="88" y="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3"/>
                    <a:pt x="0" y="6"/>
                  </a:cubicBezTo>
                  <a:cubicBezTo>
                    <a:pt x="30" y="36"/>
                    <a:pt x="49" y="78"/>
                    <a:pt x="49" y="12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199"/>
                    <a:pt x="50" y="199"/>
                    <a:pt x="51" y="199"/>
                  </a:cubicBezTo>
                  <a:cubicBezTo>
                    <a:pt x="112" y="199"/>
                    <a:pt x="161" y="189"/>
                    <a:pt x="163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58"/>
                    <a:pt x="132" y="16"/>
                    <a:pt x="88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14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12.2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常用类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InetAddress</a:t>
              </a:r>
              <a:r>
                <a:rPr lang="zh-CN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  <a:endPara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66DF6AD8-4F6E-4988-BB8D-1EE556105CDB}"/>
              </a:ext>
            </a:extLst>
          </p:cNvPr>
          <p:cNvSpPr/>
          <p:nvPr/>
        </p:nvSpPr>
        <p:spPr>
          <a:xfrm>
            <a:off x="842613" y="1505629"/>
            <a:ext cx="10817896" cy="1005555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/>
          <a:p>
            <a:pPr indent="457109">
              <a:lnSpc>
                <a:spcPct val="130000"/>
              </a:lnSpc>
            </a:pP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java.net.InetAddress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类是实现互联网访问的基础类，其将互联网的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地址进行了封装，为待通信的主机创建一个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地址对象。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41041A7-E18E-428C-A207-F2CDBC970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48599"/>
              </p:ext>
            </p:extLst>
          </p:nvPr>
        </p:nvGraphicFramePr>
        <p:xfrm>
          <a:off x="385518" y="3168981"/>
          <a:ext cx="11274991" cy="368901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361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0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返回类型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方法名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方法功能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static InetAddress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/>
                        <a:t>getByAddress</a:t>
                      </a:r>
                      <a:r>
                        <a:rPr lang="en-US" sz="2000" kern="100" dirty="0"/>
                        <a:t>(byte[] </a:t>
                      </a:r>
                      <a:r>
                        <a:rPr lang="en-US" sz="2000" kern="100" dirty="0" err="1"/>
                        <a:t>addr</a:t>
                      </a:r>
                      <a:r>
                        <a:rPr lang="en-US" sz="2000" kern="100" dirty="0"/>
                        <a:t>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/>
                        <a:t>根据给定</a:t>
                      </a:r>
                      <a:r>
                        <a:rPr lang="en-US" sz="2000" kern="100"/>
                        <a:t>IP</a:t>
                      </a:r>
                      <a:r>
                        <a:rPr lang="zh-CN" sz="2000" kern="100"/>
                        <a:t>地址创建</a:t>
                      </a:r>
                      <a:r>
                        <a:rPr lang="en-US" sz="2000" kern="100"/>
                        <a:t>InetAddress</a:t>
                      </a:r>
                      <a:r>
                        <a:rPr lang="zh-CN" sz="2000" kern="100"/>
                        <a:t>对象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static InetAddress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getByAddress(String host,byte addr)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/>
                        <a:t>根据给定主机名和</a:t>
                      </a:r>
                      <a:r>
                        <a:rPr lang="en-US" sz="2000" kern="100"/>
                        <a:t>IP</a:t>
                      </a:r>
                      <a:r>
                        <a:rPr lang="zh-CN" sz="2000" kern="100"/>
                        <a:t>地址创建</a:t>
                      </a:r>
                      <a:r>
                        <a:rPr lang="en-US" sz="2000" kern="100"/>
                        <a:t>InetAddress</a:t>
                      </a:r>
                      <a:r>
                        <a:rPr lang="zh-CN" sz="2000" kern="100"/>
                        <a:t>对象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static InetAddress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/>
                        <a:t>getByName</a:t>
                      </a:r>
                      <a:r>
                        <a:rPr lang="en-US" sz="2000" kern="100" dirty="0"/>
                        <a:t>(String host)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根据给定主机创建</a:t>
                      </a:r>
                      <a:r>
                        <a:rPr lang="en-US" sz="2000" kern="100" dirty="0" err="1"/>
                        <a:t>InetAddress</a:t>
                      </a:r>
                      <a:r>
                        <a:rPr lang="zh-CN" sz="2000" kern="100" dirty="0"/>
                        <a:t>对象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byte[]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/>
                        <a:t>getAddress</a:t>
                      </a:r>
                      <a:r>
                        <a:rPr lang="en-US" sz="2000" kern="100" dirty="0"/>
                        <a:t>()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/>
                        <a:t>获取地址对象的原始</a:t>
                      </a:r>
                      <a:r>
                        <a:rPr lang="en-US" sz="2000" kern="100"/>
                        <a:t>IP</a:t>
                      </a:r>
                      <a:r>
                        <a:rPr lang="zh-CN" sz="2000" kern="100"/>
                        <a:t>地址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String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/>
                        <a:t>getHostAddress</a:t>
                      </a:r>
                      <a:r>
                        <a:rPr lang="en-US" sz="2000" kern="100" dirty="0"/>
                        <a:t>()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/>
                        <a:t>获取地址对象的</a:t>
                      </a:r>
                      <a:r>
                        <a:rPr lang="en-US" sz="2000" kern="100"/>
                        <a:t>IP</a:t>
                      </a:r>
                      <a:r>
                        <a:rPr lang="zh-CN" sz="2000" kern="100"/>
                        <a:t>地址字符串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String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/>
                        <a:t>getHostName</a:t>
                      </a:r>
                      <a:r>
                        <a:rPr lang="en-US" sz="2000" kern="100" dirty="0"/>
                        <a:t>()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获取地址对象的主机名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1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/>
                        <a:t>boolean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/>
                        <a:t>isReachable</a:t>
                      </a:r>
                      <a:r>
                        <a:rPr lang="en-US" sz="2000" kern="100" dirty="0"/>
                        <a:t>(</a:t>
                      </a:r>
                      <a:r>
                        <a:rPr lang="en-US" sz="2000" kern="100" dirty="0" err="1"/>
                        <a:t>int</a:t>
                      </a:r>
                      <a:r>
                        <a:rPr lang="en-US" sz="2000" kern="100" dirty="0"/>
                        <a:t> timeout)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/>
                        <a:t>测试是否达到该地址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Rectangle 1">
            <a:extLst>
              <a:ext uri="{FF2B5EF4-FFF2-40B4-BE49-F238E27FC236}">
                <a16:creationId xmlns:a16="http://schemas.microsoft.com/office/drawing/2014/main" id="{8354A056-28E8-49C3-BC47-479CFE5E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997" y="2670713"/>
            <a:ext cx="3751305" cy="46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InetAddress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类的常用方法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0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24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698071"/>
            <a:ext cx="12203689" cy="3661661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12.2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常用类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TCP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通信相关</a:t>
              </a:r>
              <a:r>
                <a:rPr lang="zh-CN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  <a:endPara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AADC242-A2FF-4FD8-9E62-59D7EF329EAA}"/>
              </a:ext>
            </a:extLst>
          </p:cNvPr>
          <p:cNvSpPr/>
          <p:nvPr/>
        </p:nvSpPr>
        <p:spPr>
          <a:xfrm>
            <a:off x="610868" y="1450894"/>
            <a:ext cx="10970261" cy="525535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/>
          <a:p>
            <a:pPr indent="457109">
              <a:lnSpc>
                <a:spcPct val="13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中的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Socket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类和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ServerSocket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类用于实现基于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协议的网络通信。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4E7D74-EFFA-4282-BB15-4C731C66DCFB}"/>
              </a:ext>
            </a:extLst>
          </p:cNvPr>
          <p:cNvGrpSpPr/>
          <p:nvPr/>
        </p:nvGrpSpPr>
        <p:grpSpPr>
          <a:xfrm>
            <a:off x="-12306" y="2164795"/>
            <a:ext cx="12187591" cy="543168"/>
            <a:chOff x="1" y="1372394"/>
            <a:chExt cx="12190412" cy="543294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3BB7220-510D-4E6A-8B46-1C9D5F2ED172}"/>
                </a:ext>
              </a:extLst>
            </p:cNvPr>
            <p:cNvSpPr/>
            <p:nvPr/>
          </p:nvSpPr>
          <p:spPr>
            <a:xfrm>
              <a:off x="1" y="1372394"/>
              <a:ext cx="12190412" cy="543294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" name="内容占位符 2">
              <a:extLst>
                <a:ext uri="{FF2B5EF4-FFF2-40B4-BE49-F238E27FC236}">
                  <a16:creationId xmlns:a16="http://schemas.microsoft.com/office/drawing/2014/main" id="{F3A48C9F-FC4A-4794-B46A-9CC1778143B5}"/>
                </a:ext>
              </a:extLst>
            </p:cNvPr>
            <p:cNvSpPr txBox="1">
              <a:spLocks/>
            </p:cNvSpPr>
            <p:nvPr/>
          </p:nvSpPr>
          <p:spPr>
            <a:xfrm>
              <a:off x="913606" y="1372394"/>
              <a:ext cx="9316167" cy="533400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．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Socket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  <a:endPara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A3F1A2E-99B6-48C7-847F-AC7102CFB8AB}"/>
              </a:ext>
            </a:extLst>
          </p:cNvPr>
          <p:cNvSpPr/>
          <p:nvPr/>
        </p:nvSpPr>
        <p:spPr>
          <a:xfrm>
            <a:off x="765439" y="2675714"/>
            <a:ext cx="11122625" cy="525535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/>
          <a:p>
            <a:pPr indent="457109">
              <a:lnSpc>
                <a:spcPct val="130000"/>
              </a:lnSpc>
            </a:pP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java.net.Socket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类是完成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通信的客户端套接字类，用于实现客户端程序。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16A7A2C-7F64-4EB3-996A-1FE4EDAAA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099492"/>
              </p:ext>
            </p:extLst>
          </p:nvPr>
        </p:nvGraphicFramePr>
        <p:xfrm>
          <a:off x="993985" y="3810708"/>
          <a:ext cx="10132255" cy="304729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28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8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/>
                        <a:t>返回类型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/>
                        <a:t>方法名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/>
                        <a:t>方法功能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/>
                        <a:t>Socket(String </a:t>
                      </a:r>
                      <a:r>
                        <a:rPr lang="en-US" sz="2000" kern="0" dirty="0" err="1"/>
                        <a:t>host,int</a:t>
                      </a:r>
                      <a:r>
                        <a:rPr lang="en-US" sz="2000" kern="0" dirty="0"/>
                        <a:t> port)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/>
                        <a:t>根据主机名和端口创建套接字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/>
                        <a:t>Socket(</a:t>
                      </a:r>
                      <a:r>
                        <a:rPr lang="en-US" sz="2000" kern="0" dirty="0" err="1"/>
                        <a:t>InetAddress</a:t>
                      </a:r>
                      <a:r>
                        <a:rPr lang="en-US" sz="2000" kern="0" dirty="0"/>
                        <a:t> </a:t>
                      </a:r>
                      <a:r>
                        <a:rPr lang="en-US" sz="2000" kern="0" dirty="0" err="1"/>
                        <a:t>address,int</a:t>
                      </a:r>
                      <a:r>
                        <a:rPr lang="en-US" sz="2000" kern="0" dirty="0"/>
                        <a:t> port)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/>
                        <a:t>根据地址对象和端口创建套接字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/>
                        <a:t>InputStream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 err="1"/>
                        <a:t>getInputStream</a:t>
                      </a:r>
                      <a:r>
                        <a:rPr lang="en-US" sz="2000" kern="0" dirty="0"/>
                        <a:t>()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/>
                        <a:t>获取此套接字的输入流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/>
                        <a:t>OutputStream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 err="1"/>
                        <a:t>getOutputStream</a:t>
                      </a:r>
                      <a:r>
                        <a:rPr lang="en-US" sz="2000" kern="0" dirty="0"/>
                        <a:t>()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/>
                        <a:t>获取此套接字的输出流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/>
                        <a:t>void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/>
                        <a:t>close()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/>
                        <a:t>关闭套接字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Rectangle 1">
            <a:extLst>
              <a:ext uri="{FF2B5EF4-FFF2-40B4-BE49-F238E27FC236}">
                <a16:creationId xmlns:a16="http://schemas.microsoft.com/office/drawing/2014/main" id="{78ACE9A2-B521-4586-BCE6-4E074BE7A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221" y="3379843"/>
            <a:ext cx="2512184" cy="4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Socket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类的常用方法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81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11" grpId="0"/>
      <p:bldP spid="15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12.2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常用类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TCP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通信相关</a:t>
              </a:r>
              <a:r>
                <a:rPr lang="zh-CN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  <a:endPara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4E7D74-EFFA-4282-BB15-4C731C66DCFB}"/>
              </a:ext>
            </a:extLst>
          </p:cNvPr>
          <p:cNvGrpSpPr/>
          <p:nvPr/>
        </p:nvGrpSpPr>
        <p:grpSpPr>
          <a:xfrm>
            <a:off x="4409" y="2220876"/>
            <a:ext cx="12187591" cy="543168"/>
            <a:chOff x="1" y="1372394"/>
            <a:chExt cx="12190412" cy="543294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3BB7220-510D-4E6A-8B46-1C9D5F2ED172}"/>
                </a:ext>
              </a:extLst>
            </p:cNvPr>
            <p:cNvSpPr/>
            <p:nvPr/>
          </p:nvSpPr>
          <p:spPr>
            <a:xfrm>
              <a:off x="1" y="1372394"/>
              <a:ext cx="12190412" cy="543294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" name="内容占位符 2">
              <a:extLst>
                <a:ext uri="{FF2B5EF4-FFF2-40B4-BE49-F238E27FC236}">
                  <a16:creationId xmlns:a16="http://schemas.microsoft.com/office/drawing/2014/main" id="{F3A48C9F-FC4A-4794-B46A-9CC1778143B5}"/>
                </a:ext>
              </a:extLst>
            </p:cNvPr>
            <p:cNvSpPr txBox="1">
              <a:spLocks/>
            </p:cNvSpPr>
            <p:nvPr/>
          </p:nvSpPr>
          <p:spPr>
            <a:xfrm>
              <a:off x="913606" y="1372394"/>
              <a:ext cx="9316167" cy="533400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2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．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ServerSocket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  <a:endPara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id="{78ACE9A2-B521-4586-BCE6-4E074BE7A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187" y="2847063"/>
            <a:ext cx="3291243" cy="4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ServerSocket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类的常用方法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2CB651F-7102-4585-B00B-326E4506345A}"/>
              </a:ext>
            </a:extLst>
          </p:cNvPr>
          <p:cNvSpPr/>
          <p:nvPr/>
        </p:nvSpPr>
        <p:spPr>
          <a:xfrm>
            <a:off x="-150159" y="1505708"/>
            <a:ext cx="11883654" cy="502778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/>
          <a:p>
            <a:pPr indent="457109">
              <a:lnSpc>
                <a:spcPct val="130000"/>
              </a:lnSpc>
            </a:pP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java.net.ServerSocket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类是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通信的服务器端套接字类，用于实现服务器端程序。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BB8418B-D31C-4143-ADAD-E3CECBA6F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34879"/>
              </p:ext>
            </p:extLst>
          </p:nvPr>
        </p:nvGraphicFramePr>
        <p:xfrm>
          <a:off x="29497" y="3247150"/>
          <a:ext cx="12161886" cy="358072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76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1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4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返回类型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方法名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方法功能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5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200" b="1" kern="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ServerSocket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</a:t>
                      </a: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port)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创建绑定端口的套接字对象，默认请求队列长度为</a:t>
                      </a:r>
                      <a:r>
                        <a:rPr lang="en-US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50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0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200" b="1" kern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ServerSocket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</a:t>
                      </a: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</a:t>
                      </a: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port,int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backlog)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创建绑定端口的套接字对象，请求队列长度为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backlog</a:t>
                      </a: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值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void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bind(</a:t>
                      </a: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SocketAddress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 endpoint)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绑定</a:t>
                      </a:r>
                      <a:r>
                        <a:rPr lang="en-US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ServerSocket</a:t>
                      </a:r>
                      <a:r>
                        <a:rPr lang="zh-CN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到特定地址（</a:t>
                      </a:r>
                      <a:r>
                        <a:rPr lang="en-US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IP</a:t>
                      </a:r>
                      <a:r>
                        <a:rPr lang="zh-CN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地址和端口）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Socket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accept()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监听并接受到此套接字的连接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0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void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close()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关闭套接字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75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20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12.2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常用类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UDP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通信相关</a:t>
              </a:r>
              <a:r>
                <a:rPr lang="zh-CN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  <a:endPara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4E7D74-EFFA-4282-BB15-4C731C66DCFB}"/>
              </a:ext>
            </a:extLst>
          </p:cNvPr>
          <p:cNvGrpSpPr/>
          <p:nvPr/>
        </p:nvGrpSpPr>
        <p:grpSpPr>
          <a:xfrm>
            <a:off x="-32257" y="2180996"/>
            <a:ext cx="12187591" cy="543168"/>
            <a:chOff x="1" y="1372394"/>
            <a:chExt cx="12190412" cy="543294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3BB7220-510D-4E6A-8B46-1C9D5F2ED172}"/>
                </a:ext>
              </a:extLst>
            </p:cNvPr>
            <p:cNvSpPr/>
            <p:nvPr/>
          </p:nvSpPr>
          <p:spPr>
            <a:xfrm>
              <a:off x="1" y="1372394"/>
              <a:ext cx="12190412" cy="543294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" name="内容占位符 2">
              <a:extLst>
                <a:ext uri="{FF2B5EF4-FFF2-40B4-BE49-F238E27FC236}">
                  <a16:creationId xmlns:a16="http://schemas.microsoft.com/office/drawing/2014/main" id="{F3A48C9F-FC4A-4794-B46A-9CC1778143B5}"/>
                </a:ext>
              </a:extLst>
            </p:cNvPr>
            <p:cNvSpPr txBox="1">
              <a:spLocks/>
            </p:cNvSpPr>
            <p:nvPr/>
          </p:nvSpPr>
          <p:spPr>
            <a:xfrm>
              <a:off x="913606" y="1372394"/>
              <a:ext cx="9316167" cy="533400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．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DatagramPacket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  <a:endPara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ABE51C8-C4F7-4C0F-9418-7259DD53C386}"/>
              </a:ext>
            </a:extLst>
          </p:cNvPr>
          <p:cNvSpPr/>
          <p:nvPr/>
        </p:nvSpPr>
        <p:spPr>
          <a:xfrm>
            <a:off x="-32257" y="1508952"/>
            <a:ext cx="12219848" cy="533276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/>
          <a:p>
            <a:pPr indent="457109">
              <a:lnSpc>
                <a:spcPct val="13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中的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DatagramPacket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类和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DatagramSocket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类用于实现基于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协议的网络通信。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9A8308-658C-4FA3-8D21-E52B8FD076E6}"/>
              </a:ext>
            </a:extLst>
          </p:cNvPr>
          <p:cNvSpPr/>
          <p:nvPr/>
        </p:nvSpPr>
        <p:spPr>
          <a:xfrm>
            <a:off x="635926" y="2797139"/>
            <a:ext cx="11122625" cy="525535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/>
          <a:p>
            <a:pPr indent="457109">
              <a:lnSpc>
                <a:spcPct val="130000"/>
              </a:lnSpc>
            </a:pP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java.net.DatagramPacket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类用于封装待传输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待接收的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数据报。</a:t>
            </a: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E59E265-66F5-4C16-BBAA-D105DFE19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8657"/>
              </p:ext>
            </p:extLst>
          </p:nvPr>
        </p:nvGraphicFramePr>
        <p:xfrm>
          <a:off x="26467" y="3962605"/>
          <a:ext cx="11884449" cy="313933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83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4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返回类型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方法名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方法功能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200" b="1" kern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Datagrampacket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(byte[] </a:t>
                      </a: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byte,int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len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gth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创建一个用于接收</a:t>
                      </a:r>
                      <a:r>
                        <a:rPr lang="en-US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length</a:t>
                      </a:r>
                      <a:r>
                        <a:rPr lang="zh-CN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长度的数据报对象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200" b="1" kern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DatagramPacket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(byte[]</a:t>
                      </a: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buf,int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length,InetAddress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address, </a:t>
                      </a: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port)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创建一个发送</a:t>
                      </a:r>
                      <a:r>
                        <a:rPr lang="en-US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length</a:t>
                      </a:r>
                      <a:r>
                        <a:rPr lang="zh-CN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长度数据到指定地址、端口的数据报对象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byte[]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getData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获取数据到缓冲区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int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getLength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获取要发送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/</a:t>
                      </a: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接收的数据的长度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Rectangle 1">
            <a:extLst>
              <a:ext uri="{FF2B5EF4-FFF2-40B4-BE49-F238E27FC236}">
                <a16:creationId xmlns:a16="http://schemas.microsoft.com/office/drawing/2014/main" id="{F49CD06B-2E40-4F54-B91A-B06D4863C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05" y="3566105"/>
            <a:ext cx="3680772" cy="4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DatagramPackage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类的常用方法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03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15" grpId="0"/>
      <p:bldP spid="1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12.2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常用类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UDP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通信相关</a:t>
              </a:r>
              <a:r>
                <a:rPr lang="zh-CN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  <a:endPara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4E7D74-EFFA-4282-BB15-4C731C66DCFB}"/>
              </a:ext>
            </a:extLst>
          </p:cNvPr>
          <p:cNvGrpSpPr/>
          <p:nvPr/>
        </p:nvGrpSpPr>
        <p:grpSpPr>
          <a:xfrm>
            <a:off x="-32257" y="2180996"/>
            <a:ext cx="12187591" cy="543168"/>
            <a:chOff x="1" y="1372394"/>
            <a:chExt cx="12190412" cy="543294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3BB7220-510D-4E6A-8B46-1C9D5F2ED172}"/>
                </a:ext>
              </a:extLst>
            </p:cNvPr>
            <p:cNvSpPr/>
            <p:nvPr/>
          </p:nvSpPr>
          <p:spPr>
            <a:xfrm>
              <a:off x="1" y="1372394"/>
              <a:ext cx="12190412" cy="543294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" name="内容占位符 2">
              <a:extLst>
                <a:ext uri="{FF2B5EF4-FFF2-40B4-BE49-F238E27FC236}">
                  <a16:creationId xmlns:a16="http://schemas.microsoft.com/office/drawing/2014/main" id="{F3A48C9F-FC4A-4794-B46A-9CC1778143B5}"/>
                </a:ext>
              </a:extLst>
            </p:cNvPr>
            <p:cNvSpPr txBox="1">
              <a:spLocks/>
            </p:cNvSpPr>
            <p:nvPr/>
          </p:nvSpPr>
          <p:spPr>
            <a:xfrm>
              <a:off x="913606" y="1372394"/>
              <a:ext cx="9316167" cy="533400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．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DatagramPacket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  <a:endPara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ABE51C8-C4F7-4C0F-9418-7259DD53C386}"/>
              </a:ext>
            </a:extLst>
          </p:cNvPr>
          <p:cNvSpPr/>
          <p:nvPr/>
        </p:nvSpPr>
        <p:spPr>
          <a:xfrm>
            <a:off x="-32257" y="1508952"/>
            <a:ext cx="12219848" cy="533276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/>
          <a:p>
            <a:pPr indent="457109">
              <a:lnSpc>
                <a:spcPct val="13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中的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DatagramPacket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类和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DatagramSocket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类用于实现基于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协议的网络通信。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F49CD06B-2E40-4F54-B91A-B06D4863C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614" y="3134938"/>
            <a:ext cx="3680772" cy="4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DatagramPackage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类的常用方法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B7542D-78C8-4E88-ADDC-C7BC50BE352D}"/>
              </a:ext>
            </a:extLst>
          </p:cNvPr>
          <p:cNvSpPr/>
          <p:nvPr/>
        </p:nvSpPr>
        <p:spPr>
          <a:xfrm>
            <a:off x="10195148" y="3085553"/>
            <a:ext cx="1735052" cy="525535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/>
          <a:p>
            <a:pPr indent="457109" algn="r">
              <a:lnSpc>
                <a:spcPct val="130000"/>
              </a:lnSpc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续表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7F578F8-47DB-4DBB-A662-1BB272E58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81943"/>
              </p:ext>
            </p:extLst>
          </p:nvPr>
        </p:nvGraphicFramePr>
        <p:xfrm>
          <a:off x="8014" y="3687152"/>
          <a:ext cx="12163047" cy="317806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48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4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0" dirty="0"/>
                        <a:t>返回类型</a:t>
                      </a:r>
                      <a:endParaRPr lang="zh-CN" sz="2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0" dirty="0"/>
                        <a:t>方法名</a:t>
                      </a:r>
                      <a:endParaRPr lang="zh-CN" sz="2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kern="0" dirty="0"/>
                        <a:t>方法功能</a:t>
                      </a:r>
                      <a:endParaRPr lang="zh-CN" sz="2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0" dirty="0" err="1"/>
                        <a:t>SocketAddress</a:t>
                      </a:r>
                      <a:endParaRPr lang="zh-CN" sz="2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0" dirty="0" err="1"/>
                        <a:t>getSocketAddress</a:t>
                      </a:r>
                      <a:r>
                        <a:rPr lang="en-US" sz="2200" kern="0" dirty="0"/>
                        <a:t>()</a:t>
                      </a:r>
                      <a:endParaRPr lang="zh-CN" sz="2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0"/>
                        <a:t>获取远程主机的</a:t>
                      </a:r>
                      <a:r>
                        <a:rPr lang="en-US" sz="2200" kern="0"/>
                        <a:t>SocketAddress</a:t>
                      </a:r>
                      <a:r>
                        <a:rPr lang="zh-CN" sz="2200" kern="0"/>
                        <a:t>对象</a:t>
                      </a:r>
                      <a:endParaRPr lang="zh-CN" sz="22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2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0" dirty="0"/>
                        <a:t>void</a:t>
                      </a:r>
                      <a:endParaRPr lang="zh-CN" sz="2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0" dirty="0" err="1"/>
                        <a:t>setSocketAddress</a:t>
                      </a:r>
                      <a:r>
                        <a:rPr lang="en-US" sz="2200" kern="0" dirty="0"/>
                        <a:t>(</a:t>
                      </a:r>
                      <a:r>
                        <a:rPr lang="en-US" sz="2200" kern="0" dirty="0" err="1"/>
                        <a:t>SocketAddress</a:t>
                      </a:r>
                      <a:r>
                        <a:rPr lang="en-US" sz="2200" kern="0" dirty="0"/>
                        <a:t> </a:t>
                      </a:r>
                      <a:r>
                        <a:rPr lang="en-US" sz="2200" kern="0" dirty="0" err="1"/>
                        <a:t>addr</a:t>
                      </a:r>
                      <a:r>
                        <a:rPr lang="en-US" sz="2200" kern="0" dirty="0"/>
                        <a:t>)</a:t>
                      </a:r>
                      <a:endParaRPr lang="zh-CN" sz="2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0"/>
                        <a:t>设置远程主机的</a:t>
                      </a:r>
                      <a:r>
                        <a:rPr lang="en-US" sz="2200" kern="0"/>
                        <a:t>SocketAddress</a:t>
                      </a:r>
                      <a:r>
                        <a:rPr lang="zh-CN" sz="2200" kern="0"/>
                        <a:t>对象</a:t>
                      </a:r>
                      <a:endParaRPr lang="zh-CN" sz="22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0"/>
                        <a:t>void</a:t>
                      </a:r>
                      <a:endParaRPr lang="zh-CN" sz="22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0" dirty="0" err="1"/>
                        <a:t>setAddress</a:t>
                      </a:r>
                      <a:r>
                        <a:rPr lang="en-US" sz="2200" kern="0" dirty="0"/>
                        <a:t>(</a:t>
                      </a:r>
                      <a:r>
                        <a:rPr lang="en-US" sz="2200" kern="0" dirty="0" err="1"/>
                        <a:t>InetAddress</a:t>
                      </a:r>
                      <a:r>
                        <a:rPr lang="en-US" sz="2200" kern="0" dirty="0"/>
                        <a:t> </a:t>
                      </a:r>
                      <a:r>
                        <a:rPr lang="en-US" sz="2200" kern="0" dirty="0" err="1"/>
                        <a:t>iddr</a:t>
                      </a:r>
                      <a:r>
                        <a:rPr lang="en-US" sz="2200" kern="0" dirty="0"/>
                        <a:t>)</a:t>
                      </a:r>
                      <a:endParaRPr lang="zh-CN" sz="2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0"/>
                        <a:t>设置该数据报发送到的远程主机</a:t>
                      </a:r>
                      <a:r>
                        <a:rPr lang="en-US" sz="2200" kern="0"/>
                        <a:t>IP</a:t>
                      </a:r>
                      <a:endParaRPr lang="zh-CN" sz="22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0"/>
                        <a:t>void</a:t>
                      </a:r>
                      <a:endParaRPr lang="zh-CN" sz="22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0" dirty="0" err="1"/>
                        <a:t>setData</a:t>
                      </a:r>
                      <a:r>
                        <a:rPr lang="en-US" sz="2200" kern="0" dirty="0"/>
                        <a:t>(byte[] </a:t>
                      </a:r>
                      <a:r>
                        <a:rPr lang="en-US" sz="2200" kern="0" dirty="0" err="1"/>
                        <a:t>buf</a:t>
                      </a:r>
                      <a:r>
                        <a:rPr lang="en-US" sz="2200" kern="0" dirty="0"/>
                        <a:t>)</a:t>
                      </a:r>
                      <a:endParaRPr lang="zh-CN" sz="2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0" dirty="0"/>
                        <a:t>设置此数据报的数据缓冲区</a:t>
                      </a:r>
                      <a:endParaRPr lang="zh-CN" sz="2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0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0"/>
                        <a:t>void</a:t>
                      </a:r>
                      <a:endParaRPr lang="zh-CN" sz="22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0" dirty="0" err="1"/>
                        <a:t>setLength</a:t>
                      </a:r>
                      <a:r>
                        <a:rPr lang="en-US" sz="2200" kern="0" dirty="0"/>
                        <a:t>(</a:t>
                      </a:r>
                      <a:r>
                        <a:rPr lang="en-US" sz="2200" kern="0" dirty="0" err="1"/>
                        <a:t>int</a:t>
                      </a:r>
                      <a:r>
                        <a:rPr lang="en-US" sz="2200" kern="0" dirty="0"/>
                        <a:t> length)</a:t>
                      </a:r>
                      <a:endParaRPr lang="zh-CN" sz="2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0" dirty="0"/>
                        <a:t>设置此数据报的长度</a:t>
                      </a:r>
                      <a:endParaRPr lang="zh-CN" sz="2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8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15" grpId="0"/>
      <p:bldP spid="27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12.2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常用类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UDP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通信相关</a:t>
              </a:r>
              <a:r>
                <a:rPr lang="zh-CN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  <a:endPara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4E7D74-EFFA-4282-BB15-4C731C66DCFB}"/>
              </a:ext>
            </a:extLst>
          </p:cNvPr>
          <p:cNvGrpSpPr/>
          <p:nvPr/>
        </p:nvGrpSpPr>
        <p:grpSpPr>
          <a:xfrm>
            <a:off x="-32257" y="2180996"/>
            <a:ext cx="12187591" cy="543168"/>
            <a:chOff x="1" y="1372394"/>
            <a:chExt cx="12190412" cy="543294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3BB7220-510D-4E6A-8B46-1C9D5F2ED172}"/>
                </a:ext>
              </a:extLst>
            </p:cNvPr>
            <p:cNvSpPr/>
            <p:nvPr/>
          </p:nvSpPr>
          <p:spPr>
            <a:xfrm>
              <a:off x="1" y="1372394"/>
              <a:ext cx="12190412" cy="543294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" name="内容占位符 2">
              <a:extLst>
                <a:ext uri="{FF2B5EF4-FFF2-40B4-BE49-F238E27FC236}">
                  <a16:creationId xmlns:a16="http://schemas.microsoft.com/office/drawing/2014/main" id="{F3A48C9F-FC4A-4794-B46A-9CC1778143B5}"/>
                </a:ext>
              </a:extLst>
            </p:cNvPr>
            <p:cNvSpPr txBox="1">
              <a:spLocks/>
            </p:cNvSpPr>
            <p:nvPr/>
          </p:nvSpPr>
          <p:spPr>
            <a:xfrm>
              <a:off x="913606" y="1372394"/>
              <a:ext cx="9316167" cy="533400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2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．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DatagramSocket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  <a:endPara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2C44FF7E-5DA3-45A9-8876-4CE8CAFED10C}"/>
              </a:ext>
            </a:extLst>
          </p:cNvPr>
          <p:cNvSpPr/>
          <p:nvPr/>
        </p:nvSpPr>
        <p:spPr>
          <a:xfrm>
            <a:off x="-211287" y="1580900"/>
            <a:ext cx="11122625" cy="525535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/>
          <a:p>
            <a:pPr indent="457109">
              <a:lnSpc>
                <a:spcPct val="130000"/>
              </a:lnSpc>
            </a:pP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java.net.DatagramSocket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类用于发送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接收封装的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DatagramPacket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数据报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2031D0D-0D8A-445A-9EA5-CC2A47A21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299109"/>
              </p:ext>
            </p:extLst>
          </p:nvPr>
        </p:nvGraphicFramePr>
        <p:xfrm>
          <a:off x="229959" y="3505182"/>
          <a:ext cx="11655902" cy="252948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71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返回类型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方法名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方法功能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200" b="1" kern="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DatagramSocket()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创建一个数据报套接字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200" b="1" kern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DatagramSocket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(int port)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创建一个绑定指定端口的数据报套接字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6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200" b="1" kern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DatagramSocket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(int </a:t>
                      </a: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port,InetAddress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laddr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创建一个绑定本地端口和地址的数据报套接字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void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connect(</a:t>
                      </a: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InetAddress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addr,int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port)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将套接字连接到此套接字的远程地址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Rectangle 1">
            <a:extLst>
              <a:ext uri="{FF2B5EF4-FFF2-40B4-BE49-F238E27FC236}">
                <a16:creationId xmlns:a16="http://schemas.microsoft.com/office/drawing/2014/main" id="{29F852CB-F25F-443D-997F-8D304254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977" y="3045609"/>
            <a:ext cx="3550930" cy="4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DatagramSocket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类的常用方法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82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16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12.2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常用类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UDP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通信相关</a:t>
              </a:r>
              <a:r>
                <a:rPr lang="zh-CN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  <a:endPara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4E7D74-EFFA-4282-BB15-4C731C66DCFB}"/>
              </a:ext>
            </a:extLst>
          </p:cNvPr>
          <p:cNvGrpSpPr/>
          <p:nvPr/>
        </p:nvGrpSpPr>
        <p:grpSpPr>
          <a:xfrm>
            <a:off x="-32257" y="2180996"/>
            <a:ext cx="12187591" cy="543168"/>
            <a:chOff x="1" y="1372394"/>
            <a:chExt cx="12190412" cy="543294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3BB7220-510D-4E6A-8B46-1C9D5F2ED172}"/>
                </a:ext>
              </a:extLst>
            </p:cNvPr>
            <p:cNvSpPr/>
            <p:nvPr/>
          </p:nvSpPr>
          <p:spPr>
            <a:xfrm>
              <a:off x="1" y="1372394"/>
              <a:ext cx="12190412" cy="543294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" name="内容占位符 2">
              <a:extLst>
                <a:ext uri="{FF2B5EF4-FFF2-40B4-BE49-F238E27FC236}">
                  <a16:creationId xmlns:a16="http://schemas.microsoft.com/office/drawing/2014/main" id="{F3A48C9F-FC4A-4794-B46A-9CC1778143B5}"/>
                </a:ext>
              </a:extLst>
            </p:cNvPr>
            <p:cNvSpPr txBox="1">
              <a:spLocks/>
            </p:cNvSpPr>
            <p:nvPr/>
          </p:nvSpPr>
          <p:spPr>
            <a:xfrm>
              <a:off x="913606" y="1372394"/>
              <a:ext cx="9316167" cy="533400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2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．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DatagramSocket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  <a:endPara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2C44FF7E-5DA3-45A9-8876-4CE8CAFED10C}"/>
              </a:ext>
            </a:extLst>
          </p:cNvPr>
          <p:cNvSpPr/>
          <p:nvPr/>
        </p:nvSpPr>
        <p:spPr>
          <a:xfrm>
            <a:off x="-211287" y="1580900"/>
            <a:ext cx="11122625" cy="525535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/>
          <a:p>
            <a:pPr indent="457109">
              <a:lnSpc>
                <a:spcPct val="130000"/>
              </a:lnSpc>
            </a:pP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java.net.DatagramSocket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类用于发送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接收封装的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DatagramPacket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数据报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29F852CB-F25F-443D-997F-8D304254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977" y="3045609"/>
            <a:ext cx="3550930" cy="4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DatagramSocket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类的常用方法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5E0BC4AE-F564-4B03-B43F-783100EB9156}"/>
              </a:ext>
            </a:extLst>
          </p:cNvPr>
          <p:cNvSpPr/>
          <p:nvPr/>
        </p:nvSpPr>
        <p:spPr>
          <a:xfrm>
            <a:off x="2205" y="6323930"/>
            <a:ext cx="12189178" cy="566512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r>
              <a:rPr lang="en-US" altLang="zh-CN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</a:t>
            </a:r>
            <a:r>
              <a:rPr lang="en-US" altLang="zh-CN" sz="2400" b="1" dirty="0" err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DatagramSocket</a:t>
            </a:r>
            <a:r>
              <a:rPr lang="zh-CN" altLang="zh-CN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/>
              </a:rPr>
              <a:t>类不仅可以用于客户端，也可以用于服务器端。</a:t>
            </a:r>
            <a:endParaRPr lang="zh-CN" altLang="en-US" sz="24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B921777-27B7-492C-B1AD-70BF29BAC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74943"/>
              </p:ext>
            </p:extLst>
          </p:nvPr>
        </p:nvGraphicFramePr>
        <p:xfrm>
          <a:off x="1374366" y="3540287"/>
          <a:ext cx="9751345" cy="277375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7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5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返回类型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方法名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方法功能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void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disconnect()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端口套接字的连接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int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getLocalPort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获取套接字绑定的本地端口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int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getPort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获取此套接字的端口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void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send(</a:t>
                      </a: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DatagramPacket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p)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从此套接字发送数据报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4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void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receive(</a:t>
                      </a:r>
                      <a:r>
                        <a:rPr lang="en-US" sz="2200" b="1" kern="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DatagramPacket</a:t>
                      </a: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p)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从此套接字接收数据报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void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close()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关闭此数据报套接字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Rectangle 1">
            <a:extLst>
              <a:ext uri="{FF2B5EF4-FFF2-40B4-BE49-F238E27FC236}">
                <a16:creationId xmlns:a16="http://schemas.microsoft.com/office/drawing/2014/main" id="{4E457724-4FF3-4C12-9CFB-7347E78A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9251" y="3069066"/>
            <a:ext cx="700790" cy="4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续表</a:t>
            </a:r>
          </a:p>
        </p:txBody>
      </p:sp>
    </p:spTree>
    <p:extLst>
      <p:ext uri="{BB962C8B-B14F-4D97-AF65-F5344CB8AC3E}">
        <p14:creationId xmlns:p14="http://schemas.microsoft.com/office/powerpoint/2010/main" val="109792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16" grpId="0"/>
      <p:bldP spid="25" grpId="0"/>
      <p:bldP spid="15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1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66" y="3090"/>
            <a:ext cx="4549024" cy="6823538"/>
          </a:xfrm>
          <a:prstGeom prst="rect">
            <a:avLst/>
          </a:prstGeom>
        </p:spPr>
      </p:pic>
      <p:sp>
        <p:nvSpPr>
          <p:cNvPr id="119" name="矩形 118"/>
          <p:cNvSpPr/>
          <p:nvPr/>
        </p:nvSpPr>
        <p:spPr>
          <a:xfrm>
            <a:off x="2205" y="0"/>
            <a:ext cx="4544153" cy="685641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4745676" algn="l"/>
              </a:tabLst>
            </a:pPr>
            <a:endParaRPr lang="zh-CN" altLang="en-US" dirty="0">
              <a:solidFill>
                <a:srgbClr val="55B2A0"/>
              </a:solidFill>
            </a:endParaRPr>
          </a:p>
        </p:txBody>
      </p:sp>
      <p:sp>
        <p:nvSpPr>
          <p:cNvPr id="120" name="文本框 24"/>
          <p:cNvSpPr txBox="1"/>
          <p:nvPr/>
        </p:nvSpPr>
        <p:spPr>
          <a:xfrm>
            <a:off x="293870" y="-79864"/>
            <a:ext cx="14555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797" b="1" dirty="0">
                <a:solidFill>
                  <a:schemeClr val="bg1"/>
                </a:solidFill>
                <a:latin typeface="Bodoni MT" panose="02070603080606020203" pitchFamily="18" charset="0"/>
              </a:rPr>
              <a:t>C</a:t>
            </a:r>
            <a:endParaRPr lang="zh-CN" altLang="en-US" sz="5999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1" name="文本框 25"/>
          <p:cNvSpPr txBox="1"/>
          <p:nvPr/>
        </p:nvSpPr>
        <p:spPr>
          <a:xfrm>
            <a:off x="471183" y="1890773"/>
            <a:ext cx="2044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3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122" name="文本框 26"/>
          <p:cNvSpPr txBox="1"/>
          <p:nvPr/>
        </p:nvSpPr>
        <p:spPr>
          <a:xfrm>
            <a:off x="1397522" y="997011"/>
            <a:ext cx="3135276" cy="83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799" b="1" dirty="0">
                <a:solidFill>
                  <a:schemeClr val="bg1"/>
                </a:solidFill>
                <a:latin typeface="Bodoni MT" panose="02070603080606020203" pitchFamily="18" charset="0"/>
              </a:rPr>
              <a:t>ONTENTS</a:t>
            </a:r>
            <a:endParaRPr lang="zh-CN" altLang="en-US" sz="5999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34687" y="1752751"/>
            <a:ext cx="3809118" cy="78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34688" y="2809146"/>
            <a:ext cx="1431147" cy="113884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6">
            <a:extLst>
              <a:ext uri="{FF2B5EF4-FFF2-40B4-BE49-F238E27FC236}">
                <a16:creationId xmlns:a16="http://schemas.microsoft.com/office/drawing/2014/main" id="{417B3FA2-F7B4-45D5-BBEF-759E13085B66}"/>
              </a:ext>
            </a:extLst>
          </p:cNvPr>
          <p:cNvSpPr/>
          <p:nvPr/>
        </p:nvSpPr>
        <p:spPr>
          <a:xfrm>
            <a:off x="6096000" y="2290704"/>
            <a:ext cx="4590143" cy="584200"/>
          </a:xfrm>
          <a:prstGeom prst="roundRect">
            <a:avLst>
              <a:gd name="adj" fmla="val 0"/>
            </a:avLst>
          </a:prstGeom>
          <a:solidFill>
            <a:srgbClr val="756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AA0FA42-2A60-49B6-B4B4-F5F76DF86523}"/>
              </a:ext>
            </a:extLst>
          </p:cNvPr>
          <p:cNvGrpSpPr/>
          <p:nvPr/>
        </p:nvGrpSpPr>
        <p:grpSpPr>
          <a:xfrm>
            <a:off x="5275064" y="554512"/>
            <a:ext cx="549846" cy="617986"/>
            <a:chOff x="279401" y="2698750"/>
            <a:chExt cx="1473200" cy="1655763"/>
          </a:xfrm>
        </p:grpSpPr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38E3FA0D-8DEE-4272-B623-AD347C470C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57C2B9AC-55F7-4754-A95B-D336855E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B67E2E07-A093-47E2-A10C-6AAF80FD7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5E65A0D7-7EBC-4299-B541-0DAC905D8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B1A47E9B-A233-4BDE-97E1-069637175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7" name="Oval 50">
              <a:extLst>
                <a:ext uri="{FF2B5EF4-FFF2-40B4-BE49-F238E27FC236}">
                  <a16:creationId xmlns:a16="http://schemas.microsoft.com/office/drawing/2014/main" id="{001F339D-1D81-4D0D-890C-8757DF68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D09F785C-F5DE-4A4C-8A36-28E0E411C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5AFA58DF-B1C8-44B8-AAFC-92C689B73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EE5E6DC-7FF1-42D6-BB7E-74FB93B8597A}"/>
              </a:ext>
            </a:extLst>
          </p:cNvPr>
          <p:cNvGrpSpPr/>
          <p:nvPr/>
        </p:nvGrpSpPr>
        <p:grpSpPr>
          <a:xfrm>
            <a:off x="5275064" y="1368362"/>
            <a:ext cx="549846" cy="617986"/>
            <a:chOff x="279401" y="2698750"/>
            <a:chExt cx="1473200" cy="1655763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126DBEA-073D-422B-9690-99EDAA593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B5527DA7-8C10-4BE6-8B1B-066C67C1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2B5D7244-C41A-44CC-BED2-E229B54DF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AB800FC3-FB42-48F1-BB01-E1E329B93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F4C08673-CC35-4F44-9FBA-3C4777FB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5" name="Oval 50">
              <a:extLst>
                <a:ext uri="{FF2B5EF4-FFF2-40B4-BE49-F238E27FC236}">
                  <a16:creationId xmlns:a16="http://schemas.microsoft.com/office/drawing/2014/main" id="{49F866D8-56DD-47ED-AE9B-6363271FF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BE87B425-A0EC-4FDE-98B7-9B64B4BE3C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81C3F4D7-3F0A-451A-936C-456259089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28" name="TextBox 68">
            <a:extLst>
              <a:ext uri="{FF2B5EF4-FFF2-40B4-BE49-F238E27FC236}">
                <a16:creationId xmlns:a16="http://schemas.microsoft.com/office/drawing/2014/main" id="{FC3EC1AD-2E04-4F79-83DB-192D13935A52}"/>
              </a:ext>
            </a:extLst>
          </p:cNvPr>
          <p:cNvSpPr txBox="1"/>
          <p:nvPr/>
        </p:nvSpPr>
        <p:spPr>
          <a:xfrm>
            <a:off x="6096000" y="1513772"/>
            <a:ext cx="30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12.2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常用类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0054580A-28EA-4689-BA2C-C807D8A5E9F6}"/>
              </a:ext>
            </a:extLst>
          </p:cNvPr>
          <p:cNvGrpSpPr/>
          <p:nvPr/>
        </p:nvGrpSpPr>
        <p:grpSpPr>
          <a:xfrm>
            <a:off x="5275064" y="2206562"/>
            <a:ext cx="549846" cy="617986"/>
            <a:chOff x="279401" y="2698750"/>
            <a:chExt cx="1473200" cy="1655763"/>
          </a:xfrm>
        </p:grpSpPr>
        <p:sp>
          <p:nvSpPr>
            <p:cNvPr id="130" name="Freeform 45">
              <a:extLst>
                <a:ext uri="{FF2B5EF4-FFF2-40B4-BE49-F238E27FC236}">
                  <a16:creationId xmlns:a16="http://schemas.microsoft.com/office/drawing/2014/main" id="{D9C17E00-6641-4597-9E52-EFD83C98D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A76CA5DD-973A-401E-9E16-BC6741BD0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9E53A35D-CB07-4DBE-B3DE-EFF521CC6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DA2714B7-0242-4C57-8864-CD0CE55CB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7DB63F60-6317-445B-8315-863B679B3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5" name="Oval 50">
              <a:extLst>
                <a:ext uri="{FF2B5EF4-FFF2-40B4-BE49-F238E27FC236}">
                  <a16:creationId xmlns:a16="http://schemas.microsoft.com/office/drawing/2014/main" id="{B4472DE9-9D4D-4E56-A4D7-22E5B57A5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9AA6FEDA-E867-4DD2-A36F-A26C1D266C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4E7B8C31-BF0F-4063-A850-6119256E6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38" name="TextBox 78">
            <a:extLst>
              <a:ext uri="{FF2B5EF4-FFF2-40B4-BE49-F238E27FC236}">
                <a16:creationId xmlns:a16="http://schemas.microsoft.com/office/drawing/2014/main" id="{DE6499F6-7104-4D56-A4F5-28C7575F59E0}"/>
              </a:ext>
            </a:extLst>
          </p:cNvPr>
          <p:cNvSpPr txBox="1"/>
          <p:nvPr/>
        </p:nvSpPr>
        <p:spPr>
          <a:xfrm>
            <a:off x="6096000" y="23519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12.3   </a:t>
            </a:r>
            <a:r>
              <a:rPr lang="zh-CN" altLang="en-US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3CF7828D-E8A6-4FCE-9872-15F57AD804F7}"/>
              </a:ext>
            </a:extLst>
          </p:cNvPr>
          <p:cNvGrpSpPr/>
          <p:nvPr/>
        </p:nvGrpSpPr>
        <p:grpSpPr>
          <a:xfrm>
            <a:off x="5275064" y="3044762"/>
            <a:ext cx="549846" cy="617986"/>
            <a:chOff x="279401" y="2698750"/>
            <a:chExt cx="1473200" cy="1655763"/>
          </a:xfrm>
        </p:grpSpPr>
        <p:sp>
          <p:nvSpPr>
            <p:cNvPr id="140" name="Freeform 45">
              <a:extLst>
                <a:ext uri="{FF2B5EF4-FFF2-40B4-BE49-F238E27FC236}">
                  <a16:creationId xmlns:a16="http://schemas.microsoft.com/office/drawing/2014/main" id="{F093B97A-6DD2-4C6D-9594-3B66BBDA3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id="{E8152464-E5E4-491A-A7E8-6393AACE3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2" name="Freeform 47">
              <a:extLst>
                <a:ext uri="{FF2B5EF4-FFF2-40B4-BE49-F238E27FC236}">
                  <a16:creationId xmlns:a16="http://schemas.microsoft.com/office/drawing/2014/main" id="{6167271B-2CD6-4080-9D97-17E5E46C8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3" name="Freeform 48">
              <a:extLst>
                <a:ext uri="{FF2B5EF4-FFF2-40B4-BE49-F238E27FC236}">
                  <a16:creationId xmlns:a16="http://schemas.microsoft.com/office/drawing/2014/main" id="{E9F93CED-A868-4427-91A6-0E2965BF5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4" name="Freeform 49">
              <a:extLst>
                <a:ext uri="{FF2B5EF4-FFF2-40B4-BE49-F238E27FC236}">
                  <a16:creationId xmlns:a16="http://schemas.microsoft.com/office/drawing/2014/main" id="{F599CBCB-EAF5-4681-ABC7-FBA63F95A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5" name="Oval 50">
              <a:extLst>
                <a:ext uri="{FF2B5EF4-FFF2-40B4-BE49-F238E27FC236}">
                  <a16:creationId xmlns:a16="http://schemas.microsoft.com/office/drawing/2014/main" id="{F4EFD7C5-F095-48BF-A7A6-2D834F1D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6" name="Freeform 51">
              <a:extLst>
                <a:ext uri="{FF2B5EF4-FFF2-40B4-BE49-F238E27FC236}">
                  <a16:creationId xmlns:a16="http://schemas.microsoft.com/office/drawing/2014/main" id="{500682DF-3042-42F5-BD5F-DAA249C2B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CCD6FFF4-FBD2-45AF-8700-2D5C9092B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48" name="TextBox 88">
            <a:extLst>
              <a:ext uri="{FF2B5EF4-FFF2-40B4-BE49-F238E27FC236}">
                <a16:creationId xmlns:a16="http://schemas.microsoft.com/office/drawing/2014/main" id="{B9C878AC-8EFD-4628-B431-4A44C70B55FB}"/>
              </a:ext>
            </a:extLst>
          </p:cNvPr>
          <p:cNvSpPr txBox="1"/>
          <p:nvPr/>
        </p:nvSpPr>
        <p:spPr>
          <a:xfrm>
            <a:off x="6096000" y="31901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12.4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A0C0257E-29E9-4C47-B9CD-6901B2525943}"/>
              </a:ext>
            </a:extLst>
          </p:cNvPr>
          <p:cNvGrpSpPr/>
          <p:nvPr/>
        </p:nvGrpSpPr>
        <p:grpSpPr>
          <a:xfrm>
            <a:off x="5275064" y="3882962"/>
            <a:ext cx="549846" cy="617986"/>
            <a:chOff x="279401" y="2698750"/>
            <a:chExt cx="1473200" cy="1655763"/>
          </a:xfrm>
        </p:grpSpPr>
        <p:sp>
          <p:nvSpPr>
            <p:cNvPr id="150" name="Freeform 45">
              <a:extLst>
                <a:ext uri="{FF2B5EF4-FFF2-40B4-BE49-F238E27FC236}">
                  <a16:creationId xmlns:a16="http://schemas.microsoft.com/office/drawing/2014/main" id="{7F56BB56-B9D5-4C53-B1CE-A3B5BAB78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1" name="Freeform 46">
              <a:extLst>
                <a:ext uri="{FF2B5EF4-FFF2-40B4-BE49-F238E27FC236}">
                  <a16:creationId xmlns:a16="http://schemas.microsoft.com/office/drawing/2014/main" id="{BE648C3B-5BDE-4A9B-872B-41ACC2169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2" name="Freeform 47">
              <a:extLst>
                <a:ext uri="{FF2B5EF4-FFF2-40B4-BE49-F238E27FC236}">
                  <a16:creationId xmlns:a16="http://schemas.microsoft.com/office/drawing/2014/main" id="{B47D626C-7724-4CDF-9597-326F7A6AE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3" name="Freeform 48">
              <a:extLst>
                <a:ext uri="{FF2B5EF4-FFF2-40B4-BE49-F238E27FC236}">
                  <a16:creationId xmlns:a16="http://schemas.microsoft.com/office/drawing/2014/main" id="{0E8C9A30-E041-4BFA-8A45-FD3D877DE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4" name="Freeform 49">
              <a:extLst>
                <a:ext uri="{FF2B5EF4-FFF2-40B4-BE49-F238E27FC236}">
                  <a16:creationId xmlns:a16="http://schemas.microsoft.com/office/drawing/2014/main" id="{E0819907-89DB-4F81-90FB-1C00F7243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5" name="Oval 50">
              <a:extLst>
                <a:ext uri="{FF2B5EF4-FFF2-40B4-BE49-F238E27FC236}">
                  <a16:creationId xmlns:a16="http://schemas.microsoft.com/office/drawing/2014/main" id="{2159A28F-084E-4E31-BBFD-10281BC49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6" name="Freeform 51">
              <a:extLst>
                <a:ext uri="{FF2B5EF4-FFF2-40B4-BE49-F238E27FC236}">
                  <a16:creationId xmlns:a16="http://schemas.microsoft.com/office/drawing/2014/main" id="{DE1A8B50-4374-4269-9446-DAFD995865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7" name="Freeform 52">
              <a:extLst>
                <a:ext uri="{FF2B5EF4-FFF2-40B4-BE49-F238E27FC236}">
                  <a16:creationId xmlns:a16="http://schemas.microsoft.com/office/drawing/2014/main" id="{4BFE98BF-69CE-4960-A3A0-C42569508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58" name="TextBox 98">
            <a:extLst>
              <a:ext uri="{FF2B5EF4-FFF2-40B4-BE49-F238E27FC236}">
                <a16:creationId xmlns:a16="http://schemas.microsoft.com/office/drawing/2014/main" id="{19B85C87-2C72-42D7-A8F5-CB42E8CD28AC}"/>
              </a:ext>
            </a:extLst>
          </p:cNvPr>
          <p:cNvSpPr txBox="1"/>
          <p:nvPr/>
        </p:nvSpPr>
        <p:spPr>
          <a:xfrm>
            <a:off x="6096000" y="40283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12.5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NIO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E7963C13-B54A-4A63-BDA4-13750845C43F}"/>
              </a:ext>
            </a:extLst>
          </p:cNvPr>
          <p:cNvGrpSpPr/>
          <p:nvPr/>
        </p:nvGrpSpPr>
        <p:grpSpPr>
          <a:xfrm>
            <a:off x="5275064" y="4721162"/>
            <a:ext cx="549846" cy="617986"/>
            <a:chOff x="279401" y="2698750"/>
            <a:chExt cx="1473200" cy="1655763"/>
          </a:xfrm>
        </p:grpSpPr>
        <p:sp>
          <p:nvSpPr>
            <p:cNvPr id="160" name="Freeform 45">
              <a:extLst>
                <a:ext uri="{FF2B5EF4-FFF2-40B4-BE49-F238E27FC236}">
                  <a16:creationId xmlns:a16="http://schemas.microsoft.com/office/drawing/2014/main" id="{77B7B369-3FDA-41FF-A3A7-5DE899D9A4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2C8B7C39-8413-4A42-8FA2-A54C24B4E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265AA5EA-523A-48F2-AC48-827CC02CC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FB5914A0-C6B8-45B1-AFE1-B9E4821AC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3AEE9A4A-C946-40EC-8678-2426B316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5" name="Oval 50">
              <a:extLst>
                <a:ext uri="{FF2B5EF4-FFF2-40B4-BE49-F238E27FC236}">
                  <a16:creationId xmlns:a16="http://schemas.microsoft.com/office/drawing/2014/main" id="{328CD719-3EA1-4D38-AEBD-CA7A1198C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5" name="Freeform 51">
              <a:extLst>
                <a:ext uri="{FF2B5EF4-FFF2-40B4-BE49-F238E27FC236}">
                  <a16:creationId xmlns:a16="http://schemas.microsoft.com/office/drawing/2014/main" id="{0A539E81-0212-41B4-8283-5A6EE9847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6" name="Freeform 52">
              <a:extLst>
                <a:ext uri="{FF2B5EF4-FFF2-40B4-BE49-F238E27FC236}">
                  <a16:creationId xmlns:a16="http://schemas.microsoft.com/office/drawing/2014/main" id="{20D36D55-1DED-47D0-839E-55E69C32B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77" name="TextBox 108">
            <a:extLst>
              <a:ext uri="{FF2B5EF4-FFF2-40B4-BE49-F238E27FC236}">
                <a16:creationId xmlns:a16="http://schemas.microsoft.com/office/drawing/2014/main" id="{84077FA9-C476-4BB5-8D65-6376AB3F0BF9}"/>
              </a:ext>
            </a:extLst>
          </p:cNvPr>
          <p:cNvSpPr txBox="1"/>
          <p:nvPr/>
        </p:nvSpPr>
        <p:spPr>
          <a:xfrm>
            <a:off x="6096000" y="4866572"/>
            <a:ext cx="329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12.6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小结</a:t>
            </a:r>
          </a:p>
        </p:txBody>
      </p:sp>
      <p:sp>
        <p:nvSpPr>
          <p:cNvPr id="178" name="TextBox 2">
            <a:extLst>
              <a:ext uri="{FF2B5EF4-FFF2-40B4-BE49-F238E27FC236}">
                <a16:creationId xmlns:a16="http://schemas.microsoft.com/office/drawing/2014/main" id="{42063709-9658-4B29-9A19-19CFFEDED980}"/>
              </a:ext>
            </a:extLst>
          </p:cNvPr>
          <p:cNvSpPr txBox="1"/>
          <p:nvPr/>
        </p:nvSpPr>
        <p:spPr>
          <a:xfrm>
            <a:off x="6096000" y="699922"/>
            <a:ext cx="31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12.1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基础知识</a:t>
            </a:r>
          </a:p>
        </p:txBody>
      </p:sp>
    </p:spTree>
    <p:extLst>
      <p:ext uri="{BB962C8B-B14F-4D97-AF65-F5344CB8AC3E}">
        <p14:creationId xmlns:p14="http://schemas.microsoft.com/office/powerpoint/2010/main" val="131616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12.3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创建一个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TCP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服务器端程序的步骤：</a:t>
              </a:r>
            </a:p>
          </p:txBody>
        </p:sp>
      </p:grpSp>
      <p:sp>
        <p:nvSpPr>
          <p:cNvPr id="9" name="Rectangle 7">
            <a:extLst>
              <a:ext uri="{FF2B5EF4-FFF2-40B4-BE49-F238E27FC236}">
                <a16:creationId xmlns:a16="http://schemas.microsoft.com/office/drawing/2014/main" id="{048D030E-F4C2-4A9F-999A-67B2404D52D5}"/>
              </a:ext>
            </a:extLst>
          </p:cNvPr>
          <p:cNvSpPr txBox="1">
            <a:spLocks noChangeArrowheads="1"/>
          </p:cNvSpPr>
          <p:nvPr/>
        </p:nvSpPr>
        <p:spPr>
          <a:xfrm>
            <a:off x="443749" y="2164469"/>
            <a:ext cx="9144000" cy="414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       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1).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创建一个</a:t>
            </a:r>
            <a:r>
              <a:rPr lang="en-US" altLang="zh-CN" b="1" dirty="0" err="1">
                <a:latin typeface="仿宋" pitchFamily="49" charset="-122"/>
                <a:ea typeface="仿宋" pitchFamily="49" charset="-122"/>
              </a:rPr>
              <a:t>ServerSocket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       2).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从</a:t>
            </a:r>
            <a:r>
              <a:rPr lang="en-US" altLang="zh-CN" b="1" dirty="0" err="1">
                <a:latin typeface="仿宋" pitchFamily="49" charset="-122"/>
                <a:ea typeface="仿宋" pitchFamily="49" charset="-122"/>
              </a:rPr>
              <a:t>ServerSocket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接受客户连接请求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       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3).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创建一个服务线程处理新的连接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       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4).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在服务线程中，从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socket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中获得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I/O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流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       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5).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对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I/O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流进行读写操作，完成与客户的交互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       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6).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关闭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I/O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流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       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7).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关闭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04813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12.3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创建一个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TCP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客户端程序的步骤：</a:t>
              </a:r>
            </a:p>
          </p:txBody>
        </p:sp>
      </p:grpSp>
      <p:sp>
        <p:nvSpPr>
          <p:cNvPr id="9" name="Rectangle 7">
            <a:extLst>
              <a:ext uri="{FF2B5EF4-FFF2-40B4-BE49-F238E27FC236}">
                <a16:creationId xmlns:a16="http://schemas.microsoft.com/office/drawing/2014/main" id="{048D030E-F4C2-4A9F-999A-67B2404D52D5}"/>
              </a:ext>
            </a:extLst>
          </p:cNvPr>
          <p:cNvSpPr txBox="1">
            <a:spLocks noChangeArrowheads="1"/>
          </p:cNvSpPr>
          <p:nvPr/>
        </p:nvSpPr>
        <p:spPr>
          <a:xfrm>
            <a:off x="443749" y="2164469"/>
            <a:ext cx="9144000" cy="414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      1).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创建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Socket</a:t>
            </a:r>
          </a:p>
          <a:p>
            <a:pPr marL="0" indent="0">
              <a:buNone/>
              <a:defRPr/>
            </a:pP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      2).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获得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I/O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流</a:t>
            </a:r>
          </a:p>
          <a:p>
            <a:pPr marL="0" indent="0">
              <a:buNone/>
              <a:defRPr/>
            </a:pP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      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3).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对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I/O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流进行读写操作</a:t>
            </a:r>
          </a:p>
          <a:p>
            <a:pPr marL="0" indent="0">
              <a:buNone/>
              <a:defRPr/>
            </a:pP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      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4).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关闭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I/O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流</a:t>
            </a:r>
          </a:p>
          <a:p>
            <a:pPr marL="0" indent="0">
              <a:buNone/>
              <a:defRPr/>
            </a:pP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      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5).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关闭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10248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1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66" y="3090"/>
            <a:ext cx="4549024" cy="6823538"/>
          </a:xfrm>
          <a:prstGeom prst="rect">
            <a:avLst/>
          </a:prstGeom>
        </p:spPr>
      </p:pic>
      <p:sp>
        <p:nvSpPr>
          <p:cNvPr id="119" name="矩形 118"/>
          <p:cNvSpPr/>
          <p:nvPr/>
        </p:nvSpPr>
        <p:spPr>
          <a:xfrm>
            <a:off x="2205" y="0"/>
            <a:ext cx="4544153" cy="685641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4745676" algn="l"/>
              </a:tabLst>
            </a:pPr>
            <a:endParaRPr lang="zh-CN" altLang="en-US" dirty="0">
              <a:solidFill>
                <a:srgbClr val="55B2A0"/>
              </a:solidFill>
            </a:endParaRPr>
          </a:p>
        </p:txBody>
      </p:sp>
      <p:sp>
        <p:nvSpPr>
          <p:cNvPr id="120" name="文本框 24"/>
          <p:cNvSpPr txBox="1"/>
          <p:nvPr/>
        </p:nvSpPr>
        <p:spPr>
          <a:xfrm>
            <a:off x="293870" y="-79864"/>
            <a:ext cx="14555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797" b="1" dirty="0">
                <a:solidFill>
                  <a:schemeClr val="bg1"/>
                </a:solidFill>
                <a:latin typeface="Bodoni MT" panose="02070603080606020203" pitchFamily="18" charset="0"/>
              </a:rPr>
              <a:t>C</a:t>
            </a:r>
            <a:endParaRPr lang="zh-CN" altLang="en-US" sz="5999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1" name="文本框 25"/>
          <p:cNvSpPr txBox="1"/>
          <p:nvPr/>
        </p:nvSpPr>
        <p:spPr>
          <a:xfrm>
            <a:off x="471183" y="1890773"/>
            <a:ext cx="2044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3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122" name="文本框 26"/>
          <p:cNvSpPr txBox="1"/>
          <p:nvPr/>
        </p:nvSpPr>
        <p:spPr>
          <a:xfrm>
            <a:off x="1397522" y="997011"/>
            <a:ext cx="3135276" cy="83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799" b="1" dirty="0">
                <a:solidFill>
                  <a:schemeClr val="bg1"/>
                </a:solidFill>
                <a:latin typeface="Bodoni MT" panose="02070603080606020203" pitchFamily="18" charset="0"/>
              </a:rPr>
              <a:t>ONTENTS</a:t>
            </a:r>
            <a:endParaRPr lang="zh-CN" altLang="en-US" sz="5999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34687" y="1752751"/>
            <a:ext cx="3809118" cy="78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34688" y="2809146"/>
            <a:ext cx="1431147" cy="113884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6">
            <a:extLst>
              <a:ext uri="{FF2B5EF4-FFF2-40B4-BE49-F238E27FC236}">
                <a16:creationId xmlns:a16="http://schemas.microsoft.com/office/drawing/2014/main" id="{417B3FA2-F7B4-45D5-BBEF-759E13085B66}"/>
              </a:ext>
            </a:extLst>
          </p:cNvPr>
          <p:cNvSpPr/>
          <p:nvPr/>
        </p:nvSpPr>
        <p:spPr>
          <a:xfrm>
            <a:off x="5964149" y="638654"/>
            <a:ext cx="4590143" cy="584200"/>
          </a:xfrm>
          <a:prstGeom prst="roundRect">
            <a:avLst>
              <a:gd name="adj" fmla="val 0"/>
            </a:avLst>
          </a:prstGeom>
          <a:solidFill>
            <a:srgbClr val="756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AA0FA42-2A60-49B6-B4B4-F5F76DF86523}"/>
              </a:ext>
            </a:extLst>
          </p:cNvPr>
          <p:cNvGrpSpPr/>
          <p:nvPr/>
        </p:nvGrpSpPr>
        <p:grpSpPr>
          <a:xfrm>
            <a:off x="5275064" y="554512"/>
            <a:ext cx="549846" cy="617986"/>
            <a:chOff x="279401" y="2698750"/>
            <a:chExt cx="1473200" cy="1655763"/>
          </a:xfrm>
        </p:grpSpPr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38E3FA0D-8DEE-4272-B623-AD347C470C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57C2B9AC-55F7-4754-A95B-D336855E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B67E2E07-A093-47E2-A10C-6AAF80FD7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5E65A0D7-7EBC-4299-B541-0DAC905D8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B1A47E9B-A233-4BDE-97E1-069637175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7" name="Oval 50">
              <a:extLst>
                <a:ext uri="{FF2B5EF4-FFF2-40B4-BE49-F238E27FC236}">
                  <a16:creationId xmlns:a16="http://schemas.microsoft.com/office/drawing/2014/main" id="{001F339D-1D81-4D0D-890C-8757DF68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D09F785C-F5DE-4A4C-8A36-28E0E411C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5AFA58DF-B1C8-44B8-AAFC-92C689B73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EE5E6DC-7FF1-42D6-BB7E-74FB93B8597A}"/>
              </a:ext>
            </a:extLst>
          </p:cNvPr>
          <p:cNvGrpSpPr/>
          <p:nvPr/>
        </p:nvGrpSpPr>
        <p:grpSpPr>
          <a:xfrm>
            <a:off x="5275064" y="1368362"/>
            <a:ext cx="549846" cy="617986"/>
            <a:chOff x="279401" y="2698750"/>
            <a:chExt cx="1473200" cy="1655763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126DBEA-073D-422B-9690-99EDAA593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B5527DA7-8C10-4BE6-8B1B-066C67C1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2B5D7244-C41A-44CC-BED2-E229B54DF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AB800FC3-FB42-48F1-BB01-E1E329B93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F4C08673-CC35-4F44-9FBA-3C4777FB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5" name="Oval 50">
              <a:extLst>
                <a:ext uri="{FF2B5EF4-FFF2-40B4-BE49-F238E27FC236}">
                  <a16:creationId xmlns:a16="http://schemas.microsoft.com/office/drawing/2014/main" id="{49F866D8-56DD-47ED-AE9B-6363271FF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BE87B425-A0EC-4FDE-98B7-9B64B4BE3C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81C3F4D7-3F0A-451A-936C-456259089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28" name="TextBox 68">
            <a:extLst>
              <a:ext uri="{FF2B5EF4-FFF2-40B4-BE49-F238E27FC236}">
                <a16:creationId xmlns:a16="http://schemas.microsoft.com/office/drawing/2014/main" id="{FC3EC1AD-2E04-4F79-83DB-192D13935A52}"/>
              </a:ext>
            </a:extLst>
          </p:cNvPr>
          <p:cNvSpPr txBox="1"/>
          <p:nvPr/>
        </p:nvSpPr>
        <p:spPr>
          <a:xfrm>
            <a:off x="6096000" y="1513772"/>
            <a:ext cx="30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12.2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常用类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0054580A-28EA-4689-BA2C-C807D8A5E9F6}"/>
              </a:ext>
            </a:extLst>
          </p:cNvPr>
          <p:cNvGrpSpPr/>
          <p:nvPr/>
        </p:nvGrpSpPr>
        <p:grpSpPr>
          <a:xfrm>
            <a:off x="5275064" y="2206562"/>
            <a:ext cx="549846" cy="617986"/>
            <a:chOff x="279401" y="2698750"/>
            <a:chExt cx="1473200" cy="1655763"/>
          </a:xfrm>
        </p:grpSpPr>
        <p:sp>
          <p:nvSpPr>
            <p:cNvPr id="130" name="Freeform 45">
              <a:extLst>
                <a:ext uri="{FF2B5EF4-FFF2-40B4-BE49-F238E27FC236}">
                  <a16:creationId xmlns:a16="http://schemas.microsoft.com/office/drawing/2014/main" id="{D9C17E00-6641-4597-9E52-EFD83C98D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A76CA5DD-973A-401E-9E16-BC6741BD0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9E53A35D-CB07-4DBE-B3DE-EFF521CC6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DA2714B7-0242-4C57-8864-CD0CE55CB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7DB63F60-6317-445B-8315-863B679B3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5" name="Oval 50">
              <a:extLst>
                <a:ext uri="{FF2B5EF4-FFF2-40B4-BE49-F238E27FC236}">
                  <a16:creationId xmlns:a16="http://schemas.microsoft.com/office/drawing/2014/main" id="{B4472DE9-9D4D-4E56-A4D7-22E5B57A5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9AA6FEDA-E867-4DD2-A36F-A26C1D266C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4E7B8C31-BF0F-4063-A850-6119256E6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38" name="TextBox 78">
            <a:extLst>
              <a:ext uri="{FF2B5EF4-FFF2-40B4-BE49-F238E27FC236}">
                <a16:creationId xmlns:a16="http://schemas.microsoft.com/office/drawing/2014/main" id="{DE6499F6-7104-4D56-A4F5-28C7575F59E0}"/>
              </a:ext>
            </a:extLst>
          </p:cNvPr>
          <p:cNvSpPr txBox="1"/>
          <p:nvPr/>
        </p:nvSpPr>
        <p:spPr>
          <a:xfrm>
            <a:off x="6096000" y="23519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12.3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3CF7828D-E8A6-4FCE-9872-15F57AD804F7}"/>
              </a:ext>
            </a:extLst>
          </p:cNvPr>
          <p:cNvGrpSpPr/>
          <p:nvPr/>
        </p:nvGrpSpPr>
        <p:grpSpPr>
          <a:xfrm>
            <a:off x="5275064" y="3044762"/>
            <a:ext cx="549846" cy="617986"/>
            <a:chOff x="279401" y="2698750"/>
            <a:chExt cx="1473200" cy="1655763"/>
          </a:xfrm>
        </p:grpSpPr>
        <p:sp>
          <p:nvSpPr>
            <p:cNvPr id="140" name="Freeform 45">
              <a:extLst>
                <a:ext uri="{FF2B5EF4-FFF2-40B4-BE49-F238E27FC236}">
                  <a16:creationId xmlns:a16="http://schemas.microsoft.com/office/drawing/2014/main" id="{F093B97A-6DD2-4C6D-9594-3B66BBDA3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id="{E8152464-E5E4-491A-A7E8-6393AACE3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2" name="Freeform 47">
              <a:extLst>
                <a:ext uri="{FF2B5EF4-FFF2-40B4-BE49-F238E27FC236}">
                  <a16:creationId xmlns:a16="http://schemas.microsoft.com/office/drawing/2014/main" id="{6167271B-2CD6-4080-9D97-17E5E46C8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3" name="Freeform 48">
              <a:extLst>
                <a:ext uri="{FF2B5EF4-FFF2-40B4-BE49-F238E27FC236}">
                  <a16:creationId xmlns:a16="http://schemas.microsoft.com/office/drawing/2014/main" id="{E9F93CED-A868-4427-91A6-0E2965BF5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4" name="Freeform 49">
              <a:extLst>
                <a:ext uri="{FF2B5EF4-FFF2-40B4-BE49-F238E27FC236}">
                  <a16:creationId xmlns:a16="http://schemas.microsoft.com/office/drawing/2014/main" id="{F599CBCB-EAF5-4681-ABC7-FBA63F95A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5" name="Oval 50">
              <a:extLst>
                <a:ext uri="{FF2B5EF4-FFF2-40B4-BE49-F238E27FC236}">
                  <a16:creationId xmlns:a16="http://schemas.microsoft.com/office/drawing/2014/main" id="{F4EFD7C5-F095-48BF-A7A6-2D834F1D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6" name="Freeform 51">
              <a:extLst>
                <a:ext uri="{FF2B5EF4-FFF2-40B4-BE49-F238E27FC236}">
                  <a16:creationId xmlns:a16="http://schemas.microsoft.com/office/drawing/2014/main" id="{500682DF-3042-42F5-BD5F-DAA249C2B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CCD6FFF4-FBD2-45AF-8700-2D5C9092B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48" name="TextBox 88">
            <a:extLst>
              <a:ext uri="{FF2B5EF4-FFF2-40B4-BE49-F238E27FC236}">
                <a16:creationId xmlns:a16="http://schemas.microsoft.com/office/drawing/2014/main" id="{B9C878AC-8EFD-4628-B431-4A44C70B55FB}"/>
              </a:ext>
            </a:extLst>
          </p:cNvPr>
          <p:cNvSpPr txBox="1"/>
          <p:nvPr/>
        </p:nvSpPr>
        <p:spPr>
          <a:xfrm>
            <a:off x="6096000" y="31901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12.4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A0C0257E-29E9-4C47-B9CD-6901B2525943}"/>
              </a:ext>
            </a:extLst>
          </p:cNvPr>
          <p:cNvGrpSpPr/>
          <p:nvPr/>
        </p:nvGrpSpPr>
        <p:grpSpPr>
          <a:xfrm>
            <a:off x="5275064" y="4521423"/>
            <a:ext cx="549846" cy="617986"/>
            <a:chOff x="279401" y="2698750"/>
            <a:chExt cx="1473200" cy="1655763"/>
          </a:xfrm>
        </p:grpSpPr>
        <p:sp>
          <p:nvSpPr>
            <p:cNvPr id="150" name="Freeform 45">
              <a:extLst>
                <a:ext uri="{FF2B5EF4-FFF2-40B4-BE49-F238E27FC236}">
                  <a16:creationId xmlns:a16="http://schemas.microsoft.com/office/drawing/2014/main" id="{7F56BB56-B9D5-4C53-B1CE-A3B5BAB78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1" name="Freeform 46">
              <a:extLst>
                <a:ext uri="{FF2B5EF4-FFF2-40B4-BE49-F238E27FC236}">
                  <a16:creationId xmlns:a16="http://schemas.microsoft.com/office/drawing/2014/main" id="{BE648C3B-5BDE-4A9B-872B-41ACC2169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2" name="Freeform 47">
              <a:extLst>
                <a:ext uri="{FF2B5EF4-FFF2-40B4-BE49-F238E27FC236}">
                  <a16:creationId xmlns:a16="http://schemas.microsoft.com/office/drawing/2014/main" id="{B47D626C-7724-4CDF-9597-326F7A6AE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3" name="Freeform 48">
              <a:extLst>
                <a:ext uri="{FF2B5EF4-FFF2-40B4-BE49-F238E27FC236}">
                  <a16:creationId xmlns:a16="http://schemas.microsoft.com/office/drawing/2014/main" id="{0E8C9A30-E041-4BFA-8A45-FD3D877DE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4" name="Freeform 49">
              <a:extLst>
                <a:ext uri="{FF2B5EF4-FFF2-40B4-BE49-F238E27FC236}">
                  <a16:creationId xmlns:a16="http://schemas.microsoft.com/office/drawing/2014/main" id="{E0819907-89DB-4F81-90FB-1C00F7243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5" name="Oval 50">
              <a:extLst>
                <a:ext uri="{FF2B5EF4-FFF2-40B4-BE49-F238E27FC236}">
                  <a16:creationId xmlns:a16="http://schemas.microsoft.com/office/drawing/2014/main" id="{2159A28F-084E-4E31-BBFD-10281BC49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6" name="Freeform 51">
              <a:extLst>
                <a:ext uri="{FF2B5EF4-FFF2-40B4-BE49-F238E27FC236}">
                  <a16:creationId xmlns:a16="http://schemas.microsoft.com/office/drawing/2014/main" id="{DE1A8B50-4374-4269-9446-DAFD995865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7" name="Freeform 52">
              <a:extLst>
                <a:ext uri="{FF2B5EF4-FFF2-40B4-BE49-F238E27FC236}">
                  <a16:creationId xmlns:a16="http://schemas.microsoft.com/office/drawing/2014/main" id="{4BFE98BF-69CE-4960-A3A0-C42569508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58" name="TextBox 98">
            <a:extLst>
              <a:ext uri="{FF2B5EF4-FFF2-40B4-BE49-F238E27FC236}">
                <a16:creationId xmlns:a16="http://schemas.microsoft.com/office/drawing/2014/main" id="{19B85C87-2C72-42D7-A8F5-CB42E8CD28AC}"/>
              </a:ext>
            </a:extLst>
          </p:cNvPr>
          <p:cNvSpPr txBox="1"/>
          <p:nvPr/>
        </p:nvSpPr>
        <p:spPr>
          <a:xfrm>
            <a:off x="6096000" y="4666833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12.6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NIO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E7963C13-B54A-4A63-BDA4-13750845C43F}"/>
              </a:ext>
            </a:extLst>
          </p:cNvPr>
          <p:cNvGrpSpPr/>
          <p:nvPr/>
        </p:nvGrpSpPr>
        <p:grpSpPr>
          <a:xfrm>
            <a:off x="5275064" y="5359623"/>
            <a:ext cx="549846" cy="617986"/>
            <a:chOff x="279401" y="2698750"/>
            <a:chExt cx="1473200" cy="1655763"/>
          </a:xfrm>
        </p:grpSpPr>
        <p:sp>
          <p:nvSpPr>
            <p:cNvPr id="160" name="Freeform 45">
              <a:extLst>
                <a:ext uri="{FF2B5EF4-FFF2-40B4-BE49-F238E27FC236}">
                  <a16:creationId xmlns:a16="http://schemas.microsoft.com/office/drawing/2014/main" id="{77B7B369-3FDA-41FF-A3A7-5DE899D9A4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2C8B7C39-8413-4A42-8FA2-A54C24B4E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265AA5EA-523A-48F2-AC48-827CC02CC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FB5914A0-C6B8-45B1-AFE1-B9E4821AC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3AEE9A4A-C946-40EC-8678-2426B316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5" name="Oval 50">
              <a:extLst>
                <a:ext uri="{FF2B5EF4-FFF2-40B4-BE49-F238E27FC236}">
                  <a16:creationId xmlns:a16="http://schemas.microsoft.com/office/drawing/2014/main" id="{328CD719-3EA1-4D38-AEBD-CA7A1198C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5" name="Freeform 51">
              <a:extLst>
                <a:ext uri="{FF2B5EF4-FFF2-40B4-BE49-F238E27FC236}">
                  <a16:creationId xmlns:a16="http://schemas.microsoft.com/office/drawing/2014/main" id="{0A539E81-0212-41B4-8283-5A6EE9847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6" name="Freeform 52">
              <a:extLst>
                <a:ext uri="{FF2B5EF4-FFF2-40B4-BE49-F238E27FC236}">
                  <a16:creationId xmlns:a16="http://schemas.microsoft.com/office/drawing/2014/main" id="{20D36D55-1DED-47D0-839E-55E69C32B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77" name="TextBox 108">
            <a:extLst>
              <a:ext uri="{FF2B5EF4-FFF2-40B4-BE49-F238E27FC236}">
                <a16:creationId xmlns:a16="http://schemas.microsoft.com/office/drawing/2014/main" id="{84077FA9-C476-4BB5-8D65-6376AB3F0BF9}"/>
              </a:ext>
            </a:extLst>
          </p:cNvPr>
          <p:cNvSpPr txBox="1"/>
          <p:nvPr/>
        </p:nvSpPr>
        <p:spPr>
          <a:xfrm>
            <a:off x="6096000" y="5505033"/>
            <a:ext cx="329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12.7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小结</a:t>
            </a:r>
          </a:p>
        </p:txBody>
      </p:sp>
      <p:sp>
        <p:nvSpPr>
          <p:cNvPr id="178" name="TextBox 2">
            <a:extLst>
              <a:ext uri="{FF2B5EF4-FFF2-40B4-BE49-F238E27FC236}">
                <a16:creationId xmlns:a16="http://schemas.microsoft.com/office/drawing/2014/main" id="{42063709-9658-4B29-9A19-19CFFEDED980}"/>
              </a:ext>
            </a:extLst>
          </p:cNvPr>
          <p:cNvSpPr txBox="1"/>
          <p:nvPr/>
        </p:nvSpPr>
        <p:spPr>
          <a:xfrm>
            <a:off x="6096000" y="699922"/>
            <a:ext cx="31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12.1   </a:t>
            </a:r>
            <a:r>
              <a:rPr lang="zh-CN" altLang="en-US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基础知识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541BC58-A475-44AE-855C-F0D601C9CEC3}"/>
              </a:ext>
            </a:extLst>
          </p:cNvPr>
          <p:cNvGrpSpPr/>
          <p:nvPr/>
        </p:nvGrpSpPr>
        <p:grpSpPr>
          <a:xfrm>
            <a:off x="5275064" y="3789212"/>
            <a:ext cx="549846" cy="617986"/>
            <a:chOff x="279401" y="2698750"/>
            <a:chExt cx="1473200" cy="1655763"/>
          </a:xfrm>
        </p:grpSpPr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E8464838-7CFA-4532-989B-64D61B36A1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F153C350-A398-4E50-AE03-62FB0F876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F7812A49-2681-4C66-B2B4-B4BCA70EA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0" name="Freeform 48">
              <a:extLst>
                <a:ext uri="{FF2B5EF4-FFF2-40B4-BE49-F238E27FC236}">
                  <a16:creationId xmlns:a16="http://schemas.microsoft.com/office/drawing/2014/main" id="{ED516955-E336-4AA0-80EB-CA08DD20E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C768BB90-6A94-4099-A45B-90B9EF57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2" name="Oval 50">
              <a:extLst>
                <a:ext uri="{FF2B5EF4-FFF2-40B4-BE49-F238E27FC236}">
                  <a16:creationId xmlns:a16="http://schemas.microsoft.com/office/drawing/2014/main" id="{DDA3DE06-D6C9-455C-8246-0975D04BE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3" name="Freeform 51">
              <a:extLst>
                <a:ext uri="{FF2B5EF4-FFF2-40B4-BE49-F238E27FC236}">
                  <a16:creationId xmlns:a16="http://schemas.microsoft.com/office/drawing/2014/main" id="{89378B67-0328-4C42-844A-BE98C8A38F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4" name="Freeform 52">
              <a:extLst>
                <a:ext uri="{FF2B5EF4-FFF2-40B4-BE49-F238E27FC236}">
                  <a16:creationId xmlns:a16="http://schemas.microsoft.com/office/drawing/2014/main" id="{12E5769D-75EC-482E-B7FE-0A064541B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85" name="TextBox 88">
            <a:extLst>
              <a:ext uri="{FF2B5EF4-FFF2-40B4-BE49-F238E27FC236}">
                <a16:creationId xmlns:a16="http://schemas.microsoft.com/office/drawing/2014/main" id="{E2FA3972-3254-48D8-9672-C3FB2C3945FA}"/>
              </a:ext>
            </a:extLst>
          </p:cNvPr>
          <p:cNvSpPr txBox="1"/>
          <p:nvPr/>
        </p:nvSpPr>
        <p:spPr>
          <a:xfrm>
            <a:off x="6096000" y="393462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12.5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远程方法调用</a:t>
            </a:r>
          </a:p>
        </p:txBody>
      </p:sp>
    </p:spTree>
    <p:extLst>
      <p:ext uri="{BB962C8B-B14F-4D97-AF65-F5344CB8AC3E}">
        <p14:creationId xmlns:p14="http://schemas.microsoft.com/office/powerpoint/2010/main" val="3225376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12.3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客户端编程</a:t>
              </a:r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C2F0D3B-04FC-4785-8707-5811912909B8}"/>
              </a:ext>
            </a:extLst>
          </p:cNvPr>
          <p:cNvSpPr txBox="1">
            <a:spLocks/>
          </p:cNvSpPr>
          <p:nvPr/>
        </p:nvSpPr>
        <p:spPr>
          <a:xfrm>
            <a:off x="793590" y="2060468"/>
            <a:ext cx="10208437" cy="4299264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buFont typeface="Wingdings" pitchFamily="2" charset="2"/>
              <a:buNone/>
              <a:defRPr>
                <a:latin typeface="+mn-ea"/>
              </a:defRPr>
            </a:lvl1pPr>
          </a:lstStyle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客户端是发起连接请求的程序。</a:t>
            </a:r>
          </a:p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首先建立网络连接，在建立连接时需要指出服务器端的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地址和端口号。</a:t>
            </a:r>
          </a:p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连接建立成功，就可以实现数据交互。数据交互时按照请求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响应模型由客户端向服务器端发送请求，服务器端根据请求内容进行处理，并将响应结果返回给客户端。</a:t>
            </a:r>
          </a:p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数据的交互过程可以进行多次，每次均按照请求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响应模型进行。</a:t>
            </a:r>
          </a:p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在数据交互结束后，关闭网络连接，释放占用的端口、内存等资源，结束客户端程序。 </a:t>
            </a:r>
          </a:p>
        </p:txBody>
      </p:sp>
    </p:spTree>
    <p:extLst>
      <p:ext uri="{BB962C8B-B14F-4D97-AF65-F5344CB8AC3E}">
        <p14:creationId xmlns:p14="http://schemas.microsoft.com/office/powerpoint/2010/main" val="275477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12.3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客户端编程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FFB81D4-154A-4F66-AEAD-457BEF1A3D03}"/>
              </a:ext>
            </a:extLst>
          </p:cNvPr>
          <p:cNvSpPr/>
          <p:nvPr/>
        </p:nvSpPr>
        <p:spPr>
          <a:xfrm>
            <a:off x="2205" y="2438630"/>
            <a:ext cx="12187591" cy="1666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40E7C74-510C-4D63-BD2D-D6C7A7EE4757}"/>
              </a:ext>
            </a:extLst>
          </p:cNvPr>
          <p:cNvSpPr txBox="1">
            <a:spLocks/>
          </p:cNvSpPr>
          <p:nvPr/>
        </p:nvSpPr>
        <p:spPr>
          <a:xfrm>
            <a:off x="873689" y="1865339"/>
            <a:ext cx="9314011" cy="619154"/>
          </a:xfrm>
          <a:prstGeom prst="rect">
            <a:avLst/>
          </a:prstGeom>
        </p:spPr>
        <p:txBody>
          <a:bodyPr vert="horz" lIns="121889" tIns="60944" rIns="121889" bIns="60944" rtlCol="0">
            <a:normAutofit/>
          </a:bodyPr>
          <a:lstStyle>
            <a:lvl1pPr marL="457189" indent="-457189" algn="l" defTabSz="121917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109">
              <a:buNone/>
            </a:pP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java.net.Socket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类代表客户端连接。最常用的构造方法有两个：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5EEBF99-CF37-40EE-A4D0-01C809D30F24}"/>
              </a:ext>
            </a:extLst>
          </p:cNvPr>
          <p:cNvSpPr txBox="1">
            <a:spLocks/>
          </p:cNvSpPr>
          <p:nvPr/>
        </p:nvSpPr>
        <p:spPr>
          <a:xfrm>
            <a:off x="-188252" y="2662330"/>
            <a:ext cx="12189178" cy="1752194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lvl1pPr marL="457189" indent="-457189" algn="l" defTabSz="121917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109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public Socket(String 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host,int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 port)throws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UnknownHostException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,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IOException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itchFamily="18" charset="0"/>
            </a:endParaRPr>
          </a:p>
          <a:p>
            <a:pPr marL="0" indent="457109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public Socket(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InetAddress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 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address,int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 port) throws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IOException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itchFamily="18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A7FF81F-FE2A-4D7F-B291-A17C7D42EB61}"/>
              </a:ext>
            </a:extLst>
          </p:cNvPr>
          <p:cNvSpPr txBox="1">
            <a:spLocks/>
          </p:cNvSpPr>
          <p:nvPr/>
        </p:nvSpPr>
        <p:spPr>
          <a:xfrm>
            <a:off x="1505296" y="4038459"/>
            <a:ext cx="9314011" cy="619154"/>
          </a:xfrm>
          <a:prstGeom prst="rect">
            <a:avLst/>
          </a:prstGeom>
        </p:spPr>
        <p:txBody>
          <a:bodyPr vert="horz" lIns="121889" tIns="60944" rIns="121889" bIns="60944" rtlCol="0">
            <a:normAutofit/>
          </a:bodyPr>
          <a:lstStyle>
            <a:lvl1pPr marL="457189" indent="-457189" algn="l" defTabSz="121917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109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交互操作是通过输入流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输出流完成的。获取输出流的方法：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D8B102-0B8C-418A-A53F-79A96564C871}"/>
              </a:ext>
            </a:extLst>
          </p:cNvPr>
          <p:cNvGrpSpPr/>
          <p:nvPr/>
        </p:nvGrpSpPr>
        <p:grpSpPr>
          <a:xfrm>
            <a:off x="2205" y="4647918"/>
            <a:ext cx="12187591" cy="609459"/>
            <a:chOff x="1" y="4115594"/>
            <a:chExt cx="12190412" cy="6096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37B77C-AA7B-4199-BE1F-70E14572E846}"/>
                </a:ext>
              </a:extLst>
            </p:cNvPr>
            <p:cNvSpPr/>
            <p:nvPr/>
          </p:nvSpPr>
          <p:spPr>
            <a:xfrm>
              <a:off x="1" y="4115594"/>
              <a:ext cx="12190412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endPara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" name="内容占位符 2">
              <a:extLst>
                <a:ext uri="{FF2B5EF4-FFF2-40B4-BE49-F238E27FC236}">
                  <a16:creationId xmlns:a16="http://schemas.microsoft.com/office/drawing/2014/main" id="{322E5BE0-08BB-4D95-BBC0-43D34342D876}"/>
                </a:ext>
              </a:extLst>
            </p:cNvPr>
            <p:cNvSpPr txBox="1">
              <a:spLocks/>
            </p:cNvSpPr>
            <p:nvPr/>
          </p:nvSpPr>
          <p:spPr>
            <a:xfrm>
              <a:off x="686593" y="4128310"/>
              <a:ext cx="10437813" cy="412742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457109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itchFamily="18" charset="0"/>
                </a:rPr>
                <a:t>public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itchFamily="18" charset="0"/>
                </a:rPr>
                <a:t>OutputStream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itchFamily="18" charset="0"/>
                </a:rPr>
                <a:t>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itchFamily="18" charset="0"/>
                </a:rPr>
                <a:t>getOutputStream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itchFamily="18" charset="0"/>
                </a:rPr>
                <a:t>() throws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Times New Roman" pitchFamily="18" charset="0"/>
                </a:rPr>
                <a:t>IOException</a:t>
              </a:r>
              <a:endPara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endParaRPr>
            </a:p>
          </p:txBody>
        </p:sp>
      </p:grp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11ABE45-486E-47D7-A51B-3A620FD650DA}"/>
              </a:ext>
            </a:extLst>
          </p:cNvPr>
          <p:cNvSpPr txBox="1">
            <a:spLocks/>
          </p:cNvSpPr>
          <p:nvPr/>
        </p:nvSpPr>
        <p:spPr>
          <a:xfrm>
            <a:off x="1525059" y="5257377"/>
            <a:ext cx="9314011" cy="619154"/>
          </a:xfrm>
          <a:prstGeom prst="rect">
            <a:avLst/>
          </a:prstGeom>
        </p:spPr>
        <p:txBody>
          <a:bodyPr vert="horz" lIns="121889" tIns="60944" rIns="121889" bIns="60944" rtlCol="0">
            <a:normAutofit/>
          </a:bodyPr>
          <a:lstStyle>
            <a:lvl1pPr marL="457189" indent="-457189" algn="l" defTabSz="121917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109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获取输入流的方法：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345DE1-7DB5-4F27-AE1A-072DA877B8BA}"/>
              </a:ext>
            </a:extLst>
          </p:cNvPr>
          <p:cNvSpPr/>
          <p:nvPr/>
        </p:nvSpPr>
        <p:spPr>
          <a:xfrm>
            <a:off x="2205" y="5876530"/>
            <a:ext cx="12187591" cy="609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EDCC5426-1C45-4A97-8F23-875D72308A83}"/>
              </a:ext>
            </a:extLst>
          </p:cNvPr>
          <p:cNvSpPr txBox="1">
            <a:spLocks/>
          </p:cNvSpPr>
          <p:nvPr/>
        </p:nvSpPr>
        <p:spPr>
          <a:xfrm>
            <a:off x="688639" y="5876531"/>
            <a:ext cx="9314011" cy="412646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lvl1pPr marL="457189" indent="-457189" algn="l" defTabSz="121917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109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InputStream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getInputStream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() throws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IOException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5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9" grpId="0" animBg="1"/>
      <p:bldP spid="10" grpId="0"/>
      <p:bldP spid="12" grpId="0" uiExpand="1" build="allAtOnce"/>
      <p:bldP spid="13" grpId="0"/>
      <p:bldP spid="20" grpId="0"/>
      <p:bldP spid="23" grpId="0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1689" y="2437551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12.3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客户端编程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1345DE1-7DB5-4F27-AE1A-072DA877B8BA}"/>
              </a:ext>
            </a:extLst>
          </p:cNvPr>
          <p:cNvSpPr/>
          <p:nvPr/>
        </p:nvSpPr>
        <p:spPr>
          <a:xfrm>
            <a:off x="2205" y="5876530"/>
            <a:ext cx="12187591" cy="609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03508769-0A8D-452A-924A-CF2BDCA881C2}"/>
              </a:ext>
            </a:extLst>
          </p:cNvPr>
          <p:cNvSpPr txBox="1">
            <a:spLocks/>
          </p:cNvSpPr>
          <p:nvPr/>
        </p:nvSpPr>
        <p:spPr>
          <a:xfrm>
            <a:off x="608325" y="2684339"/>
            <a:ext cx="6770274" cy="3180218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lvl1pPr marL="457189" indent="-457189" algn="l" defTabSz="121917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【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12.2】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客户机与服务器通信示例，该程序向服务器端发送一个问候字符串：“你好，我是客户机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A”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，并接收并显示服务器端响应的字符串信息：“你好，我是服务器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B”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客户端程序：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Example12_02_Client.java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57D0DC4-C1AA-4B91-B01A-33A388B2C0B6}"/>
              </a:ext>
            </a:extLst>
          </p:cNvPr>
          <p:cNvGrpSpPr/>
          <p:nvPr/>
        </p:nvGrpSpPr>
        <p:grpSpPr>
          <a:xfrm rot="708435">
            <a:off x="7691886" y="3063935"/>
            <a:ext cx="3747640" cy="2494577"/>
            <a:chOff x="3246438" y="928688"/>
            <a:chExt cx="1030288" cy="685800"/>
          </a:xfrm>
        </p:grpSpPr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229820FA-7399-4A16-8128-555A4789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826" y="1003301"/>
              <a:ext cx="385763" cy="349250"/>
            </a:xfrm>
            <a:custGeom>
              <a:avLst/>
              <a:gdLst>
                <a:gd name="T0" fmla="*/ 0 w 243"/>
                <a:gd name="T1" fmla="*/ 135 h 220"/>
                <a:gd name="T2" fmla="*/ 64 w 243"/>
                <a:gd name="T3" fmla="*/ 0 h 220"/>
                <a:gd name="T4" fmla="*/ 243 w 243"/>
                <a:gd name="T5" fmla="*/ 86 h 220"/>
                <a:gd name="T6" fmla="*/ 179 w 243"/>
                <a:gd name="T7" fmla="*/ 220 h 220"/>
                <a:gd name="T8" fmla="*/ 0 w 243"/>
                <a:gd name="T9" fmla="*/ 13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20">
                  <a:moveTo>
                    <a:pt x="0" y="135"/>
                  </a:moveTo>
                  <a:lnTo>
                    <a:pt x="64" y="0"/>
                  </a:lnTo>
                  <a:lnTo>
                    <a:pt x="243" y="86"/>
                  </a:lnTo>
                  <a:lnTo>
                    <a:pt x="179" y="22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F6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DCEE6EB-F586-4495-BD63-A9D4DE3BD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226" y="1030289"/>
              <a:ext cx="334963" cy="296863"/>
            </a:xfrm>
            <a:custGeom>
              <a:avLst/>
              <a:gdLst>
                <a:gd name="T0" fmla="*/ 0 w 211"/>
                <a:gd name="T1" fmla="*/ 113 h 187"/>
                <a:gd name="T2" fmla="*/ 53 w 211"/>
                <a:gd name="T3" fmla="*/ 0 h 187"/>
                <a:gd name="T4" fmla="*/ 211 w 211"/>
                <a:gd name="T5" fmla="*/ 74 h 187"/>
                <a:gd name="T6" fmla="*/ 157 w 211"/>
                <a:gd name="T7" fmla="*/ 187 h 187"/>
                <a:gd name="T8" fmla="*/ 0 w 211"/>
                <a:gd name="T9" fmla="*/ 11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87">
                  <a:moveTo>
                    <a:pt x="0" y="113"/>
                  </a:moveTo>
                  <a:lnTo>
                    <a:pt x="53" y="0"/>
                  </a:lnTo>
                  <a:lnTo>
                    <a:pt x="211" y="74"/>
                  </a:lnTo>
                  <a:lnTo>
                    <a:pt x="157" y="187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1293BD96-27EC-458A-AB66-7E115F12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226" y="1147764"/>
              <a:ext cx="334963" cy="179388"/>
            </a:xfrm>
            <a:custGeom>
              <a:avLst/>
              <a:gdLst>
                <a:gd name="T0" fmla="*/ 0 w 211"/>
                <a:gd name="T1" fmla="*/ 39 h 113"/>
                <a:gd name="T2" fmla="*/ 211 w 211"/>
                <a:gd name="T3" fmla="*/ 0 h 113"/>
                <a:gd name="T4" fmla="*/ 157 w 211"/>
                <a:gd name="T5" fmla="*/ 113 h 113"/>
                <a:gd name="T6" fmla="*/ 0 w 211"/>
                <a:gd name="T7" fmla="*/ 3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" h="113">
                  <a:moveTo>
                    <a:pt x="0" y="39"/>
                  </a:moveTo>
                  <a:lnTo>
                    <a:pt x="211" y="0"/>
                  </a:lnTo>
                  <a:lnTo>
                    <a:pt x="157" y="113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9221306F-4D09-4ABB-B5FD-AFF897B4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38" y="1150939"/>
              <a:ext cx="352425" cy="292100"/>
            </a:xfrm>
            <a:custGeom>
              <a:avLst/>
              <a:gdLst>
                <a:gd name="T0" fmla="*/ 27 w 222"/>
                <a:gd name="T1" fmla="*/ 184 h 184"/>
                <a:gd name="T2" fmla="*/ 0 w 222"/>
                <a:gd name="T3" fmla="*/ 38 h 184"/>
                <a:gd name="T4" fmla="*/ 193 w 222"/>
                <a:gd name="T5" fmla="*/ 0 h 184"/>
                <a:gd name="T6" fmla="*/ 222 w 222"/>
                <a:gd name="T7" fmla="*/ 146 h 184"/>
                <a:gd name="T8" fmla="*/ 27 w 222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84">
                  <a:moveTo>
                    <a:pt x="27" y="184"/>
                  </a:moveTo>
                  <a:lnTo>
                    <a:pt x="0" y="38"/>
                  </a:lnTo>
                  <a:lnTo>
                    <a:pt x="193" y="0"/>
                  </a:lnTo>
                  <a:lnTo>
                    <a:pt x="222" y="146"/>
                  </a:lnTo>
                  <a:lnTo>
                    <a:pt x="27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ADA9DD9F-985E-49E8-B7BC-1A2111DB3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1173164"/>
              <a:ext cx="309563" cy="247650"/>
            </a:xfrm>
            <a:custGeom>
              <a:avLst/>
              <a:gdLst>
                <a:gd name="T0" fmla="*/ 23 w 195"/>
                <a:gd name="T1" fmla="*/ 156 h 156"/>
                <a:gd name="T2" fmla="*/ 0 w 195"/>
                <a:gd name="T3" fmla="*/ 33 h 156"/>
                <a:gd name="T4" fmla="*/ 171 w 195"/>
                <a:gd name="T5" fmla="*/ 0 h 156"/>
                <a:gd name="T6" fmla="*/ 195 w 195"/>
                <a:gd name="T7" fmla="*/ 123 h 156"/>
                <a:gd name="T8" fmla="*/ 23 w 19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56">
                  <a:moveTo>
                    <a:pt x="23" y="156"/>
                  </a:moveTo>
                  <a:lnTo>
                    <a:pt x="0" y="33"/>
                  </a:lnTo>
                  <a:lnTo>
                    <a:pt x="171" y="0"/>
                  </a:lnTo>
                  <a:lnTo>
                    <a:pt x="195" y="123"/>
                  </a:lnTo>
                  <a:lnTo>
                    <a:pt x="23" y="156"/>
                  </a:lnTo>
                  <a:close/>
                </a:path>
              </a:pathLst>
            </a:custGeom>
            <a:solidFill>
              <a:srgbClr val="72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0A78020E-7D77-4440-BE16-60046D4E5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3588" y="1173164"/>
              <a:ext cx="273050" cy="247650"/>
            </a:xfrm>
            <a:custGeom>
              <a:avLst/>
              <a:gdLst>
                <a:gd name="T0" fmla="*/ 0 w 172"/>
                <a:gd name="T1" fmla="*/ 156 h 156"/>
                <a:gd name="T2" fmla="*/ 148 w 172"/>
                <a:gd name="T3" fmla="*/ 0 h 156"/>
                <a:gd name="T4" fmla="*/ 172 w 172"/>
                <a:gd name="T5" fmla="*/ 123 h 156"/>
                <a:gd name="T6" fmla="*/ 0 w 172"/>
                <a:gd name="T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156">
                  <a:moveTo>
                    <a:pt x="0" y="156"/>
                  </a:moveTo>
                  <a:lnTo>
                    <a:pt x="148" y="0"/>
                  </a:lnTo>
                  <a:lnTo>
                    <a:pt x="172" y="123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5F9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4" name="Freeform 420">
              <a:extLst>
                <a:ext uri="{FF2B5EF4-FFF2-40B4-BE49-F238E27FC236}">
                  <a16:creationId xmlns:a16="http://schemas.microsoft.com/office/drawing/2014/main" id="{B070C476-4E2C-477C-B6A2-801B4B794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3" y="1116013"/>
              <a:ext cx="342900" cy="276225"/>
            </a:xfrm>
            <a:custGeom>
              <a:avLst/>
              <a:gdLst>
                <a:gd name="T0" fmla="*/ 216 w 216"/>
                <a:gd name="T1" fmla="*/ 28 h 174"/>
                <a:gd name="T2" fmla="*/ 195 w 216"/>
                <a:gd name="T3" fmla="*/ 174 h 174"/>
                <a:gd name="T4" fmla="*/ 0 w 216"/>
                <a:gd name="T5" fmla="*/ 147 h 174"/>
                <a:gd name="T6" fmla="*/ 20 w 216"/>
                <a:gd name="T7" fmla="*/ 0 h 174"/>
                <a:gd name="T8" fmla="*/ 216 w 216"/>
                <a:gd name="T9" fmla="*/ 2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74">
                  <a:moveTo>
                    <a:pt x="216" y="28"/>
                  </a:moveTo>
                  <a:lnTo>
                    <a:pt x="195" y="174"/>
                  </a:lnTo>
                  <a:lnTo>
                    <a:pt x="0" y="147"/>
                  </a:lnTo>
                  <a:lnTo>
                    <a:pt x="20" y="0"/>
                  </a:lnTo>
                  <a:lnTo>
                    <a:pt x="216" y="28"/>
                  </a:lnTo>
                  <a:close/>
                </a:path>
              </a:pathLst>
            </a:custGeom>
            <a:solidFill>
              <a:srgbClr val="F6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5" name="Freeform 421">
              <a:extLst>
                <a:ext uri="{FF2B5EF4-FFF2-40B4-BE49-F238E27FC236}">
                  <a16:creationId xmlns:a16="http://schemas.microsoft.com/office/drawing/2014/main" id="{95C4FA10-F155-41E9-AA8B-BA9CF5141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550" y="1136651"/>
              <a:ext cx="301625" cy="234950"/>
            </a:xfrm>
            <a:custGeom>
              <a:avLst/>
              <a:gdLst>
                <a:gd name="T0" fmla="*/ 190 w 190"/>
                <a:gd name="T1" fmla="*/ 25 h 148"/>
                <a:gd name="T2" fmla="*/ 172 w 190"/>
                <a:gd name="T3" fmla="*/ 148 h 148"/>
                <a:gd name="T4" fmla="*/ 0 w 190"/>
                <a:gd name="T5" fmla="*/ 124 h 148"/>
                <a:gd name="T6" fmla="*/ 17 w 190"/>
                <a:gd name="T7" fmla="*/ 0 h 148"/>
                <a:gd name="T8" fmla="*/ 190 w 190"/>
                <a:gd name="T9" fmla="*/ 2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48">
                  <a:moveTo>
                    <a:pt x="190" y="25"/>
                  </a:moveTo>
                  <a:lnTo>
                    <a:pt x="172" y="148"/>
                  </a:lnTo>
                  <a:lnTo>
                    <a:pt x="0" y="124"/>
                  </a:lnTo>
                  <a:lnTo>
                    <a:pt x="17" y="0"/>
                  </a:lnTo>
                  <a:lnTo>
                    <a:pt x="190" y="25"/>
                  </a:ln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6" name="Freeform 422">
              <a:extLst>
                <a:ext uri="{FF2B5EF4-FFF2-40B4-BE49-F238E27FC236}">
                  <a16:creationId xmlns:a16="http://schemas.microsoft.com/office/drawing/2014/main" id="{0C03EBD2-0439-407B-9685-2A6469B92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550" y="1136651"/>
              <a:ext cx="301625" cy="196850"/>
            </a:xfrm>
            <a:custGeom>
              <a:avLst/>
              <a:gdLst>
                <a:gd name="T0" fmla="*/ 190 w 190"/>
                <a:gd name="T1" fmla="*/ 25 h 124"/>
                <a:gd name="T2" fmla="*/ 0 w 190"/>
                <a:gd name="T3" fmla="*/ 124 h 124"/>
                <a:gd name="T4" fmla="*/ 17 w 190"/>
                <a:gd name="T5" fmla="*/ 0 h 124"/>
                <a:gd name="T6" fmla="*/ 190 w 190"/>
                <a:gd name="T7" fmla="*/ 2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24">
                  <a:moveTo>
                    <a:pt x="190" y="25"/>
                  </a:moveTo>
                  <a:lnTo>
                    <a:pt x="0" y="124"/>
                  </a:lnTo>
                  <a:lnTo>
                    <a:pt x="17" y="0"/>
                  </a:lnTo>
                  <a:lnTo>
                    <a:pt x="190" y="25"/>
                  </a:ln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7" name="Freeform 446">
              <a:extLst>
                <a:ext uri="{FF2B5EF4-FFF2-40B4-BE49-F238E27FC236}">
                  <a16:creationId xmlns:a16="http://schemas.microsoft.com/office/drawing/2014/main" id="{4037DAF7-58BF-4D58-B2C1-DBCCC48CE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713" y="928688"/>
              <a:ext cx="214313" cy="52388"/>
            </a:xfrm>
            <a:custGeom>
              <a:avLst/>
              <a:gdLst>
                <a:gd name="T0" fmla="*/ 145 w 148"/>
                <a:gd name="T1" fmla="*/ 30 h 36"/>
                <a:gd name="T2" fmla="*/ 137 w 148"/>
                <a:gd name="T3" fmla="*/ 35 h 36"/>
                <a:gd name="T4" fmla="*/ 10 w 148"/>
                <a:gd name="T5" fmla="*/ 35 h 36"/>
                <a:gd name="T6" fmla="*/ 2 w 148"/>
                <a:gd name="T7" fmla="*/ 30 h 36"/>
                <a:gd name="T8" fmla="*/ 2 w 148"/>
                <a:gd name="T9" fmla="*/ 29 h 36"/>
                <a:gd name="T10" fmla="*/ 4 w 148"/>
                <a:gd name="T11" fmla="*/ 20 h 36"/>
                <a:gd name="T12" fmla="*/ 144 w 148"/>
                <a:gd name="T13" fmla="*/ 20 h 36"/>
                <a:gd name="T14" fmla="*/ 146 w 148"/>
                <a:gd name="T15" fmla="*/ 29 h 36"/>
                <a:gd name="T16" fmla="*/ 145 w 148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6">
                  <a:moveTo>
                    <a:pt x="145" y="30"/>
                  </a:moveTo>
                  <a:cubicBezTo>
                    <a:pt x="143" y="34"/>
                    <a:pt x="140" y="36"/>
                    <a:pt x="137" y="35"/>
                  </a:cubicBezTo>
                  <a:cubicBezTo>
                    <a:pt x="97" y="16"/>
                    <a:pt x="50" y="16"/>
                    <a:pt x="10" y="35"/>
                  </a:cubicBezTo>
                  <a:cubicBezTo>
                    <a:pt x="7" y="36"/>
                    <a:pt x="4" y="34"/>
                    <a:pt x="2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6"/>
                    <a:pt x="1" y="22"/>
                    <a:pt x="4" y="20"/>
                  </a:cubicBezTo>
                  <a:cubicBezTo>
                    <a:pt x="48" y="0"/>
                    <a:pt x="99" y="0"/>
                    <a:pt x="144" y="20"/>
                  </a:cubicBezTo>
                  <a:cubicBezTo>
                    <a:pt x="147" y="22"/>
                    <a:pt x="148" y="26"/>
                    <a:pt x="146" y="29"/>
                  </a:cubicBezTo>
                  <a:lnTo>
                    <a:pt x="145" y="30"/>
                  </a:ln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8" name="Freeform 447">
              <a:extLst>
                <a:ext uri="{FF2B5EF4-FFF2-40B4-BE49-F238E27FC236}">
                  <a16:creationId xmlns:a16="http://schemas.microsoft.com/office/drawing/2014/main" id="{64E62663-DF89-4BC5-B476-D379DD8DF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713" y="928688"/>
              <a:ext cx="214313" cy="41275"/>
            </a:xfrm>
            <a:custGeom>
              <a:avLst/>
              <a:gdLst>
                <a:gd name="T0" fmla="*/ 144 w 148"/>
                <a:gd name="T1" fmla="*/ 20 h 29"/>
                <a:gd name="T2" fmla="*/ 4 w 148"/>
                <a:gd name="T3" fmla="*/ 20 h 29"/>
                <a:gd name="T4" fmla="*/ 2 w 148"/>
                <a:gd name="T5" fmla="*/ 29 h 29"/>
                <a:gd name="T6" fmla="*/ 146 w 148"/>
                <a:gd name="T7" fmla="*/ 29 h 29"/>
                <a:gd name="T8" fmla="*/ 144 w 148"/>
                <a:gd name="T9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9">
                  <a:moveTo>
                    <a:pt x="144" y="20"/>
                  </a:moveTo>
                  <a:cubicBezTo>
                    <a:pt x="99" y="0"/>
                    <a:pt x="48" y="0"/>
                    <a:pt x="4" y="20"/>
                  </a:cubicBezTo>
                  <a:cubicBezTo>
                    <a:pt x="1" y="22"/>
                    <a:pt x="0" y="26"/>
                    <a:pt x="2" y="29"/>
                  </a:cubicBezTo>
                  <a:cubicBezTo>
                    <a:pt x="47" y="7"/>
                    <a:pt x="100" y="7"/>
                    <a:pt x="146" y="29"/>
                  </a:cubicBezTo>
                  <a:cubicBezTo>
                    <a:pt x="148" y="26"/>
                    <a:pt x="147" y="22"/>
                    <a:pt x="144" y="20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9" name="Freeform 448">
              <a:extLst>
                <a:ext uri="{FF2B5EF4-FFF2-40B4-BE49-F238E27FC236}">
                  <a16:creationId xmlns:a16="http://schemas.microsoft.com/office/drawing/2014/main" id="{77A03ED2-CE43-44AB-A8AB-D81A02E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650" y="966788"/>
              <a:ext cx="15875" cy="73025"/>
            </a:xfrm>
            <a:custGeom>
              <a:avLst/>
              <a:gdLst>
                <a:gd name="T0" fmla="*/ 11 w 11"/>
                <a:gd name="T1" fmla="*/ 46 h 51"/>
                <a:gd name="T2" fmla="*/ 6 w 11"/>
                <a:gd name="T3" fmla="*/ 51 h 51"/>
                <a:gd name="T4" fmla="*/ 5 w 11"/>
                <a:gd name="T5" fmla="*/ 51 h 51"/>
                <a:gd name="T6" fmla="*/ 0 w 11"/>
                <a:gd name="T7" fmla="*/ 46 h 51"/>
                <a:gd name="T8" fmla="*/ 0 w 11"/>
                <a:gd name="T9" fmla="*/ 5 h 51"/>
                <a:gd name="T10" fmla="*/ 5 w 11"/>
                <a:gd name="T11" fmla="*/ 0 h 51"/>
                <a:gd name="T12" fmla="*/ 6 w 11"/>
                <a:gd name="T13" fmla="*/ 0 h 51"/>
                <a:gd name="T14" fmla="*/ 11 w 11"/>
                <a:gd name="T15" fmla="*/ 5 h 51"/>
                <a:gd name="T16" fmla="*/ 11 w 11"/>
                <a:gd name="T17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1">
                  <a:moveTo>
                    <a:pt x="11" y="46"/>
                  </a:moveTo>
                  <a:cubicBezTo>
                    <a:pt x="11" y="49"/>
                    <a:pt x="9" y="51"/>
                    <a:pt x="6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0" y="49"/>
                    <a:pt x="0" y="4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lnTo>
                    <a:pt x="11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0" name="Oval 449">
              <a:extLst>
                <a:ext uri="{FF2B5EF4-FFF2-40B4-BE49-F238E27FC236}">
                  <a16:creationId xmlns:a16="http://schemas.microsoft.com/office/drawing/2014/main" id="{CC56E4F7-DE4B-4686-9B6A-DF1CEBBF3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989013"/>
              <a:ext cx="33338" cy="349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1" name="Freeform 450">
              <a:extLst>
                <a:ext uri="{FF2B5EF4-FFF2-40B4-BE49-F238E27FC236}">
                  <a16:creationId xmlns:a16="http://schemas.microsoft.com/office/drawing/2014/main" id="{9315F158-5404-4D33-93FF-66899C273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213" y="966788"/>
              <a:ext cx="14288" cy="73025"/>
            </a:xfrm>
            <a:custGeom>
              <a:avLst/>
              <a:gdLst>
                <a:gd name="T0" fmla="*/ 10 w 10"/>
                <a:gd name="T1" fmla="*/ 46 h 51"/>
                <a:gd name="T2" fmla="*/ 5 w 10"/>
                <a:gd name="T3" fmla="*/ 51 h 51"/>
                <a:gd name="T4" fmla="*/ 4 w 10"/>
                <a:gd name="T5" fmla="*/ 51 h 51"/>
                <a:gd name="T6" fmla="*/ 0 w 10"/>
                <a:gd name="T7" fmla="*/ 46 h 51"/>
                <a:gd name="T8" fmla="*/ 0 w 10"/>
                <a:gd name="T9" fmla="*/ 5 h 51"/>
                <a:gd name="T10" fmla="*/ 4 w 10"/>
                <a:gd name="T11" fmla="*/ 0 h 51"/>
                <a:gd name="T12" fmla="*/ 5 w 10"/>
                <a:gd name="T13" fmla="*/ 0 h 51"/>
                <a:gd name="T14" fmla="*/ 10 w 10"/>
                <a:gd name="T15" fmla="*/ 5 h 51"/>
                <a:gd name="T16" fmla="*/ 10 w 10"/>
                <a:gd name="T17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1">
                  <a:moveTo>
                    <a:pt x="10" y="46"/>
                  </a:moveTo>
                  <a:cubicBezTo>
                    <a:pt x="10" y="49"/>
                    <a:pt x="8" y="51"/>
                    <a:pt x="5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2" y="51"/>
                    <a:pt x="0" y="49"/>
                    <a:pt x="0" y="4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lnTo>
                    <a:pt x="1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2" name="Oval 451">
              <a:extLst>
                <a:ext uri="{FF2B5EF4-FFF2-40B4-BE49-F238E27FC236}">
                  <a16:creationId xmlns:a16="http://schemas.microsoft.com/office/drawing/2014/main" id="{8CA35063-DD5A-48A8-A87D-3885CF37E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989013"/>
              <a:ext cx="34925" cy="349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3" name="Freeform 452">
              <a:extLst>
                <a:ext uri="{FF2B5EF4-FFF2-40B4-BE49-F238E27FC236}">
                  <a16:creationId xmlns:a16="http://schemas.microsoft.com/office/drawing/2014/main" id="{41EE5F3E-E3DE-495C-96F6-A77AF417F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638" y="1006476"/>
              <a:ext cx="652463" cy="438150"/>
            </a:xfrm>
            <a:custGeom>
              <a:avLst/>
              <a:gdLst>
                <a:gd name="T0" fmla="*/ 448 w 448"/>
                <a:gd name="T1" fmla="*/ 286 h 301"/>
                <a:gd name="T2" fmla="*/ 433 w 448"/>
                <a:gd name="T3" fmla="*/ 301 h 301"/>
                <a:gd name="T4" fmla="*/ 14 w 448"/>
                <a:gd name="T5" fmla="*/ 301 h 301"/>
                <a:gd name="T6" fmla="*/ 0 w 448"/>
                <a:gd name="T7" fmla="*/ 286 h 301"/>
                <a:gd name="T8" fmla="*/ 0 w 448"/>
                <a:gd name="T9" fmla="*/ 14 h 301"/>
                <a:gd name="T10" fmla="*/ 14 w 448"/>
                <a:gd name="T11" fmla="*/ 0 h 301"/>
                <a:gd name="T12" fmla="*/ 433 w 448"/>
                <a:gd name="T13" fmla="*/ 0 h 301"/>
                <a:gd name="T14" fmla="*/ 448 w 448"/>
                <a:gd name="T15" fmla="*/ 14 h 301"/>
                <a:gd name="T16" fmla="*/ 448 w 448"/>
                <a:gd name="T17" fmla="*/ 28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301">
                  <a:moveTo>
                    <a:pt x="448" y="286"/>
                  </a:moveTo>
                  <a:cubicBezTo>
                    <a:pt x="448" y="294"/>
                    <a:pt x="441" y="301"/>
                    <a:pt x="433" y="301"/>
                  </a:cubicBezTo>
                  <a:cubicBezTo>
                    <a:pt x="14" y="301"/>
                    <a:pt x="14" y="301"/>
                    <a:pt x="14" y="301"/>
                  </a:cubicBezTo>
                  <a:cubicBezTo>
                    <a:pt x="6" y="301"/>
                    <a:pt x="0" y="294"/>
                    <a:pt x="0" y="28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3" y="0"/>
                    <a:pt x="433" y="0"/>
                    <a:pt x="433" y="0"/>
                  </a:cubicBezTo>
                  <a:cubicBezTo>
                    <a:pt x="441" y="0"/>
                    <a:pt x="448" y="6"/>
                    <a:pt x="448" y="14"/>
                  </a:cubicBezTo>
                  <a:lnTo>
                    <a:pt x="448" y="286"/>
                  </a:ln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4" name="Freeform 453">
              <a:extLst>
                <a:ext uri="{FF2B5EF4-FFF2-40B4-BE49-F238E27FC236}">
                  <a16:creationId xmlns:a16="http://schemas.microsoft.com/office/drawing/2014/main" id="{EFDF35F5-1BA9-4B90-B5A9-C01446A3C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638" y="1006476"/>
              <a:ext cx="652463" cy="241300"/>
            </a:xfrm>
            <a:custGeom>
              <a:avLst/>
              <a:gdLst>
                <a:gd name="T0" fmla="*/ 448 w 448"/>
                <a:gd name="T1" fmla="*/ 114 h 165"/>
                <a:gd name="T2" fmla="*/ 433 w 448"/>
                <a:gd name="T3" fmla="*/ 132 h 165"/>
                <a:gd name="T4" fmla="*/ 14 w 448"/>
                <a:gd name="T5" fmla="*/ 132 h 165"/>
                <a:gd name="T6" fmla="*/ 0 w 448"/>
                <a:gd name="T7" fmla="*/ 114 h 165"/>
                <a:gd name="T8" fmla="*/ 0 w 448"/>
                <a:gd name="T9" fmla="*/ 14 h 165"/>
                <a:gd name="T10" fmla="*/ 14 w 448"/>
                <a:gd name="T11" fmla="*/ 0 h 165"/>
                <a:gd name="T12" fmla="*/ 433 w 448"/>
                <a:gd name="T13" fmla="*/ 0 h 165"/>
                <a:gd name="T14" fmla="*/ 448 w 448"/>
                <a:gd name="T15" fmla="*/ 14 h 165"/>
                <a:gd name="T16" fmla="*/ 448 w 448"/>
                <a:gd name="T17" fmla="*/ 11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8" h="165">
                  <a:moveTo>
                    <a:pt x="448" y="114"/>
                  </a:moveTo>
                  <a:cubicBezTo>
                    <a:pt x="448" y="122"/>
                    <a:pt x="441" y="131"/>
                    <a:pt x="433" y="132"/>
                  </a:cubicBezTo>
                  <a:cubicBezTo>
                    <a:pt x="295" y="165"/>
                    <a:pt x="152" y="165"/>
                    <a:pt x="14" y="132"/>
                  </a:cubicBezTo>
                  <a:cubicBezTo>
                    <a:pt x="6" y="131"/>
                    <a:pt x="0" y="122"/>
                    <a:pt x="0" y="114"/>
                  </a:cubicBezTo>
                  <a:cubicBezTo>
                    <a:pt x="0" y="81"/>
                    <a:pt x="0" y="48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54" y="0"/>
                    <a:pt x="293" y="0"/>
                    <a:pt x="433" y="0"/>
                  </a:cubicBezTo>
                  <a:cubicBezTo>
                    <a:pt x="441" y="0"/>
                    <a:pt x="448" y="6"/>
                    <a:pt x="448" y="14"/>
                  </a:cubicBezTo>
                  <a:cubicBezTo>
                    <a:pt x="448" y="48"/>
                    <a:pt x="448" y="81"/>
                    <a:pt x="448" y="11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5" name="Freeform 454">
              <a:extLst>
                <a:ext uri="{FF2B5EF4-FFF2-40B4-BE49-F238E27FC236}">
                  <a16:creationId xmlns:a16="http://schemas.microsoft.com/office/drawing/2014/main" id="{5635C111-898F-4D41-81C5-55E0175C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8" y="1020763"/>
              <a:ext cx="625475" cy="200025"/>
            </a:xfrm>
            <a:custGeom>
              <a:avLst/>
              <a:gdLst>
                <a:gd name="T0" fmla="*/ 215 w 429"/>
                <a:gd name="T1" fmla="*/ 137 h 137"/>
                <a:gd name="T2" fmla="*/ 7 w 429"/>
                <a:gd name="T3" fmla="*/ 113 h 137"/>
                <a:gd name="T4" fmla="*/ 0 w 429"/>
                <a:gd name="T5" fmla="*/ 104 h 137"/>
                <a:gd name="T6" fmla="*/ 0 w 429"/>
                <a:gd name="T7" fmla="*/ 4 h 137"/>
                <a:gd name="T8" fmla="*/ 5 w 429"/>
                <a:gd name="T9" fmla="*/ 0 h 137"/>
                <a:gd name="T10" fmla="*/ 424 w 429"/>
                <a:gd name="T11" fmla="*/ 0 h 137"/>
                <a:gd name="T12" fmla="*/ 429 w 429"/>
                <a:gd name="T13" fmla="*/ 4 h 137"/>
                <a:gd name="T14" fmla="*/ 429 w 429"/>
                <a:gd name="T15" fmla="*/ 104 h 137"/>
                <a:gd name="T16" fmla="*/ 422 w 429"/>
                <a:gd name="T17" fmla="*/ 113 h 137"/>
                <a:gd name="T18" fmla="*/ 215 w 429"/>
                <a:gd name="T1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9" h="137">
                  <a:moveTo>
                    <a:pt x="215" y="137"/>
                  </a:moveTo>
                  <a:cubicBezTo>
                    <a:pt x="145" y="137"/>
                    <a:pt x="75" y="129"/>
                    <a:pt x="7" y="113"/>
                  </a:cubicBezTo>
                  <a:cubicBezTo>
                    <a:pt x="4" y="112"/>
                    <a:pt x="0" y="108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27" y="0"/>
                    <a:pt x="429" y="2"/>
                    <a:pt x="429" y="4"/>
                  </a:cubicBezTo>
                  <a:cubicBezTo>
                    <a:pt x="429" y="104"/>
                    <a:pt x="429" y="104"/>
                    <a:pt x="429" y="104"/>
                  </a:cubicBezTo>
                  <a:cubicBezTo>
                    <a:pt x="429" y="108"/>
                    <a:pt x="425" y="112"/>
                    <a:pt x="422" y="113"/>
                  </a:cubicBezTo>
                  <a:cubicBezTo>
                    <a:pt x="354" y="129"/>
                    <a:pt x="284" y="137"/>
                    <a:pt x="215" y="137"/>
                  </a:cubicBez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6" name="Freeform 455">
              <a:extLst>
                <a:ext uri="{FF2B5EF4-FFF2-40B4-BE49-F238E27FC236}">
                  <a16:creationId xmlns:a16="http://schemas.microsoft.com/office/drawing/2014/main" id="{8501BF6E-AD65-43CE-AF38-94440C380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1020763"/>
              <a:ext cx="615950" cy="179388"/>
            </a:xfrm>
            <a:custGeom>
              <a:avLst/>
              <a:gdLst>
                <a:gd name="T0" fmla="*/ 212 w 423"/>
                <a:gd name="T1" fmla="*/ 123 h 123"/>
                <a:gd name="T2" fmla="*/ 13 w 423"/>
                <a:gd name="T3" fmla="*/ 101 h 123"/>
                <a:gd name="T4" fmla="*/ 6 w 423"/>
                <a:gd name="T5" fmla="*/ 93 h 123"/>
                <a:gd name="T6" fmla="*/ 0 w 423"/>
                <a:gd name="T7" fmla="*/ 4 h 123"/>
                <a:gd name="T8" fmla="*/ 5 w 423"/>
                <a:gd name="T9" fmla="*/ 0 h 123"/>
                <a:gd name="T10" fmla="*/ 419 w 423"/>
                <a:gd name="T11" fmla="*/ 0 h 123"/>
                <a:gd name="T12" fmla="*/ 423 w 423"/>
                <a:gd name="T13" fmla="*/ 4 h 123"/>
                <a:gd name="T14" fmla="*/ 417 w 423"/>
                <a:gd name="T15" fmla="*/ 93 h 123"/>
                <a:gd name="T16" fmla="*/ 410 w 423"/>
                <a:gd name="T17" fmla="*/ 101 h 123"/>
                <a:gd name="T18" fmla="*/ 212 w 423"/>
                <a:gd name="T1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123">
                  <a:moveTo>
                    <a:pt x="212" y="123"/>
                  </a:moveTo>
                  <a:cubicBezTo>
                    <a:pt x="145" y="123"/>
                    <a:pt x="79" y="115"/>
                    <a:pt x="13" y="101"/>
                  </a:cubicBezTo>
                  <a:cubicBezTo>
                    <a:pt x="10" y="100"/>
                    <a:pt x="6" y="96"/>
                    <a:pt x="6" y="93"/>
                  </a:cubicBezTo>
                  <a:cubicBezTo>
                    <a:pt x="4" y="63"/>
                    <a:pt x="2" y="3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43" y="0"/>
                    <a:pt x="281" y="0"/>
                    <a:pt x="419" y="0"/>
                  </a:cubicBezTo>
                  <a:cubicBezTo>
                    <a:pt x="421" y="0"/>
                    <a:pt x="423" y="1"/>
                    <a:pt x="423" y="4"/>
                  </a:cubicBezTo>
                  <a:cubicBezTo>
                    <a:pt x="421" y="34"/>
                    <a:pt x="419" y="63"/>
                    <a:pt x="417" y="93"/>
                  </a:cubicBezTo>
                  <a:cubicBezTo>
                    <a:pt x="417" y="96"/>
                    <a:pt x="413" y="100"/>
                    <a:pt x="410" y="101"/>
                  </a:cubicBezTo>
                  <a:cubicBezTo>
                    <a:pt x="344" y="115"/>
                    <a:pt x="278" y="123"/>
                    <a:pt x="212" y="123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7" name="Freeform 456">
              <a:extLst>
                <a:ext uri="{FF2B5EF4-FFF2-40B4-BE49-F238E27FC236}">
                  <a16:creationId xmlns:a16="http://schemas.microsoft.com/office/drawing/2014/main" id="{44B6BFDF-AACE-4E94-BF95-2AA9E52B0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800" y="1004888"/>
              <a:ext cx="82550" cy="207963"/>
            </a:xfrm>
            <a:custGeom>
              <a:avLst/>
              <a:gdLst>
                <a:gd name="T0" fmla="*/ 0 w 57"/>
                <a:gd name="T1" fmla="*/ 0 h 142"/>
                <a:gd name="T2" fmla="*/ 0 w 57"/>
                <a:gd name="T3" fmla="*/ 130 h 142"/>
                <a:gd name="T4" fmla="*/ 5 w 57"/>
                <a:gd name="T5" fmla="*/ 142 h 142"/>
                <a:gd name="T6" fmla="*/ 52 w 57"/>
                <a:gd name="T7" fmla="*/ 142 h 142"/>
                <a:gd name="T8" fmla="*/ 57 w 57"/>
                <a:gd name="T9" fmla="*/ 130 h 142"/>
                <a:gd name="T10" fmla="*/ 57 w 57"/>
                <a:gd name="T11" fmla="*/ 0 h 142"/>
                <a:gd name="T12" fmla="*/ 0 w 57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42">
                  <a:moveTo>
                    <a:pt x="0" y="0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0" y="137"/>
                    <a:pt x="2" y="142"/>
                    <a:pt x="5" y="142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55" y="142"/>
                    <a:pt x="57" y="137"/>
                    <a:pt x="57" y="130"/>
                  </a:cubicBezTo>
                  <a:cubicBezTo>
                    <a:pt x="57" y="0"/>
                    <a:pt x="57" y="0"/>
                    <a:pt x="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8" name="Freeform 457">
              <a:extLst>
                <a:ext uri="{FF2B5EF4-FFF2-40B4-BE49-F238E27FC236}">
                  <a16:creationId xmlns:a16="http://schemas.microsoft.com/office/drawing/2014/main" id="{5F20F3F6-B265-4C3E-9316-295474700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5" y="1004888"/>
              <a:ext cx="11113" cy="207963"/>
            </a:xfrm>
            <a:custGeom>
              <a:avLst/>
              <a:gdLst>
                <a:gd name="T0" fmla="*/ 0 w 7"/>
                <a:gd name="T1" fmla="*/ 0 h 142"/>
                <a:gd name="T2" fmla="*/ 0 w 7"/>
                <a:gd name="T3" fmla="*/ 130 h 142"/>
                <a:gd name="T4" fmla="*/ 1 w 7"/>
                <a:gd name="T5" fmla="*/ 142 h 142"/>
                <a:gd name="T6" fmla="*/ 6 w 7"/>
                <a:gd name="T7" fmla="*/ 142 h 142"/>
                <a:gd name="T8" fmla="*/ 7 w 7"/>
                <a:gd name="T9" fmla="*/ 130 h 142"/>
                <a:gd name="T10" fmla="*/ 7 w 7"/>
                <a:gd name="T11" fmla="*/ 0 h 142"/>
                <a:gd name="T12" fmla="*/ 0 w 7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42">
                  <a:moveTo>
                    <a:pt x="0" y="0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0" y="137"/>
                    <a:pt x="0" y="142"/>
                    <a:pt x="1" y="142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2"/>
                    <a:pt x="7" y="137"/>
                    <a:pt x="7" y="130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F2F39C31-CF87-4272-B010-1797D8E1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1004888"/>
              <a:ext cx="9525" cy="207963"/>
            </a:xfrm>
            <a:custGeom>
              <a:avLst/>
              <a:gdLst>
                <a:gd name="T0" fmla="*/ 0 w 6"/>
                <a:gd name="T1" fmla="*/ 0 h 142"/>
                <a:gd name="T2" fmla="*/ 0 w 6"/>
                <a:gd name="T3" fmla="*/ 130 h 142"/>
                <a:gd name="T4" fmla="*/ 0 w 6"/>
                <a:gd name="T5" fmla="*/ 142 h 142"/>
                <a:gd name="T6" fmla="*/ 6 w 6"/>
                <a:gd name="T7" fmla="*/ 142 h 142"/>
                <a:gd name="T8" fmla="*/ 6 w 6"/>
                <a:gd name="T9" fmla="*/ 130 h 142"/>
                <a:gd name="T10" fmla="*/ 6 w 6"/>
                <a:gd name="T11" fmla="*/ 0 h 142"/>
                <a:gd name="T12" fmla="*/ 0 w 6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42">
                  <a:moveTo>
                    <a:pt x="0" y="0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0" y="137"/>
                    <a:pt x="0" y="142"/>
                    <a:pt x="0" y="142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2"/>
                    <a:pt x="6" y="137"/>
                    <a:pt x="6" y="13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AA1FB6B8-5325-460E-96F9-FE10C03B4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563" y="1192213"/>
              <a:ext cx="73025" cy="103188"/>
            </a:xfrm>
            <a:custGeom>
              <a:avLst/>
              <a:gdLst>
                <a:gd name="T0" fmla="*/ 51 w 51"/>
                <a:gd name="T1" fmla="*/ 61 h 71"/>
                <a:gd name="T2" fmla="*/ 47 w 51"/>
                <a:gd name="T3" fmla="*/ 67 h 71"/>
                <a:gd name="T4" fmla="*/ 5 w 51"/>
                <a:gd name="T5" fmla="*/ 67 h 71"/>
                <a:gd name="T6" fmla="*/ 0 w 51"/>
                <a:gd name="T7" fmla="*/ 61 h 71"/>
                <a:gd name="T8" fmla="*/ 0 w 51"/>
                <a:gd name="T9" fmla="*/ 10 h 71"/>
                <a:gd name="T10" fmla="*/ 5 w 51"/>
                <a:gd name="T11" fmla="*/ 4 h 71"/>
                <a:gd name="T12" fmla="*/ 47 w 51"/>
                <a:gd name="T13" fmla="*/ 4 h 71"/>
                <a:gd name="T14" fmla="*/ 51 w 51"/>
                <a:gd name="T15" fmla="*/ 10 h 71"/>
                <a:gd name="T16" fmla="*/ 51 w 51"/>
                <a:gd name="T17" fmla="*/ 6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71">
                  <a:moveTo>
                    <a:pt x="51" y="61"/>
                  </a:moveTo>
                  <a:cubicBezTo>
                    <a:pt x="51" y="63"/>
                    <a:pt x="49" y="66"/>
                    <a:pt x="47" y="67"/>
                  </a:cubicBezTo>
                  <a:cubicBezTo>
                    <a:pt x="33" y="71"/>
                    <a:pt x="18" y="71"/>
                    <a:pt x="5" y="67"/>
                  </a:cubicBezTo>
                  <a:cubicBezTo>
                    <a:pt x="2" y="66"/>
                    <a:pt x="0" y="63"/>
                    <a:pt x="0" y="61"/>
                  </a:cubicBezTo>
                  <a:cubicBezTo>
                    <a:pt x="0" y="44"/>
                    <a:pt x="0" y="27"/>
                    <a:pt x="0" y="10"/>
                  </a:cubicBezTo>
                  <a:cubicBezTo>
                    <a:pt x="0" y="8"/>
                    <a:pt x="2" y="5"/>
                    <a:pt x="5" y="4"/>
                  </a:cubicBezTo>
                  <a:cubicBezTo>
                    <a:pt x="18" y="0"/>
                    <a:pt x="33" y="0"/>
                    <a:pt x="47" y="4"/>
                  </a:cubicBezTo>
                  <a:cubicBezTo>
                    <a:pt x="49" y="5"/>
                    <a:pt x="51" y="8"/>
                    <a:pt x="51" y="10"/>
                  </a:cubicBezTo>
                  <a:cubicBezTo>
                    <a:pt x="51" y="27"/>
                    <a:pt x="51" y="44"/>
                    <a:pt x="51" y="6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76762E23-8B35-4731-A0A5-BC7EE80FC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563" y="1195388"/>
              <a:ext cx="73025" cy="46038"/>
            </a:xfrm>
            <a:custGeom>
              <a:avLst/>
              <a:gdLst>
                <a:gd name="T0" fmla="*/ 47 w 51"/>
                <a:gd name="T1" fmla="*/ 4 h 32"/>
                <a:gd name="T2" fmla="*/ 5 w 51"/>
                <a:gd name="T3" fmla="*/ 4 h 32"/>
                <a:gd name="T4" fmla="*/ 0 w 51"/>
                <a:gd name="T5" fmla="*/ 9 h 32"/>
                <a:gd name="T6" fmla="*/ 0 w 51"/>
                <a:gd name="T7" fmla="*/ 32 h 32"/>
                <a:gd name="T8" fmla="*/ 1 w 51"/>
                <a:gd name="T9" fmla="*/ 32 h 32"/>
                <a:gd name="T10" fmla="*/ 51 w 51"/>
                <a:gd name="T11" fmla="*/ 32 h 32"/>
                <a:gd name="T12" fmla="*/ 51 w 51"/>
                <a:gd name="T13" fmla="*/ 9 h 32"/>
                <a:gd name="T14" fmla="*/ 47 w 51"/>
                <a:gd name="T15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2">
                  <a:moveTo>
                    <a:pt x="47" y="4"/>
                  </a:moveTo>
                  <a:cubicBezTo>
                    <a:pt x="33" y="0"/>
                    <a:pt x="18" y="0"/>
                    <a:pt x="5" y="4"/>
                  </a:cubicBezTo>
                  <a:cubicBezTo>
                    <a:pt x="2" y="5"/>
                    <a:pt x="0" y="7"/>
                    <a:pt x="0" y="9"/>
                  </a:cubicBezTo>
                  <a:cubicBezTo>
                    <a:pt x="0" y="17"/>
                    <a:pt x="0" y="24"/>
                    <a:pt x="0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8" y="32"/>
                    <a:pt x="34" y="32"/>
                    <a:pt x="51" y="32"/>
                  </a:cubicBezTo>
                  <a:cubicBezTo>
                    <a:pt x="51" y="24"/>
                    <a:pt x="51" y="17"/>
                    <a:pt x="51" y="9"/>
                  </a:cubicBezTo>
                  <a:cubicBezTo>
                    <a:pt x="51" y="7"/>
                    <a:pt x="49" y="5"/>
                    <a:pt x="47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D5758CE6-7DF4-4508-8A1C-66F17536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8563" y="1247776"/>
              <a:ext cx="73025" cy="47625"/>
            </a:xfrm>
            <a:custGeom>
              <a:avLst/>
              <a:gdLst>
                <a:gd name="T0" fmla="*/ 0 w 51"/>
                <a:gd name="T1" fmla="*/ 0 h 33"/>
                <a:gd name="T2" fmla="*/ 0 w 51"/>
                <a:gd name="T3" fmla="*/ 23 h 33"/>
                <a:gd name="T4" fmla="*/ 5 w 51"/>
                <a:gd name="T5" fmla="*/ 29 h 33"/>
                <a:gd name="T6" fmla="*/ 47 w 51"/>
                <a:gd name="T7" fmla="*/ 29 h 33"/>
                <a:gd name="T8" fmla="*/ 51 w 51"/>
                <a:gd name="T9" fmla="*/ 23 h 33"/>
                <a:gd name="T10" fmla="*/ 51 w 51"/>
                <a:gd name="T11" fmla="*/ 0 h 33"/>
                <a:gd name="T12" fmla="*/ 0 w 5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3">
                  <a:moveTo>
                    <a:pt x="0" y="0"/>
                  </a:moveTo>
                  <a:cubicBezTo>
                    <a:pt x="0" y="8"/>
                    <a:pt x="0" y="15"/>
                    <a:pt x="0" y="23"/>
                  </a:cubicBezTo>
                  <a:cubicBezTo>
                    <a:pt x="0" y="25"/>
                    <a:pt x="2" y="28"/>
                    <a:pt x="5" y="29"/>
                  </a:cubicBezTo>
                  <a:cubicBezTo>
                    <a:pt x="18" y="33"/>
                    <a:pt x="33" y="33"/>
                    <a:pt x="47" y="29"/>
                  </a:cubicBezTo>
                  <a:cubicBezTo>
                    <a:pt x="49" y="28"/>
                    <a:pt x="51" y="25"/>
                    <a:pt x="51" y="23"/>
                  </a:cubicBezTo>
                  <a:cubicBezTo>
                    <a:pt x="51" y="15"/>
                    <a:pt x="51" y="8"/>
                    <a:pt x="5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9EBF5532-9513-46CB-9460-F0A29A233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913" y="1254126"/>
              <a:ext cx="61913" cy="31750"/>
            </a:xfrm>
            <a:custGeom>
              <a:avLst/>
              <a:gdLst>
                <a:gd name="T0" fmla="*/ 21 w 42"/>
                <a:gd name="T1" fmla="*/ 22 h 22"/>
                <a:gd name="T2" fmla="*/ 1 w 42"/>
                <a:gd name="T3" fmla="*/ 19 h 22"/>
                <a:gd name="T4" fmla="*/ 0 w 42"/>
                <a:gd name="T5" fmla="*/ 18 h 22"/>
                <a:gd name="T6" fmla="*/ 0 w 42"/>
                <a:gd name="T7" fmla="*/ 0 h 22"/>
                <a:gd name="T8" fmla="*/ 42 w 42"/>
                <a:gd name="T9" fmla="*/ 0 h 22"/>
                <a:gd name="T10" fmla="*/ 42 w 42"/>
                <a:gd name="T11" fmla="*/ 18 h 22"/>
                <a:gd name="T12" fmla="*/ 40 w 42"/>
                <a:gd name="T13" fmla="*/ 19 h 22"/>
                <a:gd name="T14" fmla="*/ 21 w 42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2">
                  <a:moveTo>
                    <a:pt x="21" y="22"/>
                  </a:moveTo>
                  <a:cubicBezTo>
                    <a:pt x="14" y="22"/>
                    <a:pt x="7" y="21"/>
                    <a:pt x="1" y="19"/>
                  </a:cubicBezTo>
                  <a:cubicBezTo>
                    <a:pt x="0" y="19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8"/>
                    <a:pt x="41" y="19"/>
                    <a:pt x="40" y="19"/>
                  </a:cubicBezTo>
                  <a:cubicBezTo>
                    <a:pt x="34" y="21"/>
                    <a:pt x="27" y="22"/>
                    <a:pt x="21" y="2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4" name="Freeform 687">
              <a:extLst>
                <a:ext uri="{FF2B5EF4-FFF2-40B4-BE49-F238E27FC236}">
                  <a16:creationId xmlns:a16="http://schemas.microsoft.com/office/drawing/2014/main" id="{BBE660BB-B14E-4981-BE9E-830D27234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6775" y="1501776"/>
              <a:ext cx="334963" cy="74613"/>
            </a:xfrm>
            <a:custGeom>
              <a:avLst/>
              <a:gdLst>
                <a:gd name="T0" fmla="*/ 230 w 230"/>
                <a:gd name="T1" fmla="*/ 45 h 51"/>
                <a:gd name="T2" fmla="*/ 0 w 230"/>
                <a:gd name="T3" fmla="*/ 0 h 51"/>
                <a:gd name="T4" fmla="*/ 5 w 230"/>
                <a:gd name="T5" fmla="*/ 8 h 51"/>
                <a:gd name="T6" fmla="*/ 228 w 230"/>
                <a:gd name="T7" fmla="*/ 51 h 51"/>
                <a:gd name="T8" fmla="*/ 230 w 230"/>
                <a:gd name="T9" fmla="*/ 4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1">
                  <a:moveTo>
                    <a:pt x="230" y="4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2" y="7"/>
                    <a:pt x="5" y="8"/>
                  </a:cubicBezTo>
                  <a:cubicBezTo>
                    <a:pt x="228" y="51"/>
                    <a:pt x="228" y="51"/>
                    <a:pt x="228" y="51"/>
                  </a:cubicBezTo>
                  <a:lnTo>
                    <a:pt x="230" y="45"/>
                  </a:ln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5" name="Freeform 688">
              <a:extLst>
                <a:ext uri="{FF2B5EF4-FFF2-40B4-BE49-F238E27FC236}">
                  <a16:creationId xmlns:a16="http://schemas.microsoft.com/office/drawing/2014/main" id="{9BE29412-FC5C-42C9-9BF2-9793764BD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013" y="1514476"/>
              <a:ext cx="338138" cy="84138"/>
            </a:xfrm>
            <a:custGeom>
              <a:avLst/>
              <a:gdLst>
                <a:gd name="T0" fmla="*/ 229 w 232"/>
                <a:gd name="T1" fmla="*/ 58 h 58"/>
                <a:gd name="T2" fmla="*/ 232 w 232"/>
                <a:gd name="T3" fmla="*/ 43 h 58"/>
                <a:gd name="T4" fmla="*/ 9 w 232"/>
                <a:gd name="T5" fmla="*/ 0 h 58"/>
                <a:gd name="T6" fmla="*/ 9 w 232"/>
                <a:gd name="T7" fmla="*/ 0 h 58"/>
                <a:gd name="T8" fmla="*/ 9 w 232"/>
                <a:gd name="T9" fmla="*/ 0 h 58"/>
                <a:gd name="T10" fmla="*/ 1 w 232"/>
                <a:gd name="T11" fmla="*/ 6 h 58"/>
                <a:gd name="T12" fmla="*/ 6 w 232"/>
                <a:gd name="T13" fmla="*/ 15 h 58"/>
                <a:gd name="T14" fmla="*/ 6 w 232"/>
                <a:gd name="T15" fmla="*/ 15 h 58"/>
                <a:gd name="T16" fmla="*/ 6 w 232"/>
                <a:gd name="T17" fmla="*/ 15 h 58"/>
                <a:gd name="T18" fmla="*/ 6 w 232"/>
                <a:gd name="T19" fmla="*/ 15 h 58"/>
                <a:gd name="T20" fmla="*/ 229 w 232"/>
                <a:gd name="T2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58">
                  <a:moveTo>
                    <a:pt x="229" y="58"/>
                  </a:moveTo>
                  <a:cubicBezTo>
                    <a:pt x="232" y="43"/>
                    <a:pt x="232" y="43"/>
                    <a:pt x="232" y="4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2" y="2"/>
                    <a:pt x="1" y="6"/>
                  </a:cubicBezTo>
                  <a:cubicBezTo>
                    <a:pt x="0" y="10"/>
                    <a:pt x="3" y="13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229" y="58"/>
                  </a:ln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6" name="Freeform 689">
              <a:extLst>
                <a:ext uri="{FF2B5EF4-FFF2-40B4-BE49-F238E27FC236}">
                  <a16:creationId xmlns:a16="http://schemas.microsoft.com/office/drawing/2014/main" id="{64F94939-B5A5-4EB0-A667-DA3B39ED6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425" y="1533526"/>
              <a:ext cx="334963" cy="73025"/>
            </a:xfrm>
            <a:custGeom>
              <a:avLst/>
              <a:gdLst>
                <a:gd name="T0" fmla="*/ 7 w 230"/>
                <a:gd name="T1" fmla="*/ 1 h 50"/>
                <a:gd name="T2" fmla="*/ 0 w 230"/>
                <a:gd name="T3" fmla="*/ 6 h 50"/>
                <a:gd name="T4" fmla="*/ 229 w 230"/>
                <a:gd name="T5" fmla="*/ 50 h 50"/>
                <a:gd name="T6" fmla="*/ 230 w 230"/>
                <a:gd name="T7" fmla="*/ 44 h 50"/>
                <a:gd name="T8" fmla="*/ 7 w 230"/>
                <a:gd name="T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0">
                  <a:moveTo>
                    <a:pt x="7" y="1"/>
                  </a:moveTo>
                  <a:cubicBezTo>
                    <a:pt x="4" y="0"/>
                    <a:pt x="1" y="2"/>
                    <a:pt x="0" y="6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30" y="44"/>
                    <a:pt x="230" y="44"/>
                    <a:pt x="230" y="44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7" name="Freeform 690">
              <a:extLst>
                <a:ext uri="{FF2B5EF4-FFF2-40B4-BE49-F238E27FC236}">
                  <a16:creationId xmlns:a16="http://schemas.microsoft.com/office/drawing/2014/main" id="{EFF50DF8-39F8-4B67-BC5E-D8256AF9C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0" y="1501776"/>
              <a:ext cx="36513" cy="41275"/>
            </a:xfrm>
            <a:custGeom>
              <a:avLst/>
              <a:gdLst>
                <a:gd name="T0" fmla="*/ 15 w 25"/>
                <a:gd name="T1" fmla="*/ 28 h 28"/>
                <a:gd name="T2" fmla="*/ 22 w 25"/>
                <a:gd name="T3" fmla="*/ 23 h 28"/>
                <a:gd name="T4" fmla="*/ 22 w 25"/>
                <a:gd name="T5" fmla="*/ 23 h 28"/>
                <a:gd name="T6" fmla="*/ 22 w 25"/>
                <a:gd name="T7" fmla="*/ 23 h 28"/>
                <a:gd name="T8" fmla="*/ 22 w 25"/>
                <a:gd name="T9" fmla="*/ 23 h 28"/>
                <a:gd name="T10" fmla="*/ 17 w 25"/>
                <a:gd name="T11" fmla="*/ 14 h 28"/>
                <a:gd name="T12" fmla="*/ 25 w 25"/>
                <a:gd name="T13" fmla="*/ 8 h 28"/>
                <a:gd name="T14" fmla="*/ 25 w 25"/>
                <a:gd name="T15" fmla="*/ 8 h 28"/>
                <a:gd name="T16" fmla="*/ 25 w 25"/>
                <a:gd name="T17" fmla="*/ 8 h 28"/>
                <a:gd name="T18" fmla="*/ 20 w 25"/>
                <a:gd name="T19" fmla="*/ 0 h 28"/>
                <a:gd name="T20" fmla="*/ 0 w 25"/>
                <a:gd name="T21" fmla="*/ 11 h 28"/>
                <a:gd name="T22" fmla="*/ 15 w 25"/>
                <a:gd name="T2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8">
                  <a:moveTo>
                    <a:pt x="15" y="28"/>
                  </a:moveTo>
                  <a:cubicBezTo>
                    <a:pt x="16" y="24"/>
                    <a:pt x="19" y="22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9" y="21"/>
                    <a:pt x="16" y="18"/>
                    <a:pt x="17" y="14"/>
                  </a:cubicBezTo>
                  <a:cubicBezTo>
                    <a:pt x="18" y="10"/>
                    <a:pt x="21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2" y="7"/>
                    <a:pt x="20" y="4"/>
                    <a:pt x="20" y="0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5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8" name="Freeform 691">
              <a:extLst>
                <a:ext uri="{FF2B5EF4-FFF2-40B4-BE49-F238E27FC236}">
                  <a16:creationId xmlns:a16="http://schemas.microsoft.com/office/drawing/2014/main" id="{4CC62D57-3A09-4323-9BC3-67D73A56F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0" y="1511301"/>
              <a:ext cx="14288" cy="19050"/>
            </a:xfrm>
            <a:custGeom>
              <a:avLst/>
              <a:gdLst>
                <a:gd name="T0" fmla="*/ 10 w 10"/>
                <a:gd name="T1" fmla="*/ 0 h 13"/>
                <a:gd name="T2" fmla="*/ 0 w 10"/>
                <a:gd name="T3" fmla="*/ 5 h 13"/>
                <a:gd name="T4" fmla="*/ 7 w 10"/>
                <a:gd name="T5" fmla="*/ 13 h 13"/>
                <a:gd name="T6" fmla="*/ 9 w 10"/>
                <a:gd name="T7" fmla="*/ 6 h 13"/>
                <a:gd name="T8" fmla="*/ 10 w 10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1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1"/>
                    <a:pt x="9" y="9"/>
                    <a:pt x="9" y="6"/>
                  </a:cubicBezTo>
                  <a:cubicBezTo>
                    <a:pt x="10" y="4"/>
                    <a:pt x="10" y="2"/>
                    <a:pt x="10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9" name="Freeform 692">
              <a:extLst>
                <a:ext uri="{FF2B5EF4-FFF2-40B4-BE49-F238E27FC236}">
                  <a16:creationId xmlns:a16="http://schemas.microsoft.com/office/drawing/2014/main" id="{447848CE-24BE-44E0-A7C1-8F9CC87C7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150" y="1568451"/>
              <a:ext cx="14288" cy="9525"/>
            </a:xfrm>
            <a:custGeom>
              <a:avLst/>
              <a:gdLst>
                <a:gd name="T0" fmla="*/ 1 w 9"/>
                <a:gd name="T1" fmla="*/ 0 h 6"/>
                <a:gd name="T2" fmla="*/ 0 w 9"/>
                <a:gd name="T3" fmla="*/ 5 h 6"/>
                <a:gd name="T4" fmla="*/ 7 w 9"/>
                <a:gd name="T5" fmla="*/ 6 h 6"/>
                <a:gd name="T6" fmla="*/ 9 w 9"/>
                <a:gd name="T7" fmla="*/ 0 h 6"/>
                <a:gd name="T8" fmla="*/ 1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1" y="0"/>
                  </a:moveTo>
                  <a:lnTo>
                    <a:pt x="0" y="5"/>
                  </a:lnTo>
                  <a:lnTo>
                    <a:pt x="7" y="6"/>
                  </a:lnTo>
                  <a:lnTo>
                    <a:pt x="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9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0" name="Freeform 693">
              <a:extLst>
                <a:ext uri="{FF2B5EF4-FFF2-40B4-BE49-F238E27FC236}">
                  <a16:creationId xmlns:a16="http://schemas.microsoft.com/office/drawing/2014/main" id="{9ADA4090-C310-47B2-93A0-11FB7B186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975" y="1576389"/>
              <a:ext cx="14288" cy="23813"/>
            </a:xfrm>
            <a:custGeom>
              <a:avLst/>
              <a:gdLst>
                <a:gd name="T0" fmla="*/ 2 w 9"/>
                <a:gd name="T1" fmla="*/ 0 h 15"/>
                <a:gd name="T2" fmla="*/ 0 w 9"/>
                <a:gd name="T3" fmla="*/ 14 h 15"/>
                <a:gd name="T4" fmla="*/ 7 w 9"/>
                <a:gd name="T5" fmla="*/ 15 h 15"/>
                <a:gd name="T6" fmla="*/ 9 w 9"/>
                <a:gd name="T7" fmla="*/ 1 h 15"/>
                <a:gd name="T8" fmla="*/ 2 w 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2" y="0"/>
                  </a:moveTo>
                  <a:lnTo>
                    <a:pt x="0" y="14"/>
                  </a:lnTo>
                  <a:lnTo>
                    <a:pt x="7" y="15"/>
                  </a:lnTo>
                  <a:lnTo>
                    <a:pt x="9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2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1" name="Freeform 694">
              <a:extLst>
                <a:ext uri="{FF2B5EF4-FFF2-40B4-BE49-F238E27FC236}">
                  <a16:creationId xmlns:a16="http://schemas.microsoft.com/office/drawing/2014/main" id="{DBFA8ACD-9BE4-4A88-B3A7-80673E33C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800" y="1598614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5 h 6"/>
                <a:gd name="T4" fmla="*/ 7 w 9"/>
                <a:gd name="T5" fmla="*/ 6 h 6"/>
                <a:gd name="T6" fmla="*/ 9 w 9"/>
                <a:gd name="T7" fmla="*/ 1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5"/>
                  </a:lnTo>
                  <a:lnTo>
                    <a:pt x="7" y="6"/>
                  </a:lnTo>
                  <a:lnTo>
                    <a:pt x="9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F9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2" name="Freeform 1271">
              <a:extLst>
                <a:ext uri="{FF2B5EF4-FFF2-40B4-BE49-F238E27FC236}">
                  <a16:creationId xmlns:a16="http://schemas.microsoft.com/office/drawing/2014/main" id="{85F51D4F-2088-45C3-8D6C-5A9861975A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713" y="1268413"/>
              <a:ext cx="447675" cy="292100"/>
            </a:xfrm>
            <a:custGeom>
              <a:avLst/>
              <a:gdLst>
                <a:gd name="T0" fmla="*/ 274 w 307"/>
                <a:gd name="T1" fmla="*/ 2 h 200"/>
                <a:gd name="T2" fmla="*/ 4 w 307"/>
                <a:gd name="T3" fmla="*/ 143 h 200"/>
                <a:gd name="T4" fmla="*/ 1 w 307"/>
                <a:gd name="T5" fmla="*/ 152 h 200"/>
                <a:gd name="T6" fmla="*/ 24 w 307"/>
                <a:gd name="T7" fmla="*/ 195 h 200"/>
                <a:gd name="T8" fmla="*/ 33 w 307"/>
                <a:gd name="T9" fmla="*/ 198 h 200"/>
                <a:gd name="T10" fmla="*/ 303 w 307"/>
                <a:gd name="T11" fmla="*/ 57 h 200"/>
                <a:gd name="T12" fmla="*/ 305 w 307"/>
                <a:gd name="T13" fmla="*/ 48 h 200"/>
                <a:gd name="T14" fmla="*/ 283 w 307"/>
                <a:gd name="T15" fmla="*/ 5 h 200"/>
                <a:gd name="T16" fmla="*/ 274 w 307"/>
                <a:gd name="T17" fmla="*/ 2 h 200"/>
                <a:gd name="T18" fmla="*/ 31 w 307"/>
                <a:gd name="T19" fmla="*/ 168 h 200"/>
                <a:gd name="T20" fmla="*/ 26 w 307"/>
                <a:gd name="T21" fmla="*/ 166 h 200"/>
                <a:gd name="T22" fmla="*/ 28 w 307"/>
                <a:gd name="T23" fmla="*/ 161 h 200"/>
                <a:gd name="T24" fmla="*/ 33 w 307"/>
                <a:gd name="T25" fmla="*/ 163 h 200"/>
                <a:gd name="T26" fmla="*/ 31 w 307"/>
                <a:gd name="T27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7" h="200">
                  <a:moveTo>
                    <a:pt x="274" y="2"/>
                  </a:moveTo>
                  <a:cubicBezTo>
                    <a:pt x="4" y="143"/>
                    <a:pt x="4" y="143"/>
                    <a:pt x="4" y="143"/>
                  </a:cubicBezTo>
                  <a:cubicBezTo>
                    <a:pt x="1" y="145"/>
                    <a:pt x="0" y="149"/>
                    <a:pt x="1" y="152"/>
                  </a:cubicBezTo>
                  <a:cubicBezTo>
                    <a:pt x="24" y="195"/>
                    <a:pt x="24" y="195"/>
                    <a:pt x="24" y="195"/>
                  </a:cubicBezTo>
                  <a:cubicBezTo>
                    <a:pt x="26" y="198"/>
                    <a:pt x="30" y="200"/>
                    <a:pt x="33" y="19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6" y="55"/>
                    <a:pt x="307" y="51"/>
                    <a:pt x="305" y="48"/>
                  </a:cubicBezTo>
                  <a:cubicBezTo>
                    <a:pt x="283" y="5"/>
                    <a:pt x="283" y="5"/>
                    <a:pt x="283" y="5"/>
                  </a:cubicBezTo>
                  <a:cubicBezTo>
                    <a:pt x="281" y="2"/>
                    <a:pt x="277" y="0"/>
                    <a:pt x="274" y="2"/>
                  </a:cubicBezTo>
                  <a:close/>
                  <a:moveTo>
                    <a:pt x="31" y="168"/>
                  </a:moveTo>
                  <a:cubicBezTo>
                    <a:pt x="30" y="169"/>
                    <a:pt x="27" y="168"/>
                    <a:pt x="26" y="166"/>
                  </a:cubicBezTo>
                  <a:cubicBezTo>
                    <a:pt x="26" y="165"/>
                    <a:pt x="26" y="162"/>
                    <a:pt x="28" y="161"/>
                  </a:cubicBezTo>
                  <a:cubicBezTo>
                    <a:pt x="30" y="160"/>
                    <a:pt x="32" y="161"/>
                    <a:pt x="33" y="163"/>
                  </a:cubicBezTo>
                  <a:cubicBezTo>
                    <a:pt x="34" y="165"/>
                    <a:pt x="33" y="167"/>
                    <a:pt x="31" y="16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3" name="Freeform 1272">
              <a:extLst>
                <a:ext uri="{FF2B5EF4-FFF2-40B4-BE49-F238E27FC236}">
                  <a16:creationId xmlns:a16="http://schemas.microsoft.com/office/drawing/2014/main" id="{6F5B23BB-2915-432C-9C1C-C17E00CEF1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9050" y="1498601"/>
              <a:ext cx="20638" cy="20638"/>
            </a:xfrm>
            <a:custGeom>
              <a:avLst/>
              <a:gdLst>
                <a:gd name="T0" fmla="*/ 5 w 15"/>
                <a:gd name="T1" fmla="*/ 2 h 15"/>
                <a:gd name="T2" fmla="*/ 2 w 15"/>
                <a:gd name="T3" fmla="*/ 11 h 15"/>
                <a:gd name="T4" fmla="*/ 11 w 15"/>
                <a:gd name="T5" fmla="*/ 14 h 15"/>
                <a:gd name="T6" fmla="*/ 14 w 15"/>
                <a:gd name="T7" fmla="*/ 5 h 15"/>
                <a:gd name="T8" fmla="*/ 5 w 15"/>
                <a:gd name="T9" fmla="*/ 2 h 15"/>
                <a:gd name="T10" fmla="*/ 9 w 15"/>
                <a:gd name="T11" fmla="*/ 11 h 15"/>
                <a:gd name="T12" fmla="*/ 4 w 15"/>
                <a:gd name="T13" fmla="*/ 9 h 15"/>
                <a:gd name="T14" fmla="*/ 6 w 15"/>
                <a:gd name="T15" fmla="*/ 4 h 15"/>
                <a:gd name="T16" fmla="*/ 11 w 15"/>
                <a:gd name="T17" fmla="*/ 6 h 15"/>
                <a:gd name="T18" fmla="*/ 9 w 15"/>
                <a:gd name="T19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5">
                  <a:moveTo>
                    <a:pt x="5" y="2"/>
                  </a:moveTo>
                  <a:cubicBezTo>
                    <a:pt x="1" y="3"/>
                    <a:pt x="0" y="7"/>
                    <a:pt x="2" y="11"/>
                  </a:cubicBezTo>
                  <a:cubicBezTo>
                    <a:pt x="4" y="14"/>
                    <a:pt x="8" y="15"/>
                    <a:pt x="11" y="14"/>
                  </a:cubicBezTo>
                  <a:cubicBezTo>
                    <a:pt x="14" y="12"/>
                    <a:pt x="15" y="8"/>
                    <a:pt x="14" y="5"/>
                  </a:cubicBezTo>
                  <a:cubicBezTo>
                    <a:pt x="12" y="1"/>
                    <a:pt x="8" y="0"/>
                    <a:pt x="5" y="2"/>
                  </a:cubicBezTo>
                  <a:close/>
                  <a:moveTo>
                    <a:pt x="9" y="11"/>
                  </a:moveTo>
                  <a:cubicBezTo>
                    <a:pt x="8" y="12"/>
                    <a:pt x="5" y="11"/>
                    <a:pt x="4" y="9"/>
                  </a:cubicBezTo>
                  <a:cubicBezTo>
                    <a:pt x="4" y="8"/>
                    <a:pt x="4" y="5"/>
                    <a:pt x="6" y="4"/>
                  </a:cubicBezTo>
                  <a:cubicBezTo>
                    <a:pt x="8" y="3"/>
                    <a:pt x="10" y="4"/>
                    <a:pt x="11" y="6"/>
                  </a:cubicBezTo>
                  <a:cubicBezTo>
                    <a:pt x="12" y="8"/>
                    <a:pt x="11" y="10"/>
                    <a:pt x="9" y="11"/>
                  </a:cubicBez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4" name="Freeform 1273">
              <a:extLst>
                <a:ext uri="{FF2B5EF4-FFF2-40B4-BE49-F238E27FC236}">
                  <a16:creationId xmlns:a16="http://schemas.microsoft.com/office/drawing/2014/main" id="{E5F82C5B-5D88-45C4-BDD9-E5108535B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8888" y="1273176"/>
              <a:ext cx="449263" cy="287338"/>
            </a:xfrm>
            <a:custGeom>
              <a:avLst/>
              <a:gdLst>
                <a:gd name="T0" fmla="*/ 275 w 308"/>
                <a:gd name="T1" fmla="*/ 1 h 197"/>
                <a:gd name="T2" fmla="*/ 4 w 308"/>
                <a:gd name="T3" fmla="*/ 141 h 197"/>
                <a:gd name="T4" fmla="*/ 1 w 308"/>
                <a:gd name="T5" fmla="*/ 149 h 197"/>
                <a:gd name="T6" fmla="*/ 24 w 308"/>
                <a:gd name="T7" fmla="*/ 193 h 197"/>
                <a:gd name="T8" fmla="*/ 33 w 308"/>
                <a:gd name="T9" fmla="*/ 196 h 197"/>
                <a:gd name="T10" fmla="*/ 303 w 308"/>
                <a:gd name="T11" fmla="*/ 56 h 197"/>
                <a:gd name="T12" fmla="*/ 306 w 308"/>
                <a:gd name="T13" fmla="*/ 48 h 197"/>
                <a:gd name="T14" fmla="*/ 284 w 308"/>
                <a:gd name="T15" fmla="*/ 4 h 197"/>
                <a:gd name="T16" fmla="*/ 275 w 308"/>
                <a:gd name="T17" fmla="*/ 1 h 197"/>
                <a:gd name="T18" fmla="*/ 31 w 308"/>
                <a:gd name="T19" fmla="*/ 166 h 197"/>
                <a:gd name="T20" fmla="*/ 26 w 308"/>
                <a:gd name="T21" fmla="*/ 164 h 197"/>
                <a:gd name="T22" fmla="*/ 28 w 308"/>
                <a:gd name="T23" fmla="*/ 159 h 197"/>
                <a:gd name="T24" fmla="*/ 33 w 308"/>
                <a:gd name="T25" fmla="*/ 161 h 197"/>
                <a:gd name="T26" fmla="*/ 31 w 308"/>
                <a:gd name="T27" fmla="*/ 16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8" h="197">
                  <a:moveTo>
                    <a:pt x="275" y="1"/>
                  </a:moveTo>
                  <a:cubicBezTo>
                    <a:pt x="4" y="141"/>
                    <a:pt x="4" y="141"/>
                    <a:pt x="4" y="141"/>
                  </a:cubicBezTo>
                  <a:cubicBezTo>
                    <a:pt x="1" y="142"/>
                    <a:pt x="0" y="146"/>
                    <a:pt x="1" y="149"/>
                  </a:cubicBezTo>
                  <a:cubicBezTo>
                    <a:pt x="24" y="193"/>
                    <a:pt x="24" y="193"/>
                    <a:pt x="24" y="193"/>
                  </a:cubicBezTo>
                  <a:cubicBezTo>
                    <a:pt x="25" y="196"/>
                    <a:pt x="29" y="197"/>
                    <a:pt x="33" y="196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6" y="55"/>
                    <a:pt x="308" y="51"/>
                    <a:pt x="306" y="48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2" y="1"/>
                    <a:pt x="278" y="0"/>
                    <a:pt x="275" y="1"/>
                  </a:cubicBezTo>
                  <a:close/>
                  <a:moveTo>
                    <a:pt x="31" y="166"/>
                  </a:moveTo>
                  <a:cubicBezTo>
                    <a:pt x="30" y="167"/>
                    <a:pt x="27" y="166"/>
                    <a:pt x="26" y="164"/>
                  </a:cubicBezTo>
                  <a:cubicBezTo>
                    <a:pt x="25" y="162"/>
                    <a:pt x="26" y="160"/>
                    <a:pt x="28" y="159"/>
                  </a:cubicBezTo>
                  <a:cubicBezTo>
                    <a:pt x="30" y="158"/>
                    <a:pt x="32" y="159"/>
                    <a:pt x="33" y="161"/>
                  </a:cubicBezTo>
                  <a:cubicBezTo>
                    <a:pt x="34" y="163"/>
                    <a:pt x="33" y="165"/>
                    <a:pt x="31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5" name="Freeform 1274">
              <a:extLst>
                <a:ext uri="{FF2B5EF4-FFF2-40B4-BE49-F238E27FC236}">
                  <a16:creationId xmlns:a16="http://schemas.microsoft.com/office/drawing/2014/main" id="{A5847922-6C36-475E-8361-7DF6850CF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1274763"/>
              <a:ext cx="101600" cy="111125"/>
            </a:xfrm>
            <a:custGeom>
              <a:avLst/>
              <a:gdLst>
                <a:gd name="T0" fmla="*/ 26 w 64"/>
                <a:gd name="T1" fmla="*/ 70 h 70"/>
                <a:gd name="T2" fmla="*/ 64 w 64"/>
                <a:gd name="T3" fmla="*/ 51 h 70"/>
                <a:gd name="T4" fmla="*/ 38 w 64"/>
                <a:gd name="T5" fmla="*/ 0 h 70"/>
                <a:gd name="T6" fmla="*/ 0 w 64"/>
                <a:gd name="T7" fmla="*/ 19 h 70"/>
                <a:gd name="T8" fmla="*/ 26 w 64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0">
                  <a:moveTo>
                    <a:pt x="26" y="70"/>
                  </a:moveTo>
                  <a:lnTo>
                    <a:pt x="64" y="51"/>
                  </a:lnTo>
                  <a:lnTo>
                    <a:pt x="38" y="0"/>
                  </a:lnTo>
                  <a:lnTo>
                    <a:pt x="0" y="19"/>
                  </a:lnTo>
                  <a:lnTo>
                    <a:pt x="26" y="70"/>
                  </a:lnTo>
                  <a:close/>
                </a:path>
              </a:pathLst>
            </a:custGeom>
            <a:solidFill>
              <a:srgbClr val="F6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6" name="Freeform 1275">
              <a:extLst>
                <a:ext uri="{FF2B5EF4-FFF2-40B4-BE49-F238E27FC236}">
                  <a16:creationId xmlns:a16="http://schemas.microsoft.com/office/drawing/2014/main" id="{41F1FA22-EC89-40E0-AEF6-7BEDEE254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75" y="1304926"/>
              <a:ext cx="103188" cy="112713"/>
            </a:xfrm>
            <a:custGeom>
              <a:avLst/>
              <a:gdLst>
                <a:gd name="T0" fmla="*/ 26 w 65"/>
                <a:gd name="T1" fmla="*/ 71 h 71"/>
                <a:gd name="T2" fmla="*/ 65 w 65"/>
                <a:gd name="T3" fmla="*/ 51 h 71"/>
                <a:gd name="T4" fmla="*/ 38 w 65"/>
                <a:gd name="T5" fmla="*/ 0 h 71"/>
                <a:gd name="T6" fmla="*/ 0 w 65"/>
                <a:gd name="T7" fmla="*/ 20 h 71"/>
                <a:gd name="T8" fmla="*/ 26 w 65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1">
                  <a:moveTo>
                    <a:pt x="26" y="71"/>
                  </a:moveTo>
                  <a:lnTo>
                    <a:pt x="65" y="51"/>
                  </a:lnTo>
                  <a:lnTo>
                    <a:pt x="38" y="0"/>
                  </a:lnTo>
                  <a:lnTo>
                    <a:pt x="0" y="20"/>
                  </a:lnTo>
                  <a:lnTo>
                    <a:pt x="26" y="71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7" name="Freeform 1276">
              <a:extLst>
                <a:ext uri="{FF2B5EF4-FFF2-40B4-BE49-F238E27FC236}">
                  <a16:creationId xmlns:a16="http://schemas.microsoft.com/office/drawing/2014/main" id="{5979C63B-35A7-43D1-97EA-C6D38422E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38" y="1336676"/>
              <a:ext cx="100013" cy="111125"/>
            </a:xfrm>
            <a:custGeom>
              <a:avLst/>
              <a:gdLst>
                <a:gd name="T0" fmla="*/ 25 w 63"/>
                <a:gd name="T1" fmla="*/ 70 h 70"/>
                <a:gd name="T2" fmla="*/ 63 w 63"/>
                <a:gd name="T3" fmla="*/ 50 h 70"/>
                <a:gd name="T4" fmla="*/ 37 w 63"/>
                <a:gd name="T5" fmla="*/ 0 h 70"/>
                <a:gd name="T6" fmla="*/ 0 w 63"/>
                <a:gd name="T7" fmla="*/ 20 h 70"/>
                <a:gd name="T8" fmla="*/ 25 w 63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0">
                  <a:moveTo>
                    <a:pt x="25" y="70"/>
                  </a:moveTo>
                  <a:lnTo>
                    <a:pt x="63" y="50"/>
                  </a:lnTo>
                  <a:lnTo>
                    <a:pt x="37" y="0"/>
                  </a:lnTo>
                  <a:lnTo>
                    <a:pt x="0" y="20"/>
                  </a:lnTo>
                  <a:lnTo>
                    <a:pt x="25" y="70"/>
                  </a:ln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8" name="Freeform 1277">
              <a:extLst>
                <a:ext uri="{FF2B5EF4-FFF2-40B4-BE49-F238E27FC236}">
                  <a16:creationId xmlns:a16="http://schemas.microsoft.com/office/drawing/2014/main" id="{5A08D4E0-91AE-4396-B9B4-2D1314E08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5" y="1368426"/>
              <a:ext cx="101600" cy="111125"/>
            </a:xfrm>
            <a:custGeom>
              <a:avLst/>
              <a:gdLst>
                <a:gd name="T0" fmla="*/ 27 w 64"/>
                <a:gd name="T1" fmla="*/ 70 h 70"/>
                <a:gd name="T2" fmla="*/ 64 w 64"/>
                <a:gd name="T3" fmla="*/ 50 h 70"/>
                <a:gd name="T4" fmla="*/ 39 w 64"/>
                <a:gd name="T5" fmla="*/ 0 h 70"/>
                <a:gd name="T6" fmla="*/ 0 w 64"/>
                <a:gd name="T7" fmla="*/ 19 h 70"/>
                <a:gd name="T8" fmla="*/ 27 w 64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0">
                  <a:moveTo>
                    <a:pt x="27" y="70"/>
                  </a:moveTo>
                  <a:lnTo>
                    <a:pt x="64" y="50"/>
                  </a:lnTo>
                  <a:lnTo>
                    <a:pt x="39" y="0"/>
                  </a:lnTo>
                  <a:lnTo>
                    <a:pt x="0" y="19"/>
                  </a:lnTo>
                  <a:lnTo>
                    <a:pt x="27" y="70"/>
                  </a:lnTo>
                  <a:close/>
                </a:path>
              </a:pathLst>
            </a:custGeom>
            <a:solidFill>
              <a:srgbClr val="C1C8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9" name="Freeform 1278">
              <a:extLst>
                <a:ext uri="{FF2B5EF4-FFF2-40B4-BE49-F238E27FC236}">
                  <a16:creationId xmlns:a16="http://schemas.microsoft.com/office/drawing/2014/main" id="{C1639B3C-E2C6-44D5-BAA9-4BCD669B5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488" y="1398588"/>
              <a:ext cx="101600" cy="111125"/>
            </a:xfrm>
            <a:custGeom>
              <a:avLst/>
              <a:gdLst>
                <a:gd name="T0" fmla="*/ 26 w 64"/>
                <a:gd name="T1" fmla="*/ 70 h 70"/>
                <a:gd name="T2" fmla="*/ 64 w 64"/>
                <a:gd name="T3" fmla="*/ 51 h 70"/>
                <a:gd name="T4" fmla="*/ 38 w 64"/>
                <a:gd name="T5" fmla="*/ 0 h 70"/>
                <a:gd name="T6" fmla="*/ 0 w 64"/>
                <a:gd name="T7" fmla="*/ 19 h 70"/>
                <a:gd name="T8" fmla="*/ 26 w 64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0">
                  <a:moveTo>
                    <a:pt x="26" y="70"/>
                  </a:moveTo>
                  <a:lnTo>
                    <a:pt x="64" y="51"/>
                  </a:lnTo>
                  <a:lnTo>
                    <a:pt x="38" y="0"/>
                  </a:lnTo>
                  <a:lnTo>
                    <a:pt x="0" y="19"/>
                  </a:lnTo>
                  <a:lnTo>
                    <a:pt x="26" y="70"/>
                  </a:lnTo>
                  <a:close/>
                </a:path>
              </a:pathLst>
            </a:custGeom>
            <a:solidFill>
              <a:srgbClr val="AAB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0" name="Freeform 1279">
              <a:extLst>
                <a:ext uri="{FF2B5EF4-FFF2-40B4-BE49-F238E27FC236}">
                  <a16:creationId xmlns:a16="http://schemas.microsoft.com/office/drawing/2014/main" id="{DB30A363-CCFF-46C6-A840-D7E2228BD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63" y="1428751"/>
              <a:ext cx="101600" cy="112713"/>
            </a:xfrm>
            <a:custGeom>
              <a:avLst/>
              <a:gdLst>
                <a:gd name="T0" fmla="*/ 26 w 64"/>
                <a:gd name="T1" fmla="*/ 71 h 71"/>
                <a:gd name="T2" fmla="*/ 64 w 64"/>
                <a:gd name="T3" fmla="*/ 51 h 71"/>
                <a:gd name="T4" fmla="*/ 38 w 64"/>
                <a:gd name="T5" fmla="*/ 0 h 71"/>
                <a:gd name="T6" fmla="*/ 0 w 64"/>
                <a:gd name="T7" fmla="*/ 20 h 71"/>
                <a:gd name="T8" fmla="*/ 26 w 64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1">
                  <a:moveTo>
                    <a:pt x="26" y="71"/>
                  </a:moveTo>
                  <a:lnTo>
                    <a:pt x="64" y="51"/>
                  </a:lnTo>
                  <a:lnTo>
                    <a:pt x="38" y="0"/>
                  </a:lnTo>
                  <a:lnTo>
                    <a:pt x="0" y="20"/>
                  </a:lnTo>
                  <a:lnTo>
                    <a:pt x="26" y="71"/>
                  </a:lnTo>
                  <a:close/>
                </a:path>
              </a:pathLst>
            </a:custGeom>
            <a:solidFill>
              <a:srgbClr val="8D9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1" name="Freeform 1280">
              <a:extLst>
                <a:ext uri="{FF2B5EF4-FFF2-40B4-BE49-F238E27FC236}">
                  <a16:creationId xmlns:a16="http://schemas.microsoft.com/office/drawing/2014/main" id="{7F40FDE7-7C04-447C-97AD-37ED84C7E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0638" y="1498601"/>
              <a:ext cx="22225" cy="22225"/>
            </a:xfrm>
            <a:custGeom>
              <a:avLst/>
              <a:gdLst>
                <a:gd name="T0" fmla="*/ 5 w 15"/>
                <a:gd name="T1" fmla="*/ 1 h 15"/>
                <a:gd name="T2" fmla="*/ 2 w 15"/>
                <a:gd name="T3" fmla="*/ 11 h 15"/>
                <a:gd name="T4" fmla="*/ 11 w 15"/>
                <a:gd name="T5" fmla="*/ 13 h 15"/>
                <a:gd name="T6" fmla="*/ 14 w 15"/>
                <a:gd name="T7" fmla="*/ 4 h 15"/>
                <a:gd name="T8" fmla="*/ 5 w 15"/>
                <a:gd name="T9" fmla="*/ 1 h 15"/>
                <a:gd name="T10" fmla="*/ 9 w 15"/>
                <a:gd name="T11" fmla="*/ 11 h 15"/>
                <a:gd name="T12" fmla="*/ 4 w 15"/>
                <a:gd name="T13" fmla="*/ 9 h 15"/>
                <a:gd name="T14" fmla="*/ 6 w 15"/>
                <a:gd name="T15" fmla="*/ 4 h 15"/>
                <a:gd name="T16" fmla="*/ 11 w 15"/>
                <a:gd name="T17" fmla="*/ 6 h 15"/>
                <a:gd name="T18" fmla="*/ 9 w 15"/>
                <a:gd name="T19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5">
                  <a:moveTo>
                    <a:pt x="5" y="1"/>
                  </a:moveTo>
                  <a:cubicBezTo>
                    <a:pt x="1" y="3"/>
                    <a:pt x="0" y="7"/>
                    <a:pt x="2" y="11"/>
                  </a:cubicBezTo>
                  <a:cubicBezTo>
                    <a:pt x="3" y="14"/>
                    <a:pt x="7" y="15"/>
                    <a:pt x="11" y="13"/>
                  </a:cubicBezTo>
                  <a:cubicBezTo>
                    <a:pt x="14" y="12"/>
                    <a:pt x="15" y="8"/>
                    <a:pt x="14" y="4"/>
                  </a:cubicBezTo>
                  <a:cubicBezTo>
                    <a:pt x="12" y="1"/>
                    <a:pt x="8" y="0"/>
                    <a:pt x="5" y="1"/>
                  </a:cubicBezTo>
                  <a:close/>
                  <a:moveTo>
                    <a:pt x="9" y="11"/>
                  </a:moveTo>
                  <a:cubicBezTo>
                    <a:pt x="8" y="12"/>
                    <a:pt x="5" y="11"/>
                    <a:pt x="4" y="9"/>
                  </a:cubicBezTo>
                  <a:cubicBezTo>
                    <a:pt x="3" y="7"/>
                    <a:pt x="4" y="5"/>
                    <a:pt x="6" y="4"/>
                  </a:cubicBezTo>
                  <a:cubicBezTo>
                    <a:pt x="8" y="3"/>
                    <a:pt x="10" y="4"/>
                    <a:pt x="11" y="6"/>
                  </a:cubicBezTo>
                  <a:cubicBezTo>
                    <a:pt x="12" y="8"/>
                    <a:pt x="11" y="10"/>
                    <a:pt x="9" y="1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2" name="Freeform 1281">
              <a:extLst>
                <a:ext uri="{FF2B5EF4-FFF2-40B4-BE49-F238E27FC236}">
                  <a16:creationId xmlns:a16="http://schemas.microsoft.com/office/drawing/2014/main" id="{146E128D-2278-48A9-8E52-B9A81DB565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0475" y="1314451"/>
              <a:ext cx="461963" cy="247650"/>
            </a:xfrm>
            <a:custGeom>
              <a:avLst/>
              <a:gdLst>
                <a:gd name="T0" fmla="*/ 290 w 317"/>
                <a:gd name="T1" fmla="*/ 2 h 170"/>
                <a:gd name="T2" fmla="*/ 5 w 317"/>
                <a:gd name="T3" fmla="*/ 110 h 170"/>
                <a:gd name="T4" fmla="*/ 2 w 317"/>
                <a:gd name="T5" fmla="*/ 119 h 170"/>
                <a:gd name="T6" fmla="*/ 19 w 317"/>
                <a:gd name="T7" fmla="*/ 165 h 170"/>
                <a:gd name="T8" fmla="*/ 27 w 317"/>
                <a:gd name="T9" fmla="*/ 168 h 170"/>
                <a:gd name="T10" fmla="*/ 312 w 317"/>
                <a:gd name="T11" fmla="*/ 60 h 170"/>
                <a:gd name="T12" fmla="*/ 316 w 317"/>
                <a:gd name="T13" fmla="*/ 51 h 170"/>
                <a:gd name="T14" fmla="*/ 298 w 317"/>
                <a:gd name="T15" fmla="*/ 5 h 170"/>
                <a:gd name="T16" fmla="*/ 290 w 317"/>
                <a:gd name="T17" fmla="*/ 2 h 170"/>
                <a:gd name="T18" fmla="*/ 30 w 317"/>
                <a:gd name="T19" fmla="*/ 138 h 170"/>
                <a:gd name="T20" fmla="*/ 25 w 317"/>
                <a:gd name="T21" fmla="*/ 136 h 170"/>
                <a:gd name="T22" fmla="*/ 27 w 317"/>
                <a:gd name="T23" fmla="*/ 131 h 170"/>
                <a:gd name="T24" fmla="*/ 32 w 317"/>
                <a:gd name="T25" fmla="*/ 133 h 170"/>
                <a:gd name="T26" fmla="*/ 30 w 317"/>
                <a:gd name="T27" fmla="*/ 13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7" h="170">
                  <a:moveTo>
                    <a:pt x="290" y="2"/>
                  </a:moveTo>
                  <a:cubicBezTo>
                    <a:pt x="5" y="110"/>
                    <a:pt x="5" y="110"/>
                    <a:pt x="5" y="110"/>
                  </a:cubicBezTo>
                  <a:cubicBezTo>
                    <a:pt x="2" y="112"/>
                    <a:pt x="0" y="115"/>
                    <a:pt x="2" y="119"/>
                  </a:cubicBezTo>
                  <a:cubicBezTo>
                    <a:pt x="19" y="165"/>
                    <a:pt x="19" y="165"/>
                    <a:pt x="19" y="165"/>
                  </a:cubicBezTo>
                  <a:cubicBezTo>
                    <a:pt x="20" y="168"/>
                    <a:pt x="24" y="170"/>
                    <a:pt x="27" y="168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5" y="58"/>
                    <a:pt x="317" y="54"/>
                    <a:pt x="316" y="51"/>
                  </a:cubicBezTo>
                  <a:cubicBezTo>
                    <a:pt x="298" y="5"/>
                    <a:pt x="298" y="5"/>
                    <a:pt x="298" y="5"/>
                  </a:cubicBezTo>
                  <a:cubicBezTo>
                    <a:pt x="297" y="2"/>
                    <a:pt x="293" y="0"/>
                    <a:pt x="290" y="2"/>
                  </a:cubicBezTo>
                  <a:close/>
                  <a:moveTo>
                    <a:pt x="30" y="138"/>
                  </a:moveTo>
                  <a:cubicBezTo>
                    <a:pt x="28" y="139"/>
                    <a:pt x="26" y="138"/>
                    <a:pt x="25" y="136"/>
                  </a:cubicBezTo>
                  <a:cubicBezTo>
                    <a:pt x="24" y="134"/>
                    <a:pt x="25" y="132"/>
                    <a:pt x="27" y="131"/>
                  </a:cubicBezTo>
                  <a:cubicBezTo>
                    <a:pt x="29" y="131"/>
                    <a:pt x="31" y="132"/>
                    <a:pt x="32" y="133"/>
                  </a:cubicBezTo>
                  <a:cubicBezTo>
                    <a:pt x="32" y="135"/>
                    <a:pt x="31" y="137"/>
                    <a:pt x="30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3" name="Freeform 1282">
              <a:extLst>
                <a:ext uri="{FF2B5EF4-FFF2-40B4-BE49-F238E27FC236}">
                  <a16:creationId xmlns:a16="http://schemas.microsoft.com/office/drawing/2014/main" id="{A3EC38C1-499F-4C11-AD4E-F3CC157AF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38" y="1316038"/>
              <a:ext cx="95250" cy="109538"/>
            </a:xfrm>
            <a:custGeom>
              <a:avLst/>
              <a:gdLst>
                <a:gd name="T0" fmla="*/ 20 w 60"/>
                <a:gd name="T1" fmla="*/ 69 h 69"/>
                <a:gd name="T2" fmla="*/ 60 w 60"/>
                <a:gd name="T3" fmla="*/ 53 h 69"/>
                <a:gd name="T4" fmla="*/ 39 w 60"/>
                <a:gd name="T5" fmla="*/ 0 h 69"/>
                <a:gd name="T6" fmla="*/ 0 w 60"/>
                <a:gd name="T7" fmla="*/ 15 h 69"/>
                <a:gd name="T8" fmla="*/ 20 w 60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9">
                  <a:moveTo>
                    <a:pt x="20" y="69"/>
                  </a:moveTo>
                  <a:lnTo>
                    <a:pt x="60" y="53"/>
                  </a:lnTo>
                  <a:lnTo>
                    <a:pt x="39" y="0"/>
                  </a:lnTo>
                  <a:lnTo>
                    <a:pt x="0" y="15"/>
                  </a:lnTo>
                  <a:lnTo>
                    <a:pt x="20" y="69"/>
                  </a:lnTo>
                  <a:close/>
                </a:path>
              </a:pathLst>
            </a:custGeom>
            <a:solidFill>
              <a:srgbClr val="9EA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4" name="Freeform 1283">
              <a:extLst>
                <a:ext uri="{FF2B5EF4-FFF2-40B4-BE49-F238E27FC236}">
                  <a16:creationId xmlns:a16="http://schemas.microsoft.com/office/drawing/2014/main" id="{A034607A-6919-4F0A-B1A0-5E15A894C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8" y="1339851"/>
              <a:ext cx="95250" cy="107950"/>
            </a:xfrm>
            <a:custGeom>
              <a:avLst/>
              <a:gdLst>
                <a:gd name="T0" fmla="*/ 20 w 60"/>
                <a:gd name="T1" fmla="*/ 68 h 68"/>
                <a:gd name="T2" fmla="*/ 60 w 60"/>
                <a:gd name="T3" fmla="*/ 54 h 68"/>
                <a:gd name="T4" fmla="*/ 40 w 60"/>
                <a:gd name="T5" fmla="*/ 0 h 68"/>
                <a:gd name="T6" fmla="*/ 0 w 60"/>
                <a:gd name="T7" fmla="*/ 15 h 68"/>
                <a:gd name="T8" fmla="*/ 20 w 60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8">
                  <a:moveTo>
                    <a:pt x="20" y="68"/>
                  </a:moveTo>
                  <a:lnTo>
                    <a:pt x="60" y="54"/>
                  </a:lnTo>
                  <a:lnTo>
                    <a:pt x="40" y="0"/>
                  </a:lnTo>
                  <a:lnTo>
                    <a:pt x="0" y="15"/>
                  </a:lnTo>
                  <a:lnTo>
                    <a:pt x="20" y="68"/>
                  </a:lnTo>
                  <a:close/>
                </a:path>
              </a:pathLst>
            </a:custGeom>
            <a:solidFill>
              <a:srgbClr val="8A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5" name="Freeform 1284">
              <a:extLst>
                <a:ext uri="{FF2B5EF4-FFF2-40B4-BE49-F238E27FC236}">
                  <a16:creationId xmlns:a16="http://schemas.microsoft.com/office/drawing/2014/main" id="{67C16452-64A8-4736-8574-A915C48D3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838" y="1363663"/>
              <a:ext cx="95250" cy="109538"/>
            </a:xfrm>
            <a:custGeom>
              <a:avLst/>
              <a:gdLst>
                <a:gd name="T0" fmla="*/ 20 w 60"/>
                <a:gd name="T1" fmla="*/ 69 h 69"/>
                <a:gd name="T2" fmla="*/ 60 w 60"/>
                <a:gd name="T3" fmla="*/ 53 h 69"/>
                <a:gd name="T4" fmla="*/ 40 w 60"/>
                <a:gd name="T5" fmla="*/ 0 h 69"/>
                <a:gd name="T6" fmla="*/ 0 w 60"/>
                <a:gd name="T7" fmla="*/ 16 h 69"/>
                <a:gd name="T8" fmla="*/ 20 w 60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9">
                  <a:moveTo>
                    <a:pt x="20" y="69"/>
                  </a:moveTo>
                  <a:lnTo>
                    <a:pt x="60" y="53"/>
                  </a:lnTo>
                  <a:lnTo>
                    <a:pt x="40" y="0"/>
                  </a:lnTo>
                  <a:lnTo>
                    <a:pt x="0" y="16"/>
                  </a:lnTo>
                  <a:lnTo>
                    <a:pt x="20" y="69"/>
                  </a:lnTo>
                  <a:close/>
                </a:path>
              </a:pathLst>
            </a:custGeom>
            <a:solidFill>
              <a:srgbClr val="758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6" name="Freeform 1285">
              <a:extLst>
                <a:ext uri="{FF2B5EF4-FFF2-40B4-BE49-F238E27FC236}">
                  <a16:creationId xmlns:a16="http://schemas.microsoft.com/office/drawing/2014/main" id="{85948E4B-7819-4408-9544-7F3425EF5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338" y="1389063"/>
              <a:ext cx="96838" cy="109538"/>
            </a:xfrm>
            <a:custGeom>
              <a:avLst/>
              <a:gdLst>
                <a:gd name="T0" fmla="*/ 21 w 61"/>
                <a:gd name="T1" fmla="*/ 69 h 69"/>
                <a:gd name="T2" fmla="*/ 61 w 61"/>
                <a:gd name="T3" fmla="*/ 53 h 69"/>
                <a:gd name="T4" fmla="*/ 41 w 61"/>
                <a:gd name="T5" fmla="*/ 0 h 69"/>
                <a:gd name="T6" fmla="*/ 0 w 61"/>
                <a:gd name="T7" fmla="*/ 15 h 69"/>
                <a:gd name="T8" fmla="*/ 21 w 61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9">
                  <a:moveTo>
                    <a:pt x="21" y="69"/>
                  </a:moveTo>
                  <a:lnTo>
                    <a:pt x="61" y="53"/>
                  </a:lnTo>
                  <a:lnTo>
                    <a:pt x="41" y="0"/>
                  </a:lnTo>
                  <a:lnTo>
                    <a:pt x="0" y="15"/>
                  </a:lnTo>
                  <a:lnTo>
                    <a:pt x="21" y="69"/>
                  </a:ln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7" name="Freeform 1286">
              <a:extLst>
                <a:ext uri="{FF2B5EF4-FFF2-40B4-BE49-F238E27FC236}">
                  <a16:creationId xmlns:a16="http://schemas.microsoft.com/office/drawing/2014/main" id="{C0910019-DF32-4753-9108-E20525879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425" y="1412876"/>
              <a:ext cx="95250" cy="107950"/>
            </a:xfrm>
            <a:custGeom>
              <a:avLst/>
              <a:gdLst>
                <a:gd name="T0" fmla="*/ 20 w 60"/>
                <a:gd name="T1" fmla="*/ 68 h 68"/>
                <a:gd name="T2" fmla="*/ 60 w 60"/>
                <a:gd name="T3" fmla="*/ 53 h 68"/>
                <a:gd name="T4" fmla="*/ 39 w 60"/>
                <a:gd name="T5" fmla="*/ 0 h 68"/>
                <a:gd name="T6" fmla="*/ 0 w 60"/>
                <a:gd name="T7" fmla="*/ 15 h 68"/>
                <a:gd name="T8" fmla="*/ 20 w 60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8">
                  <a:moveTo>
                    <a:pt x="20" y="68"/>
                  </a:moveTo>
                  <a:lnTo>
                    <a:pt x="60" y="53"/>
                  </a:lnTo>
                  <a:lnTo>
                    <a:pt x="39" y="0"/>
                  </a:lnTo>
                  <a:lnTo>
                    <a:pt x="0" y="15"/>
                  </a:lnTo>
                  <a:lnTo>
                    <a:pt x="20" y="68"/>
                  </a:ln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8" name="Freeform 1287">
              <a:extLst>
                <a:ext uri="{FF2B5EF4-FFF2-40B4-BE49-F238E27FC236}">
                  <a16:creationId xmlns:a16="http://schemas.microsoft.com/office/drawing/2014/main" id="{971B06DC-0B4C-48A6-BDAD-28DCE57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5" y="1436688"/>
              <a:ext cx="95250" cy="109538"/>
            </a:xfrm>
            <a:custGeom>
              <a:avLst/>
              <a:gdLst>
                <a:gd name="T0" fmla="*/ 20 w 60"/>
                <a:gd name="T1" fmla="*/ 69 h 69"/>
                <a:gd name="T2" fmla="*/ 60 w 60"/>
                <a:gd name="T3" fmla="*/ 53 h 69"/>
                <a:gd name="T4" fmla="*/ 40 w 60"/>
                <a:gd name="T5" fmla="*/ 0 h 69"/>
                <a:gd name="T6" fmla="*/ 0 w 60"/>
                <a:gd name="T7" fmla="*/ 16 h 69"/>
                <a:gd name="T8" fmla="*/ 20 w 60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9">
                  <a:moveTo>
                    <a:pt x="20" y="69"/>
                  </a:moveTo>
                  <a:lnTo>
                    <a:pt x="60" y="53"/>
                  </a:lnTo>
                  <a:lnTo>
                    <a:pt x="40" y="0"/>
                  </a:lnTo>
                  <a:lnTo>
                    <a:pt x="0" y="16"/>
                  </a:lnTo>
                  <a:lnTo>
                    <a:pt x="20" y="69"/>
                  </a:ln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9" name="Freeform 1288">
              <a:extLst>
                <a:ext uri="{FF2B5EF4-FFF2-40B4-BE49-F238E27FC236}">
                  <a16:creationId xmlns:a16="http://schemas.microsoft.com/office/drawing/2014/main" id="{569A7072-9F32-4230-9DB2-AFD680FF9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0638" y="1498601"/>
              <a:ext cx="22225" cy="22225"/>
            </a:xfrm>
            <a:custGeom>
              <a:avLst/>
              <a:gdLst>
                <a:gd name="T0" fmla="*/ 5 w 15"/>
                <a:gd name="T1" fmla="*/ 2 h 15"/>
                <a:gd name="T2" fmla="*/ 1 w 15"/>
                <a:gd name="T3" fmla="*/ 10 h 15"/>
                <a:gd name="T4" fmla="*/ 10 w 15"/>
                <a:gd name="T5" fmla="*/ 14 h 15"/>
                <a:gd name="T6" fmla="*/ 13 w 15"/>
                <a:gd name="T7" fmla="*/ 5 h 15"/>
                <a:gd name="T8" fmla="*/ 5 w 15"/>
                <a:gd name="T9" fmla="*/ 2 h 15"/>
                <a:gd name="T10" fmla="*/ 9 w 15"/>
                <a:gd name="T11" fmla="*/ 11 h 15"/>
                <a:gd name="T12" fmla="*/ 4 w 15"/>
                <a:gd name="T13" fmla="*/ 9 h 15"/>
                <a:gd name="T14" fmla="*/ 6 w 15"/>
                <a:gd name="T15" fmla="*/ 4 h 15"/>
                <a:gd name="T16" fmla="*/ 11 w 15"/>
                <a:gd name="T17" fmla="*/ 6 h 15"/>
                <a:gd name="T18" fmla="*/ 9 w 15"/>
                <a:gd name="T19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5">
                  <a:moveTo>
                    <a:pt x="5" y="2"/>
                  </a:moveTo>
                  <a:cubicBezTo>
                    <a:pt x="1" y="3"/>
                    <a:pt x="0" y="7"/>
                    <a:pt x="1" y="10"/>
                  </a:cubicBezTo>
                  <a:cubicBezTo>
                    <a:pt x="2" y="14"/>
                    <a:pt x="6" y="15"/>
                    <a:pt x="10" y="14"/>
                  </a:cubicBezTo>
                  <a:cubicBezTo>
                    <a:pt x="13" y="13"/>
                    <a:pt x="15" y="9"/>
                    <a:pt x="13" y="5"/>
                  </a:cubicBezTo>
                  <a:cubicBezTo>
                    <a:pt x="12" y="2"/>
                    <a:pt x="8" y="0"/>
                    <a:pt x="5" y="2"/>
                  </a:cubicBezTo>
                  <a:close/>
                  <a:moveTo>
                    <a:pt x="9" y="11"/>
                  </a:moveTo>
                  <a:cubicBezTo>
                    <a:pt x="7" y="12"/>
                    <a:pt x="5" y="11"/>
                    <a:pt x="4" y="9"/>
                  </a:cubicBezTo>
                  <a:cubicBezTo>
                    <a:pt x="3" y="7"/>
                    <a:pt x="4" y="5"/>
                    <a:pt x="6" y="4"/>
                  </a:cubicBezTo>
                  <a:cubicBezTo>
                    <a:pt x="8" y="4"/>
                    <a:pt x="10" y="5"/>
                    <a:pt x="11" y="6"/>
                  </a:cubicBezTo>
                  <a:cubicBezTo>
                    <a:pt x="11" y="8"/>
                    <a:pt x="10" y="10"/>
                    <a:pt x="9" y="11"/>
                  </a:cubicBez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0" name="Freeform 1289">
              <a:extLst>
                <a:ext uri="{FF2B5EF4-FFF2-40B4-BE49-F238E27FC236}">
                  <a16:creationId xmlns:a16="http://schemas.microsoft.com/office/drawing/2014/main" id="{9EE969D5-295B-4613-A23A-D74C53425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6825" y="1392238"/>
              <a:ext cx="469900" cy="166688"/>
            </a:xfrm>
            <a:custGeom>
              <a:avLst/>
              <a:gdLst>
                <a:gd name="T0" fmla="*/ 306 w 323"/>
                <a:gd name="T1" fmla="*/ 0 h 115"/>
                <a:gd name="T2" fmla="*/ 6 w 323"/>
                <a:gd name="T3" fmla="*/ 53 h 115"/>
                <a:gd name="T4" fmla="*/ 1 w 323"/>
                <a:gd name="T5" fmla="*/ 61 h 115"/>
                <a:gd name="T6" fmla="*/ 10 w 323"/>
                <a:gd name="T7" fmla="*/ 109 h 115"/>
                <a:gd name="T8" fmla="*/ 17 w 323"/>
                <a:gd name="T9" fmla="*/ 115 h 115"/>
                <a:gd name="T10" fmla="*/ 317 w 323"/>
                <a:gd name="T11" fmla="*/ 62 h 115"/>
                <a:gd name="T12" fmla="*/ 322 w 323"/>
                <a:gd name="T13" fmla="*/ 54 h 115"/>
                <a:gd name="T14" fmla="*/ 314 w 323"/>
                <a:gd name="T15" fmla="*/ 6 h 115"/>
                <a:gd name="T16" fmla="*/ 306 w 323"/>
                <a:gd name="T17" fmla="*/ 0 h 115"/>
                <a:gd name="T18" fmla="*/ 25 w 323"/>
                <a:gd name="T19" fmla="*/ 85 h 115"/>
                <a:gd name="T20" fmla="*/ 21 w 323"/>
                <a:gd name="T21" fmla="*/ 82 h 115"/>
                <a:gd name="T22" fmla="*/ 24 w 323"/>
                <a:gd name="T23" fmla="*/ 78 h 115"/>
                <a:gd name="T24" fmla="*/ 28 w 323"/>
                <a:gd name="T25" fmla="*/ 81 h 115"/>
                <a:gd name="T26" fmla="*/ 25 w 323"/>
                <a:gd name="T27" fmla="*/ 8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115">
                  <a:moveTo>
                    <a:pt x="306" y="0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3" y="54"/>
                    <a:pt x="0" y="57"/>
                    <a:pt x="1" y="61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10" y="113"/>
                    <a:pt x="14" y="115"/>
                    <a:pt x="17" y="115"/>
                  </a:cubicBezTo>
                  <a:cubicBezTo>
                    <a:pt x="317" y="62"/>
                    <a:pt x="317" y="62"/>
                    <a:pt x="317" y="62"/>
                  </a:cubicBezTo>
                  <a:cubicBezTo>
                    <a:pt x="321" y="61"/>
                    <a:pt x="323" y="58"/>
                    <a:pt x="322" y="54"/>
                  </a:cubicBezTo>
                  <a:cubicBezTo>
                    <a:pt x="314" y="6"/>
                    <a:pt x="314" y="6"/>
                    <a:pt x="314" y="6"/>
                  </a:cubicBezTo>
                  <a:cubicBezTo>
                    <a:pt x="313" y="2"/>
                    <a:pt x="310" y="0"/>
                    <a:pt x="306" y="0"/>
                  </a:cubicBezTo>
                  <a:close/>
                  <a:moveTo>
                    <a:pt x="25" y="85"/>
                  </a:moveTo>
                  <a:cubicBezTo>
                    <a:pt x="23" y="86"/>
                    <a:pt x="21" y="84"/>
                    <a:pt x="21" y="82"/>
                  </a:cubicBezTo>
                  <a:cubicBezTo>
                    <a:pt x="20" y="80"/>
                    <a:pt x="22" y="79"/>
                    <a:pt x="24" y="78"/>
                  </a:cubicBezTo>
                  <a:cubicBezTo>
                    <a:pt x="26" y="78"/>
                    <a:pt x="28" y="79"/>
                    <a:pt x="28" y="81"/>
                  </a:cubicBezTo>
                  <a:cubicBezTo>
                    <a:pt x="28" y="83"/>
                    <a:pt x="27" y="85"/>
                    <a:pt x="25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1" name="Freeform 1290">
              <a:extLst>
                <a:ext uri="{FF2B5EF4-FFF2-40B4-BE49-F238E27FC236}">
                  <a16:creationId xmlns:a16="http://schemas.microsoft.com/office/drawing/2014/main" id="{598D6C15-650B-4BE2-862C-078A4A05B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238" y="1392238"/>
              <a:ext cx="84138" cy="101600"/>
            </a:xfrm>
            <a:custGeom>
              <a:avLst/>
              <a:gdLst>
                <a:gd name="T0" fmla="*/ 10 w 53"/>
                <a:gd name="T1" fmla="*/ 64 h 64"/>
                <a:gd name="T2" fmla="*/ 53 w 53"/>
                <a:gd name="T3" fmla="*/ 55 h 64"/>
                <a:gd name="T4" fmla="*/ 42 w 53"/>
                <a:gd name="T5" fmla="*/ 0 h 64"/>
                <a:gd name="T6" fmla="*/ 0 w 53"/>
                <a:gd name="T7" fmla="*/ 7 h 64"/>
                <a:gd name="T8" fmla="*/ 10 w 53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4">
                  <a:moveTo>
                    <a:pt x="10" y="64"/>
                  </a:moveTo>
                  <a:lnTo>
                    <a:pt x="53" y="55"/>
                  </a:lnTo>
                  <a:lnTo>
                    <a:pt x="42" y="0"/>
                  </a:lnTo>
                  <a:lnTo>
                    <a:pt x="0" y="7"/>
                  </a:lnTo>
                  <a:lnTo>
                    <a:pt x="10" y="64"/>
                  </a:lnTo>
                  <a:close/>
                </a:path>
              </a:pathLst>
            </a:custGeom>
            <a:solidFill>
              <a:srgbClr val="FFA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2" name="Freeform 1291">
              <a:extLst>
                <a:ext uri="{FF2B5EF4-FFF2-40B4-BE49-F238E27FC236}">
                  <a16:creationId xmlns:a16="http://schemas.microsoft.com/office/drawing/2014/main" id="{B6D595C3-BED1-479B-8733-F3F179D10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1403351"/>
              <a:ext cx="82550" cy="101600"/>
            </a:xfrm>
            <a:custGeom>
              <a:avLst/>
              <a:gdLst>
                <a:gd name="T0" fmla="*/ 10 w 52"/>
                <a:gd name="T1" fmla="*/ 64 h 64"/>
                <a:gd name="T2" fmla="*/ 52 w 52"/>
                <a:gd name="T3" fmla="*/ 56 h 64"/>
                <a:gd name="T4" fmla="*/ 42 w 52"/>
                <a:gd name="T5" fmla="*/ 0 h 64"/>
                <a:gd name="T6" fmla="*/ 0 w 52"/>
                <a:gd name="T7" fmla="*/ 7 h 64"/>
                <a:gd name="T8" fmla="*/ 10 w 5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4">
                  <a:moveTo>
                    <a:pt x="10" y="64"/>
                  </a:moveTo>
                  <a:lnTo>
                    <a:pt x="52" y="56"/>
                  </a:lnTo>
                  <a:lnTo>
                    <a:pt x="42" y="0"/>
                  </a:lnTo>
                  <a:lnTo>
                    <a:pt x="0" y="7"/>
                  </a:lnTo>
                  <a:lnTo>
                    <a:pt x="10" y="64"/>
                  </a:lnTo>
                  <a:close/>
                </a:path>
              </a:pathLst>
            </a:custGeom>
            <a:solidFill>
              <a:srgbClr val="FF90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3" name="Freeform 1292">
              <a:extLst>
                <a:ext uri="{FF2B5EF4-FFF2-40B4-BE49-F238E27FC236}">
                  <a16:creationId xmlns:a16="http://schemas.microsoft.com/office/drawing/2014/main" id="{45EA3F53-416B-4363-B923-D91835106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475" y="1414463"/>
              <a:ext cx="80963" cy="101600"/>
            </a:xfrm>
            <a:custGeom>
              <a:avLst/>
              <a:gdLst>
                <a:gd name="T0" fmla="*/ 9 w 51"/>
                <a:gd name="T1" fmla="*/ 64 h 64"/>
                <a:gd name="T2" fmla="*/ 51 w 51"/>
                <a:gd name="T3" fmla="*/ 57 h 64"/>
                <a:gd name="T4" fmla="*/ 42 w 51"/>
                <a:gd name="T5" fmla="*/ 0 h 64"/>
                <a:gd name="T6" fmla="*/ 0 w 51"/>
                <a:gd name="T7" fmla="*/ 8 h 64"/>
                <a:gd name="T8" fmla="*/ 9 w 5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4">
                  <a:moveTo>
                    <a:pt x="9" y="64"/>
                  </a:moveTo>
                  <a:lnTo>
                    <a:pt x="51" y="57"/>
                  </a:lnTo>
                  <a:lnTo>
                    <a:pt x="42" y="0"/>
                  </a:lnTo>
                  <a:lnTo>
                    <a:pt x="0" y="8"/>
                  </a:lnTo>
                  <a:lnTo>
                    <a:pt x="9" y="64"/>
                  </a:ln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4" name="Freeform 1293">
              <a:extLst>
                <a:ext uri="{FF2B5EF4-FFF2-40B4-BE49-F238E27FC236}">
                  <a16:creationId xmlns:a16="http://schemas.microsoft.com/office/drawing/2014/main" id="{523C0D49-A2EC-4903-85A5-55670650E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800" y="1427163"/>
              <a:ext cx="82550" cy="101600"/>
            </a:xfrm>
            <a:custGeom>
              <a:avLst/>
              <a:gdLst>
                <a:gd name="T0" fmla="*/ 10 w 52"/>
                <a:gd name="T1" fmla="*/ 64 h 64"/>
                <a:gd name="T2" fmla="*/ 52 w 52"/>
                <a:gd name="T3" fmla="*/ 56 h 64"/>
                <a:gd name="T4" fmla="*/ 42 w 52"/>
                <a:gd name="T5" fmla="*/ 0 h 64"/>
                <a:gd name="T6" fmla="*/ 0 w 52"/>
                <a:gd name="T7" fmla="*/ 8 h 64"/>
                <a:gd name="T8" fmla="*/ 10 w 5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4">
                  <a:moveTo>
                    <a:pt x="10" y="64"/>
                  </a:moveTo>
                  <a:lnTo>
                    <a:pt x="52" y="56"/>
                  </a:lnTo>
                  <a:lnTo>
                    <a:pt x="42" y="0"/>
                  </a:lnTo>
                  <a:lnTo>
                    <a:pt x="0" y="8"/>
                  </a:lnTo>
                  <a:lnTo>
                    <a:pt x="10" y="64"/>
                  </a:ln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5" name="Freeform 1294">
              <a:extLst>
                <a:ext uri="{FF2B5EF4-FFF2-40B4-BE49-F238E27FC236}">
                  <a16:creationId xmlns:a16="http://schemas.microsoft.com/office/drawing/2014/main" id="{5A5106A6-A2B7-4680-AE15-DEB3F9C7C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538" y="1439863"/>
              <a:ext cx="84138" cy="100013"/>
            </a:xfrm>
            <a:custGeom>
              <a:avLst/>
              <a:gdLst>
                <a:gd name="T0" fmla="*/ 10 w 53"/>
                <a:gd name="T1" fmla="*/ 63 h 63"/>
                <a:gd name="T2" fmla="*/ 53 w 53"/>
                <a:gd name="T3" fmla="*/ 56 h 63"/>
                <a:gd name="T4" fmla="*/ 43 w 53"/>
                <a:gd name="T5" fmla="*/ 0 h 63"/>
                <a:gd name="T6" fmla="*/ 0 w 53"/>
                <a:gd name="T7" fmla="*/ 7 h 63"/>
                <a:gd name="T8" fmla="*/ 10 w 5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3">
                  <a:moveTo>
                    <a:pt x="10" y="63"/>
                  </a:moveTo>
                  <a:lnTo>
                    <a:pt x="53" y="56"/>
                  </a:lnTo>
                  <a:lnTo>
                    <a:pt x="43" y="0"/>
                  </a:lnTo>
                  <a:lnTo>
                    <a:pt x="0" y="7"/>
                  </a:lnTo>
                  <a:lnTo>
                    <a:pt x="10" y="63"/>
                  </a:lnTo>
                  <a:close/>
                </a:path>
              </a:pathLst>
            </a:custGeom>
            <a:solidFill>
              <a:srgbClr val="BD6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6" name="Freeform 1295">
              <a:extLst>
                <a:ext uri="{FF2B5EF4-FFF2-40B4-BE49-F238E27FC236}">
                  <a16:creationId xmlns:a16="http://schemas.microsoft.com/office/drawing/2014/main" id="{3BAE010D-628D-447C-835B-C783D1F4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50" y="1450976"/>
              <a:ext cx="80963" cy="100013"/>
            </a:xfrm>
            <a:custGeom>
              <a:avLst/>
              <a:gdLst>
                <a:gd name="T0" fmla="*/ 9 w 51"/>
                <a:gd name="T1" fmla="*/ 63 h 63"/>
                <a:gd name="T2" fmla="*/ 51 w 51"/>
                <a:gd name="T3" fmla="*/ 56 h 63"/>
                <a:gd name="T4" fmla="*/ 42 w 51"/>
                <a:gd name="T5" fmla="*/ 0 h 63"/>
                <a:gd name="T6" fmla="*/ 0 w 51"/>
                <a:gd name="T7" fmla="*/ 7 h 63"/>
                <a:gd name="T8" fmla="*/ 9 w 51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3">
                  <a:moveTo>
                    <a:pt x="9" y="63"/>
                  </a:moveTo>
                  <a:lnTo>
                    <a:pt x="51" y="56"/>
                  </a:lnTo>
                  <a:lnTo>
                    <a:pt x="42" y="0"/>
                  </a:lnTo>
                  <a:lnTo>
                    <a:pt x="0" y="7"/>
                  </a:lnTo>
                  <a:lnTo>
                    <a:pt x="9" y="63"/>
                  </a:lnTo>
                  <a:close/>
                </a:path>
              </a:pathLst>
            </a:custGeom>
            <a:solidFill>
              <a:srgbClr val="AA5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7" name="Freeform 1296">
              <a:extLst>
                <a:ext uri="{FF2B5EF4-FFF2-40B4-BE49-F238E27FC236}">
                  <a16:creationId xmlns:a16="http://schemas.microsoft.com/office/drawing/2014/main" id="{66ADFB67-024B-4F16-961D-4451D42C6F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0638" y="1500188"/>
              <a:ext cx="20638" cy="20638"/>
            </a:xfrm>
            <a:custGeom>
              <a:avLst/>
              <a:gdLst>
                <a:gd name="T0" fmla="*/ 6 w 14"/>
                <a:gd name="T1" fmla="*/ 0 h 14"/>
                <a:gd name="T2" fmla="*/ 1 w 14"/>
                <a:gd name="T3" fmla="*/ 8 h 14"/>
                <a:gd name="T4" fmla="*/ 8 w 14"/>
                <a:gd name="T5" fmla="*/ 13 h 14"/>
                <a:gd name="T6" fmla="*/ 14 w 14"/>
                <a:gd name="T7" fmla="*/ 6 h 14"/>
                <a:gd name="T8" fmla="*/ 6 w 14"/>
                <a:gd name="T9" fmla="*/ 0 h 14"/>
                <a:gd name="T10" fmla="*/ 8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6 h 14"/>
                <a:gd name="T18" fmla="*/ 8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cubicBezTo>
                    <a:pt x="2" y="1"/>
                    <a:pt x="0" y="4"/>
                    <a:pt x="1" y="8"/>
                  </a:cubicBezTo>
                  <a:cubicBezTo>
                    <a:pt x="1" y="12"/>
                    <a:pt x="5" y="14"/>
                    <a:pt x="8" y="13"/>
                  </a:cubicBezTo>
                  <a:cubicBezTo>
                    <a:pt x="12" y="13"/>
                    <a:pt x="14" y="9"/>
                    <a:pt x="14" y="6"/>
                  </a:cubicBezTo>
                  <a:cubicBezTo>
                    <a:pt x="13" y="2"/>
                    <a:pt x="10" y="0"/>
                    <a:pt x="6" y="0"/>
                  </a:cubicBezTo>
                  <a:close/>
                  <a:moveTo>
                    <a:pt x="8" y="10"/>
                  </a:moveTo>
                  <a:cubicBezTo>
                    <a:pt x="6" y="11"/>
                    <a:pt x="4" y="9"/>
                    <a:pt x="4" y="7"/>
                  </a:cubicBezTo>
                  <a:cubicBezTo>
                    <a:pt x="3" y="5"/>
                    <a:pt x="5" y="4"/>
                    <a:pt x="7" y="3"/>
                  </a:cubicBezTo>
                  <a:cubicBezTo>
                    <a:pt x="9" y="3"/>
                    <a:pt x="11" y="4"/>
                    <a:pt x="11" y="6"/>
                  </a:cubicBezTo>
                  <a:cubicBezTo>
                    <a:pt x="11" y="8"/>
                    <a:pt x="10" y="10"/>
                    <a:pt x="8" y="10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8" name="Freeform 1297">
              <a:extLst>
                <a:ext uri="{FF2B5EF4-FFF2-40B4-BE49-F238E27FC236}">
                  <a16:creationId xmlns:a16="http://schemas.microsoft.com/office/drawing/2014/main" id="{C7A12A05-20CC-4455-9BDB-C469F41C2F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8413" y="1462088"/>
              <a:ext cx="468313" cy="152400"/>
            </a:xfrm>
            <a:custGeom>
              <a:avLst/>
              <a:gdLst>
                <a:gd name="T0" fmla="*/ 316 w 322"/>
                <a:gd name="T1" fmla="*/ 43 h 104"/>
                <a:gd name="T2" fmla="*/ 15 w 322"/>
                <a:gd name="T3" fmla="*/ 0 h 104"/>
                <a:gd name="T4" fmla="*/ 7 w 322"/>
                <a:gd name="T5" fmla="*/ 6 h 104"/>
                <a:gd name="T6" fmla="*/ 0 w 322"/>
                <a:gd name="T7" fmla="*/ 54 h 104"/>
                <a:gd name="T8" fmla="*/ 6 w 322"/>
                <a:gd name="T9" fmla="*/ 62 h 104"/>
                <a:gd name="T10" fmla="*/ 307 w 322"/>
                <a:gd name="T11" fmla="*/ 104 h 104"/>
                <a:gd name="T12" fmla="*/ 315 w 322"/>
                <a:gd name="T13" fmla="*/ 98 h 104"/>
                <a:gd name="T14" fmla="*/ 322 w 322"/>
                <a:gd name="T15" fmla="*/ 50 h 104"/>
                <a:gd name="T16" fmla="*/ 316 w 322"/>
                <a:gd name="T17" fmla="*/ 43 h 104"/>
                <a:gd name="T18" fmla="*/ 22 w 322"/>
                <a:gd name="T19" fmla="*/ 36 h 104"/>
                <a:gd name="T20" fmla="*/ 19 w 322"/>
                <a:gd name="T21" fmla="*/ 32 h 104"/>
                <a:gd name="T22" fmla="*/ 23 w 322"/>
                <a:gd name="T23" fmla="*/ 29 h 104"/>
                <a:gd name="T24" fmla="*/ 26 w 322"/>
                <a:gd name="T25" fmla="*/ 33 h 104"/>
                <a:gd name="T26" fmla="*/ 22 w 322"/>
                <a:gd name="T27" fmla="*/ 3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" h="104">
                  <a:moveTo>
                    <a:pt x="316" y="43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8" y="2"/>
                    <a:pt x="7" y="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8"/>
                    <a:pt x="2" y="61"/>
                    <a:pt x="6" y="62"/>
                  </a:cubicBezTo>
                  <a:cubicBezTo>
                    <a:pt x="307" y="104"/>
                    <a:pt x="307" y="104"/>
                    <a:pt x="307" y="104"/>
                  </a:cubicBezTo>
                  <a:cubicBezTo>
                    <a:pt x="311" y="104"/>
                    <a:pt x="314" y="102"/>
                    <a:pt x="315" y="98"/>
                  </a:cubicBezTo>
                  <a:cubicBezTo>
                    <a:pt x="322" y="50"/>
                    <a:pt x="322" y="50"/>
                    <a:pt x="322" y="50"/>
                  </a:cubicBezTo>
                  <a:cubicBezTo>
                    <a:pt x="322" y="46"/>
                    <a:pt x="320" y="43"/>
                    <a:pt x="316" y="43"/>
                  </a:cubicBezTo>
                  <a:close/>
                  <a:moveTo>
                    <a:pt x="22" y="36"/>
                  </a:moveTo>
                  <a:cubicBezTo>
                    <a:pt x="20" y="36"/>
                    <a:pt x="19" y="34"/>
                    <a:pt x="19" y="32"/>
                  </a:cubicBezTo>
                  <a:cubicBezTo>
                    <a:pt x="19" y="30"/>
                    <a:pt x="21" y="29"/>
                    <a:pt x="23" y="29"/>
                  </a:cubicBezTo>
                  <a:cubicBezTo>
                    <a:pt x="25" y="29"/>
                    <a:pt x="27" y="31"/>
                    <a:pt x="26" y="33"/>
                  </a:cubicBezTo>
                  <a:cubicBezTo>
                    <a:pt x="26" y="35"/>
                    <a:pt x="24" y="37"/>
                    <a:pt x="22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9" name="Freeform 1298">
              <a:extLst>
                <a:ext uri="{FF2B5EF4-FFF2-40B4-BE49-F238E27FC236}">
                  <a16:creationId xmlns:a16="http://schemas.microsoft.com/office/drawing/2014/main" id="{A8D9AA0F-D1B0-4DDB-87CB-D27D743B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413" y="1516063"/>
              <a:ext cx="80963" cy="98425"/>
            </a:xfrm>
            <a:custGeom>
              <a:avLst/>
              <a:gdLst>
                <a:gd name="T0" fmla="*/ 0 w 51"/>
                <a:gd name="T1" fmla="*/ 56 h 62"/>
                <a:gd name="T2" fmla="*/ 42 w 51"/>
                <a:gd name="T3" fmla="*/ 62 h 62"/>
                <a:gd name="T4" fmla="*/ 51 w 51"/>
                <a:gd name="T5" fmla="*/ 6 h 62"/>
                <a:gd name="T6" fmla="*/ 8 w 51"/>
                <a:gd name="T7" fmla="*/ 0 h 62"/>
                <a:gd name="T8" fmla="*/ 0 w 51"/>
                <a:gd name="T9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2">
                  <a:moveTo>
                    <a:pt x="0" y="56"/>
                  </a:moveTo>
                  <a:lnTo>
                    <a:pt x="42" y="62"/>
                  </a:lnTo>
                  <a:lnTo>
                    <a:pt x="51" y="6"/>
                  </a:lnTo>
                  <a:lnTo>
                    <a:pt x="8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6D5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0" name="Freeform 1299">
              <a:extLst>
                <a:ext uri="{FF2B5EF4-FFF2-40B4-BE49-F238E27FC236}">
                  <a16:creationId xmlns:a16="http://schemas.microsoft.com/office/drawing/2014/main" id="{2018013C-BC24-4978-99EF-F66A92ED7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2738" y="1506538"/>
              <a:ext cx="79375" cy="98425"/>
            </a:xfrm>
            <a:custGeom>
              <a:avLst/>
              <a:gdLst>
                <a:gd name="T0" fmla="*/ 0 w 50"/>
                <a:gd name="T1" fmla="*/ 56 h 62"/>
                <a:gd name="T2" fmla="*/ 42 w 50"/>
                <a:gd name="T3" fmla="*/ 62 h 62"/>
                <a:gd name="T4" fmla="*/ 50 w 50"/>
                <a:gd name="T5" fmla="*/ 6 h 62"/>
                <a:gd name="T6" fmla="*/ 8 w 50"/>
                <a:gd name="T7" fmla="*/ 0 h 62"/>
                <a:gd name="T8" fmla="*/ 0 w 50"/>
                <a:gd name="T9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2">
                  <a:moveTo>
                    <a:pt x="0" y="56"/>
                  </a:moveTo>
                  <a:lnTo>
                    <a:pt x="42" y="62"/>
                  </a:lnTo>
                  <a:lnTo>
                    <a:pt x="50" y="6"/>
                  </a:lnTo>
                  <a:lnTo>
                    <a:pt x="8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7C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1" name="Freeform 1300">
              <a:extLst>
                <a:ext uri="{FF2B5EF4-FFF2-40B4-BE49-F238E27FC236}">
                  <a16:creationId xmlns:a16="http://schemas.microsoft.com/office/drawing/2014/main" id="{C2815BFA-2BAA-4F09-A0F3-A5A217F22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1497013"/>
              <a:ext cx="79375" cy="98425"/>
            </a:xfrm>
            <a:custGeom>
              <a:avLst/>
              <a:gdLst>
                <a:gd name="T0" fmla="*/ 0 w 50"/>
                <a:gd name="T1" fmla="*/ 56 h 62"/>
                <a:gd name="T2" fmla="*/ 42 w 50"/>
                <a:gd name="T3" fmla="*/ 62 h 62"/>
                <a:gd name="T4" fmla="*/ 50 w 50"/>
                <a:gd name="T5" fmla="*/ 6 h 62"/>
                <a:gd name="T6" fmla="*/ 8 w 50"/>
                <a:gd name="T7" fmla="*/ 0 h 62"/>
                <a:gd name="T8" fmla="*/ 0 w 50"/>
                <a:gd name="T9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2">
                  <a:moveTo>
                    <a:pt x="0" y="56"/>
                  </a:moveTo>
                  <a:lnTo>
                    <a:pt x="42" y="62"/>
                  </a:lnTo>
                  <a:lnTo>
                    <a:pt x="50" y="6"/>
                  </a:lnTo>
                  <a:lnTo>
                    <a:pt x="8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72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2" name="Freeform 1301">
              <a:extLst>
                <a:ext uri="{FF2B5EF4-FFF2-40B4-BE49-F238E27FC236}">
                  <a16:creationId xmlns:a16="http://schemas.microsoft.com/office/drawing/2014/main" id="{8642E2E5-91B8-401F-BB52-2CA0C15B6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800" y="1487488"/>
              <a:ext cx="80963" cy="98425"/>
            </a:xfrm>
            <a:custGeom>
              <a:avLst/>
              <a:gdLst>
                <a:gd name="T0" fmla="*/ 0 w 51"/>
                <a:gd name="T1" fmla="*/ 56 h 62"/>
                <a:gd name="T2" fmla="*/ 43 w 51"/>
                <a:gd name="T3" fmla="*/ 62 h 62"/>
                <a:gd name="T4" fmla="*/ 51 w 51"/>
                <a:gd name="T5" fmla="*/ 6 h 62"/>
                <a:gd name="T6" fmla="*/ 9 w 51"/>
                <a:gd name="T7" fmla="*/ 0 h 62"/>
                <a:gd name="T8" fmla="*/ 0 w 51"/>
                <a:gd name="T9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2">
                  <a:moveTo>
                    <a:pt x="0" y="56"/>
                  </a:moveTo>
                  <a:lnTo>
                    <a:pt x="43" y="62"/>
                  </a:lnTo>
                  <a:lnTo>
                    <a:pt x="51" y="6"/>
                  </a:lnTo>
                  <a:lnTo>
                    <a:pt x="9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BB0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3" name="Freeform 1302">
              <a:extLst>
                <a:ext uri="{FF2B5EF4-FFF2-40B4-BE49-F238E27FC236}">
                  <a16:creationId xmlns:a16="http://schemas.microsoft.com/office/drawing/2014/main" id="{F847DEA2-58D6-4FCD-BBF7-C37177259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125" y="1477963"/>
              <a:ext cx="80963" cy="98425"/>
            </a:xfrm>
            <a:custGeom>
              <a:avLst/>
              <a:gdLst>
                <a:gd name="T0" fmla="*/ 0 w 51"/>
                <a:gd name="T1" fmla="*/ 57 h 62"/>
                <a:gd name="T2" fmla="*/ 43 w 51"/>
                <a:gd name="T3" fmla="*/ 62 h 62"/>
                <a:gd name="T4" fmla="*/ 51 w 51"/>
                <a:gd name="T5" fmla="*/ 6 h 62"/>
                <a:gd name="T6" fmla="*/ 9 w 51"/>
                <a:gd name="T7" fmla="*/ 0 h 62"/>
                <a:gd name="T8" fmla="*/ 0 w 51"/>
                <a:gd name="T9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2">
                  <a:moveTo>
                    <a:pt x="0" y="57"/>
                  </a:moveTo>
                  <a:lnTo>
                    <a:pt x="43" y="62"/>
                  </a:lnTo>
                  <a:lnTo>
                    <a:pt x="51" y="6"/>
                  </a:lnTo>
                  <a:lnTo>
                    <a:pt x="9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5F9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4" name="Freeform 1303">
              <a:extLst>
                <a:ext uri="{FF2B5EF4-FFF2-40B4-BE49-F238E27FC236}">
                  <a16:creationId xmlns:a16="http://schemas.microsoft.com/office/drawing/2014/main" id="{118621AC-12AA-4F41-9869-72CC6870F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50" y="1468438"/>
              <a:ext cx="80963" cy="100013"/>
            </a:xfrm>
            <a:custGeom>
              <a:avLst/>
              <a:gdLst>
                <a:gd name="T0" fmla="*/ 0 w 51"/>
                <a:gd name="T1" fmla="*/ 56 h 63"/>
                <a:gd name="T2" fmla="*/ 43 w 51"/>
                <a:gd name="T3" fmla="*/ 63 h 63"/>
                <a:gd name="T4" fmla="*/ 51 w 51"/>
                <a:gd name="T5" fmla="*/ 6 h 63"/>
                <a:gd name="T6" fmla="*/ 8 w 51"/>
                <a:gd name="T7" fmla="*/ 0 h 63"/>
                <a:gd name="T8" fmla="*/ 0 w 51"/>
                <a:gd name="T9" fmla="*/ 5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3">
                  <a:moveTo>
                    <a:pt x="0" y="56"/>
                  </a:moveTo>
                  <a:lnTo>
                    <a:pt x="43" y="63"/>
                  </a:lnTo>
                  <a:lnTo>
                    <a:pt x="51" y="6"/>
                  </a:lnTo>
                  <a:lnTo>
                    <a:pt x="8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538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5" name="Freeform 1304">
              <a:extLst>
                <a:ext uri="{FF2B5EF4-FFF2-40B4-BE49-F238E27FC236}">
                  <a16:creationId xmlns:a16="http://schemas.microsoft.com/office/drawing/2014/main" id="{42655BC2-CBCB-4F66-8380-60EA357AE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0638" y="1500188"/>
              <a:ext cx="20638" cy="20638"/>
            </a:xfrm>
            <a:custGeom>
              <a:avLst/>
              <a:gdLst>
                <a:gd name="T0" fmla="*/ 8 w 14"/>
                <a:gd name="T1" fmla="*/ 0 h 14"/>
                <a:gd name="T2" fmla="*/ 0 w 14"/>
                <a:gd name="T3" fmla="*/ 6 h 14"/>
                <a:gd name="T4" fmla="*/ 6 w 14"/>
                <a:gd name="T5" fmla="*/ 13 h 14"/>
                <a:gd name="T6" fmla="*/ 13 w 14"/>
                <a:gd name="T7" fmla="*/ 8 h 14"/>
                <a:gd name="T8" fmla="*/ 8 w 14"/>
                <a:gd name="T9" fmla="*/ 0 h 14"/>
                <a:gd name="T10" fmla="*/ 6 w 14"/>
                <a:gd name="T11" fmla="*/ 10 h 14"/>
                <a:gd name="T12" fmla="*/ 3 w 14"/>
                <a:gd name="T13" fmla="*/ 6 h 14"/>
                <a:gd name="T14" fmla="*/ 7 w 14"/>
                <a:gd name="T15" fmla="*/ 3 h 14"/>
                <a:gd name="T16" fmla="*/ 10 w 14"/>
                <a:gd name="T17" fmla="*/ 7 h 14"/>
                <a:gd name="T18" fmla="*/ 6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cubicBezTo>
                    <a:pt x="4" y="0"/>
                    <a:pt x="1" y="2"/>
                    <a:pt x="0" y="6"/>
                  </a:cubicBezTo>
                  <a:cubicBezTo>
                    <a:pt x="0" y="9"/>
                    <a:pt x="2" y="13"/>
                    <a:pt x="6" y="13"/>
                  </a:cubicBezTo>
                  <a:cubicBezTo>
                    <a:pt x="10" y="14"/>
                    <a:pt x="13" y="11"/>
                    <a:pt x="13" y="8"/>
                  </a:cubicBezTo>
                  <a:cubicBezTo>
                    <a:pt x="14" y="4"/>
                    <a:pt x="11" y="1"/>
                    <a:pt x="8" y="0"/>
                  </a:cubicBezTo>
                  <a:close/>
                  <a:moveTo>
                    <a:pt x="6" y="10"/>
                  </a:moveTo>
                  <a:cubicBezTo>
                    <a:pt x="4" y="10"/>
                    <a:pt x="3" y="8"/>
                    <a:pt x="3" y="6"/>
                  </a:cubicBezTo>
                  <a:cubicBezTo>
                    <a:pt x="3" y="4"/>
                    <a:pt x="5" y="3"/>
                    <a:pt x="7" y="3"/>
                  </a:cubicBezTo>
                  <a:cubicBezTo>
                    <a:pt x="9" y="3"/>
                    <a:pt x="11" y="5"/>
                    <a:pt x="10" y="7"/>
                  </a:cubicBezTo>
                  <a:cubicBezTo>
                    <a:pt x="10" y="9"/>
                    <a:pt x="8" y="11"/>
                    <a:pt x="6" y="1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95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23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12.3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服务器端编程</a:t>
              </a:r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2BB4E1F-CA9D-489F-87E4-379C23B336B4}"/>
              </a:ext>
            </a:extLst>
          </p:cNvPr>
          <p:cNvSpPr txBox="1">
            <a:spLocks/>
          </p:cNvSpPr>
          <p:nvPr/>
        </p:nvSpPr>
        <p:spPr>
          <a:xfrm>
            <a:off x="915599" y="2200388"/>
            <a:ext cx="9903707" cy="2828442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lvl1pPr marL="457189" indent="-457189" algn="l" defTabSz="121917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109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服务器端程序监听固定的端口。</a:t>
            </a:r>
          </a:p>
          <a:p>
            <a:pPr marL="0" indent="457109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当服务器端监听到客户端的连接请求后，与客户端建立一个网络连接。</a:t>
            </a:r>
          </a:p>
          <a:p>
            <a:pPr marL="0" indent="457109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连接建立成功后，双方进行数据交互。</a:t>
            </a:r>
          </a:p>
          <a:p>
            <a:pPr marL="0" indent="457109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数据交互结束，关闭服务器端，释放占用的资源。</a:t>
            </a:r>
          </a:p>
          <a:p>
            <a:pPr marL="0" indent="457109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在实际编程中，为解决多用户响应问题，通常采用多线程机制。</a:t>
            </a:r>
          </a:p>
        </p:txBody>
      </p:sp>
    </p:spTree>
    <p:extLst>
      <p:ext uri="{BB962C8B-B14F-4D97-AF65-F5344CB8AC3E}">
        <p14:creationId xmlns:p14="http://schemas.microsoft.com/office/powerpoint/2010/main" val="11531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12.3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服务器端编程</a:t>
              </a:r>
            </a:p>
          </p:txBody>
        </p:sp>
      </p:grp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02D478F-7C88-45F1-92C3-2DB423B358EC}"/>
              </a:ext>
            </a:extLst>
          </p:cNvPr>
          <p:cNvSpPr txBox="1">
            <a:spLocks/>
          </p:cNvSpPr>
          <p:nvPr/>
        </p:nvSpPr>
        <p:spPr>
          <a:xfrm>
            <a:off x="1002267" y="1758705"/>
            <a:ext cx="10187465" cy="923883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latin typeface="+mn-ea"/>
                <a:cs typeface="Times New Roman" pitchFamily="18" charset="0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服务器端使用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java.net.ServerSocket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类的对象来表示服务器套接字。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构造方法：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FB8C303-A39A-48E9-849F-3ED715838E9A}"/>
              </a:ext>
            </a:extLst>
          </p:cNvPr>
          <p:cNvSpPr txBox="1">
            <a:spLocks/>
          </p:cNvSpPr>
          <p:nvPr/>
        </p:nvSpPr>
        <p:spPr>
          <a:xfrm>
            <a:off x="1459361" y="2901440"/>
            <a:ext cx="9314011" cy="461941"/>
          </a:xfrm>
          <a:prstGeom prst="rect">
            <a:avLst/>
          </a:prstGeom>
        </p:spPr>
        <p:txBody>
          <a:bodyPr vert="horz" lIns="121889" tIns="60944" rIns="121889" bIns="60944" rtlCol="0">
            <a:normAutofit fontScale="92500" lnSpcReduction="10000"/>
          </a:bodyPr>
          <a:lstStyle>
            <a:lvl1pPr marL="457189" indent="-457189" algn="l" defTabSz="121917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ServerSocket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 port) throws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IOException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D3F504B-515C-4DB3-B044-66DB105B4445}"/>
              </a:ext>
            </a:extLst>
          </p:cNvPr>
          <p:cNvSpPr txBox="1">
            <a:spLocks/>
          </p:cNvSpPr>
          <p:nvPr/>
        </p:nvSpPr>
        <p:spPr>
          <a:xfrm>
            <a:off x="1432532" y="3494620"/>
            <a:ext cx="9314011" cy="1074915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latin typeface="+mn-ea"/>
                <a:cs typeface="Times New Roman" pitchFamily="18" charset="0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为连接指定的端口，如果为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，表示使用任何空闲的端口。另一个构造方法可以指定请求队列的长度：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633F3CAE-B217-47E1-BC40-284014343332}"/>
              </a:ext>
            </a:extLst>
          </p:cNvPr>
          <p:cNvSpPr txBox="1">
            <a:spLocks/>
          </p:cNvSpPr>
          <p:nvPr/>
        </p:nvSpPr>
        <p:spPr>
          <a:xfrm>
            <a:off x="1002266" y="4631428"/>
            <a:ext cx="10737449" cy="1144261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lvl1pPr marL="457189" indent="-457189" algn="l" defTabSz="121917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109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ServerSocket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port,int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 backlog) throws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IOException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参数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backlog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为大于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的正整数，表示队列的最大长度。如果该值小于等于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，则使用默认值。</a:t>
            </a:r>
          </a:p>
        </p:txBody>
      </p:sp>
    </p:spTree>
    <p:extLst>
      <p:ext uri="{BB962C8B-B14F-4D97-AF65-F5344CB8AC3E}">
        <p14:creationId xmlns:p14="http://schemas.microsoft.com/office/powerpoint/2010/main" val="2096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10" grpId="0" uiExpand="1" build="p"/>
      <p:bldP spid="11" grpId="0"/>
      <p:bldP spid="12" grpId="0"/>
      <p:bldP spid="1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12.3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服务器端编程</a:t>
              </a:r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A509074-EE11-421D-961E-2A422347DDE5}"/>
              </a:ext>
            </a:extLst>
          </p:cNvPr>
          <p:cNvSpPr txBox="1">
            <a:spLocks/>
          </p:cNvSpPr>
          <p:nvPr/>
        </p:nvSpPr>
        <p:spPr>
          <a:xfrm>
            <a:off x="991782" y="1981535"/>
            <a:ext cx="9931882" cy="3580571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latin typeface="+mn-ea"/>
                <a:cs typeface="Times New Roman" pitchFamily="18" charset="0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创建好服务器套接字后，就可以进行连接监听了。连接监听的方法为：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public Socket accept() throws 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IOException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此方法监听并接受到此套接字的连接。其在连接传入之前一直阻塞。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例如：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Socket socket=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server_socket.accept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一旦监听到请求并建立了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socket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连接后，就可以进行数据交互了。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F2CE83C-4370-4D18-BAC3-545A7AE46D35}"/>
              </a:ext>
            </a:extLst>
          </p:cNvPr>
          <p:cNvGrpSpPr/>
          <p:nvPr/>
        </p:nvGrpSpPr>
        <p:grpSpPr>
          <a:xfrm>
            <a:off x="-40530" y="5638288"/>
            <a:ext cx="12231120" cy="1219712"/>
            <a:chOff x="-43539" y="5285581"/>
            <a:chExt cx="12233951" cy="1219994"/>
          </a:xfrm>
        </p:grpSpPr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B9B00562-073A-48B4-88CB-A83881ECF975}"/>
                </a:ext>
              </a:extLst>
            </p:cNvPr>
            <p:cNvSpPr/>
            <p:nvPr/>
          </p:nvSpPr>
          <p:spPr>
            <a:xfrm>
              <a:off x="-43539" y="5285581"/>
              <a:ext cx="12233951" cy="1219994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" name="内容占位符 2">
              <a:hlinkClick r:id="rId2" action="ppaction://hlinkfile"/>
              <a:extLst>
                <a:ext uri="{FF2B5EF4-FFF2-40B4-BE49-F238E27FC236}">
                  <a16:creationId xmlns:a16="http://schemas.microsoft.com/office/drawing/2014/main" id="{09E85F51-C101-4F1A-800B-58B0EECF94AC}"/>
                </a:ext>
              </a:extLst>
            </p:cNvPr>
            <p:cNvSpPr txBox="1">
              <a:spLocks/>
            </p:cNvSpPr>
            <p:nvPr/>
          </p:nvSpPr>
          <p:spPr>
            <a:xfrm>
              <a:off x="1145815" y="5285581"/>
              <a:ext cx="10435791" cy="914400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【</a:t>
              </a:r>
              <a:r>
                <a:rPr lang="zh-CN" altLang="en-US" sz="24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12.3】</a:t>
              </a:r>
              <a:r>
                <a:rPr lang="zh-CN" altLang="en-US" sz="24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客户机与服务器通信示例，服务器端。</a:t>
              </a:r>
              <a:r>
                <a:rPr lang="en-US" altLang="zh-CN" sz="2400" b="1" dirty="0">
                  <a:solidFill>
                    <a:srgbClr val="FFFF00"/>
                  </a:solidFill>
                  <a:latin typeface="仿宋" panose="02010609060101010101" pitchFamily="49" charset="-122"/>
                  <a:ea typeface="仿宋" panose="02010609060101010101" pitchFamily="49" charset="-122"/>
                  <a:hlinkClick r:id="rId3" action="ppaction://hlinkfile"/>
                </a:rPr>
                <a:t>Example12_03_Server.java</a:t>
              </a:r>
              <a:endParaRPr lang="en-US" altLang="zh-CN" sz="2400" b="1" dirty="0">
                <a:solidFill>
                  <a:srgbClr val="FFFF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0" indent="0">
                <a:lnSpc>
                  <a:spcPct val="150000"/>
                </a:lnSpc>
                <a:buNone/>
              </a:pPr>
              <a:endParaRPr lang="zh-CN" altLang="en-US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839A37D-6791-4EC7-9CE1-7F2534836A6D}"/>
                </a:ext>
              </a:extLst>
            </p:cNvPr>
            <p:cNvGrpSpPr/>
            <p:nvPr/>
          </p:nvGrpSpPr>
          <p:grpSpPr>
            <a:xfrm>
              <a:off x="792751" y="5361781"/>
              <a:ext cx="352250" cy="455613"/>
              <a:chOff x="5449889" y="1547813"/>
              <a:chExt cx="352250" cy="455613"/>
            </a:xfrm>
            <a:solidFill>
              <a:srgbClr val="FFC000"/>
            </a:solidFill>
          </p:grpSpPr>
          <p:sp>
            <p:nvSpPr>
              <p:cNvPr id="24" name="Freeform 125">
                <a:extLst>
                  <a:ext uri="{FF2B5EF4-FFF2-40B4-BE49-F238E27FC236}">
                    <a16:creationId xmlns:a16="http://schemas.microsoft.com/office/drawing/2014/main" id="{9FC5C1BB-4E0E-4AC9-B17A-D6716D6864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49889" y="1547813"/>
                <a:ext cx="352250" cy="455613"/>
              </a:xfrm>
              <a:custGeom>
                <a:avLst/>
                <a:gdLst>
                  <a:gd name="T0" fmla="*/ 132 w 136"/>
                  <a:gd name="T1" fmla="*/ 40 h 176"/>
                  <a:gd name="T2" fmla="*/ 104 w 136"/>
                  <a:gd name="T3" fmla="*/ 40 h 176"/>
                  <a:gd name="T4" fmla="*/ 104 w 136"/>
                  <a:gd name="T5" fmla="*/ 24 h 176"/>
                  <a:gd name="T6" fmla="*/ 81 w 136"/>
                  <a:gd name="T7" fmla="*/ 0 h 176"/>
                  <a:gd name="T8" fmla="*/ 52 w 136"/>
                  <a:gd name="T9" fmla="*/ 0 h 176"/>
                  <a:gd name="T10" fmla="*/ 48 w 136"/>
                  <a:gd name="T11" fmla="*/ 4 h 176"/>
                  <a:gd name="T12" fmla="*/ 52 w 136"/>
                  <a:gd name="T13" fmla="*/ 8 h 176"/>
                  <a:gd name="T14" fmla="*/ 81 w 136"/>
                  <a:gd name="T15" fmla="*/ 8 h 176"/>
                  <a:gd name="T16" fmla="*/ 96 w 136"/>
                  <a:gd name="T17" fmla="*/ 24 h 176"/>
                  <a:gd name="T18" fmla="*/ 96 w 136"/>
                  <a:gd name="T19" fmla="*/ 40 h 176"/>
                  <a:gd name="T20" fmla="*/ 92 w 136"/>
                  <a:gd name="T21" fmla="*/ 40 h 176"/>
                  <a:gd name="T22" fmla="*/ 92 w 136"/>
                  <a:gd name="T23" fmla="*/ 27 h 176"/>
                  <a:gd name="T24" fmla="*/ 77 w 136"/>
                  <a:gd name="T25" fmla="*/ 12 h 176"/>
                  <a:gd name="T26" fmla="*/ 60 w 136"/>
                  <a:gd name="T27" fmla="*/ 12 h 176"/>
                  <a:gd name="T28" fmla="*/ 58 w 136"/>
                  <a:gd name="T29" fmla="*/ 14 h 176"/>
                  <a:gd name="T30" fmla="*/ 60 w 136"/>
                  <a:gd name="T31" fmla="*/ 16 h 176"/>
                  <a:gd name="T32" fmla="*/ 77 w 136"/>
                  <a:gd name="T33" fmla="*/ 16 h 176"/>
                  <a:gd name="T34" fmla="*/ 88 w 136"/>
                  <a:gd name="T35" fmla="*/ 27 h 176"/>
                  <a:gd name="T36" fmla="*/ 88 w 136"/>
                  <a:gd name="T37" fmla="*/ 40 h 176"/>
                  <a:gd name="T38" fmla="*/ 4 w 136"/>
                  <a:gd name="T39" fmla="*/ 40 h 176"/>
                  <a:gd name="T40" fmla="*/ 0 w 136"/>
                  <a:gd name="T41" fmla="*/ 44 h 176"/>
                  <a:gd name="T42" fmla="*/ 0 w 136"/>
                  <a:gd name="T43" fmla="*/ 172 h 176"/>
                  <a:gd name="T44" fmla="*/ 4 w 136"/>
                  <a:gd name="T45" fmla="*/ 176 h 176"/>
                  <a:gd name="T46" fmla="*/ 132 w 136"/>
                  <a:gd name="T47" fmla="*/ 176 h 176"/>
                  <a:gd name="T48" fmla="*/ 136 w 136"/>
                  <a:gd name="T49" fmla="*/ 172 h 176"/>
                  <a:gd name="T50" fmla="*/ 136 w 136"/>
                  <a:gd name="T51" fmla="*/ 44 h 176"/>
                  <a:gd name="T52" fmla="*/ 132 w 136"/>
                  <a:gd name="T53" fmla="*/ 40 h 176"/>
                  <a:gd name="T54" fmla="*/ 128 w 136"/>
                  <a:gd name="T55" fmla="*/ 168 h 176"/>
                  <a:gd name="T56" fmla="*/ 8 w 136"/>
                  <a:gd name="T57" fmla="*/ 168 h 176"/>
                  <a:gd name="T58" fmla="*/ 8 w 136"/>
                  <a:gd name="T59" fmla="*/ 48 h 176"/>
                  <a:gd name="T60" fmla="*/ 128 w 136"/>
                  <a:gd name="T61" fmla="*/ 48 h 176"/>
                  <a:gd name="T62" fmla="*/ 128 w 136"/>
                  <a:gd name="T63" fmla="*/ 16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6" h="176">
                    <a:moveTo>
                      <a:pt x="132" y="40"/>
                    </a:moveTo>
                    <a:cubicBezTo>
                      <a:pt x="104" y="40"/>
                      <a:pt x="104" y="40"/>
                      <a:pt x="104" y="40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0"/>
                      <a:pt x="94" y="0"/>
                      <a:pt x="81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6"/>
                      <a:pt x="50" y="8"/>
                      <a:pt x="52" y="8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90" y="8"/>
                      <a:pt x="96" y="15"/>
                      <a:pt x="96" y="24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19"/>
                      <a:pt x="85" y="12"/>
                      <a:pt x="77" y="1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3"/>
                      <a:pt x="58" y="14"/>
                    </a:cubicBezTo>
                    <a:cubicBezTo>
                      <a:pt x="58" y="15"/>
                      <a:pt x="59" y="16"/>
                      <a:pt x="60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83" y="16"/>
                      <a:pt x="88" y="21"/>
                      <a:pt x="88" y="27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" y="40"/>
                      <a:pt x="0" y="42"/>
                      <a:pt x="0" y="44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4"/>
                      <a:pt x="2" y="176"/>
                      <a:pt x="4" y="176"/>
                    </a:cubicBezTo>
                    <a:cubicBezTo>
                      <a:pt x="132" y="176"/>
                      <a:pt x="132" y="176"/>
                      <a:pt x="132" y="176"/>
                    </a:cubicBezTo>
                    <a:cubicBezTo>
                      <a:pt x="134" y="176"/>
                      <a:pt x="136" y="174"/>
                      <a:pt x="136" y="172"/>
                    </a:cubicBezTo>
                    <a:cubicBezTo>
                      <a:pt x="136" y="44"/>
                      <a:pt x="136" y="44"/>
                      <a:pt x="136" y="44"/>
                    </a:cubicBezTo>
                    <a:cubicBezTo>
                      <a:pt x="136" y="42"/>
                      <a:pt x="134" y="40"/>
                      <a:pt x="132" y="40"/>
                    </a:cubicBezTo>
                    <a:close/>
                    <a:moveTo>
                      <a:pt x="128" y="168"/>
                    </a:moveTo>
                    <a:cubicBezTo>
                      <a:pt x="8" y="168"/>
                      <a:pt x="8" y="168"/>
                      <a:pt x="8" y="16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28" y="48"/>
                      <a:pt x="128" y="48"/>
                      <a:pt x="128" y="48"/>
                    </a:cubicBezTo>
                    <a:lnTo>
                      <a:pt x="128" y="168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5" name="Freeform 126">
                <a:extLst>
                  <a:ext uri="{FF2B5EF4-FFF2-40B4-BE49-F238E27FC236}">
                    <a16:creationId xmlns:a16="http://schemas.microsoft.com/office/drawing/2014/main" id="{12416FC2-467F-401A-B3E7-B95ACC5BE3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75301" y="1739901"/>
                <a:ext cx="127000" cy="168275"/>
              </a:xfrm>
              <a:custGeom>
                <a:avLst/>
                <a:gdLst>
                  <a:gd name="T0" fmla="*/ 21 w 42"/>
                  <a:gd name="T1" fmla="*/ 1 h 56"/>
                  <a:gd name="T2" fmla="*/ 21 w 42"/>
                  <a:gd name="T3" fmla="*/ 0 h 56"/>
                  <a:gd name="T4" fmla="*/ 21 w 42"/>
                  <a:gd name="T5" fmla="*/ 0 h 56"/>
                  <a:gd name="T6" fmla="*/ 21 w 42"/>
                  <a:gd name="T7" fmla="*/ 1 h 56"/>
                  <a:gd name="T8" fmla="*/ 0 w 42"/>
                  <a:gd name="T9" fmla="*/ 23 h 56"/>
                  <a:gd name="T10" fmla="*/ 9 w 42"/>
                  <a:gd name="T11" fmla="*/ 41 h 56"/>
                  <a:gd name="T12" fmla="*/ 9 w 42"/>
                  <a:gd name="T13" fmla="*/ 46 h 56"/>
                  <a:gd name="T14" fmla="*/ 20 w 42"/>
                  <a:gd name="T15" fmla="*/ 56 h 56"/>
                  <a:gd name="T16" fmla="*/ 21 w 42"/>
                  <a:gd name="T17" fmla="*/ 56 h 56"/>
                  <a:gd name="T18" fmla="*/ 21 w 42"/>
                  <a:gd name="T19" fmla="*/ 56 h 56"/>
                  <a:gd name="T20" fmla="*/ 22 w 42"/>
                  <a:gd name="T21" fmla="*/ 56 h 56"/>
                  <a:gd name="T22" fmla="*/ 33 w 42"/>
                  <a:gd name="T23" fmla="*/ 46 h 56"/>
                  <a:gd name="T24" fmla="*/ 33 w 42"/>
                  <a:gd name="T25" fmla="*/ 41 h 56"/>
                  <a:gd name="T26" fmla="*/ 42 w 42"/>
                  <a:gd name="T27" fmla="*/ 23 h 56"/>
                  <a:gd name="T28" fmla="*/ 21 w 42"/>
                  <a:gd name="T29" fmla="*/ 1 h 56"/>
                  <a:gd name="T30" fmla="*/ 30 w 42"/>
                  <a:gd name="T31" fmla="*/ 37 h 56"/>
                  <a:gd name="T32" fmla="*/ 29 w 42"/>
                  <a:gd name="T33" fmla="*/ 40 h 56"/>
                  <a:gd name="T34" fmla="*/ 29 w 42"/>
                  <a:gd name="T35" fmla="*/ 46 h 56"/>
                  <a:gd name="T36" fmla="*/ 21 w 42"/>
                  <a:gd name="T37" fmla="*/ 52 h 56"/>
                  <a:gd name="T38" fmla="*/ 13 w 42"/>
                  <a:gd name="T39" fmla="*/ 46 h 56"/>
                  <a:gd name="T40" fmla="*/ 13 w 42"/>
                  <a:gd name="T41" fmla="*/ 39 h 56"/>
                  <a:gd name="T42" fmla="*/ 12 w 42"/>
                  <a:gd name="T43" fmla="*/ 37 h 56"/>
                  <a:gd name="T44" fmla="*/ 4 w 42"/>
                  <a:gd name="T45" fmla="*/ 23 h 56"/>
                  <a:gd name="T46" fmla="*/ 21 w 42"/>
                  <a:gd name="T47" fmla="*/ 6 h 56"/>
                  <a:gd name="T48" fmla="*/ 38 w 42"/>
                  <a:gd name="T49" fmla="*/ 23 h 56"/>
                  <a:gd name="T50" fmla="*/ 30 w 42"/>
                  <a:gd name="T51" fmla="*/ 3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56">
                    <a:moveTo>
                      <a:pt x="21" y="1"/>
                    </a:moveTo>
                    <a:cubicBezTo>
                      <a:pt x="21" y="1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1" y="1"/>
                    </a:cubicBezTo>
                    <a:cubicBezTo>
                      <a:pt x="10" y="1"/>
                      <a:pt x="0" y="12"/>
                      <a:pt x="0" y="23"/>
                    </a:cubicBezTo>
                    <a:cubicBezTo>
                      <a:pt x="0" y="30"/>
                      <a:pt x="1" y="37"/>
                      <a:pt x="9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53"/>
                      <a:pt x="15" y="56"/>
                      <a:pt x="20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2" y="56"/>
                    </a:cubicBezTo>
                    <a:cubicBezTo>
                      <a:pt x="27" y="56"/>
                      <a:pt x="33" y="53"/>
                      <a:pt x="33" y="4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41" y="37"/>
                      <a:pt x="42" y="29"/>
                      <a:pt x="42" y="23"/>
                    </a:cubicBezTo>
                    <a:cubicBezTo>
                      <a:pt x="42" y="11"/>
                      <a:pt x="33" y="1"/>
                      <a:pt x="21" y="1"/>
                    </a:cubicBezTo>
                    <a:close/>
                    <a:moveTo>
                      <a:pt x="30" y="37"/>
                    </a:moveTo>
                    <a:cubicBezTo>
                      <a:pt x="29" y="38"/>
                      <a:pt x="29" y="39"/>
                      <a:pt x="29" y="40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50"/>
                      <a:pt x="25" y="52"/>
                      <a:pt x="21" y="52"/>
                    </a:cubicBezTo>
                    <a:cubicBezTo>
                      <a:pt x="17" y="52"/>
                      <a:pt x="13" y="50"/>
                      <a:pt x="13" y="4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9"/>
                      <a:pt x="13" y="38"/>
                      <a:pt x="12" y="37"/>
                    </a:cubicBezTo>
                    <a:cubicBezTo>
                      <a:pt x="5" y="34"/>
                      <a:pt x="4" y="29"/>
                      <a:pt x="4" y="23"/>
                    </a:cubicBezTo>
                    <a:cubicBezTo>
                      <a:pt x="4" y="14"/>
                      <a:pt x="12" y="6"/>
                      <a:pt x="21" y="6"/>
                    </a:cubicBezTo>
                    <a:cubicBezTo>
                      <a:pt x="31" y="6"/>
                      <a:pt x="38" y="14"/>
                      <a:pt x="38" y="23"/>
                    </a:cubicBezTo>
                    <a:cubicBezTo>
                      <a:pt x="38" y="30"/>
                      <a:pt x="37" y="35"/>
                      <a:pt x="30" y="37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650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1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12.3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服务器端编程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---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综合示例</a:t>
              </a:r>
            </a:p>
          </p:txBody>
        </p:sp>
      </p:grp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1DF696F-657E-4DB9-9E40-D9E07778CB9F}"/>
              </a:ext>
            </a:extLst>
          </p:cNvPr>
          <p:cNvSpPr txBox="1">
            <a:spLocks/>
          </p:cNvSpPr>
          <p:nvPr/>
        </p:nvSpPr>
        <p:spPr>
          <a:xfrm>
            <a:off x="665561" y="2260490"/>
            <a:ext cx="5586000" cy="3656754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latin typeface="+mn-ea"/>
                <a:cs typeface="Times New Roman" pitchFamily="18" charset="0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实现一个简单的四则运算过程：客户端从键盘输入四则运算表达式，但不进行运算，而是将该表达式传送给服务器端。服务器端接收到表达式后进行处理和计算，将运算结果返回给客户端进行显示。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595F0A91-55B9-4BB3-BA33-E03731BA2A2B}"/>
              </a:ext>
            </a:extLst>
          </p:cNvPr>
          <p:cNvSpPr/>
          <p:nvPr/>
        </p:nvSpPr>
        <p:spPr>
          <a:xfrm>
            <a:off x="6929428" y="2164469"/>
            <a:ext cx="4579734" cy="3656755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F7AF0A78-A572-4C5E-92F9-9061EA6276E6}"/>
              </a:ext>
            </a:extLst>
          </p:cNvPr>
          <p:cNvSpPr txBox="1">
            <a:spLocks/>
          </p:cNvSpPr>
          <p:nvPr/>
        </p:nvSpPr>
        <p:spPr>
          <a:xfrm>
            <a:off x="7039259" y="2400086"/>
            <a:ext cx="4618054" cy="2628744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lvl1pPr marL="457189" indent="-457189" algn="l" defTabSz="121917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本例由三个类组成，</a:t>
            </a:r>
            <a:endParaRPr lang="en-US" altLang="zh-CN" sz="24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Example12_04_Client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Example12_04_Server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Example12_04_LogicThread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1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66" y="3090"/>
            <a:ext cx="4549024" cy="6823538"/>
          </a:xfrm>
          <a:prstGeom prst="rect">
            <a:avLst/>
          </a:prstGeom>
        </p:spPr>
      </p:pic>
      <p:sp>
        <p:nvSpPr>
          <p:cNvPr id="119" name="矩形 118"/>
          <p:cNvSpPr/>
          <p:nvPr/>
        </p:nvSpPr>
        <p:spPr>
          <a:xfrm>
            <a:off x="2205" y="0"/>
            <a:ext cx="4544153" cy="685641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4745676" algn="l"/>
              </a:tabLst>
            </a:pPr>
            <a:endParaRPr lang="zh-CN" altLang="en-US" dirty="0">
              <a:solidFill>
                <a:srgbClr val="55B2A0"/>
              </a:solidFill>
            </a:endParaRPr>
          </a:p>
        </p:txBody>
      </p:sp>
      <p:sp>
        <p:nvSpPr>
          <p:cNvPr id="120" name="文本框 24"/>
          <p:cNvSpPr txBox="1"/>
          <p:nvPr/>
        </p:nvSpPr>
        <p:spPr>
          <a:xfrm>
            <a:off x="293870" y="-79864"/>
            <a:ext cx="14555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797" b="1" dirty="0">
                <a:solidFill>
                  <a:schemeClr val="bg1"/>
                </a:solidFill>
                <a:latin typeface="Bodoni MT" panose="02070603080606020203" pitchFamily="18" charset="0"/>
              </a:rPr>
              <a:t>C</a:t>
            </a:r>
            <a:endParaRPr lang="zh-CN" altLang="en-US" sz="5999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1" name="文本框 25"/>
          <p:cNvSpPr txBox="1"/>
          <p:nvPr/>
        </p:nvSpPr>
        <p:spPr>
          <a:xfrm>
            <a:off x="471183" y="1890773"/>
            <a:ext cx="2044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3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122" name="文本框 26"/>
          <p:cNvSpPr txBox="1"/>
          <p:nvPr/>
        </p:nvSpPr>
        <p:spPr>
          <a:xfrm>
            <a:off x="1397522" y="997011"/>
            <a:ext cx="3135276" cy="83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799" b="1" dirty="0">
                <a:solidFill>
                  <a:schemeClr val="bg1"/>
                </a:solidFill>
                <a:latin typeface="Bodoni MT" panose="02070603080606020203" pitchFamily="18" charset="0"/>
              </a:rPr>
              <a:t>ONTENTS</a:t>
            </a:r>
            <a:endParaRPr lang="zh-CN" altLang="en-US" sz="5999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34687" y="1752751"/>
            <a:ext cx="3809118" cy="78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34688" y="2809146"/>
            <a:ext cx="1431147" cy="113884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6">
            <a:extLst>
              <a:ext uri="{FF2B5EF4-FFF2-40B4-BE49-F238E27FC236}">
                <a16:creationId xmlns:a16="http://schemas.microsoft.com/office/drawing/2014/main" id="{417B3FA2-F7B4-45D5-BBEF-759E13085B66}"/>
              </a:ext>
            </a:extLst>
          </p:cNvPr>
          <p:cNvSpPr/>
          <p:nvPr/>
        </p:nvSpPr>
        <p:spPr>
          <a:xfrm>
            <a:off x="6096000" y="3136106"/>
            <a:ext cx="4590143" cy="584200"/>
          </a:xfrm>
          <a:prstGeom prst="roundRect">
            <a:avLst>
              <a:gd name="adj" fmla="val 0"/>
            </a:avLst>
          </a:prstGeom>
          <a:solidFill>
            <a:srgbClr val="756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AA0FA42-2A60-49B6-B4B4-F5F76DF86523}"/>
              </a:ext>
            </a:extLst>
          </p:cNvPr>
          <p:cNvGrpSpPr/>
          <p:nvPr/>
        </p:nvGrpSpPr>
        <p:grpSpPr>
          <a:xfrm>
            <a:off x="5275064" y="554512"/>
            <a:ext cx="549846" cy="617986"/>
            <a:chOff x="279401" y="2698750"/>
            <a:chExt cx="1473200" cy="1655763"/>
          </a:xfrm>
        </p:grpSpPr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38E3FA0D-8DEE-4272-B623-AD347C470C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57C2B9AC-55F7-4754-A95B-D336855E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B67E2E07-A093-47E2-A10C-6AAF80FD7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5E65A0D7-7EBC-4299-B541-0DAC905D8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B1A47E9B-A233-4BDE-97E1-069637175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7" name="Oval 50">
              <a:extLst>
                <a:ext uri="{FF2B5EF4-FFF2-40B4-BE49-F238E27FC236}">
                  <a16:creationId xmlns:a16="http://schemas.microsoft.com/office/drawing/2014/main" id="{001F339D-1D81-4D0D-890C-8757DF68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D09F785C-F5DE-4A4C-8A36-28E0E411C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5AFA58DF-B1C8-44B8-AAFC-92C689B73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EE5E6DC-7FF1-42D6-BB7E-74FB93B8597A}"/>
              </a:ext>
            </a:extLst>
          </p:cNvPr>
          <p:cNvGrpSpPr/>
          <p:nvPr/>
        </p:nvGrpSpPr>
        <p:grpSpPr>
          <a:xfrm>
            <a:off x="5275064" y="1368362"/>
            <a:ext cx="549846" cy="617986"/>
            <a:chOff x="279401" y="2698750"/>
            <a:chExt cx="1473200" cy="1655763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126DBEA-073D-422B-9690-99EDAA593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B5527DA7-8C10-4BE6-8B1B-066C67C1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2B5D7244-C41A-44CC-BED2-E229B54DF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AB800FC3-FB42-48F1-BB01-E1E329B93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F4C08673-CC35-4F44-9FBA-3C4777FB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5" name="Oval 50">
              <a:extLst>
                <a:ext uri="{FF2B5EF4-FFF2-40B4-BE49-F238E27FC236}">
                  <a16:creationId xmlns:a16="http://schemas.microsoft.com/office/drawing/2014/main" id="{49F866D8-56DD-47ED-AE9B-6363271FF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BE87B425-A0EC-4FDE-98B7-9B64B4BE3C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81C3F4D7-3F0A-451A-936C-456259089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28" name="TextBox 68">
            <a:extLst>
              <a:ext uri="{FF2B5EF4-FFF2-40B4-BE49-F238E27FC236}">
                <a16:creationId xmlns:a16="http://schemas.microsoft.com/office/drawing/2014/main" id="{FC3EC1AD-2E04-4F79-83DB-192D13935A52}"/>
              </a:ext>
            </a:extLst>
          </p:cNvPr>
          <p:cNvSpPr txBox="1"/>
          <p:nvPr/>
        </p:nvSpPr>
        <p:spPr>
          <a:xfrm>
            <a:off x="6096000" y="1513772"/>
            <a:ext cx="30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12.2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常用类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0054580A-28EA-4689-BA2C-C807D8A5E9F6}"/>
              </a:ext>
            </a:extLst>
          </p:cNvPr>
          <p:cNvGrpSpPr/>
          <p:nvPr/>
        </p:nvGrpSpPr>
        <p:grpSpPr>
          <a:xfrm>
            <a:off x="5275064" y="2206562"/>
            <a:ext cx="549846" cy="617986"/>
            <a:chOff x="279401" y="2698750"/>
            <a:chExt cx="1473200" cy="1655763"/>
          </a:xfrm>
        </p:grpSpPr>
        <p:sp>
          <p:nvSpPr>
            <p:cNvPr id="130" name="Freeform 45">
              <a:extLst>
                <a:ext uri="{FF2B5EF4-FFF2-40B4-BE49-F238E27FC236}">
                  <a16:creationId xmlns:a16="http://schemas.microsoft.com/office/drawing/2014/main" id="{D9C17E00-6641-4597-9E52-EFD83C98D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A76CA5DD-973A-401E-9E16-BC6741BD0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9E53A35D-CB07-4DBE-B3DE-EFF521CC6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DA2714B7-0242-4C57-8864-CD0CE55CB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7DB63F60-6317-445B-8315-863B679B3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5" name="Oval 50">
              <a:extLst>
                <a:ext uri="{FF2B5EF4-FFF2-40B4-BE49-F238E27FC236}">
                  <a16:creationId xmlns:a16="http://schemas.microsoft.com/office/drawing/2014/main" id="{B4472DE9-9D4D-4E56-A4D7-22E5B57A5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9AA6FEDA-E867-4DD2-A36F-A26C1D266C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4E7B8C31-BF0F-4063-A850-6119256E6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38" name="TextBox 78">
            <a:extLst>
              <a:ext uri="{FF2B5EF4-FFF2-40B4-BE49-F238E27FC236}">
                <a16:creationId xmlns:a16="http://schemas.microsoft.com/office/drawing/2014/main" id="{DE6499F6-7104-4D56-A4F5-28C7575F59E0}"/>
              </a:ext>
            </a:extLst>
          </p:cNvPr>
          <p:cNvSpPr txBox="1"/>
          <p:nvPr/>
        </p:nvSpPr>
        <p:spPr>
          <a:xfrm>
            <a:off x="6096000" y="23519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12.3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3CF7828D-E8A6-4FCE-9872-15F57AD804F7}"/>
              </a:ext>
            </a:extLst>
          </p:cNvPr>
          <p:cNvGrpSpPr/>
          <p:nvPr/>
        </p:nvGrpSpPr>
        <p:grpSpPr>
          <a:xfrm>
            <a:off x="5275064" y="3044762"/>
            <a:ext cx="549846" cy="617986"/>
            <a:chOff x="279401" y="2698750"/>
            <a:chExt cx="1473200" cy="1655763"/>
          </a:xfrm>
        </p:grpSpPr>
        <p:sp>
          <p:nvSpPr>
            <p:cNvPr id="140" name="Freeform 45">
              <a:extLst>
                <a:ext uri="{FF2B5EF4-FFF2-40B4-BE49-F238E27FC236}">
                  <a16:creationId xmlns:a16="http://schemas.microsoft.com/office/drawing/2014/main" id="{F093B97A-6DD2-4C6D-9594-3B66BBDA3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id="{E8152464-E5E4-491A-A7E8-6393AACE3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2" name="Freeform 47">
              <a:extLst>
                <a:ext uri="{FF2B5EF4-FFF2-40B4-BE49-F238E27FC236}">
                  <a16:creationId xmlns:a16="http://schemas.microsoft.com/office/drawing/2014/main" id="{6167271B-2CD6-4080-9D97-17E5E46C8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3" name="Freeform 48">
              <a:extLst>
                <a:ext uri="{FF2B5EF4-FFF2-40B4-BE49-F238E27FC236}">
                  <a16:creationId xmlns:a16="http://schemas.microsoft.com/office/drawing/2014/main" id="{E9F93CED-A868-4427-91A6-0E2965BF5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4" name="Freeform 49">
              <a:extLst>
                <a:ext uri="{FF2B5EF4-FFF2-40B4-BE49-F238E27FC236}">
                  <a16:creationId xmlns:a16="http://schemas.microsoft.com/office/drawing/2014/main" id="{F599CBCB-EAF5-4681-ABC7-FBA63F95A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5" name="Oval 50">
              <a:extLst>
                <a:ext uri="{FF2B5EF4-FFF2-40B4-BE49-F238E27FC236}">
                  <a16:creationId xmlns:a16="http://schemas.microsoft.com/office/drawing/2014/main" id="{F4EFD7C5-F095-48BF-A7A6-2D834F1D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6" name="Freeform 51">
              <a:extLst>
                <a:ext uri="{FF2B5EF4-FFF2-40B4-BE49-F238E27FC236}">
                  <a16:creationId xmlns:a16="http://schemas.microsoft.com/office/drawing/2014/main" id="{500682DF-3042-42F5-BD5F-DAA249C2B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CCD6FFF4-FBD2-45AF-8700-2D5C9092B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48" name="TextBox 88">
            <a:extLst>
              <a:ext uri="{FF2B5EF4-FFF2-40B4-BE49-F238E27FC236}">
                <a16:creationId xmlns:a16="http://schemas.microsoft.com/office/drawing/2014/main" id="{B9C878AC-8EFD-4628-B431-4A44C70B55FB}"/>
              </a:ext>
            </a:extLst>
          </p:cNvPr>
          <p:cNvSpPr txBox="1"/>
          <p:nvPr/>
        </p:nvSpPr>
        <p:spPr>
          <a:xfrm>
            <a:off x="6096000" y="31901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12.4   </a:t>
            </a:r>
            <a:r>
              <a:rPr lang="zh-CN" altLang="en-US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A0C0257E-29E9-4C47-B9CD-6901B2525943}"/>
              </a:ext>
            </a:extLst>
          </p:cNvPr>
          <p:cNvGrpSpPr/>
          <p:nvPr/>
        </p:nvGrpSpPr>
        <p:grpSpPr>
          <a:xfrm>
            <a:off x="5275064" y="3882962"/>
            <a:ext cx="549846" cy="617986"/>
            <a:chOff x="279401" y="2698750"/>
            <a:chExt cx="1473200" cy="1655763"/>
          </a:xfrm>
        </p:grpSpPr>
        <p:sp>
          <p:nvSpPr>
            <p:cNvPr id="150" name="Freeform 45">
              <a:extLst>
                <a:ext uri="{FF2B5EF4-FFF2-40B4-BE49-F238E27FC236}">
                  <a16:creationId xmlns:a16="http://schemas.microsoft.com/office/drawing/2014/main" id="{7F56BB56-B9D5-4C53-B1CE-A3B5BAB78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1" name="Freeform 46">
              <a:extLst>
                <a:ext uri="{FF2B5EF4-FFF2-40B4-BE49-F238E27FC236}">
                  <a16:creationId xmlns:a16="http://schemas.microsoft.com/office/drawing/2014/main" id="{BE648C3B-5BDE-4A9B-872B-41ACC2169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2" name="Freeform 47">
              <a:extLst>
                <a:ext uri="{FF2B5EF4-FFF2-40B4-BE49-F238E27FC236}">
                  <a16:creationId xmlns:a16="http://schemas.microsoft.com/office/drawing/2014/main" id="{B47D626C-7724-4CDF-9597-326F7A6AE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3" name="Freeform 48">
              <a:extLst>
                <a:ext uri="{FF2B5EF4-FFF2-40B4-BE49-F238E27FC236}">
                  <a16:creationId xmlns:a16="http://schemas.microsoft.com/office/drawing/2014/main" id="{0E8C9A30-E041-4BFA-8A45-FD3D877DE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4" name="Freeform 49">
              <a:extLst>
                <a:ext uri="{FF2B5EF4-FFF2-40B4-BE49-F238E27FC236}">
                  <a16:creationId xmlns:a16="http://schemas.microsoft.com/office/drawing/2014/main" id="{E0819907-89DB-4F81-90FB-1C00F7243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5" name="Oval 50">
              <a:extLst>
                <a:ext uri="{FF2B5EF4-FFF2-40B4-BE49-F238E27FC236}">
                  <a16:creationId xmlns:a16="http://schemas.microsoft.com/office/drawing/2014/main" id="{2159A28F-084E-4E31-BBFD-10281BC49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6" name="Freeform 51">
              <a:extLst>
                <a:ext uri="{FF2B5EF4-FFF2-40B4-BE49-F238E27FC236}">
                  <a16:creationId xmlns:a16="http://schemas.microsoft.com/office/drawing/2014/main" id="{DE1A8B50-4374-4269-9446-DAFD995865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7" name="Freeform 52">
              <a:extLst>
                <a:ext uri="{FF2B5EF4-FFF2-40B4-BE49-F238E27FC236}">
                  <a16:creationId xmlns:a16="http://schemas.microsoft.com/office/drawing/2014/main" id="{4BFE98BF-69CE-4960-A3A0-C42569508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58" name="TextBox 98">
            <a:extLst>
              <a:ext uri="{FF2B5EF4-FFF2-40B4-BE49-F238E27FC236}">
                <a16:creationId xmlns:a16="http://schemas.microsoft.com/office/drawing/2014/main" id="{19B85C87-2C72-42D7-A8F5-CB42E8CD28AC}"/>
              </a:ext>
            </a:extLst>
          </p:cNvPr>
          <p:cNvSpPr txBox="1"/>
          <p:nvPr/>
        </p:nvSpPr>
        <p:spPr>
          <a:xfrm>
            <a:off x="6096000" y="40283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12.5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NIO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E7963C13-B54A-4A63-BDA4-13750845C43F}"/>
              </a:ext>
            </a:extLst>
          </p:cNvPr>
          <p:cNvGrpSpPr/>
          <p:nvPr/>
        </p:nvGrpSpPr>
        <p:grpSpPr>
          <a:xfrm>
            <a:off x="5275064" y="4721162"/>
            <a:ext cx="549846" cy="617986"/>
            <a:chOff x="279401" y="2698750"/>
            <a:chExt cx="1473200" cy="1655763"/>
          </a:xfrm>
        </p:grpSpPr>
        <p:sp>
          <p:nvSpPr>
            <p:cNvPr id="160" name="Freeform 45">
              <a:extLst>
                <a:ext uri="{FF2B5EF4-FFF2-40B4-BE49-F238E27FC236}">
                  <a16:creationId xmlns:a16="http://schemas.microsoft.com/office/drawing/2014/main" id="{77B7B369-3FDA-41FF-A3A7-5DE899D9A4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2C8B7C39-8413-4A42-8FA2-A54C24B4E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265AA5EA-523A-48F2-AC48-827CC02CC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FB5914A0-C6B8-45B1-AFE1-B9E4821AC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3AEE9A4A-C946-40EC-8678-2426B316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5" name="Oval 50">
              <a:extLst>
                <a:ext uri="{FF2B5EF4-FFF2-40B4-BE49-F238E27FC236}">
                  <a16:creationId xmlns:a16="http://schemas.microsoft.com/office/drawing/2014/main" id="{328CD719-3EA1-4D38-AEBD-CA7A1198C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5" name="Freeform 51">
              <a:extLst>
                <a:ext uri="{FF2B5EF4-FFF2-40B4-BE49-F238E27FC236}">
                  <a16:creationId xmlns:a16="http://schemas.microsoft.com/office/drawing/2014/main" id="{0A539E81-0212-41B4-8283-5A6EE9847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6" name="Freeform 52">
              <a:extLst>
                <a:ext uri="{FF2B5EF4-FFF2-40B4-BE49-F238E27FC236}">
                  <a16:creationId xmlns:a16="http://schemas.microsoft.com/office/drawing/2014/main" id="{20D36D55-1DED-47D0-839E-55E69C32B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77" name="TextBox 108">
            <a:extLst>
              <a:ext uri="{FF2B5EF4-FFF2-40B4-BE49-F238E27FC236}">
                <a16:creationId xmlns:a16="http://schemas.microsoft.com/office/drawing/2014/main" id="{84077FA9-C476-4BB5-8D65-6376AB3F0BF9}"/>
              </a:ext>
            </a:extLst>
          </p:cNvPr>
          <p:cNvSpPr txBox="1"/>
          <p:nvPr/>
        </p:nvSpPr>
        <p:spPr>
          <a:xfrm>
            <a:off x="6096000" y="4866572"/>
            <a:ext cx="329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12.6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小结</a:t>
            </a:r>
          </a:p>
        </p:txBody>
      </p:sp>
      <p:sp>
        <p:nvSpPr>
          <p:cNvPr id="178" name="TextBox 2">
            <a:extLst>
              <a:ext uri="{FF2B5EF4-FFF2-40B4-BE49-F238E27FC236}">
                <a16:creationId xmlns:a16="http://schemas.microsoft.com/office/drawing/2014/main" id="{42063709-9658-4B29-9A19-19CFFEDED980}"/>
              </a:ext>
            </a:extLst>
          </p:cNvPr>
          <p:cNvSpPr txBox="1"/>
          <p:nvPr/>
        </p:nvSpPr>
        <p:spPr>
          <a:xfrm>
            <a:off x="6096000" y="699922"/>
            <a:ext cx="31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12.1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基础知识</a:t>
            </a:r>
          </a:p>
        </p:txBody>
      </p:sp>
    </p:spTree>
    <p:extLst>
      <p:ext uri="{BB962C8B-B14F-4D97-AF65-F5344CB8AC3E}">
        <p14:creationId xmlns:p14="http://schemas.microsoft.com/office/powerpoint/2010/main" val="593933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1689" y="2531623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12.4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88E155C-B703-40EC-B8BF-02C288E1C9AD}"/>
              </a:ext>
            </a:extLst>
          </p:cNvPr>
          <p:cNvSpPr txBox="1">
            <a:spLocks noChangeArrowheads="1"/>
          </p:cNvSpPr>
          <p:nvPr/>
        </p:nvSpPr>
        <p:spPr>
          <a:xfrm>
            <a:off x="899652" y="2093792"/>
            <a:ext cx="9144000" cy="414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UPD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协议是一种不靠的传输协议。发送方不会关心接受方的状态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直接向接收方发送数据包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而不考虑接收方是否在线、数据丢失或传输差错等。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       端口号与协议相关，所以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TCP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的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3000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端口与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UDP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的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3000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端口不是同一个端口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DF11216-141D-49EE-B021-0B69851AF35A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5399B90-A594-4DA8-B3A2-C5C62EC9E693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" name="内容占位符 2">
              <a:extLst>
                <a:ext uri="{FF2B5EF4-FFF2-40B4-BE49-F238E27FC236}">
                  <a16:creationId xmlns:a16="http://schemas.microsoft.com/office/drawing/2014/main" id="{9E21A5BA-787B-4780-9E7C-EB02F8D6A762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网络套节字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Socket(UDP)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606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1689" y="2531623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12.4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DF11216-141D-49EE-B021-0B69851AF35A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5399B90-A594-4DA8-B3A2-C5C62EC9E693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" name="内容占位符 2">
              <a:extLst>
                <a:ext uri="{FF2B5EF4-FFF2-40B4-BE49-F238E27FC236}">
                  <a16:creationId xmlns:a16="http://schemas.microsoft.com/office/drawing/2014/main" id="{9E21A5BA-787B-4780-9E7C-EB02F8D6A762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UDP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编程几个关键类</a:t>
              </a:r>
              <a:endParaRPr lang="en-US" altLang="zh-CN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9" name="Rectangle 7">
            <a:extLst>
              <a:ext uri="{FF2B5EF4-FFF2-40B4-BE49-F238E27FC236}">
                <a16:creationId xmlns:a16="http://schemas.microsoft.com/office/drawing/2014/main" id="{06A44DAC-9454-48A5-AC0E-85D195D18095}"/>
              </a:ext>
            </a:extLst>
          </p:cNvPr>
          <p:cNvSpPr txBox="1">
            <a:spLocks noChangeArrowheads="1"/>
          </p:cNvSpPr>
          <p:nvPr/>
        </p:nvSpPr>
        <p:spPr>
          <a:xfrm>
            <a:off x="1143317" y="2474910"/>
            <a:ext cx="9144000" cy="414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       (1)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．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Byte[]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，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UDP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协议规定任何类型要传输的数据必须转换成</a:t>
            </a:r>
            <a:r>
              <a:rPr lang="en-US" altLang="zh-CN" b="1" dirty="0" err="1">
                <a:latin typeface="仿宋" pitchFamily="49" charset="-122"/>
                <a:ea typeface="仿宋" pitchFamily="49" charset="-122"/>
              </a:rPr>
              <a:t>ByteArray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，相当于要发送的货物。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       (2). </a:t>
            </a:r>
            <a:r>
              <a:rPr lang="en-US" altLang="zh-CN" b="1" dirty="0" err="1">
                <a:latin typeface="仿宋" pitchFamily="49" charset="-122"/>
                <a:ea typeface="仿宋" pitchFamily="49" charset="-122"/>
              </a:rPr>
              <a:t>DatagramPacket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，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UDP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数据包，封装了要传输的字节数组，并且贴上标签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b="1" dirty="0" err="1">
                <a:latin typeface="仿宋" pitchFamily="49" charset="-122"/>
                <a:ea typeface="仿宋" pitchFamily="49" charset="-122"/>
              </a:rPr>
              <a:t>ip,port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)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。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       (3). </a:t>
            </a:r>
            <a:r>
              <a:rPr lang="en-US" altLang="zh-CN" b="1" dirty="0" err="1">
                <a:latin typeface="仿宋" pitchFamily="49" charset="-122"/>
                <a:ea typeface="仿宋" pitchFamily="49" charset="-122"/>
              </a:rPr>
              <a:t>DatagramSocket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，不绑定端口表示可向多个目标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IP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PORT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发送数据（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IP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PORT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信息需封装在</a:t>
            </a:r>
            <a:r>
              <a:rPr lang="en-US" altLang="zh-CN" b="1" dirty="0" err="1">
                <a:latin typeface="仿宋" pitchFamily="49" charset="-122"/>
                <a:ea typeface="仿宋" pitchFamily="49" charset="-122"/>
              </a:rPr>
              <a:t>DatagramPacket</a:t>
            </a:r>
            <a:r>
              <a:rPr lang="en-US" altLang="zh-CN" b="1" dirty="0"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b="1" dirty="0">
                <a:latin typeface="仿宋" pitchFamily="49" charset="-122"/>
                <a:ea typeface="仿宋" pitchFamily="49" charset="-122"/>
              </a:rPr>
              <a:t>）；如果绑定端口，则表示只接受指定端口的数据包。</a:t>
            </a:r>
            <a:endParaRPr lang="en-US" altLang="zh-CN" b="1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92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0" y="2295755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12.1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基础知识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网络基本概念</a:t>
              </a: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8D7D4BA5-0177-4C94-BDF6-28FC9B4900B0}"/>
              </a:ext>
            </a:extLst>
          </p:cNvPr>
          <p:cNvSpPr/>
          <p:nvPr/>
        </p:nvSpPr>
        <p:spPr>
          <a:xfrm>
            <a:off x="3792" y="588642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00A2B52-80BA-4DF6-AAE7-00965380A6B9}"/>
              </a:ext>
            </a:extLst>
          </p:cNvPr>
          <p:cNvGrpSpPr/>
          <p:nvPr/>
        </p:nvGrpSpPr>
        <p:grpSpPr>
          <a:xfrm>
            <a:off x="-10101" y="2295754"/>
            <a:ext cx="12202101" cy="572204"/>
            <a:chOff x="-14514" y="1284749"/>
            <a:chExt cx="12204926" cy="57233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3BCAC1A-2DE9-447A-92F4-2399E86112A9}"/>
                </a:ext>
              </a:extLst>
            </p:cNvPr>
            <p:cNvSpPr/>
            <p:nvPr/>
          </p:nvSpPr>
          <p:spPr>
            <a:xfrm>
              <a:off x="-14514" y="1313485"/>
              <a:ext cx="12204926" cy="543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0" name="内容占位符 2">
              <a:extLst>
                <a:ext uri="{FF2B5EF4-FFF2-40B4-BE49-F238E27FC236}">
                  <a16:creationId xmlns:a16="http://schemas.microsoft.com/office/drawing/2014/main" id="{91ED2F09-A258-4832-9628-5D25A15A2595}"/>
                </a:ext>
              </a:extLst>
            </p:cNvPr>
            <p:cNvSpPr txBox="1">
              <a:spLocks/>
            </p:cNvSpPr>
            <p:nvPr/>
          </p:nvSpPr>
          <p:spPr>
            <a:xfrm>
              <a:off x="989806" y="1284749"/>
              <a:ext cx="9316167" cy="533400"/>
            </a:xfrm>
            <a:prstGeom prst="rect">
              <a:avLst/>
            </a:prstGeom>
          </p:spPr>
          <p:txBody>
            <a:bodyPr vert="horz" lIns="121889" tIns="60944" rIns="121889" bIns="60944" rtlCol="0">
              <a:norm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．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IP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地址和域名</a:t>
              </a:r>
            </a:p>
          </p:txBody>
        </p:sp>
      </p:grp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CC428F18-1E25-4804-987C-986EB3000101}"/>
              </a:ext>
            </a:extLst>
          </p:cNvPr>
          <p:cNvSpPr txBox="1">
            <a:spLocks/>
          </p:cNvSpPr>
          <p:nvPr/>
        </p:nvSpPr>
        <p:spPr>
          <a:xfrm>
            <a:off x="1146351" y="2944140"/>
            <a:ext cx="10132255" cy="2527109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>
                <a:latin typeface="+mn-ea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pPr>
              <a:spcBef>
                <a:spcPts val="0"/>
              </a:spcBef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地址是识别网络主机的唯一身份标识。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地址是由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位二进制数组成（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IPv4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），通常写成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0~255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之间的</a:t>
            </a:r>
            <a:b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数字。</a:t>
            </a:r>
          </a:p>
          <a:p>
            <a:pPr>
              <a:spcBef>
                <a:spcPts val="0"/>
              </a:spcBef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域名可看做是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地址的别称，用字符进行描述，便于理解和记忆。</a:t>
            </a:r>
          </a:p>
          <a:p>
            <a:pPr>
              <a:spcBef>
                <a:spcPts val="0"/>
              </a:spcBef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在网络通信过程中只能使用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地址。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DNS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地址解析系统，可以实现域名与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地址的自动转换工作。</a:t>
            </a:r>
          </a:p>
        </p:txBody>
      </p:sp>
    </p:spTree>
    <p:extLst>
      <p:ext uri="{BB962C8B-B14F-4D97-AF65-F5344CB8AC3E}">
        <p14:creationId xmlns:p14="http://schemas.microsoft.com/office/powerpoint/2010/main" val="311052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12.4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502550D-5BEF-4D9D-B731-271062A05B24}"/>
              </a:ext>
            </a:extLst>
          </p:cNvPr>
          <p:cNvSpPr txBox="1">
            <a:spLocks/>
          </p:cNvSpPr>
          <p:nvPr/>
        </p:nvSpPr>
        <p:spPr>
          <a:xfrm>
            <a:off x="3791" y="3866497"/>
            <a:ext cx="12187592" cy="1599830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lvl1pPr marL="457189" indent="-457189" algn="l" defTabSz="121917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DatagramPacket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(byte[]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buf,int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length,InetAddress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addr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,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 port)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DatagramPacket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(byte[]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buf,int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offset,int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length,InetAddress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addr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,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 port)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65451-21C4-40C6-A6E6-11A38E573691}"/>
              </a:ext>
            </a:extLst>
          </p:cNvPr>
          <p:cNvSpPr/>
          <p:nvPr/>
        </p:nvSpPr>
        <p:spPr>
          <a:xfrm>
            <a:off x="536274" y="1785021"/>
            <a:ext cx="10589349" cy="874912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/>
          <a:p>
            <a:pPr indent="457109">
              <a:lnSpc>
                <a:spcPct val="130000"/>
              </a:lnSpc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Java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提供了类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DatagramSocket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和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DatagramPackage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实现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UDP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通信。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154AE74-82DA-4D62-B0F2-04E22F26DAF1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D6CCA576-CB3D-44E0-8663-E0978687C600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1" name="内容占位符 2">
              <a:extLst>
                <a:ext uri="{FF2B5EF4-FFF2-40B4-BE49-F238E27FC236}">
                  <a16:creationId xmlns:a16="http://schemas.microsoft.com/office/drawing/2014/main" id="{1054274B-108F-460B-86D3-4AC70DADB9AE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UDP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itchFamily="49" charset="-122"/>
                  <a:ea typeface="仿宋" pitchFamily="49" charset="-122"/>
                </a:rPr>
                <a:t>编程几个关键类</a:t>
              </a:r>
              <a:endParaRPr lang="en-US" altLang="zh-CN" sz="2400" b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40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8" grpId="0" uiExpand="1" build="allAtOnce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12.4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FD0500-EC43-4D0D-94DF-A7900E7FBA17}"/>
              </a:ext>
            </a:extLst>
          </p:cNvPr>
          <p:cNvSpPr/>
          <p:nvPr/>
        </p:nvSpPr>
        <p:spPr>
          <a:xfrm>
            <a:off x="4409" y="246326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D7F370-1BF6-49A5-8542-CD0B771F2F9C}"/>
              </a:ext>
            </a:extLst>
          </p:cNvPr>
          <p:cNvSpPr/>
          <p:nvPr/>
        </p:nvSpPr>
        <p:spPr>
          <a:xfrm>
            <a:off x="3792" y="588642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63291EB-BF44-421B-99E7-50A09E7EA2AE}"/>
              </a:ext>
            </a:extLst>
          </p:cNvPr>
          <p:cNvSpPr txBox="1">
            <a:spLocks/>
          </p:cNvSpPr>
          <p:nvPr/>
        </p:nvSpPr>
        <p:spPr>
          <a:xfrm>
            <a:off x="610870" y="2580763"/>
            <a:ext cx="8776620" cy="3286073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buFont typeface="Wingdings" pitchFamily="2" charset="2"/>
              <a:buNone/>
              <a:defRPr>
                <a:latin typeface="+mn-ea"/>
                <a:cs typeface="Times New Roman" pitchFamily="18" charset="0"/>
              </a:defRPr>
            </a:lvl1pPr>
          </a:lstStyle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参数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buf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表示包数据，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length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是包长度，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length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参数必须小于或等于 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buf.length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address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是发送的目的地址，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是目的端口号。</a:t>
            </a:r>
          </a:p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参数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offset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指的是从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buf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offset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处开始的数据。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A1C68EA-EA21-4C9A-9510-3DB482118067}"/>
              </a:ext>
            </a:extLst>
          </p:cNvPr>
          <p:cNvGrpSpPr/>
          <p:nvPr/>
        </p:nvGrpSpPr>
        <p:grpSpPr>
          <a:xfrm flipH="1">
            <a:off x="8305289" y="4571670"/>
            <a:ext cx="3228978" cy="1301343"/>
            <a:chOff x="-8805" y="5407865"/>
            <a:chExt cx="3213509" cy="130164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F5E9E0-64A4-4D06-9019-63D690DC6B25}"/>
                </a:ext>
              </a:extLst>
            </p:cNvPr>
            <p:cNvSpPr/>
            <p:nvPr/>
          </p:nvSpPr>
          <p:spPr>
            <a:xfrm>
              <a:off x="2015764" y="552275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B02909F-CF77-40C4-8BFE-FCCFDA7CA6BD}"/>
                </a:ext>
              </a:extLst>
            </p:cNvPr>
            <p:cNvSpPr/>
            <p:nvPr/>
          </p:nvSpPr>
          <p:spPr>
            <a:xfrm>
              <a:off x="366888" y="552275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95F88CF-8AFA-4669-8DB5-E9B16B6CE989}"/>
                </a:ext>
              </a:extLst>
            </p:cNvPr>
            <p:cNvSpPr/>
            <p:nvPr/>
          </p:nvSpPr>
          <p:spPr>
            <a:xfrm>
              <a:off x="-8805" y="5666360"/>
              <a:ext cx="495299" cy="53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E656E0E-27D3-48C0-9CA5-B2C9B1BF6487}"/>
                </a:ext>
              </a:extLst>
            </p:cNvPr>
            <p:cNvSpPr/>
            <p:nvPr/>
          </p:nvSpPr>
          <p:spPr>
            <a:xfrm>
              <a:off x="2339571" y="6008462"/>
              <a:ext cx="266702" cy="28721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8BB8F67-609D-4652-A337-76944604A38B}"/>
                </a:ext>
              </a:extLst>
            </p:cNvPr>
            <p:cNvSpPr/>
            <p:nvPr/>
          </p:nvSpPr>
          <p:spPr>
            <a:xfrm>
              <a:off x="2015764" y="6422291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BBA5576-190F-4EE9-8D0C-FEA3E13E7598}"/>
                </a:ext>
              </a:extLst>
            </p:cNvPr>
            <p:cNvSpPr/>
            <p:nvPr/>
          </p:nvSpPr>
          <p:spPr>
            <a:xfrm>
              <a:off x="2606273" y="540786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77F25B8-26A8-4401-85F7-3A59B2D62FB8}"/>
                </a:ext>
              </a:extLst>
            </p:cNvPr>
            <p:cNvSpPr/>
            <p:nvPr/>
          </p:nvSpPr>
          <p:spPr>
            <a:xfrm>
              <a:off x="1882413" y="5721244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D12E982-8D2A-45AE-B9B2-36EA21F4D987}"/>
                </a:ext>
              </a:extLst>
            </p:cNvPr>
            <p:cNvSpPr/>
            <p:nvPr/>
          </p:nvSpPr>
          <p:spPr>
            <a:xfrm flipV="1">
              <a:off x="1173740" y="6008462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F056D3C-979F-49D9-8DB1-2EB8A19E80B8}"/>
                </a:ext>
              </a:extLst>
            </p:cNvPr>
            <p:cNvSpPr/>
            <p:nvPr/>
          </p:nvSpPr>
          <p:spPr>
            <a:xfrm>
              <a:off x="3048494" y="6292362"/>
              <a:ext cx="156210" cy="1354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10C3BB57-7C35-43F1-AAD1-E1CB1FAB9ED4}"/>
              </a:ext>
            </a:extLst>
          </p:cNvPr>
          <p:cNvSpPr txBox="1"/>
          <p:nvPr/>
        </p:nvSpPr>
        <p:spPr>
          <a:xfrm>
            <a:off x="0" y="1521268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public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DatagramPacket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(byte[]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buf,int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offset,int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length,InetAddress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addr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, int port)</a:t>
            </a:r>
          </a:p>
        </p:txBody>
      </p:sp>
    </p:spTree>
    <p:extLst>
      <p:ext uri="{BB962C8B-B14F-4D97-AF65-F5344CB8AC3E}">
        <p14:creationId xmlns:p14="http://schemas.microsoft.com/office/powerpoint/2010/main" val="2480839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12.4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发送数据报</a:t>
              </a:r>
            </a:p>
          </p:txBody>
        </p:sp>
      </p:grp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F953286-CAD4-4FAC-9FA9-2DC3FDAEEE47}"/>
              </a:ext>
            </a:extLst>
          </p:cNvPr>
          <p:cNvSpPr txBox="1">
            <a:spLocks/>
          </p:cNvSpPr>
          <p:nvPr/>
        </p:nvSpPr>
        <p:spPr>
          <a:xfrm>
            <a:off x="382322" y="2247519"/>
            <a:ext cx="11579720" cy="3238405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buFont typeface="Wingdings" pitchFamily="2" charset="2"/>
              <a:buNone/>
              <a:defRPr>
                <a:latin typeface="+mn-ea"/>
                <a:cs typeface="Times New Roman" pitchFamily="18" charset="0"/>
              </a:defRPr>
            </a:lvl1pPr>
          </a:lstStyle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byte data[]=”hello”.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getBytes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();//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字节数组</a:t>
            </a:r>
          </a:p>
          <a:p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InetAddress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addr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=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InetAddress.getByName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(“127.0.0.1”);</a:t>
            </a:r>
          </a:p>
          <a:p>
            <a:pPr marL="3680677" indent="-3223568"/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DatagramPacket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data_send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=new 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DatagramPacket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(data,data.length,addr,5151);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4806A50-E359-41CA-B360-571D8E5E71D0}"/>
              </a:ext>
            </a:extLst>
          </p:cNvPr>
          <p:cNvGrpSpPr/>
          <p:nvPr/>
        </p:nvGrpSpPr>
        <p:grpSpPr>
          <a:xfrm>
            <a:off x="71051" y="5500368"/>
            <a:ext cx="5440340" cy="1357633"/>
            <a:chOff x="897607" y="5043462"/>
            <a:chExt cx="5441599" cy="135794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BB3F78-3DB9-46F9-9347-1EDFC8FDBA7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7B84C96-C5FB-4476-94DD-1A3B6A2C6FB0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99A90D4-E0AF-4EE1-B3E3-FFD0513B34DB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B1ADFE0-24FE-461B-A3B7-89C57A83367D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59B57C1-9236-4D23-89C1-88C9FF13CAE7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E035E0B-0390-444F-BDF9-1D86EF13B2EF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2BABC15-0A09-4D53-BF8B-6772F812776F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8BA4C3-4C7B-412A-886C-A59EBF68E0E8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8211EF4-05C3-4B0C-8BB4-AECD846AD2A1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F849E38-2433-43EB-946F-D9A3066A86D8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6648736-CB39-46C5-8E10-209F1D7B44C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B9CE7EC-A40B-470F-92B1-B67BB4020778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6DAE3BE-7804-4034-9D56-54A17F16918C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46CEA80-69ED-4034-890D-FE1BD7153F7B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4BC89A3-AE8F-42CD-A1A7-514053A149FD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CFC0B0F-F2C5-49D9-9584-9D0E6ED57E41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B2CF896-7769-462B-84B4-9ABAF2BAF21B}"/>
                </a:ext>
              </a:extLst>
            </p:cNvPr>
            <p:cNvSpPr/>
            <p:nvPr/>
          </p:nvSpPr>
          <p:spPr>
            <a:xfrm rot="10800000" flipH="1">
              <a:off x="6232526" y="50434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16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11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12.4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发送数据报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4806A50-E359-41CA-B360-571D8E5E71D0}"/>
              </a:ext>
            </a:extLst>
          </p:cNvPr>
          <p:cNvGrpSpPr/>
          <p:nvPr/>
        </p:nvGrpSpPr>
        <p:grpSpPr>
          <a:xfrm>
            <a:off x="71051" y="5500368"/>
            <a:ext cx="5440340" cy="1357633"/>
            <a:chOff x="897607" y="5043462"/>
            <a:chExt cx="5441599" cy="135794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BB3F78-3DB9-46F9-9347-1EDFC8FDBA7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7B84C96-C5FB-4476-94DD-1A3B6A2C6FB0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99A90D4-E0AF-4EE1-B3E3-FFD0513B34DB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B1ADFE0-24FE-461B-A3B7-89C57A83367D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59B57C1-9236-4D23-89C1-88C9FF13CAE7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E035E0B-0390-444F-BDF9-1D86EF13B2EF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2BABC15-0A09-4D53-BF8B-6772F812776F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8BA4C3-4C7B-412A-886C-A59EBF68E0E8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8211EF4-05C3-4B0C-8BB4-AECD846AD2A1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F849E38-2433-43EB-946F-D9A3066A86D8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6648736-CB39-46C5-8E10-209F1D7B44C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B9CE7EC-A40B-470F-92B1-B67BB4020778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6DAE3BE-7804-4034-9D56-54A17F16918C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46CEA80-69ED-4034-890D-FE1BD7153F7B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4BC89A3-AE8F-42CD-A1A7-514053A149FD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CFC0B0F-F2C5-49D9-9584-9D0E6ED57E41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B2CF896-7769-462B-84B4-9ABAF2BAF21B}"/>
                </a:ext>
              </a:extLst>
            </p:cNvPr>
            <p:cNvSpPr/>
            <p:nvPr/>
          </p:nvSpPr>
          <p:spPr>
            <a:xfrm rot="10800000" flipH="1">
              <a:off x="6232526" y="50434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A19E221E-E21A-445B-805A-7991E71FD766}"/>
              </a:ext>
            </a:extLst>
          </p:cNvPr>
          <p:cNvSpPr txBox="1">
            <a:spLocks/>
          </p:cNvSpPr>
          <p:nvPr/>
        </p:nvSpPr>
        <p:spPr>
          <a:xfrm>
            <a:off x="980119" y="2325577"/>
            <a:ext cx="10360802" cy="2457426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buFont typeface="Wingdings" pitchFamily="2" charset="2"/>
              <a:buNone/>
              <a:defRPr>
                <a:latin typeface="+mn-ea"/>
                <a:cs typeface="Times New Roman" pitchFamily="18" charset="0"/>
              </a:defRPr>
            </a:lvl1pPr>
          </a:lstStyle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封装好数据包后，再用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java.net.DatagramSocket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类创建一个连接对象，这个连接对象将数据包发送出去。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DatagramSocket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send_socket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=new 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DatagramSocket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();</a:t>
            </a:r>
          </a:p>
          <a:p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send_socket.send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data_send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);</a:t>
            </a:r>
          </a:p>
          <a:p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39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3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12.4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接收数据报</a:t>
              </a:r>
            </a:p>
          </p:txBody>
        </p:sp>
      </p:grp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0D45666D-0698-4F9E-8189-0FB56D20AF45}"/>
              </a:ext>
            </a:extLst>
          </p:cNvPr>
          <p:cNvSpPr txBox="1">
            <a:spLocks/>
          </p:cNvSpPr>
          <p:nvPr/>
        </p:nvSpPr>
        <p:spPr>
          <a:xfrm>
            <a:off x="991782" y="2264217"/>
            <a:ext cx="9805192" cy="3047295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接收端需要创建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DatagramSocket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对象和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DatagramPacket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对象。</a:t>
            </a:r>
          </a:p>
          <a:p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DatagramSocket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对象是用于监听接收端口，并将接收到的数据存到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DatagramPacket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对象中。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DatagramSocket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类的构造方法：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890410"/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public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DatagramSocket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port) throws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SocketException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0"/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参数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为要使用的端口号。</a:t>
            </a:r>
          </a:p>
          <a:p>
            <a:endParaRPr lang="zh-CN" altLang="en-US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34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40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12.4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接收数据报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CE338736-22B2-4491-B187-9FE384311051}"/>
              </a:ext>
            </a:extLst>
          </p:cNvPr>
          <p:cNvSpPr txBox="1">
            <a:spLocks/>
          </p:cNvSpPr>
          <p:nvPr/>
        </p:nvSpPr>
        <p:spPr>
          <a:xfrm>
            <a:off x="1166479" y="2133900"/>
            <a:ext cx="9805192" cy="2285471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DatagramPacket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对象的作用是保存接收到的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DatagramPacket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数据包。接收端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DatagramPacket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类的构造方法为：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809463"/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public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DatagramPacket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(byte[] 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buf,int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length)</a:t>
            </a:r>
          </a:p>
          <a:p>
            <a:pPr indent="0"/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其中的参数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buf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就保存传入数据报的缓冲区，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len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是要读取的字节数。</a:t>
            </a:r>
          </a:p>
          <a:p>
            <a:endParaRPr lang="zh-CN" altLang="en-US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84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2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12.4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UDP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应用示例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A7D8B02-0D2E-4C73-AC13-F23F4026797B}"/>
              </a:ext>
            </a:extLst>
          </p:cNvPr>
          <p:cNvSpPr txBox="1">
            <a:spLocks/>
          </p:cNvSpPr>
          <p:nvPr/>
        </p:nvSpPr>
        <p:spPr>
          <a:xfrm>
            <a:off x="1129517" y="2031698"/>
            <a:ext cx="9800777" cy="3199659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12.5】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的通信示例，客户端向服务器端发送问候信息“你好，我是客户机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A”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，服务器端接收到后回送响应信息：“你好，我是服务器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B”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本例程序由两个类组成，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客户端类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Example12_05_Client_UDP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服务器端类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Example12_05_Server_UDP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9996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12.4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UDP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SOCKET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编程小结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A7D8B02-0D2E-4C73-AC13-F23F4026797B}"/>
              </a:ext>
            </a:extLst>
          </p:cNvPr>
          <p:cNvSpPr txBox="1">
            <a:spLocks/>
          </p:cNvSpPr>
          <p:nvPr/>
        </p:nvSpPr>
        <p:spPr>
          <a:xfrm>
            <a:off x="1129517" y="2108545"/>
            <a:ext cx="9800777" cy="3199659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pPr indent="0"/>
            <a:r>
              <a:rPr lang="en-US" altLang="zh-CN" sz="2400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//UDP SERVER RECEIVE DATA EXAPLE</a:t>
            </a:r>
          </a:p>
          <a:p>
            <a:pPr indent="0"/>
            <a:r>
              <a:rPr lang="en-US" altLang="zh-CN" sz="2400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DatagramSocket</a:t>
            </a:r>
            <a:r>
              <a:rPr lang="en-US" altLang="zh-CN" sz="2400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 socket = </a:t>
            </a:r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2400" b="1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DatagramSocket</a:t>
            </a:r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(9999);</a:t>
            </a:r>
          </a:p>
          <a:p>
            <a:pPr indent="0"/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byte[] data = new byte[1024];</a:t>
            </a:r>
          </a:p>
          <a:p>
            <a:pPr indent="0"/>
            <a:r>
              <a:rPr lang="en-US" altLang="zh-CN" sz="2400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DatagramPacket</a:t>
            </a:r>
            <a:r>
              <a:rPr lang="en-US" altLang="zh-CN" sz="2400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 packet = </a:t>
            </a:r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2400" b="1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DatagramPacket</a:t>
            </a:r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(data, </a:t>
            </a:r>
            <a:r>
              <a:rPr lang="en-US" altLang="zh-CN" sz="2400" b="1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data.length</a:t>
            </a:r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);</a:t>
            </a:r>
          </a:p>
          <a:p>
            <a:pPr indent="0"/>
            <a:r>
              <a:rPr lang="en-US" altLang="zh-CN" sz="2400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socket.receive</a:t>
            </a:r>
            <a:r>
              <a:rPr lang="en-US" altLang="zh-CN" sz="2400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(packet);</a:t>
            </a:r>
          </a:p>
          <a:p>
            <a:pPr indent="0"/>
            <a:r>
              <a:rPr lang="en-US" altLang="zh-CN" sz="2400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String info = </a:t>
            </a:r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new String(data, 0, </a:t>
            </a:r>
            <a:r>
              <a:rPr lang="en-US" altLang="zh-CN" sz="2400" b="1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packet.getLength</a:t>
            </a:r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0058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12.4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UDP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SOCKET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编程小结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A7D8B02-0D2E-4C73-AC13-F23F4026797B}"/>
              </a:ext>
            </a:extLst>
          </p:cNvPr>
          <p:cNvSpPr txBox="1">
            <a:spLocks/>
          </p:cNvSpPr>
          <p:nvPr/>
        </p:nvSpPr>
        <p:spPr>
          <a:xfrm>
            <a:off x="1129517" y="2108545"/>
            <a:ext cx="10352509" cy="3199659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pPr indent="0"/>
            <a:r>
              <a:rPr lang="en-US" altLang="zh-CN" sz="2400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//UDP SERVER SEND DATA EXAPLE</a:t>
            </a:r>
            <a:endParaRPr lang="en-US" altLang="zh-CN" sz="2400" b="1" dirty="0">
              <a:latin typeface="Comic Sans MS" panose="030F0702030302020204" pitchFamily="66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altLang="zh-CN" sz="2400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InetAddress</a:t>
            </a:r>
            <a:r>
              <a:rPr lang="en-US" altLang="zh-CN" sz="2400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 address </a:t>
            </a:r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packet.getAddress</a:t>
            </a:r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();</a:t>
            </a:r>
          </a:p>
          <a:p>
            <a:pPr indent="0"/>
            <a:r>
              <a:rPr lang="en-US" altLang="zh-CN" sz="2400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int port </a:t>
            </a:r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packet.getPort</a:t>
            </a:r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();</a:t>
            </a:r>
          </a:p>
          <a:p>
            <a:pPr indent="0"/>
            <a:r>
              <a:rPr lang="en-US" altLang="zh-CN" sz="2400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byte[] data2 = “Welcome”.</a:t>
            </a:r>
            <a:r>
              <a:rPr lang="en-US" altLang="zh-CN" sz="2400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getBytes</a:t>
            </a:r>
            <a:r>
              <a:rPr lang="en-US" altLang="zh-CN" sz="2400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(); </a:t>
            </a:r>
          </a:p>
          <a:p>
            <a:pPr indent="0"/>
            <a:r>
              <a:rPr lang="en-US" altLang="zh-CN" sz="2400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DatagramPacket</a:t>
            </a:r>
            <a:r>
              <a:rPr lang="en-US" altLang="zh-CN" sz="2400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 packet2 </a:t>
            </a:r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= new </a:t>
            </a:r>
            <a:r>
              <a:rPr lang="en-US" altLang="zh-CN" sz="2400" b="1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DatagramPacket</a:t>
            </a:r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(data2, </a:t>
            </a:r>
          </a:p>
          <a:p>
            <a:pPr indent="0"/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data2.length,address, port); </a:t>
            </a:r>
          </a:p>
          <a:p>
            <a:pPr indent="0"/>
            <a:r>
              <a:rPr lang="en-US" altLang="zh-CN" sz="2400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socket</a:t>
            </a:r>
            <a:r>
              <a:rPr lang="en-US" altLang="zh-CN" sz="2400" b="1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.send</a:t>
            </a:r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(packet2);</a:t>
            </a:r>
          </a:p>
          <a:p>
            <a:pPr indent="0"/>
            <a:r>
              <a:rPr lang="en-US" altLang="zh-CN" sz="2400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socket</a:t>
            </a:r>
            <a:r>
              <a:rPr lang="en-US" altLang="zh-CN" sz="2400" b="1" dirty="0" err="1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.close</a:t>
            </a:r>
            <a:r>
              <a:rPr lang="en-US" altLang="zh-CN" sz="2400" b="1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291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12.4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UDP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SOCKET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编程小结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A7D8B02-0D2E-4C73-AC13-F23F4026797B}"/>
              </a:ext>
            </a:extLst>
          </p:cNvPr>
          <p:cNvSpPr txBox="1">
            <a:spLocks/>
          </p:cNvSpPr>
          <p:nvPr/>
        </p:nvSpPr>
        <p:spPr>
          <a:xfrm>
            <a:off x="1129517" y="2108545"/>
            <a:ext cx="10352509" cy="3199659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pPr indent="0"/>
            <a:r>
              <a:rPr lang="en-US" altLang="zh-CN" sz="2400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//UDP CLIENT SEND DATA EXAPLE</a:t>
            </a:r>
            <a:endParaRPr lang="en-US" altLang="zh-CN" sz="2400" b="1" dirty="0">
              <a:latin typeface="Comic Sans MS" panose="030F0702030302020204" pitchFamily="66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altLang="zh-CN" sz="2400" dirty="0">
                <a:latin typeface="Comic Sans MS" panose="030F0702030302020204" pitchFamily="66" charset="0"/>
              </a:rPr>
              <a:t>        </a:t>
            </a:r>
            <a:r>
              <a:rPr lang="en-US" altLang="zh-CN" sz="2400" dirty="0" err="1">
                <a:latin typeface="Comic Sans MS" panose="030F0702030302020204" pitchFamily="66" charset="0"/>
              </a:rPr>
              <a:t>InetAddress</a:t>
            </a:r>
            <a:r>
              <a:rPr lang="en-US" altLang="zh-CN" sz="2400" dirty="0">
                <a:latin typeface="Comic Sans MS" panose="030F0702030302020204" pitchFamily="66" charset="0"/>
              </a:rPr>
              <a:t> address = </a:t>
            </a:r>
            <a:r>
              <a:rPr lang="en-US" altLang="zh-CN" sz="2400" dirty="0" err="1">
                <a:latin typeface="Comic Sans MS" panose="030F0702030302020204" pitchFamily="66" charset="0"/>
              </a:rPr>
              <a:t>InetAddress.</a:t>
            </a:r>
            <a:r>
              <a:rPr lang="en-US" altLang="zh-CN" sz="2400" i="1" dirty="0" err="1">
                <a:latin typeface="Comic Sans MS" panose="030F0702030302020204" pitchFamily="66" charset="0"/>
              </a:rPr>
              <a:t>getByName</a:t>
            </a:r>
            <a:r>
              <a:rPr lang="en-US" altLang="zh-CN" sz="2400" i="1" dirty="0">
                <a:latin typeface="Comic Sans MS" panose="030F0702030302020204" pitchFamily="66" charset="0"/>
              </a:rPr>
              <a:t>("localhost");</a:t>
            </a:r>
          </a:p>
          <a:p>
            <a:pPr indent="0"/>
            <a:r>
              <a:rPr lang="en-US" altLang="zh-CN" sz="2400" dirty="0">
                <a:latin typeface="Comic Sans MS" panose="030F0702030302020204" pitchFamily="66" charset="0"/>
              </a:rPr>
              <a:t>        </a:t>
            </a:r>
            <a:r>
              <a:rPr lang="en-US" altLang="zh-CN" sz="2400" b="1" dirty="0">
                <a:latin typeface="Comic Sans MS" panose="030F0702030302020204" pitchFamily="66" charset="0"/>
              </a:rPr>
              <a:t>int port = 9999;</a:t>
            </a:r>
          </a:p>
          <a:p>
            <a:pPr indent="0"/>
            <a:r>
              <a:rPr lang="en-US" altLang="zh-CN" sz="2400" dirty="0">
                <a:latin typeface="Comic Sans MS" panose="030F0702030302020204" pitchFamily="66" charset="0"/>
              </a:rPr>
              <a:t>        </a:t>
            </a:r>
            <a:r>
              <a:rPr lang="en-US" altLang="zh-CN" sz="2400" b="1" dirty="0">
                <a:latin typeface="Comic Sans MS" panose="030F0702030302020204" pitchFamily="66" charset="0"/>
              </a:rPr>
              <a:t>byte[] data = "username</a:t>
            </a:r>
            <a:r>
              <a:rPr lang="zh-CN" altLang="en-US" sz="2400" b="1" dirty="0">
                <a:latin typeface="Comic Sans MS" panose="030F0702030302020204" pitchFamily="66" charset="0"/>
              </a:rPr>
              <a:t>：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admin;pwd</a:t>
            </a:r>
            <a:r>
              <a:rPr lang="zh-CN" altLang="en-US" sz="2400" b="1" dirty="0">
                <a:latin typeface="Comic Sans MS" panose="030F0702030302020204" pitchFamily="66" charset="0"/>
              </a:rPr>
              <a:t>：</a:t>
            </a:r>
            <a:r>
              <a:rPr lang="en-US" altLang="zh-CN" sz="2400" b="1" dirty="0">
                <a:latin typeface="Comic Sans MS" panose="030F0702030302020204" pitchFamily="66" charset="0"/>
              </a:rPr>
              <a:t>123".getBytes();        </a:t>
            </a:r>
          </a:p>
          <a:p>
            <a:pPr indent="0"/>
            <a:r>
              <a:rPr lang="en-US" altLang="zh-CN" sz="2400" dirty="0">
                <a:latin typeface="Comic Sans MS" panose="030F0702030302020204" pitchFamily="66" charset="0"/>
              </a:rPr>
              <a:t>        </a:t>
            </a:r>
            <a:r>
              <a:rPr lang="en-US" altLang="zh-CN" sz="2400" dirty="0" err="1">
                <a:latin typeface="Comic Sans MS" panose="030F0702030302020204" pitchFamily="66" charset="0"/>
              </a:rPr>
              <a:t>DatagramPacket</a:t>
            </a:r>
            <a:r>
              <a:rPr lang="en-US" altLang="zh-CN" sz="2400" dirty="0">
                <a:latin typeface="Comic Sans MS" panose="030F0702030302020204" pitchFamily="66" charset="0"/>
              </a:rPr>
              <a:t> packet = </a:t>
            </a:r>
            <a:r>
              <a:rPr lang="en-US" altLang="zh-CN" sz="2400" b="1" dirty="0">
                <a:latin typeface="Comic Sans MS" panose="030F0702030302020204" pitchFamily="66" charset="0"/>
              </a:rPr>
              <a:t>new 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DatagramPacket</a:t>
            </a:r>
            <a:r>
              <a:rPr lang="en-US" altLang="zh-CN" sz="2400" b="1" dirty="0">
                <a:latin typeface="Comic Sans MS" panose="030F0702030302020204" pitchFamily="66" charset="0"/>
              </a:rPr>
              <a:t>(data, 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data.length</a:t>
            </a:r>
            <a:r>
              <a:rPr lang="en-US" altLang="zh-CN" sz="2400" b="1" dirty="0">
                <a:latin typeface="Comic Sans MS" panose="030F0702030302020204" pitchFamily="66" charset="0"/>
              </a:rPr>
              <a:t>, address, port);        </a:t>
            </a:r>
          </a:p>
          <a:p>
            <a:pPr indent="0"/>
            <a:r>
              <a:rPr lang="en-US" altLang="zh-CN" sz="2400" dirty="0">
                <a:latin typeface="Comic Sans MS" panose="030F0702030302020204" pitchFamily="66" charset="0"/>
              </a:rPr>
              <a:t>        </a:t>
            </a:r>
            <a:r>
              <a:rPr lang="en-US" altLang="zh-CN" sz="2400" dirty="0" err="1">
                <a:latin typeface="Comic Sans MS" panose="030F0702030302020204" pitchFamily="66" charset="0"/>
              </a:rPr>
              <a:t>DatagramSocket</a:t>
            </a:r>
            <a:r>
              <a:rPr lang="en-US" altLang="zh-CN" sz="2400" dirty="0">
                <a:latin typeface="Comic Sans MS" panose="030F0702030302020204" pitchFamily="66" charset="0"/>
              </a:rPr>
              <a:t> socket = </a:t>
            </a:r>
            <a:r>
              <a:rPr lang="en-US" altLang="zh-CN" sz="2400" b="1" dirty="0">
                <a:latin typeface="Comic Sans MS" panose="030F0702030302020204" pitchFamily="66" charset="0"/>
              </a:rPr>
              <a:t>new 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DatagramSocket</a:t>
            </a:r>
            <a:r>
              <a:rPr lang="en-US" altLang="zh-CN" sz="2400" b="1" dirty="0">
                <a:latin typeface="Comic Sans MS" panose="030F0702030302020204" pitchFamily="66" charset="0"/>
              </a:rPr>
              <a:t>();</a:t>
            </a:r>
          </a:p>
          <a:p>
            <a:pPr indent="0"/>
            <a:r>
              <a:rPr lang="en-US" altLang="zh-CN" sz="2400" dirty="0">
                <a:latin typeface="Comic Sans MS" panose="030F0702030302020204" pitchFamily="66" charset="0"/>
              </a:rPr>
              <a:t>        </a:t>
            </a:r>
            <a:r>
              <a:rPr lang="en-US" altLang="zh-CN" sz="2400" dirty="0" err="1">
                <a:latin typeface="Comic Sans MS" panose="030F0702030302020204" pitchFamily="66" charset="0"/>
              </a:rPr>
              <a:t>socket.send</a:t>
            </a:r>
            <a:r>
              <a:rPr lang="en-US" altLang="zh-CN" sz="2400" dirty="0">
                <a:latin typeface="Comic Sans MS" panose="030F0702030302020204" pitchFamily="66" charset="0"/>
              </a:rPr>
              <a:t>(packet);</a:t>
            </a:r>
            <a:endParaRPr lang="en-US" altLang="zh-CN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2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0" y="2295755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12.1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基础知识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网络基本概念</a:t>
              </a: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8D7D4BA5-0177-4C94-BDF6-28FC9B4900B0}"/>
              </a:ext>
            </a:extLst>
          </p:cNvPr>
          <p:cNvSpPr/>
          <p:nvPr/>
        </p:nvSpPr>
        <p:spPr>
          <a:xfrm>
            <a:off x="3792" y="588642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838285-5AF5-4F00-88C1-617B20C863A2}"/>
              </a:ext>
            </a:extLst>
          </p:cNvPr>
          <p:cNvSpPr/>
          <p:nvPr/>
        </p:nvSpPr>
        <p:spPr>
          <a:xfrm>
            <a:off x="-8112" y="4190823"/>
            <a:ext cx="12187591" cy="26671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1C0611-AE77-446D-80CE-49B63EE7D699}"/>
              </a:ext>
            </a:extLst>
          </p:cNvPr>
          <p:cNvSpPr/>
          <p:nvPr/>
        </p:nvSpPr>
        <p:spPr>
          <a:xfrm>
            <a:off x="3792" y="1981535"/>
            <a:ext cx="12187591" cy="1509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3CC1F3E8-CEA8-468D-AEC0-06D7B781FDC3}"/>
              </a:ext>
            </a:extLst>
          </p:cNvPr>
          <p:cNvSpPr/>
          <p:nvPr/>
        </p:nvSpPr>
        <p:spPr>
          <a:xfrm>
            <a:off x="2205" y="3669422"/>
            <a:ext cx="12187591" cy="543168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rgbClr val="FFC00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FBACE3A3-9BD8-4F9E-A1B4-8A82CC3C6DFA}"/>
              </a:ext>
            </a:extLst>
          </p:cNvPr>
          <p:cNvSpPr/>
          <p:nvPr/>
        </p:nvSpPr>
        <p:spPr>
          <a:xfrm>
            <a:off x="-8514" y="1616883"/>
            <a:ext cx="12187591" cy="543168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rgbClr val="FFC000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47A7BBAD-23AE-4F06-AE64-533CE86DAF23}"/>
              </a:ext>
            </a:extLst>
          </p:cNvPr>
          <p:cNvSpPr txBox="1">
            <a:spLocks/>
          </p:cNvSpPr>
          <p:nvPr/>
        </p:nvSpPr>
        <p:spPr>
          <a:xfrm>
            <a:off x="915600" y="2081221"/>
            <a:ext cx="10665531" cy="1432851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latin typeface="+mn-ea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端口是用于识别主机进程的标识。</a:t>
            </a: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Socket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是主机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地址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端口号。</a:t>
            </a:r>
          </a:p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网络编程也称为基于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Socket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的编程。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DC44A3E4-8B1A-4FCD-86EA-A25E6A13FE01}"/>
              </a:ext>
            </a:extLst>
          </p:cNvPr>
          <p:cNvSpPr txBox="1">
            <a:spLocks/>
          </p:cNvSpPr>
          <p:nvPr/>
        </p:nvSpPr>
        <p:spPr>
          <a:xfrm>
            <a:off x="915600" y="1521564"/>
            <a:ext cx="9314011" cy="533277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lvl1pPr marL="457189" indent="-457189" algn="l" defTabSz="121917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．端口和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Socket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92CB5E90-9055-46E7-8C4B-584C6388596B}"/>
              </a:ext>
            </a:extLst>
          </p:cNvPr>
          <p:cNvSpPr txBox="1">
            <a:spLocks/>
          </p:cNvSpPr>
          <p:nvPr/>
        </p:nvSpPr>
        <p:spPr>
          <a:xfrm>
            <a:off x="839418" y="4267006"/>
            <a:ext cx="10665531" cy="2133674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latin typeface="+mn-ea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Client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是发起请求的一方，被称为客户端；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Server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是接受请求的另一方，被称为服务器端。</a:t>
            </a: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C/S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模式称为客服端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服务器端模式，简称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C/S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模式。</a:t>
            </a: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B/S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模式：特殊的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C/S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模式。</a:t>
            </a: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Browser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是浏览器，不需要安装额外的客户端程序就能访问服务器端。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BEDC152E-9824-4A4B-B6BD-4CDE0DEEAAA3}"/>
              </a:ext>
            </a:extLst>
          </p:cNvPr>
          <p:cNvSpPr txBox="1">
            <a:spLocks/>
          </p:cNvSpPr>
          <p:nvPr/>
        </p:nvSpPr>
        <p:spPr>
          <a:xfrm>
            <a:off x="991782" y="3657547"/>
            <a:ext cx="9314011" cy="533277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lvl1pPr marL="457189" indent="-457189" algn="l" defTabSz="121917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．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C/S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217306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12.4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UDP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SOCKET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编程小结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A7D8B02-0D2E-4C73-AC13-F23F4026797B}"/>
              </a:ext>
            </a:extLst>
          </p:cNvPr>
          <p:cNvSpPr txBox="1">
            <a:spLocks/>
          </p:cNvSpPr>
          <p:nvPr/>
        </p:nvSpPr>
        <p:spPr>
          <a:xfrm>
            <a:off x="1129517" y="2108545"/>
            <a:ext cx="10352509" cy="3199659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pPr indent="0"/>
            <a:r>
              <a:rPr lang="en-US" altLang="zh-CN" sz="2400" dirty="0">
                <a:latin typeface="Comic Sans MS" panose="030F0702030302020204" pitchFamily="66" charset="0"/>
                <a:ea typeface="Cambria Math" panose="02040503050406030204" pitchFamily="18" charset="0"/>
                <a:cs typeface="Times New Roman" panose="02020603050405020304" pitchFamily="18" charset="0"/>
              </a:rPr>
              <a:t>//UDP CLIENT RECEIVE DATA EXAPLE</a:t>
            </a:r>
            <a:endParaRPr lang="en-US" altLang="zh-CN" sz="2400" b="1" dirty="0">
              <a:latin typeface="Comic Sans MS" panose="030F0702030302020204" pitchFamily="66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altLang="zh-CN" sz="2400" b="1" dirty="0">
                <a:latin typeface="Comic Sans MS" panose="030F0702030302020204" pitchFamily="66" charset="0"/>
              </a:rPr>
              <a:t>      byte[] data2 = new byte[1024];</a:t>
            </a:r>
          </a:p>
          <a:p>
            <a:pPr indent="0"/>
            <a:r>
              <a:rPr lang="en-US" altLang="zh-CN" sz="2400" dirty="0">
                <a:latin typeface="Comic Sans MS" panose="030F0702030302020204" pitchFamily="66" charset="0"/>
              </a:rPr>
              <a:t>        </a:t>
            </a:r>
            <a:r>
              <a:rPr lang="en-US" altLang="zh-CN" sz="2400" dirty="0" err="1">
                <a:latin typeface="Comic Sans MS" panose="030F0702030302020204" pitchFamily="66" charset="0"/>
              </a:rPr>
              <a:t>DatagramPacket</a:t>
            </a:r>
            <a:r>
              <a:rPr lang="en-US" altLang="zh-CN" sz="2400" dirty="0">
                <a:latin typeface="Comic Sans MS" panose="030F0702030302020204" pitchFamily="66" charset="0"/>
              </a:rPr>
              <a:t> packet2 = </a:t>
            </a:r>
            <a:r>
              <a:rPr lang="en-US" altLang="zh-CN" sz="2400" b="1" dirty="0">
                <a:latin typeface="Comic Sans MS" panose="030F0702030302020204" pitchFamily="66" charset="0"/>
              </a:rPr>
              <a:t>new 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DatagramPacket</a:t>
            </a:r>
            <a:r>
              <a:rPr lang="en-US" altLang="zh-CN" sz="2400" b="1" dirty="0">
                <a:latin typeface="Comic Sans MS" panose="030F0702030302020204" pitchFamily="66" charset="0"/>
              </a:rPr>
              <a:t>(data2, data2.length);</a:t>
            </a:r>
          </a:p>
          <a:p>
            <a:pPr indent="0"/>
            <a:r>
              <a:rPr lang="en-US" altLang="zh-CN" sz="2400" dirty="0">
                <a:latin typeface="Comic Sans MS" panose="030F0702030302020204" pitchFamily="66" charset="0"/>
              </a:rPr>
              <a:t>        </a:t>
            </a:r>
            <a:r>
              <a:rPr lang="en-US" altLang="zh-CN" sz="2400" dirty="0" err="1">
                <a:latin typeface="Comic Sans MS" panose="030F0702030302020204" pitchFamily="66" charset="0"/>
              </a:rPr>
              <a:t>socket.receive</a:t>
            </a:r>
            <a:r>
              <a:rPr lang="en-US" altLang="zh-CN" sz="2400" dirty="0">
                <a:latin typeface="Comic Sans MS" panose="030F0702030302020204" pitchFamily="66" charset="0"/>
              </a:rPr>
              <a:t>(packet2);</a:t>
            </a:r>
          </a:p>
          <a:p>
            <a:pPr indent="0"/>
            <a:r>
              <a:rPr lang="en-US" altLang="zh-CN" sz="2400" dirty="0">
                <a:latin typeface="Comic Sans MS" panose="030F0702030302020204" pitchFamily="66" charset="0"/>
              </a:rPr>
              <a:t>        String reply = </a:t>
            </a:r>
            <a:r>
              <a:rPr lang="en-US" altLang="zh-CN" sz="2400" b="1" dirty="0">
                <a:latin typeface="Comic Sans MS" panose="030F0702030302020204" pitchFamily="66" charset="0"/>
              </a:rPr>
              <a:t>new String(data2, 0, packet2.getLength());</a:t>
            </a:r>
          </a:p>
          <a:p>
            <a:pPr indent="0"/>
            <a:r>
              <a:rPr lang="en-US" altLang="zh-CN" sz="2400" dirty="0">
                <a:latin typeface="Comic Sans MS" panose="030F0702030302020204" pitchFamily="66" charset="0"/>
              </a:rPr>
              <a:t>        </a:t>
            </a:r>
            <a:r>
              <a:rPr lang="en-US" altLang="zh-CN" sz="2400" dirty="0" err="1">
                <a:latin typeface="Comic Sans MS" panose="030F0702030302020204" pitchFamily="66" charset="0"/>
              </a:rPr>
              <a:t>System.out.println</a:t>
            </a:r>
            <a:r>
              <a:rPr lang="en-US" altLang="zh-CN" sz="2400" dirty="0">
                <a:latin typeface="Comic Sans MS" panose="030F0702030302020204" pitchFamily="66" charset="0"/>
              </a:rPr>
              <a:t>("UDP SERVER SAYS</a:t>
            </a:r>
            <a:r>
              <a:rPr lang="zh-CN" altLang="en-US" sz="2400" dirty="0">
                <a:latin typeface="Comic Sans MS" panose="030F0702030302020204" pitchFamily="66" charset="0"/>
              </a:rPr>
              <a:t>：</a:t>
            </a:r>
            <a:r>
              <a:rPr lang="en-US" altLang="zh-CN" sz="2400" dirty="0">
                <a:latin typeface="Comic Sans MS" panose="030F0702030302020204" pitchFamily="66" charset="0"/>
              </a:rPr>
              <a:t>" + reply);</a:t>
            </a:r>
            <a:endParaRPr lang="en-US" altLang="zh-CN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87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12.4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UDP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SOCKET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编程小结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3A7D8B02-0D2E-4C73-AC13-F23F4026797B}"/>
              </a:ext>
            </a:extLst>
          </p:cNvPr>
          <p:cNvSpPr txBox="1">
            <a:spLocks/>
          </p:cNvSpPr>
          <p:nvPr/>
        </p:nvSpPr>
        <p:spPr>
          <a:xfrm>
            <a:off x="1129517" y="2108545"/>
            <a:ext cx="10352509" cy="3199659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pPr indent="0"/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2" action="ppaction://hlinkfile"/>
              </a:rPr>
              <a:t>下例中两个主机相互发送数据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EC51DD22-52BD-433A-88D8-47416F1A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686" y="3189484"/>
            <a:ext cx="2837989" cy="209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FF9E3F63-2B07-49A1-BCB5-763DD494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454" y="3157606"/>
            <a:ext cx="2828698" cy="213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07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12.4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广播数据报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E5ED4CA2-3444-429C-BE62-FF50BC4EDA2E}"/>
              </a:ext>
            </a:extLst>
          </p:cNvPr>
          <p:cNvSpPr/>
          <p:nvPr/>
        </p:nvSpPr>
        <p:spPr>
          <a:xfrm>
            <a:off x="1503269" y="2047455"/>
            <a:ext cx="97106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广播数据报类似于电台广播，进行广播的电台需在指定的波段和频率上广播信息，接收者只有将收音机调到指定的波段、频率上才能收听到广播的内容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279FD9D-9BEA-47E5-B572-8F28DE397FA7}"/>
              </a:ext>
            </a:extLst>
          </p:cNvPr>
          <p:cNvSpPr/>
          <p:nvPr/>
        </p:nvSpPr>
        <p:spPr>
          <a:xfrm>
            <a:off x="1503268" y="3655932"/>
            <a:ext cx="97106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广播数据报是一种较新的技术，要广播或接收广播的主机都必须加入到同一个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类地址。一个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类地址也称做一个组播地址，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类地址并不代表某个特定主机的位置，一个具有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类地址的主机要广播数据或接收广播，都必须加入到同一个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类地址。</a:t>
            </a:r>
          </a:p>
        </p:txBody>
      </p:sp>
    </p:spTree>
    <p:extLst>
      <p:ext uri="{BB962C8B-B14F-4D97-AF65-F5344CB8AC3E}">
        <p14:creationId xmlns:p14="http://schemas.microsoft.com/office/powerpoint/2010/main" val="296506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12.4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hlinkClick r:id="rId2" action="ppaction://hlinkfile"/>
                </a:rPr>
                <a:t>广播数据报</a:t>
              </a:r>
              <a:endPara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DF0C43BD-6D53-4315-95B4-31E0C78B5820}"/>
              </a:ext>
            </a:extLst>
          </p:cNvPr>
          <p:cNvSpPr/>
          <p:nvPr/>
        </p:nvSpPr>
        <p:spPr>
          <a:xfrm>
            <a:off x="665142" y="1729534"/>
            <a:ext cx="11281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下例中，一个主机不断地重复广播天气预报，加入到同一组的主机都可以随时接收广播的信息。接收者将正在接收的信息放入一个文本区，把已接收到的全部信息放入另一个文本区。在调试程序时，必须保证进行广播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BroadCast.java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所在的机器具有有效的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地址。可以在命令行窗口检查您的机器是否具有有效的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地址，例如：</a:t>
            </a: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ping 192.168.2.100</a:t>
            </a: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5ACD304E-597C-4300-AD0E-BC90BDFCA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709" y="4156395"/>
            <a:ext cx="3342128" cy="1992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B1C2DE63-BA03-4439-A816-024924E5769F}"/>
              </a:ext>
            </a:extLst>
          </p:cNvPr>
          <p:cNvSpPr/>
          <p:nvPr/>
        </p:nvSpPr>
        <p:spPr>
          <a:xfrm>
            <a:off x="4097995" y="3465485"/>
            <a:ext cx="87716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广播端</a:t>
            </a:r>
          </a:p>
        </p:txBody>
      </p:sp>
      <p:sp>
        <p:nvSpPr>
          <p:cNvPr id="32" name="下箭头 24">
            <a:extLst>
              <a:ext uri="{FF2B5EF4-FFF2-40B4-BE49-F238E27FC236}">
                <a16:creationId xmlns:a16="http://schemas.microsoft.com/office/drawing/2014/main" id="{6B1EE5CC-A9AD-44CB-99C9-192DA2518F02}"/>
              </a:ext>
            </a:extLst>
          </p:cNvPr>
          <p:cNvSpPr/>
          <p:nvPr/>
        </p:nvSpPr>
        <p:spPr>
          <a:xfrm>
            <a:off x="4398861" y="3834817"/>
            <a:ext cx="137714" cy="321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4B12914D-4A34-4D4E-B12B-22669E41B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101" y="4156395"/>
            <a:ext cx="2876550" cy="183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1678A12D-CCBC-41AC-836F-C10D4A7AEE8E}"/>
              </a:ext>
            </a:extLst>
          </p:cNvPr>
          <p:cNvSpPr/>
          <p:nvPr/>
        </p:nvSpPr>
        <p:spPr>
          <a:xfrm>
            <a:off x="7423198" y="3465485"/>
            <a:ext cx="8771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接收端</a:t>
            </a:r>
          </a:p>
        </p:txBody>
      </p:sp>
      <p:sp>
        <p:nvSpPr>
          <p:cNvPr id="35" name="下箭头 26">
            <a:extLst>
              <a:ext uri="{FF2B5EF4-FFF2-40B4-BE49-F238E27FC236}">
                <a16:creationId xmlns:a16="http://schemas.microsoft.com/office/drawing/2014/main" id="{41D07B63-A452-4AFB-A5CF-7E714C38CB53}"/>
              </a:ext>
            </a:extLst>
          </p:cNvPr>
          <p:cNvSpPr/>
          <p:nvPr/>
        </p:nvSpPr>
        <p:spPr>
          <a:xfrm>
            <a:off x="7861778" y="3834817"/>
            <a:ext cx="135598" cy="321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6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1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66" y="3090"/>
            <a:ext cx="4549024" cy="6823538"/>
          </a:xfrm>
          <a:prstGeom prst="rect">
            <a:avLst/>
          </a:prstGeom>
        </p:spPr>
      </p:pic>
      <p:sp>
        <p:nvSpPr>
          <p:cNvPr id="119" name="矩形 118"/>
          <p:cNvSpPr/>
          <p:nvPr/>
        </p:nvSpPr>
        <p:spPr>
          <a:xfrm>
            <a:off x="2205" y="0"/>
            <a:ext cx="4544153" cy="685641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4745676" algn="l"/>
              </a:tabLst>
            </a:pPr>
            <a:endParaRPr lang="zh-CN" altLang="en-US" dirty="0">
              <a:solidFill>
                <a:srgbClr val="55B2A0"/>
              </a:solidFill>
            </a:endParaRPr>
          </a:p>
        </p:txBody>
      </p:sp>
      <p:sp>
        <p:nvSpPr>
          <p:cNvPr id="120" name="文本框 24"/>
          <p:cNvSpPr txBox="1"/>
          <p:nvPr/>
        </p:nvSpPr>
        <p:spPr>
          <a:xfrm>
            <a:off x="293870" y="-79864"/>
            <a:ext cx="14555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797" b="1" dirty="0">
                <a:solidFill>
                  <a:schemeClr val="bg1"/>
                </a:solidFill>
                <a:latin typeface="Bodoni MT" panose="02070603080606020203" pitchFamily="18" charset="0"/>
              </a:rPr>
              <a:t>C</a:t>
            </a:r>
            <a:endParaRPr lang="zh-CN" altLang="en-US" sz="5999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1" name="文本框 25"/>
          <p:cNvSpPr txBox="1"/>
          <p:nvPr/>
        </p:nvSpPr>
        <p:spPr>
          <a:xfrm>
            <a:off x="471183" y="1890773"/>
            <a:ext cx="2044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3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122" name="文本框 26"/>
          <p:cNvSpPr txBox="1"/>
          <p:nvPr/>
        </p:nvSpPr>
        <p:spPr>
          <a:xfrm>
            <a:off x="1397522" y="997011"/>
            <a:ext cx="3135276" cy="83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799" b="1" dirty="0">
                <a:solidFill>
                  <a:schemeClr val="bg1"/>
                </a:solidFill>
                <a:latin typeface="Bodoni MT" panose="02070603080606020203" pitchFamily="18" charset="0"/>
              </a:rPr>
              <a:t>ONTENTS</a:t>
            </a:r>
            <a:endParaRPr lang="zh-CN" altLang="en-US" sz="5999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34687" y="1752751"/>
            <a:ext cx="3809118" cy="78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34688" y="2809146"/>
            <a:ext cx="1431147" cy="113884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6">
            <a:extLst>
              <a:ext uri="{FF2B5EF4-FFF2-40B4-BE49-F238E27FC236}">
                <a16:creationId xmlns:a16="http://schemas.microsoft.com/office/drawing/2014/main" id="{417B3FA2-F7B4-45D5-BBEF-759E13085B66}"/>
              </a:ext>
            </a:extLst>
          </p:cNvPr>
          <p:cNvSpPr/>
          <p:nvPr/>
        </p:nvSpPr>
        <p:spPr>
          <a:xfrm>
            <a:off x="6096000" y="3929462"/>
            <a:ext cx="4590143" cy="584200"/>
          </a:xfrm>
          <a:prstGeom prst="roundRect">
            <a:avLst>
              <a:gd name="adj" fmla="val 0"/>
            </a:avLst>
          </a:prstGeom>
          <a:solidFill>
            <a:srgbClr val="756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AA0FA42-2A60-49B6-B4B4-F5F76DF86523}"/>
              </a:ext>
            </a:extLst>
          </p:cNvPr>
          <p:cNvGrpSpPr/>
          <p:nvPr/>
        </p:nvGrpSpPr>
        <p:grpSpPr>
          <a:xfrm>
            <a:off x="5275064" y="554512"/>
            <a:ext cx="549846" cy="617986"/>
            <a:chOff x="279401" y="2698750"/>
            <a:chExt cx="1473200" cy="1655763"/>
          </a:xfrm>
        </p:grpSpPr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38E3FA0D-8DEE-4272-B623-AD347C470C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57C2B9AC-55F7-4754-A95B-D336855E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B67E2E07-A093-47E2-A10C-6AAF80FD7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5E65A0D7-7EBC-4299-B541-0DAC905D8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B1A47E9B-A233-4BDE-97E1-069637175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7" name="Oval 50">
              <a:extLst>
                <a:ext uri="{FF2B5EF4-FFF2-40B4-BE49-F238E27FC236}">
                  <a16:creationId xmlns:a16="http://schemas.microsoft.com/office/drawing/2014/main" id="{001F339D-1D81-4D0D-890C-8757DF68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D09F785C-F5DE-4A4C-8A36-28E0E411C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5AFA58DF-B1C8-44B8-AAFC-92C689B73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EE5E6DC-7FF1-42D6-BB7E-74FB93B8597A}"/>
              </a:ext>
            </a:extLst>
          </p:cNvPr>
          <p:cNvGrpSpPr/>
          <p:nvPr/>
        </p:nvGrpSpPr>
        <p:grpSpPr>
          <a:xfrm>
            <a:off x="5275064" y="1368362"/>
            <a:ext cx="549846" cy="617986"/>
            <a:chOff x="279401" y="2698750"/>
            <a:chExt cx="1473200" cy="1655763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126DBEA-073D-422B-9690-99EDAA593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B5527DA7-8C10-4BE6-8B1B-066C67C1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2B5D7244-C41A-44CC-BED2-E229B54DF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AB800FC3-FB42-48F1-BB01-E1E329B93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F4C08673-CC35-4F44-9FBA-3C4777FB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5" name="Oval 50">
              <a:extLst>
                <a:ext uri="{FF2B5EF4-FFF2-40B4-BE49-F238E27FC236}">
                  <a16:creationId xmlns:a16="http://schemas.microsoft.com/office/drawing/2014/main" id="{49F866D8-56DD-47ED-AE9B-6363271FF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BE87B425-A0EC-4FDE-98B7-9B64B4BE3C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81C3F4D7-3F0A-451A-936C-456259089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28" name="TextBox 68">
            <a:extLst>
              <a:ext uri="{FF2B5EF4-FFF2-40B4-BE49-F238E27FC236}">
                <a16:creationId xmlns:a16="http://schemas.microsoft.com/office/drawing/2014/main" id="{FC3EC1AD-2E04-4F79-83DB-192D13935A52}"/>
              </a:ext>
            </a:extLst>
          </p:cNvPr>
          <p:cNvSpPr txBox="1"/>
          <p:nvPr/>
        </p:nvSpPr>
        <p:spPr>
          <a:xfrm>
            <a:off x="6096000" y="1513772"/>
            <a:ext cx="30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12.2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常用类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0054580A-28EA-4689-BA2C-C807D8A5E9F6}"/>
              </a:ext>
            </a:extLst>
          </p:cNvPr>
          <p:cNvGrpSpPr/>
          <p:nvPr/>
        </p:nvGrpSpPr>
        <p:grpSpPr>
          <a:xfrm>
            <a:off x="5275064" y="2206562"/>
            <a:ext cx="549846" cy="617986"/>
            <a:chOff x="279401" y="2698750"/>
            <a:chExt cx="1473200" cy="1655763"/>
          </a:xfrm>
        </p:grpSpPr>
        <p:sp>
          <p:nvSpPr>
            <p:cNvPr id="130" name="Freeform 45">
              <a:extLst>
                <a:ext uri="{FF2B5EF4-FFF2-40B4-BE49-F238E27FC236}">
                  <a16:creationId xmlns:a16="http://schemas.microsoft.com/office/drawing/2014/main" id="{D9C17E00-6641-4597-9E52-EFD83C98D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A76CA5DD-973A-401E-9E16-BC6741BD0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9E53A35D-CB07-4DBE-B3DE-EFF521CC6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DA2714B7-0242-4C57-8864-CD0CE55CB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7DB63F60-6317-445B-8315-863B679B3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5" name="Oval 50">
              <a:extLst>
                <a:ext uri="{FF2B5EF4-FFF2-40B4-BE49-F238E27FC236}">
                  <a16:creationId xmlns:a16="http://schemas.microsoft.com/office/drawing/2014/main" id="{B4472DE9-9D4D-4E56-A4D7-22E5B57A5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9AA6FEDA-E867-4DD2-A36F-A26C1D266C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4E7B8C31-BF0F-4063-A850-6119256E6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38" name="TextBox 78">
            <a:extLst>
              <a:ext uri="{FF2B5EF4-FFF2-40B4-BE49-F238E27FC236}">
                <a16:creationId xmlns:a16="http://schemas.microsoft.com/office/drawing/2014/main" id="{DE6499F6-7104-4D56-A4F5-28C7575F59E0}"/>
              </a:ext>
            </a:extLst>
          </p:cNvPr>
          <p:cNvSpPr txBox="1"/>
          <p:nvPr/>
        </p:nvSpPr>
        <p:spPr>
          <a:xfrm>
            <a:off x="6096000" y="23519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12.3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3CF7828D-E8A6-4FCE-9872-15F57AD804F7}"/>
              </a:ext>
            </a:extLst>
          </p:cNvPr>
          <p:cNvGrpSpPr/>
          <p:nvPr/>
        </p:nvGrpSpPr>
        <p:grpSpPr>
          <a:xfrm>
            <a:off x="5275064" y="3044762"/>
            <a:ext cx="549846" cy="617986"/>
            <a:chOff x="279401" y="2698750"/>
            <a:chExt cx="1473200" cy="1655763"/>
          </a:xfrm>
        </p:grpSpPr>
        <p:sp>
          <p:nvSpPr>
            <p:cNvPr id="140" name="Freeform 45">
              <a:extLst>
                <a:ext uri="{FF2B5EF4-FFF2-40B4-BE49-F238E27FC236}">
                  <a16:creationId xmlns:a16="http://schemas.microsoft.com/office/drawing/2014/main" id="{F093B97A-6DD2-4C6D-9594-3B66BBDA3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id="{E8152464-E5E4-491A-A7E8-6393AACE3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2" name="Freeform 47">
              <a:extLst>
                <a:ext uri="{FF2B5EF4-FFF2-40B4-BE49-F238E27FC236}">
                  <a16:creationId xmlns:a16="http://schemas.microsoft.com/office/drawing/2014/main" id="{6167271B-2CD6-4080-9D97-17E5E46C8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3" name="Freeform 48">
              <a:extLst>
                <a:ext uri="{FF2B5EF4-FFF2-40B4-BE49-F238E27FC236}">
                  <a16:creationId xmlns:a16="http://schemas.microsoft.com/office/drawing/2014/main" id="{E9F93CED-A868-4427-91A6-0E2965BF5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4" name="Freeform 49">
              <a:extLst>
                <a:ext uri="{FF2B5EF4-FFF2-40B4-BE49-F238E27FC236}">
                  <a16:creationId xmlns:a16="http://schemas.microsoft.com/office/drawing/2014/main" id="{F599CBCB-EAF5-4681-ABC7-FBA63F95A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5" name="Oval 50">
              <a:extLst>
                <a:ext uri="{FF2B5EF4-FFF2-40B4-BE49-F238E27FC236}">
                  <a16:creationId xmlns:a16="http://schemas.microsoft.com/office/drawing/2014/main" id="{F4EFD7C5-F095-48BF-A7A6-2D834F1D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6" name="Freeform 51">
              <a:extLst>
                <a:ext uri="{FF2B5EF4-FFF2-40B4-BE49-F238E27FC236}">
                  <a16:creationId xmlns:a16="http://schemas.microsoft.com/office/drawing/2014/main" id="{500682DF-3042-42F5-BD5F-DAA249C2B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CCD6FFF4-FBD2-45AF-8700-2D5C9092B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48" name="TextBox 88">
            <a:extLst>
              <a:ext uri="{FF2B5EF4-FFF2-40B4-BE49-F238E27FC236}">
                <a16:creationId xmlns:a16="http://schemas.microsoft.com/office/drawing/2014/main" id="{B9C878AC-8EFD-4628-B431-4A44C70B55FB}"/>
              </a:ext>
            </a:extLst>
          </p:cNvPr>
          <p:cNvSpPr txBox="1"/>
          <p:nvPr/>
        </p:nvSpPr>
        <p:spPr>
          <a:xfrm>
            <a:off x="6096000" y="31901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12.4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A0C0257E-29E9-4C47-B9CD-6901B2525943}"/>
              </a:ext>
            </a:extLst>
          </p:cNvPr>
          <p:cNvGrpSpPr/>
          <p:nvPr/>
        </p:nvGrpSpPr>
        <p:grpSpPr>
          <a:xfrm>
            <a:off x="5275064" y="4521423"/>
            <a:ext cx="549846" cy="617986"/>
            <a:chOff x="279401" y="2698750"/>
            <a:chExt cx="1473200" cy="1655763"/>
          </a:xfrm>
        </p:grpSpPr>
        <p:sp>
          <p:nvSpPr>
            <p:cNvPr id="150" name="Freeform 45">
              <a:extLst>
                <a:ext uri="{FF2B5EF4-FFF2-40B4-BE49-F238E27FC236}">
                  <a16:creationId xmlns:a16="http://schemas.microsoft.com/office/drawing/2014/main" id="{7F56BB56-B9D5-4C53-B1CE-A3B5BAB78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1" name="Freeform 46">
              <a:extLst>
                <a:ext uri="{FF2B5EF4-FFF2-40B4-BE49-F238E27FC236}">
                  <a16:creationId xmlns:a16="http://schemas.microsoft.com/office/drawing/2014/main" id="{BE648C3B-5BDE-4A9B-872B-41ACC2169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2" name="Freeform 47">
              <a:extLst>
                <a:ext uri="{FF2B5EF4-FFF2-40B4-BE49-F238E27FC236}">
                  <a16:creationId xmlns:a16="http://schemas.microsoft.com/office/drawing/2014/main" id="{B47D626C-7724-4CDF-9597-326F7A6AE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3" name="Freeform 48">
              <a:extLst>
                <a:ext uri="{FF2B5EF4-FFF2-40B4-BE49-F238E27FC236}">
                  <a16:creationId xmlns:a16="http://schemas.microsoft.com/office/drawing/2014/main" id="{0E8C9A30-E041-4BFA-8A45-FD3D877DE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4" name="Freeform 49">
              <a:extLst>
                <a:ext uri="{FF2B5EF4-FFF2-40B4-BE49-F238E27FC236}">
                  <a16:creationId xmlns:a16="http://schemas.microsoft.com/office/drawing/2014/main" id="{E0819907-89DB-4F81-90FB-1C00F7243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5" name="Oval 50">
              <a:extLst>
                <a:ext uri="{FF2B5EF4-FFF2-40B4-BE49-F238E27FC236}">
                  <a16:creationId xmlns:a16="http://schemas.microsoft.com/office/drawing/2014/main" id="{2159A28F-084E-4E31-BBFD-10281BC49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6" name="Freeform 51">
              <a:extLst>
                <a:ext uri="{FF2B5EF4-FFF2-40B4-BE49-F238E27FC236}">
                  <a16:creationId xmlns:a16="http://schemas.microsoft.com/office/drawing/2014/main" id="{DE1A8B50-4374-4269-9446-DAFD995865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7" name="Freeform 52">
              <a:extLst>
                <a:ext uri="{FF2B5EF4-FFF2-40B4-BE49-F238E27FC236}">
                  <a16:creationId xmlns:a16="http://schemas.microsoft.com/office/drawing/2014/main" id="{4BFE98BF-69CE-4960-A3A0-C42569508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58" name="TextBox 98">
            <a:extLst>
              <a:ext uri="{FF2B5EF4-FFF2-40B4-BE49-F238E27FC236}">
                <a16:creationId xmlns:a16="http://schemas.microsoft.com/office/drawing/2014/main" id="{19B85C87-2C72-42D7-A8F5-CB42E8CD28AC}"/>
              </a:ext>
            </a:extLst>
          </p:cNvPr>
          <p:cNvSpPr txBox="1"/>
          <p:nvPr/>
        </p:nvSpPr>
        <p:spPr>
          <a:xfrm>
            <a:off x="6096000" y="4666833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12.6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NIO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E7963C13-B54A-4A63-BDA4-13750845C43F}"/>
              </a:ext>
            </a:extLst>
          </p:cNvPr>
          <p:cNvGrpSpPr/>
          <p:nvPr/>
        </p:nvGrpSpPr>
        <p:grpSpPr>
          <a:xfrm>
            <a:off x="5275064" y="5359623"/>
            <a:ext cx="549846" cy="617986"/>
            <a:chOff x="279401" y="2698750"/>
            <a:chExt cx="1473200" cy="1655763"/>
          </a:xfrm>
        </p:grpSpPr>
        <p:sp>
          <p:nvSpPr>
            <p:cNvPr id="160" name="Freeform 45">
              <a:extLst>
                <a:ext uri="{FF2B5EF4-FFF2-40B4-BE49-F238E27FC236}">
                  <a16:creationId xmlns:a16="http://schemas.microsoft.com/office/drawing/2014/main" id="{77B7B369-3FDA-41FF-A3A7-5DE899D9A4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2C8B7C39-8413-4A42-8FA2-A54C24B4E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265AA5EA-523A-48F2-AC48-827CC02CC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FB5914A0-C6B8-45B1-AFE1-B9E4821AC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3AEE9A4A-C946-40EC-8678-2426B316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5" name="Oval 50">
              <a:extLst>
                <a:ext uri="{FF2B5EF4-FFF2-40B4-BE49-F238E27FC236}">
                  <a16:creationId xmlns:a16="http://schemas.microsoft.com/office/drawing/2014/main" id="{328CD719-3EA1-4D38-AEBD-CA7A1198C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5" name="Freeform 51">
              <a:extLst>
                <a:ext uri="{FF2B5EF4-FFF2-40B4-BE49-F238E27FC236}">
                  <a16:creationId xmlns:a16="http://schemas.microsoft.com/office/drawing/2014/main" id="{0A539E81-0212-41B4-8283-5A6EE9847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6" name="Freeform 52">
              <a:extLst>
                <a:ext uri="{FF2B5EF4-FFF2-40B4-BE49-F238E27FC236}">
                  <a16:creationId xmlns:a16="http://schemas.microsoft.com/office/drawing/2014/main" id="{20D36D55-1DED-47D0-839E-55E69C32B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77" name="TextBox 108">
            <a:extLst>
              <a:ext uri="{FF2B5EF4-FFF2-40B4-BE49-F238E27FC236}">
                <a16:creationId xmlns:a16="http://schemas.microsoft.com/office/drawing/2014/main" id="{84077FA9-C476-4BB5-8D65-6376AB3F0BF9}"/>
              </a:ext>
            </a:extLst>
          </p:cNvPr>
          <p:cNvSpPr txBox="1"/>
          <p:nvPr/>
        </p:nvSpPr>
        <p:spPr>
          <a:xfrm>
            <a:off x="6096000" y="5505033"/>
            <a:ext cx="329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12.7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小结</a:t>
            </a:r>
          </a:p>
        </p:txBody>
      </p:sp>
      <p:sp>
        <p:nvSpPr>
          <p:cNvPr id="178" name="TextBox 2">
            <a:extLst>
              <a:ext uri="{FF2B5EF4-FFF2-40B4-BE49-F238E27FC236}">
                <a16:creationId xmlns:a16="http://schemas.microsoft.com/office/drawing/2014/main" id="{42063709-9658-4B29-9A19-19CFFEDED980}"/>
              </a:ext>
            </a:extLst>
          </p:cNvPr>
          <p:cNvSpPr txBox="1"/>
          <p:nvPr/>
        </p:nvSpPr>
        <p:spPr>
          <a:xfrm>
            <a:off x="6096000" y="699922"/>
            <a:ext cx="31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12.1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基础知识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541BC58-A475-44AE-855C-F0D601C9CEC3}"/>
              </a:ext>
            </a:extLst>
          </p:cNvPr>
          <p:cNvGrpSpPr/>
          <p:nvPr/>
        </p:nvGrpSpPr>
        <p:grpSpPr>
          <a:xfrm>
            <a:off x="5275064" y="3789212"/>
            <a:ext cx="549846" cy="617986"/>
            <a:chOff x="279401" y="2698750"/>
            <a:chExt cx="1473200" cy="1655763"/>
          </a:xfrm>
        </p:grpSpPr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E8464838-7CFA-4532-989B-64D61B36A1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F153C350-A398-4E50-AE03-62FB0F876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F7812A49-2681-4C66-B2B4-B4BCA70EA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0" name="Freeform 48">
              <a:extLst>
                <a:ext uri="{FF2B5EF4-FFF2-40B4-BE49-F238E27FC236}">
                  <a16:creationId xmlns:a16="http://schemas.microsoft.com/office/drawing/2014/main" id="{ED516955-E336-4AA0-80EB-CA08DD20E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C768BB90-6A94-4099-A45B-90B9EF57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2" name="Oval 50">
              <a:extLst>
                <a:ext uri="{FF2B5EF4-FFF2-40B4-BE49-F238E27FC236}">
                  <a16:creationId xmlns:a16="http://schemas.microsoft.com/office/drawing/2014/main" id="{DDA3DE06-D6C9-455C-8246-0975D04BE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3" name="Freeform 51">
              <a:extLst>
                <a:ext uri="{FF2B5EF4-FFF2-40B4-BE49-F238E27FC236}">
                  <a16:creationId xmlns:a16="http://schemas.microsoft.com/office/drawing/2014/main" id="{89378B67-0328-4C42-844A-BE98C8A38F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4" name="Freeform 52">
              <a:extLst>
                <a:ext uri="{FF2B5EF4-FFF2-40B4-BE49-F238E27FC236}">
                  <a16:creationId xmlns:a16="http://schemas.microsoft.com/office/drawing/2014/main" id="{12E5769D-75EC-482E-B7FE-0A064541B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85" name="TextBox 88">
            <a:extLst>
              <a:ext uri="{FF2B5EF4-FFF2-40B4-BE49-F238E27FC236}">
                <a16:creationId xmlns:a16="http://schemas.microsoft.com/office/drawing/2014/main" id="{E2FA3972-3254-48D8-9672-C3FB2C3945FA}"/>
              </a:ext>
            </a:extLst>
          </p:cNvPr>
          <p:cNvSpPr txBox="1"/>
          <p:nvPr/>
        </p:nvSpPr>
        <p:spPr>
          <a:xfrm>
            <a:off x="6096000" y="393462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12.5   </a:t>
            </a:r>
            <a:r>
              <a:rPr lang="zh-CN" altLang="en-US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远程方法调用</a:t>
            </a:r>
          </a:p>
        </p:txBody>
      </p:sp>
    </p:spTree>
    <p:extLst>
      <p:ext uri="{BB962C8B-B14F-4D97-AF65-F5344CB8AC3E}">
        <p14:creationId xmlns:p14="http://schemas.microsoft.com/office/powerpoint/2010/main" val="2073633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远程方法调用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(RMI)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远程对象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5E26A06F-8286-45A8-AAB2-3FABA2D44A5D}"/>
              </a:ext>
            </a:extLst>
          </p:cNvPr>
          <p:cNvSpPr/>
          <p:nvPr/>
        </p:nvSpPr>
        <p:spPr>
          <a:xfrm>
            <a:off x="1131191" y="2106706"/>
            <a:ext cx="9929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远程调用，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RMI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Remote Method Invocation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）是一种分布式技术，使用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RMI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可以让一个虚拟机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(JVM)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上的应用程序请求调用位于网络上另一处的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JVM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上的对象方法。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DF8A41E-C69F-4798-B3BA-1A4461E8E4E5}"/>
              </a:ext>
            </a:extLst>
          </p:cNvPr>
          <p:cNvSpPr/>
          <p:nvPr/>
        </p:nvSpPr>
        <p:spPr>
          <a:xfrm>
            <a:off x="1131191" y="3880135"/>
            <a:ext cx="9929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习惯上称发出调用请求的虚拟机（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JVM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）为（本地）客户机，称接受并执行请求的虚拟机（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JVM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）为（远程）服务器。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Java 8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之后，使得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RMI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更加简洁方便。</a:t>
            </a:r>
          </a:p>
        </p:txBody>
      </p:sp>
    </p:spTree>
    <p:extLst>
      <p:ext uri="{BB962C8B-B14F-4D97-AF65-F5344CB8AC3E}">
        <p14:creationId xmlns:p14="http://schemas.microsoft.com/office/powerpoint/2010/main" val="161191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远程方法调用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(RMI)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远程对象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3532A7EA-F45E-4348-AAC9-728087C9A182}"/>
              </a:ext>
            </a:extLst>
          </p:cNvPr>
          <p:cNvSpPr/>
          <p:nvPr/>
        </p:nvSpPr>
        <p:spPr>
          <a:xfrm>
            <a:off x="1264021" y="2201021"/>
            <a:ext cx="99879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驻留在（远程）服务器上的对象是客户要请求的对象，称作远程对象，即客户程序请求远程对象调用方法，然后远程对象调用方法并返回必要的结果。</a:t>
            </a:r>
          </a:p>
          <a:p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52C297DD-F43C-4BD3-A0A2-B018F70ED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679" y="3989651"/>
            <a:ext cx="5214833" cy="1757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2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远程方法调用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(RMI)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Remote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接口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201C3B57-B6BD-4AC7-806A-05C36E1A0A4B}"/>
              </a:ext>
            </a:extLst>
          </p:cNvPr>
          <p:cNvSpPr/>
          <p:nvPr/>
        </p:nvSpPr>
        <p:spPr>
          <a:xfrm>
            <a:off x="1136501" y="3098629"/>
            <a:ext cx="97937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远程对象必须实现</a:t>
            </a:r>
            <a:r>
              <a:rPr lang="en-US" altLang="zh-CN" sz="2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java.rmi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包中的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Remote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接口，也就是说只有实现该接口的类的实例才被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RMI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认为是一个远程对象。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Remote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接口中没有方法，该接口仅仅起到一个标识作用，因此，必须扩展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Remote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接口，以便规定远程对象的哪些方法是客户可以请求的方法。</a:t>
            </a:r>
          </a:p>
        </p:txBody>
      </p:sp>
    </p:spTree>
    <p:extLst>
      <p:ext uri="{BB962C8B-B14F-4D97-AF65-F5344CB8AC3E}">
        <p14:creationId xmlns:p14="http://schemas.microsoft.com/office/powerpoint/2010/main" val="35574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远程方法调用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(RMI)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扩展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Remote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接口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EA74CCD5-F057-48D5-8AF7-92496B38D1E3}"/>
              </a:ext>
            </a:extLst>
          </p:cNvPr>
          <p:cNvSpPr/>
          <p:nvPr/>
        </p:nvSpPr>
        <p:spPr>
          <a:xfrm>
            <a:off x="1963795" y="2152218"/>
            <a:ext cx="86998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假设本地客户机存放有关类的目录是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D:\Client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；远程服务器的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127.0.0.1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，存放有关类的目录是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D:\Server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769CF7-2685-4395-AA1C-38AC5E210FE4}"/>
              </a:ext>
            </a:extLst>
          </p:cNvPr>
          <p:cNvSpPr/>
          <p:nvPr/>
        </p:nvSpPr>
        <p:spPr>
          <a:xfrm>
            <a:off x="1963795" y="3819207"/>
            <a:ext cx="86998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RemoteSubject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子接口中定义了计算面积的方法。即远程对象为用户计算某种几何图形的面积。</a:t>
            </a:r>
          </a:p>
          <a:p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3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远程方法调用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(RMI)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扩展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Remote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接口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9D94B31E-55D2-4C42-9980-7C36CD96D15F}"/>
              </a:ext>
            </a:extLst>
          </p:cNvPr>
          <p:cNvSpPr/>
          <p:nvPr/>
        </p:nvSpPr>
        <p:spPr>
          <a:xfrm>
            <a:off x="1649913" y="2938679"/>
            <a:ext cx="88232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java.rmi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RemoteSubject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Remote 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public double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throws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RemoteException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F44AB6-143F-437E-99FB-E909A9CBAD3C}"/>
              </a:ext>
            </a:extLst>
          </p:cNvPr>
          <p:cNvSpPr/>
          <p:nvPr/>
        </p:nvSpPr>
        <p:spPr>
          <a:xfrm>
            <a:off x="1657137" y="2079001"/>
            <a:ext cx="3358612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RemoteSubject.java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EF22FE-6A7D-47CD-87FF-26A48E370CA4}"/>
              </a:ext>
            </a:extLst>
          </p:cNvPr>
          <p:cNvSpPr/>
          <p:nvPr/>
        </p:nvSpPr>
        <p:spPr>
          <a:xfrm>
            <a:off x="1657137" y="4930319"/>
            <a:ext cx="10534863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将生成的字节码文件复制到前面约定的客户机的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D:\Client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目录中。</a:t>
            </a:r>
          </a:p>
        </p:txBody>
      </p:sp>
    </p:spTree>
    <p:extLst>
      <p:ext uri="{BB962C8B-B14F-4D97-AF65-F5344CB8AC3E}">
        <p14:creationId xmlns:p14="http://schemas.microsoft.com/office/powerpoint/2010/main" val="789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12.1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基础知识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TCP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与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UDP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协议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686FA5D1-2695-4421-ADBE-99BC8BFD3899}"/>
              </a:ext>
            </a:extLst>
          </p:cNvPr>
          <p:cNvSpPr/>
          <p:nvPr/>
        </p:nvSpPr>
        <p:spPr>
          <a:xfrm>
            <a:off x="6184488" y="2512722"/>
            <a:ext cx="6019202" cy="4190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EC54DF-2AC8-444B-8473-7908DFF5206D}"/>
              </a:ext>
            </a:extLst>
          </p:cNvPr>
          <p:cNvSpPr/>
          <p:nvPr/>
        </p:nvSpPr>
        <p:spPr>
          <a:xfrm>
            <a:off x="13716" y="2512722"/>
            <a:ext cx="5732938" cy="4190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140C06-5F3A-4660-92F2-F73C0B4EA3A8}"/>
              </a:ext>
            </a:extLst>
          </p:cNvPr>
          <p:cNvSpPr/>
          <p:nvPr/>
        </p:nvSpPr>
        <p:spPr>
          <a:xfrm>
            <a:off x="6184488" y="1979446"/>
            <a:ext cx="6017614" cy="5434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4DCD36-D3F7-4D69-AE62-AF5DD8738FF2}"/>
              </a:ext>
            </a:extLst>
          </p:cNvPr>
          <p:cNvSpPr/>
          <p:nvPr/>
        </p:nvSpPr>
        <p:spPr>
          <a:xfrm>
            <a:off x="0" y="1979446"/>
            <a:ext cx="5746655" cy="5434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8D145374-96F3-498D-9E04-B2CA50809BBE}"/>
              </a:ext>
            </a:extLst>
          </p:cNvPr>
          <p:cNvSpPr txBox="1">
            <a:spLocks/>
          </p:cNvSpPr>
          <p:nvPr/>
        </p:nvSpPr>
        <p:spPr>
          <a:xfrm>
            <a:off x="1004088" y="1993635"/>
            <a:ext cx="9314011" cy="533277"/>
          </a:xfrm>
          <a:prstGeom prst="rect">
            <a:avLst/>
          </a:prstGeom>
        </p:spPr>
        <p:txBody>
          <a:bodyPr vert="horz" lIns="121889" tIns="60944" rIns="121889" bIns="60944" rtlCol="0">
            <a:normAutofit/>
          </a:bodyPr>
          <a:lstStyle>
            <a:lvl1pPr marL="457189" indent="-457189" algn="l" defTabSz="121917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．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协议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23D00D58-E5AC-4708-9184-6A33007C611E}"/>
              </a:ext>
            </a:extLst>
          </p:cNvPr>
          <p:cNvSpPr txBox="1">
            <a:spLocks/>
          </p:cNvSpPr>
          <p:nvPr/>
        </p:nvSpPr>
        <p:spPr>
          <a:xfrm>
            <a:off x="6409284" y="1990417"/>
            <a:ext cx="3593965" cy="533277"/>
          </a:xfrm>
          <a:prstGeom prst="rect">
            <a:avLst/>
          </a:prstGeom>
        </p:spPr>
        <p:txBody>
          <a:bodyPr vert="horz" lIns="121889" tIns="60944" rIns="121889" bIns="60944" rtlCol="0">
            <a:normAutofit/>
          </a:bodyPr>
          <a:lstStyle>
            <a:lvl1pPr marL="457189" indent="-457189" algn="l" defTabSz="121917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．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UPD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协议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E373912C-8439-4673-B2DB-585123E10DB8}"/>
              </a:ext>
            </a:extLst>
          </p:cNvPr>
          <p:cNvSpPr txBox="1">
            <a:spLocks/>
          </p:cNvSpPr>
          <p:nvPr/>
        </p:nvSpPr>
        <p:spPr>
          <a:xfrm>
            <a:off x="699358" y="2757553"/>
            <a:ext cx="5047297" cy="3945199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latin typeface="+mn-ea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Transmission Control Protocol——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传输控制协议）是一种面向连接的可靠的传输协议。采用通信双方相互应答的方式来保证数据传送的可靠性。</a:t>
            </a:r>
          </a:p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网络的通信开销增加，协议也更为复杂。大部分网络通信都采用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协议。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B458B581-DDD8-45CB-B6A4-B94ACFD257AF}"/>
              </a:ext>
            </a:extLst>
          </p:cNvPr>
          <p:cNvSpPr txBox="1">
            <a:spLocks/>
          </p:cNvSpPr>
          <p:nvPr/>
        </p:nvSpPr>
        <p:spPr>
          <a:xfrm>
            <a:off x="6409283" y="2757554"/>
            <a:ext cx="5107971" cy="4097563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latin typeface="+mn-ea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User Datagram Protocol——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用户数据报协议）是一种面向无连接的传输协议。不需要通信双方事先建立连接和应答就进行传输。</a:t>
            </a:r>
          </a:p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协议简单，效率更高，但不保证通信的可靠性。适用一些简单的网络应用。 </a:t>
            </a:r>
          </a:p>
        </p:txBody>
      </p:sp>
    </p:spTree>
    <p:extLst>
      <p:ext uri="{BB962C8B-B14F-4D97-AF65-F5344CB8AC3E}">
        <p14:creationId xmlns:p14="http://schemas.microsoft.com/office/powerpoint/2010/main" val="67517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远程方法调用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(RMI)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远程对象类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643CAD57-C166-427F-BCCB-5C2584C5CC27}"/>
              </a:ext>
            </a:extLst>
          </p:cNvPr>
          <p:cNvSpPr/>
          <p:nvPr/>
        </p:nvSpPr>
        <p:spPr>
          <a:xfrm>
            <a:off x="979960" y="2038278"/>
            <a:ext cx="10777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远程对象的类必须要实现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Remote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接口，这里</a:t>
            </a:r>
            <a:r>
              <a:rPr lang="en-US" altLang="zh-CN" sz="2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RemoteConcreteSubject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5475BED-26A3-4B3F-9A97-93787ED80AE9}"/>
              </a:ext>
            </a:extLst>
          </p:cNvPr>
          <p:cNvSpPr/>
          <p:nvPr/>
        </p:nvSpPr>
        <p:spPr>
          <a:xfrm>
            <a:off x="1035961" y="4032579"/>
            <a:ext cx="10120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RemoteConcreteSubject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创建的远程对象可以计算矩形的面积。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8F34B3-4744-43BC-913E-FBEDD80CB460}"/>
              </a:ext>
            </a:extLst>
          </p:cNvPr>
          <p:cNvSpPr/>
          <p:nvPr/>
        </p:nvSpPr>
        <p:spPr>
          <a:xfrm>
            <a:off x="979960" y="3052444"/>
            <a:ext cx="7228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实现我们前面的</a:t>
            </a:r>
            <a:r>
              <a:rPr lang="en-US" altLang="zh-CN" sz="2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RemoteSubject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子接口即可。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3D27F20-FAA4-4771-A13D-BDFBB07EF660}"/>
              </a:ext>
            </a:extLst>
          </p:cNvPr>
          <p:cNvSpPr/>
          <p:nvPr/>
        </p:nvSpPr>
        <p:spPr>
          <a:xfrm>
            <a:off x="1156970" y="5738902"/>
            <a:ext cx="4894289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  <a:hlinkClick r:id="rId2" action="ppaction://hlinkfile"/>
              </a:rPr>
              <a:t>RemoteConcreteSubject.java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C21813-074D-41F3-A43A-45A00647514C}"/>
              </a:ext>
            </a:extLst>
          </p:cNvPr>
          <p:cNvSpPr/>
          <p:nvPr/>
        </p:nvSpPr>
        <p:spPr>
          <a:xfrm>
            <a:off x="1143317" y="4721821"/>
            <a:ext cx="10591696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RemoteConcreteSubject.java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保存到前面约定的远程服务器的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D:\Server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目录中，并编译它生成相应的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.class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字节码文件。</a:t>
            </a:r>
          </a:p>
        </p:txBody>
      </p:sp>
    </p:spTree>
    <p:extLst>
      <p:ext uri="{BB962C8B-B14F-4D97-AF65-F5344CB8AC3E}">
        <p14:creationId xmlns:p14="http://schemas.microsoft.com/office/powerpoint/2010/main" val="301082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远程方法调用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(RMI)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启动注册：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rmiregistry</a:t>
              </a:r>
              <a:endParaRPr lang="zh-CN" altLang="en-US" sz="2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A48B17B-AEDA-4731-9974-E05358BD914B}"/>
              </a:ext>
            </a:extLst>
          </p:cNvPr>
          <p:cNvSpPr/>
          <p:nvPr/>
        </p:nvSpPr>
        <p:spPr>
          <a:xfrm>
            <a:off x="1215238" y="2058642"/>
            <a:ext cx="10266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在远程服务器创建远程对象之前，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RMI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要求远程服务器必须首先启动注册：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rmiregistry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，只有启动了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rmiregistry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，远程服务器才可以创建远程对象，并将该对象注册到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rmiregistry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所管理的注册表中。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2381330-978C-44BA-AC41-186CC0158CA3}"/>
              </a:ext>
            </a:extLst>
          </p:cNvPr>
          <p:cNvSpPr/>
          <p:nvPr/>
        </p:nvSpPr>
        <p:spPr>
          <a:xfrm>
            <a:off x="1215238" y="3419693"/>
            <a:ext cx="102667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远程服务器开启一个终端，比如在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MS-DOS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命令行窗口进入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D:\Server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目录，然后执行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rimregistry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命令：</a:t>
            </a:r>
            <a:r>
              <a:rPr lang="en-US" altLang="zh-CN" sz="2400" b="1" dirty="0" err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rmiregistry</a:t>
            </a:r>
            <a:endParaRPr lang="en-US" altLang="zh-CN" sz="24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0002F101-9A38-4BBB-8955-44E73541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416" y="4250690"/>
            <a:ext cx="435866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75B93210-1F77-4C7B-BDB8-19F4ADA44897}"/>
              </a:ext>
            </a:extLst>
          </p:cNvPr>
          <p:cNvSpPr/>
          <p:nvPr/>
        </p:nvSpPr>
        <p:spPr>
          <a:xfrm>
            <a:off x="1416167" y="5545181"/>
            <a:ext cx="7321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也可以后台启动注册：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start  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rmiregistry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29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远程方法调用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(RMI)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zh-CN" sz="28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启动远程对象服务</a:t>
              </a:r>
              <a:endParaRPr lang="zh-CN" altLang="en-US" sz="28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F20A3384-0C01-4911-A912-46E0497C9F3E}"/>
              </a:ext>
            </a:extLst>
          </p:cNvPr>
          <p:cNvSpPr/>
          <p:nvPr/>
        </p:nvSpPr>
        <p:spPr>
          <a:xfrm>
            <a:off x="1365816" y="2047843"/>
            <a:ext cx="9564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启动注册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rmiregistry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后，远程服务器就可以启动远程对象服务了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14CA559-D13F-430F-8349-969C33DEF493}"/>
              </a:ext>
            </a:extLst>
          </p:cNvPr>
          <p:cNvSpPr/>
          <p:nvPr/>
        </p:nvSpPr>
        <p:spPr>
          <a:xfrm>
            <a:off x="1365815" y="2735369"/>
            <a:ext cx="98480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编写远程服务器上的应用程序：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BindRemoteObject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，运行该程序就启动了远程对象服务，即该应用程序可以让用户访问它注册的远程对象。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DBE8B9F2-9A3B-439A-8531-7299E0A3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218" y="3584207"/>
            <a:ext cx="3399151" cy="85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C58B082C-48F3-43DA-BE3D-25D81C048EEB}"/>
              </a:ext>
            </a:extLst>
          </p:cNvPr>
          <p:cNvSpPr/>
          <p:nvPr/>
        </p:nvSpPr>
        <p:spPr>
          <a:xfrm>
            <a:off x="2036309" y="3810224"/>
            <a:ext cx="335540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BindRemoteObject.java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17F71F3-24EC-4AFF-BA7E-9963E5F50A54}"/>
              </a:ext>
            </a:extLst>
          </p:cNvPr>
          <p:cNvSpPr/>
          <p:nvPr/>
        </p:nvSpPr>
        <p:spPr>
          <a:xfrm>
            <a:off x="1504863" y="4717799"/>
            <a:ext cx="9805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BindRemoteObject.java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保存到前面约定的远程服务器的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D:\Server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目录中，并编译它生成相应的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BindRemoteObject.class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字节码文件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然后运行</a:t>
            </a:r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BindRemoteObject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647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21974" y="2639136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远程方法调用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(RMI)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-32257" y="150661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24257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运行客户端程序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5BBA61-9B5A-4074-93FD-8149AF11A9CF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E892D9A-81D5-49D4-9108-FFFC4ADFED97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1218877-C2B3-4DC3-B6CD-5A07C3AD95FE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6BEA34-189A-45EE-85B9-5BAC30E2B4B0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6AF2F72-2DDB-4BED-9F90-BD0CABC1C730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8F7E2C-ADB9-4FC8-A678-80C6248F8555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F8A6B6-9EF4-4C7F-8F02-7DFFE5D1387D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DE87C2A-94A6-40F0-B2F8-59876782D3F6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D7CE397-0C4E-4225-91C2-821B50759722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5A6903-D1C1-42A7-A452-2A5142E08228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59B8D8-5AE9-404D-B65C-91F54770FCB0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8EFF311-045B-4866-871A-B3140BEBED96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3AF4E0F-D6D1-46DF-8848-FEAFCA52B3E5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C8971C-2272-4313-8017-74FC1A60D273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458D8C2-4ECF-474F-96BF-6C5DCB233438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0738EA8-BF1F-405E-9B20-259BE74777BF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33F419-93B0-4119-BD9C-2866A58C4D00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41C33D96-E840-4006-986D-12490461EA2A}"/>
              </a:ext>
            </a:extLst>
          </p:cNvPr>
          <p:cNvSpPr/>
          <p:nvPr/>
        </p:nvSpPr>
        <p:spPr>
          <a:xfrm>
            <a:off x="594919" y="2033810"/>
            <a:ext cx="10790368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ClientApplication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请求远程对象计算矩形的面积。将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ClientApplication.java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保存到前面约定的客户机的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D:\Client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目录中，然后编译、运行该程序。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B62317-66DF-4C8F-A3E8-F0D0B2A9D2A9}"/>
              </a:ext>
            </a:extLst>
          </p:cNvPr>
          <p:cNvSpPr/>
          <p:nvPr/>
        </p:nvSpPr>
        <p:spPr>
          <a:xfrm>
            <a:off x="594918" y="4008907"/>
            <a:ext cx="360547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hlinkClick r:id="rId2" action="ppaction://hlinkfile"/>
              </a:rPr>
              <a:t>ClientApplication.java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34A92D49-B733-41F6-9D45-FD979637A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28" y="3783891"/>
            <a:ext cx="6236451" cy="116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右箭头 11">
            <a:extLst>
              <a:ext uri="{FF2B5EF4-FFF2-40B4-BE49-F238E27FC236}">
                <a16:creationId xmlns:a16="http://schemas.microsoft.com/office/drawing/2014/main" id="{A4746097-B696-4C84-AA6C-F613E1F0B29A}"/>
              </a:ext>
            </a:extLst>
          </p:cNvPr>
          <p:cNvSpPr/>
          <p:nvPr/>
        </p:nvSpPr>
        <p:spPr>
          <a:xfrm>
            <a:off x="4444247" y="4129405"/>
            <a:ext cx="384726" cy="238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3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1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66" y="3090"/>
            <a:ext cx="4549024" cy="6823538"/>
          </a:xfrm>
          <a:prstGeom prst="rect">
            <a:avLst/>
          </a:prstGeom>
        </p:spPr>
      </p:pic>
      <p:sp>
        <p:nvSpPr>
          <p:cNvPr id="119" name="矩形 118"/>
          <p:cNvSpPr/>
          <p:nvPr/>
        </p:nvSpPr>
        <p:spPr>
          <a:xfrm>
            <a:off x="2205" y="0"/>
            <a:ext cx="4544153" cy="685641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4745676" algn="l"/>
              </a:tabLst>
            </a:pPr>
            <a:endParaRPr lang="zh-CN" altLang="en-US" dirty="0">
              <a:solidFill>
                <a:srgbClr val="55B2A0"/>
              </a:solidFill>
            </a:endParaRPr>
          </a:p>
        </p:txBody>
      </p:sp>
      <p:sp>
        <p:nvSpPr>
          <p:cNvPr id="120" name="文本框 24"/>
          <p:cNvSpPr txBox="1"/>
          <p:nvPr/>
        </p:nvSpPr>
        <p:spPr>
          <a:xfrm>
            <a:off x="293870" y="-79864"/>
            <a:ext cx="14555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797" b="1" dirty="0">
                <a:solidFill>
                  <a:schemeClr val="bg1"/>
                </a:solidFill>
                <a:latin typeface="Bodoni MT" panose="02070603080606020203" pitchFamily="18" charset="0"/>
              </a:rPr>
              <a:t>C</a:t>
            </a:r>
            <a:endParaRPr lang="zh-CN" altLang="en-US" sz="5999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1" name="文本框 25"/>
          <p:cNvSpPr txBox="1"/>
          <p:nvPr/>
        </p:nvSpPr>
        <p:spPr>
          <a:xfrm>
            <a:off x="471183" y="1890773"/>
            <a:ext cx="2044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3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122" name="文本框 26"/>
          <p:cNvSpPr txBox="1"/>
          <p:nvPr/>
        </p:nvSpPr>
        <p:spPr>
          <a:xfrm>
            <a:off x="1397522" y="997011"/>
            <a:ext cx="3135276" cy="83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799" b="1" dirty="0">
                <a:solidFill>
                  <a:schemeClr val="bg1"/>
                </a:solidFill>
                <a:latin typeface="Bodoni MT" panose="02070603080606020203" pitchFamily="18" charset="0"/>
              </a:rPr>
              <a:t>ONTENTS</a:t>
            </a:r>
            <a:endParaRPr lang="zh-CN" altLang="en-US" sz="5999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34687" y="1752751"/>
            <a:ext cx="3809118" cy="78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34688" y="2809146"/>
            <a:ext cx="1431147" cy="113884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6">
            <a:extLst>
              <a:ext uri="{FF2B5EF4-FFF2-40B4-BE49-F238E27FC236}">
                <a16:creationId xmlns:a16="http://schemas.microsoft.com/office/drawing/2014/main" id="{417B3FA2-F7B4-45D5-BBEF-759E13085B66}"/>
              </a:ext>
            </a:extLst>
          </p:cNvPr>
          <p:cNvSpPr/>
          <p:nvPr/>
        </p:nvSpPr>
        <p:spPr>
          <a:xfrm>
            <a:off x="6104053" y="4627995"/>
            <a:ext cx="4590143" cy="584200"/>
          </a:xfrm>
          <a:prstGeom prst="roundRect">
            <a:avLst>
              <a:gd name="adj" fmla="val 0"/>
            </a:avLst>
          </a:prstGeom>
          <a:solidFill>
            <a:srgbClr val="756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AA0FA42-2A60-49B6-B4B4-F5F76DF86523}"/>
              </a:ext>
            </a:extLst>
          </p:cNvPr>
          <p:cNvGrpSpPr/>
          <p:nvPr/>
        </p:nvGrpSpPr>
        <p:grpSpPr>
          <a:xfrm>
            <a:off x="5275064" y="554512"/>
            <a:ext cx="549846" cy="617986"/>
            <a:chOff x="279401" y="2698750"/>
            <a:chExt cx="1473200" cy="1655763"/>
          </a:xfrm>
        </p:grpSpPr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38E3FA0D-8DEE-4272-B623-AD347C470C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57C2B9AC-55F7-4754-A95B-D336855E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B67E2E07-A093-47E2-A10C-6AAF80FD7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5E65A0D7-7EBC-4299-B541-0DAC905D8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B1A47E9B-A233-4BDE-97E1-069637175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7" name="Oval 50">
              <a:extLst>
                <a:ext uri="{FF2B5EF4-FFF2-40B4-BE49-F238E27FC236}">
                  <a16:creationId xmlns:a16="http://schemas.microsoft.com/office/drawing/2014/main" id="{001F339D-1D81-4D0D-890C-8757DF68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D09F785C-F5DE-4A4C-8A36-28E0E411C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5AFA58DF-B1C8-44B8-AAFC-92C689B73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EE5E6DC-7FF1-42D6-BB7E-74FB93B8597A}"/>
              </a:ext>
            </a:extLst>
          </p:cNvPr>
          <p:cNvGrpSpPr/>
          <p:nvPr/>
        </p:nvGrpSpPr>
        <p:grpSpPr>
          <a:xfrm>
            <a:off x="5275064" y="1368362"/>
            <a:ext cx="549846" cy="617986"/>
            <a:chOff x="279401" y="2698750"/>
            <a:chExt cx="1473200" cy="1655763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126DBEA-073D-422B-9690-99EDAA593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B5527DA7-8C10-4BE6-8B1B-066C67C1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2B5D7244-C41A-44CC-BED2-E229B54DF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AB800FC3-FB42-48F1-BB01-E1E329B93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F4C08673-CC35-4F44-9FBA-3C4777FB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5" name="Oval 50">
              <a:extLst>
                <a:ext uri="{FF2B5EF4-FFF2-40B4-BE49-F238E27FC236}">
                  <a16:creationId xmlns:a16="http://schemas.microsoft.com/office/drawing/2014/main" id="{49F866D8-56DD-47ED-AE9B-6363271FF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BE87B425-A0EC-4FDE-98B7-9B64B4BE3C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81C3F4D7-3F0A-451A-936C-456259089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28" name="TextBox 68">
            <a:extLst>
              <a:ext uri="{FF2B5EF4-FFF2-40B4-BE49-F238E27FC236}">
                <a16:creationId xmlns:a16="http://schemas.microsoft.com/office/drawing/2014/main" id="{FC3EC1AD-2E04-4F79-83DB-192D13935A52}"/>
              </a:ext>
            </a:extLst>
          </p:cNvPr>
          <p:cNvSpPr txBox="1"/>
          <p:nvPr/>
        </p:nvSpPr>
        <p:spPr>
          <a:xfrm>
            <a:off x="6096000" y="1513772"/>
            <a:ext cx="30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12.2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常用类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0054580A-28EA-4689-BA2C-C807D8A5E9F6}"/>
              </a:ext>
            </a:extLst>
          </p:cNvPr>
          <p:cNvGrpSpPr/>
          <p:nvPr/>
        </p:nvGrpSpPr>
        <p:grpSpPr>
          <a:xfrm>
            <a:off x="5275064" y="2206562"/>
            <a:ext cx="549846" cy="617986"/>
            <a:chOff x="279401" y="2698750"/>
            <a:chExt cx="1473200" cy="1655763"/>
          </a:xfrm>
        </p:grpSpPr>
        <p:sp>
          <p:nvSpPr>
            <p:cNvPr id="130" name="Freeform 45">
              <a:extLst>
                <a:ext uri="{FF2B5EF4-FFF2-40B4-BE49-F238E27FC236}">
                  <a16:creationId xmlns:a16="http://schemas.microsoft.com/office/drawing/2014/main" id="{D9C17E00-6641-4597-9E52-EFD83C98D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A76CA5DD-973A-401E-9E16-BC6741BD0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9E53A35D-CB07-4DBE-B3DE-EFF521CC6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DA2714B7-0242-4C57-8864-CD0CE55CB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7DB63F60-6317-445B-8315-863B679B3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5" name="Oval 50">
              <a:extLst>
                <a:ext uri="{FF2B5EF4-FFF2-40B4-BE49-F238E27FC236}">
                  <a16:creationId xmlns:a16="http://schemas.microsoft.com/office/drawing/2014/main" id="{B4472DE9-9D4D-4E56-A4D7-22E5B57A5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9AA6FEDA-E867-4DD2-A36F-A26C1D266C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4E7B8C31-BF0F-4063-A850-6119256E6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38" name="TextBox 78">
            <a:extLst>
              <a:ext uri="{FF2B5EF4-FFF2-40B4-BE49-F238E27FC236}">
                <a16:creationId xmlns:a16="http://schemas.microsoft.com/office/drawing/2014/main" id="{DE6499F6-7104-4D56-A4F5-28C7575F59E0}"/>
              </a:ext>
            </a:extLst>
          </p:cNvPr>
          <p:cNvSpPr txBox="1"/>
          <p:nvPr/>
        </p:nvSpPr>
        <p:spPr>
          <a:xfrm>
            <a:off x="6096000" y="23519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12.3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3CF7828D-E8A6-4FCE-9872-15F57AD804F7}"/>
              </a:ext>
            </a:extLst>
          </p:cNvPr>
          <p:cNvGrpSpPr/>
          <p:nvPr/>
        </p:nvGrpSpPr>
        <p:grpSpPr>
          <a:xfrm>
            <a:off x="5275064" y="3044762"/>
            <a:ext cx="549846" cy="617986"/>
            <a:chOff x="279401" y="2698750"/>
            <a:chExt cx="1473200" cy="1655763"/>
          </a:xfrm>
        </p:grpSpPr>
        <p:sp>
          <p:nvSpPr>
            <p:cNvPr id="140" name="Freeform 45">
              <a:extLst>
                <a:ext uri="{FF2B5EF4-FFF2-40B4-BE49-F238E27FC236}">
                  <a16:creationId xmlns:a16="http://schemas.microsoft.com/office/drawing/2014/main" id="{F093B97A-6DD2-4C6D-9594-3B66BBDA3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id="{E8152464-E5E4-491A-A7E8-6393AACE3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2" name="Freeform 47">
              <a:extLst>
                <a:ext uri="{FF2B5EF4-FFF2-40B4-BE49-F238E27FC236}">
                  <a16:creationId xmlns:a16="http://schemas.microsoft.com/office/drawing/2014/main" id="{6167271B-2CD6-4080-9D97-17E5E46C8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3" name="Freeform 48">
              <a:extLst>
                <a:ext uri="{FF2B5EF4-FFF2-40B4-BE49-F238E27FC236}">
                  <a16:creationId xmlns:a16="http://schemas.microsoft.com/office/drawing/2014/main" id="{E9F93CED-A868-4427-91A6-0E2965BF5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4" name="Freeform 49">
              <a:extLst>
                <a:ext uri="{FF2B5EF4-FFF2-40B4-BE49-F238E27FC236}">
                  <a16:creationId xmlns:a16="http://schemas.microsoft.com/office/drawing/2014/main" id="{F599CBCB-EAF5-4681-ABC7-FBA63F95A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5" name="Oval 50">
              <a:extLst>
                <a:ext uri="{FF2B5EF4-FFF2-40B4-BE49-F238E27FC236}">
                  <a16:creationId xmlns:a16="http://schemas.microsoft.com/office/drawing/2014/main" id="{F4EFD7C5-F095-48BF-A7A6-2D834F1D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6" name="Freeform 51">
              <a:extLst>
                <a:ext uri="{FF2B5EF4-FFF2-40B4-BE49-F238E27FC236}">
                  <a16:creationId xmlns:a16="http://schemas.microsoft.com/office/drawing/2014/main" id="{500682DF-3042-42F5-BD5F-DAA249C2B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CCD6FFF4-FBD2-45AF-8700-2D5C9092B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48" name="TextBox 88">
            <a:extLst>
              <a:ext uri="{FF2B5EF4-FFF2-40B4-BE49-F238E27FC236}">
                <a16:creationId xmlns:a16="http://schemas.microsoft.com/office/drawing/2014/main" id="{B9C878AC-8EFD-4628-B431-4A44C70B55FB}"/>
              </a:ext>
            </a:extLst>
          </p:cNvPr>
          <p:cNvSpPr txBox="1"/>
          <p:nvPr/>
        </p:nvSpPr>
        <p:spPr>
          <a:xfrm>
            <a:off x="6096000" y="31901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12.4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A0C0257E-29E9-4C47-B9CD-6901B2525943}"/>
              </a:ext>
            </a:extLst>
          </p:cNvPr>
          <p:cNvGrpSpPr/>
          <p:nvPr/>
        </p:nvGrpSpPr>
        <p:grpSpPr>
          <a:xfrm>
            <a:off x="5275064" y="4521423"/>
            <a:ext cx="549846" cy="617986"/>
            <a:chOff x="279401" y="2698750"/>
            <a:chExt cx="1473200" cy="1655763"/>
          </a:xfrm>
        </p:grpSpPr>
        <p:sp>
          <p:nvSpPr>
            <p:cNvPr id="150" name="Freeform 45">
              <a:extLst>
                <a:ext uri="{FF2B5EF4-FFF2-40B4-BE49-F238E27FC236}">
                  <a16:creationId xmlns:a16="http://schemas.microsoft.com/office/drawing/2014/main" id="{7F56BB56-B9D5-4C53-B1CE-A3B5BAB78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1" name="Freeform 46">
              <a:extLst>
                <a:ext uri="{FF2B5EF4-FFF2-40B4-BE49-F238E27FC236}">
                  <a16:creationId xmlns:a16="http://schemas.microsoft.com/office/drawing/2014/main" id="{BE648C3B-5BDE-4A9B-872B-41ACC2169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2" name="Freeform 47">
              <a:extLst>
                <a:ext uri="{FF2B5EF4-FFF2-40B4-BE49-F238E27FC236}">
                  <a16:creationId xmlns:a16="http://schemas.microsoft.com/office/drawing/2014/main" id="{B47D626C-7724-4CDF-9597-326F7A6AE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3" name="Freeform 48">
              <a:extLst>
                <a:ext uri="{FF2B5EF4-FFF2-40B4-BE49-F238E27FC236}">
                  <a16:creationId xmlns:a16="http://schemas.microsoft.com/office/drawing/2014/main" id="{0E8C9A30-E041-4BFA-8A45-FD3D877DE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4" name="Freeform 49">
              <a:extLst>
                <a:ext uri="{FF2B5EF4-FFF2-40B4-BE49-F238E27FC236}">
                  <a16:creationId xmlns:a16="http://schemas.microsoft.com/office/drawing/2014/main" id="{E0819907-89DB-4F81-90FB-1C00F7243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5" name="Oval 50">
              <a:extLst>
                <a:ext uri="{FF2B5EF4-FFF2-40B4-BE49-F238E27FC236}">
                  <a16:creationId xmlns:a16="http://schemas.microsoft.com/office/drawing/2014/main" id="{2159A28F-084E-4E31-BBFD-10281BC49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6" name="Freeform 51">
              <a:extLst>
                <a:ext uri="{FF2B5EF4-FFF2-40B4-BE49-F238E27FC236}">
                  <a16:creationId xmlns:a16="http://schemas.microsoft.com/office/drawing/2014/main" id="{DE1A8B50-4374-4269-9446-DAFD995865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7" name="Freeform 52">
              <a:extLst>
                <a:ext uri="{FF2B5EF4-FFF2-40B4-BE49-F238E27FC236}">
                  <a16:creationId xmlns:a16="http://schemas.microsoft.com/office/drawing/2014/main" id="{4BFE98BF-69CE-4960-A3A0-C42569508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58" name="TextBox 98">
            <a:extLst>
              <a:ext uri="{FF2B5EF4-FFF2-40B4-BE49-F238E27FC236}">
                <a16:creationId xmlns:a16="http://schemas.microsoft.com/office/drawing/2014/main" id="{19B85C87-2C72-42D7-A8F5-CB42E8CD28AC}"/>
              </a:ext>
            </a:extLst>
          </p:cNvPr>
          <p:cNvSpPr txBox="1"/>
          <p:nvPr/>
        </p:nvSpPr>
        <p:spPr>
          <a:xfrm>
            <a:off x="6096000" y="4666833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12.6   </a:t>
            </a:r>
            <a:r>
              <a:rPr lang="zh-CN" altLang="en-US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NIO</a:t>
            </a:r>
            <a:r>
              <a:rPr lang="zh-CN" altLang="en-US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E7963C13-B54A-4A63-BDA4-13750845C43F}"/>
              </a:ext>
            </a:extLst>
          </p:cNvPr>
          <p:cNvGrpSpPr/>
          <p:nvPr/>
        </p:nvGrpSpPr>
        <p:grpSpPr>
          <a:xfrm>
            <a:off x="5275064" y="5359623"/>
            <a:ext cx="549846" cy="617986"/>
            <a:chOff x="279401" y="2698750"/>
            <a:chExt cx="1473200" cy="1655763"/>
          </a:xfrm>
        </p:grpSpPr>
        <p:sp>
          <p:nvSpPr>
            <p:cNvPr id="160" name="Freeform 45">
              <a:extLst>
                <a:ext uri="{FF2B5EF4-FFF2-40B4-BE49-F238E27FC236}">
                  <a16:creationId xmlns:a16="http://schemas.microsoft.com/office/drawing/2014/main" id="{77B7B369-3FDA-41FF-A3A7-5DE899D9A4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2C8B7C39-8413-4A42-8FA2-A54C24B4E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265AA5EA-523A-48F2-AC48-827CC02CC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FB5914A0-C6B8-45B1-AFE1-B9E4821AC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3AEE9A4A-C946-40EC-8678-2426B316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5" name="Oval 50">
              <a:extLst>
                <a:ext uri="{FF2B5EF4-FFF2-40B4-BE49-F238E27FC236}">
                  <a16:creationId xmlns:a16="http://schemas.microsoft.com/office/drawing/2014/main" id="{328CD719-3EA1-4D38-AEBD-CA7A1198C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5" name="Freeform 51">
              <a:extLst>
                <a:ext uri="{FF2B5EF4-FFF2-40B4-BE49-F238E27FC236}">
                  <a16:creationId xmlns:a16="http://schemas.microsoft.com/office/drawing/2014/main" id="{0A539E81-0212-41B4-8283-5A6EE9847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6" name="Freeform 52">
              <a:extLst>
                <a:ext uri="{FF2B5EF4-FFF2-40B4-BE49-F238E27FC236}">
                  <a16:creationId xmlns:a16="http://schemas.microsoft.com/office/drawing/2014/main" id="{20D36D55-1DED-47D0-839E-55E69C32B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77" name="TextBox 108">
            <a:extLst>
              <a:ext uri="{FF2B5EF4-FFF2-40B4-BE49-F238E27FC236}">
                <a16:creationId xmlns:a16="http://schemas.microsoft.com/office/drawing/2014/main" id="{84077FA9-C476-4BB5-8D65-6376AB3F0BF9}"/>
              </a:ext>
            </a:extLst>
          </p:cNvPr>
          <p:cNvSpPr txBox="1"/>
          <p:nvPr/>
        </p:nvSpPr>
        <p:spPr>
          <a:xfrm>
            <a:off x="6096000" y="5505033"/>
            <a:ext cx="329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12.7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小结</a:t>
            </a:r>
          </a:p>
        </p:txBody>
      </p:sp>
      <p:sp>
        <p:nvSpPr>
          <p:cNvPr id="178" name="TextBox 2">
            <a:extLst>
              <a:ext uri="{FF2B5EF4-FFF2-40B4-BE49-F238E27FC236}">
                <a16:creationId xmlns:a16="http://schemas.microsoft.com/office/drawing/2014/main" id="{42063709-9658-4B29-9A19-19CFFEDED980}"/>
              </a:ext>
            </a:extLst>
          </p:cNvPr>
          <p:cNvSpPr txBox="1"/>
          <p:nvPr/>
        </p:nvSpPr>
        <p:spPr>
          <a:xfrm>
            <a:off x="6096000" y="699922"/>
            <a:ext cx="31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12.1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基础知识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541BC58-A475-44AE-855C-F0D601C9CEC3}"/>
              </a:ext>
            </a:extLst>
          </p:cNvPr>
          <p:cNvGrpSpPr/>
          <p:nvPr/>
        </p:nvGrpSpPr>
        <p:grpSpPr>
          <a:xfrm>
            <a:off x="5275064" y="3789212"/>
            <a:ext cx="549846" cy="617986"/>
            <a:chOff x="279401" y="2698750"/>
            <a:chExt cx="1473200" cy="1655763"/>
          </a:xfrm>
        </p:grpSpPr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E8464838-7CFA-4532-989B-64D61B36A1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F153C350-A398-4E50-AE03-62FB0F876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F7812A49-2681-4C66-B2B4-B4BCA70EA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0" name="Freeform 48">
              <a:extLst>
                <a:ext uri="{FF2B5EF4-FFF2-40B4-BE49-F238E27FC236}">
                  <a16:creationId xmlns:a16="http://schemas.microsoft.com/office/drawing/2014/main" id="{ED516955-E336-4AA0-80EB-CA08DD20E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C768BB90-6A94-4099-A45B-90B9EF57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2" name="Oval 50">
              <a:extLst>
                <a:ext uri="{FF2B5EF4-FFF2-40B4-BE49-F238E27FC236}">
                  <a16:creationId xmlns:a16="http://schemas.microsoft.com/office/drawing/2014/main" id="{DDA3DE06-D6C9-455C-8246-0975D04BE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3" name="Freeform 51">
              <a:extLst>
                <a:ext uri="{FF2B5EF4-FFF2-40B4-BE49-F238E27FC236}">
                  <a16:creationId xmlns:a16="http://schemas.microsoft.com/office/drawing/2014/main" id="{89378B67-0328-4C42-844A-BE98C8A38F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4" name="Freeform 52">
              <a:extLst>
                <a:ext uri="{FF2B5EF4-FFF2-40B4-BE49-F238E27FC236}">
                  <a16:creationId xmlns:a16="http://schemas.microsoft.com/office/drawing/2014/main" id="{12E5769D-75EC-482E-B7FE-0A064541B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85" name="TextBox 88">
            <a:extLst>
              <a:ext uri="{FF2B5EF4-FFF2-40B4-BE49-F238E27FC236}">
                <a16:creationId xmlns:a16="http://schemas.microsoft.com/office/drawing/2014/main" id="{E2FA3972-3254-48D8-9672-C3FB2C3945FA}"/>
              </a:ext>
            </a:extLst>
          </p:cNvPr>
          <p:cNvSpPr txBox="1"/>
          <p:nvPr/>
        </p:nvSpPr>
        <p:spPr>
          <a:xfrm>
            <a:off x="6096000" y="393462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12.5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远程方法调用</a:t>
            </a:r>
          </a:p>
        </p:txBody>
      </p:sp>
    </p:spTree>
    <p:extLst>
      <p:ext uri="{BB962C8B-B14F-4D97-AF65-F5344CB8AC3E}">
        <p14:creationId xmlns:p14="http://schemas.microsoft.com/office/powerpoint/2010/main" val="1381581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NIO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SocketChannel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F57377A-8CE4-411B-8357-2AA2A1260526}"/>
              </a:ext>
            </a:extLst>
          </p:cNvPr>
          <p:cNvSpPr/>
          <p:nvPr/>
        </p:nvSpPr>
        <p:spPr>
          <a:xfrm>
            <a:off x="0" y="1523336"/>
            <a:ext cx="10436984" cy="1052352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/>
          <a:p>
            <a:pPr indent="457109">
              <a:lnSpc>
                <a:spcPct val="130000"/>
              </a:lnSpc>
            </a:pP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java.nio.channels.SocketChannel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类用于创建面向缓冲区的套接字通道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通过该类的对象实现双向通信。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162FD7D-5C6F-4234-89BA-AFC35D502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2644"/>
              </p:ext>
            </p:extLst>
          </p:nvPr>
        </p:nvGraphicFramePr>
        <p:xfrm>
          <a:off x="0" y="2804281"/>
          <a:ext cx="12191383" cy="380947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94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4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返回类型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方法名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方法功能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SocketChannel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open()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打开套接字通道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SocketChannel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open(</a:t>
                      </a:r>
                      <a:r>
                        <a:rPr lang="en-US" sz="20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SocketAddress</a:t>
                      </a:r>
                      <a:r>
                        <a:rPr lang="en-US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remote)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打开通道并连接到远程地址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boolean</a:t>
                      </a:r>
                      <a:r>
                        <a:rPr lang="en-US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connect(</a:t>
                      </a:r>
                      <a:r>
                        <a:rPr lang="en-US" sz="20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SocketAddress</a:t>
                      </a:r>
                      <a:r>
                        <a:rPr lang="en-US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remote)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连接此通道的远程套接字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boolean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isConnected</a:t>
                      </a:r>
                      <a:r>
                        <a:rPr lang="en-US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判断是否已连接网络套接字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boolean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isConnectionPending</a:t>
                      </a:r>
                      <a:r>
                        <a:rPr lang="en-US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判断是否正在进行连接</a:t>
                      </a:r>
                      <a:endParaRPr lang="zh-CN" sz="20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boolean</a:t>
                      </a:r>
                      <a:r>
                        <a:rPr lang="en-US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finishConnect</a:t>
                      </a:r>
                      <a:r>
                        <a:rPr lang="en-US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完成套接字通道的连接过程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1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Socket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socket()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获取与此通道关联的套接字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SelectionKey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register(Selector sel,int ops)</a:t>
                      </a:r>
                      <a:endParaRPr lang="zh-CN" sz="20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向给定的选择器注册此通道，返回一个选择键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int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read(ByteBuffer dst)</a:t>
                      </a:r>
                      <a:endParaRPr lang="zh-CN" sz="20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从通道读数据到给定缓冲区中，返回读取的字节数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int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write(</a:t>
                      </a:r>
                      <a:r>
                        <a:rPr lang="en-US" sz="20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ByteBuffer</a:t>
                      </a:r>
                      <a:r>
                        <a:rPr lang="en-US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20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src</a:t>
                      </a:r>
                      <a:r>
                        <a:rPr lang="en-US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)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将给定缓冲区中数据写入通道，返回写入的字节数</a:t>
                      </a:r>
                      <a:endParaRPr lang="zh-CN" sz="20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FB21B3B3-AA10-43A9-B942-7024C4BF1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455" y="2363729"/>
            <a:ext cx="3421087" cy="4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SocketChannel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类的常用方法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8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NIO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64513" y="976564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ServerSocketChannel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FB21B3B3-AA10-43A9-B942-7024C4BF1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713" y="2686088"/>
            <a:ext cx="4200146" cy="4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ServerSocketChannel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类的常用方法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825D7E-77D7-41DA-A964-4C92FFB46D8C}"/>
              </a:ext>
            </a:extLst>
          </p:cNvPr>
          <p:cNvSpPr/>
          <p:nvPr/>
        </p:nvSpPr>
        <p:spPr>
          <a:xfrm>
            <a:off x="598456" y="1513556"/>
            <a:ext cx="9827525" cy="999096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/>
          <a:p>
            <a:pPr indent="457109">
              <a:lnSpc>
                <a:spcPct val="130000"/>
              </a:lnSpc>
            </a:pP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java.nio.channels.ServerSocketChannel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类用于创建服务器端监听套接字通道。该类对象主要用于接受此套接字的连接。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C4B8A0A-6765-4819-9683-D96577124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32067"/>
              </p:ext>
            </p:extLst>
          </p:nvPr>
        </p:nvGraphicFramePr>
        <p:xfrm>
          <a:off x="763235" y="3185216"/>
          <a:ext cx="10513167" cy="25292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96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1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返回类型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方法名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方法功能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2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static </a:t>
                      </a:r>
                      <a:r>
                        <a:rPr lang="en-US" sz="22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ServerSocketChannel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open()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打开服务器套接字通道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ServerSocket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socket()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获取与此通道关联的服务器套接字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SocketChannel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accept()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接受到此通道套接字的连接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47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10" grpId="0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NIO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64513" y="976564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Selector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</a:p>
          </p:txBody>
        </p:sp>
      </p:grp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66F3057-9D4E-4AB5-990B-4F44C0EC653F}"/>
              </a:ext>
            </a:extLst>
          </p:cNvPr>
          <p:cNvSpPr txBox="1">
            <a:spLocks/>
          </p:cNvSpPr>
          <p:nvPr/>
        </p:nvSpPr>
        <p:spPr>
          <a:xfrm>
            <a:off x="1008978" y="2119104"/>
            <a:ext cx="10598003" cy="4052461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java.nio.channels.Selector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类，也称之为选择器，用于实现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Channel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通道的多路复用。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工作原理：</a:t>
            </a:r>
          </a:p>
          <a:p>
            <a:pPr marL="342831" indent="-342831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注册通道到选择器上，并指出待监控类型：连接、读操作、写操作等；</a:t>
            </a:r>
          </a:p>
          <a:p>
            <a:pPr marL="342831" indent="-342831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注册成功，选择器会分配给该通道一个键值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key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，并存入选择器的键集合中。</a:t>
            </a:r>
          </a:p>
          <a:p>
            <a:pPr marL="342831" indent="-342831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遍历键集合，获取各键对应的通道，根据当前通道的状态完成相关的读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写等操作。</a:t>
            </a:r>
          </a:p>
        </p:txBody>
      </p:sp>
    </p:spTree>
    <p:extLst>
      <p:ext uri="{BB962C8B-B14F-4D97-AF65-F5344CB8AC3E}">
        <p14:creationId xmlns:p14="http://schemas.microsoft.com/office/powerpoint/2010/main" val="259646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1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NIO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64513" y="976564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Selector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18077FF-4E46-44A6-A738-6EEE63BA1FD7}"/>
              </a:ext>
            </a:extLst>
          </p:cNvPr>
          <p:cNvSpPr txBox="1">
            <a:spLocks/>
          </p:cNvSpPr>
          <p:nvPr/>
        </p:nvSpPr>
        <p:spPr>
          <a:xfrm>
            <a:off x="915600" y="1600623"/>
            <a:ext cx="10566427" cy="1980741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选择器维护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个选择键集合：</a:t>
            </a:r>
          </a:p>
          <a:p>
            <a:pPr marL="342831" indent="-342831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键集合，注册到此选择器上的通道键集合；</a:t>
            </a:r>
          </a:p>
          <a:p>
            <a:pPr marL="342831" indent="-342831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已选择键集合，至少为一个操作准备就绪的通道键集合；</a:t>
            </a:r>
          </a:p>
          <a:p>
            <a:pPr marL="342831" indent="-342831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已取消键集合，已被取消，但通道尚未注销的键的集合。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Selector</a:t>
            </a:r>
            <a:r>
              <a:rPr lang="zh-CN" altLang="en-US"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类的常用方法</a:t>
            </a:r>
          </a:p>
          <a:p>
            <a:endParaRPr lang="zh-CN" altLang="en-US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01EBF5E-7A39-4FBC-9373-41C49A593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10545"/>
              </p:ext>
            </p:extLst>
          </p:nvPr>
        </p:nvGraphicFramePr>
        <p:xfrm>
          <a:off x="1742144" y="4012772"/>
          <a:ext cx="8913337" cy="23469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744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返回类型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方法名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方法功能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static Selector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open()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创建一个选择器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boolean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isOpen()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判断选择器是否已打开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Set&lt;</a:t>
                      </a:r>
                      <a:r>
                        <a:rPr lang="en-US" sz="22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SelectionKey</a:t>
                      </a: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&gt;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keys()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获取选择器的键集合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int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select()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选择一组准备就绪通道的键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Set&lt;SelectionKey&gt;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selectedKeys</a:t>
                      </a: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获得选择器的已选择键集合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void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close()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关闭此选择器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71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9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NIO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64513" y="976564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SelectionKey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5A29E91-CAE3-4A24-8BE8-986088A59870}"/>
              </a:ext>
            </a:extLst>
          </p:cNvPr>
          <p:cNvSpPr txBox="1">
            <a:spLocks/>
          </p:cNvSpPr>
          <p:nvPr/>
        </p:nvSpPr>
        <p:spPr>
          <a:xfrm>
            <a:off x="1143317" y="2125920"/>
            <a:ext cx="9805184" cy="3504389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altLang="zh-CN" sz="2400" b="1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java.nio.channels.SelectionKey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类用于表示通道在选择器中注册的选择键。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选择键包括两个操作集：</a:t>
            </a:r>
          </a:p>
          <a:p>
            <a:pPr marL="342831" indent="-342831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interest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集合，表示下一次调用选择器的选择方法时，测试哪类操作的准备就绪信息。</a:t>
            </a:r>
          </a:p>
          <a:p>
            <a:pPr marL="342831" indent="-342831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ready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集合，指示其通道对该操作类别已准备就绪。该集合外部不能修改。</a:t>
            </a:r>
          </a:p>
        </p:txBody>
      </p:sp>
    </p:spTree>
    <p:extLst>
      <p:ext uri="{BB962C8B-B14F-4D97-AF65-F5344CB8AC3E}">
        <p14:creationId xmlns:p14="http://schemas.microsoft.com/office/powerpoint/2010/main" val="236558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0" y="2295755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12.1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基础知识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URL</a:t>
              </a:r>
              <a:endPara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8D7D4BA5-0177-4C94-BDF6-28FC9B4900B0}"/>
              </a:ext>
            </a:extLst>
          </p:cNvPr>
          <p:cNvSpPr/>
          <p:nvPr/>
        </p:nvSpPr>
        <p:spPr>
          <a:xfrm>
            <a:off x="3792" y="5886427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6E6EB8A-6DBE-4DA0-A888-F198E614412A}"/>
              </a:ext>
            </a:extLst>
          </p:cNvPr>
          <p:cNvSpPr txBox="1">
            <a:spLocks/>
          </p:cNvSpPr>
          <p:nvPr/>
        </p:nvSpPr>
        <p:spPr>
          <a:xfrm>
            <a:off x="877262" y="2308347"/>
            <a:ext cx="10357194" cy="2619511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latin typeface="+mn-ea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URL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Uniform Resource Location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），称为统一资源定位符，它是指向互联网“资源”的指针 。</a:t>
            </a: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URL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格式：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984053"/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协议名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://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主机地址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[: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端口号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][/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资源路径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][/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资源对象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</a:p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其中：</a:t>
            </a:r>
          </a:p>
          <a:p>
            <a:pPr marL="342831" indent="-342831">
              <a:buFont typeface="Wingdings" pitchFamily="2" charset="2"/>
              <a:buChar char="Ø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协议名表示访问该网络资源所采用的协议。</a:t>
            </a:r>
          </a:p>
          <a:p>
            <a:pPr marL="342831" indent="-342831">
              <a:buFont typeface="Wingdings" pitchFamily="2" charset="2"/>
              <a:buChar char="Ø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端口号指连接主机服务的进程端口。</a:t>
            </a:r>
          </a:p>
          <a:p>
            <a:pPr marL="342831" indent="-342831">
              <a:buFont typeface="Wingdings" pitchFamily="2" charset="2"/>
              <a:buChar char="Ø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资源路径表示资源对象所在的路径。</a:t>
            </a:r>
          </a:p>
          <a:p>
            <a:pPr marL="342831" indent="-342831">
              <a:buFont typeface="Wingdings" pitchFamily="2" charset="2"/>
              <a:buChar char="Ø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资源对象指的是待访问的资源。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4DC574-AA03-4D9F-8EF2-7483540B0952}"/>
              </a:ext>
            </a:extLst>
          </p:cNvPr>
          <p:cNvGrpSpPr/>
          <p:nvPr/>
        </p:nvGrpSpPr>
        <p:grpSpPr>
          <a:xfrm>
            <a:off x="10001478" y="4252351"/>
            <a:ext cx="1877352" cy="2581253"/>
            <a:chOff x="9675584" y="5175723"/>
            <a:chExt cx="1877787" cy="112956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FA2631-6D8F-4BC4-94C6-162A2FC6117C}"/>
                </a:ext>
              </a:extLst>
            </p:cNvPr>
            <p:cNvSpPr/>
            <p:nvPr/>
          </p:nvSpPr>
          <p:spPr>
            <a:xfrm>
              <a:off x="11286669" y="5640179"/>
              <a:ext cx="266702" cy="661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CAAEF00-87ED-4EC7-8A04-1F573A3DB0F5}"/>
                </a:ext>
              </a:extLst>
            </p:cNvPr>
            <p:cNvSpPr/>
            <p:nvPr/>
          </p:nvSpPr>
          <p:spPr>
            <a:xfrm>
              <a:off x="10642146" y="5828865"/>
              <a:ext cx="266702" cy="4764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1A6784A-52C1-4FE2-AD5F-D187701229D5}"/>
                </a:ext>
              </a:extLst>
            </p:cNvPr>
            <p:cNvSpPr/>
            <p:nvPr/>
          </p:nvSpPr>
          <p:spPr>
            <a:xfrm>
              <a:off x="10241641" y="5175723"/>
              <a:ext cx="266702" cy="11295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8C0064D-7881-470E-B7D5-40368C875336}"/>
                </a:ext>
              </a:extLst>
            </p:cNvPr>
            <p:cNvSpPr/>
            <p:nvPr/>
          </p:nvSpPr>
          <p:spPr>
            <a:xfrm>
              <a:off x="9675584" y="5974341"/>
              <a:ext cx="266702" cy="33094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9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1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NIO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64513" y="976564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SelectionKey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</a:p>
          </p:txBody>
        </p:sp>
      </p:grp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0D26647-7CF8-40A6-AA12-3F93FEE36A92}"/>
              </a:ext>
            </a:extLst>
          </p:cNvPr>
          <p:cNvSpPr txBox="1">
            <a:spLocks/>
          </p:cNvSpPr>
          <p:nvPr/>
        </p:nvSpPr>
        <p:spPr>
          <a:xfrm>
            <a:off x="987066" y="2164469"/>
            <a:ext cx="9805184" cy="3504389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SelectionKey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类的操作类别属性有：</a:t>
            </a:r>
          </a:p>
          <a:p>
            <a:pPr marL="342831" indent="-342831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OP_ACCEPT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，连接可接受操作，这项只有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ServerSocketChannel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支持，用于服务器端接受通道连接请求；</a:t>
            </a:r>
          </a:p>
          <a:p>
            <a:pPr marL="342831" indent="-342831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OP_CONNECT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，连接操作，是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Client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端支持的一种操作；</a:t>
            </a:r>
          </a:p>
          <a:p>
            <a:pPr marL="342831" indent="-342831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OP_READ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：读操作；</a:t>
            </a:r>
          </a:p>
          <a:p>
            <a:pPr marL="342831" indent="-342831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OP_WRITE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：写操作。</a:t>
            </a:r>
          </a:p>
        </p:txBody>
      </p:sp>
    </p:spTree>
    <p:extLst>
      <p:ext uri="{BB962C8B-B14F-4D97-AF65-F5344CB8AC3E}">
        <p14:creationId xmlns:p14="http://schemas.microsoft.com/office/powerpoint/2010/main" val="33594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10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NIO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64513" y="976564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SelectionKey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2935222-315D-4956-8F6F-DE4287106D7F}"/>
              </a:ext>
            </a:extLst>
          </p:cNvPr>
          <p:cNvSpPr txBox="1">
            <a:spLocks/>
          </p:cNvSpPr>
          <p:nvPr/>
        </p:nvSpPr>
        <p:spPr>
          <a:xfrm>
            <a:off x="248828" y="2273907"/>
            <a:ext cx="10566427" cy="838006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pPr algn="ctr"/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SelectionKey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类的常用方法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0EF307C-03B9-436E-A813-0229B4440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06103"/>
              </p:ext>
            </p:extLst>
          </p:nvPr>
        </p:nvGraphicFramePr>
        <p:xfrm>
          <a:off x="858566" y="2784237"/>
          <a:ext cx="10410354" cy="378131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74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返回类型</a:t>
                      </a:r>
                      <a:endParaRPr lang="zh-CN" sz="2200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方法名</a:t>
                      </a:r>
                      <a:endParaRPr lang="zh-CN" sz="2200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方法功能</a:t>
                      </a:r>
                      <a:endParaRPr lang="zh-CN" sz="2200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SelectableChannel</a:t>
                      </a:r>
                      <a:endParaRPr lang="zh-CN" sz="2200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channel()</a:t>
                      </a:r>
                      <a:endParaRPr lang="zh-CN" sz="2200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获取创建该键的通道</a:t>
                      </a:r>
                      <a:endParaRPr lang="zh-CN" sz="2200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1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Selector</a:t>
                      </a:r>
                      <a:endParaRPr lang="zh-CN" sz="2200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selector()</a:t>
                      </a:r>
                      <a:endParaRPr lang="zh-CN" sz="2200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获取创建此键的选择器</a:t>
                      </a:r>
                      <a:endParaRPr lang="zh-CN" sz="2200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1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void</a:t>
                      </a:r>
                      <a:endParaRPr lang="zh-CN" sz="2200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cancel()</a:t>
                      </a:r>
                      <a:endParaRPr lang="zh-CN" sz="2200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取消此键的通道在选择器上的注册</a:t>
                      </a:r>
                      <a:endParaRPr lang="zh-CN" sz="2200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1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boolean</a:t>
                      </a:r>
                      <a:endParaRPr lang="zh-CN" sz="2200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isAcceptable</a:t>
                      </a:r>
                      <a:r>
                        <a:rPr lang="en-US" sz="2200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zh-CN" sz="2200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判断此键通道是否已准备好接受新连接</a:t>
                      </a:r>
                      <a:endParaRPr lang="zh-CN" sz="2200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1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boolena</a:t>
                      </a:r>
                      <a:endParaRPr lang="zh-CN" sz="2200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isConnectable()</a:t>
                      </a:r>
                      <a:endParaRPr lang="zh-CN" sz="2200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判断此键通道是否已完成连接</a:t>
                      </a:r>
                      <a:endParaRPr lang="zh-CN" sz="2200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1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boolean</a:t>
                      </a:r>
                      <a:endParaRPr lang="zh-CN" sz="2200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isReadable()</a:t>
                      </a:r>
                      <a:endParaRPr lang="zh-CN" sz="2200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判断此键的通道是否已准备好进行读取</a:t>
                      </a:r>
                      <a:endParaRPr lang="zh-CN" sz="2200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boolean</a:t>
                      </a:r>
                      <a:endParaRPr lang="zh-CN" sz="2200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200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isWritable()</a:t>
                      </a:r>
                      <a:endParaRPr lang="zh-CN" sz="2200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判断此键的通道是否已准备好进行写入</a:t>
                      </a:r>
                      <a:endParaRPr lang="zh-CN" sz="2200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8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12.5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NIO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64513" y="976564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NIO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示例</a:t>
              </a: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—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简单聊天室设计</a:t>
              </a:r>
            </a:p>
          </p:txBody>
        </p:sp>
      </p:grpSp>
      <p:sp>
        <p:nvSpPr>
          <p:cNvPr id="9" name="Freeform 3">
            <a:extLst>
              <a:ext uri="{FF2B5EF4-FFF2-40B4-BE49-F238E27FC236}">
                <a16:creationId xmlns:a16="http://schemas.microsoft.com/office/drawing/2014/main" id="{EDF5A52A-65A3-49AE-A7C2-72E755EBEB66}"/>
              </a:ext>
            </a:extLst>
          </p:cNvPr>
          <p:cNvSpPr/>
          <p:nvPr/>
        </p:nvSpPr>
        <p:spPr>
          <a:xfrm>
            <a:off x="5933497" y="1986964"/>
            <a:ext cx="5876181" cy="3802058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42C504D7-39C4-4EFD-A669-2F148777B18E}"/>
              </a:ext>
            </a:extLst>
          </p:cNvPr>
          <p:cNvSpPr/>
          <p:nvPr/>
        </p:nvSpPr>
        <p:spPr>
          <a:xfrm>
            <a:off x="168203" y="1981535"/>
            <a:ext cx="5470703" cy="3802058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D4C2A4-3FB1-491C-B97B-54CD915DFFB1}"/>
              </a:ext>
            </a:extLst>
          </p:cNvPr>
          <p:cNvSpPr/>
          <p:nvPr/>
        </p:nvSpPr>
        <p:spPr>
          <a:xfrm>
            <a:off x="3792" y="1859645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B833385-07C5-4A9B-9B08-29DC02BC80CF}"/>
              </a:ext>
            </a:extLst>
          </p:cNvPr>
          <p:cNvSpPr txBox="1">
            <a:spLocks/>
          </p:cNvSpPr>
          <p:nvPr/>
        </p:nvSpPr>
        <p:spPr>
          <a:xfrm>
            <a:off x="234069" y="2133900"/>
            <a:ext cx="5176290" cy="3649693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】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客户端用户只要登录上服务器就可以同其他用户进行交流，一个用户发的信息其他用户都可以接收到。由于聊天室用户发送的数据量少，而且发送时间不固定，因此非常适合使用通道完成设计。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Example12_06_Client.java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30355E3-B3CE-4BAD-B0FB-B29602411A5B}"/>
              </a:ext>
            </a:extLst>
          </p:cNvPr>
          <p:cNvSpPr txBox="1">
            <a:spLocks/>
          </p:cNvSpPr>
          <p:nvPr/>
        </p:nvSpPr>
        <p:spPr>
          <a:xfrm>
            <a:off x="6047773" y="2210083"/>
            <a:ext cx="5609540" cy="3355822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lvl1pPr marL="457189" indent="-457189" algn="l" defTabSz="121917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109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【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服务器端</a:t>
            </a: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】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服务器端可以用一个选择器来监听多个用户的通信，不需建立多个线程，大大节省了资源。当有用户发送信息时就把该信息转发给其他用户，实现信息共享。</a:t>
            </a:r>
          </a:p>
          <a:p>
            <a:pPr marL="0" indent="457109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Example12_06_Server.java</a:t>
            </a:r>
            <a:endParaRPr lang="en-US" altLang="zh-CN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688EF09-19B0-4965-B513-2FC3355AB5A4}"/>
              </a:ext>
            </a:extLst>
          </p:cNvPr>
          <p:cNvGrpSpPr/>
          <p:nvPr/>
        </p:nvGrpSpPr>
        <p:grpSpPr>
          <a:xfrm>
            <a:off x="10015872" y="5988917"/>
            <a:ext cx="2175511" cy="868289"/>
            <a:chOff x="9811846" y="5436797"/>
            <a:chExt cx="1459254" cy="86849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9042FE2-DEF9-498A-A727-BFF8CDE42F3B}"/>
                </a:ext>
              </a:extLst>
            </p:cNvPr>
            <p:cNvSpPr/>
            <p:nvPr/>
          </p:nvSpPr>
          <p:spPr>
            <a:xfrm>
              <a:off x="11004398" y="5640179"/>
              <a:ext cx="266702" cy="661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52243A6-6203-453C-9026-7AE4ECE02365}"/>
                </a:ext>
              </a:extLst>
            </p:cNvPr>
            <p:cNvSpPr/>
            <p:nvPr/>
          </p:nvSpPr>
          <p:spPr>
            <a:xfrm>
              <a:off x="10642146" y="5762185"/>
              <a:ext cx="266702" cy="54310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93E15D3-29BA-407F-AB61-C2C602699D06}"/>
                </a:ext>
              </a:extLst>
            </p:cNvPr>
            <p:cNvSpPr/>
            <p:nvPr/>
          </p:nvSpPr>
          <p:spPr>
            <a:xfrm>
              <a:off x="10241641" y="5971123"/>
              <a:ext cx="266702" cy="33416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B2B65F2-0553-4E19-9361-9055B7027ECF}"/>
                </a:ext>
              </a:extLst>
            </p:cNvPr>
            <p:cNvSpPr/>
            <p:nvPr/>
          </p:nvSpPr>
          <p:spPr>
            <a:xfrm>
              <a:off x="9811846" y="5436797"/>
              <a:ext cx="266702" cy="8684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CC6B21C-D93F-4692-A628-94E9B91D7DC2}"/>
              </a:ext>
            </a:extLst>
          </p:cNvPr>
          <p:cNvGrpSpPr/>
          <p:nvPr/>
        </p:nvGrpSpPr>
        <p:grpSpPr>
          <a:xfrm>
            <a:off x="3793" y="6009556"/>
            <a:ext cx="2175511" cy="868289"/>
            <a:chOff x="9811846" y="5436797"/>
            <a:chExt cx="1459254" cy="86849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DFE9AE0-D6AB-4344-BE2D-6DE323DADC00}"/>
                </a:ext>
              </a:extLst>
            </p:cNvPr>
            <p:cNvSpPr/>
            <p:nvPr/>
          </p:nvSpPr>
          <p:spPr>
            <a:xfrm>
              <a:off x="11004398" y="6088163"/>
              <a:ext cx="266702" cy="2139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B4F70B3-2BEF-4CDB-9AB3-6E2AAFE86905}"/>
                </a:ext>
              </a:extLst>
            </p:cNvPr>
            <p:cNvSpPr/>
            <p:nvPr/>
          </p:nvSpPr>
          <p:spPr>
            <a:xfrm>
              <a:off x="10642146" y="5828865"/>
              <a:ext cx="266702" cy="4764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CB6CE7-C0A8-4906-ADBC-9ABAFEDD3167}"/>
                </a:ext>
              </a:extLst>
            </p:cNvPr>
            <p:cNvSpPr/>
            <p:nvPr/>
          </p:nvSpPr>
          <p:spPr>
            <a:xfrm>
              <a:off x="10241641" y="5436797"/>
              <a:ext cx="266702" cy="86849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090E064-5B11-493E-901F-D3EECB129A32}"/>
                </a:ext>
              </a:extLst>
            </p:cNvPr>
            <p:cNvSpPr/>
            <p:nvPr/>
          </p:nvSpPr>
          <p:spPr>
            <a:xfrm>
              <a:off x="9811846" y="5436797"/>
              <a:ext cx="266702" cy="8684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03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11" grpId="0" animBg="1"/>
      <p:bldP spid="12" grpId="0" animBg="1"/>
      <p:bldP spid="13" grpId="0"/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3">
            <a:extLst>
              <a:ext uri="{FF2B5EF4-FFF2-40B4-BE49-F238E27FC236}">
                <a16:creationId xmlns:a16="http://schemas.microsoft.com/office/drawing/2014/main" id="{CCC69B38-7A78-4739-9D36-27E09CFED3FE}"/>
              </a:ext>
            </a:extLst>
          </p:cNvPr>
          <p:cNvSpPr/>
          <p:nvPr/>
        </p:nvSpPr>
        <p:spPr>
          <a:xfrm>
            <a:off x="0" y="1981535"/>
            <a:ext cx="12161035" cy="3802058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hlinkClick r:id="rId2" action="ppaction://hlinkfile"/>
              </a:rPr>
              <a:t>综合应用举例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hlinkClick r:id="rId2" action="ppaction://hlinkfile"/>
              </a:rPr>
              <a:t>1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D4C2A4-3FB1-491C-B97B-54CD915DFFB1}"/>
              </a:ext>
            </a:extLst>
          </p:cNvPr>
          <p:cNvSpPr/>
          <p:nvPr/>
        </p:nvSpPr>
        <p:spPr>
          <a:xfrm>
            <a:off x="3792" y="1859645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2FC909C-9642-4D9A-9D55-9155016E284E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2781CF1-5849-41AC-8FB2-526A0EA23349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68AFD78-0B95-4101-AEA2-171B0AFF4DC8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1A3E4B6-A930-45B3-8BCF-00492C3834A7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34AF424-2CE2-4C70-AF59-2E14F538F45D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CDF50B1-6B18-47F2-B05E-F8A16D9AF26D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B46B4FB-79C7-45DA-87CD-60B862CE12D8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2BB7267-D7CE-4898-AE1C-9E42384DF01A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406A0E0-3FB2-4823-AF65-625D4174D103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01B70F8-BFC0-4D5A-A224-0C3D7B7ABCC2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3334FFC-120C-4F32-B90E-D2F2BA53A02A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A8605D3-79D8-4111-8D58-5F8EF4750AFA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050AB2B-FD76-41F4-845F-E805488436C6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C93E822-711D-4F92-BFA3-9B92C46FD884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022C5A-3FD7-4864-94DC-0C6E82A2CE6C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EB51BA9-5CBB-458C-8D73-BC9756DA90DC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E4914A-6E54-4030-BF52-84FE920ED591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0FF1703A-E919-42ED-AE0E-88325D8AB17D}"/>
              </a:ext>
            </a:extLst>
          </p:cNvPr>
          <p:cNvSpPr txBox="1">
            <a:spLocks/>
          </p:cNvSpPr>
          <p:nvPr/>
        </p:nvSpPr>
        <p:spPr>
          <a:xfrm>
            <a:off x="1143317" y="2360622"/>
            <a:ext cx="9805184" cy="2666383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JPCAP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类库扩展了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的网络处理能力，通过使用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JPCAP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的相关方法自主封装报文并完成发送和接收操作，进而计算出网络延迟。</a:t>
            </a:r>
          </a:p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windows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下使用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JPCAP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类库还要安装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wincap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libpcap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ICMP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包的报文头中需要封装源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、目的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、源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MAC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地址、网关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MAC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404883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3">
            <a:extLst>
              <a:ext uri="{FF2B5EF4-FFF2-40B4-BE49-F238E27FC236}">
                <a16:creationId xmlns:a16="http://schemas.microsoft.com/office/drawing/2014/main" id="{CCC69B38-7A78-4739-9D36-27E09CFED3FE}"/>
              </a:ext>
            </a:extLst>
          </p:cNvPr>
          <p:cNvSpPr/>
          <p:nvPr/>
        </p:nvSpPr>
        <p:spPr>
          <a:xfrm>
            <a:off x="0" y="1981535"/>
            <a:ext cx="12161035" cy="3802058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hlinkClick r:id="rId2" action="ppaction://hlinkfile"/>
              </a:rPr>
              <a:t>网络聊天综合应用举例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hlinkClick r:id="rId2" action="ppaction://hlinkfile"/>
              </a:rPr>
              <a:t>2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D4C2A4-3FB1-491C-B97B-54CD915DFFB1}"/>
              </a:ext>
            </a:extLst>
          </p:cNvPr>
          <p:cNvSpPr/>
          <p:nvPr/>
        </p:nvSpPr>
        <p:spPr>
          <a:xfrm>
            <a:off x="3792" y="1859645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2FC909C-9642-4D9A-9D55-9155016E284E}"/>
              </a:ext>
            </a:extLst>
          </p:cNvPr>
          <p:cNvGrpSpPr/>
          <p:nvPr/>
        </p:nvGrpSpPr>
        <p:grpSpPr>
          <a:xfrm flipH="1">
            <a:off x="7086371" y="5553100"/>
            <a:ext cx="5074664" cy="1304107"/>
            <a:chOff x="897607" y="5097000"/>
            <a:chExt cx="5075839" cy="1304409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2781CF1-5849-41AC-8FB2-526A0EA23349}"/>
                </a:ext>
              </a:extLst>
            </p:cNvPr>
            <p:cNvSpPr/>
            <p:nvPr/>
          </p:nvSpPr>
          <p:spPr>
            <a:xfrm rot="10800000" flipH="1">
              <a:off x="897607" y="5786052"/>
              <a:ext cx="403859" cy="471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68AFD78-0B95-4101-AEA2-171B0AFF4DC8}"/>
                </a:ext>
              </a:extLst>
            </p:cNvPr>
            <p:cNvSpPr/>
            <p:nvPr/>
          </p:nvSpPr>
          <p:spPr>
            <a:xfrm rot="10800000" flipH="1">
              <a:off x="1673535" y="5532364"/>
              <a:ext cx="266702" cy="2872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1A3E4B6-A930-45B3-8BCF-00492C3834A7}"/>
                </a:ext>
              </a:extLst>
            </p:cNvPr>
            <p:cNvSpPr/>
            <p:nvPr/>
          </p:nvSpPr>
          <p:spPr>
            <a:xfrm rot="10800000" flipH="1">
              <a:off x="1502086" y="5758278"/>
              <a:ext cx="342898" cy="3692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34AF424-2CE2-4C70-AF59-2E14F538F45D}"/>
                </a:ext>
              </a:extLst>
            </p:cNvPr>
            <p:cNvSpPr/>
            <p:nvPr/>
          </p:nvSpPr>
          <p:spPr>
            <a:xfrm rot="10800000" flipH="1">
              <a:off x="1844984" y="5374955"/>
              <a:ext cx="266702" cy="2872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CDF50B1-6B18-47F2-B05E-F8A16D9AF26D}"/>
                </a:ext>
              </a:extLst>
            </p:cNvPr>
            <p:cNvSpPr/>
            <p:nvPr/>
          </p:nvSpPr>
          <p:spPr>
            <a:xfrm rot="10800000" flipH="1">
              <a:off x="3444526" y="6057022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B46B4FB-79C7-45DA-87CD-60B862CE12D8}"/>
                </a:ext>
              </a:extLst>
            </p:cNvPr>
            <p:cNvSpPr/>
            <p:nvPr/>
          </p:nvSpPr>
          <p:spPr>
            <a:xfrm rot="10800000" flipH="1" flipV="1">
              <a:off x="1310071" y="5245146"/>
              <a:ext cx="266702" cy="287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2BB7267-D7CE-4898-AE1C-9E42384DF01A}"/>
                </a:ext>
              </a:extLst>
            </p:cNvPr>
            <p:cNvSpPr/>
            <p:nvPr/>
          </p:nvSpPr>
          <p:spPr>
            <a:xfrm rot="10800000" flipH="1">
              <a:off x="2800213" y="5717245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406A0E0-3FB2-4823-AF65-625D4174D103}"/>
                </a:ext>
              </a:extLst>
            </p:cNvPr>
            <p:cNvSpPr/>
            <p:nvPr/>
          </p:nvSpPr>
          <p:spPr>
            <a:xfrm rot="10800000" flipH="1">
              <a:off x="3123033" y="5479476"/>
              <a:ext cx="266702" cy="2872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01B70F8-BFC0-4D5A-A224-0C3D7B7ABCC2}"/>
                </a:ext>
              </a:extLst>
            </p:cNvPr>
            <p:cNvSpPr/>
            <p:nvPr/>
          </p:nvSpPr>
          <p:spPr>
            <a:xfrm rot="10800000" flipH="1">
              <a:off x="2580634" y="5374955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3334FFC-120C-4F32-B90E-D2F2BA53A02A}"/>
                </a:ext>
              </a:extLst>
            </p:cNvPr>
            <p:cNvSpPr/>
            <p:nvPr/>
          </p:nvSpPr>
          <p:spPr>
            <a:xfrm rot="10800000" flipH="1">
              <a:off x="2128633" y="5696727"/>
              <a:ext cx="266702" cy="28721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A8605D3-79D8-4111-8D58-5F8EF4750AFA}"/>
                </a:ext>
              </a:extLst>
            </p:cNvPr>
            <p:cNvSpPr/>
            <p:nvPr/>
          </p:nvSpPr>
          <p:spPr>
            <a:xfrm rot="10800000" flipH="1">
              <a:off x="2720202" y="6114191"/>
              <a:ext cx="266702" cy="2872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050AB2B-FD76-41F4-845F-E805488436C6}"/>
                </a:ext>
              </a:extLst>
            </p:cNvPr>
            <p:cNvSpPr/>
            <p:nvPr/>
          </p:nvSpPr>
          <p:spPr>
            <a:xfrm rot="10800000" flipH="1">
              <a:off x="5927727" y="5097000"/>
              <a:ext cx="45719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C93E822-711D-4F92-BFA3-9B92C46FD884}"/>
                </a:ext>
              </a:extLst>
            </p:cNvPr>
            <p:cNvSpPr/>
            <p:nvPr/>
          </p:nvSpPr>
          <p:spPr>
            <a:xfrm rot="10800000" flipH="1">
              <a:off x="5394326" y="5233962"/>
              <a:ext cx="106680" cy="11488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022C5A-3FD7-4864-94DC-0C6E82A2CE6C}"/>
                </a:ext>
              </a:extLst>
            </p:cNvPr>
            <p:cNvSpPr/>
            <p:nvPr/>
          </p:nvSpPr>
          <p:spPr>
            <a:xfrm rot="10800000" flipH="1">
              <a:off x="4777661" y="5348848"/>
              <a:ext cx="181690" cy="1956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EB51BA9-5CBB-458C-8D73-BC9756DA90DC}"/>
                </a:ext>
              </a:extLst>
            </p:cNvPr>
            <p:cNvSpPr/>
            <p:nvPr/>
          </p:nvSpPr>
          <p:spPr>
            <a:xfrm rot="10800000" flipH="1">
              <a:off x="4235262" y="5244327"/>
              <a:ext cx="266702" cy="287218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E4914A-6E54-4030-BF52-84FE920ED591}"/>
                </a:ext>
              </a:extLst>
            </p:cNvPr>
            <p:cNvSpPr/>
            <p:nvPr/>
          </p:nvSpPr>
          <p:spPr>
            <a:xfrm rot="10800000" flipH="1">
              <a:off x="3717926" y="5557895"/>
              <a:ext cx="266702" cy="2872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0FF1703A-E919-42ED-AE0E-88325D8AB17D}"/>
              </a:ext>
            </a:extLst>
          </p:cNvPr>
          <p:cNvSpPr txBox="1">
            <a:spLocks/>
          </p:cNvSpPr>
          <p:nvPr/>
        </p:nvSpPr>
        <p:spPr>
          <a:xfrm>
            <a:off x="1143317" y="2360622"/>
            <a:ext cx="9805184" cy="2666383"/>
          </a:xfrm>
          <a:prstGeom prst="rect">
            <a:avLst/>
          </a:prstGeom>
        </p:spPr>
        <p:txBody>
          <a:bodyPr vert="horz" lIns="121889" tIns="60944" rIns="121889" bIns="60944" rtlCol="0">
            <a:no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spcBef>
                <a:spcPct val="20000"/>
              </a:spcBef>
              <a:buFont typeface="Arial" pitchFamily="34" charset="0"/>
              <a:buChar char="–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spcBef>
                <a:spcPct val="20000"/>
              </a:spcBef>
              <a:buFont typeface="Arial" pitchFamily="34" charset="0"/>
              <a:buChar char="•"/>
              <a:defRPr sz="3200"/>
            </a:lvl3pPr>
            <a:lvl4pPr marL="2133547" indent="-304792">
              <a:spcBef>
                <a:spcPct val="20000"/>
              </a:spcBef>
              <a:buFont typeface="Arial" pitchFamily="34" charset="0"/>
              <a:buChar char="–"/>
              <a:defRPr sz="2700"/>
            </a:lvl4pPr>
            <a:lvl5pPr marL="2743131" indent="-304792">
              <a:spcBef>
                <a:spcPct val="20000"/>
              </a:spcBef>
              <a:buFont typeface="Arial" pitchFamily="34" charset="0"/>
              <a:buChar char="»"/>
              <a:defRPr sz="2700"/>
            </a:lvl5pPr>
            <a:lvl6pPr marL="3352716" indent="-304792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51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1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66" y="3090"/>
            <a:ext cx="4549024" cy="6823538"/>
          </a:xfrm>
          <a:prstGeom prst="rect">
            <a:avLst/>
          </a:prstGeom>
        </p:spPr>
      </p:pic>
      <p:sp>
        <p:nvSpPr>
          <p:cNvPr id="119" name="矩形 118"/>
          <p:cNvSpPr/>
          <p:nvPr/>
        </p:nvSpPr>
        <p:spPr>
          <a:xfrm>
            <a:off x="2205" y="0"/>
            <a:ext cx="4544153" cy="685641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4745676" algn="l"/>
              </a:tabLst>
            </a:pPr>
            <a:endParaRPr lang="zh-CN" altLang="en-US" dirty="0">
              <a:solidFill>
                <a:srgbClr val="55B2A0"/>
              </a:solidFill>
            </a:endParaRPr>
          </a:p>
        </p:txBody>
      </p:sp>
      <p:sp>
        <p:nvSpPr>
          <p:cNvPr id="120" name="文本框 24"/>
          <p:cNvSpPr txBox="1"/>
          <p:nvPr/>
        </p:nvSpPr>
        <p:spPr>
          <a:xfrm>
            <a:off x="293870" y="-79864"/>
            <a:ext cx="14555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797" b="1" dirty="0">
                <a:solidFill>
                  <a:schemeClr val="bg1"/>
                </a:solidFill>
                <a:latin typeface="Bodoni MT" panose="02070603080606020203" pitchFamily="18" charset="0"/>
              </a:rPr>
              <a:t>C</a:t>
            </a:r>
            <a:endParaRPr lang="zh-CN" altLang="en-US" sz="5999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1" name="文本框 25"/>
          <p:cNvSpPr txBox="1"/>
          <p:nvPr/>
        </p:nvSpPr>
        <p:spPr>
          <a:xfrm>
            <a:off x="471183" y="1890773"/>
            <a:ext cx="2044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3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122" name="文本框 26"/>
          <p:cNvSpPr txBox="1"/>
          <p:nvPr/>
        </p:nvSpPr>
        <p:spPr>
          <a:xfrm>
            <a:off x="1397522" y="997011"/>
            <a:ext cx="3135276" cy="83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799" b="1" dirty="0">
                <a:solidFill>
                  <a:schemeClr val="bg1"/>
                </a:solidFill>
                <a:latin typeface="Bodoni MT" panose="02070603080606020203" pitchFamily="18" charset="0"/>
              </a:rPr>
              <a:t>ONTENTS</a:t>
            </a:r>
            <a:endParaRPr lang="zh-CN" altLang="en-US" sz="5999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34687" y="1752751"/>
            <a:ext cx="3809118" cy="78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34688" y="2809146"/>
            <a:ext cx="1431147" cy="113884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6">
            <a:extLst>
              <a:ext uri="{FF2B5EF4-FFF2-40B4-BE49-F238E27FC236}">
                <a16:creationId xmlns:a16="http://schemas.microsoft.com/office/drawing/2014/main" id="{417B3FA2-F7B4-45D5-BBEF-759E13085B66}"/>
              </a:ext>
            </a:extLst>
          </p:cNvPr>
          <p:cNvSpPr/>
          <p:nvPr/>
        </p:nvSpPr>
        <p:spPr>
          <a:xfrm>
            <a:off x="6096000" y="5465271"/>
            <a:ext cx="4590143" cy="584200"/>
          </a:xfrm>
          <a:prstGeom prst="roundRect">
            <a:avLst>
              <a:gd name="adj" fmla="val 0"/>
            </a:avLst>
          </a:prstGeom>
          <a:solidFill>
            <a:srgbClr val="756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AA0FA42-2A60-49B6-B4B4-F5F76DF86523}"/>
              </a:ext>
            </a:extLst>
          </p:cNvPr>
          <p:cNvGrpSpPr/>
          <p:nvPr/>
        </p:nvGrpSpPr>
        <p:grpSpPr>
          <a:xfrm>
            <a:off x="5275064" y="554512"/>
            <a:ext cx="549846" cy="617986"/>
            <a:chOff x="279401" y="2698750"/>
            <a:chExt cx="1473200" cy="1655763"/>
          </a:xfrm>
        </p:grpSpPr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38E3FA0D-8DEE-4272-B623-AD347C470C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57C2B9AC-55F7-4754-A95B-D336855E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B67E2E07-A093-47E2-A10C-6AAF80FD7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5E65A0D7-7EBC-4299-B541-0DAC905D8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B1A47E9B-A233-4BDE-97E1-069637175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7" name="Oval 50">
              <a:extLst>
                <a:ext uri="{FF2B5EF4-FFF2-40B4-BE49-F238E27FC236}">
                  <a16:creationId xmlns:a16="http://schemas.microsoft.com/office/drawing/2014/main" id="{001F339D-1D81-4D0D-890C-8757DF68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D09F785C-F5DE-4A4C-8A36-28E0E411C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5AFA58DF-B1C8-44B8-AAFC-92C689B73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EE5E6DC-7FF1-42D6-BB7E-74FB93B8597A}"/>
              </a:ext>
            </a:extLst>
          </p:cNvPr>
          <p:cNvGrpSpPr/>
          <p:nvPr/>
        </p:nvGrpSpPr>
        <p:grpSpPr>
          <a:xfrm>
            <a:off x="5275064" y="1368362"/>
            <a:ext cx="549846" cy="617986"/>
            <a:chOff x="279401" y="2698750"/>
            <a:chExt cx="1473200" cy="1655763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126DBEA-073D-422B-9690-99EDAA593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B5527DA7-8C10-4BE6-8B1B-066C67C1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2B5D7244-C41A-44CC-BED2-E229B54DF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AB800FC3-FB42-48F1-BB01-E1E329B93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F4C08673-CC35-4F44-9FBA-3C4777FB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5" name="Oval 50">
              <a:extLst>
                <a:ext uri="{FF2B5EF4-FFF2-40B4-BE49-F238E27FC236}">
                  <a16:creationId xmlns:a16="http://schemas.microsoft.com/office/drawing/2014/main" id="{49F866D8-56DD-47ED-AE9B-6363271FF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BE87B425-A0EC-4FDE-98B7-9B64B4BE3C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81C3F4D7-3F0A-451A-936C-456259089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28" name="TextBox 68">
            <a:extLst>
              <a:ext uri="{FF2B5EF4-FFF2-40B4-BE49-F238E27FC236}">
                <a16:creationId xmlns:a16="http://schemas.microsoft.com/office/drawing/2014/main" id="{FC3EC1AD-2E04-4F79-83DB-192D13935A52}"/>
              </a:ext>
            </a:extLst>
          </p:cNvPr>
          <p:cNvSpPr txBox="1"/>
          <p:nvPr/>
        </p:nvSpPr>
        <p:spPr>
          <a:xfrm>
            <a:off x="6096000" y="1513772"/>
            <a:ext cx="30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12.2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常用类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0054580A-28EA-4689-BA2C-C807D8A5E9F6}"/>
              </a:ext>
            </a:extLst>
          </p:cNvPr>
          <p:cNvGrpSpPr/>
          <p:nvPr/>
        </p:nvGrpSpPr>
        <p:grpSpPr>
          <a:xfrm>
            <a:off x="5275064" y="2206562"/>
            <a:ext cx="549846" cy="617986"/>
            <a:chOff x="279401" y="2698750"/>
            <a:chExt cx="1473200" cy="1655763"/>
          </a:xfrm>
        </p:grpSpPr>
        <p:sp>
          <p:nvSpPr>
            <p:cNvPr id="130" name="Freeform 45">
              <a:extLst>
                <a:ext uri="{FF2B5EF4-FFF2-40B4-BE49-F238E27FC236}">
                  <a16:creationId xmlns:a16="http://schemas.microsoft.com/office/drawing/2014/main" id="{D9C17E00-6641-4597-9E52-EFD83C98D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A76CA5DD-973A-401E-9E16-BC6741BD0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9E53A35D-CB07-4DBE-B3DE-EFF521CC6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DA2714B7-0242-4C57-8864-CD0CE55CB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7DB63F60-6317-445B-8315-863B679B3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5" name="Oval 50">
              <a:extLst>
                <a:ext uri="{FF2B5EF4-FFF2-40B4-BE49-F238E27FC236}">
                  <a16:creationId xmlns:a16="http://schemas.microsoft.com/office/drawing/2014/main" id="{B4472DE9-9D4D-4E56-A4D7-22E5B57A5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9AA6FEDA-E867-4DD2-A36F-A26C1D266C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4E7B8C31-BF0F-4063-A850-6119256E6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38" name="TextBox 78">
            <a:extLst>
              <a:ext uri="{FF2B5EF4-FFF2-40B4-BE49-F238E27FC236}">
                <a16:creationId xmlns:a16="http://schemas.microsoft.com/office/drawing/2014/main" id="{DE6499F6-7104-4D56-A4F5-28C7575F59E0}"/>
              </a:ext>
            </a:extLst>
          </p:cNvPr>
          <p:cNvSpPr txBox="1"/>
          <p:nvPr/>
        </p:nvSpPr>
        <p:spPr>
          <a:xfrm>
            <a:off x="6096000" y="23519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12.3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3CF7828D-E8A6-4FCE-9872-15F57AD804F7}"/>
              </a:ext>
            </a:extLst>
          </p:cNvPr>
          <p:cNvGrpSpPr/>
          <p:nvPr/>
        </p:nvGrpSpPr>
        <p:grpSpPr>
          <a:xfrm>
            <a:off x="5275064" y="3044762"/>
            <a:ext cx="549846" cy="617986"/>
            <a:chOff x="279401" y="2698750"/>
            <a:chExt cx="1473200" cy="1655763"/>
          </a:xfrm>
        </p:grpSpPr>
        <p:sp>
          <p:nvSpPr>
            <p:cNvPr id="140" name="Freeform 45">
              <a:extLst>
                <a:ext uri="{FF2B5EF4-FFF2-40B4-BE49-F238E27FC236}">
                  <a16:creationId xmlns:a16="http://schemas.microsoft.com/office/drawing/2014/main" id="{F093B97A-6DD2-4C6D-9594-3B66BBDA3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id="{E8152464-E5E4-491A-A7E8-6393AACE3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2" name="Freeform 47">
              <a:extLst>
                <a:ext uri="{FF2B5EF4-FFF2-40B4-BE49-F238E27FC236}">
                  <a16:creationId xmlns:a16="http://schemas.microsoft.com/office/drawing/2014/main" id="{6167271B-2CD6-4080-9D97-17E5E46C8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3" name="Freeform 48">
              <a:extLst>
                <a:ext uri="{FF2B5EF4-FFF2-40B4-BE49-F238E27FC236}">
                  <a16:creationId xmlns:a16="http://schemas.microsoft.com/office/drawing/2014/main" id="{E9F93CED-A868-4427-91A6-0E2965BF5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4" name="Freeform 49">
              <a:extLst>
                <a:ext uri="{FF2B5EF4-FFF2-40B4-BE49-F238E27FC236}">
                  <a16:creationId xmlns:a16="http://schemas.microsoft.com/office/drawing/2014/main" id="{F599CBCB-EAF5-4681-ABC7-FBA63F95A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5" name="Oval 50">
              <a:extLst>
                <a:ext uri="{FF2B5EF4-FFF2-40B4-BE49-F238E27FC236}">
                  <a16:creationId xmlns:a16="http://schemas.microsoft.com/office/drawing/2014/main" id="{F4EFD7C5-F095-48BF-A7A6-2D834F1D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6" name="Freeform 51">
              <a:extLst>
                <a:ext uri="{FF2B5EF4-FFF2-40B4-BE49-F238E27FC236}">
                  <a16:creationId xmlns:a16="http://schemas.microsoft.com/office/drawing/2014/main" id="{500682DF-3042-42F5-BD5F-DAA249C2B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CCD6FFF4-FBD2-45AF-8700-2D5C9092B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48" name="TextBox 88">
            <a:extLst>
              <a:ext uri="{FF2B5EF4-FFF2-40B4-BE49-F238E27FC236}">
                <a16:creationId xmlns:a16="http://schemas.microsoft.com/office/drawing/2014/main" id="{B9C878AC-8EFD-4628-B431-4A44C70B55FB}"/>
              </a:ext>
            </a:extLst>
          </p:cNvPr>
          <p:cNvSpPr txBox="1"/>
          <p:nvPr/>
        </p:nvSpPr>
        <p:spPr>
          <a:xfrm>
            <a:off x="6096000" y="31901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12.4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A0C0257E-29E9-4C47-B9CD-6901B2525943}"/>
              </a:ext>
            </a:extLst>
          </p:cNvPr>
          <p:cNvGrpSpPr/>
          <p:nvPr/>
        </p:nvGrpSpPr>
        <p:grpSpPr>
          <a:xfrm>
            <a:off x="5275064" y="4521423"/>
            <a:ext cx="549846" cy="617986"/>
            <a:chOff x="279401" y="2698750"/>
            <a:chExt cx="1473200" cy="1655763"/>
          </a:xfrm>
        </p:grpSpPr>
        <p:sp>
          <p:nvSpPr>
            <p:cNvPr id="150" name="Freeform 45">
              <a:extLst>
                <a:ext uri="{FF2B5EF4-FFF2-40B4-BE49-F238E27FC236}">
                  <a16:creationId xmlns:a16="http://schemas.microsoft.com/office/drawing/2014/main" id="{7F56BB56-B9D5-4C53-B1CE-A3B5BAB78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1" name="Freeform 46">
              <a:extLst>
                <a:ext uri="{FF2B5EF4-FFF2-40B4-BE49-F238E27FC236}">
                  <a16:creationId xmlns:a16="http://schemas.microsoft.com/office/drawing/2014/main" id="{BE648C3B-5BDE-4A9B-872B-41ACC2169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2" name="Freeform 47">
              <a:extLst>
                <a:ext uri="{FF2B5EF4-FFF2-40B4-BE49-F238E27FC236}">
                  <a16:creationId xmlns:a16="http://schemas.microsoft.com/office/drawing/2014/main" id="{B47D626C-7724-4CDF-9597-326F7A6AE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3" name="Freeform 48">
              <a:extLst>
                <a:ext uri="{FF2B5EF4-FFF2-40B4-BE49-F238E27FC236}">
                  <a16:creationId xmlns:a16="http://schemas.microsoft.com/office/drawing/2014/main" id="{0E8C9A30-E041-4BFA-8A45-FD3D877DE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4" name="Freeform 49">
              <a:extLst>
                <a:ext uri="{FF2B5EF4-FFF2-40B4-BE49-F238E27FC236}">
                  <a16:creationId xmlns:a16="http://schemas.microsoft.com/office/drawing/2014/main" id="{E0819907-89DB-4F81-90FB-1C00F7243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5" name="Oval 50">
              <a:extLst>
                <a:ext uri="{FF2B5EF4-FFF2-40B4-BE49-F238E27FC236}">
                  <a16:creationId xmlns:a16="http://schemas.microsoft.com/office/drawing/2014/main" id="{2159A28F-084E-4E31-BBFD-10281BC49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6" name="Freeform 51">
              <a:extLst>
                <a:ext uri="{FF2B5EF4-FFF2-40B4-BE49-F238E27FC236}">
                  <a16:creationId xmlns:a16="http://schemas.microsoft.com/office/drawing/2014/main" id="{DE1A8B50-4374-4269-9446-DAFD995865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7" name="Freeform 52">
              <a:extLst>
                <a:ext uri="{FF2B5EF4-FFF2-40B4-BE49-F238E27FC236}">
                  <a16:creationId xmlns:a16="http://schemas.microsoft.com/office/drawing/2014/main" id="{4BFE98BF-69CE-4960-A3A0-C42569508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58" name="TextBox 98">
            <a:extLst>
              <a:ext uri="{FF2B5EF4-FFF2-40B4-BE49-F238E27FC236}">
                <a16:creationId xmlns:a16="http://schemas.microsoft.com/office/drawing/2014/main" id="{19B85C87-2C72-42D7-A8F5-CB42E8CD28AC}"/>
              </a:ext>
            </a:extLst>
          </p:cNvPr>
          <p:cNvSpPr txBox="1"/>
          <p:nvPr/>
        </p:nvSpPr>
        <p:spPr>
          <a:xfrm>
            <a:off x="6096000" y="4666833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12.6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NIO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E7963C13-B54A-4A63-BDA4-13750845C43F}"/>
              </a:ext>
            </a:extLst>
          </p:cNvPr>
          <p:cNvGrpSpPr/>
          <p:nvPr/>
        </p:nvGrpSpPr>
        <p:grpSpPr>
          <a:xfrm>
            <a:off x="5275064" y="5359623"/>
            <a:ext cx="549846" cy="617986"/>
            <a:chOff x="279401" y="2698750"/>
            <a:chExt cx="1473200" cy="1655763"/>
          </a:xfrm>
        </p:grpSpPr>
        <p:sp>
          <p:nvSpPr>
            <p:cNvPr id="160" name="Freeform 45">
              <a:extLst>
                <a:ext uri="{FF2B5EF4-FFF2-40B4-BE49-F238E27FC236}">
                  <a16:creationId xmlns:a16="http://schemas.microsoft.com/office/drawing/2014/main" id="{77B7B369-3FDA-41FF-A3A7-5DE899D9A4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2C8B7C39-8413-4A42-8FA2-A54C24B4E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265AA5EA-523A-48F2-AC48-827CC02CC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FB5914A0-C6B8-45B1-AFE1-B9E4821AC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3AEE9A4A-C946-40EC-8678-2426B316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5" name="Oval 50">
              <a:extLst>
                <a:ext uri="{FF2B5EF4-FFF2-40B4-BE49-F238E27FC236}">
                  <a16:creationId xmlns:a16="http://schemas.microsoft.com/office/drawing/2014/main" id="{328CD719-3EA1-4D38-AEBD-CA7A1198C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5" name="Freeform 51">
              <a:extLst>
                <a:ext uri="{FF2B5EF4-FFF2-40B4-BE49-F238E27FC236}">
                  <a16:creationId xmlns:a16="http://schemas.microsoft.com/office/drawing/2014/main" id="{0A539E81-0212-41B4-8283-5A6EE9847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6" name="Freeform 52">
              <a:extLst>
                <a:ext uri="{FF2B5EF4-FFF2-40B4-BE49-F238E27FC236}">
                  <a16:creationId xmlns:a16="http://schemas.microsoft.com/office/drawing/2014/main" id="{20D36D55-1DED-47D0-839E-55E69C32B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77" name="TextBox 108">
            <a:extLst>
              <a:ext uri="{FF2B5EF4-FFF2-40B4-BE49-F238E27FC236}">
                <a16:creationId xmlns:a16="http://schemas.microsoft.com/office/drawing/2014/main" id="{84077FA9-C476-4BB5-8D65-6376AB3F0BF9}"/>
              </a:ext>
            </a:extLst>
          </p:cNvPr>
          <p:cNvSpPr txBox="1"/>
          <p:nvPr/>
        </p:nvSpPr>
        <p:spPr>
          <a:xfrm>
            <a:off x="6096000" y="5505033"/>
            <a:ext cx="329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12.7   </a:t>
            </a:r>
            <a:r>
              <a:rPr lang="zh-CN" altLang="en-US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小结</a:t>
            </a:r>
          </a:p>
        </p:txBody>
      </p:sp>
      <p:sp>
        <p:nvSpPr>
          <p:cNvPr id="178" name="TextBox 2">
            <a:extLst>
              <a:ext uri="{FF2B5EF4-FFF2-40B4-BE49-F238E27FC236}">
                <a16:creationId xmlns:a16="http://schemas.microsoft.com/office/drawing/2014/main" id="{42063709-9658-4B29-9A19-19CFFEDED980}"/>
              </a:ext>
            </a:extLst>
          </p:cNvPr>
          <p:cNvSpPr txBox="1"/>
          <p:nvPr/>
        </p:nvSpPr>
        <p:spPr>
          <a:xfrm>
            <a:off x="6096000" y="699922"/>
            <a:ext cx="31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12.1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基础知识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541BC58-A475-44AE-855C-F0D601C9CEC3}"/>
              </a:ext>
            </a:extLst>
          </p:cNvPr>
          <p:cNvGrpSpPr/>
          <p:nvPr/>
        </p:nvGrpSpPr>
        <p:grpSpPr>
          <a:xfrm>
            <a:off x="5275064" y="3789212"/>
            <a:ext cx="549846" cy="617986"/>
            <a:chOff x="279401" y="2698750"/>
            <a:chExt cx="1473200" cy="1655763"/>
          </a:xfrm>
        </p:grpSpPr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E8464838-7CFA-4532-989B-64D61B36A1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F153C350-A398-4E50-AE03-62FB0F876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F7812A49-2681-4C66-B2B4-B4BCA70EA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0" name="Freeform 48">
              <a:extLst>
                <a:ext uri="{FF2B5EF4-FFF2-40B4-BE49-F238E27FC236}">
                  <a16:creationId xmlns:a16="http://schemas.microsoft.com/office/drawing/2014/main" id="{ED516955-E336-4AA0-80EB-CA08DD20E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C768BB90-6A94-4099-A45B-90B9EF57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2" name="Oval 50">
              <a:extLst>
                <a:ext uri="{FF2B5EF4-FFF2-40B4-BE49-F238E27FC236}">
                  <a16:creationId xmlns:a16="http://schemas.microsoft.com/office/drawing/2014/main" id="{DDA3DE06-D6C9-455C-8246-0975D04BE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3" name="Freeform 51">
              <a:extLst>
                <a:ext uri="{FF2B5EF4-FFF2-40B4-BE49-F238E27FC236}">
                  <a16:creationId xmlns:a16="http://schemas.microsoft.com/office/drawing/2014/main" id="{89378B67-0328-4C42-844A-BE98C8A38F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4" name="Freeform 52">
              <a:extLst>
                <a:ext uri="{FF2B5EF4-FFF2-40B4-BE49-F238E27FC236}">
                  <a16:creationId xmlns:a16="http://schemas.microsoft.com/office/drawing/2014/main" id="{12E5769D-75EC-482E-B7FE-0A064541B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85" name="TextBox 88">
            <a:extLst>
              <a:ext uri="{FF2B5EF4-FFF2-40B4-BE49-F238E27FC236}">
                <a16:creationId xmlns:a16="http://schemas.microsoft.com/office/drawing/2014/main" id="{E2FA3972-3254-48D8-9672-C3FB2C3945FA}"/>
              </a:ext>
            </a:extLst>
          </p:cNvPr>
          <p:cNvSpPr txBox="1"/>
          <p:nvPr/>
        </p:nvSpPr>
        <p:spPr>
          <a:xfrm>
            <a:off x="6096000" y="393462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12.5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远程方法调用</a:t>
            </a:r>
          </a:p>
        </p:txBody>
      </p:sp>
    </p:spTree>
    <p:extLst>
      <p:ext uri="{BB962C8B-B14F-4D97-AF65-F5344CB8AC3E}">
        <p14:creationId xmlns:p14="http://schemas.microsoft.com/office/powerpoint/2010/main" val="222949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05" y="0"/>
            <a:ext cx="12189178" cy="685641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B2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03756" y="678818"/>
            <a:ext cx="1645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399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小结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886711" y="897189"/>
            <a:ext cx="212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Summary</a:t>
            </a:r>
            <a:endParaRPr lang="zh-CN" altLang="en-US" sz="2799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5189" y="1741867"/>
            <a:ext cx="10040027" cy="4570942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420845" y="1086096"/>
            <a:ext cx="47412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948127" y="1086096"/>
            <a:ext cx="47412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913375" y="1063234"/>
            <a:ext cx="45702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1894971" y="1063233"/>
            <a:ext cx="45702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" name="椭圆 74"/>
          <p:cNvSpPr/>
          <p:nvPr/>
        </p:nvSpPr>
        <p:spPr>
          <a:xfrm rot="16200000">
            <a:off x="930761" y="592830"/>
            <a:ext cx="980168" cy="9798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910754" y="1086094"/>
            <a:ext cx="29085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2151618" y="1033708"/>
            <a:ext cx="99976" cy="100012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151618" y="1039445"/>
            <a:ext cx="99976" cy="100012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V="1">
            <a:off x="-119793" y="1081332"/>
            <a:ext cx="166572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1115123" y="836941"/>
            <a:ext cx="562300" cy="513352"/>
            <a:chOff x="550862" y="596106"/>
            <a:chExt cx="1495425" cy="1365250"/>
          </a:xfrm>
          <a:solidFill>
            <a:srgbClr val="FFA000"/>
          </a:solidFill>
        </p:grpSpPr>
        <p:sp>
          <p:nvSpPr>
            <p:cNvPr id="81" name="Freeform 6"/>
            <p:cNvSpPr>
              <a:spLocks noEditPoints="1"/>
            </p:cNvSpPr>
            <p:nvPr/>
          </p:nvSpPr>
          <p:spPr bwMode="auto">
            <a:xfrm>
              <a:off x="550862" y="1583531"/>
              <a:ext cx="1495425" cy="377825"/>
            </a:xfrm>
            <a:custGeom>
              <a:avLst/>
              <a:gdLst>
                <a:gd name="T0" fmla="*/ 555 w 557"/>
                <a:gd name="T1" fmla="*/ 113 h 141"/>
                <a:gd name="T2" fmla="*/ 554 w 557"/>
                <a:gd name="T3" fmla="*/ 109 h 141"/>
                <a:gd name="T4" fmla="*/ 513 w 557"/>
                <a:gd name="T5" fmla="*/ 23 h 141"/>
                <a:gd name="T6" fmla="*/ 490 w 557"/>
                <a:gd name="T7" fmla="*/ 0 h 141"/>
                <a:gd name="T8" fmla="*/ 69 w 557"/>
                <a:gd name="T9" fmla="*/ 0 h 141"/>
                <a:gd name="T10" fmla="*/ 46 w 557"/>
                <a:gd name="T11" fmla="*/ 23 h 141"/>
                <a:gd name="T12" fmla="*/ 4 w 557"/>
                <a:gd name="T13" fmla="*/ 109 h 141"/>
                <a:gd name="T14" fmla="*/ 0 w 557"/>
                <a:gd name="T15" fmla="*/ 121 h 141"/>
                <a:gd name="T16" fmla="*/ 22 w 557"/>
                <a:gd name="T17" fmla="*/ 141 h 141"/>
                <a:gd name="T18" fmla="*/ 535 w 557"/>
                <a:gd name="T19" fmla="*/ 141 h 141"/>
                <a:gd name="T20" fmla="*/ 557 w 557"/>
                <a:gd name="T21" fmla="*/ 121 h 141"/>
                <a:gd name="T22" fmla="*/ 555 w 557"/>
                <a:gd name="T23" fmla="*/ 113 h 141"/>
                <a:gd name="T24" fmla="*/ 327 w 557"/>
                <a:gd name="T25" fmla="*/ 128 h 141"/>
                <a:gd name="T26" fmla="*/ 230 w 557"/>
                <a:gd name="T27" fmla="*/ 128 h 141"/>
                <a:gd name="T28" fmla="*/ 225 w 557"/>
                <a:gd name="T29" fmla="*/ 123 h 141"/>
                <a:gd name="T30" fmla="*/ 230 w 557"/>
                <a:gd name="T31" fmla="*/ 118 h 141"/>
                <a:gd name="T32" fmla="*/ 327 w 557"/>
                <a:gd name="T33" fmla="*/ 118 h 141"/>
                <a:gd name="T34" fmla="*/ 332 w 557"/>
                <a:gd name="T35" fmla="*/ 123 h 141"/>
                <a:gd name="T36" fmla="*/ 327 w 557"/>
                <a:gd name="T37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7" h="141">
                  <a:moveTo>
                    <a:pt x="555" y="113"/>
                  </a:moveTo>
                  <a:cubicBezTo>
                    <a:pt x="555" y="112"/>
                    <a:pt x="555" y="111"/>
                    <a:pt x="554" y="109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06" y="9"/>
                    <a:pt x="503" y="0"/>
                    <a:pt x="49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6" y="0"/>
                    <a:pt x="52" y="10"/>
                    <a:pt x="46" y="23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1" y="112"/>
                    <a:pt x="0" y="116"/>
                    <a:pt x="0" y="121"/>
                  </a:cubicBezTo>
                  <a:cubicBezTo>
                    <a:pt x="0" y="132"/>
                    <a:pt x="10" y="141"/>
                    <a:pt x="22" y="141"/>
                  </a:cubicBezTo>
                  <a:cubicBezTo>
                    <a:pt x="535" y="141"/>
                    <a:pt x="535" y="141"/>
                    <a:pt x="535" y="141"/>
                  </a:cubicBezTo>
                  <a:cubicBezTo>
                    <a:pt x="547" y="141"/>
                    <a:pt x="557" y="132"/>
                    <a:pt x="557" y="121"/>
                  </a:cubicBezTo>
                  <a:cubicBezTo>
                    <a:pt x="557" y="118"/>
                    <a:pt x="556" y="115"/>
                    <a:pt x="555" y="113"/>
                  </a:cubicBezTo>
                  <a:close/>
                  <a:moveTo>
                    <a:pt x="327" y="128"/>
                  </a:moveTo>
                  <a:cubicBezTo>
                    <a:pt x="230" y="128"/>
                    <a:pt x="230" y="128"/>
                    <a:pt x="230" y="128"/>
                  </a:cubicBezTo>
                  <a:cubicBezTo>
                    <a:pt x="227" y="128"/>
                    <a:pt x="225" y="126"/>
                    <a:pt x="225" y="123"/>
                  </a:cubicBezTo>
                  <a:cubicBezTo>
                    <a:pt x="225" y="120"/>
                    <a:pt x="227" y="118"/>
                    <a:pt x="230" y="118"/>
                  </a:cubicBezTo>
                  <a:cubicBezTo>
                    <a:pt x="327" y="118"/>
                    <a:pt x="327" y="118"/>
                    <a:pt x="327" y="118"/>
                  </a:cubicBezTo>
                  <a:cubicBezTo>
                    <a:pt x="329" y="118"/>
                    <a:pt x="332" y="120"/>
                    <a:pt x="332" y="123"/>
                  </a:cubicBezTo>
                  <a:cubicBezTo>
                    <a:pt x="332" y="126"/>
                    <a:pt x="329" y="128"/>
                    <a:pt x="327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2" name="Freeform 7"/>
            <p:cNvSpPr>
              <a:spLocks noEditPoints="1"/>
            </p:cNvSpPr>
            <p:nvPr/>
          </p:nvSpPr>
          <p:spPr bwMode="auto">
            <a:xfrm>
              <a:off x="1063625" y="842169"/>
              <a:ext cx="496888" cy="446088"/>
            </a:xfrm>
            <a:custGeom>
              <a:avLst/>
              <a:gdLst>
                <a:gd name="T0" fmla="*/ 161 w 185"/>
                <a:gd name="T1" fmla="*/ 97 h 166"/>
                <a:gd name="T2" fmla="*/ 47 w 185"/>
                <a:gd name="T3" fmla="*/ 166 h 166"/>
                <a:gd name="T4" fmla="*/ 2 w 185"/>
                <a:gd name="T5" fmla="*/ 111 h 166"/>
                <a:gd name="T6" fmla="*/ 116 w 185"/>
                <a:gd name="T7" fmla="*/ 0 h 166"/>
                <a:gd name="T8" fmla="*/ 146 w 185"/>
                <a:gd name="T9" fmla="*/ 20 h 166"/>
                <a:gd name="T10" fmla="*/ 44 w 185"/>
                <a:gd name="T11" fmla="*/ 98 h 166"/>
                <a:gd name="T12" fmla="*/ 44 w 185"/>
                <a:gd name="T13" fmla="*/ 108 h 166"/>
                <a:gd name="T14" fmla="*/ 70 w 185"/>
                <a:gd name="T15" fmla="*/ 129 h 166"/>
                <a:gd name="T16" fmla="*/ 157 w 185"/>
                <a:gd name="T17" fmla="*/ 81 h 166"/>
                <a:gd name="T18" fmla="*/ 161 w 185"/>
                <a:gd name="T19" fmla="*/ 97 h 166"/>
                <a:gd name="T20" fmla="*/ 109 w 185"/>
                <a:gd name="T21" fmla="*/ 29 h 166"/>
                <a:gd name="T22" fmla="*/ 104 w 185"/>
                <a:gd name="T23" fmla="*/ 24 h 166"/>
                <a:gd name="T24" fmla="*/ 47 w 185"/>
                <a:gd name="T25" fmla="*/ 78 h 166"/>
                <a:gd name="T26" fmla="*/ 109 w 185"/>
                <a:gd name="T27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66">
                  <a:moveTo>
                    <a:pt x="161" y="97"/>
                  </a:moveTo>
                  <a:cubicBezTo>
                    <a:pt x="137" y="128"/>
                    <a:pt x="89" y="166"/>
                    <a:pt x="47" y="166"/>
                  </a:cubicBezTo>
                  <a:cubicBezTo>
                    <a:pt x="17" y="166"/>
                    <a:pt x="2" y="139"/>
                    <a:pt x="2" y="111"/>
                  </a:cubicBezTo>
                  <a:cubicBezTo>
                    <a:pt x="0" y="56"/>
                    <a:pt x="61" y="0"/>
                    <a:pt x="116" y="0"/>
                  </a:cubicBezTo>
                  <a:cubicBezTo>
                    <a:pt x="129" y="0"/>
                    <a:pt x="146" y="3"/>
                    <a:pt x="146" y="20"/>
                  </a:cubicBezTo>
                  <a:cubicBezTo>
                    <a:pt x="146" y="41"/>
                    <a:pt x="125" y="72"/>
                    <a:pt x="44" y="9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2" y="124"/>
                    <a:pt x="56" y="129"/>
                    <a:pt x="70" y="129"/>
                  </a:cubicBezTo>
                  <a:cubicBezTo>
                    <a:pt x="100" y="129"/>
                    <a:pt x="135" y="98"/>
                    <a:pt x="157" y="81"/>
                  </a:cubicBezTo>
                  <a:cubicBezTo>
                    <a:pt x="157" y="81"/>
                    <a:pt x="185" y="65"/>
                    <a:pt x="161" y="97"/>
                  </a:cubicBezTo>
                  <a:close/>
                  <a:moveTo>
                    <a:pt x="109" y="29"/>
                  </a:moveTo>
                  <a:cubicBezTo>
                    <a:pt x="109" y="26"/>
                    <a:pt x="107" y="24"/>
                    <a:pt x="104" y="24"/>
                  </a:cubicBezTo>
                  <a:cubicBezTo>
                    <a:pt x="83" y="30"/>
                    <a:pt x="58" y="50"/>
                    <a:pt x="47" y="78"/>
                  </a:cubicBezTo>
                  <a:cubicBezTo>
                    <a:pt x="84" y="65"/>
                    <a:pt x="109" y="36"/>
                    <a:pt x="10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3" name="Freeform 8"/>
            <p:cNvSpPr>
              <a:spLocks noEditPoints="1"/>
            </p:cNvSpPr>
            <p:nvPr/>
          </p:nvSpPr>
          <p:spPr bwMode="auto">
            <a:xfrm>
              <a:off x="620712" y="596106"/>
              <a:ext cx="1355725" cy="944563"/>
            </a:xfrm>
            <a:custGeom>
              <a:avLst/>
              <a:gdLst>
                <a:gd name="T0" fmla="*/ 443 w 505"/>
                <a:gd name="T1" fmla="*/ 0 h 352"/>
                <a:gd name="T2" fmla="*/ 62 w 505"/>
                <a:gd name="T3" fmla="*/ 0 h 352"/>
                <a:gd name="T4" fmla="*/ 0 w 505"/>
                <a:gd name="T5" fmla="*/ 62 h 352"/>
                <a:gd name="T6" fmla="*/ 0 w 505"/>
                <a:gd name="T7" fmla="*/ 290 h 352"/>
                <a:gd name="T8" fmla="*/ 62 w 505"/>
                <a:gd name="T9" fmla="*/ 352 h 352"/>
                <a:gd name="T10" fmla="*/ 443 w 505"/>
                <a:gd name="T11" fmla="*/ 352 h 352"/>
                <a:gd name="T12" fmla="*/ 505 w 505"/>
                <a:gd name="T13" fmla="*/ 290 h 352"/>
                <a:gd name="T14" fmla="*/ 505 w 505"/>
                <a:gd name="T15" fmla="*/ 62 h 352"/>
                <a:gd name="T16" fmla="*/ 443 w 505"/>
                <a:gd name="T17" fmla="*/ 0 h 352"/>
                <a:gd name="T18" fmla="*/ 382 w 505"/>
                <a:gd name="T19" fmla="*/ 339 h 352"/>
                <a:gd name="T20" fmla="*/ 332 w 505"/>
                <a:gd name="T21" fmla="*/ 339 h 352"/>
                <a:gd name="T22" fmla="*/ 326 w 505"/>
                <a:gd name="T23" fmla="*/ 333 h 352"/>
                <a:gd name="T24" fmla="*/ 332 w 505"/>
                <a:gd name="T25" fmla="*/ 327 h 352"/>
                <a:gd name="T26" fmla="*/ 382 w 505"/>
                <a:gd name="T27" fmla="*/ 327 h 352"/>
                <a:gd name="T28" fmla="*/ 389 w 505"/>
                <a:gd name="T29" fmla="*/ 333 h 352"/>
                <a:gd name="T30" fmla="*/ 382 w 505"/>
                <a:gd name="T31" fmla="*/ 339 h 352"/>
                <a:gd name="T32" fmla="*/ 403 w 505"/>
                <a:gd name="T33" fmla="*/ 339 h 352"/>
                <a:gd name="T34" fmla="*/ 397 w 505"/>
                <a:gd name="T35" fmla="*/ 333 h 352"/>
                <a:gd name="T36" fmla="*/ 403 w 505"/>
                <a:gd name="T37" fmla="*/ 326 h 352"/>
                <a:gd name="T38" fmla="*/ 410 w 505"/>
                <a:gd name="T39" fmla="*/ 333 h 352"/>
                <a:gd name="T40" fmla="*/ 403 w 505"/>
                <a:gd name="T41" fmla="*/ 339 h 352"/>
                <a:gd name="T42" fmla="*/ 469 w 505"/>
                <a:gd name="T43" fmla="*/ 290 h 352"/>
                <a:gd name="T44" fmla="*/ 443 w 505"/>
                <a:gd name="T45" fmla="*/ 316 h 352"/>
                <a:gd name="T46" fmla="*/ 62 w 505"/>
                <a:gd name="T47" fmla="*/ 316 h 352"/>
                <a:gd name="T48" fmla="*/ 36 w 505"/>
                <a:gd name="T49" fmla="*/ 290 h 352"/>
                <a:gd name="T50" fmla="*/ 36 w 505"/>
                <a:gd name="T51" fmla="*/ 62 h 352"/>
                <a:gd name="T52" fmla="*/ 62 w 505"/>
                <a:gd name="T53" fmla="*/ 36 h 352"/>
                <a:gd name="T54" fmla="*/ 443 w 505"/>
                <a:gd name="T55" fmla="*/ 36 h 352"/>
                <a:gd name="T56" fmla="*/ 469 w 505"/>
                <a:gd name="T57" fmla="*/ 62 h 352"/>
                <a:gd name="T58" fmla="*/ 469 w 505"/>
                <a:gd name="T59" fmla="*/ 29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5" h="352">
                  <a:moveTo>
                    <a:pt x="443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24"/>
                    <a:pt x="28" y="352"/>
                    <a:pt x="62" y="352"/>
                  </a:cubicBezTo>
                  <a:cubicBezTo>
                    <a:pt x="443" y="352"/>
                    <a:pt x="443" y="352"/>
                    <a:pt x="443" y="352"/>
                  </a:cubicBezTo>
                  <a:cubicBezTo>
                    <a:pt x="477" y="352"/>
                    <a:pt x="505" y="324"/>
                    <a:pt x="505" y="290"/>
                  </a:cubicBezTo>
                  <a:cubicBezTo>
                    <a:pt x="505" y="62"/>
                    <a:pt x="505" y="62"/>
                    <a:pt x="505" y="62"/>
                  </a:cubicBezTo>
                  <a:cubicBezTo>
                    <a:pt x="505" y="28"/>
                    <a:pt x="477" y="0"/>
                    <a:pt x="443" y="0"/>
                  </a:cubicBezTo>
                  <a:close/>
                  <a:moveTo>
                    <a:pt x="382" y="339"/>
                  </a:moveTo>
                  <a:cubicBezTo>
                    <a:pt x="332" y="339"/>
                    <a:pt x="332" y="339"/>
                    <a:pt x="332" y="339"/>
                  </a:cubicBezTo>
                  <a:cubicBezTo>
                    <a:pt x="329" y="339"/>
                    <a:pt x="326" y="336"/>
                    <a:pt x="326" y="333"/>
                  </a:cubicBezTo>
                  <a:cubicBezTo>
                    <a:pt x="326" y="329"/>
                    <a:pt x="329" y="327"/>
                    <a:pt x="332" y="327"/>
                  </a:cubicBezTo>
                  <a:cubicBezTo>
                    <a:pt x="382" y="327"/>
                    <a:pt x="382" y="327"/>
                    <a:pt x="382" y="327"/>
                  </a:cubicBezTo>
                  <a:cubicBezTo>
                    <a:pt x="386" y="327"/>
                    <a:pt x="389" y="329"/>
                    <a:pt x="389" y="333"/>
                  </a:cubicBezTo>
                  <a:cubicBezTo>
                    <a:pt x="389" y="336"/>
                    <a:pt x="386" y="339"/>
                    <a:pt x="382" y="339"/>
                  </a:cubicBezTo>
                  <a:close/>
                  <a:moveTo>
                    <a:pt x="403" y="339"/>
                  </a:moveTo>
                  <a:cubicBezTo>
                    <a:pt x="400" y="339"/>
                    <a:pt x="397" y="337"/>
                    <a:pt x="397" y="333"/>
                  </a:cubicBezTo>
                  <a:cubicBezTo>
                    <a:pt x="397" y="329"/>
                    <a:pt x="400" y="326"/>
                    <a:pt x="403" y="326"/>
                  </a:cubicBezTo>
                  <a:cubicBezTo>
                    <a:pt x="407" y="326"/>
                    <a:pt x="410" y="329"/>
                    <a:pt x="410" y="333"/>
                  </a:cubicBezTo>
                  <a:cubicBezTo>
                    <a:pt x="410" y="337"/>
                    <a:pt x="407" y="339"/>
                    <a:pt x="403" y="339"/>
                  </a:cubicBezTo>
                  <a:close/>
                  <a:moveTo>
                    <a:pt x="469" y="290"/>
                  </a:moveTo>
                  <a:cubicBezTo>
                    <a:pt x="469" y="304"/>
                    <a:pt x="457" y="316"/>
                    <a:pt x="443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48" y="316"/>
                    <a:pt x="36" y="304"/>
                    <a:pt x="36" y="290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6" y="48"/>
                    <a:pt x="48" y="36"/>
                    <a:pt x="62" y="36"/>
                  </a:cubicBezTo>
                  <a:cubicBezTo>
                    <a:pt x="443" y="36"/>
                    <a:pt x="443" y="36"/>
                    <a:pt x="443" y="36"/>
                  </a:cubicBezTo>
                  <a:cubicBezTo>
                    <a:pt x="457" y="36"/>
                    <a:pt x="469" y="48"/>
                    <a:pt x="469" y="62"/>
                  </a:cubicBezTo>
                  <a:lnTo>
                    <a:pt x="469" y="2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cxnSp>
        <p:nvCxnSpPr>
          <p:cNvPr id="84" name="直接连接符 83"/>
          <p:cNvCxnSpPr/>
          <p:nvPr/>
        </p:nvCxnSpPr>
        <p:spPr>
          <a:xfrm>
            <a:off x="10179259" y="1190082"/>
            <a:ext cx="47412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9701779" y="1190081"/>
            <a:ext cx="47412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9665440" y="1167220"/>
            <a:ext cx="45702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0653385" y="1171981"/>
            <a:ext cx="45702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200000">
            <a:off x="9689175" y="696815"/>
            <a:ext cx="980168" cy="9798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6307681" y="1191486"/>
            <a:ext cx="3032874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9390546" y="1189576"/>
            <a:ext cx="307880" cy="2542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 rot="10800000">
            <a:off x="9340555" y="1139253"/>
            <a:ext cx="99976" cy="100012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9342611" y="1136716"/>
            <a:ext cx="99976" cy="100012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3" name="直接连接符 92"/>
          <p:cNvCxnSpPr>
            <a:stCxn id="88" idx="4"/>
          </p:cNvCxnSpPr>
          <p:nvPr/>
        </p:nvCxnSpPr>
        <p:spPr>
          <a:xfrm flipV="1">
            <a:off x="10669166" y="1186722"/>
            <a:ext cx="166572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11327695" y="1052607"/>
            <a:ext cx="287177" cy="287280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9897676" y="956598"/>
            <a:ext cx="616901" cy="519009"/>
            <a:chOff x="5146675" y="766763"/>
            <a:chExt cx="1590676" cy="1338263"/>
          </a:xfrm>
        </p:grpSpPr>
        <p:sp>
          <p:nvSpPr>
            <p:cNvPr id="96" name="Oval 18"/>
            <p:cNvSpPr>
              <a:spLocks noChangeArrowheads="1"/>
            </p:cNvSpPr>
            <p:nvPr/>
          </p:nvSpPr>
          <p:spPr bwMode="auto">
            <a:xfrm>
              <a:off x="5675313" y="766763"/>
              <a:ext cx="533400" cy="534988"/>
            </a:xfrm>
            <a:prstGeom prst="ellipse">
              <a:avLst/>
            </a:pr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7" name="Freeform 19"/>
            <p:cNvSpPr>
              <a:spLocks/>
            </p:cNvSpPr>
            <p:nvPr/>
          </p:nvSpPr>
          <p:spPr bwMode="auto">
            <a:xfrm>
              <a:off x="5511800" y="1344613"/>
              <a:ext cx="860425" cy="760413"/>
            </a:xfrm>
            <a:custGeom>
              <a:avLst/>
              <a:gdLst>
                <a:gd name="T0" fmla="*/ 201 w 301"/>
                <a:gd name="T1" fmla="*/ 0 h 266"/>
                <a:gd name="T2" fmla="*/ 151 w 301"/>
                <a:gd name="T3" fmla="*/ 67 h 266"/>
                <a:gd name="T4" fmla="*/ 101 w 301"/>
                <a:gd name="T5" fmla="*/ 0 h 266"/>
                <a:gd name="T6" fmla="*/ 0 w 301"/>
                <a:gd name="T7" fmla="*/ 144 h 266"/>
                <a:gd name="T8" fmla="*/ 0 w 301"/>
                <a:gd name="T9" fmla="*/ 235 h 266"/>
                <a:gd name="T10" fmla="*/ 0 w 301"/>
                <a:gd name="T11" fmla="*/ 235 h 266"/>
                <a:gd name="T12" fmla="*/ 151 w 301"/>
                <a:gd name="T13" fmla="*/ 266 h 266"/>
                <a:gd name="T14" fmla="*/ 301 w 301"/>
                <a:gd name="T15" fmla="*/ 235 h 266"/>
                <a:gd name="T16" fmla="*/ 301 w 301"/>
                <a:gd name="T17" fmla="*/ 235 h 266"/>
                <a:gd name="T18" fmla="*/ 301 w 301"/>
                <a:gd name="T19" fmla="*/ 144 h 266"/>
                <a:gd name="T20" fmla="*/ 201 w 301"/>
                <a:gd name="T2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1" h="266">
                  <a:moveTo>
                    <a:pt x="201" y="0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2" y="21"/>
                    <a:pt x="0" y="78"/>
                    <a:pt x="0" y="14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" y="252"/>
                    <a:pt x="69" y="266"/>
                    <a:pt x="151" y="266"/>
                  </a:cubicBezTo>
                  <a:cubicBezTo>
                    <a:pt x="232" y="266"/>
                    <a:pt x="298" y="252"/>
                    <a:pt x="301" y="235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1" y="78"/>
                    <a:pt x="259" y="21"/>
                    <a:pt x="201" y="0"/>
                  </a:cubicBezTo>
                  <a:close/>
                </a:path>
              </a:pathLst>
            </a:cu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8" name="Freeform 20"/>
            <p:cNvSpPr>
              <a:spLocks/>
            </p:cNvSpPr>
            <p:nvPr/>
          </p:nvSpPr>
          <p:spPr bwMode="auto">
            <a:xfrm>
              <a:off x="5900738" y="1319213"/>
              <a:ext cx="85725" cy="50800"/>
            </a:xfrm>
            <a:custGeom>
              <a:avLst/>
              <a:gdLst>
                <a:gd name="T0" fmla="*/ 30 w 30"/>
                <a:gd name="T1" fmla="*/ 1 h 18"/>
                <a:gd name="T2" fmla="*/ 15 w 30"/>
                <a:gd name="T3" fmla="*/ 0 h 18"/>
                <a:gd name="T4" fmla="*/ 1 w 30"/>
                <a:gd name="T5" fmla="*/ 1 h 18"/>
                <a:gd name="T6" fmla="*/ 7 w 30"/>
                <a:gd name="T7" fmla="*/ 18 h 18"/>
                <a:gd name="T8" fmla="*/ 24 w 30"/>
                <a:gd name="T9" fmla="*/ 18 h 18"/>
                <a:gd name="T10" fmla="*/ 30 w 30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8">
                  <a:moveTo>
                    <a:pt x="30" y="1"/>
                  </a:moveTo>
                  <a:cubicBezTo>
                    <a:pt x="25" y="0"/>
                    <a:pt x="20" y="0"/>
                    <a:pt x="15" y="0"/>
                  </a:cubicBezTo>
                  <a:cubicBezTo>
                    <a:pt x="10" y="0"/>
                    <a:pt x="6" y="0"/>
                    <a:pt x="1" y="1"/>
                  </a:cubicBezTo>
                  <a:cubicBezTo>
                    <a:pt x="1" y="1"/>
                    <a:pt x="0" y="11"/>
                    <a:pt x="7" y="18"/>
                  </a:cubicBezTo>
                  <a:cubicBezTo>
                    <a:pt x="7" y="18"/>
                    <a:pt x="18" y="18"/>
                    <a:pt x="24" y="18"/>
                  </a:cubicBezTo>
                  <a:cubicBezTo>
                    <a:pt x="24" y="18"/>
                    <a:pt x="30" y="12"/>
                    <a:pt x="30" y="1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9" name="Freeform 21"/>
            <p:cNvSpPr>
              <a:spLocks/>
            </p:cNvSpPr>
            <p:nvPr/>
          </p:nvSpPr>
          <p:spPr bwMode="auto">
            <a:xfrm>
              <a:off x="5894388" y="1377951"/>
              <a:ext cx="95250" cy="130175"/>
            </a:xfrm>
            <a:custGeom>
              <a:avLst/>
              <a:gdLst>
                <a:gd name="T0" fmla="*/ 15 w 60"/>
                <a:gd name="T1" fmla="*/ 0 h 82"/>
                <a:gd name="T2" fmla="*/ 47 w 60"/>
                <a:gd name="T3" fmla="*/ 0 h 82"/>
                <a:gd name="T4" fmla="*/ 60 w 60"/>
                <a:gd name="T5" fmla="*/ 47 h 82"/>
                <a:gd name="T6" fmla="*/ 31 w 60"/>
                <a:gd name="T7" fmla="*/ 82 h 82"/>
                <a:gd name="T8" fmla="*/ 0 w 60"/>
                <a:gd name="T9" fmla="*/ 47 h 82"/>
                <a:gd name="T10" fmla="*/ 15 w 60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2">
                  <a:moveTo>
                    <a:pt x="15" y="0"/>
                  </a:moveTo>
                  <a:lnTo>
                    <a:pt x="47" y="0"/>
                  </a:lnTo>
                  <a:lnTo>
                    <a:pt x="60" y="47"/>
                  </a:lnTo>
                  <a:lnTo>
                    <a:pt x="31" y="82"/>
                  </a:lnTo>
                  <a:lnTo>
                    <a:pt x="0" y="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0" name="Freeform 22"/>
            <p:cNvSpPr>
              <a:spLocks/>
            </p:cNvSpPr>
            <p:nvPr/>
          </p:nvSpPr>
          <p:spPr bwMode="auto">
            <a:xfrm>
              <a:off x="5432425" y="1427163"/>
              <a:ext cx="71438" cy="96838"/>
            </a:xfrm>
            <a:custGeom>
              <a:avLst/>
              <a:gdLst>
                <a:gd name="T0" fmla="*/ 23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3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3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3" y="61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1" name="Freeform 23"/>
            <p:cNvSpPr>
              <a:spLocks/>
            </p:cNvSpPr>
            <p:nvPr/>
          </p:nvSpPr>
          <p:spPr bwMode="auto">
            <a:xfrm>
              <a:off x="5146675" y="1401763"/>
              <a:ext cx="465138" cy="568325"/>
            </a:xfrm>
            <a:custGeom>
              <a:avLst/>
              <a:gdLst>
                <a:gd name="T0" fmla="*/ 150 w 163"/>
                <a:gd name="T1" fmla="*/ 0 h 199"/>
                <a:gd name="T2" fmla="*/ 113 w 163"/>
                <a:gd name="T3" fmla="*/ 50 h 199"/>
                <a:gd name="T4" fmla="*/ 75 w 163"/>
                <a:gd name="T5" fmla="*/ 0 h 199"/>
                <a:gd name="T6" fmla="*/ 0 w 163"/>
                <a:gd name="T7" fmla="*/ 108 h 199"/>
                <a:gd name="T8" fmla="*/ 0 w 163"/>
                <a:gd name="T9" fmla="*/ 176 h 199"/>
                <a:gd name="T10" fmla="*/ 0 w 163"/>
                <a:gd name="T11" fmla="*/ 176 h 199"/>
                <a:gd name="T12" fmla="*/ 113 w 163"/>
                <a:gd name="T13" fmla="*/ 199 h 199"/>
                <a:gd name="T14" fmla="*/ 114 w 163"/>
                <a:gd name="T15" fmla="*/ 199 h 199"/>
                <a:gd name="T16" fmla="*/ 114 w 163"/>
                <a:gd name="T17" fmla="*/ 124 h 199"/>
                <a:gd name="T18" fmla="*/ 163 w 163"/>
                <a:gd name="T19" fmla="*/ 6 h 199"/>
                <a:gd name="T20" fmla="*/ 150 w 163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9">
                  <a:moveTo>
                    <a:pt x="150" y="0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1" y="16"/>
                    <a:pt x="0" y="58"/>
                    <a:pt x="0" y="10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" y="189"/>
                    <a:pt x="52" y="199"/>
                    <a:pt x="113" y="199"/>
                  </a:cubicBezTo>
                  <a:cubicBezTo>
                    <a:pt x="113" y="199"/>
                    <a:pt x="114" y="199"/>
                    <a:pt x="114" y="199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78"/>
                    <a:pt x="133" y="36"/>
                    <a:pt x="163" y="6"/>
                  </a:cubicBezTo>
                  <a:cubicBezTo>
                    <a:pt x="159" y="3"/>
                    <a:pt x="155" y="2"/>
                    <a:pt x="150" y="0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2" name="Freeform 24"/>
            <p:cNvSpPr>
              <a:spLocks/>
            </p:cNvSpPr>
            <p:nvPr/>
          </p:nvSpPr>
          <p:spPr bwMode="auto">
            <a:xfrm>
              <a:off x="5438775" y="1381126"/>
              <a:ext cx="61913" cy="41275"/>
            </a:xfrm>
            <a:custGeom>
              <a:avLst/>
              <a:gdLst>
                <a:gd name="T0" fmla="*/ 18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8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8" y="14"/>
                  </a:moveTo>
                  <a:cubicBezTo>
                    <a:pt x="18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8" y="14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3" name="Oval 25"/>
            <p:cNvSpPr>
              <a:spLocks noChangeArrowheads="1"/>
            </p:cNvSpPr>
            <p:nvPr/>
          </p:nvSpPr>
          <p:spPr bwMode="auto">
            <a:xfrm>
              <a:off x="5267325" y="966788"/>
              <a:ext cx="401638" cy="403225"/>
            </a:xfrm>
            <a:prstGeom prst="ellipse">
              <a:avLst/>
            </a:pr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4" name="Freeform 26"/>
            <p:cNvSpPr>
              <a:spLocks/>
            </p:cNvSpPr>
            <p:nvPr/>
          </p:nvSpPr>
          <p:spPr bwMode="auto">
            <a:xfrm>
              <a:off x="6386513" y="1381126"/>
              <a:ext cx="61913" cy="41275"/>
            </a:xfrm>
            <a:custGeom>
              <a:avLst/>
              <a:gdLst>
                <a:gd name="T0" fmla="*/ 17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7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7" y="14"/>
                  </a:moveTo>
                  <a:cubicBezTo>
                    <a:pt x="17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7" y="14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5" name="Freeform 27"/>
            <p:cNvSpPr>
              <a:spLocks/>
            </p:cNvSpPr>
            <p:nvPr/>
          </p:nvSpPr>
          <p:spPr bwMode="auto">
            <a:xfrm>
              <a:off x="6380163" y="1427163"/>
              <a:ext cx="71438" cy="96838"/>
            </a:xfrm>
            <a:custGeom>
              <a:avLst/>
              <a:gdLst>
                <a:gd name="T0" fmla="*/ 24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4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4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4" y="61"/>
                  </a:ln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6" name="Oval 28"/>
            <p:cNvSpPr>
              <a:spLocks noChangeArrowheads="1"/>
            </p:cNvSpPr>
            <p:nvPr/>
          </p:nvSpPr>
          <p:spPr bwMode="auto">
            <a:xfrm>
              <a:off x="6215063" y="966788"/>
              <a:ext cx="403225" cy="403225"/>
            </a:xfrm>
            <a:prstGeom prst="ellipse">
              <a:avLst/>
            </a:pr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auto">
            <a:xfrm>
              <a:off x="6272213" y="1401763"/>
              <a:ext cx="465138" cy="568325"/>
            </a:xfrm>
            <a:custGeom>
              <a:avLst/>
              <a:gdLst>
                <a:gd name="T0" fmla="*/ 88 w 163"/>
                <a:gd name="T1" fmla="*/ 0 h 199"/>
                <a:gd name="T2" fmla="*/ 51 w 163"/>
                <a:gd name="T3" fmla="*/ 50 h 199"/>
                <a:gd name="T4" fmla="*/ 13 w 163"/>
                <a:gd name="T5" fmla="*/ 0 h 199"/>
                <a:gd name="T6" fmla="*/ 0 w 163"/>
                <a:gd name="T7" fmla="*/ 6 h 199"/>
                <a:gd name="T8" fmla="*/ 49 w 163"/>
                <a:gd name="T9" fmla="*/ 124 h 199"/>
                <a:gd name="T10" fmla="*/ 49 w 163"/>
                <a:gd name="T11" fmla="*/ 199 h 199"/>
                <a:gd name="T12" fmla="*/ 51 w 163"/>
                <a:gd name="T13" fmla="*/ 199 h 199"/>
                <a:gd name="T14" fmla="*/ 163 w 163"/>
                <a:gd name="T15" fmla="*/ 176 h 199"/>
                <a:gd name="T16" fmla="*/ 163 w 163"/>
                <a:gd name="T17" fmla="*/ 176 h 199"/>
                <a:gd name="T18" fmla="*/ 163 w 163"/>
                <a:gd name="T19" fmla="*/ 108 h 199"/>
                <a:gd name="T20" fmla="*/ 88 w 163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9">
                  <a:moveTo>
                    <a:pt x="88" y="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3"/>
                    <a:pt x="0" y="6"/>
                  </a:cubicBezTo>
                  <a:cubicBezTo>
                    <a:pt x="30" y="36"/>
                    <a:pt x="49" y="78"/>
                    <a:pt x="49" y="12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199"/>
                    <a:pt x="50" y="199"/>
                    <a:pt x="51" y="199"/>
                  </a:cubicBezTo>
                  <a:cubicBezTo>
                    <a:pt x="112" y="199"/>
                    <a:pt x="161" y="189"/>
                    <a:pt x="163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58"/>
                    <a:pt x="132" y="16"/>
                    <a:pt x="88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BC6999FD-CC67-4C08-B951-0DC0A4EA251A}"/>
              </a:ext>
            </a:extLst>
          </p:cNvPr>
          <p:cNvSpPr/>
          <p:nvPr/>
        </p:nvSpPr>
        <p:spPr>
          <a:xfrm>
            <a:off x="1677674" y="2210594"/>
            <a:ext cx="9218132" cy="2424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本章介绍了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基本网络编程技术和方法。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网络编程的相关基本知识，包括网络协议、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地址、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Socket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技术等。对网络编程的基础类，如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URL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类、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InetAddress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类以及与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相关的网络类，采用案例进行讲解。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java.nio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中实现了网络通信的相关类。</a:t>
            </a:r>
          </a:p>
        </p:txBody>
      </p:sp>
    </p:spTree>
    <p:extLst>
      <p:ext uri="{BB962C8B-B14F-4D97-AF65-F5344CB8AC3E}">
        <p14:creationId xmlns:p14="http://schemas.microsoft.com/office/powerpoint/2010/main" val="17381168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05" y="0"/>
            <a:ext cx="12189178" cy="685641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B2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03756" y="678818"/>
            <a:ext cx="1645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399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小结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886711" y="897189"/>
            <a:ext cx="212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99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Summary</a:t>
            </a:r>
            <a:endParaRPr lang="zh-CN" altLang="en-US" sz="2799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5189" y="1741867"/>
            <a:ext cx="10040027" cy="4570942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420845" y="1086096"/>
            <a:ext cx="47412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948127" y="1086096"/>
            <a:ext cx="47412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913375" y="1063234"/>
            <a:ext cx="45702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1894971" y="1063233"/>
            <a:ext cx="45702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" name="椭圆 74"/>
          <p:cNvSpPr/>
          <p:nvPr/>
        </p:nvSpPr>
        <p:spPr>
          <a:xfrm rot="16200000">
            <a:off x="930761" y="592830"/>
            <a:ext cx="980168" cy="9798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910754" y="1086094"/>
            <a:ext cx="29085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2151618" y="1033708"/>
            <a:ext cx="99976" cy="100012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151618" y="1039445"/>
            <a:ext cx="99976" cy="100012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V="1">
            <a:off x="-119793" y="1081332"/>
            <a:ext cx="166572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1115123" y="836941"/>
            <a:ext cx="562300" cy="513352"/>
            <a:chOff x="550862" y="596106"/>
            <a:chExt cx="1495425" cy="1365250"/>
          </a:xfrm>
          <a:solidFill>
            <a:srgbClr val="FFA000"/>
          </a:solidFill>
        </p:grpSpPr>
        <p:sp>
          <p:nvSpPr>
            <p:cNvPr id="81" name="Freeform 6"/>
            <p:cNvSpPr>
              <a:spLocks noEditPoints="1"/>
            </p:cNvSpPr>
            <p:nvPr/>
          </p:nvSpPr>
          <p:spPr bwMode="auto">
            <a:xfrm>
              <a:off x="550862" y="1583531"/>
              <a:ext cx="1495425" cy="377825"/>
            </a:xfrm>
            <a:custGeom>
              <a:avLst/>
              <a:gdLst>
                <a:gd name="T0" fmla="*/ 555 w 557"/>
                <a:gd name="T1" fmla="*/ 113 h 141"/>
                <a:gd name="T2" fmla="*/ 554 w 557"/>
                <a:gd name="T3" fmla="*/ 109 h 141"/>
                <a:gd name="T4" fmla="*/ 513 w 557"/>
                <a:gd name="T5" fmla="*/ 23 h 141"/>
                <a:gd name="T6" fmla="*/ 490 w 557"/>
                <a:gd name="T7" fmla="*/ 0 h 141"/>
                <a:gd name="T8" fmla="*/ 69 w 557"/>
                <a:gd name="T9" fmla="*/ 0 h 141"/>
                <a:gd name="T10" fmla="*/ 46 w 557"/>
                <a:gd name="T11" fmla="*/ 23 h 141"/>
                <a:gd name="T12" fmla="*/ 4 w 557"/>
                <a:gd name="T13" fmla="*/ 109 h 141"/>
                <a:gd name="T14" fmla="*/ 0 w 557"/>
                <a:gd name="T15" fmla="*/ 121 h 141"/>
                <a:gd name="T16" fmla="*/ 22 w 557"/>
                <a:gd name="T17" fmla="*/ 141 h 141"/>
                <a:gd name="T18" fmla="*/ 535 w 557"/>
                <a:gd name="T19" fmla="*/ 141 h 141"/>
                <a:gd name="T20" fmla="*/ 557 w 557"/>
                <a:gd name="T21" fmla="*/ 121 h 141"/>
                <a:gd name="T22" fmla="*/ 555 w 557"/>
                <a:gd name="T23" fmla="*/ 113 h 141"/>
                <a:gd name="T24" fmla="*/ 327 w 557"/>
                <a:gd name="T25" fmla="*/ 128 h 141"/>
                <a:gd name="T26" fmla="*/ 230 w 557"/>
                <a:gd name="T27" fmla="*/ 128 h 141"/>
                <a:gd name="T28" fmla="*/ 225 w 557"/>
                <a:gd name="T29" fmla="*/ 123 h 141"/>
                <a:gd name="T30" fmla="*/ 230 w 557"/>
                <a:gd name="T31" fmla="*/ 118 h 141"/>
                <a:gd name="T32" fmla="*/ 327 w 557"/>
                <a:gd name="T33" fmla="*/ 118 h 141"/>
                <a:gd name="T34" fmla="*/ 332 w 557"/>
                <a:gd name="T35" fmla="*/ 123 h 141"/>
                <a:gd name="T36" fmla="*/ 327 w 557"/>
                <a:gd name="T37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7" h="141">
                  <a:moveTo>
                    <a:pt x="555" y="113"/>
                  </a:moveTo>
                  <a:cubicBezTo>
                    <a:pt x="555" y="112"/>
                    <a:pt x="555" y="111"/>
                    <a:pt x="554" y="109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06" y="9"/>
                    <a:pt x="503" y="0"/>
                    <a:pt x="49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6" y="0"/>
                    <a:pt x="52" y="10"/>
                    <a:pt x="46" y="23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1" y="112"/>
                    <a:pt x="0" y="116"/>
                    <a:pt x="0" y="121"/>
                  </a:cubicBezTo>
                  <a:cubicBezTo>
                    <a:pt x="0" y="132"/>
                    <a:pt x="10" y="141"/>
                    <a:pt x="22" y="141"/>
                  </a:cubicBezTo>
                  <a:cubicBezTo>
                    <a:pt x="535" y="141"/>
                    <a:pt x="535" y="141"/>
                    <a:pt x="535" y="141"/>
                  </a:cubicBezTo>
                  <a:cubicBezTo>
                    <a:pt x="547" y="141"/>
                    <a:pt x="557" y="132"/>
                    <a:pt x="557" y="121"/>
                  </a:cubicBezTo>
                  <a:cubicBezTo>
                    <a:pt x="557" y="118"/>
                    <a:pt x="556" y="115"/>
                    <a:pt x="555" y="113"/>
                  </a:cubicBezTo>
                  <a:close/>
                  <a:moveTo>
                    <a:pt x="327" y="128"/>
                  </a:moveTo>
                  <a:cubicBezTo>
                    <a:pt x="230" y="128"/>
                    <a:pt x="230" y="128"/>
                    <a:pt x="230" y="128"/>
                  </a:cubicBezTo>
                  <a:cubicBezTo>
                    <a:pt x="227" y="128"/>
                    <a:pt x="225" y="126"/>
                    <a:pt x="225" y="123"/>
                  </a:cubicBezTo>
                  <a:cubicBezTo>
                    <a:pt x="225" y="120"/>
                    <a:pt x="227" y="118"/>
                    <a:pt x="230" y="118"/>
                  </a:cubicBezTo>
                  <a:cubicBezTo>
                    <a:pt x="327" y="118"/>
                    <a:pt x="327" y="118"/>
                    <a:pt x="327" y="118"/>
                  </a:cubicBezTo>
                  <a:cubicBezTo>
                    <a:pt x="329" y="118"/>
                    <a:pt x="332" y="120"/>
                    <a:pt x="332" y="123"/>
                  </a:cubicBezTo>
                  <a:cubicBezTo>
                    <a:pt x="332" y="126"/>
                    <a:pt x="329" y="128"/>
                    <a:pt x="327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2" name="Freeform 7"/>
            <p:cNvSpPr>
              <a:spLocks noEditPoints="1"/>
            </p:cNvSpPr>
            <p:nvPr/>
          </p:nvSpPr>
          <p:spPr bwMode="auto">
            <a:xfrm>
              <a:off x="1063625" y="842169"/>
              <a:ext cx="496888" cy="446088"/>
            </a:xfrm>
            <a:custGeom>
              <a:avLst/>
              <a:gdLst>
                <a:gd name="T0" fmla="*/ 161 w 185"/>
                <a:gd name="T1" fmla="*/ 97 h 166"/>
                <a:gd name="T2" fmla="*/ 47 w 185"/>
                <a:gd name="T3" fmla="*/ 166 h 166"/>
                <a:gd name="T4" fmla="*/ 2 w 185"/>
                <a:gd name="T5" fmla="*/ 111 h 166"/>
                <a:gd name="T6" fmla="*/ 116 w 185"/>
                <a:gd name="T7" fmla="*/ 0 h 166"/>
                <a:gd name="T8" fmla="*/ 146 w 185"/>
                <a:gd name="T9" fmla="*/ 20 h 166"/>
                <a:gd name="T10" fmla="*/ 44 w 185"/>
                <a:gd name="T11" fmla="*/ 98 h 166"/>
                <a:gd name="T12" fmla="*/ 44 w 185"/>
                <a:gd name="T13" fmla="*/ 108 h 166"/>
                <a:gd name="T14" fmla="*/ 70 w 185"/>
                <a:gd name="T15" fmla="*/ 129 h 166"/>
                <a:gd name="T16" fmla="*/ 157 w 185"/>
                <a:gd name="T17" fmla="*/ 81 h 166"/>
                <a:gd name="T18" fmla="*/ 161 w 185"/>
                <a:gd name="T19" fmla="*/ 97 h 166"/>
                <a:gd name="T20" fmla="*/ 109 w 185"/>
                <a:gd name="T21" fmla="*/ 29 h 166"/>
                <a:gd name="T22" fmla="*/ 104 w 185"/>
                <a:gd name="T23" fmla="*/ 24 h 166"/>
                <a:gd name="T24" fmla="*/ 47 w 185"/>
                <a:gd name="T25" fmla="*/ 78 h 166"/>
                <a:gd name="T26" fmla="*/ 109 w 185"/>
                <a:gd name="T27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66">
                  <a:moveTo>
                    <a:pt x="161" y="97"/>
                  </a:moveTo>
                  <a:cubicBezTo>
                    <a:pt x="137" y="128"/>
                    <a:pt x="89" y="166"/>
                    <a:pt x="47" y="166"/>
                  </a:cubicBezTo>
                  <a:cubicBezTo>
                    <a:pt x="17" y="166"/>
                    <a:pt x="2" y="139"/>
                    <a:pt x="2" y="111"/>
                  </a:cubicBezTo>
                  <a:cubicBezTo>
                    <a:pt x="0" y="56"/>
                    <a:pt x="61" y="0"/>
                    <a:pt x="116" y="0"/>
                  </a:cubicBezTo>
                  <a:cubicBezTo>
                    <a:pt x="129" y="0"/>
                    <a:pt x="146" y="3"/>
                    <a:pt x="146" y="20"/>
                  </a:cubicBezTo>
                  <a:cubicBezTo>
                    <a:pt x="146" y="41"/>
                    <a:pt x="125" y="72"/>
                    <a:pt x="44" y="9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2" y="124"/>
                    <a:pt x="56" y="129"/>
                    <a:pt x="70" y="129"/>
                  </a:cubicBezTo>
                  <a:cubicBezTo>
                    <a:pt x="100" y="129"/>
                    <a:pt x="135" y="98"/>
                    <a:pt x="157" y="81"/>
                  </a:cubicBezTo>
                  <a:cubicBezTo>
                    <a:pt x="157" y="81"/>
                    <a:pt x="185" y="65"/>
                    <a:pt x="161" y="97"/>
                  </a:cubicBezTo>
                  <a:close/>
                  <a:moveTo>
                    <a:pt x="109" y="29"/>
                  </a:moveTo>
                  <a:cubicBezTo>
                    <a:pt x="109" y="26"/>
                    <a:pt x="107" y="24"/>
                    <a:pt x="104" y="24"/>
                  </a:cubicBezTo>
                  <a:cubicBezTo>
                    <a:pt x="83" y="30"/>
                    <a:pt x="58" y="50"/>
                    <a:pt x="47" y="78"/>
                  </a:cubicBezTo>
                  <a:cubicBezTo>
                    <a:pt x="84" y="65"/>
                    <a:pt x="109" y="36"/>
                    <a:pt x="10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3" name="Freeform 8"/>
            <p:cNvSpPr>
              <a:spLocks noEditPoints="1"/>
            </p:cNvSpPr>
            <p:nvPr/>
          </p:nvSpPr>
          <p:spPr bwMode="auto">
            <a:xfrm>
              <a:off x="620712" y="596106"/>
              <a:ext cx="1355725" cy="944563"/>
            </a:xfrm>
            <a:custGeom>
              <a:avLst/>
              <a:gdLst>
                <a:gd name="T0" fmla="*/ 443 w 505"/>
                <a:gd name="T1" fmla="*/ 0 h 352"/>
                <a:gd name="T2" fmla="*/ 62 w 505"/>
                <a:gd name="T3" fmla="*/ 0 h 352"/>
                <a:gd name="T4" fmla="*/ 0 w 505"/>
                <a:gd name="T5" fmla="*/ 62 h 352"/>
                <a:gd name="T6" fmla="*/ 0 w 505"/>
                <a:gd name="T7" fmla="*/ 290 h 352"/>
                <a:gd name="T8" fmla="*/ 62 w 505"/>
                <a:gd name="T9" fmla="*/ 352 h 352"/>
                <a:gd name="T10" fmla="*/ 443 w 505"/>
                <a:gd name="T11" fmla="*/ 352 h 352"/>
                <a:gd name="T12" fmla="*/ 505 w 505"/>
                <a:gd name="T13" fmla="*/ 290 h 352"/>
                <a:gd name="T14" fmla="*/ 505 w 505"/>
                <a:gd name="T15" fmla="*/ 62 h 352"/>
                <a:gd name="T16" fmla="*/ 443 w 505"/>
                <a:gd name="T17" fmla="*/ 0 h 352"/>
                <a:gd name="T18" fmla="*/ 382 w 505"/>
                <a:gd name="T19" fmla="*/ 339 h 352"/>
                <a:gd name="T20" fmla="*/ 332 w 505"/>
                <a:gd name="T21" fmla="*/ 339 h 352"/>
                <a:gd name="T22" fmla="*/ 326 w 505"/>
                <a:gd name="T23" fmla="*/ 333 h 352"/>
                <a:gd name="T24" fmla="*/ 332 w 505"/>
                <a:gd name="T25" fmla="*/ 327 h 352"/>
                <a:gd name="T26" fmla="*/ 382 w 505"/>
                <a:gd name="T27" fmla="*/ 327 h 352"/>
                <a:gd name="T28" fmla="*/ 389 w 505"/>
                <a:gd name="T29" fmla="*/ 333 h 352"/>
                <a:gd name="T30" fmla="*/ 382 w 505"/>
                <a:gd name="T31" fmla="*/ 339 h 352"/>
                <a:gd name="T32" fmla="*/ 403 w 505"/>
                <a:gd name="T33" fmla="*/ 339 h 352"/>
                <a:gd name="T34" fmla="*/ 397 w 505"/>
                <a:gd name="T35" fmla="*/ 333 h 352"/>
                <a:gd name="T36" fmla="*/ 403 w 505"/>
                <a:gd name="T37" fmla="*/ 326 h 352"/>
                <a:gd name="T38" fmla="*/ 410 w 505"/>
                <a:gd name="T39" fmla="*/ 333 h 352"/>
                <a:gd name="T40" fmla="*/ 403 w 505"/>
                <a:gd name="T41" fmla="*/ 339 h 352"/>
                <a:gd name="T42" fmla="*/ 469 w 505"/>
                <a:gd name="T43" fmla="*/ 290 h 352"/>
                <a:gd name="T44" fmla="*/ 443 w 505"/>
                <a:gd name="T45" fmla="*/ 316 h 352"/>
                <a:gd name="T46" fmla="*/ 62 w 505"/>
                <a:gd name="T47" fmla="*/ 316 h 352"/>
                <a:gd name="T48" fmla="*/ 36 w 505"/>
                <a:gd name="T49" fmla="*/ 290 h 352"/>
                <a:gd name="T50" fmla="*/ 36 w 505"/>
                <a:gd name="T51" fmla="*/ 62 h 352"/>
                <a:gd name="T52" fmla="*/ 62 w 505"/>
                <a:gd name="T53" fmla="*/ 36 h 352"/>
                <a:gd name="T54" fmla="*/ 443 w 505"/>
                <a:gd name="T55" fmla="*/ 36 h 352"/>
                <a:gd name="T56" fmla="*/ 469 w 505"/>
                <a:gd name="T57" fmla="*/ 62 h 352"/>
                <a:gd name="T58" fmla="*/ 469 w 505"/>
                <a:gd name="T59" fmla="*/ 29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5" h="352">
                  <a:moveTo>
                    <a:pt x="443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24"/>
                    <a:pt x="28" y="352"/>
                    <a:pt x="62" y="352"/>
                  </a:cubicBezTo>
                  <a:cubicBezTo>
                    <a:pt x="443" y="352"/>
                    <a:pt x="443" y="352"/>
                    <a:pt x="443" y="352"/>
                  </a:cubicBezTo>
                  <a:cubicBezTo>
                    <a:pt x="477" y="352"/>
                    <a:pt x="505" y="324"/>
                    <a:pt x="505" y="290"/>
                  </a:cubicBezTo>
                  <a:cubicBezTo>
                    <a:pt x="505" y="62"/>
                    <a:pt x="505" y="62"/>
                    <a:pt x="505" y="62"/>
                  </a:cubicBezTo>
                  <a:cubicBezTo>
                    <a:pt x="505" y="28"/>
                    <a:pt x="477" y="0"/>
                    <a:pt x="443" y="0"/>
                  </a:cubicBezTo>
                  <a:close/>
                  <a:moveTo>
                    <a:pt x="382" y="339"/>
                  </a:moveTo>
                  <a:cubicBezTo>
                    <a:pt x="332" y="339"/>
                    <a:pt x="332" y="339"/>
                    <a:pt x="332" y="339"/>
                  </a:cubicBezTo>
                  <a:cubicBezTo>
                    <a:pt x="329" y="339"/>
                    <a:pt x="326" y="336"/>
                    <a:pt x="326" y="333"/>
                  </a:cubicBezTo>
                  <a:cubicBezTo>
                    <a:pt x="326" y="329"/>
                    <a:pt x="329" y="327"/>
                    <a:pt x="332" y="327"/>
                  </a:cubicBezTo>
                  <a:cubicBezTo>
                    <a:pt x="382" y="327"/>
                    <a:pt x="382" y="327"/>
                    <a:pt x="382" y="327"/>
                  </a:cubicBezTo>
                  <a:cubicBezTo>
                    <a:pt x="386" y="327"/>
                    <a:pt x="389" y="329"/>
                    <a:pt x="389" y="333"/>
                  </a:cubicBezTo>
                  <a:cubicBezTo>
                    <a:pt x="389" y="336"/>
                    <a:pt x="386" y="339"/>
                    <a:pt x="382" y="339"/>
                  </a:cubicBezTo>
                  <a:close/>
                  <a:moveTo>
                    <a:pt x="403" y="339"/>
                  </a:moveTo>
                  <a:cubicBezTo>
                    <a:pt x="400" y="339"/>
                    <a:pt x="397" y="337"/>
                    <a:pt x="397" y="333"/>
                  </a:cubicBezTo>
                  <a:cubicBezTo>
                    <a:pt x="397" y="329"/>
                    <a:pt x="400" y="326"/>
                    <a:pt x="403" y="326"/>
                  </a:cubicBezTo>
                  <a:cubicBezTo>
                    <a:pt x="407" y="326"/>
                    <a:pt x="410" y="329"/>
                    <a:pt x="410" y="333"/>
                  </a:cubicBezTo>
                  <a:cubicBezTo>
                    <a:pt x="410" y="337"/>
                    <a:pt x="407" y="339"/>
                    <a:pt x="403" y="339"/>
                  </a:cubicBezTo>
                  <a:close/>
                  <a:moveTo>
                    <a:pt x="469" y="290"/>
                  </a:moveTo>
                  <a:cubicBezTo>
                    <a:pt x="469" y="304"/>
                    <a:pt x="457" y="316"/>
                    <a:pt x="443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48" y="316"/>
                    <a:pt x="36" y="304"/>
                    <a:pt x="36" y="290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6" y="48"/>
                    <a:pt x="48" y="36"/>
                    <a:pt x="62" y="36"/>
                  </a:cubicBezTo>
                  <a:cubicBezTo>
                    <a:pt x="443" y="36"/>
                    <a:pt x="443" y="36"/>
                    <a:pt x="443" y="36"/>
                  </a:cubicBezTo>
                  <a:cubicBezTo>
                    <a:pt x="457" y="36"/>
                    <a:pt x="469" y="48"/>
                    <a:pt x="469" y="62"/>
                  </a:cubicBezTo>
                  <a:lnTo>
                    <a:pt x="469" y="2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cxnSp>
        <p:nvCxnSpPr>
          <p:cNvPr id="84" name="直接连接符 83"/>
          <p:cNvCxnSpPr/>
          <p:nvPr/>
        </p:nvCxnSpPr>
        <p:spPr>
          <a:xfrm>
            <a:off x="10179259" y="1190082"/>
            <a:ext cx="47412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9701779" y="1190081"/>
            <a:ext cx="47412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9665440" y="1167220"/>
            <a:ext cx="45702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0653385" y="1171981"/>
            <a:ext cx="45702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200000">
            <a:off x="9689175" y="696815"/>
            <a:ext cx="980168" cy="9798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6307681" y="1191486"/>
            <a:ext cx="3032874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9390546" y="1189576"/>
            <a:ext cx="307880" cy="2542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 rot="10800000">
            <a:off x="9340555" y="1139253"/>
            <a:ext cx="99976" cy="100012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9342611" y="1136716"/>
            <a:ext cx="99976" cy="100012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3" name="直接连接符 92"/>
          <p:cNvCxnSpPr>
            <a:stCxn id="88" idx="4"/>
          </p:cNvCxnSpPr>
          <p:nvPr/>
        </p:nvCxnSpPr>
        <p:spPr>
          <a:xfrm flipV="1">
            <a:off x="10669166" y="1186722"/>
            <a:ext cx="166572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11327695" y="1052607"/>
            <a:ext cx="287177" cy="287280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9897676" y="956598"/>
            <a:ext cx="616901" cy="519009"/>
            <a:chOff x="5146675" y="766763"/>
            <a:chExt cx="1590676" cy="1338263"/>
          </a:xfrm>
        </p:grpSpPr>
        <p:sp>
          <p:nvSpPr>
            <p:cNvPr id="96" name="Oval 18"/>
            <p:cNvSpPr>
              <a:spLocks noChangeArrowheads="1"/>
            </p:cNvSpPr>
            <p:nvPr/>
          </p:nvSpPr>
          <p:spPr bwMode="auto">
            <a:xfrm>
              <a:off x="5675313" y="766763"/>
              <a:ext cx="533400" cy="534988"/>
            </a:xfrm>
            <a:prstGeom prst="ellipse">
              <a:avLst/>
            </a:pr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7" name="Freeform 19"/>
            <p:cNvSpPr>
              <a:spLocks/>
            </p:cNvSpPr>
            <p:nvPr/>
          </p:nvSpPr>
          <p:spPr bwMode="auto">
            <a:xfrm>
              <a:off x="5511800" y="1344613"/>
              <a:ext cx="860425" cy="760413"/>
            </a:xfrm>
            <a:custGeom>
              <a:avLst/>
              <a:gdLst>
                <a:gd name="T0" fmla="*/ 201 w 301"/>
                <a:gd name="T1" fmla="*/ 0 h 266"/>
                <a:gd name="T2" fmla="*/ 151 w 301"/>
                <a:gd name="T3" fmla="*/ 67 h 266"/>
                <a:gd name="T4" fmla="*/ 101 w 301"/>
                <a:gd name="T5" fmla="*/ 0 h 266"/>
                <a:gd name="T6" fmla="*/ 0 w 301"/>
                <a:gd name="T7" fmla="*/ 144 h 266"/>
                <a:gd name="T8" fmla="*/ 0 w 301"/>
                <a:gd name="T9" fmla="*/ 235 h 266"/>
                <a:gd name="T10" fmla="*/ 0 w 301"/>
                <a:gd name="T11" fmla="*/ 235 h 266"/>
                <a:gd name="T12" fmla="*/ 151 w 301"/>
                <a:gd name="T13" fmla="*/ 266 h 266"/>
                <a:gd name="T14" fmla="*/ 301 w 301"/>
                <a:gd name="T15" fmla="*/ 235 h 266"/>
                <a:gd name="T16" fmla="*/ 301 w 301"/>
                <a:gd name="T17" fmla="*/ 235 h 266"/>
                <a:gd name="T18" fmla="*/ 301 w 301"/>
                <a:gd name="T19" fmla="*/ 144 h 266"/>
                <a:gd name="T20" fmla="*/ 201 w 301"/>
                <a:gd name="T2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1" h="266">
                  <a:moveTo>
                    <a:pt x="201" y="0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2" y="21"/>
                    <a:pt x="0" y="78"/>
                    <a:pt x="0" y="14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" y="252"/>
                    <a:pt x="69" y="266"/>
                    <a:pt x="151" y="266"/>
                  </a:cubicBezTo>
                  <a:cubicBezTo>
                    <a:pt x="232" y="266"/>
                    <a:pt x="298" y="252"/>
                    <a:pt x="301" y="235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1" y="78"/>
                    <a:pt x="259" y="21"/>
                    <a:pt x="201" y="0"/>
                  </a:cubicBezTo>
                  <a:close/>
                </a:path>
              </a:pathLst>
            </a:cu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8" name="Freeform 20"/>
            <p:cNvSpPr>
              <a:spLocks/>
            </p:cNvSpPr>
            <p:nvPr/>
          </p:nvSpPr>
          <p:spPr bwMode="auto">
            <a:xfrm>
              <a:off x="5900738" y="1319213"/>
              <a:ext cx="85725" cy="50800"/>
            </a:xfrm>
            <a:custGeom>
              <a:avLst/>
              <a:gdLst>
                <a:gd name="T0" fmla="*/ 30 w 30"/>
                <a:gd name="T1" fmla="*/ 1 h 18"/>
                <a:gd name="T2" fmla="*/ 15 w 30"/>
                <a:gd name="T3" fmla="*/ 0 h 18"/>
                <a:gd name="T4" fmla="*/ 1 w 30"/>
                <a:gd name="T5" fmla="*/ 1 h 18"/>
                <a:gd name="T6" fmla="*/ 7 w 30"/>
                <a:gd name="T7" fmla="*/ 18 h 18"/>
                <a:gd name="T8" fmla="*/ 24 w 30"/>
                <a:gd name="T9" fmla="*/ 18 h 18"/>
                <a:gd name="T10" fmla="*/ 30 w 30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8">
                  <a:moveTo>
                    <a:pt x="30" y="1"/>
                  </a:moveTo>
                  <a:cubicBezTo>
                    <a:pt x="25" y="0"/>
                    <a:pt x="20" y="0"/>
                    <a:pt x="15" y="0"/>
                  </a:cubicBezTo>
                  <a:cubicBezTo>
                    <a:pt x="10" y="0"/>
                    <a:pt x="6" y="0"/>
                    <a:pt x="1" y="1"/>
                  </a:cubicBezTo>
                  <a:cubicBezTo>
                    <a:pt x="1" y="1"/>
                    <a:pt x="0" y="11"/>
                    <a:pt x="7" y="18"/>
                  </a:cubicBezTo>
                  <a:cubicBezTo>
                    <a:pt x="7" y="18"/>
                    <a:pt x="18" y="18"/>
                    <a:pt x="24" y="18"/>
                  </a:cubicBezTo>
                  <a:cubicBezTo>
                    <a:pt x="24" y="18"/>
                    <a:pt x="30" y="12"/>
                    <a:pt x="30" y="1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9" name="Freeform 21"/>
            <p:cNvSpPr>
              <a:spLocks/>
            </p:cNvSpPr>
            <p:nvPr/>
          </p:nvSpPr>
          <p:spPr bwMode="auto">
            <a:xfrm>
              <a:off x="5894388" y="1377951"/>
              <a:ext cx="95250" cy="130175"/>
            </a:xfrm>
            <a:custGeom>
              <a:avLst/>
              <a:gdLst>
                <a:gd name="T0" fmla="*/ 15 w 60"/>
                <a:gd name="T1" fmla="*/ 0 h 82"/>
                <a:gd name="T2" fmla="*/ 47 w 60"/>
                <a:gd name="T3" fmla="*/ 0 h 82"/>
                <a:gd name="T4" fmla="*/ 60 w 60"/>
                <a:gd name="T5" fmla="*/ 47 h 82"/>
                <a:gd name="T6" fmla="*/ 31 w 60"/>
                <a:gd name="T7" fmla="*/ 82 h 82"/>
                <a:gd name="T8" fmla="*/ 0 w 60"/>
                <a:gd name="T9" fmla="*/ 47 h 82"/>
                <a:gd name="T10" fmla="*/ 15 w 60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2">
                  <a:moveTo>
                    <a:pt x="15" y="0"/>
                  </a:moveTo>
                  <a:lnTo>
                    <a:pt x="47" y="0"/>
                  </a:lnTo>
                  <a:lnTo>
                    <a:pt x="60" y="47"/>
                  </a:lnTo>
                  <a:lnTo>
                    <a:pt x="31" y="82"/>
                  </a:lnTo>
                  <a:lnTo>
                    <a:pt x="0" y="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0" name="Freeform 22"/>
            <p:cNvSpPr>
              <a:spLocks/>
            </p:cNvSpPr>
            <p:nvPr/>
          </p:nvSpPr>
          <p:spPr bwMode="auto">
            <a:xfrm>
              <a:off x="5432425" y="1427163"/>
              <a:ext cx="71438" cy="96838"/>
            </a:xfrm>
            <a:custGeom>
              <a:avLst/>
              <a:gdLst>
                <a:gd name="T0" fmla="*/ 23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3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3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3" y="61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1" name="Freeform 23"/>
            <p:cNvSpPr>
              <a:spLocks/>
            </p:cNvSpPr>
            <p:nvPr/>
          </p:nvSpPr>
          <p:spPr bwMode="auto">
            <a:xfrm>
              <a:off x="5146675" y="1401763"/>
              <a:ext cx="465138" cy="568325"/>
            </a:xfrm>
            <a:custGeom>
              <a:avLst/>
              <a:gdLst>
                <a:gd name="T0" fmla="*/ 150 w 163"/>
                <a:gd name="T1" fmla="*/ 0 h 199"/>
                <a:gd name="T2" fmla="*/ 113 w 163"/>
                <a:gd name="T3" fmla="*/ 50 h 199"/>
                <a:gd name="T4" fmla="*/ 75 w 163"/>
                <a:gd name="T5" fmla="*/ 0 h 199"/>
                <a:gd name="T6" fmla="*/ 0 w 163"/>
                <a:gd name="T7" fmla="*/ 108 h 199"/>
                <a:gd name="T8" fmla="*/ 0 w 163"/>
                <a:gd name="T9" fmla="*/ 176 h 199"/>
                <a:gd name="T10" fmla="*/ 0 w 163"/>
                <a:gd name="T11" fmla="*/ 176 h 199"/>
                <a:gd name="T12" fmla="*/ 113 w 163"/>
                <a:gd name="T13" fmla="*/ 199 h 199"/>
                <a:gd name="T14" fmla="*/ 114 w 163"/>
                <a:gd name="T15" fmla="*/ 199 h 199"/>
                <a:gd name="T16" fmla="*/ 114 w 163"/>
                <a:gd name="T17" fmla="*/ 124 h 199"/>
                <a:gd name="T18" fmla="*/ 163 w 163"/>
                <a:gd name="T19" fmla="*/ 6 h 199"/>
                <a:gd name="T20" fmla="*/ 150 w 163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9">
                  <a:moveTo>
                    <a:pt x="150" y="0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1" y="16"/>
                    <a:pt x="0" y="58"/>
                    <a:pt x="0" y="10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" y="189"/>
                    <a:pt x="52" y="199"/>
                    <a:pt x="113" y="199"/>
                  </a:cubicBezTo>
                  <a:cubicBezTo>
                    <a:pt x="113" y="199"/>
                    <a:pt x="114" y="199"/>
                    <a:pt x="114" y="199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78"/>
                    <a:pt x="133" y="36"/>
                    <a:pt x="163" y="6"/>
                  </a:cubicBezTo>
                  <a:cubicBezTo>
                    <a:pt x="159" y="3"/>
                    <a:pt x="155" y="2"/>
                    <a:pt x="150" y="0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2" name="Freeform 24"/>
            <p:cNvSpPr>
              <a:spLocks/>
            </p:cNvSpPr>
            <p:nvPr/>
          </p:nvSpPr>
          <p:spPr bwMode="auto">
            <a:xfrm>
              <a:off x="5438775" y="1381126"/>
              <a:ext cx="61913" cy="41275"/>
            </a:xfrm>
            <a:custGeom>
              <a:avLst/>
              <a:gdLst>
                <a:gd name="T0" fmla="*/ 18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8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8" y="14"/>
                  </a:moveTo>
                  <a:cubicBezTo>
                    <a:pt x="18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8" y="14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3" name="Oval 25"/>
            <p:cNvSpPr>
              <a:spLocks noChangeArrowheads="1"/>
            </p:cNvSpPr>
            <p:nvPr/>
          </p:nvSpPr>
          <p:spPr bwMode="auto">
            <a:xfrm>
              <a:off x="5267325" y="966788"/>
              <a:ext cx="401638" cy="403225"/>
            </a:xfrm>
            <a:prstGeom prst="ellipse">
              <a:avLst/>
            </a:pr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4" name="Freeform 26"/>
            <p:cNvSpPr>
              <a:spLocks/>
            </p:cNvSpPr>
            <p:nvPr/>
          </p:nvSpPr>
          <p:spPr bwMode="auto">
            <a:xfrm>
              <a:off x="6386513" y="1381126"/>
              <a:ext cx="61913" cy="41275"/>
            </a:xfrm>
            <a:custGeom>
              <a:avLst/>
              <a:gdLst>
                <a:gd name="T0" fmla="*/ 17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7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7" y="14"/>
                  </a:moveTo>
                  <a:cubicBezTo>
                    <a:pt x="17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7" y="14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5" name="Freeform 27"/>
            <p:cNvSpPr>
              <a:spLocks/>
            </p:cNvSpPr>
            <p:nvPr/>
          </p:nvSpPr>
          <p:spPr bwMode="auto">
            <a:xfrm>
              <a:off x="6380163" y="1427163"/>
              <a:ext cx="71438" cy="96838"/>
            </a:xfrm>
            <a:custGeom>
              <a:avLst/>
              <a:gdLst>
                <a:gd name="T0" fmla="*/ 24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4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4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4" y="61"/>
                  </a:ln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6" name="Oval 28"/>
            <p:cNvSpPr>
              <a:spLocks noChangeArrowheads="1"/>
            </p:cNvSpPr>
            <p:nvPr/>
          </p:nvSpPr>
          <p:spPr bwMode="auto">
            <a:xfrm>
              <a:off x="6215063" y="966788"/>
              <a:ext cx="403225" cy="403225"/>
            </a:xfrm>
            <a:prstGeom prst="ellipse">
              <a:avLst/>
            </a:pr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auto">
            <a:xfrm>
              <a:off x="6272213" y="1401763"/>
              <a:ext cx="465138" cy="568325"/>
            </a:xfrm>
            <a:custGeom>
              <a:avLst/>
              <a:gdLst>
                <a:gd name="T0" fmla="*/ 88 w 163"/>
                <a:gd name="T1" fmla="*/ 0 h 199"/>
                <a:gd name="T2" fmla="*/ 51 w 163"/>
                <a:gd name="T3" fmla="*/ 50 h 199"/>
                <a:gd name="T4" fmla="*/ 13 w 163"/>
                <a:gd name="T5" fmla="*/ 0 h 199"/>
                <a:gd name="T6" fmla="*/ 0 w 163"/>
                <a:gd name="T7" fmla="*/ 6 h 199"/>
                <a:gd name="T8" fmla="*/ 49 w 163"/>
                <a:gd name="T9" fmla="*/ 124 h 199"/>
                <a:gd name="T10" fmla="*/ 49 w 163"/>
                <a:gd name="T11" fmla="*/ 199 h 199"/>
                <a:gd name="T12" fmla="*/ 51 w 163"/>
                <a:gd name="T13" fmla="*/ 199 h 199"/>
                <a:gd name="T14" fmla="*/ 163 w 163"/>
                <a:gd name="T15" fmla="*/ 176 h 199"/>
                <a:gd name="T16" fmla="*/ 163 w 163"/>
                <a:gd name="T17" fmla="*/ 176 h 199"/>
                <a:gd name="T18" fmla="*/ 163 w 163"/>
                <a:gd name="T19" fmla="*/ 108 h 199"/>
                <a:gd name="T20" fmla="*/ 88 w 163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9">
                  <a:moveTo>
                    <a:pt x="88" y="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3"/>
                    <a:pt x="0" y="6"/>
                  </a:cubicBezTo>
                  <a:cubicBezTo>
                    <a:pt x="30" y="36"/>
                    <a:pt x="49" y="78"/>
                    <a:pt x="49" y="12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199"/>
                    <a:pt x="50" y="199"/>
                    <a:pt x="51" y="199"/>
                  </a:cubicBezTo>
                  <a:cubicBezTo>
                    <a:pt x="112" y="199"/>
                    <a:pt x="161" y="189"/>
                    <a:pt x="163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58"/>
                    <a:pt x="132" y="16"/>
                    <a:pt x="88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BC6999FD-CC67-4C08-B951-0DC0A4EA251A}"/>
              </a:ext>
            </a:extLst>
          </p:cNvPr>
          <p:cNvSpPr/>
          <p:nvPr/>
        </p:nvSpPr>
        <p:spPr>
          <a:xfrm>
            <a:off x="1677423" y="2166349"/>
            <a:ext cx="9218132" cy="434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设计广播数据报网络程序时，必须将要广播或接收广播的主机加入到同一个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类地址。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类地址也称作个组播地址，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类地址并不代表某个特定主机的位置，一个具有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类地址的主机要广播数据或接收广播，都必须加入到同一个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类地址。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RMI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是一种分布式技术，使用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RMI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可以让一个虚拟机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(JVM)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上的应用程序请求调用位于网络上另一处的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JVM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上的对象方法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RMI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是一种分布式技术，使用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RMI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可以让一个虚拟机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(JVM)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上的应用程序请求调用位于网络上另一处的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JVM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上的对象方法。</a:t>
            </a:r>
          </a:p>
          <a:p>
            <a:pPr indent="720000">
              <a:lnSpc>
                <a:spcPct val="130000"/>
              </a:lnSpc>
            </a:pP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3147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FFD88D-BF89-48EC-9290-2F0644F78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302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330DB4-9685-4C7D-A3B8-BFA6B41156D9}"/>
              </a:ext>
            </a:extLst>
          </p:cNvPr>
          <p:cNvSpPr/>
          <p:nvPr/>
        </p:nvSpPr>
        <p:spPr>
          <a:xfrm>
            <a:off x="19744" y="0"/>
            <a:ext cx="12189178" cy="685641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B2A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BF3D36-3BF4-4E7B-A663-9B90D04FD428}"/>
              </a:ext>
            </a:extLst>
          </p:cNvPr>
          <p:cNvSpPr/>
          <p:nvPr/>
        </p:nvSpPr>
        <p:spPr>
          <a:xfrm>
            <a:off x="4244913" y="1345474"/>
            <a:ext cx="3778347" cy="3779714"/>
          </a:xfrm>
          <a:prstGeom prst="ellipse">
            <a:avLst/>
          </a:prstGeom>
          <a:ln w="12700">
            <a:solidFill>
              <a:srgbClr val="FFFFFF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1297C28-9027-4614-839A-E309F1E7C81D}"/>
              </a:ext>
            </a:extLst>
          </p:cNvPr>
          <p:cNvSpPr/>
          <p:nvPr/>
        </p:nvSpPr>
        <p:spPr>
          <a:xfrm>
            <a:off x="4520347" y="1605805"/>
            <a:ext cx="3238828" cy="32400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3D24608-E803-4A3C-896A-3D276C7C6021}"/>
              </a:ext>
            </a:extLst>
          </p:cNvPr>
          <p:cNvCxnSpPr/>
          <p:nvPr/>
        </p:nvCxnSpPr>
        <p:spPr>
          <a:xfrm flipV="1">
            <a:off x="2026949" y="3297244"/>
            <a:ext cx="3355" cy="1081086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C6D8C9-F80F-4FEC-8063-50B54995F732}"/>
              </a:ext>
            </a:extLst>
          </p:cNvPr>
          <p:cNvCxnSpPr/>
          <p:nvPr/>
        </p:nvCxnSpPr>
        <p:spPr>
          <a:xfrm>
            <a:off x="2030304" y="3297244"/>
            <a:ext cx="47412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79E2416-6782-43F2-A864-B178CA198426}"/>
              </a:ext>
            </a:extLst>
          </p:cNvPr>
          <p:cNvCxnSpPr/>
          <p:nvPr/>
        </p:nvCxnSpPr>
        <p:spPr>
          <a:xfrm>
            <a:off x="1557586" y="3297244"/>
            <a:ext cx="47412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F8FDA163-5321-44BC-B593-6F1A4AF16E76}"/>
              </a:ext>
            </a:extLst>
          </p:cNvPr>
          <p:cNvSpPr/>
          <p:nvPr/>
        </p:nvSpPr>
        <p:spPr>
          <a:xfrm>
            <a:off x="1522834" y="3274382"/>
            <a:ext cx="45702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78F3A09-4621-42FF-B2CD-901CF0E64A0A}"/>
              </a:ext>
            </a:extLst>
          </p:cNvPr>
          <p:cNvSpPr/>
          <p:nvPr/>
        </p:nvSpPr>
        <p:spPr>
          <a:xfrm>
            <a:off x="2504430" y="3274381"/>
            <a:ext cx="45702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FA05833-E77B-459E-AFE7-31FC80678818}"/>
              </a:ext>
            </a:extLst>
          </p:cNvPr>
          <p:cNvSpPr/>
          <p:nvPr/>
        </p:nvSpPr>
        <p:spPr>
          <a:xfrm rot="16200000">
            <a:off x="1540220" y="2803978"/>
            <a:ext cx="980168" cy="9798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1C879A3-692F-4AE7-95BF-171C905C7C12}"/>
              </a:ext>
            </a:extLst>
          </p:cNvPr>
          <p:cNvCxnSpPr/>
          <p:nvPr/>
        </p:nvCxnSpPr>
        <p:spPr>
          <a:xfrm flipV="1">
            <a:off x="10175904" y="3295840"/>
            <a:ext cx="3355" cy="1081086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D2B1164-933E-4045-8EB3-250888760A56}"/>
              </a:ext>
            </a:extLst>
          </p:cNvPr>
          <p:cNvCxnSpPr/>
          <p:nvPr/>
        </p:nvCxnSpPr>
        <p:spPr>
          <a:xfrm>
            <a:off x="10179259" y="3295840"/>
            <a:ext cx="47412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0B0384A-B864-4C24-B774-9B81FAD7CA8B}"/>
              </a:ext>
            </a:extLst>
          </p:cNvPr>
          <p:cNvCxnSpPr/>
          <p:nvPr/>
        </p:nvCxnSpPr>
        <p:spPr>
          <a:xfrm>
            <a:off x="9701779" y="3295839"/>
            <a:ext cx="474124" cy="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DF439573-3377-4989-9B35-C42B05654495}"/>
              </a:ext>
            </a:extLst>
          </p:cNvPr>
          <p:cNvSpPr/>
          <p:nvPr/>
        </p:nvSpPr>
        <p:spPr>
          <a:xfrm>
            <a:off x="9665440" y="3272978"/>
            <a:ext cx="45702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9AFF372-FC44-4EDB-B6BA-5DA215731B36}"/>
              </a:ext>
            </a:extLst>
          </p:cNvPr>
          <p:cNvSpPr/>
          <p:nvPr/>
        </p:nvSpPr>
        <p:spPr>
          <a:xfrm>
            <a:off x="10653385" y="3277739"/>
            <a:ext cx="45702" cy="45719"/>
          </a:xfrm>
          <a:prstGeom prst="ellipse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ED4CE43-B404-4F8F-AD69-AA6566225674}"/>
              </a:ext>
            </a:extLst>
          </p:cNvPr>
          <p:cNvSpPr/>
          <p:nvPr/>
        </p:nvSpPr>
        <p:spPr>
          <a:xfrm rot="16200000">
            <a:off x="9689175" y="2802573"/>
            <a:ext cx="980168" cy="9798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52C055B-B333-4A7B-8B40-4B34DA7D7D1F}"/>
              </a:ext>
            </a:extLst>
          </p:cNvPr>
          <p:cNvCxnSpPr/>
          <p:nvPr/>
        </p:nvCxnSpPr>
        <p:spPr>
          <a:xfrm>
            <a:off x="2520213" y="3297242"/>
            <a:ext cx="29085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B4F2026E-3287-4C13-846F-197D58BC94B1}"/>
              </a:ext>
            </a:extLst>
          </p:cNvPr>
          <p:cNvSpPr/>
          <p:nvPr/>
        </p:nvSpPr>
        <p:spPr>
          <a:xfrm>
            <a:off x="2761077" y="3244856"/>
            <a:ext cx="99976" cy="100012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00EE3B3-501E-4328-8183-09457C9D0A90}"/>
              </a:ext>
            </a:extLst>
          </p:cNvPr>
          <p:cNvCxnSpPr/>
          <p:nvPr/>
        </p:nvCxnSpPr>
        <p:spPr>
          <a:xfrm>
            <a:off x="2811063" y="3297244"/>
            <a:ext cx="3284936" cy="632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6BE53A0-D47B-49EF-AD7D-21118993407D}"/>
              </a:ext>
            </a:extLst>
          </p:cNvPr>
          <p:cNvCxnSpPr/>
          <p:nvPr/>
        </p:nvCxnSpPr>
        <p:spPr>
          <a:xfrm flipH="1">
            <a:off x="9390546" y="3295335"/>
            <a:ext cx="307880" cy="2542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AAAD542D-442E-4D6D-9F91-74F9984DE2E3}"/>
              </a:ext>
            </a:extLst>
          </p:cNvPr>
          <p:cNvSpPr/>
          <p:nvPr/>
        </p:nvSpPr>
        <p:spPr>
          <a:xfrm rot="10800000">
            <a:off x="9340555" y="3245012"/>
            <a:ext cx="99976" cy="100012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482A5C1-DB5E-4762-942E-110FDD48094E}"/>
              </a:ext>
            </a:extLst>
          </p:cNvPr>
          <p:cNvCxnSpPr/>
          <p:nvPr/>
        </p:nvCxnSpPr>
        <p:spPr>
          <a:xfrm flipH="1">
            <a:off x="6096000" y="3296288"/>
            <a:ext cx="329454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1C121E0-03C9-4C54-B4B6-DFCF17E3807D}"/>
              </a:ext>
            </a:extLst>
          </p:cNvPr>
          <p:cNvCxnSpPr>
            <a:stCxn id="6" idx="7"/>
          </p:cNvCxnSpPr>
          <p:nvPr/>
        </p:nvCxnSpPr>
        <p:spPr>
          <a:xfrm flipH="1">
            <a:off x="6096000" y="1898999"/>
            <a:ext cx="1373934" cy="1396335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A20F825-BA5E-4A6A-882A-86EA7DA99D64}"/>
              </a:ext>
            </a:extLst>
          </p:cNvPr>
          <p:cNvCxnSpPr>
            <a:stCxn id="6" idx="3"/>
          </p:cNvCxnSpPr>
          <p:nvPr/>
        </p:nvCxnSpPr>
        <p:spPr>
          <a:xfrm flipV="1">
            <a:off x="4798238" y="3295334"/>
            <a:ext cx="1297762" cy="1276328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80B1CAF-F8C5-4FF2-981A-BABA0503FD4D}"/>
              </a:ext>
            </a:extLst>
          </p:cNvPr>
          <p:cNvCxnSpPr/>
          <p:nvPr/>
        </p:nvCxnSpPr>
        <p:spPr>
          <a:xfrm flipH="1" flipV="1">
            <a:off x="6099356" y="3300602"/>
            <a:ext cx="1318883" cy="1150629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7997480-D55C-44F8-9389-078FD68956F1}"/>
              </a:ext>
            </a:extLst>
          </p:cNvPr>
          <p:cNvCxnSpPr>
            <a:endCxn id="34" idx="1"/>
          </p:cNvCxnSpPr>
          <p:nvPr/>
        </p:nvCxnSpPr>
        <p:spPr>
          <a:xfrm flipH="1" flipV="1">
            <a:off x="4877791" y="1977103"/>
            <a:ext cx="1221564" cy="1315378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C290C461-FF47-4653-B656-C24A5A2E02F3}"/>
              </a:ext>
            </a:extLst>
          </p:cNvPr>
          <p:cNvSpPr/>
          <p:nvPr/>
        </p:nvSpPr>
        <p:spPr>
          <a:xfrm>
            <a:off x="2753564" y="3216147"/>
            <a:ext cx="152609" cy="152664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16B531F-B19D-4D2E-8669-073D27AB0F9D}"/>
              </a:ext>
            </a:extLst>
          </p:cNvPr>
          <p:cNvSpPr/>
          <p:nvPr/>
        </p:nvSpPr>
        <p:spPr>
          <a:xfrm>
            <a:off x="9279806" y="3197348"/>
            <a:ext cx="160725" cy="160782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7FF65A7-7E7A-4E15-96D6-CA6D104E7BAE}"/>
              </a:ext>
            </a:extLst>
          </p:cNvPr>
          <p:cNvSpPr/>
          <p:nvPr/>
        </p:nvSpPr>
        <p:spPr>
          <a:xfrm>
            <a:off x="4754622" y="4533716"/>
            <a:ext cx="99976" cy="100012"/>
          </a:xfrm>
          <a:prstGeom prst="ellips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7224768-3386-4CA0-81FD-AD30351638D8}"/>
              </a:ext>
            </a:extLst>
          </p:cNvPr>
          <p:cNvSpPr/>
          <p:nvPr/>
        </p:nvSpPr>
        <p:spPr>
          <a:xfrm>
            <a:off x="7419946" y="1856417"/>
            <a:ext cx="99976" cy="100012"/>
          </a:xfrm>
          <a:prstGeom prst="ellips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B3D2CB2-3C3D-4D0C-812C-7FA5E43F5D13}"/>
              </a:ext>
            </a:extLst>
          </p:cNvPr>
          <p:cNvSpPr/>
          <p:nvPr/>
        </p:nvSpPr>
        <p:spPr>
          <a:xfrm>
            <a:off x="4360748" y="1459873"/>
            <a:ext cx="3530587" cy="353186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4D0F3FF-72D9-48E8-ACA8-B976165615FC}"/>
              </a:ext>
            </a:extLst>
          </p:cNvPr>
          <p:cNvSpPr/>
          <p:nvPr/>
        </p:nvSpPr>
        <p:spPr>
          <a:xfrm>
            <a:off x="4838732" y="1949813"/>
            <a:ext cx="99976" cy="100012"/>
          </a:xfrm>
          <a:prstGeom prst="ellips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3A604AA-7DC5-480F-9255-C81EA4A3AAF7}"/>
              </a:ext>
            </a:extLst>
          </p:cNvPr>
          <p:cNvSpPr/>
          <p:nvPr/>
        </p:nvSpPr>
        <p:spPr>
          <a:xfrm>
            <a:off x="7322138" y="4424160"/>
            <a:ext cx="99976" cy="100012"/>
          </a:xfrm>
          <a:prstGeom prst="ellips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14DD77-8A8A-4E61-9E28-39019D431169}"/>
              </a:ext>
            </a:extLst>
          </p:cNvPr>
          <p:cNvGrpSpPr/>
          <p:nvPr/>
        </p:nvGrpSpPr>
        <p:grpSpPr>
          <a:xfrm>
            <a:off x="4514671" y="1605805"/>
            <a:ext cx="3238829" cy="3240000"/>
            <a:chOff x="4514099" y="1605805"/>
            <a:chExt cx="3240000" cy="3240000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6EE90AD-3856-4C02-AA14-28EAC9EACB4A}"/>
                </a:ext>
              </a:extLst>
            </p:cNvPr>
            <p:cNvSpPr/>
            <p:nvPr/>
          </p:nvSpPr>
          <p:spPr>
            <a:xfrm>
              <a:off x="4514099" y="1605805"/>
              <a:ext cx="3240000" cy="3240000"/>
            </a:xfrm>
            <a:prstGeom prst="ellipse">
              <a:avLst/>
            </a:prstGeom>
            <a:solidFill>
              <a:srgbClr val="595959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42">
              <a:extLst>
                <a:ext uri="{FF2B5EF4-FFF2-40B4-BE49-F238E27FC236}">
                  <a16:creationId xmlns:a16="http://schemas.microsoft.com/office/drawing/2014/main" id="{729F789C-6FF8-4988-87D9-07720C5C4767}"/>
                </a:ext>
              </a:extLst>
            </p:cNvPr>
            <p:cNvSpPr txBox="1"/>
            <p:nvPr/>
          </p:nvSpPr>
          <p:spPr>
            <a:xfrm>
              <a:off x="4724220" y="2762074"/>
              <a:ext cx="2858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799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谢谢大家</a:t>
              </a:r>
            </a:p>
          </p:txBody>
        </p:sp>
        <p:sp>
          <p:nvSpPr>
            <p:cNvPr id="40" name="文本框 43">
              <a:extLst>
                <a:ext uri="{FF2B5EF4-FFF2-40B4-BE49-F238E27FC236}">
                  <a16:creationId xmlns:a16="http://schemas.microsoft.com/office/drawing/2014/main" id="{CFEED46C-FADD-4762-8863-1ADEAEA256A3}"/>
                </a:ext>
              </a:extLst>
            </p:cNvPr>
            <p:cNvSpPr txBox="1"/>
            <p:nvPr/>
          </p:nvSpPr>
          <p:spPr>
            <a:xfrm>
              <a:off x="4519776" y="3433912"/>
              <a:ext cx="3224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Java</a:t>
              </a:r>
              <a:r>
                <a:rPr lang="zh-CN" altLang="en-US" sz="20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程序设计</a:t>
              </a:r>
            </a:p>
          </p:txBody>
        </p: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B4B06A-EF2A-48AE-A62B-D5CF65CC5807}"/>
              </a:ext>
            </a:extLst>
          </p:cNvPr>
          <p:cNvCxnSpPr>
            <a:stCxn id="19" idx="4"/>
          </p:cNvCxnSpPr>
          <p:nvPr/>
        </p:nvCxnSpPr>
        <p:spPr>
          <a:xfrm flipV="1">
            <a:off x="10669166" y="3292480"/>
            <a:ext cx="1665721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C1FB052-3BEF-4E89-B62A-AEB6DFE89EB7}"/>
              </a:ext>
            </a:extLst>
          </p:cNvPr>
          <p:cNvCxnSpPr/>
          <p:nvPr/>
        </p:nvCxnSpPr>
        <p:spPr>
          <a:xfrm flipV="1">
            <a:off x="-119793" y="3292480"/>
            <a:ext cx="1665721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29DF6446-0810-42B3-A94A-DF47FB0A247C}"/>
              </a:ext>
            </a:extLst>
          </p:cNvPr>
          <p:cNvSpPr/>
          <p:nvPr/>
        </p:nvSpPr>
        <p:spPr>
          <a:xfrm>
            <a:off x="588769" y="3148840"/>
            <a:ext cx="287177" cy="287280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B93CC2F-B776-4D51-AA6F-11055A861D9F}"/>
              </a:ext>
            </a:extLst>
          </p:cNvPr>
          <p:cNvSpPr/>
          <p:nvPr/>
        </p:nvSpPr>
        <p:spPr>
          <a:xfrm>
            <a:off x="11327695" y="3158365"/>
            <a:ext cx="287177" cy="287280"/>
          </a:xfrm>
          <a:prstGeom prst="ellipse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1A5A68E-88A9-4193-A771-7A989334B7C8}"/>
              </a:ext>
            </a:extLst>
          </p:cNvPr>
          <p:cNvGrpSpPr/>
          <p:nvPr/>
        </p:nvGrpSpPr>
        <p:grpSpPr>
          <a:xfrm>
            <a:off x="3787185" y="920331"/>
            <a:ext cx="4654297" cy="4663235"/>
            <a:chOff x="4095140" y="1166024"/>
            <a:chExt cx="4140000" cy="414645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633EA82-B0E9-46B6-AB14-7FF5EEFE3435}"/>
                </a:ext>
              </a:extLst>
            </p:cNvPr>
            <p:cNvSpPr/>
            <p:nvPr/>
          </p:nvSpPr>
          <p:spPr>
            <a:xfrm>
              <a:off x="4095140" y="1166024"/>
              <a:ext cx="4140000" cy="414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5C4577AE-B83D-44B2-A3E0-563C2F11459E}"/>
                </a:ext>
              </a:extLst>
            </p:cNvPr>
            <p:cNvSpPr/>
            <p:nvPr/>
          </p:nvSpPr>
          <p:spPr>
            <a:xfrm>
              <a:off x="4095140" y="1172474"/>
              <a:ext cx="4140000" cy="4140000"/>
            </a:xfrm>
            <a:prstGeom prst="arc">
              <a:avLst>
                <a:gd name="adj1" fmla="val 11936969"/>
                <a:gd name="adj2" fmla="val 17475323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20EA642-260F-4477-A9E8-CDF9D9EF7AFC}"/>
              </a:ext>
            </a:extLst>
          </p:cNvPr>
          <p:cNvGrpSpPr/>
          <p:nvPr/>
        </p:nvGrpSpPr>
        <p:grpSpPr>
          <a:xfrm rot="12406911">
            <a:off x="3802146" y="908468"/>
            <a:ext cx="4654297" cy="4663235"/>
            <a:chOff x="4095140" y="1166024"/>
            <a:chExt cx="4140000" cy="414645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24D814C-BB42-4E79-BACA-9EAC714CE0E8}"/>
                </a:ext>
              </a:extLst>
            </p:cNvPr>
            <p:cNvSpPr/>
            <p:nvPr/>
          </p:nvSpPr>
          <p:spPr>
            <a:xfrm>
              <a:off x="4095140" y="1166024"/>
              <a:ext cx="4140000" cy="414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弧形 49">
              <a:extLst>
                <a:ext uri="{FF2B5EF4-FFF2-40B4-BE49-F238E27FC236}">
                  <a16:creationId xmlns:a16="http://schemas.microsoft.com/office/drawing/2014/main" id="{73015C8C-357D-4845-9642-841581251C14}"/>
                </a:ext>
              </a:extLst>
            </p:cNvPr>
            <p:cNvSpPr/>
            <p:nvPr/>
          </p:nvSpPr>
          <p:spPr>
            <a:xfrm>
              <a:off x="4095140" y="1172474"/>
              <a:ext cx="4140000" cy="4140000"/>
            </a:xfrm>
            <a:prstGeom prst="arc">
              <a:avLst>
                <a:gd name="adj1" fmla="val 14231143"/>
                <a:gd name="adj2" fmla="val 17475323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B7E8D2F-08B9-403B-9E63-50F7F289C110}"/>
              </a:ext>
            </a:extLst>
          </p:cNvPr>
          <p:cNvGrpSpPr/>
          <p:nvPr/>
        </p:nvGrpSpPr>
        <p:grpSpPr>
          <a:xfrm rot="6181611">
            <a:off x="3774368" y="927626"/>
            <a:ext cx="4655982" cy="4661548"/>
            <a:chOff x="4095139" y="1166024"/>
            <a:chExt cx="4140001" cy="414645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EC29CEC-5CC8-4978-9E54-A2145AB4C5DD}"/>
                </a:ext>
              </a:extLst>
            </p:cNvPr>
            <p:cNvSpPr/>
            <p:nvPr/>
          </p:nvSpPr>
          <p:spPr>
            <a:xfrm>
              <a:off x="4095139" y="1166024"/>
              <a:ext cx="4140000" cy="414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弧形 52">
              <a:extLst>
                <a:ext uri="{FF2B5EF4-FFF2-40B4-BE49-F238E27FC236}">
                  <a16:creationId xmlns:a16="http://schemas.microsoft.com/office/drawing/2014/main" id="{F6AA375E-B79B-44BB-BFF2-FCDF0D4FFA99}"/>
                </a:ext>
              </a:extLst>
            </p:cNvPr>
            <p:cNvSpPr/>
            <p:nvPr/>
          </p:nvSpPr>
          <p:spPr>
            <a:xfrm>
              <a:off x="4095140" y="1172474"/>
              <a:ext cx="4140000" cy="4140000"/>
            </a:xfrm>
            <a:prstGeom prst="arc">
              <a:avLst>
                <a:gd name="adj1" fmla="val 13162649"/>
                <a:gd name="adj2" fmla="val 17475323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D84B338-2E35-47E7-9B9B-EF7B9185DDFF}"/>
              </a:ext>
            </a:extLst>
          </p:cNvPr>
          <p:cNvGrpSpPr/>
          <p:nvPr/>
        </p:nvGrpSpPr>
        <p:grpSpPr>
          <a:xfrm>
            <a:off x="1724582" y="3048089"/>
            <a:ext cx="562300" cy="513352"/>
            <a:chOff x="550862" y="596106"/>
            <a:chExt cx="1495425" cy="1365250"/>
          </a:xfrm>
          <a:solidFill>
            <a:srgbClr val="FFA000"/>
          </a:solidFill>
        </p:grpSpPr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8160D03-59D7-40CC-AA81-1DB89E09BE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62" y="1583531"/>
              <a:ext cx="1495425" cy="377825"/>
            </a:xfrm>
            <a:custGeom>
              <a:avLst/>
              <a:gdLst>
                <a:gd name="T0" fmla="*/ 555 w 557"/>
                <a:gd name="T1" fmla="*/ 113 h 141"/>
                <a:gd name="T2" fmla="*/ 554 w 557"/>
                <a:gd name="T3" fmla="*/ 109 h 141"/>
                <a:gd name="T4" fmla="*/ 513 w 557"/>
                <a:gd name="T5" fmla="*/ 23 h 141"/>
                <a:gd name="T6" fmla="*/ 490 w 557"/>
                <a:gd name="T7" fmla="*/ 0 h 141"/>
                <a:gd name="T8" fmla="*/ 69 w 557"/>
                <a:gd name="T9" fmla="*/ 0 h 141"/>
                <a:gd name="T10" fmla="*/ 46 w 557"/>
                <a:gd name="T11" fmla="*/ 23 h 141"/>
                <a:gd name="T12" fmla="*/ 4 w 557"/>
                <a:gd name="T13" fmla="*/ 109 h 141"/>
                <a:gd name="T14" fmla="*/ 0 w 557"/>
                <a:gd name="T15" fmla="*/ 121 h 141"/>
                <a:gd name="T16" fmla="*/ 22 w 557"/>
                <a:gd name="T17" fmla="*/ 141 h 141"/>
                <a:gd name="T18" fmla="*/ 535 w 557"/>
                <a:gd name="T19" fmla="*/ 141 h 141"/>
                <a:gd name="T20" fmla="*/ 557 w 557"/>
                <a:gd name="T21" fmla="*/ 121 h 141"/>
                <a:gd name="T22" fmla="*/ 555 w 557"/>
                <a:gd name="T23" fmla="*/ 113 h 141"/>
                <a:gd name="T24" fmla="*/ 327 w 557"/>
                <a:gd name="T25" fmla="*/ 128 h 141"/>
                <a:gd name="T26" fmla="*/ 230 w 557"/>
                <a:gd name="T27" fmla="*/ 128 h 141"/>
                <a:gd name="T28" fmla="*/ 225 w 557"/>
                <a:gd name="T29" fmla="*/ 123 h 141"/>
                <a:gd name="T30" fmla="*/ 230 w 557"/>
                <a:gd name="T31" fmla="*/ 118 h 141"/>
                <a:gd name="T32" fmla="*/ 327 w 557"/>
                <a:gd name="T33" fmla="*/ 118 h 141"/>
                <a:gd name="T34" fmla="*/ 332 w 557"/>
                <a:gd name="T35" fmla="*/ 123 h 141"/>
                <a:gd name="T36" fmla="*/ 327 w 557"/>
                <a:gd name="T37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57" h="141">
                  <a:moveTo>
                    <a:pt x="555" y="113"/>
                  </a:moveTo>
                  <a:cubicBezTo>
                    <a:pt x="555" y="112"/>
                    <a:pt x="555" y="111"/>
                    <a:pt x="554" y="109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06" y="9"/>
                    <a:pt x="503" y="0"/>
                    <a:pt x="49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6" y="0"/>
                    <a:pt x="52" y="10"/>
                    <a:pt x="46" y="23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1" y="112"/>
                    <a:pt x="0" y="116"/>
                    <a:pt x="0" y="121"/>
                  </a:cubicBezTo>
                  <a:cubicBezTo>
                    <a:pt x="0" y="132"/>
                    <a:pt x="10" y="141"/>
                    <a:pt x="22" y="141"/>
                  </a:cubicBezTo>
                  <a:cubicBezTo>
                    <a:pt x="535" y="141"/>
                    <a:pt x="535" y="141"/>
                    <a:pt x="535" y="141"/>
                  </a:cubicBezTo>
                  <a:cubicBezTo>
                    <a:pt x="547" y="141"/>
                    <a:pt x="557" y="132"/>
                    <a:pt x="557" y="121"/>
                  </a:cubicBezTo>
                  <a:cubicBezTo>
                    <a:pt x="557" y="118"/>
                    <a:pt x="556" y="115"/>
                    <a:pt x="555" y="113"/>
                  </a:cubicBezTo>
                  <a:close/>
                  <a:moveTo>
                    <a:pt x="327" y="128"/>
                  </a:moveTo>
                  <a:cubicBezTo>
                    <a:pt x="230" y="128"/>
                    <a:pt x="230" y="128"/>
                    <a:pt x="230" y="128"/>
                  </a:cubicBezTo>
                  <a:cubicBezTo>
                    <a:pt x="227" y="128"/>
                    <a:pt x="225" y="126"/>
                    <a:pt x="225" y="123"/>
                  </a:cubicBezTo>
                  <a:cubicBezTo>
                    <a:pt x="225" y="120"/>
                    <a:pt x="227" y="118"/>
                    <a:pt x="230" y="118"/>
                  </a:cubicBezTo>
                  <a:cubicBezTo>
                    <a:pt x="327" y="118"/>
                    <a:pt x="327" y="118"/>
                    <a:pt x="327" y="118"/>
                  </a:cubicBezTo>
                  <a:cubicBezTo>
                    <a:pt x="329" y="118"/>
                    <a:pt x="332" y="120"/>
                    <a:pt x="332" y="123"/>
                  </a:cubicBezTo>
                  <a:cubicBezTo>
                    <a:pt x="332" y="126"/>
                    <a:pt x="329" y="128"/>
                    <a:pt x="327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62422C50-380C-48BF-8B42-0F62591C57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625" y="842169"/>
              <a:ext cx="496888" cy="446088"/>
            </a:xfrm>
            <a:custGeom>
              <a:avLst/>
              <a:gdLst>
                <a:gd name="T0" fmla="*/ 161 w 185"/>
                <a:gd name="T1" fmla="*/ 97 h 166"/>
                <a:gd name="T2" fmla="*/ 47 w 185"/>
                <a:gd name="T3" fmla="*/ 166 h 166"/>
                <a:gd name="T4" fmla="*/ 2 w 185"/>
                <a:gd name="T5" fmla="*/ 111 h 166"/>
                <a:gd name="T6" fmla="*/ 116 w 185"/>
                <a:gd name="T7" fmla="*/ 0 h 166"/>
                <a:gd name="T8" fmla="*/ 146 w 185"/>
                <a:gd name="T9" fmla="*/ 20 h 166"/>
                <a:gd name="T10" fmla="*/ 44 w 185"/>
                <a:gd name="T11" fmla="*/ 98 h 166"/>
                <a:gd name="T12" fmla="*/ 44 w 185"/>
                <a:gd name="T13" fmla="*/ 108 h 166"/>
                <a:gd name="T14" fmla="*/ 70 w 185"/>
                <a:gd name="T15" fmla="*/ 129 h 166"/>
                <a:gd name="T16" fmla="*/ 157 w 185"/>
                <a:gd name="T17" fmla="*/ 81 h 166"/>
                <a:gd name="T18" fmla="*/ 161 w 185"/>
                <a:gd name="T19" fmla="*/ 97 h 166"/>
                <a:gd name="T20" fmla="*/ 109 w 185"/>
                <a:gd name="T21" fmla="*/ 29 h 166"/>
                <a:gd name="T22" fmla="*/ 104 w 185"/>
                <a:gd name="T23" fmla="*/ 24 h 166"/>
                <a:gd name="T24" fmla="*/ 47 w 185"/>
                <a:gd name="T25" fmla="*/ 78 h 166"/>
                <a:gd name="T26" fmla="*/ 109 w 185"/>
                <a:gd name="T27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66">
                  <a:moveTo>
                    <a:pt x="161" y="97"/>
                  </a:moveTo>
                  <a:cubicBezTo>
                    <a:pt x="137" y="128"/>
                    <a:pt x="89" y="166"/>
                    <a:pt x="47" y="166"/>
                  </a:cubicBezTo>
                  <a:cubicBezTo>
                    <a:pt x="17" y="166"/>
                    <a:pt x="2" y="139"/>
                    <a:pt x="2" y="111"/>
                  </a:cubicBezTo>
                  <a:cubicBezTo>
                    <a:pt x="0" y="56"/>
                    <a:pt x="61" y="0"/>
                    <a:pt x="116" y="0"/>
                  </a:cubicBezTo>
                  <a:cubicBezTo>
                    <a:pt x="129" y="0"/>
                    <a:pt x="146" y="3"/>
                    <a:pt x="146" y="20"/>
                  </a:cubicBezTo>
                  <a:cubicBezTo>
                    <a:pt x="146" y="41"/>
                    <a:pt x="125" y="72"/>
                    <a:pt x="44" y="9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2" y="124"/>
                    <a:pt x="56" y="129"/>
                    <a:pt x="70" y="129"/>
                  </a:cubicBezTo>
                  <a:cubicBezTo>
                    <a:pt x="100" y="129"/>
                    <a:pt x="135" y="98"/>
                    <a:pt x="157" y="81"/>
                  </a:cubicBezTo>
                  <a:cubicBezTo>
                    <a:pt x="157" y="81"/>
                    <a:pt x="185" y="65"/>
                    <a:pt x="161" y="97"/>
                  </a:cubicBezTo>
                  <a:close/>
                  <a:moveTo>
                    <a:pt x="109" y="29"/>
                  </a:moveTo>
                  <a:cubicBezTo>
                    <a:pt x="109" y="26"/>
                    <a:pt x="107" y="24"/>
                    <a:pt x="104" y="24"/>
                  </a:cubicBezTo>
                  <a:cubicBezTo>
                    <a:pt x="83" y="30"/>
                    <a:pt x="58" y="50"/>
                    <a:pt x="47" y="78"/>
                  </a:cubicBezTo>
                  <a:cubicBezTo>
                    <a:pt x="84" y="65"/>
                    <a:pt x="109" y="36"/>
                    <a:pt x="10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BA4CD255-9326-434D-8125-F998C1567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712" y="596106"/>
              <a:ext cx="1355725" cy="944563"/>
            </a:xfrm>
            <a:custGeom>
              <a:avLst/>
              <a:gdLst>
                <a:gd name="T0" fmla="*/ 443 w 505"/>
                <a:gd name="T1" fmla="*/ 0 h 352"/>
                <a:gd name="T2" fmla="*/ 62 w 505"/>
                <a:gd name="T3" fmla="*/ 0 h 352"/>
                <a:gd name="T4" fmla="*/ 0 w 505"/>
                <a:gd name="T5" fmla="*/ 62 h 352"/>
                <a:gd name="T6" fmla="*/ 0 w 505"/>
                <a:gd name="T7" fmla="*/ 290 h 352"/>
                <a:gd name="T8" fmla="*/ 62 w 505"/>
                <a:gd name="T9" fmla="*/ 352 h 352"/>
                <a:gd name="T10" fmla="*/ 443 w 505"/>
                <a:gd name="T11" fmla="*/ 352 h 352"/>
                <a:gd name="T12" fmla="*/ 505 w 505"/>
                <a:gd name="T13" fmla="*/ 290 h 352"/>
                <a:gd name="T14" fmla="*/ 505 w 505"/>
                <a:gd name="T15" fmla="*/ 62 h 352"/>
                <a:gd name="T16" fmla="*/ 443 w 505"/>
                <a:gd name="T17" fmla="*/ 0 h 352"/>
                <a:gd name="T18" fmla="*/ 382 w 505"/>
                <a:gd name="T19" fmla="*/ 339 h 352"/>
                <a:gd name="T20" fmla="*/ 332 w 505"/>
                <a:gd name="T21" fmla="*/ 339 h 352"/>
                <a:gd name="T22" fmla="*/ 326 w 505"/>
                <a:gd name="T23" fmla="*/ 333 h 352"/>
                <a:gd name="T24" fmla="*/ 332 w 505"/>
                <a:gd name="T25" fmla="*/ 327 h 352"/>
                <a:gd name="T26" fmla="*/ 382 w 505"/>
                <a:gd name="T27" fmla="*/ 327 h 352"/>
                <a:gd name="T28" fmla="*/ 389 w 505"/>
                <a:gd name="T29" fmla="*/ 333 h 352"/>
                <a:gd name="T30" fmla="*/ 382 w 505"/>
                <a:gd name="T31" fmla="*/ 339 h 352"/>
                <a:gd name="T32" fmla="*/ 403 w 505"/>
                <a:gd name="T33" fmla="*/ 339 h 352"/>
                <a:gd name="T34" fmla="*/ 397 w 505"/>
                <a:gd name="T35" fmla="*/ 333 h 352"/>
                <a:gd name="T36" fmla="*/ 403 w 505"/>
                <a:gd name="T37" fmla="*/ 326 h 352"/>
                <a:gd name="T38" fmla="*/ 410 w 505"/>
                <a:gd name="T39" fmla="*/ 333 h 352"/>
                <a:gd name="T40" fmla="*/ 403 w 505"/>
                <a:gd name="T41" fmla="*/ 339 h 352"/>
                <a:gd name="T42" fmla="*/ 469 w 505"/>
                <a:gd name="T43" fmla="*/ 290 h 352"/>
                <a:gd name="T44" fmla="*/ 443 w 505"/>
                <a:gd name="T45" fmla="*/ 316 h 352"/>
                <a:gd name="T46" fmla="*/ 62 w 505"/>
                <a:gd name="T47" fmla="*/ 316 h 352"/>
                <a:gd name="T48" fmla="*/ 36 w 505"/>
                <a:gd name="T49" fmla="*/ 290 h 352"/>
                <a:gd name="T50" fmla="*/ 36 w 505"/>
                <a:gd name="T51" fmla="*/ 62 h 352"/>
                <a:gd name="T52" fmla="*/ 62 w 505"/>
                <a:gd name="T53" fmla="*/ 36 h 352"/>
                <a:gd name="T54" fmla="*/ 443 w 505"/>
                <a:gd name="T55" fmla="*/ 36 h 352"/>
                <a:gd name="T56" fmla="*/ 469 w 505"/>
                <a:gd name="T57" fmla="*/ 62 h 352"/>
                <a:gd name="T58" fmla="*/ 469 w 505"/>
                <a:gd name="T59" fmla="*/ 29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5" h="352">
                  <a:moveTo>
                    <a:pt x="443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24"/>
                    <a:pt x="28" y="352"/>
                    <a:pt x="62" y="352"/>
                  </a:cubicBezTo>
                  <a:cubicBezTo>
                    <a:pt x="443" y="352"/>
                    <a:pt x="443" y="352"/>
                    <a:pt x="443" y="352"/>
                  </a:cubicBezTo>
                  <a:cubicBezTo>
                    <a:pt x="477" y="352"/>
                    <a:pt x="505" y="324"/>
                    <a:pt x="505" y="290"/>
                  </a:cubicBezTo>
                  <a:cubicBezTo>
                    <a:pt x="505" y="62"/>
                    <a:pt x="505" y="62"/>
                    <a:pt x="505" y="62"/>
                  </a:cubicBezTo>
                  <a:cubicBezTo>
                    <a:pt x="505" y="28"/>
                    <a:pt x="477" y="0"/>
                    <a:pt x="443" y="0"/>
                  </a:cubicBezTo>
                  <a:close/>
                  <a:moveTo>
                    <a:pt x="382" y="339"/>
                  </a:moveTo>
                  <a:cubicBezTo>
                    <a:pt x="332" y="339"/>
                    <a:pt x="332" y="339"/>
                    <a:pt x="332" y="339"/>
                  </a:cubicBezTo>
                  <a:cubicBezTo>
                    <a:pt x="329" y="339"/>
                    <a:pt x="326" y="336"/>
                    <a:pt x="326" y="333"/>
                  </a:cubicBezTo>
                  <a:cubicBezTo>
                    <a:pt x="326" y="329"/>
                    <a:pt x="329" y="327"/>
                    <a:pt x="332" y="327"/>
                  </a:cubicBezTo>
                  <a:cubicBezTo>
                    <a:pt x="382" y="327"/>
                    <a:pt x="382" y="327"/>
                    <a:pt x="382" y="327"/>
                  </a:cubicBezTo>
                  <a:cubicBezTo>
                    <a:pt x="386" y="327"/>
                    <a:pt x="389" y="329"/>
                    <a:pt x="389" y="333"/>
                  </a:cubicBezTo>
                  <a:cubicBezTo>
                    <a:pt x="389" y="336"/>
                    <a:pt x="386" y="339"/>
                    <a:pt x="382" y="339"/>
                  </a:cubicBezTo>
                  <a:close/>
                  <a:moveTo>
                    <a:pt x="403" y="339"/>
                  </a:moveTo>
                  <a:cubicBezTo>
                    <a:pt x="400" y="339"/>
                    <a:pt x="397" y="337"/>
                    <a:pt x="397" y="333"/>
                  </a:cubicBezTo>
                  <a:cubicBezTo>
                    <a:pt x="397" y="329"/>
                    <a:pt x="400" y="326"/>
                    <a:pt x="403" y="326"/>
                  </a:cubicBezTo>
                  <a:cubicBezTo>
                    <a:pt x="407" y="326"/>
                    <a:pt x="410" y="329"/>
                    <a:pt x="410" y="333"/>
                  </a:cubicBezTo>
                  <a:cubicBezTo>
                    <a:pt x="410" y="337"/>
                    <a:pt x="407" y="339"/>
                    <a:pt x="403" y="339"/>
                  </a:cubicBezTo>
                  <a:close/>
                  <a:moveTo>
                    <a:pt x="469" y="290"/>
                  </a:moveTo>
                  <a:cubicBezTo>
                    <a:pt x="469" y="304"/>
                    <a:pt x="457" y="316"/>
                    <a:pt x="443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48" y="316"/>
                    <a:pt x="36" y="304"/>
                    <a:pt x="36" y="290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6" y="48"/>
                    <a:pt x="48" y="36"/>
                    <a:pt x="62" y="36"/>
                  </a:cubicBezTo>
                  <a:cubicBezTo>
                    <a:pt x="443" y="36"/>
                    <a:pt x="443" y="36"/>
                    <a:pt x="443" y="36"/>
                  </a:cubicBezTo>
                  <a:cubicBezTo>
                    <a:pt x="457" y="36"/>
                    <a:pt x="469" y="48"/>
                    <a:pt x="469" y="62"/>
                  </a:cubicBezTo>
                  <a:lnTo>
                    <a:pt x="469" y="2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519EFC3-5E4A-41DF-95E9-7FCA7989697F}"/>
              </a:ext>
            </a:extLst>
          </p:cNvPr>
          <p:cNvGrpSpPr/>
          <p:nvPr/>
        </p:nvGrpSpPr>
        <p:grpSpPr>
          <a:xfrm>
            <a:off x="9897676" y="3062356"/>
            <a:ext cx="616901" cy="519009"/>
            <a:chOff x="5146675" y="766763"/>
            <a:chExt cx="1590676" cy="1338263"/>
          </a:xfrm>
        </p:grpSpPr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EAC2BFD3-7830-4DC5-8897-BFBC242EA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313" y="766763"/>
              <a:ext cx="533400" cy="534988"/>
            </a:xfrm>
            <a:prstGeom prst="ellipse">
              <a:avLst/>
            </a:pr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D9AD9D27-6532-4D9F-B18A-8786732E0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1344613"/>
              <a:ext cx="860425" cy="760413"/>
            </a:xfrm>
            <a:custGeom>
              <a:avLst/>
              <a:gdLst>
                <a:gd name="T0" fmla="*/ 201 w 301"/>
                <a:gd name="T1" fmla="*/ 0 h 266"/>
                <a:gd name="T2" fmla="*/ 151 w 301"/>
                <a:gd name="T3" fmla="*/ 67 h 266"/>
                <a:gd name="T4" fmla="*/ 101 w 301"/>
                <a:gd name="T5" fmla="*/ 0 h 266"/>
                <a:gd name="T6" fmla="*/ 0 w 301"/>
                <a:gd name="T7" fmla="*/ 144 h 266"/>
                <a:gd name="T8" fmla="*/ 0 w 301"/>
                <a:gd name="T9" fmla="*/ 235 h 266"/>
                <a:gd name="T10" fmla="*/ 0 w 301"/>
                <a:gd name="T11" fmla="*/ 235 h 266"/>
                <a:gd name="T12" fmla="*/ 151 w 301"/>
                <a:gd name="T13" fmla="*/ 266 h 266"/>
                <a:gd name="T14" fmla="*/ 301 w 301"/>
                <a:gd name="T15" fmla="*/ 235 h 266"/>
                <a:gd name="T16" fmla="*/ 301 w 301"/>
                <a:gd name="T17" fmla="*/ 235 h 266"/>
                <a:gd name="T18" fmla="*/ 301 w 301"/>
                <a:gd name="T19" fmla="*/ 144 h 266"/>
                <a:gd name="T20" fmla="*/ 201 w 301"/>
                <a:gd name="T2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1" h="266">
                  <a:moveTo>
                    <a:pt x="201" y="0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2" y="21"/>
                    <a:pt x="0" y="78"/>
                    <a:pt x="0" y="14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" y="252"/>
                    <a:pt x="69" y="266"/>
                    <a:pt x="151" y="266"/>
                  </a:cubicBezTo>
                  <a:cubicBezTo>
                    <a:pt x="232" y="266"/>
                    <a:pt x="298" y="252"/>
                    <a:pt x="301" y="235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1" y="78"/>
                    <a:pt x="259" y="21"/>
                    <a:pt x="201" y="0"/>
                  </a:cubicBezTo>
                  <a:close/>
                </a:path>
              </a:pathLst>
            </a:custGeom>
            <a:solidFill>
              <a:srgbClr val="FF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3E00F361-2FB9-478E-B80C-C8995DDAB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738" y="1319213"/>
              <a:ext cx="85725" cy="50800"/>
            </a:xfrm>
            <a:custGeom>
              <a:avLst/>
              <a:gdLst>
                <a:gd name="T0" fmla="*/ 30 w 30"/>
                <a:gd name="T1" fmla="*/ 1 h 18"/>
                <a:gd name="T2" fmla="*/ 15 w 30"/>
                <a:gd name="T3" fmla="*/ 0 h 18"/>
                <a:gd name="T4" fmla="*/ 1 w 30"/>
                <a:gd name="T5" fmla="*/ 1 h 18"/>
                <a:gd name="T6" fmla="*/ 7 w 30"/>
                <a:gd name="T7" fmla="*/ 18 h 18"/>
                <a:gd name="T8" fmla="*/ 24 w 30"/>
                <a:gd name="T9" fmla="*/ 18 h 18"/>
                <a:gd name="T10" fmla="*/ 30 w 30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8">
                  <a:moveTo>
                    <a:pt x="30" y="1"/>
                  </a:moveTo>
                  <a:cubicBezTo>
                    <a:pt x="25" y="0"/>
                    <a:pt x="20" y="0"/>
                    <a:pt x="15" y="0"/>
                  </a:cubicBezTo>
                  <a:cubicBezTo>
                    <a:pt x="10" y="0"/>
                    <a:pt x="6" y="0"/>
                    <a:pt x="1" y="1"/>
                  </a:cubicBezTo>
                  <a:cubicBezTo>
                    <a:pt x="1" y="1"/>
                    <a:pt x="0" y="11"/>
                    <a:pt x="7" y="18"/>
                  </a:cubicBezTo>
                  <a:cubicBezTo>
                    <a:pt x="7" y="18"/>
                    <a:pt x="18" y="18"/>
                    <a:pt x="24" y="18"/>
                  </a:cubicBezTo>
                  <a:cubicBezTo>
                    <a:pt x="24" y="18"/>
                    <a:pt x="30" y="12"/>
                    <a:pt x="30" y="1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735D0FA9-D196-4543-B3F2-4C0634E2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388" y="1377951"/>
              <a:ext cx="95250" cy="130175"/>
            </a:xfrm>
            <a:custGeom>
              <a:avLst/>
              <a:gdLst>
                <a:gd name="T0" fmla="*/ 15 w 60"/>
                <a:gd name="T1" fmla="*/ 0 h 82"/>
                <a:gd name="T2" fmla="*/ 47 w 60"/>
                <a:gd name="T3" fmla="*/ 0 h 82"/>
                <a:gd name="T4" fmla="*/ 60 w 60"/>
                <a:gd name="T5" fmla="*/ 47 h 82"/>
                <a:gd name="T6" fmla="*/ 31 w 60"/>
                <a:gd name="T7" fmla="*/ 82 h 82"/>
                <a:gd name="T8" fmla="*/ 0 w 60"/>
                <a:gd name="T9" fmla="*/ 47 h 82"/>
                <a:gd name="T10" fmla="*/ 15 w 60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2">
                  <a:moveTo>
                    <a:pt x="15" y="0"/>
                  </a:moveTo>
                  <a:lnTo>
                    <a:pt x="47" y="0"/>
                  </a:lnTo>
                  <a:lnTo>
                    <a:pt x="60" y="47"/>
                  </a:lnTo>
                  <a:lnTo>
                    <a:pt x="31" y="82"/>
                  </a:lnTo>
                  <a:lnTo>
                    <a:pt x="0" y="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C067A16-EB3A-4AF9-88A0-2E65A399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425" y="1427163"/>
              <a:ext cx="71438" cy="96838"/>
            </a:xfrm>
            <a:custGeom>
              <a:avLst/>
              <a:gdLst>
                <a:gd name="T0" fmla="*/ 23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3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3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3" y="61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CB2245CD-086A-4952-A70B-801300D9E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6675" y="1401763"/>
              <a:ext cx="465138" cy="568325"/>
            </a:xfrm>
            <a:custGeom>
              <a:avLst/>
              <a:gdLst>
                <a:gd name="T0" fmla="*/ 150 w 163"/>
                <a:gd name="T1" fmla="*/ 0 h 199"/>
                <a:gd name="T2" fmla="*/ 113 w 163"/>
                <a:gd name="T3" fmla="*/ 50 h 199"/>
                <a:gd name="T4" fmla="*/ 75 w 163"/>
                <a:gd name="T5" fmla="*/ 0 h 199"/>
                <a:gd name="T6" fmla="*/ 0 w 163"/>
                <a:gd name="T7" fmla="*/ 108 h 199"/>
                <a:gd name="T8" fmla="*/ 0 w 163"/>
                <a:gd name="T9" fmla="*/ 176 h 199"/>
                <a:gd name="T10" fmla="*/ 0 w 163"/>
                <a:gd name="T11" fmla="*/ 176 h 199"/>
                <a:gd name="T12" fmla="*/ 113 w 163"/>
                <a:gd name="T13" fmla="*/ 199 h 199"/>
                <a:gd name="T14" fmla="*/ 114 w 163"/>
                <a:gd name="T15" fmla="*/ 199 h 199"/>
                <a:gd name="T16" fmla="*/ 114 w 163"/>
                <a:gd name="T17" fmla="*/ 124 h 199"/>
                <a:gd name="T18" fmla="*/ 163 w 163"/>
                <a:gd name="T19" fmla="*/ 6 h 199"/>
                <a:gd name="T20" fmla="*/ 150 w 163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9">
                  <a:moveTo>
                    <a:pt x="150" y="0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1" y="16"/>
                    <a:pt x="0" y="58"/>
                    <a:pt x="0" y="10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" y="189"/>
                    <a:pt x="52" y="199"/>
                    <a:pt x="113" y="199"/>
                  </a:cubicBezTo>
                  <a:cubicBezTo>
                    <a:pt x="113" y="199"/>
                    <a:pt x="114" y="199"/>
                    <a:pt x="114" y="199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78"/>
                    <a:pt x="133" y="36"/>
                    <a:pt x="163" y="6"/>
                  </a:cubicBezTo>
                  <a:cubicBezTo>
                    <a:pt x="159" y="3"/>
                    <a:pt x="155" y="2"/>
                    <a:pt x="150" y="0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29467CF5-13D5-486B-AAFD-C6638DAD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775" y="1381126"/>
              <a:ext cx="61913" cy="41275"/>
            </a:xfrm>
            <a:custGeom>
              <a:avLst/>
              <a:gdLst>
                <a:gd name="T0" fmla="*/ 18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8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8" y="14"/>
                  </a:moveTo>
                  <a:cubicBezTo>
                    <a:pt x="18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8" y="14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25">
              <a:extLst>
                <a:ext uri="{FF2B5EF4-FFF2-40B4-BE49-F238E27FC236}">
                  <a16:creationId xmlns:a16="http://schemas.microsoft.com/office/drawing/2014/main" id="{B26965F3-8259-4FD2-BBF6-3F411930B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7325" y="966788"/>
              <a:ext cx="401638" cy="403225"/>
            </a:xfrm>
            <a:prstGeom prst="ellipse">
              <a:avLst/>
            </a:pr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0BA588B-C7C2-4C48-8C36-906138457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1381126"/>
              <a:ext cx="61913" cy="41275"/>
            </a:xfrm>
            <a:custGeom>
              <a:avLst/>
              <a:gdLst>
                <a:gd name="T0" fmla="*/ 17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7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7" y="14"/>
                  </a:moveTo>
                  <a:cubicBezTo>
                    <a:pt x="17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7" y="14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5F623E0E-C4B0-493D-8EC6-E53AB6A0B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163" y="1427163"/>
              <a:ext cx="71438" cy="96838"/>
            </a:xfrm>
            <a:custGeom>
              <a:avLst/>
              <a:gdLst>
                <a:gd name="T0" fmla="*/ 24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4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4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4" y="61"/>
                  </a:ln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28">
              <a:extLst>
                <a:ext uri="{FF2B5EF4-FFF2-40B4-BE49-F238E27FC236}">
                  <a16:creationId xmlns:a16="http://schemas.microsoft.com/office/drawing/2014/main" id="{EB04C61E-995D-4720-BC68-7BE17F62B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063" y="966788"/>
              <a:ext cx="403225" cy="403225"/>
            </a:xfrm>
            <a:prstGeom prst="ellipse">
              <a:avLst/>
            </a:pr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0E90A824-5F11-45B9-80DE-B336DECAE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2213" y="1401763"/>
              <a:ext cx="465138" cy="568325"/>
            </a:xfrm>
            <a:custGeom>
              <a:avLst/>
              <a:gdLst>
                <a:gd name="T0" fmla="*/ 88 w 163"/>
                <a:gd name="T1" fmla="*/ 0 h 199"/>
                <a:gd name="T2" fmla="*/ 51 w 163"/>
                <a:gd name="T3" fmla="*/ 50 h 199"/>
                <a:gd name="T4" fmla="*/ 13 w 163"/>
                <a:gd name="T5" fmla="*/ 0 h 199"/>
                <a:gd name="T6" fmla="*/ 0 w 163"/>
                <a:gd name="T7" fmla="*/ 6 h 199"/>
                <a:gd name="T8" fmla="*/ 49 w 163"/>
                <a:gd name="T9" fmla="*/ 124 h 199"/>
                <a:gd name="T10" fmla="*/ 49 w 163"/>
                <a:gd name="T11" fmla="*/ 199 h 199"/>
                <a:gd name="T12" fmla="*/ 51 w 163"/>
                <a:gd name="T13" fmla="*/ 199 h 199"/>
                <a:gd name="T14" fmla="*/ 163 w 163"/>
                <a:gd name="T15" fmla="*/ 176 h 199"/>
                <a:gd name="T16" fmla="*/ 163 w 163"/>
                <a:gd name="T17" fmla="*/ 176 h 199"/>
                <a:gd name="T18" fmla="*/ 163 w 163"/>
                <a:gd name="T19" fmla="*/ 108 h 199"/>
                <a:gd name="T20" fmla="*/ 88 w 163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9">
                  <a:moveTo>
                    <a:pt x="88" y="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3"/>
                    <a:pt x="0" y="6"/>
                  </a:cubicBezTo>
                  <a:cubicBezTo>
                    <a:pt x="30" y="36"/>
                    <a:pt x="49" y="78"/>
                    <a:pt x="49" y="12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199"/>
                    <a:pt x="50" y="199"/>
                    <a:pt x="51" y="199"/>
                  </a:cubicBezTo>
                  <a:cubicBezTo>
                    <a:pt x="112" y="199"/>
                    <a:pt x="161" y="189"/>
                    <a:pt x="163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58"/>
                    <a:pt x="132" y="16"/>
                    <a:pt x="88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18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1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66" y="3090"/>
            <a:ext cx="4549024" cy="6823538"/>
          </a:xfrm>
          <a:prstGeom prst="rect">
            <a:avLst/>
          </a:prstGeom>
        </p:spPr>
      </p:pic>
      <p:sp>
        <p:nvSpPr>
          <p:cNvPr id="119" name="矩形 118"/>
          <p:cNvSpPr/>
          <p:nvPr/>
        </p:nvSpPr>
        <p:spPr>
          <a:xfrm>
            <a:off x="2205" y="0"/>
            <a:ext cx="4544153" cy="685641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4745676" algn="l"/>
              </a:tabLst>
            </a:pPr>
            <a:endParaRPr lang="zh-CN" altLang="en-US" dirty="0">
              <a:solidFill>
                <a:srgbClr val="55B2A0"/>
              </a:solidFill>
            </a:endParaRPr>
          </a:p>
        </p:txBody>
      </p:sp>
      <p:sp>
        <p:nvSpPr>
          <p:cNvPr id="120" name="文本框 24"/>
          <p:cNvSpPr txBox="1"/>
          <p:nvPr/>
        </p:nvSpPr>
        <p:spPr>
          <a:xfrm>
            <a:off x="293870" y="-79864"/>
            <a:ext cx="14555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797" b="1" dirty="0">
                <a:solidFill>
                  <a:schemeClr val="bg1"/>
                </a:solidFill>
                <a:latin typeface="Bodoni MT" panose="02070603080606020203" pitchFamily="18" charset="0"/>
              </a:rPr>
              <a:t>C</a:t>
            </a:r>
            <a:endParaRPr lang="zh-CN" altLang="en-US" sz="5999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1" name="文本框 25"/>
          <p:cNvSpPr txBox="1"/>
          <p:nvPr/>
        </p:nvSpPr>
        <p:spPr>
          <a:xfrm>
            <a:off x="471183" y="1890773"/>
            <a:ext cx="2044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3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122" name="文本框 26"/>
          <p:cNvSpPr txBox="1"/>
          <p:nvPr/>
        </p:nvSpPr>
        <p:spPr>
          <a:xfrm>
            <a:off x="1397522" y="997011"/>
            <a:ext cx="3135276" cy="83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799" b="1" dirty="0">
                <a:solidFill>
                  <a:schemeClr val="bg1"/>
                </a:solidFill>
                <a:latin typeface="Bodoni MT" panose="02070603080606020203" pitchFamily="18" charset="0"/>
              </a:rPr>
              <a:t>ONTENTS</a:t>
            </a:r>
            <a:endParaRPr lang="zh-CN" altLang="en-US" sz="5999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34687" y="1752751"/>
            <a:ext cx="3809118" cy="787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34688" y="2809146"/>
            <a:ext cx="1431147" cy="113884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6">
            <a:extLst>
              <a:ext uri="{FF2B5EF4-FFF2-40B4-BE49-F238E27FC236}">
                <a16:creationId xmlns:a16="http://schemas.microsoft.com/office/drawing/2014/main" id="{417B3FA2-F7B4-45D5-BBEF-759E13085B66}"/>
              </a:ext>
            </a:extLst>
          </p:cNvPr>
          <p:cNvSpPr/>
          <p:nvPr/>
        </p:nvSpPr>
        <p:spPr>
          <a:xfrm>
            <a:off x="6096000" y="1444804"/>
            <a:ext cx="4590143" cy="584200"/>
          </a:xfrm>
          <a:prstGeom prst="roundRect">
            <a:avLst>
              <a:gd name="adj" fmla="val 0"/>
            </a:avLst>
          </a:prstGeom>
          <a:solidFill>
            <a:srgbClr val="756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>
              <a:solidFill>
                <a:srgbClr val="00206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AA0FA42-2A60-49B6-B4B4-F5F76DF86523}"/>
              </a:ext>
            </a:extLst>
          </p:cNvPr>
          <p:cNvGrpSpPr/>
          <p:nvPr/>
        </p:nvGrpSpPr>
        <p:grpSpPr>
          <a:xfrm>
            <a:off x="5275064" y="554512"/>
            <a:ext cx="549846" cy="617986"/>
            <a:chOff x="279401" y="2698750"/>
            <a:chExt cx="1473200" cy="1655763"/>
          </a:xfrm>
        </p:grpSpPr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38E3FA0D-8DEE-4272-B623-AD347C470C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57C2B9AC-55F7-4754-A95B-D336855E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B67E2E07-A093-47E2-A10C-6AAF80FD7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5E65A0D7-7EBC-4299-B541-0DAC905D8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B1A47E9B-A233-4BDE-97E1-069637175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7" name="Oval 50">
              <a:extLst>
                <a:ext uri="{FF2B5EF4-FFF2-40B4-BE49-F238E27FC236}">
                  <a16:creationId xmlns:a16="http://schemas.microsoft.com/office/drawing/2014/main" id="{001F339D-1D81-4D0D-890C-8757DF68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D09F785C-F5DE-4A4C-8A36-28E0E411C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9" name="Freeform 52">
              <a:extLst>
                <a:ext uri="{FF2B5EF4-FFF2-40B4-BE49-F238E27FC236}">
                  <a16:creationId xmlns:a16="http://schemas.microsoft.com/office/drawing/2014/main" id="{5AFA58DF-B1C8-44B8-AAFC-92C689B73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EE5E6DC-7FF1-42D6-BB7E-74FB93B8597A}"/>
              </a:ext>
            </a:extLst>
          </p:cNvPr>
          <p:cNvGrpSpPr/>
          <p:nvPr/>
        </p:nvGrpSpPr>
        <p:grpSpPr>
          <a:xfrm>
            <a:off x="5275064" y="1368362"/>
            <a:ext cx="549846" cy="617986"/>
            <a:chOff x="279401" y="2698750"/>
            <a:chExt cx="1473200" cy="1655763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126DBEA-073D-422B-9690-99EDAA593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B5527DA7-8C10-4BE6-8B1B-066C67C1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2B5D7244-C41A-44CC-BED2-E229B54DF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AB800FC3-FB42-48F1-BB01-E1E329B93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F4C08673-CC35-4F44-9FBA-3C4777FB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5" name="Oval 50">
              <a:extLst>
                <a:ext uri="{FF2B5EF4-FFF2-40B4-BE49-F238E27FC236}">
                  <a16:creationId xmlns:a16="http://schemas.microsoft.com/office/drawing/2014/main" id="{49F866D8-56DD-47ED-AE9B-6363271FF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BE87B425-A0EC-4FDE-98B7-9B64B4BE3C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81C3F4D7-3F0A-451A-936C-456259089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28" name="TextBox 68">
            <a:extLst>
              <a:ext uri="{FF2B5EF4-FFF2-40B4-BE49-F238E27FC236}">
                <a16:creationId xmlns:a16="http://schemas.microsoft.com/office/drawing/2014/main" id="{FC3EC1AD-2E04-4F79-83DB-192D13935A52}"/>
              </a:ext>
            </a:extLst>
          </p:cNvPr>
          <p:cNvSpPr txBox="1"/>
          <p:nvPr/>
        </p:nvSpPr>
        <p:spPr>
          <a:xfrm>
            <a:off x="6096000" y="1513772"/>
            <a:ext cx="30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12.2   </a:t>
            </a:r>
            <a:r>
              <a:rPr lang="zh-CN" altLang="en-US" sz="24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常用类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0054580A-28EA-4689-BA2C-C807D8A5E9F6}"/>
              </a:ext>
            </a:extLst>
          </p:cNvPr>
          <p:cNvGrpSpPr/>
          <p:nvPr/>
        </p:nvGrpSpPr>
        <p:grpSpPr>
          <a:xfrm>
            <a:off x="5275064" y="2206562"/>
            <a:ext cx="549846" cy="617986"/>
            <a:chOff x="279401" y="2698750"/>
            <a:chExt cx="1473200" cy="1655763"/>
          </a:xfrm>
        </p:grpSpPr>
        <p:sp>
          <p:nvSpPr>
            <p:cNvPr id="130" name="Freeform 45">
              <a:extLst>
                <a:ext uri="{FF2B5EF4-FFF2-40B4-BE49-F238E27FC236}">
                  <a16:creationId xmlns:a16="http://schemas.microsoft.com/office/drawing/2014/main" id="{D9C17E00-6641-4597-9E52-EFD83C98D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A76CA5DD-973A-401E-9E16-BC6741BD0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9E53A35D-CB07-4DBE-B3DE-EFF521CC6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DA2714B7-0242-4C57-8864-CD0CE55CB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7DB63F60-6317-445B-8315-863B679B3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5" name="Oval 50">
              <a:extLst>
                <a:ext uri="{FF2B5EF4-FFF2-40B4-BE49-F238E27FC236}">
                  <a16:creationId xmlns:a16="http://schemas.microsoft.com/office/drawing/2014/main" id="{B4472DE9-9D4D-4E56-A4D7-22E5B57A5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9AA6FEDA-E867-4DD2-A36F-A26C1D266C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4E7B8C31-BF0F-4063-A850-6119256E6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38" name="TextBox 78">
            <a:extLst>
              <a:ext uri="{FF2B5EF4-FFF2-40B4-BE49-F238E27FC236}">
                <a16:creationId xmlns:a16="http://schemas.microsoft.com/office/drawing/2014/main" id="{DE6499F6-7104-4D56-A4F5-28C7575F59E0}"/>
              </a:ext>
            </a:extLst>
          </p:cNvPr>
          <p:cNvSpPr txBox="1"/>
          <p:nvPr/>
        </p:nvSpPr>
        <p:spPr>
          <a:xfrm>
            <a:off x="6096000" y="23519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12.3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3CF7828D-E8A6-4FCE-9872-15F57AD804F7}"/>
              </a:ext>
            </a:extLst>
          </p:cNvPr>
          <p:cNvGrpSpPr/>
          <p:nvPr/>
        </p:nvGrpSpPr>
        <p:grpSpPr>
          <a:xfrm>
            <a:off x="5275064" y="3044762"/>
            <a:ext cx="549846" cy="617986"/>
            <a:chOff x="279401" y="2698750"/>
            <a:chExt cx="1473200" cy="1655763"/>
          </a:xfrm>
        </p:grpSpPr>
        <p:sp>
          <p:nvSpPr>
            <p:cNvPr id="140" name="Freeform 45">
              <a:extLst>
                <a:ext uri="{FF2B5EF4-FFF2-40B4-BE49-F238E27FC236}">
                  <a16:creationId xmlns:a16="http://schemas.microsoft.com/office/drawing/2014/main" id="{F093B97A-6DD2-4C6D-9594-3B66BBDA3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id="{E8152464-E5E4-491A-A7E8-6393AACE3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2" name="Freeform 47">
              <a:extLst>
                <a:ext uri="{FF2B5EF4-FFF2-40B4-BE49-F238E27FC236}">
                  <a16:creationId xmlns:a16="http://schemas.microsoft.com/office/drawing/2014/main" id="{6167271B-2CD6-4080-9D97-17E5E46C8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3" name="Freeform 48">
              <a:extLst>
                <a:ext uri="{FF2B5EF4-FFF2-40B4-BE49-F238E27FC236}">
                  <a16:creationId xmlns:a16="http://schemas.microsoft.com/office/drawing/2014/main" id="{E9F93CED-A868-4427-91A6-0E2965BF5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4" name="Freeform 49">
              <a:extLst>
                <a:ext uri="{FF2B5EF4-FFF2-40B4-BE49-F238E27FC236}">
                  <a16:creationId xmlns:a16="http://schemas.microsoft.com/office/drawing/2014/main" id="{F599CBCB-EAF5-4681-ABC7-FBA63F95A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5" name="Oval 50">
              <a:extLst>
                <a:ext uri="{FF2B5EF4-FFF2-40B4-BE49-F238E27FC236}">
                  <a16:creationId xmlns:a16="http://schemas.microsoft.com/office/drawing/2014/main" id="{F4EFD7C5-F095-48BF-A7A6-2D834F1D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6" name="Freeform 51">
              <a:extLst>
                <a:ext uri="{FF2B5EF4-FFF2-40B4-BE49-F238E27FC236}">
                  <a16:creationId xmlns:a16="http://schemas.microsoft.com/office/drawing/2014/main" id="{500682DF-3042-42F5-BD5F-DAA249C2B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CCD6FFF4-FBD2-45AF-8700-2D5C9092B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48" name="TextBox 88">
            <a:extLst>
              <a:ext uri="{FF2B5EF4-FFF2-40B4-BE49-F238E27FC236}">
                <a16:creationId xmlns:a16="http://schemas.microsoft.com/office/drawing/2014/main" id="{B9C878AC-8EFD-4628-B431-4A44C70B55FB}"/>
              </a:ext>
            </a:extLst>
          </p:cNvPr>
          <p:cNvSpPr txBox="1"/>
          <p:nvPr/>
        </p:nvSpPr>
        <p:spPr>
          <a:xfrm>
            <a:off x="6096000" y="31901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12.4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A0C0257E-29E9-4C47-B9CD-6901B2525943}"/>
              </a:ext>
            </a:extLst>
          </p:cNvPr>
          <p:cNvGrpSpPr/>
          <p:nvPr/>
        </p:nvGrpSpPr>
        <p:grpSpPr>
          <a:xfrm>
            <a:off x="5275064" y="3882962"/>
            <a:ext cx="549846" cy="617986"/>
            <a:chOff x="279401" y="2698750"/>
            <a:chExt cx="1473200" cy="1655763"/>
          </a:xfrm>
        </p:grpSpPr>
        <p:sp>
          <p:nvSpPr>
            <p:cNvPr id="150" name="Freeform 45">
              <a:extLst>
                <a:ext uri="{FF2B5EF4-FFF2-40B4-BE49-F238E27FC236}">
                  <a16:creationId xmlns:a16="http://schemas.microsoft.com/office/drawing/2014/main" id="{7F56BB56-B9D5-4C53-B1CE-A3B5BAB78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1" name="Freeform 46">
              <a:extLst>
                <a:ext uri="{FF2B5EF4-FFF2-40B4-BE49-F238E27FC236}">
                  <a16:creationId xmlns:a16="http://schemas.microsoft.com/office/drawing/2014/main" id="{BE648C3B-5BDE-4A9B-872B-41ACC2169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2" name="Freeform 47">
              <a:extLst>
                <a:ext uri="{FF2B5EF4-FFF2-40B4-BE49-F238E27FC236}">
                  <a16:creationId xmlns:a16="http://schemas.microsoft.com/office/drawing/2014/main" id="{B47D626C-7724-4CDF-9597-326F7A6AE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3" name="Freeform 48">
              <a:extLst>
                <a:ext uri="{FF2B5EF4-FFF2-40B4-BE49-F238E27FC236}">
                  <a16:creationId xmlns:a16="http://schemas.microsoft.com/office/drawing/2014/main" id="{0E8C9A30-E041-4BFA-8A45-FD3D877DE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4" name="Freeform 49">
              <a:extLst>
                <a:ext uri="{FF2B5EF4-FFF2-40B4-BE49-F238E27FC236}">
                  <a16:creationId xmlns:a16="http://schemas.microsoft.com/office/drawing/2014/main" id="{E0819907-89DB-4F81-90FB-1C00F7243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5" name="Oval 50">
              <a:extLst>
                <a:ext uri="{FF2B5EF4-FFF2-40B4-BE49-F238E27FC236}">
                  <a16:creationId xmlns:a16="http://schemas.microsoft.com/office/drawing/2014/main" id="{2159A28F-084E-4E31-BBFD-10281BC49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6" name="Freeform 51">
              <a:extLst>
                <a:ext uri="{FF2B5EF4-FFF2-40B4-BE49-F238E27FC236}">
                  <a16:creationId xmlns:a16="http://schemas.microsoft.com/office/drawing/2014/main" id="{DE1A8B50-4374-4269-9446-DAFD995865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7" name="Freeform 52">
              <a:extLst>
                <a:ext uri="{FF2B5EF4-FFF2-40B4-BE49-F238E27FC236}">
                  <a16:creationId xmlns:a16="http://schemas.microsoft.com/office/drawing/2014/main" id="{4BFE98BF-69CE-4960-A3A0-C42569508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58" name="TextBox 98">
            <a:extLst>
              <a:ext uri="{FF2B5EF4-FFF2-40B4-BE49-F238E27FC236}">
                <a16:creationId xmlns:a16="http://schemas.microsoft.com/office/drawing/2014/main" id="{19B85C87-2C72-42D7-A8F5-CB42E8CD28AC}"/>
              </a:ext>
            </a:extLst>
          </p:cNvPr>
          <p:cNvSpPr txBox="1"/>
          <p:nvPr/>
        </p:nvSpPr>
        <p:spPr>
          <a:xfrm>
            <a:off x="6096000" y="4028372"/>
            <a:ext cx="347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12.5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NIO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的编程</a:t>
            </a: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E7963C13-B54A-4A63-BDA4-13750845C43F}"/>
              </a:ext>
            </a:extLst>
          </p:cNvPr>
          <p:cNvGrpSpPr/>
          <p:nvPr/>
        </p:nvGrpSpPr>
        <p:grpSpPr>
          <a:xfrm>
            <a:off x="5275064" y="4721162"/>
            <a:ext cx="549846" cy="617986"/>
            <a:chOff x="279401" y="2698750"/>
            <a:chExt cx="1473200" cy="1655763"/>
          </a:xfrm>
        </p:grpSpPr>
        <p:sp>
          <p:nvSpPr>
            <p:cNvPr id="160" name="Freeform 45">
              <a:extLst>
                <a:ext uri="{FF2B5EF4-FFF2-40B4-BE49-F238E27FC236}">
                  <a16:creationId xmlns:a16="http://schemas.microsoft.com/office/drawing/2014/main" id="{77B7B369-3FDA-41FF-A3A7-5DE899D9A4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solidFill>
              <a:srgbClr val="FFA00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1" name="Freeform 46">
              <a:extLst>
                <a:ext uri="{FF2B5EF4-FFF2-40B4-BE49-F238E27FC236}">
                  <a16:creationId xmlns:a16="http://schemas.microsoft.com/office/drawing/2014/main" id="{2C8B7C39-8413-4A42-8FA2-A54C24B4E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2" name="Freeform 47">
              <a:extLst>
                <a:ext uri="{FF2B5EF4-FFF2-40B4-BE49-F238E27FC236}">
                  <a16:creationId xmlns:a16="http://schemas.microsoft.com/office/drawing/2014/main" id="{265AA5EA-523A-48F2-AC48-827CC02CC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3" name="Freeform 48">
              <a:extLst>
                <a:ext uri="{FF2B5EF4-FFF2-40B4-BE49-F238E27FC236}">
                  <a16:creationId xmlns:a16="http://schemas.microsoft.com/office/drawing/2014/main" id="{FB5914A0-C6B8-45B1-AFE1-B9E4821AC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4" name="Freeform 49">
              <a:extLst>
                <a:ext uri="{FF2B5EF4-FFF2-40B4-BE49-F238E27FC236}">
                  <a16:creationId xmlns:a16="http://schemas.microsoft.com/office/drawing/2014/main" id="{3AEE9A4A-C946-40EC-8678-2426B316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65" name="Oval 50">
              <a:extLst>
                <a:ext uri="{FF2B5EF4-FFF2-40B4-BE49-F238E27FC236}">
                  <a16:creationId xmlns:a16="http://schemas.microsoft.com/office/drawing/2014/main" id="{328CD719-3EA1-4D38-AEBD-CA7A1198C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5" name="Freeform 51">
              <a:extLst>
                <a:ext uri="{FF2B5EF4-FFF2-40B4-BE49-F238E27FC236}">
                  <a16:creationId xmlns:a16="http://schemas.microsoft.com/office/drawing/2014/main" id="{0A539E81-0212-41B4-8283-5A6EE9847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6" name="Freeform 52">
              <a:extLst>
                <a:ext uri="{FF2B5EF4-FFF2-40B4-BE49-F238E27FC236}">
                  <a16:creationId xmlns:a16="http://schemas.microsoft.com/office/drawing/2014/main" id="{20D36D55-1DED-47D0-839E-55E69C32B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77" name="TextBox 108">
            <a:extLst>
              <a:ext uri="{FF2B5EF4-FFF2-40B4-BE49-F238E27FC236}">
                <a16:creationId xmlns:a16="http://schemas.microsoft.com/office/drawing/2014/main" id="{84077FA9-C476-4BB5-8D65-6376AB3F0BF9}"/>
              </a:ext>
            </a:extLst>
          </p:cNvPr>
          <p:cNvSpPr txBox="1"/>
          <p:nvPr/>
        </p:nvSpPr>
        <p:spPr>
          <a:xfrm>
            <a:off x="6096000" y="4866572"/>
            <a:ext cx="329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12.6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小结</a:t>
            </a:r>
          </a:p>
        </p:txBody>
      </p:sp>
      <p:sp>
        <p:nvSpPr>
          <p:cNvPr id="178" name="TextBox 2">
            <a:extLst>
              <a:ext uri="{FF2B5EF4-FFF2-40B4-BE49-F238E27FC236}">
                <a16:creationId xmlns:a16="http://schemas.microsoft.com/office/drawing/2014/main" id="{42063709-9658-4B29-9A19-19CFFEDED980}"/>
              </a:ext>
            </a:extLst>
          </p:cNvPr>
          <p:cNvSpPr txBox="1"/>
          <p:nvPr/>
        </p:nvSpPr>
        <p:spPr>
          <a:xfrm>
            <a:off x="6096000" y="699922"/>
            <a:ext cx="31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12.1  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基础知识</a:t>
            </a:r>
          </a:p>
        </p:txBody>
      </p:sp>
    </p:spTree>
    <p:extLst>
      <p:ext uri="{BB962C8B-B14F-4D97-AF65-F5344CB8AC3E}">
        <p14:creationId xmlns:p14="http://schemas.microsoft.com/office/powerpoint/2010/main" val="388938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12.2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常用类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URL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33D80BF0-03C2-42D5-9ECC-AA85058CE1F4}"/>
              </a:ext>
            </a:extLst>
          </p:cNvPr>
          <p:cNvSpPr/>
          <p:nvPr/>
        </p:nvSpPr>
        <p:spPr>
          <a:xfrm>
            <a:off x="1143317" y="1748613"/>
            <a:ext cx="5610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Java.net.URL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类用于创建一个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URL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对象。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Times New Roman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1082147-4A80-435B-A42A-519EA608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78017"/>
              </p:ext>
            </p:extLst>
          </p:nvPr>
        </p:nvGraphicFramePr>
        <p:xfrm>
          <a:off x="953690" y="2758291"/>
          <a:ext cx="10712284" cy="319965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79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返回类型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方法名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方法功能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URL(String spec)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创建一个字符串指定的</a:t>
                      </a: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URL</a:t>
                      </a: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对象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URL(String </a:t>
                      </a:r>
                      <a:r>
                        <a:rPr lang="en-US" sz="22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protocol,String</a:t>
                      </a: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</a:t>
                      </a:r>
                      <a:r>
                        <a:rPr lang="en-US" sz="22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host,int</a:t>
                      </a: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</a:t>
                      </a:r>
                      <a:r>
                        <a:rPr lang="en-US" sz="22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port,String</a:t>
                      </a: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 file)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根据给定的协议、主机、端口、文件创建一个</a:t>
                      </a: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URL</a:t>
                      </a: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对象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6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String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getFile</a:t>
                      </a: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获取该</a:t>
                      </a: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URL</a:t>
                      </a: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的文件名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85CCA768-5EBC-487E-87D6-12CCFFE81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650" y="2244088"/>
            <a:ext cx="2197995" cy="46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URL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类常用方法</a:t>
            </a:r>
          </a:p>
        </p:txBody>
      </p:sp>
    </p:spTree>
    <p:extLst>
      <p:ext uri="{BB962C8B-B14F-4D97-AF65-F5344CB8AC3E}">
        <p14:creationId xmlns:p14="http://schemas.microsoft.com/office/powerpoint/2010/main" val="281541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706EEDC9-2170-4A1F-993C-14104D6E5A2E}"/>
              </a:ext>
            </a:extLst>
          </p:cNvPr>
          <p:cNvSpPr/>
          <p:nvPr/>
        </p:nvSpPr>
        <p:spPr>
          <a:xfrm>
            <a:off x="-12306" y="2723352"/>
            <a:ext cx="12203689" cy="3636380"/>
          </a:xfrm>
          <a:custGeom>
            <a:avLst/>
            <a:gdLst>
              <a:gd name="connsiteX0" fmla="*/ 0 w 9144000"/>
              <a:gd name="connsiteY0" fmla="*/ 376428 h 376428"/>
              <a:gd name="connsiteX1" fmla="*/ 9144000 w 9144000"/>
              <a:gd name="connsiteY1" fmla="*/ 376428 h 376428"/>
              <a:gd name="connsiteX2" fmla="*/ 9144000 w 9144000"/>
              <a:gd name="connsiteY2" fmla="*/ 0 h 376428"/>
              <a:gd name="connsiteX3" fmla="*/ 0 w 9144000"/>
              <a:gd name="connsiteY3" fmla="*/ 0 h 376428"/>
              <a:gd name="connsiteX4" fmla="*/ 0 w 9144000"/>
              <a:gd name="connsiteY4" fmla="*/ 376428 h 376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76428">
                <a:moveTo>
                  <a:pt x="0" y="376428"/>
                </a:moveTo>
                <a:lnTo>
                  <a:pt x="9144000" y="376428"/>
                </a:lnTo>
                <a:lnTo>
                  <a:pt x="9144000" y="0"/>
                </a:lnTo>
                <a:lnTo>
                  <a:pt x="0" y="0"/>
                </a:lnTo>
                <a:lnTo>
                  <a:pt x="0" y="376428"/>
                </a:ln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标题 2"/>
          <p:cNvSpPr>
            <a:spLocks noGrp="1"/>
          </p:cNvSpPr>
          <p:nvPr>
            <p:ph type="title"/>
          </p:nvPr>
        </p:nvSpPr>
        <p:spPr>
          <a:xfrm>
            <a:off x="1143317" y="16318"/>
            <a:ext cx="7744864" cy="100541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12.2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常用类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86FE8D-9DDC-41E8-A9DC-76997FB2A414}"/>
              </a:ext>
            </a:extLst>
          </p:cNvPr>
          <p:cNvSpPr/>
          <p:nvPr/>
        </p:nvSpPr>
        <p:spPr>
          <a:xfrm>
            <a:off x="4409" y="1534909"/>
            <a:ext cx="12187591" cy="45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456709-019A-42C5-8A58-58D531FD3BC0}"/>
              </a:ext>
            </a:extLst>
          </p:cNvPr>
          <p:cNvGrpSpPr/>
          <p:nvPr/>
        </p:nvGrpSpPr>
        <p:grpSpPr>
          <a:xfrm>
            <a:off x="-32257" y="974030"/>
            <a:ext cx="12256513" cy="543169"/>
            <a:chOff x="-2203" y="1286002"/>
            <a:chExt cx="12192000" cy="543169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3FF76552-5A11-4AAD-9C33-DAEAFAA14596}"/>
                </a:ext>
              </a:extLst>
            </p:cNvPr>
            <p:cNvSpPr/>
            <p:nvPr/>
          </p:nvSpPr>
          <p:spPr>
            <a:xfrm>
              <a:off x="-2203" y="1286002"/>
              <a:ext cx="12192000" cy="543168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rgbClr val="FFC00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内容占位符 2">
              <a:extLst>
                <a:ext uri="{FF2B5EF4-FFF2-40B4-BE49-F238E27FC236}">
                  <a16:creationId xmlns:a16="http://schemas.microsoft.com/office/drawing/2014/main" id="{B890BEF5-6735-4B6D-9EA2-FDE5A26C4BD6}"/>
                </a:ext>
              </a:extLst>
            </p:cNvPr>
            <p:cNvSpPr txBox="1">
              <a:spLocks/>
            </p:cNvSpPr>
            <p:nvPr/>
          </p:nvSpPr>
          <p:spPr>
            <a:xfrm>
              <a:off x="309489" y="1295894"/>
              <a:ext cx="11878102" cy="533277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URL</a:t>
              </a:r>
              <a:r>
                <a:rPr lang="zh-CN" altLang="en-US" sz="24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类</a:t>
              </a: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85CCA768-5EBC-487E-87D6-12CCFFE81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650" y="2244088"/>
            <a:ext cx="2197995" cy="46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URL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类常用方法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0462365-5534-4400-9F46-FEE98C2A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48125"/>
              </p:ext>
            </p:extLst>
          </p:nvPr>
        </p:nvGraphicFramePr>
        <p:xfrm>
          <a:off x="1143317" y="2743573"/>
          <a:ext cx="10480514" cy="287461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699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3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9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返回类型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方法名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方法功能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String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getHost</a:t>
                      </a: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获取该</a:t>
                      </a: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URL</a:t>
                      </a: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的主机名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89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URLConnection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openConnection</a:t>
                      </a: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()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获取一个</a:t>
                      </a:r>
                      <a:r>
                        <a:rPr lang="en-US" sz="2200" b="1" kern="100" dirty="0" err="1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URLConnection</a:t>
                      </a: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对象，该对象可以访问</a:t>
                      </a: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URL</a:t>
                      </a: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连接的相关协议头字段内容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InputStream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openStream()</a:t>
                      </a:r>
                      <a:endParaRPr lang="zh-CN" sz="2200" b="1" kern="10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获取一个连接此</a:t>
                      </a:r>
                      <a:r>
                        <a:rPr lang="en-US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URL</a:t>
                      </a:r>
                      <a:r>
                        <a:rPr lang="zh-CN" sz="2200" b="1" kern="1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的输入流</a:t>
                      </a:r>
                      <a:endParaRPr lang="zh-CN" sz="2200" b="1" kern="100" dirty="0"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itchFamily="18" charset="0"/>
                      </a:endParaRPr>
                    </a:p>
                  </a:txBody>
                  <a:tcPr marL="68564" marR="6856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ADF4A6D9-EBA0-41A8-9208-235FC2B8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316" y="2185475"/>
            <a:ext cx="803384" cy="46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21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续表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EE32CE-01B4-4F0C-A78D-A2CDF0321AF5}"/>
              </a:ext>
            </a:extLst>
          </p:cNvPr>
          <p:cNvGrpSpPr/>
          <p:nvPr/>
        </p:nvGrpSpPr>
        <p:grpSpPr>
          <a:xfrm>
            <a:off x="0" y="5851311"/>
            <a:ext cx="12231120" cy="990371"/>
            <a:chOff x="-43539" y="5487194"/>
            <a:chExt cx="12233951" cy="9906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C2810E0E-01CC-4F22-ADA5-CD643568DAA9}"/>
                </a:ext>
              </a:extLst>
            </p:cNvPr>
            <p:cNvSpPr/>
            <p:nvPr/>
          </p:nvSpPr>
          <p:spPr>
            <a:xfrm>
              <a:off x="-43539" y="5487194"/>
              <a:ext cx="12233951" cy="990600"/>
            </a:xfrm>
            <a:custGeom>
              <a:avLst/>
              <a:gdLst>
                <a:gd name="connsiteX0" fmla="*/ 0 w 9144000"/>
                <a:gd name="connsiteY0" fmla="*/ 376428 h 376428"/>
                <a:gd name="connsiteX1" fmla="*/ 9144000 w 9144000"/>
                <a:gd name="connsiteY1" fmla="*/ 376428 h 376428"/>
                <a:gd name="connsiteX2" fmla="*/ 9144000 w 9144000"/>
                <a:gd name="connsiteY2" fmla="*/ 0 h 376428"/>
                <a:gd name="connsiteX3" fmla="*/ 0 w 9144000"/>
                <a:gd name="connsiteY3" fmla="*/ 0 h 376428"/>
                <a:gd name="connsiteX4" fmla="*/ 0 w 9144000"/>
                <a:gd name="connsiteY4" fmla="*/ 376428 h 3764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376428">
                  <a:moveTo>
                    <a:pt x="0" y="376428"/>
                  </a:moveTo>
                  <a:lnTo>
                    <a:pt x="9144000" y="37642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76428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9" tIns="60944" rIns="121889" bIns="60944" rtlCol="0" anchor="ctr"/>
            <a:lstStyle/>
            <a:p>
              <a:pPr algn="ctr"/>
              <a:endParaRPr lang="zh-CN" altLang="en-US" sz="24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" name="内容占位符 2">
              <a:extLst>
                <a:ext uri="{FF2B5EF4-FFF2-40B4-BE49-F238E27FC236}">
                  <a16:creationId xmlns:a16="http://schemas.microsoft.com/office/drawing/2014/main" id="{82137943-DD29-4FD6-BD62-EE890C5B62D3}"/>
                </a:ext>
              </a:extLst>
            </p:cNvPr>
            <p:cNvSpPr txBox="1">
              <a:spLocks/>
            </p:cNvSpPr>
            <p:nvPr/>
          </p:nvSpPr>
          <p:spPr>
            <a:xfrm>
              <a:off x="1145815" y="5563394"/>
              <a:ext cx="10435791" cy="914400"/>
            </a:xfrm>
            <a:prstGeom prst="rect">
              <a:avLst/>
            </a:prstGeom>
          </p:spPr>
          <p:txBody>
            <a:bodyPr vert="horz" lIns="121889" tIns="60944" rIns="121889" bIns="60944" rtlCol="0">
              <a:noAutofit/>
            </a:bodyPr>
            <a:lstStyle>
              <a:lvl1pPr marL="457189" indent="-457189" algn="l" defTabSz="121917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Char char="l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990575" indent="-380990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1523962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3547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【</a:t>
              </a:r>
              <a:r>
                <a:rPr lang="zh-CN" altLang="en-US" sz="24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例</a:t>
              </a:r>
              <a:r>
                <a:rPr lang="en-US" altLang="zh-CN" sz="24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12.1】</a:t>
              </a:r>
              <a:r>
                <a:rPr lang="zh-CN" altLang="en-US" sz="2400" b="1" dirty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访问一个给定网络资源，并显示资源内容。</a:t>
              </a:r>
              <a:r>
                <a:rPr lang="en-US" altLang="zh-CN" sz="2400" b="1" dirty="0">
                  <a:solidFill>
                    <a:srgbClr val="FFFF00"/>
                  </a:solidFill>
                  <a:latin typeface="仿宋" panose="02010609060101010101" pitchFamily="49" charset="-122"/>
                  <a:ea typeface="仿宋" panose="02010609060101010101" pitchFamily="49" charset="-122"/>
                  <a:hlinkClick r:id="rId2" action="ppaction://hlinkfile"/>
                </a:rPr>
                <a:t>Example12_01.java</a:t>
              </a:r>
              <a:endParaRPr lang="en-US" altLang="zh-CN" sz="2400" b="1" dirty="0">
                <a:solidFill>
                  <a:srgbClr val="FFFF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A6A3F12-1587-4F1D-8B99-667A21D897F9}"/>
                </a:ext>
              </a:extLst>
            </p:cNvPr>
            <p:cNvGrpSpPr/>
            <p:nvPr/>
          </p:nvGrpSpPr>
          <p:grpSpPr>
            <a:xfrm>
              <a:off x="792751" y="5641181"/>
              <a:ext cx="352250" cy="455613"/>
              <a:chOff x="5449889" y="1827213"/>
              <a:chExt cx="352250" cy="455613"/>
            </a:xfrm>
            <a:solidFill>
              <a:srgbClr val="FFC000"/>
            </a:solidFill>
          </p:grpSpPr>
          <p:sp>
            <p:nvSpPr>
              <p:cNvPr id="20" name="Freeform 125">
                <a:extLst>
                  <a:ext uri="{FF2B5EF4-FFF2-40B4-BE49-F238E27FC236}">
                    <a16:creationId xmlns:a16="http://schemas.microsoft.com/office/drawing/2014/main" id="{8B9BE95D-92F9-4658-A0F0-8EE6F9E38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49889" y="1827213"/>
                <a:ext cx="352250" cy="455613"/>
              </a:xfrm>
              <a:custGeom>
                <a:avLst/>
                <a:gdLst>
                  <a:gd name="T0" fmla="*/ 132 w 136"/>
                  <a:gd name="T1" fmla="*/ 40 h 176"/>
                  <a:gd name="T2" fmla="*/ 104 w 136"/>
                  <a:gd name="T3" fmla="*/ 40 h 176"/>
                  <a:gd name="T4" fmla="*/ 104 w 136"/>
                  <a:gd name="T5" fmla="*/ 24 h 176"/>
                  <a:gd name="T6" fmla="*/ 81 w 136"/>
                  <a:gd name="T7" fmla="*/ 0 h 176"/>
                  <a:gd name="T8" fmla="*/ 52 w 136"/>
                  <a:gd name="T9" fmla="*/ 0 h 176"/>
                  <a:gd name="T10" fmla="*/ 48 w 136"/>
                  <a:gd name="T11" fmla="*/ 4 h 176"/>
                  <a:gd name="T12" fmla="*/ 52 w 136"/>
                  <a:gd name="T13" fmla="*/ 8 h 176"/>
                  <a:gd name="T14" fmla="*/ 81 w 136"/>
                  <a:gd name="T15" fmla="*/ 8 h 176"/>
                  <a:gd name="T16" fmla="*/ 96 w 136"/>
                  <a:gd name="T17" fmla="*/ 24 h 176"/>
                  <a:gd name="T18" fmla="*/ 96 w 136"/>
                  <a:gd name="T19" fmla="*/ 40 h 176"/>
                  <a:gd name="T20" fmla="*/ 92 w 136"/>
                  <a:gd name="T21" fmla="*/ 40 h 176"/>
                  <a:gd name="T22" fmla="*/ 92 w 136"/>
                  <a:gd name="T23" fmla="*/ 27 h 176"/>
                  <a:gd name="T24" fmla="*/ 77 w 136"/>
                  <a:gd name="T25" fmla="*/ 12 h 176"/>
                  <a:gd name="T26" fmla="*/ 60 w 136"/>
                  <a:gd name="T27" fmla="*/ 12 h 176"/>
                  <a:gd name="T28" fmla="*/ 58 w 136"/>
                  <a:gd name="T29" fmla="*/ 14 h 176"/>
                  <a:gd name="T30" fmla="*/ 60 w 136"/>
                  <a:gd name="T31" fmla="*/ 16 h 176"/>
                  <a:gd name="T32" fmla="*/ 77 w 136"/>
                  <a:gd name="T33" fmla="*/ 16 h 176"/>
                  <a:gd name="T34" fmla="*/ 88 w 136"/>
                  <a:gd name="T35" fmla="*/ 27 h 176"/>
                  <a:gd name="T36" fmla="*/ 88 w 136"/>
                  <a:gd name="T37" fmla="*/ 40 h 176"/>
                  <a:gd name="T38" fmla="*/ 4 w 136"/>
                  <a:gd name="T39" fmla="*/ 40 h 176"/>
                  <a:gd name="T40" fmla="*/ 0 w 136"/>
                  <a:gd name="T41" fmla="*/ 44 h 176"/>
                  <a:gd name="T42" fmla="*/ 0 w 136"/>
                  <a:gd name="T43" fmla="*/ 172 h 176"/>
                  <a:gd name="T44" fmla="*/ 4 w 136"/>
                  <a:gd name="T45" fmla="*/ 176 h 176"/>
                  <a:gd name="T46" fmla="*/ 132 w 136"/>
                  <a:gd name="T47" fmla="*/ 176 h 176"/>
                  <a:gd name="T48" fmla="*/ 136 w 136"/>
                  <a:gd name="T49" fmla="*/ 172 h 176"/>
                  <a:gd name="T50" fmla="*/ 136 w 136"/>
                  <a:gd name="T51" fmla="*/ 44 h 176"/>
                  <a:gd name="T52" fmla="*/ 132 w 136"/>
                  <a:gd name="T53" fmla="*/ 40 h 176"/>
                  <a:gd name="T54" fmla="*/ 128 w 136"/>
                  <a:gd name="T55" fmla="*/ 168 h 176"/>
                  <a:gd name="T56" fmla="*/ 8 w 136"/>
                  <a:gd name="T57" fmla="*/ 168 h 176"/>
                  <a:gd name="T58" fmla="*/ 8 w 136"/>
                  <a:gd name="T59" fmla="*/ 48 h 176"/>
                  <a:gd name="T60" fmla="*/ 128 w 136"/>
                  <a:gd name="T61" fmla="*/ 48 h 176"/>
                  <a:gd name="T62" fmla="*/ 128 w 136"/>
                  <a:gd name="T63" fmla="*/ 16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6" h="176">
                    <a:moveTo>
                      <a:pt x="132" y="40"/>
                    </a:moveTo>
                    <a:cubicBezTo>
                      <a:pt x="104" y="40"/>
                      <a:pt x="104" y="40"/>
                      <a:pt x="104" y="40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0"/>
                      <a:pt x="94" y="0"/>
                      <a:pt x="81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6"/>
                      <a:pt x="50" y="8"/>
                      <a:pt x="52" y="8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90" y="8"/>
                      <a:pt x="96" y="15"/>
                      <a:pt x="96" y="24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19"/>
                      <a:pt x="85" y="12"/>
                      <a:pt x="77" y="1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3"/>
                      <a:pt x="58" y="14"/>
                    </a:cubicBezTo>
                    <a:cubicBezTo>
                      <a:pt x="58" y="15"/>
                      <a:pt x="59" y="16"/>
                      <a:pt x="60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83" y="16"/>
                      <a:pt x="88" y="21"/>
                      <a:pt x="88" y="27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" y="40"/>
                      <a:pt x="0" y="42"/>
                      <a:pt x="0" y="44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4"/>
                      <a:pt x="2" y="176"/>
                      <a:pt x="4" y="176"/>
                    </a:cubicBezTo>
                    <a:cubicBezTo>
                      <a:pt x="132" y="176"/>
                      <a:pt x="132" y="176"/>
                      <a:pt x="132" y="176"/>
                    </a:cubicBezTo>
                    <a:cubicBezTo>
                      <a:pt x="134" y="176"/>
                      <a:pt x="136" y="174"/>
                      <a:pt x="136" y="172"/>
                    </a:cubicBezTo>
                    <a:cubicBezTo>
                      <a:pt x="136" y="44"/>
                      <a:pt x="136" y="44"/>
                      <a:pt x="136" y="44"/>
                    </a:cubicBezTo>
                    <a:cubicBezTo>
                      <a:pt x="136" y="42"/>
                      <a:pt x="134" y="40"/>
                      <a:pt x="132" y="40"/>
                    </a:cubicBezTo>
                    <a:close/>
                    <a:moveTo>
                      <a:pt x="128" y="168"/>
                    </a:moveTo>
                    <a:cubicBezTo>
                      <a:pt x="8" y="168"/>
                      <a:pt x="8" y="168"/>
                      <a:pt x="8" y="16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28" y="48"/>
                      <a:pt x="128" y="48"/>
                      <a:pt x="128" y="48"/>
                    </a:cubicBezTo>
                    <a:lnTo>
                      <a:pt x="128" y="168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3" name="Freeform 126">
                <a:extLst>
                  <a:ext uri="{FF2B5EF4-FFF2-40B4-BE49-F238E27FC236}">
                    <a16:creationId xmlns:a16="http://schemas.microsoft.com/office/drawing/2014/main" id="{5BC82A2B-F0AF-479F-B5AB-EA885B49E7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75301" y="2019301"/>
                <a:ext cx="127000" cy="168275"/>
              </a:xfrm>
              <a:custGeom>
                <a:avLst/>
                <a:gdLst>
                  <a:gd name="T0" fmla="*/ 21 w 42"/>
                  <a:gd name="T1" fmla="*/ 1 h 56"/>
                  <a:gd name="T2" fmla="*/ 21 w 42"/>
                  <a:gd name="T3" fmla="*/ 0 h 56"/>
                  <a:gd name="T4" fmla="*/ 21 w 42"/>
                  <a:gd name="T5" fmla="*/ 0 h 56"/>
                  <a:gd name="T6" fmla="*/ 21 w 42"/>
                  <a:gd name="T7" fmla="*/ 1 h 56"/>
                  <a:gd name="T8" fmla="*/ 0 w 42"/>
                  <a:gd name="T9" fmla="*/ 23 h 56"/>
                  <a:gd name="T10" fmla="*/ 9 w 42"/>
                  <a:gd name="T11" fmla="*/ 41 h 56"/>
                  <a:gd name="T12" fmla="*/ 9 w 42"/>
                  <a:gd name="T13" fmla="*/ 46 h 56"/>
                  <a:gd name="T14" fmla="*/ 20 w 42"/>
                  <a:gd name="T15" fmla="*/ 56 h 56"/>
                  <a:gd name="T16" fmla="*/ 21 w 42"/>
                  <a:gd name="T17" fmla="*/ 56 h 56"/>
                  <a:gd name="T18" fmla="*/ 21 w 42"/>
                  <a:gd name="T19" fmla="*/ 56 h 56"/>
                  <a:gd name="T20" fmla="*/ 22 w 42"/>
                  <a:gd name="T21" fmla="*/ 56 h 56"/>
                  <a:gd name="T22" fmla="*/ 33 w 42"/>
                  <a:gd name="T23" fmla="*/ 46 h 56"/>
                  <a:gd name="T24" fmla="*/ 33 w 42"/>
                  <a:gd name="T25" fmla="*/ 41 h 56"/>
                  <a:gd name="T26" fmla="*/ 42 w 42"/>
                  <a:gd name="T27" fmla="*/ 23 h 56"/>
                  <a:gd name="T28" fmla="*/ 21 w 42"/>
                  <a:gd name="T29" fmla="*/ 1 h 56"/>
                  <a:gd name="T30" fmla="*/ 30 w 42"/>
                  <a:gd name="T31" fmla="*/ 37 h 56"/>
                  <a:gd name="T32" fmla="*/ 29 w 42"/>
                  <a:gd name="T33" fmla="*/ 40 h 56"/>
                  <a:gd name="T34" fmla="*/ 29 w 42"/>
                  <a:gd name="T35" fmla="*/ 46 h 56"/>
                  <a:gd name="T36" fmla="*/ 21 w 42"/>
                  <a:gd name="T37" fmla="*/ 52 h 56"/>
                  <a:gd name="T38" fmla="*/ 13 w 42"/>
                  <a:gd name="T39" fmla="*/ 46 h 56"/>
                  <a:gd name="T40" fmla="*/ 13 w 42"/>
                  <a:gd name="T41" fmla="*/ 39 h 56"/>
                  <a:gd name="T42" fmla="*/ 12 w 42"/>
                  <a:gd name="T43" fmla="*/ 37 h 56"/>
                  <a:gd name="T44" fmla="*/ 4 w 42"/>
                  <a:gd name="T45" fmla="*/ 23 h 56"/>
                  <a:gd name="T46" fmla="*/ 21 w 42"/>
                  <a:gd name="T47" fmla="*/ 6 h 56"/>
                  <a:gd name="T48" fmla="*/ 38 w 42"/>
                  <a:gd name="T49" fmla="*/ 23 h 56"/>
                  <a:gd name="T50" fmla="*/ 30 w 42"/>
                  <a:gd name="T51" fmla="*/ 3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2" h="56">
                    <a:moveTo>
                      <a:pt x="21" y="1"/>
                    </a:moveTo>
                    <a:cubicBezTo>
                      <a:pt x="21" y="1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1" y="1"/>
                    </a:cubicBezTo>
                    <a:cubicBezTo>
                      <a:pt x="10" y="1"/>
                      <a:pt x="0" y="12"/>
                      <a:pt x="0" y="23"/>
                    </a:cubicBezTo>
                    <a:cubicBezTo>
                      <a:pt x="0" y="30"/>
                      <a:pt x="1" y="37"/>
                      <a:pt x="9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53"/>
                      <a:pt x="15" y="56"/>
                      <a:pt x="20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2" y="56"/>
                    </a:cubicBezTo>
                    <a:cubicBezTo>
                      <a:pt x="27" y="56"/>
                      <a:pt x="33" y="53"/>
                      <a:pt x="33" y="4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41" y="37"/>
                      <a:pt x="42" y="29"/>
                      <a:pt x="42" y="23"/>
                    </a:cubicBezTo>
                    <a:cubicBezTo>
                      <a:pt x="42" y="11"/>
                      <a:pt x="33" y="1"/>
                      <a:pt x="21" y="1"/>
                    </a:cubicBezTo>
                    <a:close/>
                    <a:moveTo>
                      <a:pt x="30" y="37"/>
                    </a:moveTo>
                    <a:cubicBezTo>
                      <a:pt x="29" y="38"/>
                      <a:pt x="29" y="39"/>
                      <a:pt x="29" y="40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50"/>
                      <a:pt x="25" y="52"/>
                      <a:pt x="21" y="52"/>
                    </a:cubicBezTo>
                    <a:cubicBezTo>
                      <a:pt x="17" y="52"/>
                      <a:pt x="13" y="50"/>
                      <a:pt x="13" y="4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9"/>
                      <a:pt x="13" y="38"/>
                      <a:pt x="12" y="37"/>
                    </a:cubicBezTo>
                    <a:cubicBezTo>
                      <a:pt x="5" y="34"/>
                      <a:pt x="4" y="29"/>
                      <a:pt x="4" y="23"/>
                    </a:cubicBezTo>
                    <a:cubicBezTo>
                      <a:pt x="4" y="14"/>
                      <a:pt x="12" y="6"/>
                      <a:pt x="21" y="6"/>
                    </a:cubicBezTo>
                    <a:cubicBezTo>
                      <a:pt x="31" y="6"/>
                      <a:pt x="38" y="14"/>
                      <a:pt x="38" y="23"/>
                    </a:cubicBezTo>
                    <a:cubicBezTo>
                      <a:pt x="38" y="30"/>
                      <a:pt x="37" y="35"/>
                      <a:pt x="30" y="37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b="1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199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5329</Words>
  <Application>Microsoft Office PowerPoint</Application>
  <PresentationFormat>宽屏</PresentationFormat>
  <Paragraphs>671</Paragraphs>
  <Slides>68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9" baseType="lpstr">
      <vt:lpstr>等线</vt:lpstr>
      <vt:lpstr>等线 Light</vt:lpstr>
      <vt:lpstr>仿宋</vt:lpstr>
      <vt:lpstr>黑体</vt:lpstr>
      <vt:lpstr>Arial</vt:lpstr>
      <vt:lpstr>Bodoni MT</vt:lpstr>
      <vt:lpstr>Calibri</vt:lpstr>
      <vt:lpstr>Comic Sans MS</vt:lpstr>
      <vt:lpstr>Times New Roman</vt:lpstr>
      <vt:lpstr>Wingdings</vt:lpstr>
      <vt:lpstr>Office 主题​​</vt:lpstr>
      <vt:lpstr>PowerPoint 演示文稿</vt:lpstr>
      <vt:lpstr>PowerPoint 演示文稿</vt:lpstr>
      <vt:lpstr>12.1 基础知识</vt:lpstr>
      <vt:lpstr>12.1 基础知识</vt:lpstr>
      <vt:lpstr>12.1 基础知识</vt:lpstr>
      <vt:lpstr>12.1 基础知识</vt:lpstr>
      <vt:lpstr>PowerPoint 演示文稿</vt:lpstr>
      <vt:lpstr>12.2 常用类</vt:lpstr>
      <vt:lpstr>12.2 常用类</vt:lpstr>
      <vt:lpstr>12.2 常用类</vt:lpstr>
      <vt:lpstr>12.2 常用类</vt:lpstr>
      <vt:lpstr>12.2 常用类</vt:lpstr>
      <vt:lpstr>12.2 常用类</vt:lpstr>
      <vt:lpstr>12.2 常用类</vt:lpstr>
      <vt:lpstr>12.2 常用类</vt:lpstr>
      <vt:lpstr>12.2 常用类</vt:lpstr>
      <vt:lpstr>PowerPoint 演示文稿</vt:lpstr>
      <vt:lpstr>12.3 基于TCP的编程</vt:lpstr>
      <vt:lpstr>12.3 基于TCP的编程</vt:lpstr>
      <vt:lpstr>12.3 基于TCP的编程</vt:lpstr>
      <vt:lpstr>12.3 基于TCP的编程</vt:lpstr>
      <vt:lpstr>12.3 基于TCP的编程</vt:lpstr>
      <vt:lpstr>12.3 基于TCP的编程</vt:lpstr>
      <vt:lpstr>12.3 基于TCP的编程</vt:lpstr>
      <vt:lpstr>12.3 基于TCP的编程</vt:lpstr>
      <vt:lpstr>12.3 基于TCP的编程</vt:lpstr>
      <vt:lpstr>PowerPoint 演示文稿</vt:lpstr>
      <vt:lpstr>12.4 基于UDP的编程</vt:lpstr>
      <vt:lpstr>12.4 基于UDP的编程</vt:lpstr>
      <vt:lpstr>12.4 基于UDP的编程</vt:lpstr>
      <vt:lpstr>12.4 基于UDP的编程</vt:lpstr>
      <vt:lpstr>12.4 基于UDP的编程</vt:lpstr>
      <vt:lpstr>12.4 基于UDP的编程</vt:lpstr>
      <vt:lpstr>12.4 基于UDP的编程</vt:lpstr>
      <vt:lpstr>12.4 基于UDP的编程</vt:lpstr>
      <vt:lpstr>12.4 基于UDP的编程</vt:lpstr>
      <vt:lpstr>12.4 基于UDP的编程</vt:lpstr>
      <vt:lpstr>12.4 基于UDP的编程</vt:lpstr>
      <vt:lpstr>12.4 基于UDP的编程</vt:lpstr>
      <vt:lpstr>12.4 基于UDP的编程</vt:lpstr>
      <vt:lpstr>12.4 基于UDP的编程</vt:lpstr>
      <vt:lpstr>12.4 基于UDP的编程</vt:lpstr>
      <vt:lpstr>12.4 基于UDP的编程</vt:lpstr>
      <vt:lpstr>PowerPoint 演示文稿</vt:lpstr>
      <vt:lpstr>12.5 远程方法调用(RMI)</vt:lpstr>
      <vt:lpstr>12.5 远程方法调用(RMI)</vt:lpstr>
      <vt:lpstr>12.5 远程方法调用(RMI)</vt:lpstr>
      <vt:lpstr>12.5 远程方法调用(RMI)</vt:lpstr>
      <vt:lpstr>12.5 远程方法调用(RMI)</vt:lpstr>
      <vt:lpstr>12.5 远程方法调用(RMI)</vt:lpstr>
      <vt:lpstr>12.5 远程方法调用(RMI)</vt:lpstr>
      <vt:lpstr>12.5 远程方法调用(RMI)</vt:lpstr>
      <vt:lpstr>12.5 远程方法调用(RMI)</vt:lpstr>
      <vt:lpstr>PowerPoint 演示文稿</vt:lpstr>
      <vt:lpstr>12.5 基于NIO的编程</vt:lpstr>
      <vt:lpstr>12.5 基于NIO的编程</vt:lpstr>
      <vt:lpstr>12.5 基于NIO的编程</vt:lpstr>
      <vt:lpstr>12.5 基于NIO的编程</vt:lpstr>
      <vt:lpstr>12.5 基于NIO的编程</vt:lpstr>
      <vt:lpstr>12.5 基于NIO的编程</vt:lpstr>
      <vt:lpstr>12.5 基于NIO的编程</vt:lpstr>
      <vt:lpstr>12.5 基于NIO的编程</vt:lpstr>
      <vt:lpstr>综合应用举例1</vt:lpstr>
      <vt:lpstr>网络聊天综合应用举例2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DarlingKe</dc:creator>
  <cp:lastModifiedBy>DarlingKe</cp:lastModifiedBy>
  <cp:revision>95</cp:revision>
  <dcterms:created xsi:type="dcterms:W3CDTF">2021-12-31T23:04:28Z</dcterms:created>
  <dcterms:modified xsi:type="dcterms:W3CDTF">2022-01-23T13:06:05Z</dcterms:modified>
</cp:coreProperties>
</file>