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31800" y="3068638"/>
            <a:ext cx="11328400" cy="144462"/>
          </a:xfrm>
          <a:prstGeom prst="rect">
            <a:avLst/>
          </a:prstGeom>
          <a:gradFill rotWithShape="1">
            <a:gsLst>
              <a:gs pos="0">
                <a:schemeClr val="hlink">
                  <a:alpha val="70998"/>
                </a:schemeClr>
              </a:gs>
              <a:gs pos="100000">
                <a:schemeClr val="bg1">
                  <a:alpha val="17998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9323F-31B4-4537-AE9F-7DFABDFE9374}" type="slidenum">
              <a:rPr lang="zh-CN" altLang="en-US">
                <a:solidFill>
                  <a:srgbClr val="1C1C1C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62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9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188913"/>
            <a:ext cx="2827867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1" y="188913"/>
            <a:ext cx="8284633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2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7" y="188913"/>
            <a:ext cx="10390717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1" y="1125539"/>
            <a:ext cx="11315700" cy="53990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0132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7" y="188913"/>
            <a:ext cx="10390717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25539"/>
            <a:ext cx="5556251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2" y="1125538"/>
            <a:ext cx="5556249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2" y="3900489"/>
            <a:ext cx="5556249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39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31801" y="188913"/>
            <a:ext cx="11315700" cy="63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5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3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51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25539"/>
            <a:ext cx="5556251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2" y="1125539"/>
            <a:ext cx="5556249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3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4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0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2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126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102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08051"/>
            <a:ext cx="11328400" cy="144463"/>
          </a:xfrm>
          <a:prstGeom prst="rect">
            <a:avLst/>
          </a:prstGeom>
          <a:gradFill rotWithShape="1">
            <a:gsLst>
              <a:gs pos="0">
                <a:schemeClr val="hlink">
                  <a:alpha val="70998"/>
                </a:schemeClr>
              </a:gs>
              <a:gs pos="100000">
                <a:schemeClr val="bg1">
                  <a:alpha val="17998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188913"/>
            <a:ext cx="1039071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125539"/>
            <a:ext cx="113157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5" descr="jsj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2" y="1"/>
            <a:ext cx="1009649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74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600" kern="1200">
          <a:solidFill>
            <a:srgbClr val="99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3200" kern="1200">
          <a:solidFill>
            <a:srgbClr val="002A7E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 kern="1200">
          <a:solidFill>
            <a:srgbClr val="003300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 kern="1200">
          <a:solidFill>
            <a:srgbClr val="993300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仿宋_GB2312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AOE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网与关键路径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47056" y="1844825"/>
            <a:ext cx="842486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 eaLnBrk="1" hangingPunct="1">
              <a:spcBef>
                <a:spcPct val="50000"/>
              </a:spcBef>
              <a:buClrTx/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marL="0" indent="0" algn="l" fontAlgn="base">
              <a:spcAft>
                <a:spcPct val="0"/>
              </a:spcAft>
              <a:buSz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AOE</a:t>
            </a:r>
            <a:r>
              <a:rPr lang="zh-CN" altLang="en-US" dirty="0">
                <a:latin typeface="Times New Roman" panose="02020603050405020304" pitchFamily="18" charset="0"/>
              </a:rPr>
              <a:t>网：</a:t>
            </a:r>
            <a:r>
              <a:rPr lang="zh-CN" altLang="en-US" dirty="0">
                <a:solidFill>
                  <a:srgbClr val="3333CC"/>
                </a:solidFill>
                <a:latin typeface="Times New Roman" panose="02020603050405020304" pitchFamily="18" charset="0"/>
              </a:rPr>
              <a:t>如果在带权的有向图中，用</a:t>
            </a:r>
            <a:r>
              <a:rPr lang="zh-CN" altLang="en-US" dirty="0">
                <a:solidFill>
                  <a:srgbClr val="CC0066"/>
                </a:solidFill>
                <a:latin typeface="Times New Roman" panose="02020603050405020304" pitchFamily="18" charset="0"/>
              </a:rPr>
              <a:t>顶点表示事件</a:t>
            </a:r>
            <a:r>
              <a:rPr lang="zh-CN" altLang="en-US" dirty="0">
                <a:solidFill>
                  <a:srgbClr val="3333CC"/>
                </a:solidFill>
                <a:latin typeface="Times New Roman" panose="02020603050405020304" pitchFamily="18" charset="0"/>
              </a:rPr>
              <a:t>，用</a:t>
            </a:r>
            <a:r>
              <a:rPr lang="zh-CN" altLang="en-US" dirty="0">
                <a:solidFill>
                  <a:srgbClr val="CC0066"/>
                </a:solidFill>
                <a:latin typeface="Times New Roman" panose="02020603050405020304" pitchFamily="18" charset="0"/>
              </a:rPr>
              <a:t>有向边表示活动</a:t>
            </a:r>
            <a:r>
              <a:rPr lang="zh-CN" altLang="en-US" dirty="0">
                <a:solidFill>
                  <a:srgbClr val="3333CC"/>
                </a:solidFill>
                <a:latin typeface="Times New Roman" panose="02020603050405020304" pitchFamily="18" charset="0"/>
              </a:rPr>
              <a:t>，边上的</a:t>
            </a:r>
            <a:r>
              <a:rPr lang="zh-CN" altLang="en-US" dirty="0">
                <a:solidFill>
                  <a:srgbClr val="CC0066"/>
                </a:solidFill>
                <a:latin typeface="Times New Roman" panose="02020603050405020304" pitchFamily="18" charset="0"/>
              </a:rPr>
              <a:t>权值表示活动持续的时间</a:t>
            </a:r>
            <a:r>
              <a:rPr lang="zh-CN" altLang="en-US" dirty="0">
                <a:solidFill>
                  <a:srgbClr val="3333CC"/>
                </a:solidFill>
                <a:latin typeface="Times New Roman" panose="02020603050405020304" pitchFamily="18" charset="0"/>
              </a:rPr>
              <a:t>，则此带权的有向图称为</a:t>
            </a:r>
            <a:r>
              <a:rPr lang="en-US" altLang="zh-CN" dirty="0">
                <a:solidFill>
                  <a:srgbClr val="CC0066"/>
                </a:solidFill>
                <a:latin typeface="Times New Roman" panose="02020603050405020304" pitchFamily="18" charset="0"/>
              </a:rPr>
              <a:t>AOE</a:t>
            </a:r>
            <a:r>
              <a:rPr lang="zh-CN" altLang="en-US" dirty="0">
                <a:solidFill>
                  <a:srgbClr val="CC0066"/>
                </a:solidFill>
                <a:latin typeface="Times New Roman" panose="02020603050405020304" pitchFamily="18" charset="0"/>
              </a:rPr>
              <a:t>网</a:t>
            </a:r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</a:rPr>
              <a:t>(Activity on edge network)</a:t>
            </a:r>
            <a:r>
              <a:rPr lang="zh-CN" altLang="en-US" dirty="0">
                <a:solidFill>
                  <a:srgbClr val="3333CC"/>
                </a:solidFill>
                <a:latin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marL="0" indent="0" algn="l" fontAlgn="base">
              <a:spcAft>
                <a:spcPct val="0"/>
              </a:spcAft>
              <a:buSzTx/>
              <a:buNone/>
            </a:pPr>
            <a:r>
              <a:rPr lang="zh-CN" altLang="en-US" dirty="0">
                <a:solidFill>
                  <a:srgbClr val="3333CC"/>
                </a:solidFill>
                <a:latin typeface="Times New Roman" panose="02020603050405020304" pitchFamily="18" charset="0"/>
              </a:rPr>
              <a:t>顶点所表示的事件实际上就是它的入边所表示的活动都已完成，它的出边所表示的活动可以开始这样一种</a:t>
            </a:r>
            <a:r>
              <a:rPr lang="zh-CN" altLang="en-US" dirty="0">
                <a:solidFill>
                  <a:srgbClr val="CC0066"/>
                </a:solidFill>
                <a:latin typeface="Times New Roman" panose="02020603050405020304" pitchFamily="18" charset="0"/>
              </a:rPr>
              <a:t>状态</a:t>
            </a:r>
            <a:r>
              <a:rPr lang="zh-CN" altLang="en-US" dirty="0">
                <a:solidFill>
                  <a:srgbClr val="3333CC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2177662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828800" y="1131063"/>
            <a:ext cx="3024336" cy="59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关键路径求解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411207" y="3421757"/>
            <a:ext cx="7093297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>
              <a:spcBef>
                <a:spcPts val="0"/>
              </a:spcBef>
              <a:buBlip>
                <a:blip r:embed="rId2"/>
              </a:buBlip>
              <a:defRPr kumimoji="1" sz="28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2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)-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dut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 </a:t>
            </a:r>
            <a:endParaRPr lang="en-US" altLang="zh-CN" sz="24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4947" y="1787861"/>
            <a:ext cx="758581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AutoNum type="arabicParenBoth" startAt="4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=&lt;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最迟开始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的最迟开始时间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在不推迟整个工期的前提下，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必须开始的最迟时间</a:t>
            </a:r>
            <a:endParaRPr lang="en-US" altLang="zh-CN" sz="24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06390" y="4058526"/>
            <a:ext cx="6429739" cy="2592034"/>
            <a:chOff x="2573733" y="3693565"/>
            <a:chExt cx="6429739" cy="2592034"/>
          </a:xfrm>
        </p:grpSpPr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573733" y="472462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10" name="直接箭头连接符 9"/>
            <p:cNvCxnSpPr>
              <a:stCxn id="13" idx="6"/>
              <a:endCxn id="25" idx="2"/>
            </p:cNvCxnSpPr>
            <p:nvPr/>
          </p:nvCxnSpPr>
          <p:spPr>
            <a:xfrm>
              <a:off x="4000696" y="4096045"/>
              <a:ext cx="1517834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7519622" y="563165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545484" y="563165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517436" y="385886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4517983" y="472462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8520212" y="472462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cxnSp>
          <p:nvCxnSpPr>
            <p:cNvPr id="16" name="直接箭头连接符 15"/>
            <p:cNvCxnSpPr>
              <a:stCxn id="9" idx="5"/>
              <a:endCxn id="12" idx="1"/>
            </p:cNvCxnSpPr>
            <p:nvPr/>
          </p:nvCxnSpPr>
          <p:spPr>
            <a:xfrm>
              <a:off x="2986222" y="5129525"/>
              <a:ext cx="630035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7"/>
              <a:endCxn id="14" idx="3"/>
            </p:cNvCxnSpPr>
            <p:nvPr/>
          </p:nvCxnSpPr>
          <p:spPr>
            <a:xfrm flipV="1">
              <a:off x="3957973" y="5129525"/>
              <a:ext cx="630783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7"/>
              <a:endCxn id="13" idx="3"/>
            </p:cNvCxnSpPr>
            <p:nvPr/>
          </p:nvCxnSpPr>
          <p:spPr>
            <a:xfrm flipV="1">
              <a:off x="2986222" y="4263760"/>
              <a:ext cx="601987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5"/>
              <a:endCxn id="14" idx="1"/>
            </p:cNvCxnSpPr>
            <p:nvPr/>
          </p:nvCxnSpPr>
          <p:spPr>
            <a:xfrm>
              <a:off x="3929925" y="4263760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4" idx="7"/>
              <a:endCxn id="25" idx="3"/>
            </p:cNvCxnSpPr>
            <p:nvPr/>
          </p:nvCxnSpPr>
          <p:spPr>
            <a:xfrm flipV="1">
              <a:off x="4930472" y="4263760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4" idx="5"/>
              <a:endCxn id="26" idx="1"/>
            </p:cNvCxnSpPr>
            <p:nvPr/>
          </p:nvCxnSpPr>
          <p:spPr>
            <a:xfrm>
              <a:off x="4930472" y="5129525"/>
              <a:ext cx="658831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7"/>
              <a:endCxn id="15" idx="3"/>
            </p:cNvCxnSpPr>
            <p:nvPr/>
          </p:nvCxnSpPr>
          <p:spPr>
            <a:xfrm flipV="1">
              <a:off x="7932110" y="5129525"/>
              <a:ext cx="658874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5518530" y="385886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5518530" y="563165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519076" y="472462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cxnSp>
          <p:nvCxnSpPr>
            <p:cNvPr id="28" name="直接箭头连接符 27"/>
            <p:cNvCxnSpPr>
              <a:stCxn id="32" idx="5"/>
              <a:endCxn id="15" idx="1"/>
            </p:cNvCxnSpPr>
            <p:nvPr/>
          </p:nvCxnSpPr>
          <p:spPr>
            <a:xfrm>
              <a:off x="7932110" y="4263760"/>
              <a:ext cx="658874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6" idx="7"/>
              <a:endCxn id="27" idx="3"/>
            </p:cNvCxnSpPr>
            <p:nvPr/>
          </p:nvCxnSpPr>
          <p:spPr>
            <a:xfrm flipV="1">
              <a:off x="5931018" y="5129525"/>
              <a:ext cx="658830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5" idx="5"/>
              <a:endCxn id="27" idx="1"/>
            </p:cNvCxnSpPr>
            <p:nvPr/>
          </p:nvCxnSpPr>
          <p:spPr>
            <a:xfrm>
              <a:off x="5931018" y="4263760"/>
              <a:ext cx="658830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2830660" y="4088891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32" name="Oval 11"/>
            <p:cNvSpPr>
              <a:spLocks noChangeArrowheads="1"/>
            </p:cNvSpPr>
            <p:nvPr/>
          </p:nvSpPr>
          <p:spPr bwMode="auto">
            <a:xfrm>
              <a:off x="7519622" y="385886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33" name="直接箭头连接符 32"/>
            <p:cNvCxnSpPr>
              <a:stCxn id="27" idx="6"/>
              <a:endCxn id="15" idx="2"/>
            </p:cNvCxnSpPr>
            <p:nvPr/>
          </p:nvCxnSpPr>
          <p:spPr>
            <a:xfrm>
              <a:off x="7002336" y="4961810"/>
              <a:ext cx="151787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5" idx="6"/>
              <a:endCxn id="32" idx="2"/>
            </p:cNvCxnSpPr>
            <p:nvPr/>
          </p:nvCxnSpPr>
          <p:spPr>
            <a:xfrm>
              <a:off x="6001790" y="4096045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2" idx="6"/>
              <a:endCxn id="26" idx="2"/>
            </p:cNvCxnSpPr>
            <p:nvPr/>
          </p:nvCxnSpPr>
          <p:spPr>
            <a:xfrm>
              <a:off x="4028744" y="5868835"/>
              <a:ext cx="148978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6"/>
              <a:endCxn id="11" idx="2"/>
            </p:cNvCxnSpPr>
            <p:nvPr/>
          </p:nvCxnSpPr>
          <p:spPr>
            <a:xfrm>
              <a:off x="6001790" y="5868835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2841414" y="5142232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898100" y="4348476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3884076" y="5076694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312209" y="3693565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4824421" y="4332941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6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837122" y="5210551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7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273363" y="5823934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8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=7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7464" y="3694170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9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5928925" y="4328247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10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5836016" y="5125343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=9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6234040" y="5668104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8145788" y="4026577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7334715" y="4484287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=5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7902513" y="5173299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8972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828800" y="1131063"/>
            <a:ext cx="3024336" cy="59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关键路径求解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66930" y="1844824"/>
            <a:ext cx="8111144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lvl="1" indent="-4572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AutoNum type="arabicParenBoth" startAt="5"/>
            </a:pPr>
            <a:r>
              <a:rPr lang="zh-CN" altLang="en-US" sz="24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完成活动</a:t>
            </a:r>
            <a:r>
              <a:rPr lang="en-US" altLang="zh-CN" sz="2400" i="1" dirty="0" err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的时间余量：</a:t>
            </a:r>
            <a:r>
              <a:rPr lang="zh-CN" altLang="en-US" sz="24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对于每个活动</a:t>
            </a:r>
            <a:r>
              <a:rPr lang="en-US" altLang="zh-CN" sz="2400" i="1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400" i="1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为完成活动</a:t>
            </a:r>
            <a:r>
              <a:rPr lang="en-US" altLang="zh-CN" sz="2400" i="1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FF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时间余量。</a:t>
            </a:r>
          </a:p>
        </p:txBody>
      </p:sp>
      <p:sp>
        <p:nvSpPr>
          <p:cNvPr id="4" name="矩形 3"/>
          <p:cNvSpPr/>
          <p:nvPr/>
        </p:nvSpPr>
        <p:spPr>
          <a:xfrm>
            <a:off x="2362672" y="2781068"/>
            <a:ext cx="790262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时间余量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是在不延误工期的前提下，活动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可以延迟的时间。时间余量为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的活动称为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关键活动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。关键活动所在的路径即为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关键路径。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340968" y="4157109"/>
            <a:ext cx="6429739" cy="2592034"/>
            <a:chOff x="2573733" y="3693565"/>
            <a:chExt cx="6429739" cy="2592034"/>
          </a:xfrm>
        </p:grpSpPr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2573733" y="472462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9" name="直接箭头连接符 8"/>
            <p:cNvCxnSpPr>
              <a:stCxn id="12" idx="6"/>
              <a:endCxn id="22" idx="2"/>
            </p:cNvCxnSpPr>
            <p:nvPr/>
          </p:nvCxnSpPr>
          <p:spPr>
            <a:xfrm>
              <a:off x="4000696" y="4096045"/>
              <a:ext cx="1517834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7519622" y="563165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545484" y="563165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517436" y="385886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517983" y="472462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8520212" y="472462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cxnSp>
          <p:nvCxnSpPr>
            <p:cNvPr id="15" name="直接箭头连接符 14"/>
            <p:cNvCxnSpPr>
              <a:stCxn id="7" idx="5"/>
              <a:endCxn id="11" idx="1"/>
            </p:cNvCxnSpPr>
            <p:nvPr/>
          </p:nvCxnSpPr>
          <p:spPr>
            <a:xfrm>
              <a:off x="2986222" y="5129525"/>
              <a:ext cx="630035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7"/>
              <a:endCxn id="13" idx="3"/>
            </p:cNvCxnSpPr>
            <p:nvPr/>
          </p:nvCxnSpPr>
          <p:spPr>
            <a:xfrm flipV="1">
              <a:off x="3957973" y="5129525"/>
              <a:ext cx="630783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7"/>
              <a:endCxn id="12" idx="3"/>
            </p:cNvCxnSpPr>
            <p:nvPr/>
          </p:nvCxnSpPr>
          <p:spPr>
            <a:xfrm flipV="1">
              <a:off x="2986222" y="4263760"/>
              <a:ext cx="601987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5"/>
              <a:endCxn id="13" idx="1"/>
            </p:cNvCxnSpPr>
            <p:nvPr/>
          </p:nvCxnSpPr>
          <p:spPr>
            <a:xfrm>
              <a:off x="3929925" y="4263760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3" idx="7"/>
              <a:endCxn id="22" idx="3"/>
            </p:cNvCxnSpPr>
            <p:nvPr/>
          </p:nvCxnSpPr>
          <p:spPr>
            <a:xfrm flipV="1">
              <a:off x="4930472" y="4263760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5"/>
              <a:endCxn id="23" idx="1"/>
            </p:cNvCxnSpPr>
            <p:nvPr/>
          </p:nvCxnSpPr>
          <p:spPr>
            <a:xfrm>
              <a:off x="4930472" y="5129525"/>
              <a:ext cx="658831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7"/>
              <a:endCxn id="14" idx="3"/>
            </p:cNvCxnSpPr>
            <p:nvPr/>
          </p:nvCxnSpPr>
          <p:spPr>
            <a:xfrm flipV="1">
              <a:off x="7932110" y="5129525"/>
              <a:ext cx="658874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5518530" y="385886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5518530" y="563165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6519076" y="472462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cxnSp>
          <p:nvCxnSpPr>
            <p:cNvPr id="25" name="直接箭头连接符 24"/>
            <p:cNvCxnSpPr>
              <a:stCxn id="29" idx="5"/>
              <a:endCxn id="14" idx="1"/>
            </p:cNvCxnSpPr>
            <p:nvPr/>
          </p:nvCxnSpPr>
          <p:spPr>
            <a:xfrm>
              <a:off x="7932110" y="4263760"/>
              <a:ext cx="658874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3" idx="7"/>
              <a:endCxn id="24" idx="3"/>
            </p:cNvCxnSpPr>
            <p:nvPr/>
          </p:nvCxnSpPr>
          <p:spPr>
            <a:xfrm flipV="1">
              <a:off x="5931018" y="5129525"/>
              <a:ext cx="658830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5"/>
              <a:endCxn id="24" idx="1"/>
            </p:cNvCxnSpPr>
            <p:nvPr/>
          </p:nvCxnSpPr>
          <p:spPr>
            <a:xfrm>
              <a:off x="5931018" y="4263760"/>
              <a:ext cx="658830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2830660" y="4088891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7519622" y="385886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30" name="直接箭头连接符 29"/>
            <p:cNvCxnSpPr>
              <a:stCxn id="24" idx="6"/>
              <a:endCxn id="14" idx="2"/>
            </p:cNvCxnSpPr>
            <p:nvPr/>
          </p:nvCxnSpPr>
          <p:spPr>
            <a:xfrm>
              <a:off x="7002336" y="4961810"/>
              <a:ext cx="151787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2" idx="6"/>
              <a:endCxn id="29" idx="2"/>
            </p:cNvCxnSpPr>
            <p:nvPr/>
          </p:nvCxnSpPr>
          <p:spPr>
            <a:xfrm>
              <a:off x="6001790" y="4096045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1" idx="6"/>
              <a:endCxn id="23" idx="2"/>
            </p:cNvCxnSpPr>
            <p:nvPr/>
          </p:nvCxnSpPr>
          <p:spPr>
            <a:xfrm>
              <a:off x="4028744" y="5868835"/>
              <a:ext cx="148978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3" idx="6"/>
              <a:endCxn id="10" idx="2"/>
            </p:cNvCxnSpPr>
            <p:nvPr/>
          </p:nvCxnSpPr>
          <p:spPr>
            <a:xfrm>
              <a:off x="6001790" y="5868835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841414" y="5142232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3898100" y="4348476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884076" y="5076694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312209" y="3693565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824421" y="4332941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6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4837122" y="5210551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7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3363" y="5823934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8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=7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117464" y="3694170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9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928925" y="4328247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10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836016" y="5125343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=9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234040" y="5668104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8145788" y="4026577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7334715" y="4484287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=5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7902513" y="5173299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9339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828800" y="1131063"/>
            <a:ext cx="4555232" cy="59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关键路径求解步骤：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36150" y="1732875"/>
            <a:ext cx="8111144" cy="2160591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pPr lvl="1" indent="-457200" algn="just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AutoNum type="arabicParenBoth"/>
            </a:pP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从源点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出发，令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，按拓扑有序求其余各顶点的最早发生时间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）。如果得到的拓扑有序序列中顶点个数小于网中顶点数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，则说明网中存在环，不能求关键路径，算法终止；否则执行步骤（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1080" y="3880711"/>
            <a:ext cx="811621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AutoNum type="arabicParenBoth" startAt="2"/>
            </a:pP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从汇点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出发，令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-1]=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-1]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，按逆拓扑有序求其余各顶点的最迟发生时间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）；</a:t>
            </a:r>
          </a:p>
        </p:txBody>
      </p:sp>
      <p:sp>
        <p:nvSpPr>
          <p:cNvPr id="2" name="矩形 1"/>
          <p:cNvSpPr/>
          <p:nvPr/>
        </p:nvSpPr>
        <p:spPr>
          <a:xfrm>
            <a:off x="2131080" y="5007174"/>
            <a:ext cx="811114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AutoNum type="arabicParenBoth" startAt="3"/>
            </a:pP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根据各顶点的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值，求每条弧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的最早开始时间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e(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和最迟开始时间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。若某条弧满足条件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，则为关键活动。</a:t>
            </a:r>
          </a:p>
        </p:txBody>
      </p:sp>
    </p:spTree>
    <p:extLst>
      <p:ext uri="{BB962C8B-B14F-4D97-AF65-F5344CB8AC3E}">
        <p14:creationId xmlns:p14="http://schemas.microsoft.com/office/powerpoint/2010/main" val="40522071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1683544" y="1060744"/>
            <a:ext cx="4305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关键路径计算过程</a:t>
            </a:r>
            <a:endParaRPr kumimoji="1"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1687388" y="1773090"/>
            <a:ext cx="4125832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先进行拓扑排序，假设拓扑序列为：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8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9</a:t>
            </a:r>
            <a:r>
              <a:rPr kumimoji="1" lang="zh-CN" altLang="en-US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</a:t>
            </a:r>
            <a:endParaRPr kumimoji="1" lang="en-US" altLang="zh-CN" sz="24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1223" y="3216504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28679" y="3216504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=3</a:t>
            </a:r>
          </a:p>
        </p:txBody>
      </p:sp>
      <p:sp>
        <p:nvSpPr>
          <p:cNvPr id="65" name="矩形 64"/>
          <p:cNvSpPr/>
          <p:nvPr/>
        </p:nvSpPr>
        <p:spPr>
          <a:xfrm>
            <a:off x="5668396" y="3216504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=2</a:t>
            </a:r>
          </a:p>
        </p:txBody>
      </p:sp>
      <p:sp>
        <p:nvSpPr>
          <p:cNvPr id="66" name="矩形 65"/>
          <p:cNvSpPr/>
          <p:nvPr/>
        </p:nvSpPr>
        <p:spPr>
          <a:xfrm>
            <a:off x="1910898" y="3680041"/>
            <a:ext cx="4810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)=Max{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}=9</a:t>
            </a:r>
          </a:p>
        </p:txBody>
      </p:sp>
      <p:sp>
        <p:nvSpPr>
          <p:cNvPr id="4" name="矩形 3"/>
          <p:cNvSpPr/>
          <p:nvPr/>
        </p:nvSpPr>
        <p:spPr>
          <a:xfrm>
            <a:off x="1690440" y="2850677"/>
            <a:ext cx="4057521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(1) </a:t>
            </a:r>
            <a:r>
              <a:rPr kumimoji="1" lang="zh-CN" altLang="en-US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计算各事件的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 sz="2400" dirty="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874961" y="4207510"/>
            <a:ext cx="4964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)=Max{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}=13</a:t>
            </a:r>
          </a:p>
        </p:txBody>
      </p:sp>
      <p:sp>
        <p:nvSpPr>
          <p:cNvPr id="68" name="矩形 67"/>
          <p:cNvSpPr/>
          <p:nvPr/>
        </p:nvSpPr>
        <p:spPr>
          <a:xfrm>
            <a:off x="1874959" y="5310013"/>
            <a:ext cx="5150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)=Max{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11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}=20</a:t>
            </a:r>
          </a:p>
        </p:txBody>
      </p:sp>
      <p:sp>
        <p:nvSpPr>
          <p:cNvPr id="69" name="矩形 68"/>
          <p:cNvSpPr/>
          <p:nvPr/>
        </p:nvSpPr>
        <p:spPr>
          <a:xfrm>
            <a:off x="1894883" y="4730920"/>
            <a:ext cx="4964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)=Max{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8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}=11</a:t>
            </a:r>
          </a:p>
        </p:txBody>
      </p:sp>
      <p:sp>
        <p:nvSpPr>
          <p:cNvPr id="70" name="矩形 69"/>
          <p:cNvSpPr/>
          <p:nvPr/>
        </p:nvSpPr>
        <p:spPr>
          <a:xfrm>
            <a:off x="1822938" y="5819570"/>
            <a:ext cx="2710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9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=17</a:t>
            </a:r>
          </a:p>
        </p:txBody>
      </p:sp>
      <p:sp>
        <p:nvSpPr>
          <p:cNvPr id="71" name="矩形 70"/>
          <p:cNvSpPr/>
          <p:nvPr/>
        </p:nvSpPr>
        <p:spPr>
          <a:xfrm>
            <a:off x="4514971" y="5799318"/>
            <a:ext cx="2813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12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=17</a:t>
            </a:r>
          </a:p>
        </p:txBody>
      </p:sp>
      <p:sp>
        <p:nvSpPr>
          <p:cNvPr id="72" name="矩形 71"/>
          <p:cNvSpPr/>
          <p:nvPr/>
        </p:nvSpPr>
        <p:spPr>
          <a:xfrm>
            <a:off x="1822938" y="6235786"/>
            <a:ext cx="6536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FF0066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dirty="0">
                <a:solidFill>
                  <a:srgbClr val="FF0066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Max{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13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14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15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}=25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5519936" y="876252"/>
            <a:ext cx="5048186" cy="2192939"/>
            <a:chOff x="907123" y="2492029"/>
            <a:chExt cx="6705200" cy="2763812"/>
          </a:xfrm>
        </p:grpSpPr>
        <p:sp>
          <p:nvSpPr>
            <p:cNvPr id="74" name="Oval 11"/>
            <p:cNvSpPr>
              <a:spLocks noChangeArrowheads="1"/>
            </p:cNvSpPr>
            <p:nvPr/>
          </p:nvSpPr>
          <p:spPr bwMode="auto">
            <a:xfrm>
              <a:off x="907123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75" name="直接箭头连接符 74"/>
            <p:cNvCxnSpPr>
              <a:stCxn id="78" idx="6"/>
              <a:endCxn id="88" idx="2"/>
            </p:cNvCxnSpPr>
            <p:nvPr/>
          </p:nvCxnSpPr>
          <p:spPr>
            <a:xfrm>
              <a:off x="2334086" y="2946106"/>
              <a:ext cx="1517834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11"/>
            <p:cNvSpPr>
              <a:spLocks noChangeArrowheads="1"/>
            </p:cNvSpPr>
            <p:nvPr/>
          </p:nvSpPr>
          <p:spPr bwMode="auto">
            <a:xfrm>
              <a:off x="5853012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77" name="Oval 11"/>
            <p:cNvSpPr>
              <a:spLocks noChangeArrowheads="1"/>
            </p:cNvSpPr>
            <p:nvPr/>
          </p:nvSpPr>
          <p:spPr bwMode="auto">
            <a:xfrm>
              <a:off x="1878874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8" name="Oval 11"/>
            <p:cNvSpPr>
              <a:spLocks noChangeArrowheads="1"/>
            </p:cNvSpPr>
            <p:nvPr/>
          </p:nvSpPr>
          <p:spPr bwMode="auto">
            <a:xfrm>
              <a:off x="1850826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9" name="Oval 11"/>
            <p:cNvSpPr>
              <a:spLocks noChangeArrowheads="1"/>
            </p:cNvSpPr>
            <p:nvPr/>
          </p:nvSpPr>
          <p:spPr bwMode="auto">
            <a:xfrm>
              <a:off x="2851373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0" name="Oval 11"/>
            <p:cNvSpPr>
              <a:spLocks noChangeArrowheads="1"/>
            </p:cNvSpPr>
            <p:nvPr/>
          </p:nvSpPr>
          <p:spPr bwMode="auto">
            <a:xfrm>
              <a:off x="6853602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cxnSp>
          <p:nvCxnSpPr>
            <p:cNvPr id="81" name="直接箭头连接符 80"/>
            <p:cNvCxnSpPr>
              <a:stCxn id="74" idx="5"/>
              <a:endCxn id="77" idx="1"/>
            </p:cNvCxnSpPr>
            <p:nvPr/>
          </p:nvCxnSpPr>
          <p:spPr>
            <a:xfrm>
              <a:off x="1319611" y="3979586"/>
              <a:ext cx="630035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7" idx="7"/>
              <a:endCxn id="79" idx="3"/>
            </p:cNvCxnSpPr>
            <p:nvPr/>
          </p:nvCxnSpPr>
          <p:spPr>
            <a:xfrm flipV="1">
              <a:off x="2291362" y="3979586"/>
              <a:ext cx="630783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74" idx="7"/>
              <a:endCxn id="78" idx="3"/>
            </p:cNvCxnSpPr>
            <p:nvPr/>
          </p:nvCxnSpPr>
          <p:spPr>
            <a:xfrm flipV="1">
              <a:off x="1319611" y="3113821"/>
              <a:ext cx="601987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8" idx="5"/>
              <a:endCxn id="79" idx="1"/>
            </p:cNvCxnSpPr>
            <p:nvPr/>
          </p:nvCxnSpPr>
          <p:spPr>
            <a:xfrm>
              <a:off x="2263314" y="3113821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79" idx="7"/>
              <a:endCxn id="88" idx="3"/>
            </p:cNvCxnSpPr>
            <p:nvPr/>
          </p:nvCxnSpPr>
          <p:spPr>
            <a:xfrm flipV="1">
              <a:off x="3263861" y="3113821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79" idx="5"/>
              <a:endCxn id="89" idx="1"/>
            </p:cNvCxnSpPr>
            <p:nvPr/>
          </p:nvCxnSpPr>
          <p:spPr>
            <a:xfrm>
              <a:off x="3263861" y="3979586"/>
              <a:ext cx="658831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6" idx="7"/>
              <a:endCxn id="80" idx="3"/>
            </p:cNvCxnSpPr>
            <p:nvPr/>
          </p:nvCxnSpPr>
          <p:spPr>
            <a:xfrm flipV="1">
              <a:off x="6265500" y="3979586"/>
              <a:ext cx="658874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11"/>
            <p:cNvSpPr>
              <a:spLocks noChangeArrowheads="1"/>
            </p:cNvSpPr>
            <p:nvPr/>
          </p:nvSpPr>
          <p:spPr bwMode="auto">
            <a:xfrm>
              <a:off x="3851920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9" name="Oval 11"/>
            <p:cNvSpPr>
              <a:spLocks noChangeArrowheads="1"/>
            </p:cNvSpPr>
            <p:nvPr/>
          </p:nvSpPr>
          <p:spPr bwMode="auto">
            <a:xfrm>
              <a:off x="3851920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0" name="Oval 11"/>
            <p:cNvSpPr>
              <a:spLocks noChangeArrowheads="1"/>
            </p:cNvSpPr>
            <p:nvPr/>
          </p:nvSpPr>
          <p:spPr bwMode="auto">
            <a:xfrm>
              <a:off x="4852466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cxnSp>
          <p:nvCxnSpPr>
            <p:cNvPr id="91" name="直接箭头连接符 90"/>
            <p:cNvCxnSpPr>
              <a:stCxn id="94" idx="5"/>
              <a:endCxn id="80" idx="1"/>
            </p:cNvCxnSpPr>
            <p:nvPr/>
          </p:nvCxnSpPr>
          <p:spPr>
            <a:xfrm>
              <a:off x="6265500" y="3113821"/>
              <a:ext cx="658874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9" idx="7"/>
              <a:endCxn id="90" idx="3"/>
            </p:cNvCxnSpPr>
            <p:nvPr/>
          </p:nvCxnSpPr>
          <p:spPr>
            <a:xfrm flipV="1">
              <a:off x="4264408" y="3979586"/>
              <a:ext cx="658830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8" idx="5"/>
              <a:endCxn id="90" idx="1"/>
            </p:cNvCxnSpPr>
            <p:nvPr/>
          </p:nvCxnSpPr>
          <p:spPr>
            <a:xfrm>
              <a:off x="4264408" y="3113821"/>
              <a:ext cx="658830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5853012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95" name="直接箭头连接符 94"/>
            <p:cNvCxnSpPr>
              <a:stCxn id="90" idx="6"/>
              <a:endCxn id="80" idx="2"/>
            </p:cNvCxnSpPr>
            <p:nvPr/>
          </p:nvCxnSpPr>
          <p:spPr>
            <a:xfrm>
              <a:off x="5335726" y="3811871"/>
              <a:ext cx="151787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8" idx="6"/>
              <a:endCxn id="94" idx="2"/>
            </p:cNvCxnSpPr>
            <p:nvPr/>
          </p:nvCxnSpPr>
          <p:spPr>
            <a:xfrm>
              <a:off x="4335180" y="2946106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77" idx="6"/>
              <a:endCxn id="89" idx="2"/>
            </p:cNvCxnSpPr>
            <p:nvPr/>
          </p:nvCxnSpPr>
          <p:spPr>
            <a:xfrm>
              <a:off x="2362134" y="4718896"/>
              <a:ext cx="148978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89" idx="6"/>
              <a:endCxn id="76" idx="2"/>
            </p:cNvCxnSpPr>
            <p:nvPr/>
          </p:nvCxnSpPr>
          <p:spPr>
            <a:xfrm>
              <a:off x="4335180" y="4718896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1174804" y="3992293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217466" y="3926754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645599" y="2543625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139474" y="3076980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6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606753" y="4673994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8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=7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647259" y="2492029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9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136369" y="3073948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10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595964" y="4613210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479177" y="2876637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668104" y="3334347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=5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235902" y="4023360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021571" y="3090635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2100848" y="3028299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170421" y="3918792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7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944566" y="3937869"/>
              <a:ext cx="1123011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3262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623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519936" y="876252"/>
            <a:ext cx="5048186" cy="2192939"/>
            <a:chOff x="907123" y="2492029"/>
            <a:chExt cx="6705200" cy="2763812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907123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9" name="直接箭头连接符 8"/>
            <p:cNvCxnSpPr>
              <a:stCxn id="12" idx="6"/>
              <a:endCxn id="22" idx="2"/>
            </p:cNvCxnSpPr>
            <p:nvPr/>
          </p:nvCxnSpPr>
          <p:spPr>
            <a:xfrm>
              <a:off x="2334086" y="2946106"/>
              <a:ext cx="1517834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5853012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78874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50826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51373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853602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cxnSp>
          <p:nvCxnSpPr>
            <p:cNvPr id="15" name="直接箭头连接符 14"/>
            <p:cNvCxnSpPr>
              <a:stCxn id="8" idx="5"/>
              <a:endCxn id="11" idx="1"/>
            </p:cNvCxnSpPr>
            <p:nvPr/>
          </p:nvCxnSpPr>
          <p:spPr>
            <a:xfrm>
              <a:off x="1319611" y="3979586"/>
              <a:ext cx="630035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7"/>
              <a:endCxn id="13" idx="3"/>
            </p:cNvCxnSpPr>
            <p:nvPr/>
          </p:nvCxnSpPr>
          <p:spPr>
            <a:xfrm flipV="1">
              <a:off x="2291362" y="3979586"/>
              <a:ext cx="630783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7"/>
              <a:endCxn id="12" idx="3"/>
            </p:cNvCxnSpPr>
            <p:nvPr/>
          </p:nvCxnSpPr>
          <p:spPr>
            <a:xfrm flipV="1">
              <a:off x="1319611" y="3113821"/>
              <a:ext cx="601987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5"/>
              <a:endCxn id="13" idx="1"/>
            </p:cNvCxnSpPr>
            <p:nvPr/>
          </p:nvCxnSpPr>
          <p:spPr>
            <a:xfrm>
              <a:off x="2263314" y="3113821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3" idx="7"/>
              <a:endCxn id="22" idx="3"/>
            </p:cNvCxnSpPr>
            <p:nvPr/>
          </p:nvCxnSpPr>
          <p:spPr>
            <a:xfrm flipV="1">
              <a:off x="3263861" y="3113821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5"/>
              <a:endCxn id="23" idx="1"/>
            </p:cNvCxnSpPr>
            <p:nvPr/>
          </p:nvCxnSpPr>
          <p:spPr>
            <a:xfrm>
              <a:off x="3263861" y="3979586"/>
              <a:ext cx="658831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7"/>
              <a:endCxn id="14" idx="3"/>
            </p:cNvCxnSpPr>
            <p:nvPr/>
          </p:nvCxnSpPr>
          <p:spPr>
            <a:xfrm flipV="1">
              <a:off x="6265500" y="3979586"/>
              <a:ext cx="658874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3851920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3851920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4852466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cxnSp>
          <p:nvCxnSpPr>
            <p:cNvPr id="25" name="直接箭头连接符 24"/>
            <p:cNvCxnSpPr>
              <a:stCxn id="29" idx="5"/>
              <a:endCxn id="14" idx="1"/>
            </p:cNvCxnSpPr>
            <p:nvPr/>
          </p:nvCxnSpPr>
          <p:spPr>
            <a:xfrm>
              <a:off x="6265500" y="3113821"/>
              <a:ext cx="658874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3" idx="7"/>
              <a:endCxn id="24" idx="3"/>
            </p:cNvCxnSpPr>
            <p:nvPr/>
          </p:nvCxnSpPr>
          <p:spPr>
            <a:xfrm flipV="1">
              <a:off x="4264408" y="3979586"/>
              <a:ext cx="658830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5"/>
              <a:endCxn id="24" idx="1"/>
            </p:cNvCxnSpPr>
            <p:nvPr/>
          </p:nvCxnSpPr>
          <p:spPr>
            <a:xfrm>
              <a:off x="4264408" y="3113821"/>
              <a:ext cx="658830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5853012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30" name="直接箭头连接符 29"/>
            <p:cNvCxnSpPr>
              <a:stCxn id="24" idx="6"/>
              <a:endCxn id="14" idx="2"/>
            </p:cNvCxnSpPr>
            <p:nvPr/>
          </p:nvCxnSpPr>
          <p:spPr>
            <a:xfrm>
              <a:off x="5335726" y="3811871"/>
              <a:ext cx="151787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2" idx="6"/>
              <a:endCxn id="29" idx="2"/>
            </p:cNvCxnSpPr>
            <p:nvPr/>
          </p:nvCxnSpPr>
          <p:spPr>
            <a:xfrm>
              <a:off x="4335180" y="2946106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1" idx="6"/>
              <a:endCxn id="23" idx="2"/>
            </p:cNvCxnSpPr>
            <p:nvPr/>
          </p:nvCxnSpPr>
          <p:spPr>
            <a:xfrm>
              <a:off x="2362134" y="4718896"/>
              <a:ext cx="148978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3" idx="6"/>
              <a:endCxn id="10" idx="2"/>
            </p:cNvCxnSpPr>
            <p:nvPr/>
          </p:nvCxnSpPr>
          <p:spPr>
            <a:xfrm>
              <a:off x="4335180" y="4718896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174804" y="3992293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217466" y="3926754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2645599" y="2543625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139474" y="3076980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6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606753" y="4673994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8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=7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4647259" y="2492029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9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136369" y="3073948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10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4595964" y="4613210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6479177" y="2876637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5668104" y="3334347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=5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6235902" y="4023360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1571" y="3090635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100848" y="3028299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3170421" y="3918792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7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944566" y="3937869"/>
              <a:ext cx="1123011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=9</a:t>
              </a:r>
            </a:p>
          </p:txBody>
        </p:sp>
      </p:grp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1683544" y="1060744"/>
            <a:ext cx="42113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关键路径计算过程</a:t>
            </a:r>
            <a:endParaRPr kumimoji="1"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1810506" y="1685642"/>
            <a:ext cx="4035836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拓扑逆序为：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9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8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14A30D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</a:t>
            </a:r>
            <a:endParaRPr kumimoji="1" lang="en-US" altLang="zh-CN" sz="24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2021" y="3331803"/>
            <a:ext cx="23104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(9)=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(9)= 25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603253" y="3292666"/>
            <a:ext cx="2672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14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=21</a:t>
            </a:r>
          </a:p>
        </p:txBody>
      </p:sp>
      <p:sp>
        <p:nvSpPr>
          <p:cNvPr id="65" name="矩形 64"/>
          <p:cNvSpPr/>
          <p:nvPr/>
        </p:nvSpPr>
        <p:spPr>
          <a:xfrm>
            <a:off x="4349171" y="3307521"/>
            <a:ext cx="2744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15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=17</a:t>
            </a:r>
          </a:p>
        </p:txBody>
      </p:sp>
      <p:sp>
        <p:nvSpPr>
          <p:cNvPr id="66" name="矩形 65"/>
          <p:cNvSpPr/>
          <p:nvPr/>
        </p:nvSpPr>
        <p:spPr>
          <a:xfrm>
            <a:off x="1745256" y="3924550"/>
            <a:ext cx="2684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13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=20</a:t>
            </a:r>
          </a:p>
        </p:txBody>
      </p:sp>
      <p:sp>
        <p:nvSpPr>
          <p:cNvPr id="4" name="矩形 3"/>
          <p:cNvSpPr/>
          <p:nvPr/>
        </p:nvSpPr>
        <p:spPr>
          <a:xfrm>
            <a:off x="1619915" y="2734565"/>
            <a:ext cx="4165341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fontAlgn="base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AutoNum type="arabicParenBoth" startAt="2"/>
            </a:pPr>
            <a:r>
              <a:rPr kumimoji="1" lang="zh-CN" altLang="en-US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计算各事件的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如下：</a:t>
            </a:r>
            <a:endParaRPr kumimoji="1" lang="en-US" altLang="zh-CN" sz="2400" dirty="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940910" y="3891879"/>
            <a:ext cx="4631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)=Min{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(6)-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11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12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}=11</a:t>
            </a:r>
          </a:p>
        </p:txBody>
      </p:sp>
      <p:sp>
        <p:nvSpPr>
          <p:cNvPr id="68" name="矩形 67"/>
          <p:cNvSpPr/>
          <p:nvPr/>
        </p:nvSpPr>
        <p:spPr>
          <a:xfrm>
            <a:off x="6251544" y="4574207"/>
            <a:ext cx="4272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)=Min{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}=9</a:t>
            </a:r>
          </a:p>
        </p:txBody>
      </p:sp>
      <p:sp>
        <p:nvSpPr>
          <p:cNvPr id="69" name="矩形 68"/>
          <p:cNvSpPr/>
          <p:nvPr/>
        </p:nvSpPr>
        <p:spPr>
          <a:xfrm>
            <a:off x="1725721" y="4589062"/>
            <a:ext cx="4736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)=Min{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9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}=14</a:t>
            </a:r>
          </a:p>
        </p:txBody>
      </p:sp>
      <p:sp>
        <p:nvSpPr>
          <p:cNvPr id="62" name="矩形 61"/>
          <p:cNvSpPr/>
          <p:nvPr/>
        </p:nvSpPr>
        <p:spPr>
          <a:xfrm>
            <a:off x="1728447" y="5286245"/>
            <a:ext cx="436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)=Min{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8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}=3</a:t>
            </a:r>
          </a:p>
        </p:txBody>
      </p:sp>
      <p:sp>
        <p:nvSpPr>
          <p:cNvPr id="63" name="矩形 62"/>
          <p:cNvSpPr/>
          <p:nvPr/>
        </p:nvSpPr>
        <p:spPr>
          <a:xfrm>
            <a:off x="6171155" y="5286244"/>
            <a:ext cx="436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)=Min{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}=3</a:t>
            </a:r>
          </a:p>
        </p:txBody>
      </p:sp>
      <p:sp>
        <p:nvSpPr>
          <p:cNvPr id="73" name="矩形 72"/>
          <p:cNvSpPr/>
          <p:nvPr/>
        </p:nvSpPr>
        <p:spPr>
          <a:xfrm>
            <a:off x="1701629" y="5983426"/>
            <a:ext cx="436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)=Min{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}=0</a:t>
            </a:r>
          </a:p>
        </p:txBody>
      </p:sp>
    </p:spTree>
    <p:extLst>
      <p:ext uri="{BB962C8B-B14F-4D97-AF65-F5344CB8AC3E}">
        <p14:creationId xmlns:p14="http://schemas.microsoft.com/office/powerpoint/2010/main" val="41342686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/>
      <p:bldP spid="64" grpId="0"/>
      <p:bldP spid="65" grpId="0"/>
      <p:bldP spid="66" grpId="0"/>
      <p:bldP spid="4" grpId="0"/>
      <p:bldP spid="67" grpId="0"/>
      <p:bldP spid="68" grpId="0"/>
      <p:bldP spid="69" grpId="0"/>
      <p:bldP spid="62" grpId="0"/>
      <p:bldP spid="63" grpId="0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623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1683544" y="1060744"/>
            <a:ext cx="42113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关键路径计算过程</a:t>
            </a:r>
            <a:endParaRPr kumimoji="1"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6555" y="2008633"/>
            <a:ext cx="4165341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fontAlgn="base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AutoNum type="arabicParenBoth" startAt="3"/>
            </a:pPr>
            <a:r>
              <a:rPr kumimoji="1" lang="zh-CN" altLang="en-US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计算各活动的</a:t>
            </a: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如下：</a:t>
            </a:r>
            <a:endParaRPr kumimoji="1" lang="en-US" altLang="zh-CN" sz="2400" dirty="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42767" y="3207325"/>
            <a:ext cx="1933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=0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44272" y="4517672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=2</a:t>
            </a:r>
          </a:p>
        </p:txBody>
      </p:sp>
      <p:sp>
        <p:nvSpPr>
          <p:cNvPr id="85" name="矩形 84"/>
          <p:cNvSpPr/>
          <p:nvPr/>
        </p:nvSpPr>
        <p:spPr>
          <a:xfrm>
            <a:off x="7844272" y="4079907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(3)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=9</a:t>
            </a:r>
          </a:p>
        </p:txBody>
      </p:sp>
      <p:sp>
        <p:nvSpPr>
          <p:cNvPr id="86" name="矩形 85"/>
          <p:cNvSpPr/>
          <p:nvPr/>
        </p:nvSpPr>
        <p:spPr>
          <a:xfrm>
            <a:off x="7844271" y="3642142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=2</a:t>
            </a:r>
          </a:p>
        </p:txBody>
      </p:sp>
      <p:sp>
        <p:nvSpPr>
          <p:cNvPr id="87" name="矩形 86"/>
          <p:cNvSpPr/>
          <p:nvPr/>
        </p:nvSpPr>
        <p:spPr>
          <a:xfrm>
            <a:off x="5342767" y="5830969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(6)=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20</a:t>
            </a:r>
          </a:p>
        </p:txBody>
      </p:sp>
      <p:sp>
        <p:nvSpPr>
          <p:cNvPr id="88" name="矩形 87"/>
          <p:cNvSpPr/>
          <p:nvPr/>
        </p:nvSpPr>
        <p:spPr>
          <a:xfrm>
            <a:off x="5342766" y="5393695"/>
            <a:ext cx="2186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(5)=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11</a:t>
            </a:r>
          </a:p>
        </p:txBody>
      </p:sp>
      <p:sp>
        <p:nvSpPr>
          <p:cNvPr id="89" name="矩形 88"/>
          <p:cNvSpPr/>
          <p:nvPr/>
        </p:nvSpPr>
        <p:spPr>
          <a:xfrm>
            <a:off x="7844272" y="5830969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(7)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=17</a:t>
            </a:r>
          </a:p>
        </p:txBody>
      </p:sp>
      <p:sp>
        <p:nvSpPr>
          <p:cNvPr id="90" name="矩形 89"/>
          <p:cNvSpPr/>
          <p:nvPr/>
        </p:nvSpPr>
        <p:spPr>
          <a:xfrm>
            <a:off x="5342767" y="6268241"/>
            <a:ext cx="2305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(8)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=17</a:t>
            </a:r>
          </a:p>
        </p:txBody>
      </p:sp>
      <p:sp>
        <p:nvSpPr>
          <p:cNvPr id="95" name="矩形 94"/>
          <p:cNvSpPr/>
          <p:nvPr/>
        </p:nvSpPr>
        <p:spPr>
          <a:xfrm>
            <a:off x="5342767" y="4519147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(3)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=9</a:t>
            </a:r>
          </a:p>
        </p:txBody>
      </p:sp>
      <p:sp>
        <p:nvSpPr>
          <p:cNvPr id="98" name="矩形 97"/>
          <p:cNvSpPr/>
          <p:nvPr/>
        </p:nvSpPr>
        <p:spPr>
          <a:xfrm>
            <a:off x="7844271" y="5393202"/>
            <a:ext cx="2146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(5)=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11</a:t>
            </a:r>
          </a:p>
        </p:txBody>
      </p:sp>
      <p:sp>
        <p:nvSpPr>
          <p:cNvPr id="92" name="矩形 91"/>
          <p:cNvSpPr/>
          <p:nvPr/>
        </p:nvSpPr>
        <p:spPr>
          <a:xfrm>
            <a:off x="7844272" y="3204377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(0)=0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342767" y="3644599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=3</a:t>
            </a:r>
          </a:p>
        </p:txBody>
      </p:sp>
      <p:sp>
        <p:nvSpPr>
          <p:cNvPr id="94" name="矩形 93"/>
          <p:cNvSpPr/>
          <p:nvPr/>
        </p:nvSpPr>
        <p:spPr>
          <a:xfrm>
            <a:off x="5342767" y="4081873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=3</a:t>
            </a:r>
          </a:p>
        </p:txBody>
      </p:sp>
      <p:sp>
        <p:nvSpPr>
          <p:cNvPr id="96" name="矩形 95"/>
          <p:cNvSpPr/>
          <p:nvPr/>
        </p:nvSpPr>
        <p:spPr>
          <a:xfrm>
            <a:off x="5342767" y="4956421"/>
            <a:ext cx="2055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(4)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=13</a:t>
            </a:r>
          </a:p>
        </p:txBody>
      </p:sp>
      <p:sp>
        <p:nvSpPr>
          <p:cNvPr id="97" name="矩形 96"/>
          <p:cNvSpPr/>
          <p:nvPr/>
        </p:nvSpPr>
        <p:spPr>
          <a:xfrm>
            <a:off x="7844272" y="4955437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(4)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=13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683544" y="3042566"/>
            <a:ext cx="2900289" cy="3019234"/>
            <a:chOff x="159543" y="3042566"/>
            <a:chExt cx="2900289" cy="3019234"/>
          </a:xfrm>
        </p:grpSpPr>
        <p:sp>
          <p:nvSpPr>
            <p:cNvPr id="52" name="矩形 51"/>
            <p:cNvSpPr/>
            <p:nvPr/>
          </p:nvSpPr>
          <p:spPr>
            <a:xfrm>
              <a:off x="159543" y="3042566"/>
              <a:ext cx="2900289" cy="301923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85153" y="3234570"/>
              <a:ext cx="2872321" cy="2566201"/>
              <a:chOff x="247210" y="2903251"/>
              <a:chExt cx="2872321" cy="2566201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247210" y="2903251"/>
                <a:ext cx="13887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(0)= 0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7210" y="3429385"/>
                <a:ext cx="13619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=2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684663" y="2903251"/>
                <a:ext cx="13472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=3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84663" y="3429385"/>
                <a:ext cx="13736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=9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47210" y="3955519"/>
                <a:ext cx="13967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=13</a:t>
                </a: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47210" y="4481653"/>
                <a:ext cx="13776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6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=20</a:t>
                </a: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684663" y="3955519"/>
                <a:ext cx="1434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5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=11</a:t>
                </a: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684663" y="4481653"/>
                <a:ext cx="13616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7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=17</a:t>
                </a: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247210" y="5007787"/>
                <a:ext cx="14321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8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=17</a:t>
                </a: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684663" y="5007787"/>
                <a:ext cx="1434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9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=25</a:t>
                </a:r>
              </a:p>
            </p:txBody>
          </p:sp>
        </p:grpSp>
      </p:grpSp>
      <p:grpSp>
        <p:nvGrpSpPr>
          <p:cNvPr id="114" name="组合 113"/>
          <p:cNvGrpSpPr/>
          <p:nvPr/>
        </p:nvGrpSpPr>
        <p:grpSpPr>
          <a:xfrm>
            <a:off x="5519936" y="876252"/>
            <a:ext cx="5048186" cy="2192939"/>
            <a:chOff x="907123" y="2492029"/>
            <a:chExt cx="6705200" cy="2763812"/>
          </a:xfrm>
        </p:grpSpPr>
        <p:sp>
          <p:nvSpPr>
            <p:cNvPr id="115" name="Oval 11"/>
            <p:cNvSpPr>
              <a:spLocks noChangeArrowheads="1"/>
            </p:cNvSpPr>
            <p:nvPr/>
          </p:nvSpPr>
          <p:spPr bwMode="auto">
            <a:xfrm>
              <a:off x="907123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116" name="直接箭头连接符 115"/>
            <p:cNvCxnSpPr>
              <a:stCxn id="119" idx="6"/>
              <a:endCxn id="129" idx="2"/>
            </p:cNvCxnSpPr>
            <p:nvPr/>
          </p:nvCxnSpPr>
          <p:spPr>
            <a:xfrm>
              <a:off x="2334086" y="2946106"/>
              <a:ext cx="1517834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"/>
            <p:cNvSpPr>
              <a:spLocks noChangeArrowheads="1"/>
            </p:cNvSpPr>
            <p:nvPr/>
          </p:nvSpPr>
          <p:spPr bwMode="auto">
            <a:xfrm>
              <a:off x="5853012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8" name="Oval 11"/>
            <p:cNvSpPr>
              <a:spLocks noChangeArrowheads="1"/>
            </p:cNvSpPr>
            <p:nvPr/>
          </p:nvSpPr>
          <p:spPr bwMode="auto">
            <a:xfrm>
              <a:off x="1878874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9" name="Oval 11"/>
            <p:cNvSpPr>
              <a:spLocks noChangeArrowheads="1"/>
            </p:cNvSpPr>
            <p:nvPr/>
          </p:nvSpPr>
          <p:spPr bwMode="auto">
            <a:xfrm>
              <a:off x="1850826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0" name="Oval 11"/>
            <p:cNvSpPr>
              <a:spLocks noChangeArrowheads="1"/>
            </p:cNvSpPr>
            <p:nvPr/>
          </p:nvSpPr>
          <p:spPr bwMode="auto">
            <a:xfrm>
              <a:off x="2851373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1" name="Oval 11"/>
            <p:cNvSpPr>
              <a:spLocks noChangeArrowheads="1"/>
            </p:cNvSpPr>
            <p:nvPr/>
          </p:nvSpPr>
          <p:spPr bwMode="auto">
            <a:xfrm>
              <a:off x="6853602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cxnSp>
          <p:nvCxnSpPr>
            <p:cNvPr id="122" name="直接箭头连接符 121"/>
            <p:cNvCxnSpPr>
              <a:stCxn id="115" idx="5"/>
              <a:endCxn id="118" idx="1"/>
            </p:cNvCxnSpPr>
            <p:nvPr/>
          </p:nvCxnSpPr>
          <p:spPr>
            <a:xfrm>
              <a:off x="1319611" y="3979586"/>
              <a:ext cx="630035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8" idx="7"/>
              <a:endCxn id="120" idx="3"/>
            </p:cNvCxnSpPr>
            <p:nvPr/>
          </p:nvCxnSpPr>
          <p:spPr>
            <a:xfrm flipV="1">
              <a:off x="2291362" y="3979586"/>
              <a:ext cx="630783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5" idx="7"/>
              <a:endCxn id="119" idx="3"/>
            </p:cNvCxnSpPr>
            <p:nvPr/>
          </p:nvCxnSpPr>
          <p:spPr>
            <a:xfrm flipV="1">
              <a:off x="1319611" y="3113821"/>
              <a:ext cx="601987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9" idx="5"/>
              <a:endCxn id="120" idx="1"/>
            </p:cNvCxnSpPr>
            <p:nvPr/>
          </p:nvCxnSpPr>
          <p:spPr>
            <a:xfrm>
              <a:off x="2263314" y="3113821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20" idx="7"/>
              <a:endCxn id="129" idx="3"/>
            </p:cNvCxnSpPr>
            <p:nvPr/>
          </p:nvCxnSpPr>
          <p:spPr>
            <a:xfrm flipV="1">
              <a:off x="3263861" y="3113821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20" idx="5"/>
              <a:endCxn id="130" idx="1"/>
            </p:cNvCxnSpPr>
            <p:nvPr/>
          </p:nvCxnSpPr>
          <p:spPr>
            <a:xfrm>
              <a:off x="3263861" y="3979586"/>
              <a:ext cx="658831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117" idx="7"/>
              <a:endCxn id="121" idx="3"/>
            </p:cNvCxnSpPr>
            <p:nvPr/>
          </p:nvCxnSpPr>
          <p:spPr>
            <a:xfrm flipV="1">
              <a:off x="6265500" y="3979586"/>
              <a:ext cx="658874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1"/>
            <p:cNvSpPr>
              <a:spLocks noChangeArrowheads="1"/>
            </p:cNvSpPr>
            <p:nvPr/>
          </p:nvSpPr>
          <p:spPr bwMode="auto">
            <a:xfrm>
              <a:off x="3851920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0" name="Oval 11"/>
            <p:cNvSpPr>
              <a:spLocks noChangeArrowheads="1"/>
            </p:cNvSpPr>
            <p:nvPr/>
          </p:nvSpPr>
          <p:spPr bwMode="auto">
            <a:xfrm>
              <a:off x="3851920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31" name="Oval 11"/>
            <p:cNvSpPr>
              <a:spLocks noChangeArrowheads="1"/>
            </p:cNvSpPr>
            <p:nvPr/>
          </p:nvSpPr>
          <p:spPr bwMode="auto">
            <a:xfrm>
              <a:off x="4852466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cxnSp>
          <p:nvCxnSpPr>
            <p:cNvPr id="132" name="直接箭头连接符 131"/>
            <p:cNvCxnSpPr>
              <a:stCxn id="135" idx="5"/>
              <a:endCxn id="121" idx="1"/>
            </p:cNvCxnSpPr>
            <p:nvPr/>
          </p:nvCxnSpPr>
          <p:spPr>
            <a:xfrm>
              <a:off x="6265500" y="3113821"/>
              <a:ext cx="658874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30" idx="7"/>
              <a:endCxn id="131" idx="3"/>
            </p:cNvCxnSpPr>
            <p:nvPr/>
          </p:nvCxnSpPr>
          <p:spPr>
            <a:xfrm flipV="1">
              <a:off x="4264408" y="3979586"/>
              <a:ext cx="658830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29" idx="5"/>
              <a:endCxn id="131" idx="1"/>
            </p:cNvCxnSpPr>
            <p:nvPr/>
          </p:nvCxnSpPr>
          <p:spPr>
            <a:xfrm>
              <a:off x="4264408" y="3113821"/>
              <a:ext cx="658830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1"/>
            <p:cNvSpPr>
              <a:spLocks noChangeArrowheads="1"/>
            </p:cNvSpPr>
            <p:nvPr/>
          </p:nvSpPr>
          <p:spPr bwMode="auto">
            <a:xfrm>
              <a:off x="5853012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136" name="直接箭头连接符 135"/>
            <p:cNvCxnSpPr>
              <a:stCxn id="131" idx="6"/>
              <a:endCxn id="121" idx="2"/>
            </p:cNvCxnSpPr>
            <p:nvPr/>
          </p:nvCxnSpPr>
          <p:spPr>
            <a:xfrm>
              <a:off x="5335726" y="3811871"/>
              <a:ext cx="151787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>
              <a:stCxn id="129" idx="6"/>
              <a:endCxn id="135" idx="2"/>
            </p:cNvCxnSpPr>
            <p:nvPr/>
          </p:nvCxnSpPr>
          <p:spPr>
            <a:xfrm>
              <a:off x="4335180" y="2946106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18" idx="6"/>
              <a:endCxn id="130" idx="2"/>
            </p:cNvCxnSpPr>
            <p:nvPr/>
          </p:nvCxnSpPr>
          <p:spPr>
            <a:xfrm>
              <a:off x="2362134" y="4718896"/>
              <a:ext cx="148978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130" idx="6"/>
              <a:endCxn id="117" idx="2"/>
            </p:cNvCxnSpPr>
            <p:nvPr/>
          </p:nvCxnSpPr>
          <p:spPr>
            <a:xfrm>
              <a:off x="4335180" y="4718896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174804" y="3992293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141" name="矩形 140"/>
            <p:cNvSpPr/>
            <p:nvPr/>
          </p:nvSpPr>
          <p:spPr>
            <a:xfrm>
              <a:off x="2217466" y="3926754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645599" y="2543625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139474" y="3076980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6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606753" y="4673994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8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=7</a:t>
              </a: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647259" y="2492029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9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136369" y="3073948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10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595964" y="4613210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148" name="矩形 147"/>
            <p:cNvSpPr/>
            <p:nvPr/>
          </p:nvSpPr>
          <p:spPr>
            <a:xfrm>
              <a:off x="6479177" y="2876637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668104" y="3334347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=5</a:t>
              </a: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235902" y="4023360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021571" y="3090635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152" name="矩形 151"/>
            <p:cNvSpPr/>
            <p:nvPr/>
          </p:nvSpPr>
          <p:spPr>
            <a:xfrm>
              <a:off x="2100848" y="3028299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3170421" y="3918792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7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154" name="矩形 153"/>
            <p:cNvSpPr/>
            <p:nvPr/>
          </p:nvSpPr>
          <p:spPr>
            <a:xfrm>
              <a:off x="3944566" y="3937869"/>
              <a:ext cx="1123011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9381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2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5" grpId="0"/>
      <p:bldP spid="98" grpId="0"/>
      <p:bldP spid="92" grpId="0"/>
      <p:bldP spid="93" grpId="0"/>
      <p:bldP spid="94" grpId="0"/>
      <p:bldP spid="96" grpId="0"/>
      <p:bldP spid="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623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1683544" y="1060744"/>
            <a:ext cx="42113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关键路径计算过程</a:t>
            </a:r>
            <a:endParaRPr kumimoji="1"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6555" y="2008633"/>
            <a:ext cx="4165341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fontAlgn="base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AutoNum type="arabicParenBoth" startAt="4"/>
            </a:pPr>
            <a:r>
              <a:rPr kumimoji="1" lang="zh-CN" altLang="en-US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计算各活动的</a:t>
            </a: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如下：</a:t>
            </a:r>
            <a:endParaRPr kumimoji="1" lang="en-US" altLang="zh-CN" sz="2400" dirty="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42767" y="3207325"/>
            <a:ext cx="226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-a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=0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44272" y="4517672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(5)-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8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=4</a:t>
            </a:r>
          </a:p>
        </p:txBody>
      </p:sp>
      <p:sp>
        <p:nvSpPr>
          <p:cNvPr id="85" name="矩形 84"/>
          <p:cNvSpPr/>
          <p:nvPr/>
        </p:nvSpPr>
        <p:spPr>
          <a:xfrm>
            <a:off x="7844272" y="4079907"/>
            <a:ext cx="231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(4)-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=10</a:t>
            </a:r>
          </a:p>
        </p:txBody>
      </p:sp>
      <p:sp>
        <p:nvSpPr>
          <p:cNvPr id="86" name="矩形 85"/>
          <p:cNvSpPr/>
          <p:nvPr/>
        </p:nvSpPr>
        <p:spPr>
          <a:xfrm>
            <a:off x="7844272" y="3642142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(3)-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=6</a:t>
            </a:r>
          </a:p>
        </p:txBody>
      </p:sp>
      <p:sp>
        <p:nvSpPr>
          <p:cNvPr id="87" name="矩形 86"/>
          <p:cNvSpPr/>
          <p:nvPr/>
        </p:nvSpPr>
        <p:spPr>
          <a:xfrm>
            <a:off x="5342767" y="5830969"/>
            <a:ext cx="2560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(9)-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13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20</a:t>
            </a:r>
          </a:p>
        </p:txBody>
      </p:sp>
      <p:sp>
        <p:nvSpPr>
          <p:cNvPr id="88" name="矩形 87"/>
          <p:cNvSpPr/>
          <p:nvPr/>
        </p:nvSpPr>
        <p:spPr>
          <a:xfrm>
            <a:off x="5342766" y="5393695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(6)-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11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11</a:t>
            </a:r>
          </a:p>
        </p:txBody>
      </p:sp>
      <p:sp>
        <p:nvSpPr>
          <p:cNvPr id="89" name="矩形 88"/>
          <p:cNvSpPr/>
          <p:nvPr/>
        </p:nvSpPr>
        <p:spPr>
          <a:xfrm>
            <a:off x="7844271" y="5830969"/>
            <a:ext cx="2568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(9)-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14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=21</a:t>
            </a:r>
          </a:p>
        </p:txBody>
      </p:sp>
      <p:sp>
        <p:nvSpPr>
          <p:cNvPr id="90" name="矩形 89"/>
          <p:cNvSpPr/>
          <p:nvPr/>
        </p:nvSpPr>
        <p:spPr>
          <a:xfrm>
            <a:off x="5342766" y="6268241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(9)-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15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=17</a:t>
            </a:r>
          </a:p>
        </p:txBody>
      </p:sp>
      <p:sp>
        <p:nvSpPr>
          <p:cNvPr id="95" name="矩形 94"/>
          <p:cNvSpPr/>
          <p:nvPr/>
        </p:nvSpPr>
        <p:spPr>
          <a:xfrm>
            <a:off x="5342767" y="4519147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(5)-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=9</a:t>
            </a:r>
          </a:p>
        </p:txBody>
      </p:sp>
      <p:sp>
        <p:nvSpPr>
          <p:cNvPr id="98" name="矩形 97"/>
          <p:cNvSpPr/>
          <p:nvPr/>
        </p:nvSpPr>
        <p:spPr>
          <a:xfrm>
            <a:off x="7844271" y="5393202"/>
            <a:ext cx="2556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(8)-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12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11</a:t>
            </a:r>
          </a:p>
        </p:txBody>
      </p:sp>
      <p:sp>
        <p:nvSpPr>
          <p:cNvPr id="92" name="矩形 91"/>
          <p:cNvSpPr/>
          <p:nvPr/>
        </p:nvSpPr>
        <p:spPr>
          <a:xfrm>
            <a:off x="7844272" y="3204377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(2)-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=1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342767" y="3644599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(3)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-a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=3</a:t>
            </a:r>
          </a:p>
        </p:txBody>
      </p:sp>
      <p:sp>
        <p:nvSpPr>
          <p:cNvPr id="94" name="矩形 93"/>
          <p:cNvSpPr/>
          <p:nvPr/>
        </p:nvSpPr>
        <p:spPr>
          <a:xfrm>
            <a:off x="5342767" y="4081873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(4)-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=6</a:t>
            </a:r>
          </a:p>
        </p:txBody>
      </p:sp>
      <p:sp>
        <p:nvSpPr>
          <p:cNvPr id="96" name="矩形 95"/>
          <p:cNvSpPr/>
          <p:nvPr/>
        </p:nvSpPr>
        <p:spPr>
          <a:xfrm>
            <a:off x="5342767" y="4956421"/>
            <a:ext cx="231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(7)-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9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=17</a:t>
            </a:r>
          </a:p>
        </p:txBody>
      </p:sp>
      <p:sp>
        <p:nvSpPr>
          <p:cNvPr id="97" name="矩形 96"/>
          <p:cNvSpPr/>
          <p:nvPr/>
        </p:nvSpPr>
        <p:spPr>
          <a:xfrm>
            <a:off x="7844271" y="4955437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(6)-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=14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683544" y="3042566"/>
            <a:ext cx="2900289" cy="3019234"/>
            <a:chOff x="159543" y="3042566"/>
            <a:chExt cx="2900289" cy="3019234"/>
          </a:xfrm>
        </p:grpSpPr>
        <p:sp>
          <p:nvSpPr>
            <p:cNvPr id="52" name="矩形 51"/>
            <p:cNvSpPr/>
            <p:nvPr/>
          </p:nvSpPr>
          <p:spPr>
            <a:xfrm>
              <a:off x="159543" y="3042566"/>
              <a:ext cx="2900289" cy="301923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85153" y="3234570"/>
              <a:ext cx="2872321" cy="2566201"/>
              <a:chOff x="247210" y="2903251"/>
              <a:chExt cx="2872321" cy="2566201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247210" y="2903251"/>
                <a:ext cx="13887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(9)= 25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7210" y="3429385"/>
                <a:ext cx="13619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7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=21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684663" y="2903251"/>
                <a:ext cx="13472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i="1" baseline="-25000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8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=17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84663" y="3429385"/>
                <a:ext cx="13736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6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=20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47210" y="3955519"/>
                <a:ext cx="13967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i="1" baseline="-25000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5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=11</a:t>
                </a: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47210" y="4481653"/>
                <a:ext cx="13776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i="1" baseline="-25000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=9</a:t>
                </a: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684663" y="3955519"/>
                <a:ext cx="1434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i="1" baseline="-25000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=14</a:t>
                </a: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684663" y="4481653"/>
                <a:ext cx="13616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i="1" baseline="-25000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=3</a:t>
                </a: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247210" y="5007787"/>
                <a:ext cx="14321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i="1" baseline="-25000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=3</a:t>
                </a: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684663" y="5007787"/>
                <a:ext cx="12570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i="1" baseline="-25000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=0</a:t>
                </a: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5519936" y="876252"/>
            <a:ext cx="5048186" cy="2192939"/>
            <a:chOff x="907123" y="2492029"/>
            <a:chExt cx="6705200" cy="2763812"/>
          </a:xfrm>
        </p:grpSpPr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907123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111" name="直接箭头连接符 110"/>
            <p:cNvCxnSpPr>
              <a:stCxn id="114" idx="6"/>
              <a:endCxn id="124" idx="2"/>
            </p:cNvCxnSpPr>
            <p:nvPr/>
          </p:nvCxnSpPr>
          <p:spPr>
            <a:xfrm>
              <a:off x="2334086" y="2946106"/>
              <a:ext cx="1517834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"/>
            <p:cNvSpPr>
              <a:spLocks noChangeArrowheads="1"/>
            </p:cNvSpPr>
            <p:nvPr/>
          </p:nvSpPr>
          <p:spPr bwMode="auto">
            <a:xfrm>
              <a:off x="5853012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3" name="Oval 11"/>
            <p:cNvSpPr>
              <a:spLocks noChangeArrowheads="1"/>
            </p:cNvSpPr>
            <p:nvPr/>
          </p:nvSpPr>
          <p:spPr bwMode="auto">
            <a:xfrm>
              <a:off x="1878874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4" name="Oval 11"/>
            <p:cNvSpPr>
              <a:spLocks noChangeArrowheads="1"/>
            </p:cNvSpPr>
            <p:nvPr/>
          </p:nvSpPr>
          <p:spPr bwMode="auto">
            <a:xfrm>
              <a:off x="1850826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5" name="Oval 11"/>
            <p:cNvSpPr>
              <a:spLocks noChangeArrowheads="1"/>
            </p:cNvSpPr>
            <p:nvPr/>
          </p:nvSpPr>
          <p:spPr bwMode="auto">
            <a:xfrm>
              <a:off x="2851373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6" name="Oval 11"/>
            <p:cNvSpPr>
              <a:spLocks noChangeArrowheads="1"/>
            </p:cNvSpPr>
            <p:nvPr/>
          </p:nvSpPr>
          <p:spPr bwMode="auto">
            <a:xfrm>
              <a:off x="6853602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cxnSp>
          <p:nvCxnSpPr>
            <p:cNvPr id="117" name="直接箭头连接符 116"/>
            <p:cNvCxnSpPr>
              <a:stCxn id="110" idx="5"/>
              <a:endCxn id="113" idx="1"/>
            </p:cNvCxnSpPr>
            <p:nvPr/>
          </p:nvCxnSpPr>
          <p:spPr>
            <a:xfrm>
              <a:off x="1319611" y="3979586"/>
              <a:ext cx="630035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3" idx="7"/>
              <a:endCxn id="115" idx="3"/>
            </p:cNvCxnSpPr>
            <p:nvPr/>
          </p:nvCxnSpPr>
          <p:spPr>
            <a:xfrm flipV="1">
              <a:off x="2291362" y="3979586"/>
              <a:ext cx="630783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0" idx="7"/>
              <a:endCxn id="114" idx="3"/>
            </p:cNvCxnSpPr>
            <p:nvPr/>
          </p:nvCxnSpPr>
          <p:spPr>
            <a:xfrm flipV="1">
              <a:off x="1319611" y="3113821"/>
              <a:ext cx="601987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114" idx="5"/>
              <a:endCxn id="115" idx="1"/>
            </p:cNvCxnSpPr>
            <p:nvPr/>
          </p:nvCxnSpPr>
          <p:spPr>
            <a:xfrm>
              <a:off x="2263314" y="3113821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15" idx="7"/>
              <a:endCxn id="124" idx="3"/>
            </p:cNvCxnSpPr>
            <p:nvPr/>
          </p:nvCxnSpPr>
          <p:spPr>
            <a:xfrm flipV="1">
              <a:off x="3263861" y="3113821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5" idx="5"/>
              <a:endCxn id="125" idx="1"/>
            </p:cNvCxnSpPr>
            <p:nvPr/>
          </p:nvCxnSpPr>
          <p:spPr>
            <a:xfrm>
              <a:off x="3263861" y="3979586"/>
              <a:ext cx="658831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2" idx="7"/>
              <a:endCxn id="116" idx="3"/>
            </p:cNvCxnSpPr>
            <p:nvPr/>
          </p:nvCxnSpPr>
          <p:spPr>
            <a:xfrm flipV="1">
              <a:off x="6265500" y="3979586"/>
              <a:ext cx="658874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1"/>
            <p:cNvSpPr>
              <a:spLocks noChangeArrowheads="1"/>
            </p:cNvSpPr>
            <p:nvPr/>
          </p:nvSpPr>
          <p:spPr bwMode="auto">
            <a:xfrm>
              <a:off x="3851920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5" name="Oval 11"/>
            <p:cNvSpPr>
              <a:spLocks noChangeArrowheads="1"/>
            </p:cNvSpPr>
            <p:nvPr/>
          </p:nvSpPr>
          <p:spPr bwMode="auto">
            <a:xfrm>
              <a:off x="3851920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6" name="Oval 11"/>
            <p:cNvSpPr>
              <a:spLocks noChangeArrowheads="1"/>
            </p:cNvSpPr>
            <p:nvPr/>
          </p:nvSpPr>
          <p:spPr bwMode="auto">
            <a:xfrm>
              <a:off x="4852466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cxnSp>
          <p:nvCxnSpPr>
            <p:cNvPr id="127" name="直接箭头连接符 126"/>
            <p:cNvCxnSpPr>
              <a:stCxn id="130" idx="5"/>
              <a:endCxn id="116" idx="1"/>
            </p:cNvCxnSpPr>
            <p:nvPr/>
          </p:nvCxnSpPr>
          <p:spPr>
            <a:xfrm>
              <a:off x="6265500" y="3113821"/>
              <a:ext cx="658874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125" idx="7"/>
              <a:endCxn id="126" idx="3"/>
            </p:cNvCxnSpPr>
            <p:nvPr/>
          </p:nvCxnSpPr>
          <p:spPr>
            <a:xfrm flipV="1">
              <a:off x="4264408" y="3979586"/>
              <a:ext cx="658830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24" idx="5"/>
              <a:endCxn id="126" idx="1"/>
            </p:cNvCxnSpPr>
            <p:nvPr/>
          </p:nvCxnSpPr>
          <p:spPr>
            <a:xfrm>
              <a:off x="4264408" y="3113821"/>
              <a:ext cx="658830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1"/>
            <p:cNvSpPr>
              <a:spLocks noChangeArrowheads="1"/>
            </p:cNvSpPr>
            <p:nvPr/>
          </p:nvSpPr>
          <p:spPr bwMode="auto">
            <a:xfrm>
              <a:off x="5853012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131" name="直接箭头连接符 130"/>
            <p:cNvCxnSpPr>
              <a:stCxn id="126" idx="6"/>
              <a:endCxn id="116" idx="2"/>
            </p:cNvCxnSpPr>
            <p:nvPr/>
          </p:nvCxnSpPr>
          <p:spPr>
            <a:xfrm>
              <a:off x="5335726" y="3811871"/>
              <a:ext cx="151787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24" idx="6"/>
              <a:endCxn id="130" idx="2"/>
            </p:cNvCxnSpPr>
            <p:nvPr/>
          </p:nvCxnSpPr>
          <p:spPr>
            <a:xfrm>
              <a:off x="4335180" y="2946106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3" idx="6"/>
              <a:endCxn id="125" idx="2"/>
            </p:cNvCxnSpPr>
            <p:nvPr/>
          </p:nvCxnSpPr>
          <p:spPr>
            <a:xfrm>
              <a:off x="2362134" y="4718896"/>
              <a:ext cx="148978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25" idx="6"/>
              <a:endCxn id="112" idx="2"/>
            </p:cNvCxnSpPr>
            <p:nvPr/>
          </p:nvCxnSpPr>
          <p:spPr>
            <a:xfrm>
              <a:off x="4335180" y="4718896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矩形 134"/>
            <p:cNvSpPr/>
            <p:nvPr/>
          </p:nvSpPr>
          <p:spPr>
            <a:xfrm>
              <a:off x="1174804" y="3992293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2217466" y="3926754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137" name="矩形 136"/>
            <p:cNvSpPr/>
            <p:nvPr/>
          </p:nvSpPr>
          <p:spPr>
            <a:xfrm>
              <a:off x="2645599" y="2543625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139474" y="3076980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6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606753" y="4673994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8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=7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647259" y="2492029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9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136369" y="3073948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10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595964" y="4613210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6479177" y="2876637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668104" y="3334347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=5</a:t>
              </a:r>
            </a:p>
          </p:txBody>
        </p:sp>
        <p:sp>
          <p:nvSpPr>
            <p:cNvPr id="145" name="矩形 144"/>
            <p:cNvSpPr/>
            <p:nvPr/>
          </p:nvSpPr>
          <p:spPr>
            <a:xfrm>
              <a:off x="6235902" y="4023360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021571" y="3090635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2100848" y="3028299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148" name="矩形 147"/>
            <p:cNvSpPr/>
            <p:nvPr/>
          </p:nvSpPr>
          <p:spPr>
            <a:xfrm>
              <a:off x="3170421" y="3918792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7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3944566" y="3937869"/>
              <a:ext cx="1123011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2238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2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5" grpId="0"/>
      <p:bldP spid="98" grpId="0"/>
      <p:bldP spid="92" grpId="0"/>
      <p:bldP spid="93" grpId="0"/>
      <p:bldP spid="94" grpId="0"/>
      <p:bldP spid="96" grpId="0"/>
      <p:bldP spid="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623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519936" y="876251"/>
            <a:ext cx="5048186" cy="2144710"/>
            <a:chOff x="907123" y="2492029"/>
            <a:chExt cx="6705200" cy="2703028"/>
          </a:xfrm>
        </p:grpSpPr>
        <p:sp>
          <p:nvSpPr>
            <p:cNvPr id="35" name="矩形 34"/>
            <p:cNvSpPr/>
            <p:nvPr/>
          </p:nvSpPr>
          <p:spPr>
            <a:xfrm>
              <a:off x="2158592" y="3076980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099700" y="3077735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907123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9" name="直接箭头连接符 8"/>
            <p:cNvCxnSpPr>
              <a:stCxn id="12" idx="6"/>
              <a:endCxn id="22" idx="2"/>
            </p:cNvCxnSpPr>
            <p:nvPr/>
          </p:nvCxnSpPr>
          <p:spPr>
            <a:xfrm>
              <a:off x="2334086" y="2946106"/>
              <a:ext cx="1517834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5853012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78874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50826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51373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853602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cxnSp>
          <p:nvCxnSpPr>
            <p:cNvPr id="15" name="直接箭头连接符 14"/>
            <p:cNvCxnSpPr>
              <a:stCxn id="8" idx="5"/>
              <a:endCxn id="11" idx="1"/>
            </p:cNvCxnSpPr>
            <p:nvPr/>
          </p:nvCxnSpPr>
          <p:spPr>
            <a:xfrm>
              <a:off x="1319611" y="3979586"/>
              <a:ext cx="630035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7"/>
              <a:endCxn id="13" idx="3"/>
            </p:cNvCxnSpPr>
            <p:nvPr/>
          </p:nvCxnSpPr>
          <p:spPr>
            <a:xfrm flipV="1">
              <a:off x="2291362" y="3979586"/>
              <a:ext cx="630783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7"/>
              <a:endCxn id="12" idx="3"/>
            </p:cNvCxnSpPr>
            <p:nvPr/>
          </p:nvCxnSpPr>
          <p:spPr>
            <a:xfrm flipV="1">
              <a:off x="1319611" y="3113821"/>
              <a:ext cx="601987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5"/>
              <a:endCxn id="13" idx="1"/>
            </p:cNvCxnSpPr>
            <p:nvPr/>
          </p:nvCxnSpPr>
          <p:spPr>
            <a:xfrm>
              <a:off x="2263314" y="3113821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3" idx="7"/>
              <a:endCxn id="22" idx="3"/>
            </p:cNvCxnSpPr>
            <p:nvPr/>
          </p:nvCxnSpPr>
          <p:spPr>
            <a:xfrm flipV="1">
              <a:off x="3263861" y="3113821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5"/>
              <a:endCxn id="23" idx="1"/>
            </p:cNvCxnSpPr>
            <p:nvPr/>
          </p:nvCxnSpPr>
          <p:spPr>
            <a:xfrm>
              <a:off x="3263861" y="3979586"/>
              <a:ext cx="658831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7"/>
              <a:endCxn id="14" idx="3"/>
            </p:cNvCxnSpPr>
            <p:nvPr/>
          </p:nvCxnSpPr>
          <p:spPr>
            <a:xfrm flipV="1">
              <a:off x="6265500" y="3979586"/>
              <a:ext cx="658874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3851920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3851920" y="448171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4852466" y="357468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cxnSp>
          <p:nvCxnSpPr>
            <p:cNvPr id="25" name="直接箭头连接符 24"/>
            <p:cNvCxnSpPr>
              <a:stCxn id="29" idx="5"/>
              <a:endCxn id="14" idx="1"/>
            </p:cNvCxnSpPr>
            <p:nvPr/>
          </p:nvCxnSpPr>
          <p:spPr>
            <a:xfrm>
              <a:off x="6265500" y="3113821"/>
              <a:ext cx="658874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3" idx="7"/>
              <a:endCxn id="24" idx="3"/>
            </p:cNvCxnSpPr>
            <p:nvPr/>
          </p:nvCxnSpPr>
          <p:spPr>
            <a:xfrm flipV="1">
              <a:off x="4264408" y="3979586"/>
              <a:ext cx="658830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5"/>
              <a:endCxn id="24" idx="1"/>
            </p:cNvCxnSpPr>
            <p:nvPr/>
          </p:nvCxnSpPr>
          <p:spPr>
            <a:xfrm>
              <a:off x="4264408" y="3113821"/>
              <a:ext cx="658830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5853012" y="270892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30" name="直接箭头连接符 29"/>
            <p:cNvCxnSpPr>
              <a:stCxn id="24" idx="6"/>
              <a:endCxn id="14" idx="2"/>
            </p:cNvCxnSpPr>
            <p:nvPr/>
          </p:nvCxnSpPr>
          <p:spPr>
            <a:xfrm>
              <a:off x="5335726" y="3811871"/>
              <a:ext cx="151787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2" idx="6"/>
              <a:endCxn id="29" idx="2"/>
            </p:cNvCxnSpPr>
            <p:nvPr/>
          </p:nvCxnSpPr>
          <p:spPr>
            <a:xfrm>
              <a:off x="4335180" y="2946106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1" idx="6"/>
              <a:endCxn id="23" idx="2"/>
            </p:cNvCxnSpPr>
            <p:nvPr/>
          </p:nvCxnSpPr>
          <p:spPr>
            <a:xfrm>
              <a:off x="2362134" y="4718896"/>
              <a:ext cx="148978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3" idx="6"/>
              <a:endCxn id="10" idx="2"/>
            </p:cNvCxnSpPr>
            <p:nvPr/>
          </p:nvCxnSpPr>
          <p:spPr>
            <a:xfrm>
              <a:off x="4335180" y="4718896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174804" y="3992293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217466" y="3926755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2645599" y="2543625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139474" y="3076980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6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592728" y="4567639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8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=7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4647259" y="2492029"/>
              <a:ext cx="996878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9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136369" y="3073948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10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4595964" y="4613210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6479177" y="2876637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5668104" y="3334347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=5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6235902" y="4023360"/>
              <a:ext cx="1133146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007745" y="3993626"/>
              <a:ext cx="1123011" cy="581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=9</a:t>
              </a:r>
            </a:p>
          </p:txBody>
        </p:sp>
      </p:grp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1683544" y="1060744"/>
            <a:ext cx="42113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关键路径计算过程</a:t>
            </a:r>
            <a:endParaRPr kumimoji="1"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6555" y="2008633"/>
            <a:ext cx="4165341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fontAlgn="base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AutoNum type="arabicParenBoth" startAt="5"/>
            </a:pPr>
            <a:r>
              <a:rPr kumimoji="1" lang="zh-CN" altLang="en-US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计算各活动的</a:t>
            </a:r>
            <a:r>
              <a:rPr lang="zh-CN" altLang="en-US" sz="2400" dirty="0">
                <a:solidFill>
                  <a:srgbClr val="FF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时间余量</a:t>
            </a:r>
            <a:r>
              <a:rPr kumimoji="1" lang="zh-CN" altLang="en-US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sz="2400" dirty="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65979" y="2985755"/>
            <a:ext cx="2876775" cy="37263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75312" y="3115219"/>
            <a:ext cx="162736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=0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775312" y="3628508"/>
            <a:ext cx="162736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=0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775312" y="4141797"/>
            <a:ext cx="162736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=0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775312" y="4655086"/>
            <a:ext cx="1912317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=0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775311" y="5168375"/>
            <a:ext cx="192373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=0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7775311" y="5681664"/>
            <a:ext cx="192373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=0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7775311" y="6194952"/>
            <a:ext cx="192373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)-</a:t>
            </a:r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24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=0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710864" y="3004284"/>
            <a:ext cx="2690767" cy="3730032"/>
            <a:chOff x="971600" y="2919517"/>
            <a:chExt cx="2810123" cy="393848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" name="矩形 6"/>
            <p:cNvSpPr/>
            <p:nvPr/>
          </p:nvSpPr>
          <p:spPr>
            <a:xfrm>
              <a:off x="971600" y="2919517"/>
              <a:ext cx="2810123" cy="3938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99727" y="3129841"/>
              <a:ext cx="2755354" cy="3548381"/>
              <a:chOff x="14189" y="3001426"/>
              <a:chExt cx="2755354" cy="3548381"/>
            </a:xfrm>
            <a:grpFill/>
          </p:grpSpPr>
          <p:sp>
            <p:nvSpPr>
              <p:cNvPr id="79" name="矩形 78"/>
              <p:cNvSpPr/>
              <p:nvPr/>
            </p:nvSpPr>
            <p:spPr>
              <a:xfrm>
                <a:off x="14189" y="3001426"/>
                <a:ext cx="1085157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=0</a:t>
                </a:r>
                <a:endPara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362956" y="4332177"/>
                <a:ext cx="1085157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8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=2</a:t>
                </a: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362956" y="3894412"/>
                <a:ext cx="1085157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6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=9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362956" y="3456647"/>
                <a:ext cx="1085157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=2</a:t>
                </a: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4189" y="5625070"/>
                <a:ext cx="1406587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13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20</a:t>
                </a: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4189" y="5187796"/>
                <a:ext cx="1382747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11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11</a:t>
                </a: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362956" y="5645474"/>
                <a:ext cx="1406587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14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=17</a:t>
                </a: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4189" y="6062342"/>
                <a:ext cx="1406587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15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=17</a:t>
                </a: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4189" y="4313248"/>
                <a:ext cx="1085158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7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=9</a:t>
                </a: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362956" y="5207707"/>
                <a:ext cx="1394667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12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11</a:t>
                </a: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362956" y="3018882"/>
                <a:ext cx="1085158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=0</a:t>
                </a:r>
                <a:endPara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4189" y="3438700"/>
                <a:ext cx="1085158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=3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189" y="3875974"/>
                <a:ext cx="1085158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5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=3</a:t>
                </a: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189" y="4750522"/>
                <a:ext cx="1245872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9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=13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362956" y="4769942"/>
                <a:ext cx="1406587" cy="4874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10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=13</a:t>
                </a: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4604532" y="3007974"/>
            <a:ext cx="2946211" cy="3726342"/>
            <a:chOff x="4365597" y="2920351"/>
            <a:chExt cx="3209458" cy="3886895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120" name="矩形 119"/>
            <p:cNvSpPr/>
            <p:nvPr/>
          </p:nvSpPr>
          <p:spPr>
            <a:xfrm>
              <a:off x="4365597" y="2920351"/>
              <a:ext cx="3209458" cy="38868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502056" y="3112462"/>
              <a:ext cx="2768269" cy="3557347"/>
              <a:chOff x="3818766" y="3192449"/>
              <a:chExt cx="2768269" cy="3557347"/>
            </a:xfrm>
            <a:grpFill/>
          </p:grpSpPr>
          <p:sp>
            <p:nvSpPr>
              <p:cNvPr id="122" name="矩形 121"/>
              <p:cNvSpPr/>
              <p:nvPr/>
            </p:nvSpPr>
            <p:spPr>
              <a:xfrm>
                <a:off x="3818766" y="3207324"/>
                <a:ext cx="1076029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=0</a:t>
                </a:r>
                <a:endPara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175729" y="4505744"/>
                <a:ext cx="1076029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8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=4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5175729" y="4067979"/>
                <a:ext cx="1243668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6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=10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5175729" y="3630214"/>
                <a:ext cx="1076029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=6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3818766" y="5830968"/>
                <a:ext cx="1411306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13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20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818766" y="5393694"/>
                <a:ext cx="1386440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11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11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175729" y="5819041"/>
                <a:ext cx="1411306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14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=21</a:t>
                </a: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3818766" y="6268240"/>
                <a:ext cx="1411306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15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=17</a:t>
                </a: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3818766" y="4519146"/>
                <a:ext cx="1076029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7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=9</a:t>
                </a: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5175729" y="5381274"/>
                <a:ext cx="1398873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12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11</a:t>
                </a: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5175729" y="3192449"/>
                <a:ext cx="1076029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=1</a:t>
                </a:r>
                <a:endPara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3818766" y="3644598"/>
                <a:ext cx="1076029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=3</a:t>
                </a: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818766" y="4081872"/>
                <a:ext cx="1076029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5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=6</a:t>
                </a: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3818766" y="4956420"/>
                <a:ext cx="1243668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9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=17</a:t>
                </a: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5175729" y="4943509"/>
                <a:ext cx="1411306" cy="48155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10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=14</a:t>
                </a:r>
              </a:p>
            </p:txBody>
          </p:sp>
        </p:grpSp>
      </p:grpSp>
      <p:cxnSp>
        <p:nvCxnSpPr>
          <p:cNvPr id="142" name="直接箭头连接符 141"/>
          <p:cNvCxnSpPr/>
          <p:nvPr/>
        </p:nvCxnSpPr>
        <p:spPr>
          <a:xfrm flipV="1">
            <a:off x="5830451" y="1369610"/>
            <a:ext cx="453222" cy="4207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6549961" y="1379454"/>
            <a:ext cx="496018" cy="4207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7110901" y="1985531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=2</a:t>
            </a:r>
          </a:p>
        </p:txBody>
      </p:sp>
      <p:cxnSp>
        <p:nvCxnSpPr>
          <p:cNvPr id="145" name="直接箭头连接符 144"/>
          <p:cNvCxnSpPr>
            <a:stCxn id="13" idx="5"/>
          </p:cNvCxnSpPr>
          <p:nvPr/>
        </p:nvCxnSpPr>
        <p:spPr>
          <a:xfrm>
            <a:off x="7294270" y="2056549"/>
            <a:ext cx="508935" cy="46585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8046158" y="2056549"/>
            <a:ext cx="496017" cy="45353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8854127" y="1923475"/>
            <a:ext cx="114277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100840" y="2639353"/>
            <a:ext cx="114277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0" idx="7"/>
            <a:endCxn id="14" idx="3"/>
          </p:cNvCxnSpPr>
          <p:nvPr/>
        </p:nvCxnSpPr>
        <p:spPr>
          <a:xfrm flipV="1">
            <a:off x="9554133" y="2056549"/>
            <a:ext cx="496049" cy="4535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10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8" grpId="0" animBg="1"/>
      <p:bldP spid="82" grpId="0" animBg="1"/>
      <p:bldP spid="93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6661" y="2276872"/>
            <a:ext cx="8496300" cy="424847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 只有在某顶点所代表的事件发生后，从该顶点出发的各有向边所代表的活动才能开始。只有在进入某一顶点的各有向边所代表的活动都已经结束，该顶点所代表的事件才能发生。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② 在一个表示工程的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AOE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网中，应该不存在回路，网中仅存在一个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入度为零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的顶点，称为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源点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，它表示了整个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工程的开始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；网中也仅存在一个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出度为零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的顶点，称为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汇点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，它表示整个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工程的结束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0316" y="1096601"/>
            <a:ext cx="3903637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AOE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网与关键路径</a:t>
            </a:r>
          </a:p>
        </p:txBody>
      </p:sp>
      <p:sp>
        <p:nvSpPr>
          <p:cNvPr id="2" name="矩形 1"/>
          <p:cNvSpPr/>
          <p:nvPr/>
        </p:nvSpPr>
        <p:spPr>
          <a:xfrm>
            <a:off x="1949753" y="1729609"/>
            <a:ext cx="30661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457200" indent="-457200" algn="just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AOE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网性质：</a:t>
            </a:r>
          </a:p>
        </p:txBody>
      </p:sp>
    </p:spTree>
    <p:extLst>
      <p:ext uri="{BB962C8B-B14F-4D97-AF65-F5344CB8AC3E}">
        <p14:creationId xmlns:p14="http://schemas.microsoft.com/office/powerpoint/2010/main" val="42443320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760315" y="1742410"/>
            <a:ext cx="8713788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例：事件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表示整个工程可以开始这样一个状态；事件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已经完成，活动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可以开始这个状态，事件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表示整个工程结束。如果权所表示的时间单位是天，则活动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天完成，活动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天完成，等等。整个工程一开始，活动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就可以并行进行，而活动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只有当事件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分别发生后才能进行，当活动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完成时，整个工程也就完成。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AOE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网与关键路径</a:t>
            </a:r>
          </a:p>
        </p:txBody>
      </p:sp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2584618" y="5278589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cxnSp>
        <p:nvCxnSpPr>
          <p:cNvPr id="47" name="直接箭头连接符 46"/>
          <p:cNvCxnSpPr>
            <a:stCxn id="50" idx="6"/>
            <a:endCxn id="97" idx="2"/>
          </p:cNvCxnSpPr>
          <p:nvPr/>
        </p:nvCxnSpPr>
        <p:spPr>
          <a:xfrm>
            <a:off x="4011581" y="4650009"/>
            <a:ext cx="1517834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7530507" y="6185614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3556369" y="6185614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3528321" y="4412824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4528868" y="5278589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2" name="Oval 11"/>
          <p:cNvSpPr>
            <a:spLocks noChangeArrowheads="1"/>
          </p:cNvSpPr>
          <p:nvPr/>
        </p:nvSpPr>
        <p:spPr bwMode="auto">
          <a:xfrm>
            <a:off x="8531097" y="5278589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cxnSp>
        <p:nvCxnSpPr>
          <p:cNvPr id="53" name="直接箭头连接符 52"/>
          <p:cNvCxnSpPr>
            <a:stCxn id="46" idx="5"/>
            <a:endCxn id="49" idx="1"/>
          </p:cNvCxnSpPr>
          <p:nvPr/>
        </p:nvCxnSpPr>
        <p:spPr>
          <a:xfrm>
            <a:off x="2997107" y="5683489"/>
            <a:ext cx="630035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9" idx="7"/>
            <a:endCxn id="51" idx="3"/>
          </p:cNvCxnSpPr>
          <p:nvPr/>
        </p:nvCxnSpPr>
        <p:spPr>
          <a:xfrm flipV="1">
            <a:off x="3968858" y="5683489"/>
            <a:ext cx="630783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6" idx="7"/>
            <a:endCxn id="50" idx="3"/>
          </p:cNvCxnSpPr>
          <p:nvPr/>
        </p:nvCxnSpPr>
        <p:spPr>
          <a:xfrm flipV="1">
            <a:off x="2997107" y="4817724"/>
            <a:ext cx="601987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0" idx="5"/>
            <a:endCxn id="51" idx="1"/>
          </p:cNvCxnSpPr>
          <p:nvPr/>
        </p:nvCxnSpPr>
        <p:spPr>
          <a:xfrm>
            <a:off x="3940810" y="4817724"/>
            <a:ext cx="658831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7"/>
            <a:endCxn id="97" idx="3"/>
          </p:cNvCxnSpPr>
          <p:nvPr/>
        </p:nvCxnSpPr>
        <p:spPr>
          <a:xfrm flipV="1">
            <a:off x="4941357" y="4817724"/>
            <a:ext cx="658831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1" idx="5"/>
            <a:endCxn id="138" idx="1"/>
          </p:cNvCxnSpPr>
          <p:nvPr/>
        </p:nvCxnSpPr>
        <p:spPr>
          <a:xfrm>
            <a:off x="4941357" y="5683489"/>
            <a:ext cx="658831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7"/>
            <a:endCxn id="52" idx="3"/>
          </p:cNvCxnSpPr>
          <p:nvPr/>
        </p:nvCxnSpPr>
        <p:spPr>
          <a:xfrm flipV="1">
            <a:off x="7942995" y="5683489"/>
            <a:ext cx="658874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11"/>
          <p:cNvSpPr>
            <a:spLocks noChangeArrowheads="1"/>
          </p:cNvSpPr>
          <p:nvPr/>
        </p:nvSpPr>
        <p:spPr bwMode="auto">
          <a:xfrm>
            <a:off x="5529415" y="4412824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38" name="Oval 11"/>
          <p:cNvSpPr>
            <a:spLocks noChangeArrowheads="1"/>
          </p:cNvSpPr>
          <p:nvPr/>
        </p:nvSpPr>
        <p:spPr bwMode="auto">
          <a:xfrm>
            <a:off x="5529415" y="6185614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9" name="Oval 11"/>
          <p:cNvSpPr>
            <a:spLocks noChangeArrowheads="1"/>
          </p:cNvSpPr>
          <p:nvPr/>
        </p:nvSpPr>
        <p:spPr bwMode="auto">
          <a:xfrm>
            <a:off x="6529961" y="5278589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cxnSp>
        <p:nvCxnSpPr>
          <p:cNvPr id="144" name="直接箭头连接符 143"/>
          <p:cNvCxnSpPr>
            <a:stCxn id="183" idx="5"/>
            <a:endCxn id="52" idx="1"/>
          </p:cNvCxnSpPr>
          <p:nvPr/>
        </p:nvCxnSpPr>
        <p:spPr>
          <a:xfrm>
            <a:off x="7942995" y="4817724"/>
            <a:ext cx="658874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38" idx="7"/>
            <a:endCxn id="139" idx="3"/>
          </p:cNvCxnSpPr>
          <p:nvPr/>
        </p:nvCxnSpPr>
        <p:spPr>
          <a:xfrm flipV="1">
            <a:off x="5941903" y="5683489"/>
            <a:ext cx="658830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97" idx="5"/>
            <a:endCxn id="139" idx="1"/>
          </p:cNvCxnSpPr>
          <p:nvPr/>
        </p:nvCxnSpPr>
        <p:spPr>
          <a:xfrm>
            <a:off x="5941903" y="4817724"/>
            <a:ext cx="658830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841545" y="4642855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=3</a:t>
            </a:r>
          </a:p>
        </p:txBody>
      </p:sp>
      <p:sp>
        <p:nvSpPr>
          <p:cNvPr id="183" name="Oval 11"/>
          <p:cNvSpPr>
            <a:spLocks noChangeArrowheads="1"/>
          </p:cNvSpPr>
          <p:nvPr/>
        </p:nvSpPr>
        <p:spPr bwMode="auto">
          <a:xfrm>
            <a:off x="7530507" y="4412824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189" name="直接箭头连接符 188"/>
          <p:cNvCxnSpPr>
            <a:stCxn id="139" idx="6"/>
            <a:endCxn id="52" idx="2"/>
          </p:cNvCxnSpPr>
          <p:nvPr/>
        </p:nvCxnSpPr>
        <p:spPr>
          <a:xfrm>
            <a:off x="7013221" y="5515774"/>
            <a:ext cx="1517876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97" idx="6"/>
            <a:endCxn id="183" idx="2"/>
          </p:cNvCxnSpPr>
          <p:nvPr/>
        </p:nvCxnSpPr>
        <p:spPr>
          <a:xfrm>
            <a:off x="6012675" y="4650009"/>
            <a:ext cx="1517832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49" idx="6"/>
            <a:endCxn id="138" idx="2"/>
          </p:cNvCxnSpPr>
          <p:nvPr/>
        </p:nvCxnSpPr>
        <p:spPr>
          <a:xfrm>
            <a:off x="4039629" y="6422799"/>
            <a:ext cx="1489786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38" idx="6"/>
            <a:endCxn id="48" idx="2"/>
          </p:cNvCxnSpPr>
          <p:nvPr/>
        </p:nvCxnSpPr>
        <p:spPr>
          <a:xfrm>
            <a:off x="6012675" y="6422799"/>
            <a:ext cx="1517832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2852299" y="5696196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=2</a:t>
            </a:r>
          </a:p>
        </p:txBody>
      </p:sp>
      <p:sp>
        <p:nvSpPr>
          <p:cNvPr id="295" name="矩形 294"/>
          <p:cNvSpPr/>
          <p:nvPr/>
        </p:nvSpPr>
        <p:spPr>
          <a:xfrm>
            <a:off x="3908985" y="4902440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=6</a:t>
            </a:r>
          </a:p>
        </p:txBody>
      </p:sp>
      <p:sp>
        <p:nvSpPr>
          <p:cNvPr id="296" name="矩形 295"/>
          <p:cNvSpPr/>
          <p:nvPr/>
        </p:nvSpPr>
        <p:spPr>
          <a:xfrm>
            <a:off x="3894961" y="5630658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=3</a:t>
            </a:r>
          </a:p>
        </p:txBody>
      </p:sp>
      <p:sp>
        <p:nvSpPr>
          <p:cNvPr id="297" name="矩形 296"/>
          <p:cNvSpPr/>
          <p:nvPr/>
        </p:nvSpPr>
        <p:spPr>
          <a:xfrm>
            <a:off x="4323094" y="4247529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=8</a:t>
            </a:r>
          </a:p>
        </p:txBody>
      </p:sp>
      <p:sp>
        <p:nvSpPr>
          <p:cNvPr id="298" name="矩形 297"/>
          <p:cNvSpPr/>
          <p:nvPr/>
        </p:nvSpPr>
        <p:spPr>
          <a:xfrm>
            <a:off x="4835306" y="4886905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=4</a:t>
            </a:r>
          </a:p>
        </p:txBody>
      </p:sp>
      <p:sp>
        <p:nvSpPr>
          <p:cNvPr id="299" name="矩形 298"/>
          <p:cNvSpPr/>
          <p:nvPr/>
        </p:nvSpPr>
        <p:spPr>
          <a:xfrm>
            <a:off x="4848007" y="5764515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=2</a:t>
            </a:r>
          </a:p>
        </p:txBody>
      </p:sp>
      <p:sp>
        <p:nvSpPr>
          <p:cNvPr id="300" name="矩形 299"/>
          <p:cNvSpPr/>
          <p:nvPr/>
        </p:nvSpPr>
        <p:spPr>
          <a:xfrm>
            <a:off x="4284248" y="6377898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8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=7</a:t>
            </a:r>
          </a:p>
        </p:txBody>
      </p:sp>
      <p:sp>
        <p:nvSpPr>
          <p:cNvPr id="301" name="矩形 300"/>
          <p:cNvSpPr/>
          <p:nvPr/>
        </p:nvSpPr>
        <p:spPr>
          <a:xfrm>
            <a:off x="6128349" y="4248134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9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=4</a:t>
            </a:r>
          </a:p>
        </p:txBody>
      </p:sp>
      <p:sp>
        <p:nvSpPr>
          <p:cNvPr id="302" name="矩形 301"/>
          <p:cNvSpPr/>
          <p:nvPr/>
        </p:nvSpPr>
        <p:spPr>
          <a:xfrm>
            <a:off x="5939810" y="4882211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=6</a:t>
            </a:r>
          </a:p>
        </p:txBody>
      </p:sp>
      <p:sp>
        <p:nvSpPr>
          <p:cNvPr id="303" name="矩形 302"/>
          <p:cNvSpPr/>
          <p:nvPr/>
        </p:nvSpPr>
        <p:spPr>
          <a:xfrm>
            <a:off x="5846901" y="5679307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11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=9</a:t>
            </a:r>
          </a:p>
        </p:txBody>
      </p:sp>
      <p:sp>
        <p:nvSpPr>
          <p:cNvPr id="304" name="矩形 303"/>
          <p:cNvSpPr/>
          <p:nvPr/>
        </p:nvSpPr>
        <p:spPr>
          <a:xfrm>
            <a:off x="6244925" y="6222068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12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=6</a:t>
            </a:r>
          </a:p>
        </p:txBody>
      </p:sp>
      <p:sp>
        <p:nvSpPr>
          <p:cNvPr id="305" name="矩形 304"/>
          <p:cNvSpPr/>
          <p:nvPr/>
        </p:nvSpPr>
        <p:spPr>
          <a:xfrm>
            <a:off x="8156673" y="4580541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14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=4</a:t>
            </a:r>
          </a:p>
        </p:txBody>
      </p:sp>
      <p:sp>
        <p:nvSpPr>
          <p:cNvPr id="308" name="矩形 307"/>
          <p:cNvSpPr/>
          <p:nvPr/>
        </p:nvSpPr>
        <p:spPr>
          <a:xfrm>
            <a:off x="7345600" y="5038251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13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=5</a:t>
            </a:r>
          </a:p>
        </p:txBody>
      </p:sp>
      <p:sp>
        <p:nvSpPr>
          <p:cNvPr id="309" name="矩形 308"/>
          <p:cNvSpPr/>
          <p:nvPr/>
        </p:nvSpPr>
        <p:spPr>
          <a:xfrm>
            <a:off x="7913398" y="5727263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15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370906626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2126381" y="1875806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>
              <a:spcBef>
                <a:spcPts val="0"/>
              </a:spcBef>
              <a:buBlip>
                <a:blip r:embed="rId2"/>
              </a:buBlip>
              <a:defRPr kumimoji="1" sz="28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dirty="0"/>
              <a:t>问题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2567608" y="2576402"/>
            <a:ext cx="58052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 完成整个工程至少需要多少时间？</a:t>
            </a:r>
          </a:p>
          <a:p>
            <a:pPr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② 哪些活动是影响工程进度的关键活动？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AOE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网与关键路径</a:t>
            </a:r>
          </a:p>
        </p:txBody>
      </p:sp>
    </p:spTree>
    <p:extLst>
      <p:ext uri="{BB962C8B-B14F-4D97-AF65-F5344CB8AC3E}">
        <p14:creationId xmlns:p14="http://schemas.microsoft.com/office/powerpoint/2010/main" val="22756227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942983" y="1815265"/>
            <a:ext cx="803758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>
              <a:spcBef>
                <a:spcPts val="0"/>
              </a:spcBef>
              <a:buBlip>
                <a:blip r:embed="rId2"/>
              </a:buBlip>
              <a:defRPr kumimoji="1" sz="28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关键路径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AOE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网中源点到汇点具有最大长度的路径叫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关键路径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solidFill>
                  <a:srgbClr val="0000CC"/>
                </a:solidFill>
                <a:cs typeface="Times New Roman" pitchFamily="18" charset="0"/>
              </a:rPr>
              <a:t>关键路径上的活动称</a:t>
            </a:r>
            <a:r>
              <a:rPr lang="zh-CN" altLang="en-US" dirty="0">
                <a:solidFill>
                  <a:srgbClr val="FF00FF"/>
                </a:solidFill>
                <a:cs typeface="Times New Roman" pitchFamily="18" charset="0"/>
              </a:rPr>
              <a:t>关键活动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。路径上各边的权值之和称为</a:t>
            </a:r>
            <a:r>
              <a:rPr lang="zh-CN" altLang="en-US" dirty="0">
                <a:solidFill>
                  <a:srgbClr val="FF00FF"/>
                </a:solidFill>
                <a:cs typeface="Times New Roman" pitchFamily="18" charset="0"/>
              </a:rPr>
              <a:t>路径长度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AOE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网与关键路径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557324" y="4599413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cxnSp>
        <p:nvCxnSpPr>
          <p:cNvPr id="9" name="直接箭头连接符 8"/>
          <p:cNvCxnSpPr>
            <a:stCxn id="12" idx="6"/>
            <a:endCxn id="22" idx="2"/>
          </p:cNvCxnSpPr>
          <p:nvPr/>
        </p:nvCxnSpPr>
        <p:spPr>
          <a:xfrm>
            <a:off x="3984287" y="3970833"/>
            <a:ext cx="1517834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7503213" y="5506438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529075" y="5506438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01027" y="3733648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501574" y="4599413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8503803" y="4599413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cxnSp>
        <p:nvCxnSpPr>
          <p:cNvPr id="15" name="直接箭头连接符 14"/>
          <p:cNvCxnSpPr>
            <a:stCxn id="8" idx="5"/>
            <a:endCxn id="11" idx="1"/>
          </p:cNvCxnSpPr>
          <p:nvPr/>
        </p:nvCxnSpPr>
        <p:spPr>
          <a:xfrm>
            <a:off x="2969813" y="5004313"/>
            <a:ext cx="630035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7"/>
            <a:endCxn id="13" idx="3"/>
          </p:cNvCxnSpPr>
          <p:nvPr/>
        </p:nvCxnSpPr>
        <p:spPr>
          <a:xfrm flipV="1">
            <a:off x="3941564" y="5004313"/>
            <a:ext cx="630783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7"/>
            <a:endCxn id="12" idx="3"/>
          </p:cNvCxnSpPr>
          <p:nvPr/>
        </p:nvCxnSpPr>
        <p:spPr>
          <a:xfrm flipV="1">
            <a:off x="2969813" y="4138548"/>
            <a:ext cx="601987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5"/>
            <a:endCxn id="13" idx="1"/>
          </p:cNvCxnSpPr>
          <p:nvPr/>
        </p:nvCxnSpPr>
        <p:spPr>
          <a:xfrm>
            <a:off x="3913516" y="4138548"/>
            <a:ext cx="658831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7"/>
            <a:endCxn id="22" idx="3"/>
          </p:cNvCxnSpPr>
          <p:nvPr/>
        </p:nvCxnSpPr>
        <p:spPr>
          <a:xfrm flipV="1">
            <a:off x="4914063" y="4138548"/>
            <a:ext cx="658831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5"/>
            <a:endCxn id="23" idx="1"/>
          </p:cNvCxnSpPr>
          <p:nvPr/>
        </p:nvCxnSpPr>
        <p:spPr>
          <a:xfrm>
            <a:off x="4914063" y="5004313"/>
            <a:ext cx="658831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7"/>
            <a:endCxn id="14" idx="3"/>
          </p:cNvCxnSpPr>
          <p:nvPr/>
        </p:nvCxnSpPr>
        <p:spPr>
          <a:xfrm flipV="1">
            <a:off x="7915701" y="5004313"/>
            <a:ext cx="658874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5502121" y="3733648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5502121" y="5506438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6502667" y="4599413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cxnSp>
        <p:nvCxnSpPr>
          <p:cNvPr id="25" name="直接箭头连接符 24"/>
          <p:cNvCxnSpPr>
            <a:stCxn id="29" idx="5"/>
            <a:endCxn id="14" idx="1"/>
          </p:cNvCxnSpPr>
          <p:nvPr/>
        </p:nvCxnSpPr>
        <p:spPr>
          <a:xfrm>
            <a:off x="7915701" y="4138548"/>
            <a:ext cx="658874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7"/>
            <a:endCxn id="24" idx="3"/>
          </p:cNvCxnSpPr>
          <p:nvPr/>
        </p:nvCxnSpPr>
        <p:spPr>
          <a:xfrm flipV="1">
            <a:off x="5914609" y="5004313"/>
            <a:ext cx="658830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5"/>
            <a:endCxn id="24" idx="1"/>
          </p:cNvCxnSpPr>
          <p:nvPr/>
        </p:nvCxnSpPr>
        <p:spPr>
          <a:xfrm>
            <a:off x="5914609" y="4138548"/>
            <a:ext cx="658830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814251" y="3963679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=3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7503213" y="3733648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30" name="直接箭头连接符 29"/>
          <p:cNvCxnSpPr>
            <a:stCxn id="24" idx="6"/>
            <a:endCxn id="14" idx="2"/>
          </p:cNvCxnSpPr>
          <p:nvPr/>
        </p:nvCxnSpPr>
        <p:spPr>
          <a:xfrm>
            <a:off x="6985927" y="4836598"/>
            <a:ext cx="1517876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6"/>
            <a:endCxn id="29" idx="2"/>
          </p:cNvCxnSpPr>
          <p:nvPr/>
        </p:nvCxnSpPr>
        <p:spPr>
          <a:xfrm>
            <a:off x="5985381" y="3970833"/>
            <a:ext cx="1517832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6"/>
            <a:endCxn id="23" idx="2"/>
          </p:cNvCxnSpPr>
          <p:nvPr/>
        </p:nvCxnSpPr>
        <p:spPr>
          <a:xfrm>
            <a:off x="4012335" y="5743623"/>
            <a:ext cx="1489786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6"/>
            <a:endCxn id="10" idx="2"/>
          </p:cNvCxnSpPr>
          <p:nvPr/>
        </p:nvCxnSpPr>
        <p:spPr>
          <a:xfrm>
            <a:off x="5985381" y="5743623"/>
            <a:ext cx="1517832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825005" y="5017020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=2</a:t>
            </a:r>
          </a:p>
        </p:txBody>
      </p:sp>
      <p:sp>
        <p:nvSpPr>
          <p:cNvPr id="35" name="矩形 34"/>
          <p:cNvSpPr/>
          <p:nvPr/>
        </p:nvSpPr>
        <p:spPr>
          <a:xfrm>
            <a:off x="3881691" y="4223264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=6</a:t>
            </a:r>
          </a:p>
        </p:txBody>
      </p:sp>
      <p:sp>
        <p:nvSpPr>
          <p:cNvPr id="36" name="矩形 35"/>
          <p:cNvSpPr/>
          <p:nvPr/>
        </p:nvSpPr>
        <p:spPr>
          <a:xfrm>
            <a:off x="3867667" y="4951482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=3</a:t>
            </a:r>
          </a:p>
        </p:txBody>
      </p:sp>
      <p:sp>
        <p:nvSpPr>
          <p:cNvPr id="37" name="矩形 36"/>
          <p:cNvSpPr/>
          <p:nvPr/>
        </p:nvSpPr>
        <p:spPr>
          <a:xfrm>
            <a:off x="4295800" y="3568353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=8</a:t>
            </a:r>
          </a:p>
        </p:txBody>
      </p:sp>
      <p:sp>
        <p:nvSpPr>
          <p:cNvPr id="38" name="矩形 37"/>
          <p:cNvSpPr/>
          <p:nvPr/>
        </p:nvSpPr>
        <p:spPr>
          <a:xfrm>
            <a:off x="4808012" y="4207729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=4</a:t>
            </a:r>
          </a:p>
        </p:txBody>
      </p:sp>
      <p:sp>
        <p:nvSpPr>
          <p:cNvPr id="39" name="矩形 38"/>
          <p:cNvSpPr/>
          <p:nvPr/>
        </p:nvSpPr>
        <p:spPr>
          <a:xfrm>
            <a:off x="4820713" y="5085339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=2</a:t>
            </a:r>
          </a:p>
        </p:txBody>
      </p:sp>
      <p:sp>
        <p:nvSpPr>
          <p:cNvPr id="40" name="矩形 39"/>
          <p:cNvSpPr/>
          <p:nvPr/>
        </p:nvSpPr>
        <p:spPr>
          <a:xfrm>
            <a:off x="4256954" y="5698722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8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=7</a:t>
            </a:r>
          </a:p>
        </p:txBody>
      </p:sp>
      <p:sp>
        <p:nvSpPr>
          <p:cNvPr id="41" name="矩形 40"/>
          <p:cNvSpPr/>
          <p:nvPr/>
        </p:nvSpPr>
        <p:spPr>
          <a:xfrm>
            <a:off x="6101055" y="3568958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9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=4</a:t>
            </a:r>
          </a:p>
        </p:txBody>
      </p:sp>
      <p:sp>
        <p:nvSpPr>
          <p:cNvPr id="42" name="矩形 41"/>
          <p:cNvSpPr/>
          <p:nvPr/>
        </p:nvSpPr>
        <p:spPr>
          <a:xfrm>
            <a:off x="5912516" y="4203035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=6</a:t>
            </a:r>
          </a:p>
        </p:txBody>
      </p:sp>
      <p:sp>
        <p:nvSpPr>
          <p:cNvPr id="43" name="矩形 42"/>
          <p:cNvSpPr/>
          <p:nvPr/>
        </p:nvSpPr>
        <p:spPr>
          <a:xfrm>
            <a:off x="5819607" y="5000131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11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=9</a:t>
            </a:r>
          </a:p>
        </p:txBody>
      </p:sp>
      <p:sp>
        <p:nvSpPr>
          <p:cNvPr id="44" name="矩形 43"/>
          <p:cNvSpPr/>
          <p:nvPr/>
        </p:nvSpPr>
        <p:spPr>
          <a:xfrm>
            <a:off x="6217631" y="5542892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12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=6</a:t>
            </a:r>
          </a:p>
        </p:txBody>
      </p:sp>
      <p:sp>
        <p:nvSpPr>
          <p:cNvPr id="45" name="矩形 44"/>
          <p:cNvSpPr/>
          <p:nvPr/>
        </p:nvSpPr>
        <p:spPr>
          <a:xfrm>
            <a:off x="8129379" y="3901365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14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=4</a:t>
            </a:r>
          </a:p>
        </p:txBody>
      </p:sp>
      <p:sp>
        <p:nvSpPr>
          <p:cNvPr id="46" name="矩形 45"/>
          <p:cNvSpPr/>
          <p:nvPr/>
        </p:nvSpPr>
        <p:spPr>
          <a:xfrm>
            <a:off x="7318306" y="4359075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13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=5</a:t>
            </a:r>
          </a:p>
        </p:txBody>
      </p:sp>
      <p:sp>
        <p:nvSpPr>
          <p:cNvPr id="47" name="矩形 46"/>
          <p:cNvSpPr/>
          <p:nvPr/>
        </p:nvSpPr>
        <p:spPr>
          <a:xfrm>
            <a:off x="7886104" y="5048087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15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=8</a:t>
            </a: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2969763" y="4138548"/>
            <a:ext cx="601987" cy="53033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925445" y="4150955"/>
            <a:ext cx="658831" cy="53033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3" idx="5"/>
            <a:endCxn id="23" idx="1"/>
          </p:cNvCxnSpPr>
          <p:nvPr/>
        </p:nvCxnSpPr>
        <p:spPr>
          <a:xfrm>
            <a:off x="4914063" y="5004313"/>
            <a:ext cx="658831" cy="57159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912751" y="5004313"/>
            <a:ext cx="658830" cy="57159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985927" y="4836597"/>
            <a:ext cx="1517876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utoShape 32"/>
          <p:cNvSpPr>
            <a:spLocks noChangeArrowheads="1"/>
          </p:cNvSpPr>
          <p:nvPr/>
        </p:nvSpPr>
        <p:spPr bwMode="auto">
          <a:xfrm>
            <a:off x="1694373" y="5347307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chemeClr val="bg1">
              <a:alpha val="50000"/>
            </a:schemeClr>
          </a:solidFill>
          <a:ln w="12700" cap="sq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源点</a:t>
            </a:r>
          </a:p>
        </p:txBody>
      </p:sp>
      <p:sp>
        <p:nvSpPr>
          <p:cNvPr id="60" name="AutoShape 33"/>
          <p:cNvSpPr>
            <a:spLocks noChangeArrowheads="1"/>
          </p:cNvSpPr>
          <p:nvPr/>
        </p:nvSpPr>
        <p:spPr bwMode="auto">
          <a:xfrm>
            <a:off x="9020184" y="3559421"/>
            <a:ext cx="914400" cy="457200"/>
          </a:xfrm>
          <a:prstGeom prst="wedgeRoundRectCallout">
            <a:avLst>
              <a:gd name="adj1" fmla="val -55731"/>
              <a:gd name="adj2" fmla="val 188542"/>
              <a:gd name="adj3" fmla="val 16667"/>
            </a:avLst>
          </a:prstGeom>
          <a:solidFill>
            <a:schemeClr val="bg1">
              <a:alpha val="50000"/>
            </a:schemeClr>
          </a:solidFill>
          <a:ln w="12700" cap="sq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汇点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1710866" y="3579615"/>
            <a:ext cx="2214578" cy="704441"/>
            <a:chOff x="6429388" y="3929066"/>
            <a:chExt cx="2214578" cy="704441"/>
          </a:xfrm>
        </p:grpSpPr>
        <p:sp>
          <p:nvSpPr>
            <p:cNvPr id="62" name="TextBox 43"/>
            <p:cNvSpPr txBox="1"/>
            <p:nvPr/>
          </p:nvSpPr>
          <p:spPr>
            <a:xfrm>
              <a:off x="6429388" y="3929066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一条</a:t>
              </a:r>
              <a:r>
                <a:rPr kumimoji="1" lang="zh-CN" altLang="en-US" sz="2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关键路径</a:t>
              </a:r>
              <a:endParaRPr lang="zh-CN" altLang="en-US" sz="20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7280362" y="4329176"/>
              <a:ext cx="722989" cy="3043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658701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828800" y="1131063"/>
            <a:ext cx="3024336" cy="59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关键路径求解 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655491" y="2936137"/>
            <a:ext cx="7093297" cy="113877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>
              <a:spcBef>
                <a:spcPts val="0"/>
              </a:spcBef>
              <a:buBlip>
                <a:blip r:embed="rId2"/>
              </a:buBlip>
              <a:defRPr kumimoji="1" sz="28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(0)=0</a:t>
            </a:r>
          </a:p>
          <a:p>
            <a:pPr marL="0"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)=max{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dut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&gt;)} &lt;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&gt;∈T,  1≤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</a:p>
          <a:p>
            <a:pPr marL="0"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是以</a:t>
            </a:r>
            <a:r>
              <a:rPr lang="en-US" altLang="zh-CN" sz="2000" i="1" dirty="0" err="1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为终点的入边的集合，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dut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(&lt;</a:t>
            </a:r>
            <a:r>
              <a:rPr lang="en-US" altLang="zh-CN" sz="2000" i="1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,</a:t>
            </a:r>
            <a:r>
              <a:rPr lang="en-US" altLang="zh-CN" sz="2000" i="1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&gt;)</a:t>
            </a:r>
            <a:r>
              <a:rPr lang="zh-CN" altLang="en-US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为边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i="1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,</a:t>
            </a:r>
            <a:r>
              <a:rPr lang="en-US" altLang="zh-CN" sz="2000" i="1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的权</a:t>
            </a:r>
            <a:endParaRPr lang="en-US" altLang="zh-CN" sz="2000" dirty="0">
              <a:solidFill>
                <a:srgbClr val="1C1C1C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2162969" y="1730706"/>
            <a:ext cx="7585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事件的最早发生时间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):</a:t>
            </a:r>
            <a:r>
              <a:rPr kumimoji="1" lang="zh-CN" altLang="en-US" sz="24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规定源点事件的最早</a:t>
            </a:r>
            <a:r>
              <a:rPr lang="zh-CN" altLang="en-US" sz="24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发生</a:t>
            </a:r>
            <a:r>
              <a:rPr kumimoji="1" lang="zh-CN" altLang="en-US" sz="24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时间为</a:t>
            </a:r>
            <a:r>
              <a:rPr kumimoji="1" lang="en-US" altLang="zh-CN" sz="24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，事件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最早发生时间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定义为指从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源点</a:t>
            </a:r>
            <a:r>
              <a:rPr lang="en-US" altLang="zh-CN" sz="24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的最大路径长度</a:t>
            </a:r>
            <a:endParaRPr lang="en-US" altLang="zh-CN" sz="2400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64681" y="4074910"/>
            <a:ext cx="2556303" cy="2232249"/>
            <a:chOff x="2280244" y="4452918"/>
            <a:chExt cx="2556303" cy="2232249"/>
          </a:xfrm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280244" y="4452918"/>
              <a:ext cx="1208262" cy="223224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599433" y="604817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i="1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353287" y="541430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i="1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599433" y="541430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i="1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cxnSp>
          <p:nvCxnSpPr>
            <p:cNvPr id="11" name="直接箭头连接符 10"/>
            <p:cNvCxnSpPr>
              <a:stCxn id="12" idx="5"/>
              <a:endCxn id="9" idx="1"/>
            </p:cNvCxnSpPr>
            <p:nvPr/>
          </p:nvCxnSpPr>
          <p:spPr>
            <a:xfrm>
              <a:off x="3053009" y="5048554"/>
              <a:ext cx="1371050" cy="435216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40521" y="4643653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i="1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215000" y="4677928"/>
              <a:ext cx="8707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cxnSp>
          <p:nvCxnSpPr>
            <p:cNvPr id="16" name="直接箭头连接符 15"/>
            <p:cNvCxnSpPr>
              <a:stCxn id="10" idx="6"/>
              <a:endCxn id="9" idx="2"/>
            </p:cNvCxnSpPr>
            <p:nvPr/>
          </p:nvCxnSpPr>
          <p:spPr>
            <a:xfrm>
              <a:off x="3082693" y="5651486"/>
              <a:ext cx="1270594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7"/>
              <a:endCxn id="9" idx="3"/>
            </p:cNvCxnSpPr>
            <p:nvPr/>
          </p:nvCxnSpPr>
          <p:spPr>
            <a:xfrm flipV="1">
              <a:off x="3011921" y="5819201"/>
              <a:ext cx="1412138" cy="29844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256292" y="5269651"/>
              <a:ext cx="8707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=5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326569" y="5803342"/>
              <a:ext cx="8707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5020984" y="5120847"/>
            <a:ext cx="4819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400" i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(9)=</a:t>
            </a:r>
            <a:r>
              <a:rPr kumimoji="1" lang="en-US" altLang="zh-CN" sz="2400" dirty="0">
                <a:solidFill>
                  <a:srgbClr val="DB030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4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400" i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(6)+4,</a:t>
            </a:r>
            <a:r>
              <a:rPr kumimoji="1" lang="en-US" altLang="zh-CN" sz="24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4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(7)+5,</a:t>
            </a:r>
            <a:r>
              <a:rPr kumimoji="1" lang="en-US" altLang="zh-CN" sz="24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4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(8)+8}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17469" y="6210940"/>
            <a:ext cx="2426017" cy="543401"/>
            <a:chOff x="1288392" y="6199385"/>
            <a:chExt cx="2426017" cy="543401"/>
          </a:xfrm>
        </p:grpSpPr>
        <p:sp>
          <p:nvSpPr>
            <p:cNvPr id="34" name="右箭头 33"/>
            <p:cNvSpPr/>
            <p:nvPr/>
          </p:nvSpPr>
          <p:spPr>
            <a:xfrm>
              <a:off x="1631269" y="6599910"/>
              <a:ext cx="1643074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288392" y="6199385"/>
              <a:ext cx="2426017" cy="4308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dirty="0">
                  <a:solidFill>
                    <a:srgbClr val="FF0066"/>
                  </a:solidFill>
                  <a:ea typeface="楷体" pitchFamily="49" charset="-122"/>
                  <a:cs typeface="Times New Roman" pitchFamily="18" charset="0"/>
                </a:rPr>
                <a:t>从左向右推进计算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1931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760315" y="1742410"/>
            <a:ext cx="8713788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例：事件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表示整个工程可以开始这样一个状态；事件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已经完成，活动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可以开始这个状态，事件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表示整个工程结束。如果权所表示的时间单位是天，则活动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天完成，活动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天完成，等等。整个工程一开始，活动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就可以并行进行，而活动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只有当事件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分别发生后才能进行，当活动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、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完成时，整个工程也就完成。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0315" y="1096601"/>
            <a:ext cx="4464496" cy="6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AOE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网与关键路径</a:t>
            </a:r>
          </a:p>
        </p:txBody>
      </p:sp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2584618" y="5278589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cxnSp>
        <p:nvCxnSpPr>
          <p:cNvPr id="47" name="直接箭头连接符 46"/>
          <p:cNvCxnSpPr>
            <a:stCxn id="50" idx="6"/>
            <a:endCxn id="97" idx="2"/>
          </p:cNvCxnSpPr>
          <p:nvPr/>
        </p:nvCxnSpPr>
        <p:spPr>
          <a:xfrm>
            <a:off x="4011581" y="4650009"/>
            <a:ext cx="1517834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7530507" y="6185614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3556369" y="6185614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3528321" y="4412824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4528868" y="5278589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2" name="Oval 11"/>
          <p:cNvSpPr>
            <a:spLocks noChangeArrowheads="1"/>
          </p:cNvSpPr>
          <p:nvPr/>
        </p:nvSpPr>
        <p:spPr bwMode="auto">
          <a:xfrm>
            <a:off x="8531097" y="5278589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cxnSp>
        <p:nvCxnSpPr>
          <p:cNvPr id="53" name="直接箭头连接符 52"/>
          <p:cNvCxnSpPr>
            <a:stCxn id="46" idx="5"/>
            <a:endCxn id="49" idx="1"/>
          </p:cNvCxnSpPr>
          <p:nvPr/>
        </p:nvCxnSpPr>
        <p:spPr>
          <a:xfrm>
            <a:off x="2997107" y="5683489"/>
            <a:ext cx="630035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9" idx="7"/>
            <a:endCxn id="51" idx="3"/>
          </p:cNvCxnSpPr>
          <p:nvPr/>
        </p:nvCxnSpPr>
        <p:spPr>
          <a:xfrm flipV="1">
            <a:off x="3968858" y="5683489"/>
            <a:ext cx="630783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6" idx="7"/>
            <a:endCxn id="50" idx="3"/>
          </p:cNvCxnSpPr>
          <p:nvPr/>
        </p:nvCxnSpPr>
        <p:spPr>
          <a:xfrm flipV="1">
            <a:off x="2997107" y="4817724"/>
            <a:ext cx="601987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0" idx="5"/>
            <a:endCxn id="51" idx="1"/>
          </p:cNvCxnSpPr>
          <p:nvPr/>
        </p:nvCxnSpPr>
        <p:spPr>
          <a:xfrm>
            <a:off x="3940810" y="4817724"/>
            <a:ext cx="658831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7"/>
            <a:endCxn id="97" idx="3"/>
          </p:cNvCxnSpPr>
          <p:nvPr/>
        </p:nvCxnSpPr>
        <p:spPr>
          <a:xfrm flipV="1">
            <a:off x="4941357" y="4817724"/>
            <a:ext cx="658831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1" idx="5"/>
            <a:endCxn id="138" idx="1"/>
          </p:cNvCxnSpPr>
          <p:nvPr/>
        </p:nvCxnSpPr>
        <p:spPr>
          <a:xfrm>
            <a:off x="4941357" y="5683489"/>
            <a:ext cx="658831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7"/>
            <a:endCxn id="52" idx="3"/>
          </p:cNvCxnSpPr>
          <p:nvPr/>
        </p:nvCxnSpPr>
        <p:spPr>
          <a:xfrm flipV="1">
            <a:off x="7942995" y="5683489"/>
            <a:ext cx="658874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11"/>
          <p:cNvSpPr>
            <a:spLocks noChangeArrowheads="1"/>
          </p:cNvSpPr>
          <p:nvPr/>
        </p:nvSpPr>
        <p:spPr bwMode="auto">
          <a:xfrm>
            <a:off x="5529415" y="4412824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38" name="Oval 11"/>
          <p:cNvSpPr>
            <a:spLocks noChangeArrowheads="1"/>
          </p:cNvSpPr>
          <p:nvPr/>
        </p:nvSpPr>
        <p:spPr bwMode="auto">
          <a:xfrm>
            <a:off x="5529415" y="6185614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9" name="Oval 11"/>
          <p:cNvSpPr>
            <a:spLocks noChangeArrowheads="1"/>
          </p:cNvSpPr>
          <p:nvPr/>
        </p:nvSpPr>
        <p:spPr bwMode="auto">
          <a:xfrm>
            <a:off x="6529961" y="5278589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cxnSp>
        <p:nvCxnSpPr>
          <p:cNvPr id="144" name="直接箭头连接符 143"/>
          <p:cNvCxnSpPr>
            <a:stCxn id="183" idx="5"/>
            <a:endCxn id="52" idx="1"/>
          </p:cNvCxnSpPr>
          <p:nvPr/>
        </p:nvCxnSpPr>
        <p:spPr>
          <a:xfrm>
            <a:off x="7942995" y="4817724"/>
            <a:ext cx="658874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38" idx="7"/>
            <a:endCxn id="139" idx="3"/>
          </p:cNvCxnSpPr>
          <p:nvPr/>
        </p:nvCxnSpPr>
        <p:spPr>
          <a:xfrm flipV="1">
            <a:off x="5941903" y="5683489"/>
            <a:ext cx="658830" cy="57159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97" idx="5"/>
            <a:endCxn id="139" idx="1"/>
          </p:cNvCxnSpPr>
          <p:nvPr/>
        </p:nvCxnSpPr>
        <p:spPr>
          <a:xfrm>
            <a:off x="5941903" y="4817724"/>
            <a:ext cx="658830" cy="530334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841545" y="4642855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=3</a:t>
            </a:r>
          </a:p>
        </p:txBody>
      </p:sp>
      <p:sp>
        <p:nvSpPr>
          <p:cNvPr id="183" name="Oval 11"/>
          <p:cNvSpPr>
            <a:spLocks noChangeArrowheads="1"/>
          </p:cNvSpPr>
          <p:nvPr/>
        </p:nvSpPr>
        <p:spPr bwMode="auto">
          <a:xfrm>
            <a:off x="7530507" y="4412824"/>
            <a:ext cx="483260" cy="474371"/>
          </a:xfrm>
          <a:prstGeom prst="ellipse">
            <a:avLst/>
          </a:prstGeom>
          <a:solidFill>
            <a:srgbClr val="FFC000"/>
          </a:solidFill>
          <a:ln>
            <a:solidFill>
              <a:srgbClr val="3333CC"/>
            </a:solidFill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>
                <a:solidFill>
                  <a:srgbClr val="14A30D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189" name="直接箭头连接符 188"/>
          <p:cNvCxnSpPr>
            <a:stCxn id="139" idx="6"/>
            <a:endCxn id="52" idx="2"/>
          </p:cNvCxnSpPr>
          <p:nvPr/>
        </p:nvCxnSpPr>
        <p:spPr>
          <a:xfrm>
            <a:off x="7013221" y="5515774"/>
            <a:ext cx="1517876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97" idx="6"/>
            <a:endCxn id="183" idx="2"/>
          </p:cNvCxnSpPr>
          <p:nvPr/>
        </p:nvCxnSpPr>
        <p:spPr>
          <a:xfrm>
            <a:off x="6012675" y="4650009"/>
            <a:ext cx="1517832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49" idx="6"/>
            <a:endCxn id="138" idx="2"/>
          </p:cNvCxnSpPr>
          <p:nvPr/>
        </p:nvCxnSpPr>
        <p:spPr>
          <a:xfrm>
            <a:off x="4039629" y="6422799"/>
            <a:ext cx="1489786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38" idx="6"/>
            <a:endCxn id="48" idx="2"/>
          </p:cNvCxnSpPr>
          <p:nvPr/>
        </p:nvCxnSpPr>
        <p:spPr>
          <a:xfrm>
            <a:off x="6012675" y="6422799"/>
            <a:ext cx="1517832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2852299" y="5696196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=2</a:t>
            </a:r>
          </a:p>
        </p:txBody>
      </p:sp>
      <p:sp>
        <p:nvSpPr>
          <p:cNvPr id="295" name="矩形 294"/>
          <p:cNvSpPr/>
          <p:nvPr/>
        </p:nvSpPr>
        <p:spPr>
          <a:xfrm>
            <a:off x="3908985" y="4902440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=6</a:t>
            </a:r>
          </a:p>
        </p:txBody>
      </p:sp>
      <p:sp>
        <p:nvSpPr>
          <p:cNvPr id="296" name="矩形 295"/>
          <p:cNvSpPr/>
          <p:nvPr/>
        </p:nvSpPr>
        <p:spPr>
          <a:xfrm>
            <a:off x="3894961" y="5630658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=3</a:t>
            </a:r>
          </a:p>
        </p:txBody>
      </p:sp>
      <p:sp>
        <p:nvSpPr>
          <p:cNvPr id="297" name="矩形 296"/>
          <p:cNvSpPr/>
          <p:nvPr/>
        </p:nvSpPr>
        <p:spPr>
          <a:xfrm>
            <a:off x="4323094" y="4247529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=8</a:t>
            </a:r>
          </a:p>
        </p:txBody>
      </p:sp>
      <p:sp>
        <p:nvSpPr>
          <p:cNvPr id="298" name="矩形 297"/>
          <p:cNvSpPr/>
          <p:nvPr/>
        </p:nvSpPr>
        <p:spPr>
          <a:xfrm>
            <a:off x="4835306" y="4886905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=4</a:t>
            </a:r>
          </a:p>
        </p:txBody>
      </p:sp>
      <p:sp>
        <p:nvSpPr>
          <p:cNvPr id="299" name="矩形 298"/>
          <p:cNvSpPr/>
          <p:nvPr/>
        </p:nvSpPr>
        <p:spPr>
          <a:xfrm>
            <a:off x="4848007" y="5764515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=2</a:t>
            </a:r>
          </a:p>
        </p:txBody>
      </p:sp>
      <p:sp>
        <p:nvSpPr>
          <p:cNvPr id="300" name="矩形 299"/>
          <p:cNvSpPr/>
          <p:nvPr/>
        </p:nvSpPr>
        <p:spPr>
          <a:xfrm>
            <a:off x="4284248" y="6377898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8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=7</a:t>
            </a:r>
          </a:p>
        </p:txBody>
      </p:sp>
      <p:sp>
        <p:nvSpPr>
          <p:cNvPr id="301" name="矩形 300"/>
          <p:cNvSpPr/>
          <p:nvPr/>
        </p:nvSpPr>
        <p:spPr>
          <a:xfrm>
            <a:off x="6128349" y="4248134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9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=4</a:t>
            </a:r>
          </a:p>
        </p:txBody>
      </p:sp>
      <p:sp>
        <p:nvSpPr>
          <p:cNvPr id="302" name="矩形 301"/>
          <p:cNvSpPr/>
          <p:nvPr/>
        </p:nvSpPr>
        <p:spPr>
          <a:xfrm>
            <a:off x="5939810" y="4882211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=6</a:t>
            </a:r>
          </a:p>
        </p:txBody>
      </p:sp>
      <p:sp>
        <p:nvSpPr>
          <p:cNvPr id="303" name="矩形 302"/>
          <p:cNvSpPr/>
          <p:nvPr/>
        </p:nvSpPr>
        <p:spPr>
          <a:xfrm>
            <a:off x="5846901" y="5679307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11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=9</a:t>
            </a:r>
          </a:p>
        </p:txBody>
      </p:sp>
      <p:sp>
        <p:nvSpPr>
          <p:cNvPr id="304" name="矩形 303"/>
          <p:cNvSpPr/>
          <p:nvPr/>
        </p:nvSpPr>
        <p:spPr>
          <a:xfrm>
            <a:off x="6244925" y="6222068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12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=6</a:t>
            </a:r>
          </a:p>
        </p:txBody>
      </p:sp>
      <p:sp>
        <p:nvSpPr>
          <p:cNvPr id="305" name="矩形 304"/>
          <p:cNvSpPr/>
          <p:nvPr/>
        </p:nvSpPr>
        <p:spPr>
          <a:xfrm>
            <a:off x="8156673" y="4580541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14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=4</a:t>
            </a:r>
          </a:p>
        </p:txBody>
      </p:sp>
      <p:sp>
        <p:nvSpPr>
          <p:cNvPr id="308" name="矩形 307"/>
          <p:cNvSpPr/>
          <p:nvPr/>
        </p:nvSpPr>
        <p:spPr>
          <a:xfrm>
            <a:off x="7345600" y="5038251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13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=5</a:t>
            </a:r>
          </a:p>
        </p:txBody>
      </p:sp>
      <p:sp>
        <p:nvSpPr>
          <p:cNvPr id="309" name="矩形 308"/>
          <p:cNvSpPr/>
          <p:nvPr/>
        </p:nvSpPr>
        <p:spPr>
          <a:xfrm>
            <a:off x="7913398" y="5727263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15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369048908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828800" y="1131063"/>
            <a:ext cx="3024336" cy="59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关键路径求解 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655491" y="2936137"/>
            <a:ext cx="7093297" cy="113877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>
              <a:spcBef>
                <a:spcPts val="0"/>
              </a:spcBef>
              <a:buBlip>
                <a:blip r:embed="rId2"/>
              </a:buBlip>
              <a:defRPr kumimoji="1" sz="28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-1)=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-1)       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汇点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*/</a:t>
            </a:r>
          </a:p>
          <a:p>
            <a:pPr marL="0"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)=Min{ 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dut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 } &lt;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&gt;∈S,  1≤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</a:p>
          <a:p>
            <a:pPr marL="0"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为所有以</a:t>
            </a:r>
            <a:r>
              <a:rPr lang="en-US" altLang="zh-CN" sz="2000" i="1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发出的有向边的集合，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dut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(&lt;</a:t>
            </a:r>
            <a:r>
              <a:rPr lang="en-US" altLang="zh-CN" sz="2000" i="1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,</a:t>
            </a:r>
            <a:r>
              <a:rPr lang="en-US" altLang="zh-CN" sz="2000" i="1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&gt;)</a:t>
            </a:r>
            <a:r>
              <a:rPr lang="zh-CN" altLang="en-US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为边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i="1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,</a:t>
            </a:r>
            <a:r>
              <a:rPr lang="en-US" altLang="zh-CN" sz="2000" i="1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的权</a:t>
            </a:r>
            <a:endParaRPr lang="en-US" altLang="zh-CN" sz="2000" dirty="0">
              <a:solidFill>
                <a:srgbClr val="1C1C1C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2162969" y="1730706"/>
            <a:ext cx="7585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AutoNum type="arabicParenBoth" startAt="2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事件的最迟发生时间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在不推迟整个工期的前提下，事件</a:t>
            </a:r>
            <a:r>
              <a:rPr kumimoji="1"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允许的最迟发生时间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称为事件</a:t>
            </a:r>
            <a:r>
              <a:rPr kumimoji="1"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最迟开始时间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late event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），记作</a:t>
            </a:r>
            <a:r>
              <a:rPr lang="en-US" altLang="zh-CN" sz="2400" i="1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FF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1212" y="4856728"/>
            <a:ext cx="4819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400" i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(3)=</a:t>
            </a:r>
            <a:r>
              <a:rPr kumimoji="1" lang="en-US" altLang="zh-CN" sz="2400" dirty="0">
                <a:solidFill>
                  <a:srgbClr val="DB030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4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400" i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(4)-4,</a:t>
            </a:r>
            <a:r>
              <a:rPr kumimoji="1" lang="en-US" altLang="zh-CN" sz="24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4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(5)-2}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右箭头 33"/>
          <p:cNvSpPr/>
          <p:nvPr/>
        </p:nvSpPr>
        <p:spPr>
          <a:xfrm flipH="1">
            <a:off x="3055265" y="6479460"/>
            <a:ext cx="2019410" cy="11898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200078" y="4389645"/>
            <a:ext cx="1629962" cy="1645372"/>
            <a:chOff x="1553090" y="4283612"/>
            <a:chExt cx="1629962" cy="1645372"/>
          </a:xfrm>
        </p:grpSpPr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1553090" y="4852887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48" name="直接箭头连接符 47"/>
            <p:cNvCxnSpPr>
              <a:stCxn id="47" idx="7"/>
              <a:endCxn id="49" idx="2"/>
            </p:cNvCxnSpPr>
            <p:nvPr/>
          </p:nvCxnSpPr>
          <p:spPr>
            <a:xfrm flipV="1">
              <a:off x="1965578" y="4520798"/>
              <a:ext cx="734214" cy="401559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699792" y="4283612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2699792" y="5454613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859528" y="4461203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6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939212" y="5223780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7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cxnSp>
          <p:nvCxnSpPr>
            <p:cNvPr id="53" name="直接箭头连接符 52"/>
            <p:cNvCxnSpPr>
              <a:stCxn id="47" idx="5"/>
              <a:endCxn id="50" idx="2"/>
            </p:cNvCxnSpPr>
            <p:nvPr/>
          </p:nvCxnSpPr>
          <p:spPr>
            <a:xfrm>
              <a:off x="1965578" y="5257788"/>
              <a:ext cx="734214" cy="434011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 flipH="1">
            <a:off x="2927648" y="6057183"/>
            <a:ext cx="2274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从右向左推进计算</a:t>
            </a:r>
          </a:p>
        </p:txBody>
      </p:sp>
    </p:spTree>
    <p:extLst>
      <p:ext uri="{BB962C8B-B14F-4D97-AF65-F5344CB8AC3E}">
        <p14:creationId xmlns:p14="http://schemas.microsoft.com/office/powerpoint/2010/main" val="27712448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nimBg="1"/>
      <p:bldP spid="23" grpId="0"/>
      <p:bldP spid="34" grpId="0" animBg="1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828800" y="1131063"/>
            <a:ext cx="3024336" cy="59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关键路径求解 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409229" y="2900485"/>
            <a:ext cx="7093297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>
              <a:spcBef>
                <a:spcPts val="0"/>
              </a:spcBef>
              <a:buBlip>
                <a:blip r:embed="rId2"/>
              </a:buBlip>
              <a:defRPr kumimoji="1" sz="28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2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7.6</a:t>
            </a:r>
            <a:r>
              <a:rPr lang="zh-CN" altLang="en-US" dirty="0">
                <a:solidFill>
                  <a:srgbClr val="333399"/>
                </a:solidFill>
              </a:rPr>
              <a:t>有向无环图及其应用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2162969" y="1730705"/>
            <a:ext cx="7585819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AutoNum type="arabicParenBoth" startAt="3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=&lt;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的最早开始时间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</a:t>
            </a:r>
            <a:r>
              <a:rPr lang="en-US" altLang="zh-CN" sz="24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的最早开始时间等于事件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的最早发生时间</a:t>
            </a:r>
            <a:endParaRPr lang="en-US" altLang="zh-CN" sz="24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49933" y="3726222"/>
            <a:ext cx="6429739" cy="2592034"/>
            <a:chOff x="2573733" y="3693565"/>
            <a:chExt cx="6429739" cy="2592034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573733" y="472462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9" name="直接箭头连接符 8"/>
            <p:cNvCxnSpPr>
              <a:stCxn id="12" idx="6"/>
              <a:endCxn id="24" idx="2"/>
            </p:cNvCxnSpPr>
            <p:nvPr/>
          </p:nvCxnSpPr>
          <p:spPr>
            <a:xfrm>
              <a:off x="4000696" y="4096045"/>
              <a:ext cx="1517834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7519622" y="563165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545484" y="563165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517436" y="385886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517983" y="472462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8520212" y="472462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cxnSp>
          <p:nvCxnSpPr>
            <p:cNvPr id="15" name="直接箭头连接符 14"/>
            <p:cNvCxnSpPr>
              <a:stCxn id="8" idx="5"/>
              <a:endCxn id="11" idx="1"/>
            </p:cNvCxnSpPr>
            <p:nvPr/>
          </p:nvCxnSpPr>
          <p:spPr>
            <a:xfrm>
              <a:off x="2986222" y="5129525"/>
              <a:ext cx="630035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7"/>
              <a:endCxn id="13" idx="3"/>
            </p:cNvCxnSpPr>
            <p:nvPr/>
          </p:nvCxnSpPr>
          <p:spPr>
            <a:xfrm flipV="1">
              <a:off x="3957973" y="5129525"/>
              <a:ext cx="630783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7"/>
              <a:endCxn id="12" idx="3"/>
            </p:cNvCxnSpPr>
            <p:nvPr/>
          </p:nvCxnSpPr>
          <p:spPr>
            <a:xfrm flipV="1">
              <a:off x="2986222" y="4263760"/>
              <a:ext cx="601987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2" idx="5"/>
              <a:endCxn id="13" idx="1"/>
            </p:cNvCxnSpPr>
            <p:nvPr/>
          </p:nvCxnSpPr>
          <p:spPr>
            <a:xfrm>
              <a:off x="3929925" y="4263760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7"/>
              <a:endCxn id="24" idx="3"/>
            </p:cNvCxnSpPr>
            <p:nvPr/>
          </p:nvCxnSpPr>
          <p:spPr>
            <a:xfrm flipV="1">
              <a:off x="4930472" y="4263760"/>
              <a:ext cx="658831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5"/>
              <a:endCxn id="25" idx="1"/>
            </p:cNvCxnSpPr>
            <p:nvPr/>
          </p:nvCxnSpPr>
          <p:spPr>
            <a:xfrm>
              <a:off x="4930472" y="5129525"/>
              <a:ext cx="658831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7"/>
              <a:endCxn id="14" idx="3"/>
            </p:cNvCxnSpPr>
            <p:nvPr/>
          </p:nvCxnSpPr>
          <p:spPr>
            <a:xfrm flipV="1">
              <a:off x="7932110" y="5129525"/>
              <a:ext cx="658874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5518530" y="385886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5518530" y="563165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519076" y="4724625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cxnSp>
          <p:nvCxnSpPr>
            <p:cNvPr id="27" name="直接箭头连接符 26"/>
            <p:cNvCxnSpPr>
              <a:stCxn id="31" idx="5"/>
              <a:endCxn id="14" idx="1"/>
            </p:cNvCxnSpPr>
            <p:nvPr/>
          </p:nvCxnSpPr>
          <p:spPr>
            <a:xfrm>
              <a:off x="7932110" y="4263760"/>
              <a:ext cx="658874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5" idx="7"/>
              <a:endCxn id="26" idx="3"/>
            </p:cNvCxnSpPr>
            <p:nvPr/>
          </p:nvCxnSpPr>
          <p:spPr>
            <a:xfrm flipV="1">
              <a:off x="5931018" y="5129525"/>
              <a:ext cx="658830" cy="57159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4" idx="5"/>
              <a:endCxn id="26" idx="1"/>
            </p:cNvCxnSpPr>
            <p:nvPr/>
          </p:nvCxnSpPr>
          <p:spPr>
            <a:xfrm>
              <a:off x="5931018" y="4263760"/>
              <a:ext cx="658830" cy="530334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2830660" y="4088891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7519622" y="3858860"/>
              <a:ext cx="483260" cy="4743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3333CC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14A30D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32" name="直接箭头连接符 31"/>
            <p:cNvCxnSpPr>
              <a:stCxn id="26" idx="6"/>
              <a:endCxn id="14" idx="2"/>
            </p:cNvCxnSpPr>
            <p:nvPr/>
          </p:nvCxnSpPr>
          <p:spPr>
            <a:xfrm>
              <a:off x="7002336" y="4961810"/>
              <a:ext cx="151787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4" idx="6"/>
              <a:endCxn id="31" idx="2"/>
            </p:cNvCxnSpPr>
            <p:nvPr/>
          </p:nvCxnSpPr>
          <p:spPr>
            <a:xfrm>
              <a:off x="6001790" y="4096045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1" idx="6"/>
              <a:endCxn id="25" idx="2"/>
            </p:cNvCxnSpPr>
            <p:nvPr/>
          </p:nvCxnSpPr>
          <p:spPr>
            <a:xfrm>
              <a:off x="4028744" y="5868835"/>
              <a:ext cx="1489786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5" idx="6"/>
              <a:endCxn id="10" idx="2"/>
            </p:cNvCxnSpPr>
            <p:nvPr/>
          </p:nvCxnSpPr>
          <p:spPr>
            <a:xfrm>
              <a:off x="6001790" y="5868835"/>
              <a:ext cx="1517832" cy="0"/>
            </a:xfrm>
            <a:prstGeom prst="straightConnector1">
              <a:avLst/>
            </a:prstGeom>
            <a:ln w="285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841414" y="5142232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3898100" y="4348476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884076" y="5076694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=3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4312209" y="3693565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824421" y="4332941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6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4837122" y="5210551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7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=2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273363" y="5823934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8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=7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117464" y="3694170"/>
              <a:ext cx="750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9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5928925" y="4328247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10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5836016" y="5125343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11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=9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6234040" y="5668104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12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=6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8145788" y="4026577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14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=4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7334715" y="4484287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13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=5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7902513" y="5173299"/>
              <a:ext cx="8531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250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15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=8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4981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2195</Words>
  <Application>Microsoft Office PowerPoint</Application>
  <PresentationFormat>宽屏</PresentationFormat>
  <Paragraphs>470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仿宋_GB2312</vt:lpstr>
      <vt:lpstr>黑体</vt:lpstr>
      <vt:lpstr>楷体</vt:lpstr>
      <vt:lpstr>楷体_GB2312</vt:lpstr>
      <vt:lpstr>宋体</vt:lpstr>
      <vt:lpstr>Arial</vt:lpstr>
      <vt:lpstr>Tahoma</vt:lpstr>
      <vt:lpstr>Times New Roman</vt:lpstr>
      <vt:lpstr>Wingdings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</cp:revision>
  <dcterms:created xsi:type="dcterms:W3CDTF">2019-12-02T13:21:07Z</dcterms:created>
  <dcterms:modified xsi:type="dcterms:W3CDTF">2019-12-02T14:24:57Z</dcterms:modified>
</cp:coreProperties>
</file>