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2F3B3-FCA3-4236-90C3-5C2356D1FCD8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E7C33-66DA-4E93-A33C-C2EC67462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5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1217F-C63B-424E-BFCF-5E418760BA9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8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6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31800" y="3068638"/>
            <a:ext cx="113284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9323F-31B4-4537-AE9F-7DFABDFE9374}" type="slidenum">
              <a:rPr lang="zh-CN" altLang="en-US">
                <a:solidFill>
                  <a:srgbClr val="1C1C1C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15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25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56251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2" y="1125539"/>
            <a:ext cx="5556249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7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6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58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23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83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32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0208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83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188913"/>
            <a:ext cx="2827867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1" y="188913"/>
            <a:ext cx="8284633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00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88913"/>
            <a:ext cx="10390717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1" y="1125539"/>
            <a:ext cx="11315700" cy="53990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6416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188913"/>
            <a:ext cx="10390717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56251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2" y="1125538"/>
            <a:ext cx="5556249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2" y="3900489"/>
            <a:ext cx="5556249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84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1" y="188913"/>
            <a:ext cx="11315700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2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5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5222-9F4C-46B3-804E-5B3F1428929E}" type="datetimeFigureOut">
              <a:rPr lang="zh-CN" altLang="en-US" smtClean="0"/>
              <a:t>2019-11-27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FF6B-DB20-4709-838E-63D0ACB8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1"/>
            <a:ext cx="113284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88913"/>
            <a:ext cx="1039071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125539"/>
            <a:ext cx="113157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2" y="1"/>
            <a:ext cx="1009649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6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 kern="1200">
          <a:solidFill>
            <a:srgbClr val="002A7E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 kern="1200">
          <a:solidFill>
            <a:srgbClr val="003300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 kern="1200">
          <a:solidFill>
            <a:srgbClr val="993300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仿宋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3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65721" y="1113037"/>
            <a:ext cx="3394175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执行过程</a:t>
            </a: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3022998" y="5121976"/>
          <a:ext cx="574073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49"/>
                <a:gridCol w="776649"/>
                <a:gridCol w="837488"/>
                <a:gridCol w="837488"/>
                <a:gridCol w="837488"/>
                <a:gridCol w="837488"/>
                <a:gridCol w="8374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4149725" y="5621627"/>
            <a:ext cx="4336874" cy="307777"/>
            <a:chOff x="3574148" y="6208762"/>
            <a:chExt cx="4336874" cy="307777"/>
          </a:xfrm>
        </p:grpSpPr>
        <p:sp>
          <p:nvSpPr>
            <p:cNvPr id="106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7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8" name="TextBox 65"/>
            <p:cNvSpPr txBox="1">
              <a:spLocks noChangeArrowheads="1"/>
            </p:cNvSpPr>
            <p:nvPr/>
          </p:nvSpPr>
          <p:spPr bwMode="auto">
            <a:xfrm>
              <a:off x="66600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30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9" name="TextBox 65"/>
            <p:cNvSpPr txBox="1">
              <a:spLocks noChangeArrowheads="1"/>
            </p:cNvSpPr>
            <p:nvPr/>
          </p:nvSpPr>
          <p:spPr bwMode="auto">
            <a:xfrm>
              <a:off x="5117112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0" name="TextBox 65"/>
            <p:cNvSpPr txBox="1">
              <a:spLocks noChangeArrowheads="1"/>
            </p:cNvSpPr>
            <p:nvPr/>
          </p:nvSpPr>
          <p:spPr bwMode="auto">
            <a:xfrm>
              <a:off x="5888594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1" name="TextBox 65"/>
            <p:cNvSpPr txBox="1">
              <a:spLocks noChangeArrowheads="1"/>
            </p:cNvSpPr>
            <p:nvPr/>
          </p:nvSpPr>
          <p:spPr bwMode="auto">
            <a:xfrm>
              <a:off x="7431557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049490" y="1689576"/>
            <a:ext cx="2866134" cy="2268110"/>
            <a:chOff x="5411728" y="1355550"/>
            <a:chExt cx="3036436" cy="2402878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8057058" y="2356544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6973414" y="1355550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" name="Oval 20"/>
            <p:cNvSpPr>
              <a:spLocks noChangeArrowheads="1"/>
            </p:cNvSpPr>
            <p:nvPr/>
          </p:nvSpPr>
          <p:spPr bwMode="auto">
            <a:xfrm>
              <a:off x="5651047" y="1838513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7455494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5411728" y="2589338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9" name="直接连接符 78"/>
            <p:cNvCxnSpPr>
              <a:stCxn id="74" idx="5"/>
              <a:endCxn id="72" idx="2"/>
            </p:cNvCxnSpPr>
            <p:nvPr/>
          </p:nvCxnSpPr>
          <p:spPr>
            <a:xfrm>
              <a:off x="5973101" y="2141949"/>
              <a:ext cx="2083957" cy="39234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4"/>
              <a:endCxn id="85" idx="1"/>
            </p:cNvCxnSpPr>
            <p:nvPr/>
          </p:nvCxnSpPr>
          <p:spPr>
            <a:xfrm>
              <a:off x="5601069" y="2944835"/>
              <a:ext cx="708127" cy="5101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5" idx="6"/>
              <a:endCxn id="75" idx="2"/>
            </p:cNvCxnSpPr>
            <p:nvPr/>
          </p:nvCxnSpPr>
          <p:spPr>
            <a:xfrm>
              <a:off x="6632422" y="3580680"/>
              <a:ext cx="82307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4" idx="6"/>
              <a:endCxn id="73" idx="2"/>
            </p:cNvCxnSpPr>
            <p:nvPr/>
          </p:nvCxnSpPr>
          <p:spPr>
            <a:xfrm flipV="1">
              <a:off x="6028357" y="1533299"/>
              <a:ext cx="945057" cy="4829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2" idx="0"/>
              <a:endCxn id="73" idx="5"/>
            </p:cNvCxnSpPr>
            <p:nvPr/>
          </p:nvCxnSpPr>
          <p:spPr>
            <a:xfrm flipH="1" flipV="1">
              <a:off x="7295468" y="1658986"/>
              <a:ext cx="950931" cy="697558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6253739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6" name="直接连接符 85"/>
            <p:cNvCxnSpPr>
              <a:stCxn id="75" idx="7"/>
              <a:endCxn id="72" idx="4"/>
            </p:cNvCxnSpPr>
            <p:nvPr/>
          </p:nvCxnSpPr>
          <p:spPr>
            <a:xfrm flipV="1">
              <a:off x="7778719" y="2712041"/>
              <a:ext cx="467680" cy="74295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7685319" y="1660771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34805" y="1952208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085045" y="2723621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816703" y="2904277"/>
              <a:ext cx="33149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073422" y="2537679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连接符 95"/>
            <p:cNvCxnSpPr>
              <a:stCxn id="75" idx="0"/>
              <a:endCxn id="73" idx="4"/>
            </p:cNvCxnSpPr>
            <p:nvPr/>
          </p:nvCxnSpPr>
          <p:spPr>
            <a:xfrm flipH="1" flipV="1">
              <a:off x="7162069" y="1711047"/>
              <a:ext cx="482766" cy="169188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4" idx="4"/>
              <a:endCxn id="85" idx="0"/>
            </p:cNvCxnSpPr>
            <p:nvPr/>
          </p:nvCxnSpPr>
          <p:spPr>
            <a:xfrm>
              <a:off x="5839702" y="2194010"/>
              <a:ext cx="603378" cy="120892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 rot="19892516">
              <a:off x="6071064" y="1443786"/>
              <a:ext cx="603219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980806" y="3016069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6807612" y="3192149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4149725" y="5990168"/>
            <a:ext cx="4486558" cy="322327"/>
            <a:chOff x="3574148" y="6208762"/>
            <a:chExt cx="4486558" cy="322327"/>
          </a:xfrm>
        </p:grpSpPr>
        <p:sp>
          <p:nvSpPr>
            <p:cNvPr id="135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-1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36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Tahoma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37" name="TextBox 65"/>
            <p:cNvSpPr txBox="1">
              <a:spLocks noChangeArrowheads="1"/>
            </p:cNvSpPr>
            <p:nvPr/>
          </p:nvSpPr>
          <p:spPr bwMode="auto">
            <a:xfrm>
              <a:off x="6809928" y="6223311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38" name="TextBox 65"/>
            <p:cNvSpPr txBox="1">
              <a:spLocks noChangeArrowheads="1"/>
            </p:cNvSpPr>
            <p:nvPr/>
          </p:nvSpPr>
          <p:spPr bwMode="auto">
            <a:xfrm>
              <a:off x="5206344" y="622331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39" name="TextBox 65"/>
            <p:cNvSpPr txBox="1">
              <a:spLocks noChangeArrowheads="1"/>
            </p:cNvSpPr>
            <p:nvPr/>
          </p:nvSpPr>
          <p:spPr bwMode="auto">
            <a:xfrm>
              <a:off x="59991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-1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40" name="TextBox 65"/>
            <p:cNvSpPr txBox="1">
              <a:spLocks noChangeArrowheads="1"/>
            </p:cNvSpPr>
            <p:nvPr/>
          </p:nvSpPr>
          <p:spPr bwMode="auto">
            <a:xfrm>
              <a:off x="7581241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149725" y="6340931"/>
            <a:ext cx="4486558" cy="322327"/>
            <a:chOff x="3574148" y="6208762"/>
            <a:chExt cx="4486558" cy="322327"/>
          </a:xfrm>
        </p:grpSpPr>
        <p:sp>
          <p:nvSpPr>
            <p:cNvPr id="142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43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44" name="TextBox 65"/>
            <p:cNvSpPr txBox="1">
              <a:spLocks noChangeArrowheads="1"/>
            </p:cNvSpPr>
            <p:nvPr/>
          </p:nvSpPr>
          <p:spPr bwMode="auto">
            <a:xfrm>
              <a:off x="6809928" y="6223311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45" name="TextBox 65"/>
            <p:cNvSpPr txBox="1">
              <a:spLocks noChangeArrowheads="1"/>
            </p:cNvSpPr>
            <p:nvPr/>
          </p:nvSpPr>
          <p:spPr bwMode="auto">
            <a:xfrm>
              <a:off x="5206344" y="622331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46" name="TextBox 65"/>
            <p:cNvSpPr txBox="1">
              <a:spLocks noChangeArrowheads="1"/>
            </p:cNvSpPr>
            <p:nvPr/>
          </p:nvSpPr>
          <p:spPr bwMode="auto">
            <a:xfrm>
              <a:off x="59991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47" name="TextBox 65"/>
            <p:cNvSpPr txBox="1">
              <a:spLocks noChangeArrowheads="1"/>
            </p:cNvSpPr>
            <p:nvPr/>
          </p:nvSpPr>
          <p:spPr bwMode="auto">
            <a:xfrm>
              <a:off x="7581241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85079" y="1349619"/>
            <a:ext cx="4396316" cy="2647950"/>
            <a:chOff x="3961079" y="1349619"/>
            <a:chExt cx="4396316" cy="2647950"/>
          </a:xfrm>
        </p:grpSpPr>
        <p:grpSp>
          <p:nvGrpSpPr>
            <p:cNvPr id="117" name="组合 116"/>
            <p:cNvGrpSpPr>
              <a:grpSpLocks/>
            </p:cNvGrpSpPr>
            <p:nvPr/>
          </p:nvGrpSpPr>
          <p:grpSpPr bwMode="auto">
            <a:xfrm>
              <a:off x="4749969" y="1349619"/>
              <a:ext cx="3607426" cy="2647950"/>
              <a:chOff x="3150663" y="3103368"/>
              <a:chExt cx="3046442" cy="2472599"/>
            </a:xfrm>
          </p:grpSpPr>
          <p:sp>
            <p:nvSpPr>
              <p:cNvPr id="120" name="TextBox 65"/>
              <p:cNvSpPr txBox="1">
                <a:spLocks noChangeArrowheads="1"/>
              </p:cNvSpPr>
              <p:nvPr/>
            </p:nvSpPr>
            <p:spPr bwMode="auto">
              <a:xfrm>
                <a:off x="3713394" y="3500439"/>
                <a:ext cx="2442609" cy="287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10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30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100</a:t>
                </a:r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TextBox 66"/>
              <p:cNvSpPr txBox="1">
                <a:spLocks noChangeArrowheads="1"/>
              </p:cNvSpPr>
              <p:nvPr/>
            </p:nvSpPr>
            <p:spPr bwMode="auto">
              <a:xfrm>
                <a:off x="3690301" y="3863586"/>
                <a:ext cx="2486023" cy="287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0  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5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 ∞</a:t>
                </a:r>
                <a:endParaRPr lang="zh-CN" altLang="en-US" sz="2000" dirty="0">
                  <a:solidFill>
                    <a:srgbClr val="3333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TextBox 67"/>
              <p:cNvSpPr txBox="1">
                <a:spLocks noChangeArrowheads="1"/>
              </p:cNvSpPr>
              <p:nvPr/>
            </p:nvSpPr>
            <p:spPr bwMode="auto">
              <a:xfrm>
                <a:off x="3690302" y="4192337"/>
                <a:ext cx="2464172" cy="287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0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50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 ∞</a:t>
                </a:r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TextBox 68"/>
              <p:cNvSpPr txBox="1">
                <a:spLocks noChangeArrowheads="1"/>
              </p:cNvSpPr>
              <p:nvPr/>
            </p:nvSpPr>
            <p:spPr bwMode="auto">
              <a:xfrm>
                <a:off x="3684962" y="4536428"/>
                <a:ext cx="2441080" cy="287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0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20   10</a:t>
                </a:r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TextBox 69"/>
              <p:cNvSpPr txBox="1"/>
              <p:nvPr/>
            </p:nvSpPr>
            <p:spPr>
              <a:xfrm>
                <a:off x="3684763" y="4892593"/>
                <a:ext cx="2395708" cy="287580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∞   ∞   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</a:t>
                </a:r>
                <a:r>
                  <a:rPr lang="en-US" altLang="zh-CN" sz="20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60   </a:t>
                </a:r>
                <a:endParaRPr lang="zh-CN" altLang="en-US" sz="20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 flipH="1">
                <a:off x="3452834" y="3429490"/>
                <a:ext cx="2681" cy="2137583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454174" y="3429490"/>
                <a:ext cx="143448" cy="1483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46131" y="5565591"/>
                <a:ext cx="143448" cy="1482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6176996" y="3407255"/>
                <a:ext cx="1340" cy="2158336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6034889" y="3407255"/>
                <a:ext cx="142107" cy="1482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54998" y="5564108"/>
                <a:ext cx="142107" cy="1483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65"/>
              <p:cNvSpPr txBox="1">
                <a:spLocks noChangeArrowheads="1"/>
              </p:cNvSpPr>
              <p:nvPr/>
            </p:nvSpPr>
            <p:spPr bwMode="auto">
              <a:xfrm>
                <a:off x="3713394" y="3103368"/>
                <a:ext cx="2442609" cy="287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EA0000"/>
                    </a:solidFill>
                    <a:ea typeface="宋体" panose="02010600030101010101" pitchFamily="2" charset="-122"/>
                  </a:rPr>
                  <a:t>0     1     2    3    4     5 </a:t>
                </a:r>
                <a:endParaRPr lang="zh-CN" altLang="en-US" sz="2000">
                  <a:solidFill>
                    <a:srgbClr val="EA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TextBox 65"/>
              <p:cNvSpPr txBox="1">
                <a:spLocks noChangeArrowheads="1"/>
              </p:cNvSpPr>
              <p:nvPr/>
            </p:nvSpPr>
            <p:spPr bwMode="auto">
              <a:xfrm>
                <a:off x="3150663" y="3506460"/>
                <a:ext cx="208085" cy="2069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EA0000"/>
                    </a:solidFill>
                    <a:ea typeface="宋体" panose="02010600030101010101" pitchFamily="2" charset="-122"/>
                  </a:rPr>
                  <a:t>0    1    2    3    4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EA0000"/>
                    </a:solidFill>
                    <a:ea typeface="宋体" panose="02010600030101010101" pitchFamily="2" charset="-122"/>
                  </a:rPr>
                  <a:t>5</a:t>
                </a:r>
                <a:endParaRPr lang="zh-CN" altLang="en-US" sz="2000" dirty="0">
                  <a:solidFill>
                    <a:srgbClr val="EA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TextBox 69"/>
              <p:cNvSpPr txBox="1"/>
              <p:nvPr/>
            </p:nvSpPr>
            <p:spPr>
              <a:xfrm>
                <a:off x="3684763" y="5235021"/>
                <a:ext cx="2395708" cy="287580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∞   ∞   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</a:t>
                </a:r>
                <a:endParaRPr lang="zh-CN" altLang="en-US" sz="20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961079" y="2533126"/>
              <a:ext cx="9122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arcs=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208048" y="3944032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8120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927064" y="5153146"/>
          <a:ext cx="574073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49"/>
                <a:gridCol w="776649"/>
                <a:gridCol w="837488"/>
                <a:gridCol w="837488"/>
                <a:gridCol w="837488"/>
                <a:gridCol w="837488"/>
                <a:gridCol w="8374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TextBox 65"/>
          <p:cNvSpPr txBox="1">
            <a:spLocks noChangeArrowheads="1"/>
          </p:cNvSpPr>
          <p:nvPr/>
        </p:nvSpPr>
        <p:spPr bwMode="auto">
          <a:xfrm>
            <a:off x="3828178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∞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07" name="TextBox 65"/>
          <p:cNvSpPr txBox="1">
            <a:spLocks noChangeArrowheads="1"/>
          </p:cNvSpPr>
          <p:nvPr/>
        </p:nvSpPr>
        <p:spPr bwMode="auto">
          <a:xfrm>
            <a:off x="3031945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08" name="TextBox 65"/>
          <p:cNvSpPr txBox="1">
            <a:spLocks noChangeArrowheads="1"/>
          </p:cNvSpPr>
          <p:nvPr/>
        </p:nvSpPr>
        <p:spPr bwMode="auto">
          <a:xfrm>
            <a:off x="6216877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30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09" name="TextBox 65"/>
          <p:cNvSpPr txBox="1">
            <a:spLocks noChangeArrowheads="1"/>
          </p:cNvSpPr>
          <p:nvPr/>
        </p:nvSpPr>
        <p:spPr bwMode="auto">
          <a:xfrm>
            <a:off x="4624411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0" name="TextBox 65"/>
          <p:cNvSpPr txBox="1">
            <a:spLocks noChangeArrowheads="1"/>
          </p:cNvSpPr>
          <p:nvPr/>
        </p:nvSpPr>
        <p:spPr bwMode="auto">
          <a:xfrm>
            <a:off x="5420644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∞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1" name="TextBox 65"/>
          <p:cNvSpPr txBox="1">
            <a:spLocks noChangeArrowheads="1"/>
          </p:cNvSpPr>
          <p:nvPr/>
        </p:nvSpPr>
        <p:spPr bwMode="auto">
          <a:xfrm>
            <a:off x="7013110" y="5653020"/>
            <a:ext cx="479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100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049490" y="1689576"/>
            <a:ext cx="2866134" cy="2268110"/>
            <a:chOff x="5411728" y="1355550"/>
            <a:chExt cx="3036436" cy="2402878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8057058" y="2356544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6973414" y="1355550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" name="Oval 20"/>
            <p:cNvSpPr>
              <a:spLocks noChangeArrowheads="1"/>
            </p:cNvSpPr>
            <p:nvPr/>
          </p:nvSpPr>
          <p:spPr bwMode="auto">
            <a:xfrm>
              <a:off x="5651047" y="1838513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7455494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5411728" y="2589338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9" name="直接连接符 78"/>
            <p:cNvCxnSpPr>
              <a:stCxn id="74" idx="5"/>
              <a:endCxn id="72" idx="2"/>
            </p:cNvCxnSpPr>
            <p:nvPr/>
          </p:nvCxnSpPr>
          <p:spPr>
            <a:xfrm>
              <a:off x="5973101" y="2141949"/>
              <a:ext cx="2083957" cy="39234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4"/>
              <a:endCxn id="85" idx="1"/>
            </p:cNvCxnSpPr>
            <p:nvPr/>
          </p:nvCxnSpPr>
          <p:spPr>
            <a:xfrm>
              <a:off x="5601069" y="2944835"/>
              <a:ext cx="708127" cy="5101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5" idx="6"/>
              <a:endCxn id="75" idx="2"/>
            </p:cNvCxnSpPr>
            <p:nvPr/>
          </p:nvCxnSpPr>
          <p:spPr>
            <a:xfrm>
              <a:off x="6632422" y="3580680"/>
              <a:ext cx="82307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4" idx="6"/>
              <a:endCxn id="73" idx="2"/>
            </p:cNvCxnSpPr>
            <p:nvPr/>
          </p:nvCxnSpPr>
          <p:spPr>
            <a:xfrm flipV="1">
              <a:off x="6028357" y="1533299"/>
              <a:ext cx="945057" cy="4829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2" idx="0"/>
              <a:endCxn id="73" idx="5"/>
            </p:cNvCxnSpPr>
            <p:nvPr/>
          </p:nvCxnSpPr>
          <p:spPr>
            <a:xfrm flipH="1" flipV="1">
              <a:off x="7295468" y="1658986"/>
              <a:ext cx="950931" cy="697558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6253739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6" name="直接连接符 85"/>
            <p:cNvCxnSpPr>
              <a:stCxn id="75" idx="7"/>
              <a:endCxn id="72" idx="4"/>
            </p:cNvCxnSpPr>
            <p:nvPr/>
          </p:nvCxnSpPr>
          <p:spPr>
            <a:xfrm flipV="1">
              <a:off x="7778719" y="2712041"/>
              <a:ext cx="467680" cy="74295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7685319" y="1660771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34805" y="1952208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085045" y="2723621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816703" y="2904277"/>
              <a:ext cx="33149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073422" y="2537679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连接符 95"/>
            <p:cNvCxnSpPr>
              <a:stCxn id="75" idx="0"/>
              <a:endCxn id="73" idx="4"/>
            </p:cNvCxnSpPr>
            <p:nvPr/>
          </p:nvCxnSpPr>
          <p:spPr>
            <a:xfrm flipH="1" flipV="1">
              <a:off x="7162069" y="1711047"/>
              <a:ext cx="482766" cy="169188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4" idx="4"/>
              <a:endCxn id="85" idx="0"/>
            </p:cNvCxnSpPr>
            <p:nvPr/>
          </p:nvCxnSpPr>
          <p:spPr>
            <a:xfrm>
              <a:off x="5839702" y="2194010"/>
              <a:ext cx="603378" cy="120892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 rot="19892516">
              <a:off x="6071064" y="1443786"/>
              <a:ext cx="603219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980806" y="3016069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6807612" y="3192149"/>
              <a:ext cx="467358" cy="423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TextBox 65"/>
          <p:cNvSpPr txBox="1">
            <a:spLocks noChangeArrowheads="1"/>
          </p:cNvSpPr>
          <p:nvPr/>
        </p:nvSpPr>
        <p:spPr bwMode="auto">
          <a:xfrm>
            <a:off x="3874991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-1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36" name="TextBox 65"/>
          <p:cNvSpPr txBox="1">
            <a:spLocks noChangeArrowheads="1"/>
          </p:cNvSpPr>
          <p:nvPr/>
        </p:nvSpPr>
        <p:spPr bwMode="auto">
          <a:xfrm>
            <a:off x="3053791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37" name="TextBox 65"/>
          <p:cNvSpPr txBox="1">
            <a:spLocks noChangeArrowheads="1"/>
          </p:cNvSpPr>
          <p:nvPr/>
        </p:nvSpPr>
        <p:spPr bwMode="auto">
          <a:xfrm>
            <a:off x="6338591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38" name="TextBox 65"/>
          <p:cNvSpPr txBox="1">
            <a:spLocks noChangeArrowheads="1"/>
          </p:cNvSpPr>
          <p:nvPr/>
        </p:nvSpPr>
        <p:spPr bwMode="auto">
          <a:xfrm>
            <a:off x="4696191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39" name="TextBox 65"/>
          <p:cNvSpPr txBox="1">
            <a:spLocks noChangeArrowheads="1"/>
          </p:cNvSpPr>
          <p:nvPr/>
        </p:nvSpPr>
        <p:spPr bwMode="auto">
          <a:xfrm>
            <a:off x="5517391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-1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0" name="TextBox 65"/>
          <p:cNvSpPr txBox="1">
            <a:spLocks noChangeArrowheads="1"/>
          </p:cNvSpPr>
          <p:nvPr/>
        </p:nvSpPr>
        <p:spPr bwMode="auto">
          <a:xfrm>
            <a:off x="7159793" y="6021426"/>
            <a:ext cx="479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2" name="TextBox 65"/>
          <p:cNvSpPr txBox="1">
            <a:spLocks noChangeArrowheads="1"/>
          </p:cNvSpPr>
          <p:nvPr/>
        </p:nvSpPr>
        <p:spPr bwMode="auto">
          <a:xfrm>
            <a:off x="3877758" y="6372101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3" name="TextBox 65"/>
          <p:cNvSpPr txBox="1">
            <a:spLocks noChangeArrowheads="1"/>
          </p:cNvSpPr>
          <p:nvPr/>
        </p:nvSpPr>
        <p:spPr bwMode="auto">
          <a:xfrm>
            <a:off x="3053791" y="6372101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4" name="TextBox 65"/>
          <p:cNvSpPr txBox="1">
            <a:spLocks noChangeArrowheads="1"/>
          </p:cNvSpPr>
          <p:nvPr/>
        </p:nvSpPr>
        <p:spPr bwMode="auto">
          <a:xfrm>
            <a:off x="6349659" y="638665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5" name="TextBox 65"/>
          <p:cNvSpPr txBox="1">
            <a:spLocks noChangeArrowheads="1"/>
          </p:cNvSpPr>
          <p:nvPr/>
        </p:nvSpPr>
        <p:spPr bwMode="auto">
          <a:xfrm>
            <a:off x="4701725" y="6386651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6" name="TextBox 65"/>
          <p:cNvSpPr txBox="1">
            <a:spLocks noChangeArrowheads="1"/>
          </p:cNvSpPr>
          <p:nvPr/>
        </p:nvSpPr>
        <p:spPr bwMode="auto">
          <a:xfrm>
            <a:off x="5525692" y="6372101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47" name="TextBox 65"/>
          <p:cNvSpPr txBox="1">
            <a:spLocks noChangeArrowheads="1"/>
          </p:cNvSpPr>
          <p:nvPr/>
        </p:nvSpPr>
        <p:spPr bwMode="auto">
          <a:xfrm>
            <a:off x="7173628" y="6372100"/>
            <a:ext cx="4794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85079" y="1349619"/>
            <a:ext cx="4396316" cy="2647950"/>
            <a:chOff x="3961079" y="1349619"/>
            <a:chExt cx="4396316" cy="2647950"/>
          </a:xfrm>
        </p:grpSpPr>
        <p:grpSp>
          <p:nvGrpSpPr>
            <p:cNvPr id="117" name="组合 116"/>
            <p:cNvGrpSpPr>
              <a:grpSpLocks/>
            </p:cNvGrpSpPr>
            <p:nvPr/>
          </p:nvGrpSpPr>
          <p:grpSpPr bwMode="auto">
            <a:xfrm>
              <a:off x="4749969" y="1349619"/>
              <a:ext cx="3607426" cy="2647950"/>
              <a:chOff x="3150663" y="3103368"/>
              <a:chExt cx="3046442" cy="2472599"/>
            </a:xfrm>
          </p:grpSpPr>
          <p:sp>
            <p:nvSpPr>
              <p:cNvPr id="120" name="TextBox 65"/>
              <p:cNvSpPr txBox="1">
                <a:spLocks noChangeArrowheads="1"/>
              </p:cNvSpPr>
              <p:nvPr/>
            </p:nvSpPr>
            <p:spPr bwMode="auto">
              <a:xfrm>
                <a:off x="3713394" y="3500439"/>
                <a:ext cx="2442609" cy="287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10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30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100</a:t>
                </a:r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TextBox 66"/>
              <p:cNvSpPr txBox="1">
                <a:spLocks noChangeArrowheads="1"/>
              </p:cNvSpPr>
              <p:nvPr/>
            </p:nvSpPr>
            <p:spPr bwMode="auto">
              <a:xfrm>
                <a:off x="3690301" y="3863586"/>
                <a:ext cx="2486023" cy="287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0  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5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 ∞</a:t>
                </a:r>
                <a:endParaRPr lang="zh-CN" altLang="en-US" sz="2000" dirty="0">
                  <a:solidFill>
                    <a:srgbClr val="3333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TextBox 67"/>
              <p:cNvSpPr txBox="1">
                <a:spLocks noChangeArrowheads="1"/>
              </p:cNvSpPr>
              <p:nvPr/>
            </p:nvSpPr>
            <p:spPr bwMode="auto">
              <a:xfrm>
                <a:off x="3690302" y="4192337"/>
                <a:ext cx="2464172" cy="287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0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50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 ∞</a:t>
                </a:r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TextBox 68"/>
              <p:cNvSpPr txBox="1">
                <a:spLocks noChangeArrowheads="1"/>
              </p:cNvSpPr>
              <p:nvPr/>
            </p:nvSpPr>
            <p:spPr bwMode="auto">
              <a:xfrm>
                <a:off x="3684962" y="4536428"/>
                <a:ext cx="2441080" cy="287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0  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20   10</a:t>
                </a:r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TextBox 69"/>
              <p:cNvSpPr txBox="1"/>
              <p:nvPr/>
            </p:nvSpPr>
            <p:spPr>
              <a:xfrm>
                <a:off x="3684763" y="4892593"/>
                <a:ext cx="2395708" cy="287580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∞   ∞   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</a:t>
                </a:r>
                <a:r>
                  <a:rPr lang="en-US" altLang="zh-CN" sz="20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60   </a:t>
                </a:r>
                <a:endParaRPr lang="zh-CN" altLang="en-US" sz="20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 flipH="1">
                <a:off x="3452834" y="3429490"/>
                <a:ext cx="2681" cy="2137583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454174" y="3429490"/>
                <a:ext cx="143448" cy="1483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46131" y="5565591"/>
                <a:ext cx="143448" cy="1482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6176996" y="3407255"/>
                <a:ext cx="1340" cy="2158336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6034889" y="3407255"/>
                <a:ext cx="142107" cy="1482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54998" y="5564108"/>
                <a:ext cx="142107" cy="1483"/>
              </a:xfrm>
              <a:prstGeom prst="line">
                <a:avLst/>
              </a:prstGeom>
              <a:ln w="28575">
                <a:solidFill>
                  <a:srgbClr val="99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65"/>
              <p:cNvSpPr txBox="1">
                <a:spLocks noChangeArrowheads="1"/>
              </p:cNvSpPr>
              <p:nvPr/>
            </p:nvSpPr>
            <p:spPr bwMode="auto">
              <a:xfrm>
                <a:off x="3713394" y="3103368"/>
                <a:ext cx="2442609" cy="287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EA0000"/>
                    </a:solidFill>
                    <a:ea typeface="宋体" panose="02010600030101010101" pitchFamily="2" charset="-122"/>
                  </a:rPr>
                  <a:t>0     1     2    3    4     5 </a:t>
                </a:r>
                <a:endParaRPr lang="zh-CN" altLang="en-US" sz="2000">
                  <a:solidFill>
                    <a:srgbClr val="EA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TextBox 65"/>
              <p:cNvSpPr txBox="1">
                <a:spLocks noChangeArrowheads="1"/>
              </p:cNvSpPr>
              <p:nvPr/>
            </p:nvSpPr>
            <p:spPr bwMode="auto">
              <a:xfrm>
                <a:off x="3150663" y="3506460"/>
                <a:ext cx="208085" cy="2069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EA0000"/>
                    </a:solidFill>
                    <a:ea typeface="宋体" panose="02010600030101010101" pitchFamily="2" charset="-122"/>
                  </a:rPr>
                  <a:t>0    1    2    3    4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EA0000"/>
                    </a:solidFill>
                    <a:ea typeface="宋体" panose="02010600030101010101" pitchFamily="2" charset="-122"/>
                  </a:rPr>
                  <a:t>5</a:t>
                </a:r>
                <a:endParaRPr lang="zh-CN" altLang="en-US" sz="2000" dirty="0">
                  <a:solidFill>
                    <a:srgbClr val="EA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TextBox 69"/>
              <p:cNvSpPr txBox="1"/>
              <p:nvPr/>
            </p:nvSpPr>
            <p:spPr>
              <a:xfrm>
                <a:off x="3684763" y="5235021"/>
                <a:ext cx="2395708" cy="287580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  ∞   ∞   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宋体" panose="02010600030101010101" pitchFamily="2" charset="-122"/>
                  </a:rPr>
                  <a:t>∞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00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</a:t>
                </a:r>
                <a:endParaRPr lang="zh-CN" altLang="en-US" sz="20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961079" y="2533126"/>
              <a:ext cx="9122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arcs=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444016" y="3973818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894379" y="4496111"/>
            <a:ext cx="5725314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if(!final[w])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]=Min{D[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D[2]+arcs[2][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]}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5"/>
          <p:cNvSpPr txBox="1">
            <a:spLocks noChangeArrowheads="1"/>
          </p:cNvSpPr>
          <p:nvPr/>
        </p:nvSpPr>
        <p:spPr bwMode="auto">
          <a:xfrm>
            <a:off x="4701725" y="6386649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70" name="TextBox 65"/>
          <p:cNvSpPr txBox="1">
            <a:spLocks noChangeArrowheads="1"/>
          </p:cNvSpPr>
          <p:nvPr/>
        </p:nvSpPr>
        <p:spPr bwMode="auto">
          <a:xfrm>
            <a:off x="5420644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60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81" name="TextBox 65"/>
          <p:cNvSpPr txBox="1">
            <a:spLocks noChangeArrowheads="1"/>
          </p:cNvSpPr>
          <p:nvPr/>
        </p:nvSpPr>
        <p:spPr bwMode="auto">
          <a:xfrm>
            <a:off x="5517391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90" name="TextBox 65"/>
          <p:cNvSpPr txBox="1">
            <a:spLocks noChangeArrowheads="1"/>
          </p:cNvSpPr>
          <p:nvPr/>
        </p:nvSpPr>
        <p:spPr bwMode="auto">
          <a:xfrm>
            <a:off x="6349659" y="638665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94379" y="4496111"/>
            <a:ext cx="5725314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if(!final[w])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]=Min{D[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D[4]+arcs[4][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]}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TextBox 65"/>
          <p:cNvSpPr txBox="1">
            <a:spLocks noChangeArrowheads="1"/>
          </p:cNvSpPr>
          <p:nvPr/>
        </p:nvSpPr>
        <p:spPr bwMode="auto">
          <a:xfrm>
            <a:off x="7013109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90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01" name="TextBox 65"/>
          <p:cNvSpPr txBox="1">
            <a:spLocks noChangeArrowheads="1"/>
          </p:cNvSpPr>
          <p:nvPr/>
        </p:nvSpPr>
        <p:spPr bwMode="auto">
          <a:xfrm>
            <a:off x="7159792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2" name="TextBox 65"/>
          <p:cNvSpPr txBox="1">
            <a:spLocks noChangeArrowheads="1"/>
          </p:cNvSpPr>
          <p:nvPr/>
        </p:nvSpPr>
        <p:spPr bwMode="auto">
          <a:xfrm>
            <a:off x="5525692" y="637210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894379" y="4496111"/>
            <a:ext cx="5725314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if(!final[w])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]=Min{D[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D[3]+arcs[3][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]}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" name="TextBox 65"/>
          <p:cNvSpPr txBox="1">
            <a:spLocks noChangeArrowheads="1"/>
          </p:cNvSpPr>
          <p:nvPr/>
        </p:nvSpPr>
        <p:spPr bwMode="auto">
          <a:xfrm>
            <a:off x="7013109" y="565302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70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5" name="TextBox 65"/>
          <p:cNvSpPr txBox="1">
            <a:spLocks noChangeArrowheads="1"/>
          </p:cNvSpPr>
          <p:nvPr/>
        </p:nvSpPr>
        <p:spPr bwMode="auto">
          <a:xfrm>
            <a:off x="7159792" y="6021426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6" name="TextBox 65"/>
          <p:cNvSpPr txBox="1">
            <a:spLocks noChangeArrowheads="1"/>
          </p:cNvSpPr>
          <p:nvPr/>
        </p:nvSpPr>
        <p:spPr bwMode="auto">
          <a:xfrm>
            <a:off x="7173627" y="6372100"/>
            <a:ext cx="386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3333CC"/>
              </a:solidFill>
              <a:latin typeface="Tahoma"/>
              <a:ea typeface="宋体" panose="0201060003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94379" y="4496111"/>
            <a:ext cx="5725314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if(!final[w])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]=Min{D[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D[5]+arcs[5][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]}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/>
          </p:nvPr>
        </p:nvGraphicFramePr>
        <p:xfrm>
          <a:off x="5351244" y="1433272"/>
          <a:ext cx="5137244" cy="262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12"/>
                <a:gridCol w="2880320"/>
                <a:gridCol w="1008112"/>
              </a:tblGrid>
              <a:tr h="432619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rgbClr val="CC006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rgbClr val="CC006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最短路径</a:t>
                      </a:r>
                      <a:endParaRPr lang="zh-CN" altLang="en-US" sz="2400" b="0" dirty="0">
                        <a:solidFill>
                          <a:srgbClr val="CC006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rgbClr val="CC006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长度</a:t>
                      </a:r>
                      <a:endParaRPr lang="zh-CN" altLang="en-US" sz="2400" b="0" dirty="0">
                        <a:solidFill>
                          <a:srgbClr val="CC006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6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6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6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7477775" y="2249606"/>
            <a:ext cx="503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7050847" y="2544840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6646960" y="2217566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651886" y="2292109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481959" y="2610110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7050847" y="2969763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6607833" y="2611222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8303465" y="2607456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7919866" y="2969763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81920" y="2762179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60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451437" y="3041022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7017726" y="3358586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592068" y="3008532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9681921" y="3214965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30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22450" y="3477197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6995522" y="3800836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6579870" y="3490487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272751" y="3472994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箭头连接符 159"/>
          <p:cNvCxnSpPr/>
          <p:nvPr/>
        </p:nvCxnSpPr>
        <p:spPr>
          <a:xfrm>
            <a:off x="7865115" y="3789906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9681921" y="3591902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70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9028366" y="3454283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614371" y="3789906"/>
            <a:ext cx="47023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5450139" y="1704893"/>
            <a:ext cx="1150879" cy="2283051"/>
            <a:chOff x="4141907" y="1705004"/>
            <a:chExt cx="1150879" cy="2283051"/>
          </a:xfrm>
        </p:grpSpPr>
        <p:grpSp>
          <p:nvGrpSpPr>
            <p:cNvPr id="165" name="组合 164"/>
            <p:cNvGrpSpPr/>
            <p:nvPr/>
          </p:nvGrpSpPr>
          <p:grpSpPr>
            <a:xfrm>
              <a:off x="4141907" y="2129573"/>
              <a:ext cx="1150879" cy="584775"/>
              <a:chOff x="4141907" y="2139920"/>
              <a:chExt cx="1150879" cy="584775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4789122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3" name="直接箭头连接符 182"/>
              <p:cNvCxnSpPr/>
              <p:nvPr/>
            </p:nvCxnSpPr>
            <p:spPr>
              <a:xfrm>
                <a:off x="4534720" y="2507193"/>
                <a:ext cx="292260" cy="517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矩形 183"/>
              <p:cNvSpPr/>
              <p:nvPr/>
            </p:nvSpPr>
            <p:spPr>
              <a:xfrm>
                <a:off x="4141907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4141907" y="1705004"/>
              <a:ext cx="1150879" cy="584775"/>
              <a:chOff x="4141907" y="2139920"/>
              <a:chExt cx="1150879" cy="584775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4789122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>
              <a:xfrm>
                <a:off x="4534720" y="2507193"/>
                <a:ext cx="292260" cy="517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矩形 180"/>
              <p:cNvSpPr/>
              <p:nvPr/>
            </p:nvSpPr>
            <p:spPr>
              <a:xfrm>
                <a:off x="4141907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4141907" y="2978711"/>
              <a:ext cx="1150879" cy="584775"/>
              <a:chOff x="4141907" y="2139920"/>
              <a:chExt cx="1150879" cy="584775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4789122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直接箭头连接符 176"/>
              <p:cNvCxnSpPr/>
              <p:nvPr/>
            </p:nvCxnSpPr>
            <p:spPr>
              <a:xfrm>
                <a:off x="4534720" y="2507193"/>
                <a:ext cx="292260" cy="517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矩形 177"/>
              <p:cNvSpPr/>
              <p:nvPr/>
            </p:nvSpPr>
            <p:spPr>
              <a:xfrm>
                <a:off x="4141907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4141907" y="3403280"/>
              <a:ext cx="1150879" cy="584775"/>
              <a:chOff x="4141907" y="2139920"/>
              <a:chExt cx="1150879" cy="584775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789122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直接箭头连接符 173"/>
              <p:cNvCxnSpPr/>
              <p:nvPr/>
            </p:nvCxnSpPr>
            <p:spPr>
              <a:xfrm>
                <a:off x="4534720" y="2507193"/>
                <a:ext cx="292260" cy="517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4141907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4141907" y="2554142"/>
              <a:ext cx="1150879" cy="584775"/>
              <a:chOff x="4141907" y="2139920"/>
              <a:chExt cx="1150879" cy="584775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4789122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1" name="直接箭头连接符 170"/>
              <p:cNvCxnSpPr/>
              <p:nvPr/>
            </p:nvCxnSpPr>
            <p:spPr>
              <a:xfrm>
                <a:off x="4534720" y="2507193"/>
                <a:ext cx="292260" cy="517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矩形 171"/>
              <p:cNvSpPr/>
              <p:nvPr/>
            </p:nvSpPr>
            <p:spPr>
              <a:xfrm>
                <a:off x="4141907" y="2139920"/>
                <a:ext cx="5036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3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5" name="矩形 184"/>
          <p:cNvSpPr/>
          <p:nvPr/>
        </p:nvSpPr>
        <p:spPr>
          <a:xfrm>
            <a:off x="6992234" y="189263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无路径</a:t>
            </a:r>
            <a:endParaRPr lang="zh-CN" altLang="en-US" sz="2400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Rectangle 3"/>
          <p:cNvSpPr txBox="1">
            <a:spLocks noChangeArrowheads="1"/>
          </p:cNvSpPr>
          <p:nvPr/>
        </p:nvSpPr>
        <p:spPr bwMode="auto">
          <a:xfrm>
            <a:off x="1765721" y="1113037"/>
            <a:ext cx="3394175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执行过程</a:t>
            </a:r>
          </a:p>
        </p:txBody>
      </p:sp>
    </p:spTree>
    <p:extLst>
      <p:ext uri="{BB962C8B-B14F-4D97-AF65-F5344CB8AC3E}">
        <p14:creationId xmlns:p14="http://schemas.microsoft.com/office/powerpoint/2010/main" val="35093893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111" grpId="0"/>
      <p:bldP spid="139" grpId="0"/>
      <p:bldP spid="140" grpId="0"/>
      <p:bldP spid="144" grpId="0"/>
      <p:bldP spid="145" grpId="0"/>
      <p:bldP spid="146" grpId="0"/>
      <p:bldP spid="147" grpId="0"/>
      <p:bldP spid="148" grpId="0" animBg="1"/>
      <p:bldP spid="148" grpId="1" animBg="1"/>
      <p:bldP spid="68" grpId="0"/>
      <p:bldP spid="70" grpId="0"/>
      <p:bldP spid="70" grpId="1"/>
      <p:bldP spid="81" grpId="0"/>
      <p:bldP spid="90" grpId="0"/>
      <p:bldP spid="95" grpId="0" animBg="1"/>
      <p:bldP spid="95" grpId="1" animBg="1"/>
      <p:bldP spid="100" grpId="0"/>
      <p:bldP spid="100" grpId="1"/>
      <p:bldP spid="101" grpId="0"/>
      <p:bldP spid="101" grpId="1"/>
      <p:bldP spid="112" grpId="0"/>
      <p:bldP spid="113" grpId="0" animBg="1"/>
      <p:bldP spid="113" grpId="1" animBg="1"/>
      <p:bldP spid="114" grpId="0"/>
      <p:bldP spid="114" grpId="1"/>
      <p:bldP spid="115" grpId="0"/>
      <p:bldP spid="116" grpId="0"/>
      <p:bldP spid="118" grpId="0" animBg="1"/>
      <p:bldP spid="118" grpId="1" animBg="1"/>
      <p:bldP spid="87" grpId="0"/>
      <p:bldP spid="102" grpId="0"/>
      <p:bldP spid="103" grpId="0"/>
      <p:bldP spid="119" grpId="0"/>
      <p:bldP spid="141" grpId="0"/>
      <p:bldP spid="149" grpId="0"/>
      <p:bldP spid="151" grpId="0"/>
      <p:bldP spid="152" grpId="0"/>
      <p:bldP spid="154" grpId="0"/>
      <p:bldP spid="155" grpId="0"/>
      <p:bldP spid="156" grpId="0"/>
      <p:bldP spid="158" grpId="0"/>
      <p:bldP spid="159" grpId="0"/>
      <p:bldP spid="161" grpId="0"/>
      <p:bldP spid="162" grpId="0"/>
      <p:bldP spid="1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412776"/>
            <a:ext cx="8217222" cy="453650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INFINITY 30000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定义一个权值的最大值*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#define 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MaxVexnum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30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假设有向网顶点数最大为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#define true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#define false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void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ShortestPath_DiJ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MGraph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G,int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v0,int P[ ],int D[ 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求有向网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v0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顶点到其余顶点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P[v]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的前驱顶点，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D[v]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v0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的最短带权路径长度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final[v]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则表明已经找到从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v0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 *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int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i,j,w,v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min;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int final[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MaxVexnum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7650765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227" y="1340768"/>
            <a:ext cx="7236296" cy="33843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for(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&lt;=G.vexnum-1;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{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final[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]=false;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D[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G.arcs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                    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初始化，表示无前驱*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if(D[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]&lt;INFINITY)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P[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en-US" altLang="zh-CN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有弧，</a:t>
            </a:r>
            <a:r>
              <a:rPr lang="en-US" altLang="zh-CN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的前驱初始值为</a:t>
            </a:r>
            <a:r>
              <a:rPr lang="en-US" altLang="zh-CN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D[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]=0; final[</a:t>
            </a:r>
            <a:r>
              <a:rPr lang="en-US" altLang="zh-CN" sz="24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]=true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初始时，</a:t>
            </a:r>
            <a:r>
              <a:rPr lang="en-US" altLang="zh-CN" sz="24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属于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集*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8935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513" y="1052736"/>
            <a:ext cx="8783513" cy="580526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=1;i&lt;=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G.vexnum;i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寻找其余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G.vexnum-1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min=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INFINITY;v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for(w=0;w&lt;=G.vexnum-1;w++)  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找当前离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最近的顶点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if((!final[w])&amp;&amp;(D[w]&lt;min))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{  v=w;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min=D[w];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if(v=-1) break;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=-1,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表明剩下的顶点与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没有通路，退出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final[v]=true;   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for(w=0;w&lt;=G.vexnum-1;w++)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更新当前最短路径及距离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if(!final[w]&amp;&amp;(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min+G.arcs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[v][w]&lt;D[w]))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{      D[w]=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min+G.arcs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[v][w];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   P[w]=v;         </a:t>
            </a:r>
            <a:r>
              <a:rPr lang="en-US" altLang="zh-CN" sz="240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i="1" dirty="0">
                <a:solidFill>
                  <a:srgbClr val="CC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的前驱</a:t>
            </a:r>
            <a:endParaRPr lang="en-US" altLang="zh-CN" sz="2400" dirty="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9673839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5521" y="1110361"/>
            <a:ext cx="8569325" cy="5559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Print_ShortestPath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MGraph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G,int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v0,int P[],int D[])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显示从顶点</a:t>
            </a:r>
            <a:r>
              <a:rPr lang="en-US" altLang="zh-CN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到其余顶点的最短路径及距离*</a:t>
            </a:r>
            <a:r>
              <a:rPr lang="en-US" altLang="zh-CN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int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v,i,j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("The shortest path from Vertex %d to the other Vertex:\n",v0);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for(v=0;v&lt;=G.vexnum-1;v++)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{   if(P[v]==-1) continue; </a:t>
            </a:r>
            <a:r>
              <a: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表明顶点</a:t>
            </a:r>
            <a:r>
              <a: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v0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没有通路*</a:t>
            </a:r>
            <a:r>
              <a: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("%-4d",D[v]);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  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("%d&lt;-",v);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=v;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while (P[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         {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("%d&lt;-",P[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=P[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} 	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351"/>
            <a:ext cx="8540750" cy="671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71390167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2276872"/>
            <a:ext cx="8136706" cy="3095550"/>
          </a:xfrm>
        </p:spPr>
        <p:txBody>
          <a:bodyPr/>
          <a:lstStyle/>
          <a:p>
            <a:pPr indent="0" algn="just" eaLnBrk="1" hangingPunct="1"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第一个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循环的时间复杂度是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0" algn="just" eaLnBrk="1" hangingPunct="1"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第二个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循环共进行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次，每次执行的时间</a:t>
            </a:r>
          </a:p>
          <a:p>
            <a:pPr indent="0" algn="just" eaLnBrk="1" hangingPunct="1"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。所以总是的时间复杂度是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0" algn="just" eaLnBrk="1" hangingPunct="1">
              <a:buNone/>
            </a:pP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如果用带权的邻接表作为有向图的存储结构，则虽然修改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的时间可以减少，但由于在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向量中选择最小的分量的时间不变，所以总的时间仍为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indent="0" algn="just" eaLnBrk="1" hangingPunct="1">
              <a:buNone/>
            </a:pPr>
            <a:endParaRPr lang="zh-CN" altLang="en-US" sz="28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16881" y="997300"/>
            <a:ext cx="3096344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zh-CN" dirty="0" err="1">
                <a:latin typeface="Times New Roman" panose="02020603050405020304" pitchFamily="18" charset="0"/>
              </a:rPr>
              <a:t>Dijkstra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19537" y="1678688"/>
            <a:ext cx="28936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代价</a:t>
            </a: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5534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349" y="1916361"/>
            <a:ext cx="8893175" cy="136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方法一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每次以一个顶点为源点，重复调用迪杰斯特拉算法便可求得每一对顶点之间的最短路径。总的执行时间为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64532" y="3444793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弗洛伊德（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Floyd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）算法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62968" y="137750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136400"/>
            <a:ext cx="5796136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>
                <a:latin typeface="楷体" panose="02010609060101010101" pitchFamily="49" charset="-122"/>
              </a:rPr>
              <a:t>每一对顶点之间的最短路径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9110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195" name="Picture 15" descr="çåå°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71" y="1122059"/>
            <a:ext cx="8388424" cy="53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sp>
        <p:nvSpPr>
          <p:cNvPr id="3" name="椭圆 2"/>
          <p:cNvSpPr/>
          <p:nvPr/>
        </p:nvSpPr>
        <p:spPr>
          <a:xfrm>
            <a:off x="3863752" y="1628800"/>
            <a:ext cx="648072" cy="360040"/>
          </a:xfrm>
          <a:prstGeom prst="ellipse">
            <a:avLst/>
          </a:prstGeom>
          <a:solidFill>
            <a:srgbClr val="00E4A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31904" y="4365104"/>
            <a:ext cx="504056" cy="432048"/>
          </a:xfrm>
          <a:prstGeom prst="ellipse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850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84" y="4254654"/>
            <a:ext cx="3020504" cy="24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8400257" y="3990762"/>
            <a:ext cx="1871663" cy="1368425"/>
          </a:xfrm>
          <a:prstGeom prst="cloudCallout">
            <a:avLst>
              <a:gd name="adj1" fmla="val -112624"/>
              <a:gd name="adj2" fmla="val 358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哪一条路最短？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1" y="1102451"/>
            <a:ext cx="6119813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kumimoji="1"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endParaRPr lang="zh-CN" altLang="en-US" sz="32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27821" y="1803177"/>
            <a:ext cx="8064896" cy="241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eaLnBrk="1" hangingPunct="1">
              <a:buClr>
                <a:srgbClr val="3333CC"/>
              </a:buClr>
              <a:buNone/>
            </a:pP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：在网图中，求点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的所有路径中，边的权值之和最短的那一条路径称为两点间的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最短路径。</a:t>
            </a:r>
            <a:endParaRPr kumimoji="1" lang="en-US" altLang="zh-CN" sz="28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indent="0" algn="just" eaLnBrk="1" hangingPunct="1">
              <a:buClr>
                <a:srgbClr val="3333CC"/>
              </a:buClr>
              <a:buNone/>
            </a:pPr>
            <a:r>
              <a:rPr kumimoji="1"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第一个顶点（点Ａ）为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0" algn="just" eaLnBrk="1" hangingPunct="1">
              <a:buClr>
                <a:srgbClr val="3333CC"/>
              </a:buClr>
              <a:buNone/>
            </a:pPr>
            <a:r>
              <a:rPr kumimoji="1"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最后一个顶点（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终点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403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069756" y="2930903"/>
            <a:ext cx="1882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问题分类</a:t>
            </a:r>
            <a:r>
              <a:rPr lang="en-US" altLang="zh-CN" sz="2800" b="1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2" name="AutoShape 4"/>
          <p:cNvSpPr>
            <a:spLocks/>
          </p:cNvSpPr>
          <p:nvPr/>
        </p:nvSpPr>
        <p:spPr bwMode="auto">
          <a:xfrm>
            <a:off x="3952526" y="2323482"/>
            <a:ext cx="224490" cy="1793273"/>
          </a:xfrm>
          <a:prstGeom prst="leftBrace">
            <a:avLst>
              <a:gd name="adj1" fmla="val 8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291955" y="2292114"/>
            <a:ext cx="5400600" cy="27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514350" indent="-51435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32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从一个源点到其它各点的最短路径</a:t>
            </a:r>
            <a:endParaRPr lang="en-US" altLang="zh-CN" sz="3200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32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每一对顶点之间的最短路径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631505" y="1261152"/>
            <a:ext cx="6119813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kumimoji="1"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880727" y="2958507"/>
            <a:ext cx="229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6880727" y="4392689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--Floyd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9840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8D8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8D8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2" name="Rectangle 3"/>
          <p:cNvSpPr txBox="1">
            <a:spLocks noChangeArrowheads="1"/>
          </p:cNvSpPr>
          <p:nvPr/>
        </p:nvSpPr>
        <p:spPr bwMode="auto">
          <a:xfrm>
            <a:off x="1524000" y="1136400"/>
            <a:ext cx="5796136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>
                <a:solidFill>
                  <a:srgbClr val="3333CC"/>
                </a:solidFill>
                <a:latin typeface="楷体" panose="02010609060101010101" pitchFamily="49" charset="-122"/>
              </a:rPr>
              <a:t>单源最短路径－</a:t>
            </a:r>
            <a:r>
              <a:rPr lang="en-US" altLang="zh-CN" dirty="0" err="1">
                <a:latin typeface="Times New Roman" panose="02020603050405020304" pitchFamily="18" charset="0"/>
              </a:rPr>
              <a:t>Dijkstra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5521" y="1803178"/>
            <a:ext cx="1864968" cy="54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算法思想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31323" y="2409234"/>
            <a:ext cx="7632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初始化顶点集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(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为源点）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sp>
        <p:nvSpPr>
          <p:cNvPr id="4" name="矩形 3"/>
          <p:cNvSpPr/>
          <p:nvPr/>
        </p:nvSpPr>
        <p:spPr>
          <a:xfrm>
            <a:off x="2231323" y="2852937"/>
            <a:ext cx="7632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中选取到顶点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路径长度最短的顶点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加入到集合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1323" y="3660047"/>
            <a:ext cx="7632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修改顶点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中剩余顶点的最短路径长度值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1324" y="4077073"/>
            <a:ext cx="76254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重复步骤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2,3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，直到集合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中与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有通路的顶点全部加入到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中为止。</a:t>
            </a:r>
          </a:p>
        </p:txBody>
      </p:sp>
      <p:grpSp>
        <p:nvGrpSpPr>
          <p:cNvPr id="77850" name="组合 77849"/>
          <p:cNvGrpSpPr/>
          <p:nvPr/>
        </p:nvGrpSpPr>
        <p:grpSpPr>
          <a:xfrm>
            <a:off x="1775521" y="4581128"/>
            <a:ext cx="4645979" cy="1986462"/>
            <a:chOff x="1619672" y="3797827"/>
            <a:chExt cx="5610341" cy="2398789"/>
          </a:xfrm>
        </p:grpSpPr>
        <p:sp>
          <p:nvSpPr>
            <p:cNvPr id="12" name="Oval 1031"/>
            <p:cNvSpPr>
              <a:spLocks noChangeArrowheads="1"/>
            </p:cNvSpPr>
            <p:nvPr/>
          </p:nvSpPr>
          <p:spPr bwMode="auto">
            <a:xfrm>
              <a:off x="5094614" y="4369209"/>
              <a:ext cx="1868712" cy="182740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5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Oval 1029"/>
            <p:cNvSpPr>
              <a:spLocks noChangeArrowheads="1"/>
            </p:cNvSpPr>
            <p:nvPr/>
          </p:nvSpPr>
          <p:spPr bwMode="auto">
            <a:xfrm>
              <a:off x="5380161" y="5020457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1030"/>
            <p:cNvSpPr>
              <a:spLocks noChangeArrowheads="1"/>
            </p:cNvSpPr>
            <p:nvPr/>
          </p:nvSpPr>
          <p:spPr bwMode="auto">
            <a:xfrm>
              <a:off x="1619672" y="4355395"/>
              <a:ext cx="1761800" cy="184006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Oval 1035"/>
            <p:cNvSpPr>
              <a:spLocks noChangeArrowheads="1"/>
            </p:cNvSpPr>
            <p:nvPr/>
          </p:nvSpPr>
          <p:spPr bwMode="auto">
            <a:xfrm>
              <a:off x="2102714" y="5020457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1029"/>
            <p:cNvSpPr>
              <a:spLocks noChangeArrowheads="1"/>
            </p:cNvSpPr>
            <p:nvPr/>
          </p:nvSpPr>
          <p:spPr bwMode="auto">
            <a:xfrm>
              <a:off x="5700994" y="4454839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Oval 1029"/>
            <p:cNvSpPr>
              <a:spLocks noChangeArrowheads="1"/>
            </p:cNvSpPr>
            <p:nvPr/>
          </p:nvSpPr>
          <p:spPr bwMode="auto">
            <a:xfrm>
              <a:off x="5774534" y="5699412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16" idx="7"/>
              <a:endCxn id="17" idx="2"/>
            </p:cNvCxnSpPr>
            <p:nvPr/>
          </p:nvCxnSpPr>
          <p:spPr>
            <a:xfrm flipV="1">
              <a:off x="2491117" y="4652720"/>
              <a:ext cx="3209877" cy="425695"/>
            </a:xfrm>
            <a:prstGeom prst="line">
              <a:avLst/>
            </a:prstGeom>
            <a:ln w="2540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032"/>
            <p:cNvSpPr txBox="1">
              <a:spLocks noChangeArrowheads="1"/>
            </p:cNvSpPr>
            <p:nvPr/>
          </p:nvSpPr>
          <p:spPr bwMode="auto">
            <a:xfrm>
              <a:off x="2225954" y="3797827"/>
              <a:ext cx="530325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33"/>
            <p:cNvSpPr txBox="1">
              <a:spLocks noChangeArrowheads="1"/>
            </p:cNvSpPr>
            <p:nvPr/>
          </p:nvSpPr>
          <p:spPr bwMode="auto">
            <a:xfrm>
              <a:off x="5082056" y="3867746"/>
              <a:ext cx="2147957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T=V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>
              <a:stCxn id="13" idx="0"/>
              <a:endCxn id="17" idx="4"/>
            </p:cNvCxnSpPr>
            <p:nvPr/>
          </p:nvCxnSpPr>
          <p:spPr>
            <a:xfrm flipV="1">
              <a:off x="5607682" y="4850601"/>
              <a:ext cx="320833" cy="169856"/>
            </a:xfrm>
            <a:prstGeom prst="line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5"/>
              <a:endCxn id="18" idx="2"/>
            </p:cNvCxnSpPr>
            <p:nvPr/>
          </p:nvCxnSpPr>
          <p:spPr>
            <a:xfrm>
              <a:off x="2491117" y="5358261"/>
              <a:ext cx="3283417" cy="539032"/>
            </a:xfrm>
            <a:prstGeom prst="line">
              <a:avLst/>
            </a:prstGeom>
            <a:ln w="25400">
              <a:solidFill>
                <a:srgbClr val="CC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6" idx="6"/>
              <a:endCxn id="13" idx="2"/>
            </p:cNvCxnSpPr>
            <p:nvPr/>
          </p:nvCxnSpPr>
          <p:spPr>
            <a:xfrm>
              <a:off x="2557756" y="5218338"/>
              <a:ext cx="282240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8" idx="0"/>
              <a:endCxn id="13" idx="4"/>
            </p:cNvCxnSpPr>
            <p:nvPr/>
          </p:nvCxnSpPr>
          <p:spPr>
            <a:xfrm flipH="1" flipV="1">
              <a:off x="5607682" y="5416219"/>
              <a:ext cx="394373" cy="283193"/>
            </a:xfrm>
            <a:prstGeom prst="line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871750" y="5331342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264811" y="5163310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6024470" y="4849647"/>
              <a:ext cx="359087" cy="29442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6204013" y="5474147"/>
              <a:ext cx="379657" cy="290444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1775521" y="4600370"/>
            <a:ext cx="4645979" cy="1986462"/>
            <a:chOff x="1619672" y="3797827"/>
            <a:chExt cx="5610341" cy="2398789"/>
          </a:xfrm>
        </p:grpSpPr>
        <p:sp>
          <p:nvSpPr>
            <p:cNvPr id="106" name="Oval 1031"/>
            <p:cNvSpPr>
              <a:spLocks noChangeArrowheads="1"/>
            </p:cNvSpPr>
            <p:nvPr/>
          </p:nvSpPr>
          <p:spPr bwMode="auto">
            <a:xfrm>
              <a:off x="5094614" y="4369208"/>
              <a:ext cx="1868712" cy="18274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5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" name="Oval 1029"/>
            <p:cNvSpPr>
              <a:spLocks noChangeArrowheads="1"/>
            </p:cNvSpPr>
            <p:nvPr/>
          </p:nvSpPr>
          <p:spPr bwMode="auto">
            <a:xfrm>
              <a:off x="2101058" y="5559488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Oval 1030"/>
            <p:cNvSpPr>
              <a:spLocks noChangeArrowheads="1"/>
            </p:cNvSpPr>
            <p:nvPr/>
          </p:nvSpPr>
          <p:spPr bwMode="auto">
            <a:xfrm>
              <a:off x="1619672" y="4356547"/>
              <a:ext cx="1761800" cy="184006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9" name="Oval 1035"/>
            <p:cNvSpPr>
              <a:spLocks noChangeArrowheads="1"/>
            </p:cNvSpPr>
            <p:nvPr/>
          </p:nvSpPr>
          <p:spPr bwMode="auto">
            <a:xfrm>
              <a:off x="2190309" y="4570718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29"/>
            <p:cNvSpPr>
              <a:spLocks noChangeArrowheads="1"/>
            </p:cNvSpPr>
            <p:nvPr/>
          </p:nvSpPr>
          <p:spPr bwMode="auto">
            <a:xfrm>
              <a:off x="5700994" y="4454839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Oval 1029"/>
            <p:cNvSpPr>
              <a:spLocks noChangeArrowheads="1"/>
            </p:cNvSpPr>
            <p:nvPr/>
          </p:nvSpPr>
          <p:spPr bwMode="auto">
            <a:xfrm>
              <a:off x="5774534" y="5699412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连接符 111"/>
            <p:cNvCxnSpPr>
              <a:stCxn id="109" idx="7"/>
              <a:endCxn id="110" idx="2"/>
            </p:cNvCxnSpPr>
            <p:nvPr/>
          </p:nvCxnSpPr>
          <p:spPr>
            <a:xfrm>
              <a:off x="2578712" y="4628676"/>
              <a:ext cx="3122282" cy="24044"/>
            </a:xfrm>
            <a:prstGeom prst="line">
              <a:avLst/>
            </a:prstGeom>
            <a:ln w="2540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1032"/>
            <p:cNvSpPr txBox="1">
              <a:spLocks noChangeArrowheads="1"/>
            </p:cNvSpPr>
            <p:nvPr/>
          </p:nvSpPr>
          <p:spPr bwMode="auto">
            <a:xfrm>
              <a:off x="2225954" y="3797827"/>
              <a:ext cx="530325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033"/>
            <p:cNvSpPr txBox="1">
              <a:spLocks noChangeArrowheads="1"/>
            </p:cNvSpPr>
            <p:nvPr/>
          </p:nvSpPr>
          <p:spPr bwMode="auto">
            <a:xfrm>
              <a:off x="5082056" y="3867746"/>
              <a:ext cx="2147957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T=V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/>
            <p:cNvCxnSpPr>
              <a:stCxn id="107" idx="7"/>
              <a:endCxn id="110" idx="3"/>
            </p:cNvCxnSpPr>
            <p:nvPr/>
          </p:nvCxnSpPr>
          <p:spPr>
            <a:xfrm flipV="1">
              <a:off x="2489460" y="4792642"/>
              <a:ext cx="3278173" cy="824804"/>
            </a:xfrm>
            <a:prstGeom prst="line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9" idx="5"/>
              <a:endCxn id="111" idx="1"/>
            </p:cNvCxnSpPr>
            <p:nvPr/>
          </p:nvCxnSpPr>
          <p:spPr>
            <a:xfrm>
              <a:off x="2578712" y="4908522"/>
              <a:ext cx="3262462" cy="848848"/>
            </a:xfrm>
            <a:prstGeom prst="line">
              <a:avLst/>
            </a:prstGeom>
            <a:ln w="25400">
              <a:solidFill>
                <a:srgbClr val="CC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09" idx="4"/>
              <a:endCxn id="107" idx="0"/>
            </p:cNvCxnSpPr>
            <p:nvPr/>
          </p:nvCxnSpPr>
          <p:spPr>
            <a:xfrm flipH="1">
              <a:off x="2328580" y="4966480"/>
              <a:ext cx="89251" cy="593008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1" idx="2"/>
              <a:endCxn id="107" idx="6"/>
            </p:cNvCxnSpPr>
            <p:nvPr/>
          </p:nvCxnSpPr>
          <p:spPr>
            <a:xfrm flipH="1" flipV="1">
              <a:off x="2556100" y="5757370"/>
              <a:ext cx="3218433" cy="139923"/>
            </a:xfrm>
            <a:prstGeom prst="line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3780732" y="5489068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264811" y="5163310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6024470" y="4849647"/>
              <a:ext cx="359087" cy="29442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6204013" y="5474147"/>
              <a:ext cx="379657" cy="290444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2237577" y="4089521"/>
            <a:ext cx="7612956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　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]=Min{D[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]+&lt;</a:t>
            </a:r>
            <a:r>
              <a:rPr lang="en-US" altLang="zh-CN" sz="20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的权值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中顶点）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3832" y="2891217"/>
            <a:ext cx="7632700" cy="1169551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中存放已找到最短路径的顶点，</a:t>
            </a:r>
            <a:endParaRPr lang="en-US" altLang="zh-CN" sz="2000" dirty="0">
              <a:solidFill>
                <a:srgbClr val="CC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存放当前还未找到最短路径的顶点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CC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的最短路径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endParaRPr lang="en-US" altLang="zh-CN" sz="2000" dirty="0">
              <a:solidFill>
                <a:srgbClr val="CC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8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9" grpId="0" animBg="1"/>
      <p:bldP spid="149" grpId="1" animBg="1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5521" y="1803178"/>
            <a:ext cx="8569325" cy="54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 kern="1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rgbClr val="993300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仿宋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算法思想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4409" y="2364809"/>
            <a:ext cx="7632700" cy="2539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457200" indent="-457200" fontAlgn="base"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初始化顶点集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(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为源点）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fontAlgn="base"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中选取到顶点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路径长度最短的顶点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加入到集合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fontAlgn="base"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修改顶点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中剩余顶点的最短路径长度值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fontAlgn="base">
              <a:spcBef>
                <a:spcPts val="4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重复步骤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2,3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，直到集合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中与</a:t>
            </a:r>
            <a:r>
              <a: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有通路的顶点全部加入到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中为止。</a:t>
            </a: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grpSp>
        <p:nvGrpSpPr>
          <p:cNvPr id="77850" name="组合 77849"/>
          <p:cNvGrpSpPr/>
          <p:nvPr/>
        </p:nvGrpSpPr>
        <p:grpSpPr>
          <a:xfrm>
            <a:off x="3935761" y="4629638"/>
            <a:ext cx="4645979" cy="1986462"/>
            <a:chOff x="1619672" y="3797827"/>
            <a:chExt cx="5610341" cy="2398789"/>
          </a:xfrm>
        </p:grpSpPr>
        <p:sp>
          <p:nvSpPr>
            <p:cNvPr id="12" name="Oval 1031"/>
            <p:cNvSpPr>
              <a:spLocks noChangeArrowheads="1"/>
            </p:cNvSpPr>
            <p:nvPr/>
          </p:nvSpPr>
          <p:spPr bwMode="auto">
            <a:xfrm>
              <a:off x="5094614" y="4369209"/>
              <a:ext cx="1868712" cy="182740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5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Oval 1029"/>
            <p:cNvSpPr>
              <a:spLocks noChangeArrowheads="1"/>
            </p:cNvSpPr>
            <p:nvPr/>
          </p:nvSpPr>
          <p:spPr bwMode="auto">
            <a:xfrm>
              <a:off x="5380161" y="5020457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1030"/>
            <p:cNvSpPr>
              <a:spLocks noChangeArrowheads="1"/>
            </p:cNvSpPr>
            <p:nvPr/>
          </p:nvSpPr>
          <p:spPr bwMode="auto">
            <a:xfrm>
              <a:off x="1619672" y="4355395"/>
              <a:ext cx="1761800" cy="184006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Oval 1035"/>
            <p:cNvSpPr>
              <a:spLocks noChangeArrowheads="1"/>
            </p:cNvSpPr>
            <p:nvPr/>
          </p:nvSpPr>
          <p:spPr bwMode="auto">
            <a:xfrm>
              <a:off x="2102714" y="5020457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1029"/>
            <p:cNvSpPr>
              <a:spLocks noChangeArrowheads="1"/>
            </p:cNvSpPr>
            <p:nvPr/>
          </p:nvSpPr>
          <p:spPr bwMode="auto">
            <a:xfrm>
              <a:off x="5700994" y="4454839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Oval 1029"/>
            <p:cNvSpPr>
              <a:spLocks noChangeArrowheads="1"/>
            </p:cNvSpPr>
            <p:nvPr/>
          </p:nvSpPr>
          <p:spPr bwMode="auto">
            <a:xfrm>
              <a:off x="5774534" y="5699412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i="1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16" idx="7"/>
              <a:endCxn id="17" idx="2"/>
            </p:cNvCxnSpPr>
            <p:nvPr/>
          </p:nvCxnSpPr>
          <p:spPr>
            <a:xfrm flipV="1">
              <a:off x="2491117" y="4652720"/>
              <a:ext cx="3209877" cy="425695"/>
            </a:xfrm>
            <a:prstGeom prst="line">
              <a:avLst/>
            </a:prstGeom>
            <a:ln w="2540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032"/>
            <p:cNvSpPr txBox="1">
              <a:spLocks noChangeArrowheads="1"/>
            </p:cNvSpPr>
            <p:nvPr/>
          </p:nvSpPr>
          <p:spPr bwMode="auto">
            <a:xfrm>
              <a:off x="2225954" y="3797827"/>
              <a:ext cx="530325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33"/>
            <p:cNvSpPr txBox="1">
              <a:spLocks noChangeArrowheads="1"/>
            </p:cNvSpPr>
            <p:nvPr/>
          </p:nvSpPr>
          <p:spPr bwMode="auto">
            <a:xfrm>
              <a:off x="5082056" y="3867746"/>
              <a:ext cx="2147957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T=V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>
              <a:stCxn id="13" idx="0"/>
              <a:endCxn id="17" idx="4"/>
            </p:cNvCxnSpPr>
            <p:nvPr/>
          </p:nvCxnSpPr>
          <p:spPr>
            <a:xfrm flipV="1">
              <a:off x="5607682" y="4850601"/>
              <a:ext cx="320833" cy="169856"/>
            </a:xfrm>
            <a:prstGeom prst="line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5"/>
              <a:endCxn id="18" idx="2"/>
            </p:cNvCxnSpPr>
            <p:nvPr/>
          </p:nvCxnSpPr>
          <p:spPr>
            <a:xfrm>
              <a:off x="2491117" y="5358261"/>
              <a:ext cx="3283417" cy="539032"/>
            </a:xfrm>
            <a:prstGeom prst="line">
              <a:avLst/>
            </a:prstGeom>
            <a:ln w="25400">
              <a:solidFill>
                <a:srgbClr val="CC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6" idx="6"/>
              <a:endCxn id="13" idx="2"/>
            </p:cNvCxnSpPr>
            <p:nvPr/>
          </p:nvCxnSpPr>
          <p:spPr>
            <a:xfrm>
              <a:off x="2557756" y="5218338"/>
              <a:ext cx="282240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8" idx="0"/>
              <a:endCxn id="13" idx="4"/>
            </p:cNvCxnSpPr>
            <p:nvPr/>
          </p:nvCxnSpPr>
          <p:spPr>
            <a:xfrm flipH="1" flipV="1">
              <a:off x="5607682" y="5416219"/>
              <a:ext cx="394373" cy="283193"/>
            </a:xfrm>
            <a:prstGeom prst="line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871750" y="5331342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264811" y="5163310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6024470" y="4849647"/>
              <a:ext cx="359087" cy="29442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6204013" y="5474147"/>
              <a:ext cx="379657" cy="290444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3935761" y="4628683"/>
            <a:ext cx="4645979" cy="1986462"/>
            <a:chOff x="1619672" y="3797827"/>
            <a:chExt cx="5610341" cy="2398789"/>
          </a:xfrm>
        </p:grpSpPr>
        <p:sp>
          <p:nvSpPr>
            <p:cNvPr id="106" name="Oval 1031"/>
            <p:cNvSpPr>
              <a:spLocks noChangeArrowheads="1"/>
            </p:cNvSpPr>
            <p:nvPr/>
          </p:nvSpPr>
          <p:spPr bwMode="auto">
            <a:xfrm>
              <a:off x="5094614" y="4369208"/>
              <a:ext cx="1868712" cy="18274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5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" name="Oval 1029"/>
            <p:cNvSpPr>
              <a:spLocks noChangeArrowheads="1"/>
            </p:cNvSpPr>
            <p:nvPr/>
          </p:nvSpPr>
          <p:spPr bwMode="auto">
            <a:xfrm>
              <a:off x="2101058" y="5559488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Oval 1030"/>
            <p:cNvSpPr>
              <a:spLocks noChangeArrowheads="1"/>
            </p:cNvSpPr>
            <p:nvPr/>
          </p:nvSpPr>
          <p:spPr bwMode="auto">
            <a:xfrm>
              <a:off x="1619672" y="4356547"/>
              <a:ext cx="1761800" cy="184006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9" name="Oval 1035"/>
            <p:cNvSpPr>
              <a:spLocks noChangeArrowheads="1"/>
            </p:cNvSpPr>
            <p:nvPr/>
          </p:nvSpPr>
          <p:spPr bwMode="auto">
            <a:xfrm>
              <a:off x="2190309" y="4570718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29"/>
            <p:cNvSpPr>
              <a:spLocks noChangeArrowheads="1"/>
            </p:cNvSpPr>
            <p:nvPr/>
          </p:nvSpPr>
          <p:spPr bwMode="auto">
            <a:xfrm>
              <a:off x="5700994" y="4454839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Oval 1029"/>
            <p:cNvSpPr>
              <a:spLocks noChangeArrowheads="1"/>
            </p:cNvSpPr>
            <p:nvPr/>
          </p:nvSpPr>
          <p:spPr bwMode="auto">
            <a:xfrm>
              <a:off x="5774534" y="5699412"/>
              <a:ext cx="455042" cy="3957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solidFill>
                    <a:srgbClr val="3333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连接符 111"/>
            <p:cNvCxnSpPr>
              <a:stCxn id="109" idx="7"/>
              <a:endCxn id="110" idx="2"/>
            </p:cNvCxnSpPr>
            <p:nvPr/>
          </p:nvCxnSpPr>
          <p:spPr>
            <a:xfrm>
              <a:off x="2578712" y="4628676"/>
              <a:ext cx="3122282" cy="24044"/>
            </a:xfrm>
            <a:prstGeom prst="line">
              <a:avLst/>
            </a:prstGeom>
            <a:ln w="2540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1032"/>
            <p:cNvSpPr txBox="1">
              <a:spLocks noChangeArrowheads="1"/>
            </p:cNvSpPr>
            <p:nvPr/>
          </p:nvSpPr>
          <p:spPr bwMode="auto">
            <a:xfrm>
              <a:off x="2225954" y="3797827"/>
              <a:ext cx="530325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033"/>
            <p:cNvSpPr txBox="1">
              <a:spLocks noChangeArrowheads="1"/>
            </p:cNvSpPr>
            <p:nvPr/>
          </p:nvSpPr>
          <p:spPr bwMode="auto">
            <a:xfrm>
              <a:off x="5082056" y="3867746"/>
              <a:ext cx="2147957" cy="63182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T=V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/>
            <p:cNvCxnSpPr>
              <a:stCxn id="107" idx="7"/>
              <a:endCxn id="110" idx="3"/>
            </p:cNvCxnSpPr>
            <p:nvPr/>
          </p:nvCxnSpPr>
          <p:spPr>
            <a:xfrm flipV="1">
              <a:off x="2489460" y="4792642"/>
              <a:ext cx="3278173" cy="824804"/>
            </a:xfrm>
            <a:prstGeom prst="line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9" idx="5"/>
              <a:endCxn id="111" idx="1"/>
            </p:cNvCxnSpPr>
            <p:nvPr/>
          </p:nvCxnSpPr>
          <p:spPr>
            <a:xfrm>
              <a:off x="2578712" y="4908522"/>
              <a:ext cx="3262462" cy="848848"/>
            </a:xfrm>
            <a:prstGeom prst="line">
              <a:avLst/>
            </a:prstGeom>
            <a:ln w="25400">
              <a:solidFill>
                <a:srgbClr val="CC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09" idx="4"/>
              <a:endCxn id="107" idx="0"/>
            </p:cNvCxnSpPr>
            <p:nvPr/>
          </p:nvCxnSpPr>
          <p:spPr>
            <a:xfrm flipH="1">
              <a:off x="2328580" y="4966480"/>
              <a:ext cx="89251" cy="593008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1" idx="2"/>
              <a:endCxn id="107" idx="6"/>
            </p:cNvCxnSpPr>
            <p:nvPr/>
          </p:nvCxnSpPr>
          <p:spPr>
            <a:xfrm flipH="1" flipV="1">
              <a:off x="2556100" y="5757370"/>
              <a:ext cx="3218433" cy="139923"/>
            </a:xfrm>
            <a:prstGeom prst="line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3780732" y="5489068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264811" y="5163310"/>
              <a:ext cx="816185" cy="371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1C1C1C">
                      <a:lumMod val="75000"/>
                      <a:lumOff val="2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28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6024470" y="4849647"/>
              <a:ext cx="359087" cy="29442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6204013" y="5474147"/>
              <a:ext cx="379657" cy="290444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2294281" y="3993940"/>
            <a:ext cx="7612956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　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]=Min{D[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D[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]+&lt;</a:t>
            </a:r>
            <a:r>
              <a:rPr lang="en-US" altLang="zh-CN" sz="20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的权值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中顶点）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99986" y="2835696"/>
            <a:ext cx="7632700" cy="1169551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lvl="1" fontAlgn="base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中存放已找到最短路径的顶点，</a:t>
            </a:r>
            <a:endParaRPr lang="en-US" altLang="zh-CN" sz="2000" dirty="0">
              <a:solidFill>
                <a:srgbClr val="CC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存放当前还未找到最短路径的顶点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CC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i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经过已找到最短路径的点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的最短路径</a:t>
            </a:r>
            <a:r>
              <a:rPr lang="zh-CN" altLang="en-US" sz="2000" dirty="0">
                <a:solidFill>
                  <a:srgbClr val="CC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</a:t>
            </a:r>
            <a:endParaRPr lang="en-US" altLang="zh-CN" sz="2000" dirty="0">
              <a:solidFill>
                <a:srgbClr val="CC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524000" y="1136400"/>
            <a:ext cx="5796136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>
                <a:solidFill>
                  <a:srgbClr val="3333CC"/>
                </a:solidFill>
                <a:latin typeface="楷体" panose="02010609060101010101" pitchFamily="49" charset="-122"/>
              </a:rPr>
              <a:t>单源最短路径－</a:t>
            </a:r>
            <a:r>
              <a:rPr lang="en-US" altLang="zh-CN" dirty="0" err="1">
                <a:latin typeface="Times New Roman" panose="02020603050405020304" pitchFamily="18" charset="0"/>
              </a:rPr>
              <a:t>Dijkstra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7821613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49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21302" y="2134536"/>
            <a:ext cx="5002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如何存放最短路径长度？</a:t>
            </a:r>
            <a:endParaRPr lang="en-US" altLang="zh-CN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65721" y="1113037"/>
            <a:ext cx="2664718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算法设计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919537" y="1568542"/>
            <a:ext cx="1737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2874425" y="3442035"/>
          <a:ext cx="473066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28"/>
                <a:gridCol w="798107"/>
                <a:gridCol w="798107"/>
                <a:gridCol w="798107"/>
                <a:gridCol w="798107"/>
                <a:gridCol w="798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071318" y="3895441"/>
            <a:ext cx="4336874" cy="307777"/>
            <a:chOff x="3574148" y="6208762"/>
            <a:chExt cx="4336874" cy="307777"/>
          </a:xfrm>
        </p:grpSpPr>
        <p:sp>
          <p:nvSpPr>
            <p:cNvPr id="106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7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8" name="TextBox 65"/>
            <p:cNvSpPr txBox="1">
              <a:spLocks noChangeArrowheads="1"/>
            </p:cNvSpPr>
            <p:nvPr/>
          </p:nvSpPr>
          <p:spPr bwMode="auto">
            <a:xfrm>
              <a:off x="66600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30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9" name="TextBox 65"/>
            <p:cNvSpPr txBox="1">
              <a:spLocks noChangeArrowheads="1"/>
            </p:cNvSpPr>
            <p:nvPr/>
          </p:nvSpPr>
          <p:spPr bwMode="auto">
            <a:xfrm>
              <a:off x="5117112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0" name="TextBox 65"/>
            <p:cNvSpPr txBox="1">
              <a:spLocks noChangeArrowheads="1"/>
            </p:cNvSpPr>
            <p:nvPr/>
          </p:nvSpPr>
          <p:spPr bwMode="auto">
            <a:xfrm>
              <a:off x="5888594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1" name="TextBox 65"/>
            <p:cNvSpPr txBox="1">
              <a:spLocks noChangeArrowheads="1"/>
            </p:cNvSpPr>
            <p:nvPr/>
          </p:nvSpPr>
          <p:spPr bwMode="auto">
            <a:xfrm>
              <a:off x="7431557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812183" y="3608205"/>
            <a:ext cx="976348" cy="461665"/>
            <a:chOff x="2331915" y="6272885"/>
            <a:chExt cx="976348" cy="461665"/>
          </a:xfrm>
        </p:grpSpPr>
        <p:sp>
          <p:nvSpPr>
            <p:cNvPr id="25" name="矩形 24"/>
            <p:cNvSpPr/>
            <p:nvPr/>
          </p:nvSpPr>
          <p:spPr>
            <a:xfrm>
              <a:off x="2331915" y="6272885"/>
              <a:ext cx="52603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19" name="直接箭头连接符 118"/>
            <p:cNvCxnSpPr>
              <a:stCxn id="25" idx="3"/>
            </p:cNvCxnSpPr>
            <p:nvPr/>
          </p:nvCxnSpPr>
          <p:spPr>
            <a:xfrm flipV="1">
              <a:off x="2857949" y="6503717"/>
              <a:ext cx="4503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7415275" y="1205326"/>
            <a:ext cx="3024012" cy="2402878"/>
            <a:chOff x="5411728" y="1355550"/>
            <a:chExt cx="3024012" cy="2402878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057058" y="2356544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6973414" y="1355550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Oval 20"/>
            <p:cNvSpPr>
              <a:spLocks noChangeArrowheads="1"/>
            </p:cNvSpPr>
            <p:nvPr/>
          </p:nvSpPr>
          <p:spPr bwMode="auto">
            <a:xfrm>
              <a:off x="5651047" y="1838513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Oval 21"/>
            <p:cNvSpPr>
              <a:spLocks noChangeArrowheads="1"/>
            </p:cNvSpPr>
            <p:nvPr/>
          </p:nvSpPr>
          <p:spPr bwMode="auto">
            <a:xfrm>
              <a:off x="7455494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5411728" y="2589338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5" name="直接连接符 94"/>
            <p:cNvCxnSpPr>
              <a:stCxn id="87" idx="5"/>
              <a:endCxn id="78" idx="2"/>
            </p:cNvCxnSpPr>
            <p:nvPr/>
          </p:nvCxnSpPr>
          <p:spPr>
            <a:xfrm>
              <a:off x="5973101" y="2141949"/>
              <a:ext cx="2083957" cy="39234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0" idx="4"/>
              <a:endCxn id="114" idx="1"/>
            </p:cNvCxnSpPr>
            <p:nvPr/>
          </p:nvCxnSpPr>
          <p:spPr>
            <a:xfrm>
              <a:off x="5601069" y="2944835"/>
              <a:ext cx="708127" cy="5101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114" idx="6"/>
              <a:endCxn id="89" idx="2"/>
            </p:cNvCxnSpPr>
            <p:nvPr/>
          </p:nvCxnSpPr>
          <p:spPr>
            <a:xfrm>
              <a:off x="6632422" y="3580680"/>
              <a:ext cx="82307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87" idx="6"/>
              <a:endCxn id="81" idx="2"/>
            </p:cNvCxnSpPr>
            <p:nvPr/>
          </p:nvCxnSpPr>
          <p:spPr>
            <a:xfrm flipV="1">
              <a:off x="6028357" y="1533299"/>
              <a:ext cx="945057" cy="4829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78" idx="0"/>
              <a:endCxn id="81" idx="5"/>
            </p:cNvCxnSpPr>
            <p:nvPr/>
          </p:nvCxnSpPr>
          <p:spPr>
            <a:xfrm flipH="1" flipV="1">
              <a:off x="7295468" y="1658986"/>
              <a:ext cx="950931" cy="697558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21"/>
            <p:cNvSpPr>
              <a:spLocks noChangeArrowheads="1"/>
            </p:cNvSpPr>
            <p:nvPr/>
          </p:nvSpPr>
          <p:spPr bwMode="auto">
            <a:xfrm>
              <a:off x="6253739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16" name="直接连接符 115"/>
            <p:cNvCxnSpPr>
              <a:stCxn id="89" idx="7"/>
              <a:endCxn id="78" idx="4"/>
            </p:cNvCxnSpPr>
            <p:nvPr/>
          </p:nvCxnSpPr>
          <p:spPr>
            <a:xfrm flipV="1">
              <a:off x="7778719" y="2712041"/>
              <a:ext cx="467680" cy="74295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7685319" y="166077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534805" y="1952208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7085045" y="272362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816704" y="290427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073422" y="253767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连接符 127"/>
            <p:cNvCxnSpPr>
              <a:stCxn id="89" idx="0"/>
              <a:endCxn id="81" idx="4"/>
            </p:cNvCxnSpPr>
            <p:nvPr/>
          </p:nvCxnSpPr>
          <p:spPr>
            <a:xfrm flipH="1" flipV="1">
              <a:off x="7162069" y="1711047"/>
              <a:ext cx="482766" cy="169188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87" idx="4"/>
              <a:endCxn id="114" idx="0"/>
            </p:cNvCxnSpPr>
            <p:nvPr/>
          </p:nvCxnSpPr>
          <p:spPr>
            <a:xfrm>
              <a:off x="5839702" y="2194010"/>
              <a:ext cx="603378" cy="120892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 rot="19892516">
              <a:off x="6087979" y="1455673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980806" y="301606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807612" y="319214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5178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27132" y="2092028"/>
            <a:ext cx="50496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114300" indent="-51435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Both" startAt="2"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如何区分已找到最短路径的顶点和未找到最短路径的顶点？</a:t>
            </a:r>
            <a:endParaRPr lang="en-US" altLang="zh-CN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65721" y="1113037"/>
            <a:ext cx="2664718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算法设计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919537" y="1568542"/>
            <a:ext cx="1737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2874425" y="3442035"/>
          <a:ext cx="473066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28"/>
                <a:gridCol w="798107"/>
                <a:gridCol w="798107"/>
                <a:gridCol w="798107"/>
                <a:gridCol w="798107"/>
                <a:gridCol w="798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071318" y="3895441"/>
            <a:ext cx="4336874" cy="307777"/>
            <a:chOff x="3574148" y="6208762"/>
            <a:chExt cx="4336874" cy="307777"/>
          </a:xfrm>
        </p:grpSpPr>
        <p:sp>
          <p:nvSpPr>
            <p:cNvPr id="106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7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8" name="TextBox 65"/>
            <p:cNvSpPr txBox="1">
              <a:spLocks noChangeArrowheads="1"/>
            </p:cNvSpPr>
            <p:nvPr/>
          </p:nvSpPr>
          <p:spPr bwMode="auto">
            <a:xfrm>
              <a:off x="66600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30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9" name="TextBox 65"/>
            <p:cNvSpPr txBox="1">
              <a:spLocks noChangeArrowheads="1"/>
            </p:cNvSpPr>
            <p:nvPr/>
          </p:nvSpPr>
          <p:spPr bwMode="auto">
            <a:xfrm>
              <a:off x="5117112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0" name="TextBox 65"/>
            <p:cNvSpPr txBox="1">
              <a:spLocks noChangeArrowheads="1"/>
            </p:cNvSpPr>
            <p:nvPr/>
          </p:nvSpPr>
          <p:spPr bwMode="auto">
            <a:xfrm>
              <a:off x="5888594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1" name="TextBox 65"/>
            <p:cNvSpPr txBox="1">
              <a:spLocks noChangeArrowheads="1"/>
            </p:cNvSpPr>
            <p:nvPr/>
          </p:nvSpPr>
          <p:spPr bwMode="auto">
            <a:xfrm>
              <a:off x="7431557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812183" y="3608205"/>
            <a:ext cx="976348" cy="461665"/>
            <a:chOff x="2331915" y="6272885"/>
            <a:chExt cx="976348" cy="461665"/>
          </a:xfrm>
        </p:grpSpPr>
        <p:sp>
          <p:nvSpPr>
            <p:cNvPr id="25" name="矩形 24"/>
            <p:cNvSpPr/>
            <p:nvPr/>
          </p:nvSpPr>
          <p:spPr>
            <a:xfrm>
              <a:off x="2331915" y="6272885"/>
              <a:ext cx="52603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19" name="直接箭头连接符 118"/>
            <p:cNvCxnSpPr>
              <a:stCxn id="25" idx="3"/>
            </p:cNvCxnSpPr>
            <p:nvPr/>
          </p:nvCxnSpPr>
          <p:spPr>
            <a:xfrm flipV="1">
              <a:off x="2857949" y="6503717"/>
              <a:ext cx="4503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7415275" y="1205326"/>
            <a:ext cx="3024012" cy="2402878"/>
            <a:chOff x="5411728" y="1355550"/>
            <a:chExt cx="3024012" cy="2402878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057058" y="2356544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6973414" y="1355550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Oval 20"/>
            <p:cNvSpPr>
              <a:spLocks noChangeArrowheads="1"/>
            </p:cNvSpPr>
            <p:nvPr/>
          </p:nvSpPr>
          <p:spPr bwMode="auto">
            <a:xfrm>
              <a:off x="5651047" y="1838513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Oval 21"/>
            <p:cNvSpPr>
              <a:spLocks noChangeArrowheads="1"/>
            </p:cNvSpPr>
            <p:nvPr/>
          </p:nvSpPr>
          <p:spPr bwMode="auto">
            <a:xfrm>
              <a:off x="7455494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5411728" y="2589338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5" name="直接连接符 94"/>
            <p:cNvCxnSpPr>
              <a:stCxn id="87" idx="5"/>
              <a:endCxn id="78" idx="2"/>
            </p:cNvCxnSpPr>
            <p:nvPr/>
          </p:nvCxnSpPr>
          <p:spPr>
            <a:xfrm>
              <a:off x="5973101" y="2141949"/>
              <a:ext cx="2083957" cy="39234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0" idx="4"/>
              <a:endCxn id="114" idx="1"/>
            </p:cNvCxnSpPr>
            <p:nvPr/>
          </p:nvCxnSpPr>
          <p:spPr>
            <a:xfrm>
              <a:off x="5601069" y="2944835"/>
              <a:ext cx="708127" cy="5101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114" idx="6"/>
              <a:endCxn id="89" idx="2"/>
            </p:cNvCxnSpPr>
            <p:nvPr/>
          </p:nvCxnSpPr>
          <p:spPr>
            <a:xfrm>
              <a:off x="6632422" y="3580680"/>
              <a:ext cx="82307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87" idx="6"/>
              <a:endCxn id="81" idx="2"/>
            </p:cNvCxnSpPr>
            <p:nvPr/>
          </p:nvCxnSpPr>
          <p:spPr>
            <a:xfrm flipV="1">
              <a:off x="6028357" y="1533299"/>
              <a:ext cx="945057" cy="4829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78" idx="0"/>
              <a:endCxn id="81" idx="5"/>
            </p:cNvCxnSpPr>
            <p:nvPr/>
          </p:nvCxnSpPr>
          <p:spPr>
            <a:xfrm flipH="1" flipV="1">
              <a:off x="7295468" y="1658986"/>
              <a:ext cx="950931" cy="697558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21"/>
            <p:cNvSpPr>
              <a:spLocks noChangeArrowheads="1"/>
            </p:cNvSpPr>
            <p:nvPr/>
          </p:nvSpPr>
          <p:spPr bwMode="auto">
            <a:xfrm>
              <a:off x="6253739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16" name="直接连接符 115"/>
            <p:cNvCxnSpPr>
              <a:stCxn id="89" idx="7"/>
              <a:endCxn id="78" idx="4"/>
            </p:cNvCxnSpPr>
            <p:nvPr/>
          </p:nvCxnSpPr>
          <p:spPr>
            <a:xfrm flipV="1">
              <a:off x="7778719" y="2712041"/>
              <a:ext cx="467680" cy="74295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7685319" y="166077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534805" y="1952208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7085045" y="272362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816704" y="290427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073422" y="253767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连接符 127"/>
            <p:cNvCxnSpPr>
              <a:stCxn id="89" idx="0"/>
              <a:endCxn id="81" idx="4"/>
            </p:cNvCxnSpPr>
            <p:nvPr/>
          </p:nvCxnSpPr>
          <p:spPr>
            <a:xfrm flipH="1" flipV="1">
              <a:off x="7162069" y="1711047"/>
              <a:ext cx="482766" cy="169188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87" idx="4"/>
              <a:endCxn id="114" idx="0"/>
            </p:cNvCxnSpPr>
            <p:nvPr/>
          </p:nvCxnSpPr>
          <p:spPr>
            <a:xfrm>
              <a:off x="5839702" y="2194010"/>
              <a:ext cx="603378" cy="120892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 rot="19892516">
              <a:off x="6087979" y="1455673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980806" y="301606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807612" y="319214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954066" y="4697184"/>
          <a:ext cx="473066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28"/>
                <a:gridCol w="798107"/>
                <a:gridCol w="798107"/>
                <a:gridCol w="798107"/>
                <a:gridCol w="798107"/>
                <a:gridCol w="798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3150959" y="5150590"/>
            <a:ext cx="4486558" cy="322327"/>
            <a:chOff x="3574148" y="6208762"/>
            <a:chExt cx="4486558" cy="322327"/>
          </a:xfrm>
        </p:grpSpPr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3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6809928" y="6223311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5" name="TextBox 65"/>
            <p:cNvSpPr txBox="1">
              <a:spLocks noChangeArrowheads="1"/>
            </p:cNvSpPr>
            <p:nvPr/>
          </p:nvSpPr>
          <p:spPr bwMode="auto">
            <a:xfrm>
              <a:off x="5206344" y="622331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6" name="TextBox 65"/>
            <p:cNvSpPr txBox="1">
              <a:spLocks noChangeArrowheads="1"/>
            </p:cNvSpPr>
            <p:nvPr/>
          </p:nvSpPr>
          <p:spPr bwMode="auto">
            <a:xfrm>
              <a:off x="59991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7" name="TextBox 65"/>
            <p:cNvSpPr txBox="1">
              <a:spLocks noChangeArrowheads="1"/>
            </p:cNvSpPr>
            <p:nvPr/>
          </p:nvSpPr>
          <p:spPr bwMode="auto">
            <a:xfrm>
              <a:off x="7581241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60723" y="4756418"/>
            <a:ext cx="1213701" cy="461665"/>
            <a:chOff x="2533544" y="6142495"/>
            <a:chExt cx="752287" cy="461665"/>
          </a:xfrm>
        </p:grpSpPr>
        <p:sp>
          <p:nvSpPr>
            <p:cNvPr id="49" name="矩形 48"/>
            <p:cNvSpPr/>
            <p:nvPr/>
          </p:nvSpPr>
          <p:spPr>
            <a:xfrm>
              <a:off x="2533544" y="6142495"/>
              <a:ext cx="513812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final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49" idx="3"/>
            </p:cNvCxnSpPr>
            <p:nvPr/>
          </p:nvCxnSpPr>
          <p:spPr>
            <a:xfrm flipV="1">
              <a:off x="3047356" y="6373327"/>
              <a:ext cx="23847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/>
          <p:cNvSpPr/>
          <p:nvPr/>
        </p:nvSpPr>
        <p:spPr>
          <a:xfrm>
            <a:off x="7837469" y="4697185"/>
            <a:ext cx="273630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final[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已找到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final[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未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42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25569" y="2204423"/>
            <a:ext cx="4911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marL="114300" indent="-51435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Both" startAt="3"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如何存放路径？</a:t>
            </a:r>
            <a:endParaRPr lang="en-US" altLang="zh-CN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65721" y="1113037"/>
            <a:ext cx="2664718" cy="5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zh-CN" altLang="en-US" dirty="0"/>
              <a:t>算法设计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919537" y="1568542"/>
            <a:ext cx="1737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marL="457200" indent="-457200" algn="just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kumimoji="1" lang="en-US" altLang="zh-CN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2874425" y="3442035"/>
          <a:ext cx="473066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28"/>
                <a:gridCol w="798107"/>
                <a:gridCol w="798107"/>
                <a:gridCol w="798107"/>
                <a:gridCol w="798107"/>
                <a:gridCol w="798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071318" y="3895441"/>
            <a:ext cx="4336874" cy="307777"/>
            <a:chOff x="3574148" y="6208762"/>
            <a:chExt cx="4336874" cy="307777"/>
          </a:xfrm>
        </p:grpSpPr>
        <p:sp>
          <p:nvSpPr>
            <p:cNvPr id="106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7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8" name="TextBox 65"/>
            <p:cNvSpPr txBox="1">
              <a:spLocks noChangeArrowheads="1"/>
            </p:cNvSpPr>
            <p:nvPr/>
          </p:nvSpPr>
          <p:spPr bwMode="auto">
            <a:xfrm>
              <a:off x="66600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30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09" name="TextBox 65"/>
            <p:cNvSpPr txBox="1">
              <a:spLocks noChangeArrowheads="1"/>
            </p:cNvSpPr>
            <p:nvPr/>
          </p:nvSpPr>
          <p:spPr bwMode="auto">
            <a:xfrm>
              <a:off x="5117112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0" name="TextBox 65"/>
            <p:cNvSpPr txBox="1">
              <a:spLocks noChangeArrowheads="1"/>
            </p:cNvSpPr>
            <p:nvPr/>
          </p:nvSpPr>
          <p:spPr bwMode="auto">
            <a:xfrm>
              <a:off x="5888594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∞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111" name="TextBox 65"/>
            <p:cNvSpPr txBox="1">
              <a:spLocks noChangeArrowheads="1"/>
            </p:cNvSpPr>
            <p:nvPr/>
          </p:nvSpPr>
          <p:spPr bwMode="auto">
            <a:xfrm>
              <a:off x="7431557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100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887952" y="3608205"/>
            <a:ext cx="976348" cy="461665"/>
            <a:chOff x="2331915" y="6272885"/>
            <a:chExt cx="976348" cy="461665"/>
          </a:xfrm>
        </p:grpSpPr>
        <p:sp>
          <p:nvSpPr>
            <p:cNvPr id="25" name="矩形 24"/>
            <p:cNvSpPr/>
            <p:nvPr/>
          </p:nvSpPr>
          <p:spPr>
            <a:xfrm>
              <a:off x="2331915" y="6272885"/>
              <a:ext cx="52603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19" name="直接箭头连接符 118"/>
            <p:cNvCxnSpPr>
              <a:stCxn id="25" idx="3"/>
            </p:cNvCxnSpPr>
            <p:nvPr/>
          </p:nvCxnSpPr>
          <p:spPr>
            <a:xfrm flipV="1">
              <a:off x="2857949" y="6503717"/>
              <a:ext cx="45031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2063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333399"/>
                </a:solidFill>
              </a:rPr>
              <a:t>7.5</a:t>
            </a:r>
            <a:r>
              <a:rPr lang="zh-CN" altLang="en-US" dirty="0">
                <a:solidFill>
                  <a:srgbClr val="333399"/>
                </a:solidFill>
              </a:rPr>
              <a:t>、最短路径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874425" y="4471460"/>
          <a:ext cx="473066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28"/>
                <a:gridCol w="798107"/>
                <a:gridCol w="798107"/>
                <a:gridCol w="798107"/>
                <a:gridCol w="798107"/>
                <a:gridCol w="798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3071318" y="4924866"/>
            <a:ext cx="4486558" cy="322327"/>
            <a:chOff x="3574148" y="6208762"/>
            <a:chExt cx="4486558" cy="322327"/>
          </a:xfrm>
        </p:grpSpPr>
        <p:sp>
          <p:nvSpPr>
            <p:cNvPr id="42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3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4" name="TextBox 65"/>
            <p:cNvSpPr txBox="1">
              <a:spLocks noChangeArrowheads="1"/>
            </p:cNvSpPr>
            <p:nvPr/>
          </p:nvSpPr>
          <p:spPr bwMode="auto">
            <a:xfrm>
              <a:off x="6809928" y="6223311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5" name="TextBox 65"/>
            <p:cNvSpPr txBox="1">
              <a:spLocks noChangeArrowheads="1"/>
            </p:cNvSpPr>
            <p:nvPr/>
          </p:nvSpPr>
          <p:spPr bwMode="auto">
            <a:xfrm>
              <a:off x="5206344" y="622331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6" name="TextBox 65"/>
            <p:cNvSpPr txBox="1">
              <a:spLocks noChangeArrowheads="1"/>
            </p:cNvSpPr>
            <p:nvPr/>
          </p:nvSpPr>
          <p:spPr bwMode="auto">
            <a:xfrm>
              <a:off x="59991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47" name="TextBox 65"/>
            <p:cNvSpPr txBox="1">
              <a:spLocks noChangeArrowheads="1"/>
            </p:cNvSpPr>
            <p:nvPr/>
          </p:nvSpPr>
          <p:spPr bwMode="auto">
            <a:xfrm>
              <a:off x="7581241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65097" y="4500908"/>
            <a:ext cx="1213701" cy="461665"/>
            <a:chOff x="2540826" y="6126319"/>
            <a:chExt cx="752287" cy="461665"/>
          </a:xfrm>
        </p:grpSpPr>
        <p:sp>
          <p:nvSpPr>
            <p:cNvPr id="49" name="矩形 48"/>
            <p:cNvSpPr/>
            <p:nvPr/>
          </p:nvSpPr>
          <p:spPr>
            <a:xfrm>
              <a:off x="2540826" y="6126319"/>
              <a:ext cx="469295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final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49" idx="3"/>
            </p:cNvCxnSpPr>
            <p:nvPr/>
          </p:nvCxnSpPr>
          <p:spPr>
            <a:xfrm>
              <a:off x="3010121" y="6357152"/>
              <a:ext cx="28299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/>
          <p:cNvSpPr/>
          <p:nvPr/>
        </p:nvSpPr>
        <p:spPr>
          <a:xfrm>
            <a:off x="7801982" y="4459774"/>
            <a:ext cx="273630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final[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已找到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final[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未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2877576" y="5468478"/>
          <a:ext cx="473066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28"/>
                <a:gridCol w="798107"/>
                <a:gridCol w="798107"/>
                <a:gridCol w="798107"/>
                <a:gridCol w="798107"/>
                <a:gridCol w="798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3074469" y="5921884"/>
            <a:ext cx="4486558" cy="322327"/>
            <a:chOff x="3574148" y="6208762"/>
            <a:chExt cx="4486558" cy="322327"/>
          </a:xfrm>
        </p:grpSpPr>
        <p:sp>
          <p:nvSpPr>
            <p:cNvPr id="55" name="TextBox 65"/>
            <p:cNvSpPr txBox="1">
              <a:spLocks noChangeArrowheads="1"/>
            </p:cNvSpPr>
            <p:nvPr/>
          </p:nvSpPr>
          <p:spPr bwMode="auto">
            <a:xfrm>
              <a:off x="4345630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-1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56" name="TextBox 65"/>
            <p:cNvSpPr txBox="1">
              <a:spLocks noChangeArrowheads="1"/>
            </p:cNvSpPr>
            <p:nvPr/>
          </p:nvSpPr>
          <p:spPr bwMode="auto">
            <a:xfrm>
              <a:off x="3574148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Tahoma"/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57" name="TextBox 65"/>
            <p:cNvSpPr txBox="1">
              <a:spLocks noChangeArrowheads="1"/>
            </p:cNvSpPr>
            <p:nvPr/>
          </p:nvSpPr>
          <p:spPr bwMode="auto">
            <a:xfrm>
              <a:off x="6809928" y="6223311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58" name="TextBox 65"/>
            <p:cNvSpPr txBox="1">
              <a:spLocks noChangeArrowheads="1"/>
            </p:cNvSpPr>
            <p:nvPr/>
          </p:nvSpPr>
          <p:spPr bwMode="auto">
            <a:xfrm>
              <a:off x="5206344" y="622331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59" name="TextBox 65"/>
            <p:cNvSpPr txBox="1">
              <a:spLocks noChangeArrowheads="1"/>
            </p:cNvSpPr>
            <p:nvPr/>
          </p:nvSpPr>
          <p:spPr bwMode="auto">
            <a:xfrm>
              <a:off x="5999176" y="6208762"/>
              <a:ext cx="386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-1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  <p:sp>
          <p:nvSpPr>
            <p:cNvPr id="60" name="TextBox 65"/>
            <p:cNvSpPr txBox="1">
              <a:spLocks noChangeArrowheads="1"/>
            </p:cNvSpPr>
            <p:nvPr/>
          </p:nvSpPr>
          <p:spPr bwMode="auto">
            <a:xfrm>
              <a:off x="7581241" y="6208762"/>
              <a:ext cx="479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3333CC"/>
                  </a:solidFill>
                  <a:ea typeface="宋体" panose="02010600030101010101" pitchFamily="2" charset="-122"/>
                </a:rPr>
                <a:t>0</a:t>
              </a:r>
              <a:endParaRPr lang="zh-CN" altLang="en-US" sz="2000" dirty="0">
                <a:solidFill>
                  <a:srgbClr val="3333CC"/>
                </a:solidFill>
                <a:latin typeface="Tahoma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31009" y="5651666"/>
            <a:ext cx="946568" cy="461665"/>
            <a:chOff x="2919354" y="6357337"/>
            <a:chExt cx="586710" cy="461665"/>
          </a:xfrm>
        </p:grpSpPr>
        <p:sp>
          <p:nvSpPr>
            <p:cNvPr id="62" name="矩形 61"/>
            <p:cNvSpPr/>
            <p:nvPr/>
          </p:nvSpPr>
          <p:spPr>
            <a:xfrm>
              <a:off x="2919354" y="6357337"/>
              <a:ext cx="287493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62" idx="3"/>
              <a:endCxn id="53" idx="1"/>
            </p:cNvCxnSpPr>
            <p:nvPr/>
          </p:nvCxnSpPr>
          <p:spPr>
            <a:xfrm>
              <a:off x="3206847" y="6588170"/>
              <a:ext cx="29921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7771813" y="5425850"/>
            <a:ext cx="273630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]: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 </a:t>
            </a:r>
            <a:r>
              <a:rPr kumimoji="1" lang="en-US" altLang="zh-CN" sz="24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v</a:t>
            </a:r>
            <a:r>
              <a:rPr kumimoji="1" lang="en-US" altLang="zh-CN" sz="2400" i="1" baseline="-25000" dirty="0">
                <a:solidFill>
                  <a:srgbClr val="1000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短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路径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中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v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/>
              </a:rPr>
              <a:t>的前驱顶点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P[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无前驱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415275" y="1205326"/>
            <a:ext cx="3024012" cy="2402878"/>
            <a:chOff x="5411728" y="1355550"/>
            <a:chExt cx="3024012" cy="2402878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8057058" y="2356544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6973414" y="1355550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" name="Oval 20"/>
            <p:cNvSpPr>
              <a:spLocks noChangeArrowheads="1"/>
            </p:cNvSpPr>
            <p:nvPr/>
          </p:nvSpPr>
          <p:spPr bwMode="auto">
            <a:xfrm>
              <a:off x="5651047" y="1838513"/>
              <a:ext cx="377310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7455494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5411728" y="2589338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9" name="直接连接符 78"/>
            <p:cNvCxnSpPr>
              <a:stCxn id="74" idx="5"/>
              <a:endCxn id="72" idx="2"/>
            </p:cNvCxnSpPr>
            <p:nvPr/>
          </p:nvCxnSpPr>
          <p:spPr>
            <a:xfrm>
              <a:off x="5973101" y="2141949"/>
              <a:ext cx="2083957" cy="39234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4"/>
              <a:endCxn id="85" idx="1"/>
            </p:cNvCxnSpPr>
            <p:nvPr/>
          </p:nvCxnSpPr>
          <p:spPr>
            <a:xfrm>
              <a:off x="5601069" y="2944835"/>
              <a:ext cx="708127" cy="5101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5" idx="6"/>
              <a:endCxn id="75" idx="2"/>
            </p:cNvCxnSpPr>
            <p:nvPr/>
          </p:nvCxnSpPr>
          <p:spPr>
            <a:xfrm>
              <a:off x="6632422" y="3580680"/>
              <a:ext cx="82307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4" idx="6"/>
              <a:endCxn id="73" idx="2"/>
            </p:cNvCxnSpPr>
            <p:nvPr/>
          </p:nvCxnSpPr>
          <p:spPr>
            <a:xfrm flipV="1">
              <a:off x="6028357" y="1533299"/>
              <a:ext cx="945057" cy="4829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2" idx="0"/>
              <a:endCxn id="73" idx="5"/>
            </p:cNvCxnSpPr>
            <p:nvPr/>
          </p:nvCxnSpPr>
          <p:spPr>
            <a:xfrm flipH="1" flipV="1">
              <a:off x="7295468" y="1658986"/>
              <a:ext cx="950931" cy="697558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6253739" y="3402931"/>
              <a:ext cx="378682" cy="35549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86" name="直接连接符 85"/>
            <p:cNvCxnSpPr>
              <a:stCxn id="75" idx="7"/>
              <a:endCxn id="72" idx="4"/>
            </p:cNvCxnSpPr>
            <p:nvPr/>
          </p:nvCxnSpPr>
          <p:spPr>
            <a:xfrm flipV="1">
              <a:off x="7778719" y="2712041"/>
              <a:ext cx="467680" cy="74295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7685319" y="166077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34805" y="1952208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085045" y="2723621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816704" y="290427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073422" y="253767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连接符 95"/>
            <p:cNvCxnSpPr>
              <a:stCxn id="75" idx="0"/>
              <a:endCxn id="73" idx="4"/>
            </p:cNvCxnSpPr>
            <p:nvPr/>
          </p:nvCxnSpPr>
          <p:spPr>
            <a:xfrm flipH="1" flipV="1">
              <a:off x="7162069" y="1711047"/>
              <a:ext cx="482766" cy="1691884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4" idx="4"/>
              <a:endCxn id="85" idx="0"/>
            </p:cNvCxnSpPr>
            <p:nvPr/>
          </p:nvCxnSpPr>
          <p:spPr>
            <a:xfrm>
              <a:off x="5839702" y="2194010"/>
              <a:ext cx="603378" cy="1208921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 rot="19892516">
              <a:off x="6087979" y="1455673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980806" y="301606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6807612" y="3192149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5779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6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1097</Words>
  <Application>Microsoft Office PowerPoint</Application>
  <PresentationFormat>宽屏</PresentationFormat>
  <Paragraphs>425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仿宋_GB2312</vt:lpstr>
      <vt:lpstr>黑体</vt:lpstr>
      <vt:lpstr>楷体</vt:lpstr>
      <vt:lpstr>楷体_GB2312</vt:lpstr>
      <vt:lpstr>宋体</vt:lpstr>
      <vt:lpstr>新宋体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Dijkstra算法C实现</vt:lpstr>
      <vt:lpstr>Dijkstra算法C实现</vt:lpstr>
      <vt:lpstr>Dijkstra算法C实现</vt:lpstr>
      <vt:lpstr>Dijkstra算法C实现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2019-11-27T14:25:41Z</dcterms:created>
  <dcterms:modified xsi:type="dcterms:W3CDTF">2019-11-27T14:27:17Z</dcterms:modified>
</cp:coreProperties>
</file>