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21C9C-BB48-4B42-9015-C3C14200E01A}" type="datetimeFigureOut">
              <a:rPr lang="zh-CN" altLang="en-US" smtClean="0"/>
              <a:t>2019-11-27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219FE-6031-4EBD-98F1-0EEE7FFF0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991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1217F-C63B-424E-BFCF-5E418760BA92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822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1217F-C63B-424E-BFCF-5E418760BA92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57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1217F-C63B-424E-BFCF-5E418760BA92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637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1217F-C63B-424E-BFCF-5E418760BA92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881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45A4928-7ADD-43E0-9CD9-38647281E37B}" type="slidenum">
              <a:rPr lang="zh-CN" altLang="en-US" sz="1200" smtClean="0">
                <a:solidFill>
                  <a:prstClr val="black"/>
                </a:solidFill>
              </a:rPr>
              <a:pPr/>
              <a:t>19</a:t>
            </a:fld>
            <a:endParaRPr lang="zh-CN" altLang="en-US" sz="120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344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C1E2-81F9-4A89-A445-5D6F3D00CBC0}" type="datetimeFigureOut">
              <a:rPr lang="zh-CN" altLang="en-US" smtClean="0"/>
              <a:t>2019-11-27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37A-C529-40F3-ABEC-A7E1BD268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11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C1E2-81F9-4A89-A445-5D6F3D00CBC0}" type="datetimeFigureOut">
              <a:rPr lang="zh-CN" altLang="en-US" smtClean="0"/>
              <a:t>2019-11-27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37A-C529-40F3-ABEC-A7E1BD268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73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C1E2-81F9-4A89-A445-5D6F3D00CBC0}" type="datetimeFigureOut">
              <a:rPr lang="zh-CN" altLang="en-US" smtClean="0"/>
              <a:t>2019-11-27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37A-C529-40F3-ABEC-A7E1BD268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783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31800" y="3068638"/>
            <a:ext cx="11328400" cy="144462"/>
          </a:xfrm>
          <a:prstGeom prst="rect">
            <a:avLst/>
          </a:prstGeom>
          <a:gradFill rotWithShape="1">
            <a:gsLst>
              <a:gs pos="0">
                <a:schemeClr val="hlink">
                  <a:alpha val="70998"/>
                </a:schemeClr>
              </a:gs>
              <a:gs pos="100000">
                <a:schemeClr val="bg1">
                  <a:alpha val="17998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320800" y="6248400"/>
            <a:ext cx="2540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C1C1C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572000" y="6248400"/>
            <a:ext cx="38608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1C1C1C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144000" y="6248400"/>
            <a:ext cx="2540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69323F-31B4-4537-AE9F-7DFABDFE9374}" type="slidenum">
              <a:rPr lang="zh-CN" altLang="en-US">
                <a:solidFill>
                  <a:srgbClr val="1C1C1C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C1C1C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6514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862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951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125539"/>
            <a:ext cx="5556251" cy="5399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2" y="1125539"/>
            <a:ext cx="5556249" cy="5399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366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43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153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011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6468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C1E2-81F9-4A89-A445-5D6F3D00CBC0}" type="datetimeFigureOut">
              <a:rPr lang="zh-CN" altLang="en-US" smtClean="0"/>
              <a:t>2019-11-27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37A-C529-40F3-ABEC-A7E1BD268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39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49884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9444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9633" y="188913"/>
            <a:ext cx="2827867" cy="63357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801" y="188913"/>
            <a:ext cx="8284633" cy="63357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8384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667" y="188913"/>
            <a:ext cx="10390717" cy="647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31801" y="1125539"/>
            <a:ext cx="11315700" cy="53990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5480410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667" y="188913"/>
            <a:ext cx="10390717" cy="647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125539"/>
            <a:ext cx="5556251" cy="5399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1252" y="1125538"/>
            <a:ext cx="5556249" cy="2622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1252" y="3900489"/>
            <a:ext cx="5556249" cy="26241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340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31801" y="188913"/>
            <a:ext cx="11315700" cy="633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0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C1E2-81F9-4A89-A445-5D6F3D00CBC0}" type="datetimeFigureOut">
              <a:rPr lang="zh-CN" altLang="en-US" smtClean="0"/>
              <a:t>2019-11-27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37A-C529-40F3-ABEC-A7E1BD268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79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C1E2-81F9-4A89-A445-5D6F3D00CBC0}" type="datetimeFigureOut">
              <a:rPr lang="zh-CN" altLang="en-US" smtClean="0"/>
              <a:t>2019-11-27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37A-C529-40F3-ABEC-A7E1BD268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32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C1E2-81F9-4A89-A445-5D6F3D00CBC0}" type="datetimeFigureOut">
              <a:rPr lang="zh-CN" altLang="en-US" smtClean="0"/>
              <a:t>2019-11-27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37A-C529-40F3-ABEC-A7E1BD268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97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C1E2-81F9-4A89-A445-5D6F3D00CBC0}" type="datetimeFigureOut">
              <a:rPr lang="zh-CN" altLang="en-US" smtClean="0"/>
              <a:t>2019-11-27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37A-C529-40F3-ABEC-A7E1BD268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40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C1E2-81F9-4A89-A445-5D6F3D00CBC0}" type="datetimeFigureOut">
              <a:rPr lang="zh-CN" altLang="en-US" smtClean="0"/>
              <a:t>2019-11-27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37A-C529-40F3-ABEC-A7E1BD268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30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C1E2-81F9-4A89-A445-5D6F3D00CBC0}" type="datetimeFigureOut">
              <a:rPr lang="zh-CN" altLang="en-US" smtClean="0"/>
              <a:t>2019-11-27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37A-C529-40F3-ABEC-A7E1BD268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18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C1E2-81F9-4A89-A445-5D6F3D00CBC0}" type="datetimeFigureOut">
              <a:rPr lang="zh-CN" altLang="en-US" smtClean="0"/>
              <a:t>2019-11-27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37A-C529-40F3-ABEC-A7E1BD268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51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3C1E2-81F9-4A89-A445-5D6F3D00CBC0}" type="datetimeFigureOut">
              <a:rPr lang="zh-CN" altLang="en-US" smtClean="0"/>
              <a:t>2019-11-27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1837A-C529-40F3-ABEC-A7E1BD268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2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908051"/>
            <a:ext cx="11328400" cy="144463"/>
          </a:xfrm>
          <a:prstGeom prst="rect">
            <a:avLst/>
          </a:prstGeom>
          <a:gradFill rotWithShape="1">
            <a:gsLst>
              <a:gs pos="0">
                <a:schemeClr val="hlink">
                  <a:alpha val="70998"/>
                </a:schemeClr>
              </a:gs>
              <a:gs pos="100000">
                <a:schemeClr val="bg1">
                  <a:alpha val="17998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9667" y="188913"/>
            <a:ext cx="1039071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1" y="1125539"/>
            <a:ext cx="11315700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9" name="Picture 5" descr="jsj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2" y="1"/>
            <a:ext cx="1009649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191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600" kern="1200">
          <a:solidFill>
            <a:srgbClr val="99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3200" kern="1200">
          <a:solidFill>
            <a:srgbClr val="002A7E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800" kern="1200">
          <a:solidFill>
            <a:srgbClr val="003300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400" kern="1200">
          <a:solidFill>
            <a:srgbClr val="993300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仿宋_GB2312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19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3"/>
          <p:cNvSpPr>
            <a:spLocks noChangeArrowheads="1"/>
          </p:cNvSpPr>
          <p:nvPr/>
        </p:nvSpPr>
        <p:spPr bwMode="auto">
          <a:xfrm>
            <a:off x="1760315" y="1096601"/>
            <a:ext cx="4464496" cy="601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AOV</a:t>
            </a:r>
            <a:r>
              <a: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网与拓扑排序</a:t>
            </a:r>
          </a:p>
        </p:txBody>
      </p:sp>
      <p:sp>
        <p:nvSpPr>
          <p:cNvPr id="112" name="Rectangle 2"/>
          <p:cNvSpPr txBox="1">
            <a:spLocks noChangeArrowheads="1"/>
          </p:cNvSpPr>
          <p:nvPr/>
        </p:nvSpPr>
        <p:spPr bwMode="auto">
          <a:xfrm>
            <a:off x="2162968" y="137750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7.6</a:t>
            </a:r>
            <a:r>
              <a:rPr lang="zh-CN" altLang="en-US" dirty="0">
                <a:solidFill>
                  <a:srgbClr val="333399"/>
                </a:solidFill>
              </a:rPr>
              <a:t>有向无环图及其应用</a:t>
            </a:r>
          </a:p>
        </p:txBody>
      </p:sp>
      <p:sp>
        <p:nvSpPr>
          <p:cNvPr id="115" name="Oval 5"/>
          <p:cNvSpPr>
            <a:spLocks noChangeArrowheads="1"/>
          </p:cNvSpPr>
          <p:nvPr/>
        </p:nvSpPr>
        <p:spPr bwMode="auto">
          <a:xfrm>
            <a:off x="4711222" y="4831365"/>
            <a:ext cx="476563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Oval 6"/>
          <p:cNvSpPr>
            <a:spLocks noChangeArrowheads="1"/>
          </p:cNvSpPr>
          <p:nvPr/>
        </p:nvSpPr>
        <p:spPr bwMode="auto">
          <a:xfrm>
            <a:off x="6176504" y="3331058"/>
            <a:ext cx="476563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17" name="Oval 7"/>
          <p:cNvSpPr>
            <a:spLocks noChangeArrowheads="1"/>
          </p:cNvSpPr>
          <p:nvPr/>
        </p:nvSpPr>
        <p:spPr bwMode="auto">
          <a:xfrm>
            <a:off x="3932211" y="4059029"/>
            <a:ext cx="476563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18" name="Oval 8"/>
          <p:cNvSpPr>
            <a:spLocks noChangeArrowheads="1"/>
          </p:cNvSpPr>
          <p:nvPr/>
        </p:nvSpPr>
        <p:spPr bwMode="auto">
          <a:xfrm>
            <a:off x="4992561" y="3517940"/>
            <a:ext cx="476563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19" name="Oval 9"/>
          <p:cNvSpPr>
            <a:spLocks noChangeArrowheads="1"/>
          </p:cNvSpPr>
          <p:nvPr/>
        </p:nvSpPr>
        <p:spPr bwMode="auto">
          <a:xfrm>
            <a:off x="7615461" y="3945580"/>
            <a:ext cx="476563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20" name="Oval 10"/>
          <p:cNvSpPr>
            <a:spLocks noChangeArrowheads="1"/>
          </p:cNvSpPr>
          <p:nvPr/>
        </p:nvSpPr>
        <p:spPr bwMode="auto">
          <a:xfrm>
            <a:off x="8644020" y="3527012"/>
            <a:ext cx="476563" cy="5080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21" name="Oval 11"/>
          <p:cNvSpPr>
            <a:spLocks noChangeArrowheads="1"/>
          </p:cNvSpPr>
          <p:nvPr/>
        </p:nvSpPr>
        <p:spPr bwMode="auto">
          <a:xfrm>
            <a:off x="4748165" y="2636913"/>
            <a:ext cx="476563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Oval 7"/>
          <p:cNvSpPr>
            <a:spLocks noChangeArrowheads="1"/>
          </p:cNvSpPr>
          <p:nvPr/>
        </p:nvSpPr>
        <p:spPr bwMode="auto">
          <a:xfrm>
            <a:off x="7964298" y="3052641"/>
            <a:ext cx="476563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Oval 7"/>
          <p:cNvSpPr>
            <a:spLocks noChangeArrowheads="1"/>
          </p:cNvSpPr>
          <p:nvPr/>
        </p:nvSpPr>
        <p:spPr bwMode="auto">
          <a:xfrm>
            <a:off x="6259402" y="4677167"/>
            <a:ext cx="476563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Oval 7"/>
          <p:cNvSpPr>
            <a:spLocks noChangeArrowheads="1"/>
          </p:cNvSpPr>
          <p:nvPr/>
        </p:nvSpPr>
        <p:spPr bwMode="auto">
          <a:xfrm>
            <a:off x="7537514" y="5082069"/>
            <a:ext cx="476563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Oval 7"/>
          <p:cNvSpPr>
            <a:spLocks noChangeArrowheads="1"/>
          </p:cNvSpPr>
          <p:nvPr/>
        </p:nvSpPr>
        <p:spPr bwMode="auto">
          <a:xfrm>
            <a:off x="3163984" y="2878406"/>
            <a:ext cx="476563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Oval 7"/>
          <p:cNvSpPr>
            <a:spLocks noChangeArrowheads="1"/>
          </p:cNvSpPr>
          <p:nvPr/>
        </p:nvSpPr>
        <p:spPr bwMode="auto">
          <a:xfrm>
            <a:off x="8440861" y="4356993"/>
            <a:ext cx="476563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Oval 7"/>
          <p:cNvSpPr>
            <a:spLocks noChangeArrowheads="1"/>
          </p:cNvSpPr>
          <p:nvPr/>
        </p:nvSpPr>
        <p:spPr bwMode="auto">
          <a:xfrm>
            <a:off x="8512875" y="2652287"/>
            <a:ext cx="476563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8" name="直接箭头连接符 127"/>
          <p:cNvCxnSpPr>
            <a:stCxn id="125" idx="6"/>
            <a:endCxn id="121" idx="2"/>
          </p:cNvCxnSpPr>
          <p:nvPr/>
        </p:nvCxnSpPr>
        <p:spPr>
          <a:xfrm flipV="1">
            <a:off x="3640546" y="2874099"/>
            <a:ext cx="1107618" cy="241493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125" idx="5"/>
            <a:endCxn id="117" idx="1"/>
          </p:cNvCxnSpPr>
          <p:nvPr/>
        </p:nvCxnSpPr>
        <p:spPr>
          <a:xfrm>
            <a:off x="3570755" y="3283306"/>
            <a:ext cx="431246" cy="845192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15" idx="2"/>
            <a:endCxn id="117" idx="4"/>
          </p:cNvCxnSpPr>
          <p:nvPr/>
        </p:nvCxnSpPr>
        <p:spPr>
          <a:xfrm flipH="1" flipV="1">
            <a:off x="4170493" y="4533400"/>
            <a:ext cx="540729" cy="535151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115" idx="0"/>
            <a:endCxn id="118" idx="4"/>
          </p:cNvCxnSpPr>
          <p:nvPr/>
        </p:nvCxnSpPr>
        <p:spPr>
          <a:xfrm flipV="1">
            <a:off x="4949503" y="3992310"/>
            <a:ext cx="281340" cy="839054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17" idx="6"/>
            <a:endCxn id="119" idx="2"/>
          </p:cNvCxnSpPr>
          <p:nvPr/>
        </p:nvCxnSpPr>
        <p:spPr>
          <a:xfrm flipV="1">
            <a:off x="4408774" y="4182766"/>
            <a:ext cx="3206687" cy="113449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121" idx="6"/>
            <a:endCxn id="127" idx="2"/>
          </p:cNvCxnSpPr>
          <p:nvPr/>
        </p:nvCxnSpPr>
        <p:spPr>
          <a:xfrm>
            <a:off x="5224728" y="2874098"/>
            <a:ext cx="3288147" cy="15375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21" idx="4"/>
            <a:endCxn id="118" idx="0"/>
          </p:cNvCxnSpPr>
          <p:nvPr/>
        </p:nvCxnSpPr>
        <p:spPr>
          <a:xfrm>
            <a:off x="4986446" y="3111283"/>
            <a:ext cx="244396" cy="406656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16" idx="4"/>
            <a:endCxn id="123" idx="0"/>
          </p:cNvCxnSpPr>
          <p:nvPr/>
        </p:nvCxnSpPr>
        <p:spPr>
          <a:xfrm>
            <a:off x="6414785" y="3805428"/>
            <a:ext cx="82898" cy="871738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16" idx="7"/>
            <a:endCxn id="122" idx="2"/>
          </p:cNvCxnSpPr>
          <p:nvPr/>
        </p:nvCxnSpPr>
        <p:spPr>
          <a:xfrm flipV="1">
            <a:off x="6583275" y="3289827"/>
            <a:ext cx="1381022" cy="110701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116" idx="6"/>
            <a:endCxn id="120" idx="2"/>
          </p:cNvCxnSpPr>
          <p:nvPr/>
        </p:nvCxnSpPr>
        <p:spPr>
          <a:xfrm>
            <a:off x="6653067" y="3568244"/>
            <a:ext cx="1990953" cy="212803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16" idx="5"/>
            <a:endCxn id="119" idx="1"/>
          </p:cNvCxnSpPr>
          <p:nvPr/>
        </p:nvCxnSpPr>
        <p:spPr>
          <a:xfrm>
            <a:off x="6583275" y="3735959"/>
            <a:ext cx="1101976" cy="279091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23" idx="7"/>
            <a:endCxn id="119" idx="3"/>
          </p:cNvCxnSpPr>
          <p:nvPr/>
        </p:nvCxnSpPr>
        <p:spPr>
          <a:xfrm flipV="1">
            <a:off x="6666173" y="4350480"/>
            <a:ext cx="1019078" cy="396156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123" idx="5"/>
            <a:endCxn id="124" idx="2"/>
          </p:cNvCxnSpPr>
          <p:nvPr/>
        </p:nvCxnSpPr>
        <p:spPr>
          <a:xfrm>
            <a:off x="6666174" y="5082068"/>
            <a:ext cx="871341" cy="237186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23" idx="6"/>
            <a:endCxn id="126" idx="2"/>
          </p:cNvCxnSpPr>
          <p:nvPr/>
        </p:nvCxnSpPr>
        <p:spPr>
          <a:xfrm flipV="1">
            <a:off x="6735964" y="4594179"/>
            <a:ext cx="1704896" cy="320174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24" idx="6"/>
            <a:endCxn id="126" idx="3"/>
          </p:cNvCxnSpPr>
          <p:nvPr/>
        </p:nvCxnSpPr>
        <p:spPr>
          <a:xfrm flipV="1">
            <a:off x="8014076" y="4761894"/>
            <a:ext cx="496574" cy="55736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115" idx="7"/>
            <a:endCxn id="116" idx="3"/>
          </p:cNvCxnSpPr>
          <p:nvPr/>
        </p:nvCxnSpPr>
        <p:spPr>
          <a:xfrm flipV="1">
            <a:off x="5117994" y="3735958"/>
            <a:ext cx="1128301" cy="1164876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121" idx="5"/>
            <a:endCxn id="116" idx="2"/>
          </p:cNvCxnSpPr>
          <p:nvPr/>
        </p:nvCxnSpPr>
        <p:spPr>
          <a:xfrm>
            <a:off x="5154937" y="3041813"/>
            <a:ext cx="1021567" cy="526431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 Box 69"/>
          <p:cNvSpPr txBox="1">
            <a:spLocks noChangeArrowheads="1"/>
          </p:cNvSpPr>
          <p:nvPr/>
        </p:nvSpPr>
        <p:spPr bwMode="auto">
          <a:xfrm>
            <a:off x="2739344" y="5704763"/>
            <a:ext cx="6492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148" name="Text Box 70"/>
          <p:cNvSpPr txBox="1">
            <a:spLocks noChangeArrowheads="1"/>
          </p:cNvSpPr>
          <p:nvPr/>
        </p:nvSpPr>
        <p:spPr bwMode="auto">
          <a:xfrm>
            <a:off x="3399610" y="5709227"/>
            <a:ext cx="649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49" name="Text Box 71"/>
          <p:cNvSpPr txBox="1">
            <a:spLocks noChangeArrowheads="1"/>
          </p:cNvSpPr>
          <p:nvPr/>
        </p:nvSpPr>
        <p:spPr bwMode="auto">
          <a:xfrm>
            <a:off x="3951133" y="5709227"/>
            <a:ext cx="649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50" name="Text Box 72"/>
          <p:cNvSpPr txBox="1">
            <a:spLocks noChangeArrowheads="1"/>
          </p:cNvSpPr>
          <p:nvPr/>
        </p:nvSpPr>
        <p:spPr bwMode="auto">
          <a:xfrm>
            <a:off x="4423944" y="5731749"/>
            <a:ext cx="649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151" name="Text Box 73"/>
          <p:cNvSpPr txBox="1">
            <a:spLocks noChangeArrowheads="1"/>
          </p:cNvSpPr>
          <p:nvPr/>
        </p:nvSpPr>
        <p:spPr bwMode="auto">
          <a:xfrm>
            <a:off x="4986446" y="5731749"/>
            <a:ext cx="649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52" name="Text Box 74"/>
          <p:cNvSpPr txBox="1">
            <a:spLocks noChangeArrowheads="1"/>
          </p:cNvSpPr>
          <p:nvPr/>
        </p:nvSpPr>
        <p:spPr bwMode="auto">
          <a:xfrm>
            <a:off x="5489801" y="5719339"/>
            <a:ext cx="649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53" name="Text Box 75"/>
          <p:cNvSpPr txBox="1">
            <a:spLocks noChangeArrowheads="1"/>
          </p:cNvSpPr>
          <p:nvPr/>
        </p:nvSpPr>
        <p:spPr bwMode="auto">
          <a:xfrm>
            <a:off x="6074415" y="5731749"/>
            <a:ext cx="649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154" name="Text Box 76"/>
          <p:cNvSpPr txBox="1">
            <a:spLocks noChangeArrowheads="1"/>
          </p:cNvSpPr>
          <p:nvPr/>
        </p:nvSpPr>
        <p:spPr bwMode="auto">
          <a:xfrm>
            <a:off x="6722115" y="5731749"/>
            <a:ext cx="649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55" name="Text Box 77"/>
          <p:cNvSpPr txBox="1">
            <a:spLocks noChangeArrowheads="1"/>
          </p:cNvSpPr>
          <p:nvPr/>
        </p:nvSpPr>
        <p:spPr bwMode="auto">
          <a:xfrm>
            <a:off x="7298376" y="5731749"/>
            <a:ext cx="649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56" name="Text Box 77"/>
          <p:cNvSpPr txBox="1">
            <a:spLocks noChangeArrowheads="1"/>
          </p:cNvSpPr>
          <p:nvPr/>
        </p:nvSpPr>
        <p:spPr bwMode="auto">
          <a:xfrm>
            <a:off x="7827943" y="5731749"/>
            <a:ext cx="649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57" name="Text Box 77"/>
          <p:cNvSpPr txBox="1">
            <a:spLocks noChangeArrowheads="1"/>
          </p:cNvSpPr>
          <p:nvPr/>
        </p:nvSpPr>
        <p:spPr bwMode="auto">
          <a:xfrm>
            <a:off x="8291081" y="5731749"/>
            <a:ext cx="649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58" name="Text Box 77"/>
          <p:cNvSpPr txBox="1">
            <a:spLocks noChangeArrowheads="1"/>
          </p:cNvSpPr>
          <p:nvPr/>
        </p:nvSpPr>
        <p:spPr bwMode="auto">
          <a:xfrm>
            <a:off x="8796712" y="5704762"/>
            <a:ext cx="649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159" name="Text Box 77"/>
          <p:cNvSpPr txBox="1">
            <a:spLocks noChangeArrowheads="1"/>
          </p:cNvSpPr>
          <p:nvPr/>
        </p:nvSpPr>
        <p:spPr bwMode="auto">
          <a:xfrm>
            <a:off x="9298179" y="5718256"/>
            <a:ext cx="649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160" name="Text Box 29"/>
          <p:cNvSpPr txBox="1">
            <a:spLocks noChangeArrowheads="1"/>
          </p:cNvSpPr>
          <p:nvPr/>
        </p:nvSpPr>
        <p:spPr bwMode="auto">
          <a:xfrm>
            <a:off x="4950050" y="6211471"/>
            <a:ext cx="1728787" cy="52322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排序完成</a:t>
            </a:r>
          </a:p>
        </p:txBody>
      </p:sp>
      <p:sp>
        <p:nvSpPr>
          <p:cNvPr id="161" name="Text Box 2"/>
          <p:cNvSpPr txBox="1">
            <a:spLocks noChangeArrowheads="1"/>
          </p:cNvSpPr>
          <p:nvPr/>
        </p:nvSpPr>
        <p:spPr bwMode="auto">
          <a:xfrm>
            <a:off x="1919537" y="1811597"/>
            <a:ext cx="43052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pPr marL="457200" indent="-457200" algn="just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拓扑排序动态过程</a:t>
            </a:r>
            <a:endParaRPr kumimoji="1" lang="en-US" altLang="zh-CN" sz="28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5980429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500"/>
                            </p:stCondLst>
                            <p:childTnLst>
                              <p:par>
                                <p:cTn id="192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00"/>
                            </p:stCondLst>
                            <p:childTnLst>
                              <p:par>
                                <p:cTn id="19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3000"/>
                            </p:stCondLst>
                            <p:childTnLst>
                              <p:par>
                                <p:cTn id="20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3500"/>
                            </p:stCondLst>
                            <p:childTnLst>
                              <p:par>
                                <p:cTn id="208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4000"/>
                            </p:stCondLst>
                            <p:childTnLst>
                              <p:par>
                                <p:cTn id="2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4500"/>
                            </p:stCondLst>
                            <p:childTnLst>
                              <p:par>
                                <p:cTn id="216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47" grpId="0" autoUpdateAnimBg="0"/>
      <p:bldP spid="148" grpId="0" autoUpdateAnimBg="0"/>
      <p:bldP spid="149" grpId="0" autoUpdateAnimBg="0"/>
      <p:bldP spid="150" grpId="0" autoUpdateAnimBg="0"/>
      <p:bldP spid="151" grpId="0" autoUpdateAnimBg="0"/>
      <p:bldP spid="152" grpId="0" autoUpdateAnimBg="0"/>
      <p:bldP spid="153" grpId="0" autoUpdateAnimBg="0"/>
      <p:bldP spid="154" grpId="0" autoUpdateAnimBg="0"/>
      <p:bldP spid="155" grpId="0" autoUpdateAnimBg="0"/>
      <p:bldP spid="156" grpId="0" autoUpdateAnimBg="0"/>
      <p:bldP spid="157" grpId="0" autoUpdateAnimBg="0"/>
      <p:bldP spid="158" grpId="0" autoUpdateAnimBg="0"/>
      <p:bldP spid="159" grpId="0" autoUpdateAnimBg="0"/>
      <p:bldP spid="1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2091910" y="1761391"/>
            <a:ext cx="65243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pPr marL="457200" indent="-457200" algn="just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拓扑排序算法设计</a:t>
            </a:r>
            <a:r>
              <a:rPr kumimoji="1" lang="en-US" altLang="zh-CN" sz="2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kumimoji="1" lang="zh-CN" altLang="en-US" sz="2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</a:t>
            </a:r>
            <a:r>
              <a:rPr kumimoji="1" lang="zh-CN" altLang="en-US" sz="2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于邻接表</a:t>
            </a:r>
            <a:endParaRPr kumimoji="1" lang="en-US" altLang="zh-CN" sz="28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1760315" y="1096601"/>
            <a:ext cx="4464496" cy="601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AOV</a:t>
            </a:r>
            <a:r>
              <a: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网与拓扑排序</a:t>
            </a:r>
          </a:p>
        </p:txBody>
      </p:sp>
      <p:sp>
        <p:nvSpPr>
          <p:cNvPr id="4" name="矩形 3"/>
          <p:cNvSpPr/>
          <p:nvPr/>
        </p:nvSpPr>
        <p:spPr>
          <a:xfrm>
            <a:off x="2688234" y="3055073"/>
            <a:ext cx="62576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726182" y="4417425"/>
            <a:ext cx="2312996" cy="986894"/>
            <a:chOff x="1264516" y="5065244"/>
            <a:chExt cx="2312996" cy="986894"/>
          </a:xfrm>
        </p:grpSpPr>
        <p:sp>
          <p:nvSpPr>
            <p:cNvPr id="48" name="矩形 47"/>
            <p:cNvSpPr/>
            <p:nvPr/>
          </p:nvSpPr>
          <p:spPr bwMode="auto">
            <a:xfrm>
              <a:off x="1386349" y="5069393"/>
              <a:ext cx="1048163" cy="428625"/>
            </a:xfrm>
            <a:prstGeom prst="rect">
              <a:avLst/>
            </a:prstGeom>
            <a:ln w="28575">
              <a:solidFill>
                <a:srgbClr val="3333CC"/>
              </a:solidFill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vertex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2434512" y="5065244"/>
              <a:ext cx="1143000" cy="428625"/>
            </a:xfrm>
            <a:prstGeom prst="rect">
              <a:avLst/>
            </a:prstGeom>
            <a:ln w="28575">
              <a:solidFill>
                <a:srgbClr val="3333CC"/>
              </a:solidFill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firstedge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TextBox 92"/>
            <p:cNvSpPr txBox="1">
              <a:spLocks noChangeArrowheads="1"/>
            </p:cNvSpPr>
            <p:nvPr/>
          </p:nvSpPr>
          <p:spPr bwMode="auto">
            <a:xfrm>
              <a:off x="1264516" y="5621568"/>
              <a:ext cx="1357411" cy="430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2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顶点结点</a:t>
              </a:r>
            </a:p>
          </p:txBody>
        </p:sp>
      </p:grpSp>
      <p:sp>
        <p:nvSpPr>
          <p:cNvPr id="53" name="矩形 52"/>
          <p:cNvSpPr/>
          <p:nvPr/>
        </p:nvSpPr>
        <p:spPr bwMode="auto">
          <a:xfrm>
            <a:off x="1797594" y="4417426"/>
            <a:ext cx="1050423" cy="428625"/>
          </a:xfrm>
          <a:prstGeom prst="rect">
            <a:avLst/>
          </a:prstGeom>
          <a:ln w="28575">
            <a:solidFill>
              <a:srgbClr val="3333CC"/>
            </a:solidFill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indegree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75920" y="3985945"/>
            <a:ext cx="5178992" cy="228370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kumimoji="1" lang="en-US" altLang="zh-CN" sz="24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	</a:t>
            </a:r>
            <a:r>
              <a:rPr kumimoji="1" lang="en-US" altLang="zh-CN" sz="24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vnode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4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4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顶点表结点</a:t>
            </a:r>
            <a:endParaRPr kumimoji="1" lang="zh-CN" altLang="en-US" sz="24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just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vertex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data;        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4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4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</a:t>
            </a:r>
            <a:r>
              <a:rPr kumimoji="1" lang="zh-CN" altLang="en-US" sz="24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域</a:t>
            </a:r>
          </a:p>
          <a:p>
            <a:pPr algn="just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</a:t>
            </a:r>
            <a:r>
              <a:rPr kumimoji="1" lang="en-US" altLang="zh-CN" sz="2400" dirty="0" err="1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edgeN</a:t>
            </a:r>
            <a:r>
              <a:rPr kumimoji="1" lang="en-US" altLang="zh-CN" sz="24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ode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4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firstedge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</a:t>
            </a:r>
            <a:r>
              <a:rPr kumimoji="1" lang="en-US" altLang="zh-CN" sz="24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4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边表头结点</a:t>
            </a:r>
            <a:endParaRPr kumimoji="1" lang="zh-CN" altLang="en-US" sz="24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Vertex</a:t>
            </a:r>
            <a:r>
              <a:rPr kumimoji="1" lang="en-US" altLang="zh-CN" sz="24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Node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</p:txBody>
      </p:sp>
      <p:sp>
        <p:nvSpPr>
          <p:cNvPr id="59" name="Text Box 2"/>
          <p:cNvSpPr txBox="1">
            <a:spLocks noChangeArrowheads="1"/>
          </p:cNvSpPr>
          <p:nvPr/>
        </p:nvSpPr>
        <p:spPr bwMode="auto">
          <a:xfrm>
            <a:off x="2229653" y="2416895"/>
            <a:ext cx="358741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just">
              <a:spcBef>
                <a:spcPts val="0"/>
              </a:spcBef>
              <a:buFont typeface="Wingdings" panose="05000000000000000000" pitchFamily="2" charset="2"/>
              <a:buChar char="Ø"/>
              <a:defRPr kumimoji="1" sz="26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zh-CN" altLang="en-US" dirty="0">
                <a:solidFill>
                  <a:srgbClr val="7030A0"/>
                </a:solidFill>
              </a:rPr>
              <a:t>需要解决的问题：</a:t>
            </a:r>
            <a:endParaRPr lang="en-US" altLang="zh-CN" dirty="0">
              <a:solidFill>
                <a:srgbClr val="7030A0"/>
              </a:solidFill>
            </a:endParaRPr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2446797" y="2993518"/>
            <a:ext cx="49110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marL="114300" indent="-51435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AutoNum type="arabicParenBoth"/>
            </a:pPr>
            <a:r>
              <a:rPr lang="zh-CN" altLang="en-US" sz="26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如何存放顶点的入度？</a:t>
            </a:r>
            <a:endParaRPr lang="en-US" altLang="zh-CN" sz="26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35960" y="4503071"/>
            <a:ext cx="481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4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indegree</a:t>
            </a:r>
            <a:r>
              <a:rPr kumimoji="1" lang="en-US" altLang="zh-CN" sz="24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     </a:t>
            </a:r>
            <a:r>
              <a:rPr kumimoji="1" lang="en-US" altLang="zh-CN" sz="24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4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4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存放顶点入度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741004" y="4846051"/>
            <a:ext cx="2108269" cy="1162297"/>
            <a:chOff x="217003" y="4846050"/>
            <a:chExt cx="2108269" cy="1162297"/>
          </a:xfrm>
        </p:grpSpPr>
        <p:sp>
          <p:nvSpPr>
            <p:cNvPr id="9" name="矩形 8"/>
            <p:cNvSpPr/>
            <p:nvPr/>
          </p:nvSpPr>
          <p:spPr>
            <a:xfrm>
              <a:off x="217003" y="5546682"/>
              <a:ext cx="2108269" cy="461665"/>
            </a:xfrm>
            <a:prstGeom prst="rect">
              <a:avLst/>
            </a:prstGeom>
            <a:solidFill>
              <a:srgbClr val="99FF99"/>
            </a:solidFill>
          </p:spPr>
          <p:txBody>
            <a:bodyPr wrap="none">
              <a:spAutoFit/>
            </a:bodyPr>
            <a:lstStyle/>
            <a:p>
              <a:pPr algn="just" eaLnBrk="0" fontAlgn="base" hangingPunct="0">
                <a:spcBef>
                  <a:spcPts val="600"/>
                </a:spcBef>
                <a:spcAft>
                  <a:spcPct val="0"/>
                </a:spcAft>
              </a:pPr>
              <a:r>
                <a:rPr kumimoji="1" lang="zh-CN" altLang="en-US" sz="2400" dirty="0">
                  <a:solidFill>
                    <a:srgbClr val="FF0066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存放顶点入度</a:t>
              </a:r>
              <a:r>
                <a:rPr kumimoji="1" lang="en-US" altLang="zh-CN" sz="2400" dirty="0">
                  <a:solidFill>
                    <a:srgbClr val="FF0066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</a:p>
          </p:txBody>
        </p:sp>
        <p:cxnSp>
          <p:nvCxnSpPr>
            <p:cNvPr id="11" name="直接箭头连接符 10"/>
            <p:cNvCxnSpPr>
              <a:stCxn id="9" idx="0"/>
              <a:endCxn id="53" idx="2"/>
            </p:cNvCxnSpPr>
            <p:nvPr/>
          </p:nvCxnSpPr>
          <p:spPr>
            <a:xfrm flipH="1" flipV="1">
              <a:off x="798805" y="4846050"/>
              <a:ext cx="472333" cy="700632"/>
            </a:xfrm>
            <a:prstGeom prst="straightConnector1">
              <a:avLst/>
            </a:prstGeom>
            <a:ln w="28575">
              <a:solidFill>
                <a:srgbClr val="CC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2"/>
          <p:cNvSpPr txBox="1">
            <a:spLocks noChangeArrowheads="1"/>
          </p:cNvSpPr>
          <p:nvPr/>
        </p:nvSpPr>
        <p:spPr bwMode="auto">
          <a:xfrm>
            <a:off x="2162968" y="137750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7.6</a:t>
            </a:r>
            <a:r>
              <a:rPr lang="zh-CN" altLang="en-US" dirty="0">
                <a:solidFill>
                  <a:srgbClr val="333399"/>
                </a:solidFill>
              </a:rPr>
              <a:t>有向无环图及其应用</a:t>
            </a:r>
          </a:p>
        </p:txBody>
      </p:sp>
    </p:spTree>
    <p:extLst>
      <p:ext uri="{BB962C8B-B14F-4D97-AF65-F5344CB8AC3E}">
        <p14:creationId xmlns:p14="http://schemas.microsoft.com/office/powerpoint/2010/main" val="284407279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" grpId="0" animBg="1"/>
      <p:bldP spid="60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2091910" y="1761391"/>
            <a:ext cx="65243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pPr marL="457200" indent="-457200" algn="just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拓扑排序算法设计</a:t>
            </a:r>
            <a:r>
              <a:rPr kumimoji="1" lang="en-US" altLang="zh-CN" sz="2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kumimoji="1" lang="zh-CN" altLang="en-US" sz="2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</a:t>
            </a:r>
            <a:r>
              <a:rPr kumimoji="1" lang="zh-CN" altLang="en-US" sz="2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于邻接表</a:t>
            </a:r>
            <a:endParaRPr kumimoji="1" lang="en-US" altLang="zh-CN" sz="28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1760315" y="1096601"/>
            <a:ext cx="4464496" cy="601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AOV</a:t>
            </a:r>
            <a:r>
              <a: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网与拓扑排序</a:t>
            </a:r>
          </a:p>
        </p:txBody>
      </p:sp>
      <p:sp>
        <p:nvSpPr>
          <p:cNvPr id="4" name="矩形 3"/>
          <p:cNvSpPr/>
          <p:nvPr/>
        </p:nvSpPr>
        <p:spPr>
          <a:xfrm>
            <a:off x="2688234" y="3055073"/>
            <a:ext cx="62576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" name="Text Box 2"/>
          <p:cNvSpPr txBox="1">
            <a:spLocks noChangeArrowheads="1"/>
          </p:cNvSpPr>
          <p:nvPr/>
        </p:nvSpPr>
        <p:spPr bwMode="auto">
          <a:xfrm>
            <a:off x="2229653" y="2416895"/>
            <a:ext cx="358741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just">
              <a:spcBef>
                <a:spcPts val="0"/>
              </a:spcBef>
              <a:buFont typeface="Wingdings" panose="05000000000000000000" pitchFamily="2" charset="2"/>
              <a:buChar char="Ø"/>
              <a:defRPr kumimoji="1" sz="26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zh-CN" altLang="en-US" dirty="0">
                <a:solidFill>
                  <a:srgbClr val="7030A0"/>
                </a:solidFill>
              </a:rPr>
              <a:t>需要解决的问题：</a:t>
            </a:r>
            <a:endParaRPr lang="en-US" altLang="zh-CN" dirty="0">
              <a:solidFill>
                <a:srgbClr val="7030A0"/>
              </a:solidFill>
            </a:endParaRPr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2446797" y="2993518"/>
            <a:ext cx="49110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marL="114300" indent="-51435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AutoNum type="arabicParenBoth" startAt="2"/>
            </a:pPr>
            <a:r>
              <a:rPr lang="zh-CN" altLang="en-US" sz="26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如何取入度为零的顶点？</a:t>
            </a:r>
            <a:endParaRPr lang="en-US" altLang="zh-CN" sz="26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7884368" y="3302135"/>
          <a:ext cx="238809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096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6671764" y="5898016"/>
            <a:ext cx="1287803" cy="461665"/>
            <a:chOff x="5147763" y="5898015"/>
            <a:chExt cx="1287803" cy="461665"/>
          </a:xfrm>
        </p:grpSpPr>
        <p:sp>
          <p:nvSpPr>
            <p:cNvPr id="3" name="矩形 2"/>
            <p:cNvSpPr/>
            <p:nvPr/>
          </p:nvSpPr>
          <p:spPr>
            <a:xfrm>
              <a:off x="5147763" y="5898015"/>
              <a:ext cx="6238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rPr>
                <a:t>top</a:t>
              </a:r>
              <a:endPara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/>
            <p:cNvCxnSpPr>
              <a:stCxn id="3" idx="3"/>
            </p:cNvCxnSpPr>
            <p:nvPr/>
          </p:nvCxnSpPr>
          <p:spPr>
            <a:xfrm>
              <a:off x="5771652" y="6128848"/>
              <a:ext cx="66391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8350876" y="2731908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栈</a:t>
            </a:r>
            <a:endParaRPr lang="zh-CN" altLang="en-US" sz="3200" dirty="0">
              <a:solidFill>
                <a:srgbClr val="FF0066"/>
              </a:solidFill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959566" y="5437451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入度为零的顶点</a:t>
            </a:r>
            <a:endParaRPr lang="zh-CN" altLang="en-US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959566" y="5091202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入度为零的顶点</a:t>
            </a:r>
            <a:endParaRPr lang="zh-CN" altLang="en-US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2162968" y="137750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7.6</a:t>
            </a:r>
            <a:r>
              <a:rPr lang="zh-CN" altLang="en-US" dirty="0">
                <a:solidFill>
                  <a:srgbClr val="333399"/>
                </a:solidFill>
              </a:rPr>
              <a:t>有向无环图及其应用</a:t>
            </a:r>
          </a:p>
        </p:txBody>
      </p:sp>
    </p:spTree>
    <p:extLst>
      <p:ext uri="{BB962C8B-B14F-4D97-AF65-F5344CB8AC3E}">
        <p14:creationId xmlns:p14="http://schemas.microsoft.com/office/powerpoint/2010/main" val="382337594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13" grpId="0"/>
      <p:bldP spid="17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1850007" y="1236078"/>
            <a:ext cx="5864482" cy="54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defPPr>
              <a:defRPr lang="zh-CN"/>
            </a:defPPr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993300"/>
                </a:solidFill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zh-CN" altLang="en-US" dirty="0"/>
              <a:t>拓扑排序算法执行过程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5338112" y="3977348"/>
            <a:ext cx="431800" cy="2730500"/>
            <a:chOff x="3479874" y="2196118"/>
            <a:chExt cx="431800" cy="2730500"/>
          </a:xfrm>
        </p:grpSpPr>
        <p:sp>
          <p:nvSpPr>
            <p:cNvPr id="88" name="Text Box 35"/>
            <p:cNvSpPr txBox="1">
              <a:spLocks noChangeArrowheads="1"/>
            </p:cNvSpPr>
            <p:nvPr/>
          </p:nvSpPr>
          <p:spPr bwMode="auto">
            <a:xfrm>
              <a:off x="3479874" y="2196118"/>
              <a:ext cx="431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" name="Text Box 37"/>
            <p:cNvSpPr txBox="1">
              <a:spLocks noChangeArrowheads="1"/>
            </p:cNvSpPr>
            <p:nvPr/>
          </p:nvSpPr>
          <p:spPr bwMode="auto">
            <a:xfrm>
              <a:off x="3479874" y="2627918"/>
              <a:ext cx="431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" name="Text Box 38"/>
            <p:cNvSpPr txBox="1">
              <a:spLocks noChangeArrowheads="1"/>
            </p:cNvSpPr>
            <p:nvPr/>
          </p:nvSpPr>
          <p:spPr bwMode="auto">
            <a:xfrm>
              <a:off x="3479874" y="3491518"/>
              <a:ext cx="431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" name="Text Box 39"/>
            <p:cNvSpPr txBox="1">
              <a:spLocks noChangeArrowheads="1"/>
            </p:cNvSpPr>
            <p:nvPr/>
          </p:nvSpPr>
          <p:spPr bwMode="auto">
            <a:xfrm>
              <a:off x="3479874" y="3996343"/>
              <a:ext cx="431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" name="Text Box 40"/>
            <p:cNvSpPr txBox="1">
              <a:spLocks noChangeArrowheads="1"/>
            </p:cNvSpPr>
            <p:nvPr/>
          </p:nvSpPr>
          <p:spPr bwMode="auto">
            <a:xfrm>
              <a:off x="3479874" y="3059718"/>
              <a:ext cx="431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" name="Text Box 41"/>
            <p:cNvSpPr txBox="1">
              <a:spLocks noChangeArrowheads="1"/>
            </p:cNvSpPr>
            <p:nvPr/>
          </p:nvSpPr>
          <p:spPr bwMode="auto">
            <a:xfrm>
              <a:off x="3479874" y="4499580"/>
              <a:ext cx="4318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776599" y="3538206"/>
            <a:ext cx="5782650" cy="3073400"/>
            <a:chOff x="2975049" y="1781780"/>
            <a:chExt cx="5782650" cy="3073400"/>
          </a:xfrm>
        </p:grpSpPr>
        <p:grpSp>
          <p:nvGrpSpPr>
            <p:cNvPr id="53" name="Group 2"/>
            <p:cNvGrpSpPr>
              <a:grpSpLocks/>
            </p:cNvGrpSpPr>
            <p:nvPr/>
          </p:nvGrpSpPr>
          <p:grpSpPr bwMode="auto">
            <a:xfrm>
              <a:off x="5552055" y="2989583"/>
              <a:ext cx="863600" cy="358775"/>
              <a:chOff x="0" y="0"/>
              <a:chExt cx="544" cy="226"/>
            </a:xfrm>
          </p:grpSpPr>
          <p:sp>
            <p:nvSpPr>
              <p:cNvPr id="54" name="Rectangle 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44" cy="226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5" name="Line 4"/>
              <p:cNvSpPr>
                <a:spLocks noChangeShapeType="1"/>
              </p:cNvSpPr>
              <p:nvPr/>
            </p:nvSpPr>
            <p:spPr bwMode="auto">
              <a:xfrm>
                <a:off x="272" y="0"/>
                <a:ext cx="0" cy="22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6" name="Group 5"/>
            <p:cNvGrpSpPr>
              <a:grpSpLocks/>
            </p:cNvGrpSpPr>
            <p:nvPr/>
          </p:nvGrpSpPr>
          <p:grpSpPr bwMode="auto">
            <a:xfrm>
              <a:off x="5523399" y="2160210"/>
              <a:ext cx="863600" cy="358775"/>
              <a:chOff x="0" y="0"/>
              <a:chExt cx="544" cy="226"/>
            </a:xfrm>
          </p:grpSpPr>
          <p:sp>
            <p:nvSpPr>
              <p:cNvPr id="57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44" cy="226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8" name="Line 7"/>
              <p:cNvSpPr>
                <a:spLocks noChangeShapeType="1"/>
              </p:cNvSpPr>
              <p:nvPr/>
            </p:nvSpPr>
            <p:spPr bwMode="auto">
              <a:xfrm>
                <a:off x="272" y="0"/>
                <a:ext cx="0" cy="22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1" name="Group 8"/>
            <p:cNvGrpSpPr>
              <a:grpSpLocks/>
            </p:cNvGrpSpPr>
            <p:nvPr/>
          </p:nvGrpSpPr>
          <p:grpSpPr bwMode="auto">
            <a:xfrm>
              <a:off x="6701118" y="2983895"/>
              <a:ext cx="863600" cy="358775"/>
              <a:chOff x="0" y="0"/>
              <a:chExt cx="544" cy="226"/>
            </a:xfrm>
          </p:grpSpPr>
          <p:sp>
            <p:nvSpPr>
              <p:cNvPr id="62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44" cy="226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3" name="Line 10"/>
              <p:cNvSpPr>
                <a:spLocks noChangeShapeType="1"/>
              </p:cNvSpPr>
              <p:nvPr/>
            </p:nvSpPr>
            <p:spPr bwMode="auto">
              <a:xfrm>
                <a:off x="272" y="0"/>
                <a:ext cx="0" cy="22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4" name="Group 11"/>
            <p:cNvGrpSpPr>
              <a:grpSpLocks/>
            </p:cNvGrpSpPr>
            <p:nvPr/>
          </p:nvGrpSpPr>
          <p:grpSpPr bwMode="auto">
            <a:xfrm>
              <a:off x="6692408" y="2160210"/>
              <a:ext cx="863600" cy="358775"/>
              <a:chOff x="0" y="0"/>
              <a:chExt cx="544" cy="226"/>
            </a:xfrm>
          </p:grpSpPr>
          <p:sp>
            <p:nvSpPr>
              <p:cNvPr id="65" name="Rectangle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44" cy="226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6" name="Line 13"/>
              <p:cNvSpPr>
                <a:spLocks noChangeShapeType="1"/>
              </p:cNvSpPr>
              <p:nvPr/>
            </p:nvSpPr>
            <p:spPr bwMode="auto">
              <a:xfrm>
                <a:off x="272" y="0"/>
                <a:ext cx="0" cy="22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7" name="Group 14"/>
            <p:cNvGrpSpPr>
              <a:grpSpLocks/>
            </p:cNvGrpSpPr>
            <p:nvPr/>
          </p:nvGrpSpPr>
          <p:grpSpPr bwMode="auto">
            <a:xfrm>
              <a:off x="7858095" y="2166560"/>
              <a:ext cx="863600" cy="358775"/>
              <a:chOff x="0" y="0"/>
              <a:chExt cx="544" cy="226"/>
            </a:xfrm>
          </p:grpSpPr>
          <p:sp>
            <p:nvSpPr>
              <p:cNvPr id="68" name="Rectangle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44" cy="226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9" name="Line 16"/>
              <p:cNvSpPr>
                <a:spLocks noChangeShapeType="1"/>
              </p:cNvSpPr>
              <p:nvPr/>
            </p:nvSpPr>
            <p:spPr bwMode="auto">
              <a:xfrm>
                <a:off x="272" y="0"/>
                <a:ext cx="0" cy="22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0" name="Text Box 17"/>
            <p:cNvSpPr txBox="1">
              <a:spLocks noChangeArrowheads="1"/>
            </p:cNvSpPr>
            <p:nvPr/>
          </p:nvSpPr>
          <p:spPr bwMode="auto">
            <a:xfrm>
              <a:off x="4127574" y="2124680"/>
              <a:ext cx="4318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1" name="Text Box 18"/>
            <p:cNvSpPr txBox="1">
              <a:spLocks noChangeArrowheads="1"/>
            </p:cNvSpPr>
            <p:nvPr/>
          </p:nvSpPr>
          <p:spPr bwMode="auto">
            <a:xfrm>
              <a:off x="4127574" y="2483455"/>
              <a:ext cx="4318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72" name="Text Box 19"/>
            <p:cNvSpPr txBox="1">
              <a:spLocks noChangeArrowheads="1"/>
            </p:cNvSpPr>
            <p:nvPr/>
          </p:nvSpPr>
          <p:spPr bwMode="auto">
            <a:xfrm>
              <a:off x="4127574" y="2910493"/>
              <a:ext cx="431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73" name="Text Box 20"/>
            <p:cNvSpPr txBox="1">
              <a:spLocks noChangeArrowheads="1"/>
            </p:cNvSpPr>
            <p:nvPr/>
          </p:nvSpPr>
          <p:spPr bwMode="auto">
            <a:xfrm>
              <a:off x="4127574" y="3348643"/>
              <a:ext cx="431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74" name="Text Box 21"/>
            <p:cNvSpPr txBox="1">
              <a:spLocks noChangeArrowheads="1"/>
            </p:cNvSpPr>
            <p:nvPr/>
          </p:nvSpPr>
          <p:spPr bwMode="auto">
            <a:xfrm>
              <a:off x="4127574" y="3851880"/>
              <a:ext cx="4318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75" name="Text Box 22"/>
            <p:cNvSpPr txBox="1">
              <a:spLocks noChangeArrowheads="1"/>
            </p:cNvSpPr>
            <p:nvPr/>
          </p:nvSpPr>
          <p:spPr bwMode="auto">
            <a:xfrm>
              <a:off x="4127574" y="4356705"/>
              <a:ext cx="4318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76" name="Text Box 23"/>
            <p:cNvSpPr txBox="1">
              <a:spLocks noChangeArrowheads="1"/>
            </p:cNvSpPr>
            <p:nvPr/>
          </p:nvSpPr>
          <p:spPr bwMode="auto">
            <a:xfrm>
              <a:off x="5621618" y="3040844"/>
              <a:ext cx="431800" cy="217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" name="Text Box 24"/>
            <p:cNvSpPr txBox="1">
              <a:spLocks noChangeArrowheads="1"/>
            </p:cNvSpPr>
            <p:nvPr/>
          </p:nvSpPr>
          <p:spPr bwMode="auto">
            <a:xfrm>
              <a:off x="6739065" y="2989914"/>
              <a:ext cx="4318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9" name="Text Box 25"/>
            <p:cNvSpPr txBox="1">
              <a:spLocks noChangeArrowheads="1"/>
            </p:cNvSpPr>
            <p:nvPr/>
          </p:nvSpPr>
          <p:spPr bwMode="auto">
            <a:xfrm>
              <a:off x="5523399" y="2181912"/>
              <a:ext cx="4318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" name="Text Box 26"/>
            <p:cNvSpPr txBox="1">
              <a:spLocks noChangeArrowheads="1"/>
            </p:cNvSpPr>
            <p:nvPr/>
          </p:nvSpPr>
          <p:spPr bwMode="auto">
            <a:xfrm>
              <a:off x="6819592" y="2166560"/>
              <a:ext cx="4318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" name="Text Box 27"/>
            <p:cNvSpPr txBox="1">
              <a:spLocks noChangeArrowheads="1"/>
            </p:cNvSpPr>
            <p:nvPr/>
          </p:nvSpPr>
          <p:spPr bwMode="auto">
            <a:xfrm>
              <a:off x="7894099" y="2166560"/>
              <a:ext cx="4318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" name="Text Box 28"/>
            <p:cNvSpPr txBox="1">
              <a:spLocks noChangeArrowheads="1"/>
            </p:cNvSpPr>
            <p:nvPr/>
          </p:nvSpPr>
          <p:spPr bwMode="auto">
            <a:xfrm>
              <a:off x="7199195" y="3016343"/>
              <a:ext cx="431800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^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" name="Line 30"/>
            <p:cNvSpPr>
              <a:spLocks noChangeShapeType="1"/>
            </p:cNvSpPr>
            <p:nvPr/>
          </p:nvSpPr>
          <p:spPr bwMode="auto">
            <a:xfrm>
              <a:off x="4932222" y="3203433"/>
              <a:ext cx="629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4" name="Line 31"/>
            <p:cNvSpPr>
              <a:spLocks noChangeShapeType="1"/>
            </p:cNvSpPr>
            <p:nvPr/>
          </p:nvSpPr>
          <p:spPr bwMode="auto">
            <a:xfrm>
              <a:off x="6197880" y="3184514"/>
              <a:ext cx="50323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5" name="Line 32"/>
            <p:cNvSpPr>
              <a:spLocks noChangeShapeType="1"/>
            </p:cNvSpPr>
            <p:nvPr/>
          </p:nvSpPr>
          <p:spPr bwMode="auto">
            <a:xfrm>
              <a:off x="6189171" y="2336961"/>
              <a:ext cx="50323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6" name="Line 33"/>
            <p:cNvSpPr>
              <a:spLocks noChangeShapeType="1"/>
            </p:cNvSpPr>
            <p:nvPr/>
          </p:nvSpPr>
          <p:spPr bwMode="auto">
            <a:xfrm flipV="1">
              <a:off x="4913666" y="2321903"/>
              <a:ext cx="647700" cy="1391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7" name="Line 34"/>
            <p:cNvSpPr>
              <a:spLocks noChangeShapeType="1"/>
            </p:cNvSpPr>
            <p:nvPr/>
          </p:nvSpPr>
          <p:spPr bwMode="auto">
            <a:xfrm>
              <a:off x="7354858" y="2339597"/>
              <a:ext cx="50323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94" name="Group 42"/>
            <p:cNvGrpSpPr>
              <a:grpSpLocks/>
            </p:cNvGrpSpPr>
            <p:nvPr/>
          </p:nvGrpSpPr>
          <p:grpSpPr bwMode="auto">
            <a:xfrm>
              <a:off x="3406849" y="2118330"/>
              <a:ext cx="1800225" cy="2736850"/>
              <a:chOff x="0" y="0"/>
              <a:chExt cx="1134" cy="1951"/>
            </a:xfrm>
          </p:grpSpPr>
          <p:sp>
            <p:nvSpPr>
              <p:cNvPr id="95" name="Rectangle 4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34" cy="195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6" name="Line 44"/>
              <p:cNvSpPr>
                <a:spLocks noChangeShapeType="1"/>
              </p:cNvSpPr>
              <p:nvPr/>
            </p:nvSpPr>
            <p:spPr bwMode="auto">
              <a:xfrm>
                <a:off x="408" y="0"/>
                <a:ext cx="0" cy="1951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7" name="Line 45"/>
              <p:cNvSpPr>
                <a:spLocks noChangeShapeType="1"/>
              </p:cNvSpPr>
              <p:nvPr/>
            </p:nvSpPr>
            <p:spPr bwMode="auto">
              <a:xfrm>
                <a:off x="771" y="0"/>
                <a:ext cx="0" cy="1951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8" name="Line 46"/>
              <p:cNvSpPr>
                <a:spLocks noChangeShapeType="1"/>
              </p:cNvSpPr>
              <p:nvPr/>
            </p:nvSpPr>
            <p:spPr bwMode="auto">
              <a:xfrm>
                <a:off x="0" y="318"/>
                <a:ext cx="113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9" name="Line 47"/>
              <p:cNvSpPr>
                <a:spLocks noChangeShapeType="1"/>
              </p:cNvSpPr>
              <p:nvPr/>
            </p:nvSpPr>
            <p:spPr bwMode="auto">
              <a:xfrm>
                <a:off x="0" y="635"/>
                <a:ext cx="113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0" name="Line 48"/>
              <p:cNvSpPr>
                <a:spLocks noChangeShapeType="1"/>
              </p:cNvSpPr>
              <p:nvPr/>
            </p:nvSpPr>
            <p:spPr bwMode="auto">
              <a:xfrm>
                <a:off x="0" y="953"/>
                <a:ext cx="113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1" name="Line 49"/>
              <p:cNvSpPr>
                <a:spLocks noChangeShapeType="1"/>
              </p:cNvSpPr>
              <p:nvPr/>
            </p:nvSpPr>
            <p:spPr bwMode="auto">
              <a:xfrm>
                <a:off x="0" y="1270"/>
                <a:ext cx="113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2" name="Line 50"/>
              <p:cNvSpPr>
                <a:spLocks noChangeShapeType="1"/>
              </p:cNvSpPr>
              <p:nvPr/>
            </p:nvSpPr>
            <p:spPr bwMode="auto">
              <a:xfrm>
                <a:off x="0" y="1588"/>
                <a:ext cx="113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3" name="Text Box 51"/>
            <p:cNvSpPr txBox="1">
              <a:spLocks noChangeArrowheads="1"/>
            </p:cNvSpPr>
            <p:nvPr/>
          </p:nvSpPr>
          <p:spPr bwMode="auto">
            <a:xfrm>
              <a:off x="4703837" y="2700943"/>
              <a:ext cx="431800" cy="28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^</a:t>
              </a:r>
              <a:endParaRPr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" name="Text Box 52"/>
            <p:cNvSpPr txBox="1">
              <a:spLocks noChangeArrowheads="1"/>
            </p:cNvSpPr>
            <p:nvPr/>
          </p:nvSpPr>
          <p:spPr bwMode="auto">
            <a:xfrm>
              <a:off x="4703837" y="3991580"/>
              <a:ext cx="431800" cy="28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^</a:t>
              </a:r>
              <a:endParaRPr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" name="Text Box 53"/>
            <p:cNvSpPr txBox="1">
              <a:spLocks noChangeArrowheads="1"/>
            </p:cNvSpPr>
            <p:nvPr/>
          </p:nvSpPr>
          <p:spPr bwMode="auto">
            <a:xfrm>
              <a:off x="8325899" y="2220115"/>
              <a:ext cx="431800" cy="287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^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6" name="Group 54"/>
            <p:cNvGrpSpPr>
              <a:grpSpLocks/>
            </p:cNvGrpSpPr>
            <p:nvPr/>
          </p:nvGrpSpPr>
          <p:grpSpPr bwMode="auto">
            <a:xfrm>
              <a:off x="5560750" y="3533482"/>
              <a:ext cx="863600" cy="358775"/>
              <a:chOff x="0" y="0"/>
              <a:chExt cx="544" cy="226"/>
            </a:xfrm>
          </p:grpSpPr>
          <p:sp>
            <p:nvSpPr>
              <p:cNvPr id="107" name="Rectangle 5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44" cy="226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8" name="Line 56"/>
              <p:cNvSpPr>
                <a:spLocks noChangeShapeType="1"/>
              </p:cNvSpPr>
              <p:nvPr/>
            </p:nvSpPr>
            <p:spPr bwMode="auto">
              <a:xfrm>
                <a:off x="272" y="0"/>
                <a:ext cx="0" cy="22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9" name="Group 57"/>
            <p:cNvGrpSpPr>
              <a:grpSpLocks/>
            </p:cNvGrpSpPr>
            <p:nvPr/>
          </p:nvGrpSpPr>
          <p:grpSpPr bwMode="auto">
            <a:xfrm>
              <a:off x="6699345" y="3525371"/>
              <a:ext cx="863600" cy="358775"/>
              <a:chOff x="0" y="0"/>
              <a:chExt cx="544" cy="226"/>
            </a:xfrm>
          </p:grpSpPr>
          <p:sp>
            <p:nvSpPr>
              <p:cNvPr id="110" name="Rectangle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44" cy="226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1" name="Line 59"/>
              <p:cNvSpPr>
                <a:spLocks noChangeShapeType="1"/>
              </p:cNvSpPr>
              <p:nvPr/>
            </p:nvSpPr>
            <p:spPr bwMode="auto">
              <a:xfrm>
                <a:off x="272" y="0"/>
                <a:ext cx="0" cy="22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12" name="Text Box 60"/>
            <p:cNvSpPr txBox="1">
              <a:spLocks noChangeArrowheads="1"/>
            </p:cNvSpPr>
            <p:nvPr/>
          </p:nvSpPr>
          <p:spPr bwMode="auto">
            <a:xfrm>
              <a:off x="5613975" y="3586172"/>
              <a:ext cx="431800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" name="Text Box 61"/>
            <p:cNvSpPr txBox="1">
              <a:spLocks noChangeArrowheads="1"/>
            </p:cNvSpPr>
            <p:nvPr/>
          </p:nvSpPr>
          <p:spPr bwMode="auto">
            <a:xfrm>
              <a:off x="6719140" y="3533255"/>
              <a:ext cx="431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4" name="Text Box 62"/>
            <p:cNvSpPr txBox="1">
              <a:spLocks noChangeArrowheads="1"/>
            </p:cNvSpPr>
            <p:nvPr/>
          </p:nvSpPr>
          <p:spPr bwMode="auto">
            <a:xfrm>
              <a:off x="7150940" y="3555480"/>
              <a:ext cx="431800" cy="287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^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" name="Line 63"/>
            <p:cNvSpPr>
              <a:spLocks noChangeShapeType="1"/>
            </p:cNvSpPr>
            <p:nvPr/>
          </p:nvSpPr>
          <p:spPr bwMode="auto">
            <a:xfrm flipV="1">
              <a:off x="4905743" y="3706951"/>
              <a:ext cx="672386" cy="2132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6" name="Line 64"/>
            <p:cNvSpPr>
              <a:spLocks noChangeShapeType="1"/>
            </p:cNvSpPr>
            <p:nvPr/>
          </p:nvSpPr>
          <p:spPr bwMode="auto">
            <a:xfrm>
              <a:off x="6235827" y="3706951"/>
              <a:ext cx="50323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17" name="Group 65"/>
            <p:cNvGrpSpPr>
              <a:grpSpLocks/>
            </p:cNvGrpSpPr>
            <p:nvPr/>
          </p:nvGrpSpPr>
          <p:grpSpPr bwMode="auto">
            <a:xfrm>
              <a:off x="5541269" y="4424968"/>
              <a:ext cx="863600" cy="358775"/>
              <a:chOff x="0" y="0"/>
              <a:chExt cx="544" cy="226"/>
            </a:xfrm>
          </p:grpSpPr>
          <p:sp>
            <p:nvSpPr>
              <p:cNvPr id="118" name="Rectangle 6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44" cy="226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9" name="Line 67"/>
              <p:cNvSpPr>
                <a:spLocks noChangeShapeType="1"/>
              </p:cNvSpPr>
              <p:nvPr/>
            </p:nvSpPr>
            <p:spPr bwMode="auto">
              <a:xfrm>
                <a:off x="272" y="0"/>
                <a:ext cx="0" cy="22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0" name="Text Box 68"/>
            <p:cNvSpPr txBox="1">
              <a:spLocks noChangeArrowheads="1"/>
            </p:cNvSpPr>
            <p:nvPr/>
          </p:nvSpPr>
          <p:spPr bwMode="auto">
            <a:xfrm>
              <a:off x="5541269" y="4428143"/>
              <a:ext cx="431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1" name="Text Box 69"/>
            <p:cNvSpPr txBox="1">
              <a:spLocks noChangeArrowheads="1"/>
            </p:cNvSpPr>
            <p:nvPr/>
          </p:nvSpPr>
          <p:spPr bwMode="auto">
            <a:xfrm>
              <a:off x="5973069" y="4450368"/>
              <a:ext cx="431800" cy="287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^</a:t>
              </a:r>
              <a:endParaRPr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" name="Line 70"/>
            <p:cNvSpPr>
              <a:spLocks noChangeShapeType="1"/>
            </p:cNvSpPr>
            <p:nvPr/>
          </p:nvSpPr>
          <p:spPr bwMode="auto">
            <a:xfrm flipV="1">
              <a:off x="4905743" y="4595896"/>
              <a:ext cx="632687" cy="29617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" name="Text Box 71"/>
            <p:cNvSpPr txBox="1">
              <a:spLocks noChangeArrowheads="1"/>
            </p:cNvSpPr>
            <p:nvPr/>
          </p:nvSpPr>
          <p:spPr bwMode="auto">
            <a:xfrm>
              <a:off x="2975049" y="1781780"/>
              <a:ext cx="10795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 err="1">
                  <a:solidFill>
                    <a:srgbClr val="FF33CC"/>
                  </a:solidFill>
                  <a:latin typeface="Times New Roman" panose="02020603050405020304" pitchFamily="18" charset="0"/>
                </a:rPr>
                <a:t>indegree</a:t>
              </a:r>
              <a:endParaRPr lang="en-US" altLang="zh-CN" sz="2000" dirty="0">
                <a:solidFill>
                  <a:srgbClr val="FF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4" name="Text Box 72"/>
            <p:cNvSpPr txBox="1">
              <a:spLocks noChangeArrowheads="1"/>
            </p:cNvSpPr>
            <p:nvPr/>
          </p:nvSpPr>
          <p:spPr bwMode="auto">
            <a:xfrm>
              <a:off x="3911674" y="1781780"/>
              <a:ext cx="863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33CC"/>
                  </a:solidFill>
                  <a:latin typeface="Times New Roman" panose="02020603050405020304" pitchFamily="18" charset="0"/>
                </a:rPr>
                <a:t>vertex</a:t>
              </a:r>
            </a:p>
          </p:txBody>
        </p:sp>
        <p:sp>
          <p:nvSpPr>
            <p:cNvPr id="125" name="Text Box 73"/>
            <p:cNvSpPr txBox="1">
              <a:spLocks noChangeArrowheads="1"/>
            </p:cNvSpPr>
            <p:nvPr/>
          </p:nvSpPr>
          <p:spPr bwMode="auto">
            <a:xfrm>
              <a:off x="4630812" y="1781780"/>
              <a:ext cx="11525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 err="1">
                  <a:solidFill>
                    <a:srgbClr val="FF33CC"/>
                  </a:solidFill>
                  <a:latin typeface="Times New Roman" panose="02020603050405020304" pitchFamily="18" charset="0"/>
                </a:rPr>
                <a:t>firstedge</a:t>
              </a:r>
              <a:endParaRPr lang="en-US" altLang="zh-CN" sz="2000" dirty="0">
                <a:solidFill>
                  <a:srgbClr val="FF33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5338112" y="3977348"/>
            <a:ext cx="431800" cy="2730500"/>
            <a:chOff x="3479874" y="2196118"/>
            <a:chExt cx="431800" cy="2730500"/>
          </a:xfrm>
        </p:grpSpPr>
        <p:sp>
          <p:nvSpPr>
            <p:cNvPr id="127" name="Text Box 35"/>
            <p:cNvSpPr txBox="1">
              <a:spLocks noChangeArrowheads="1"/>
            </p:cNvSpPr>
            <p:nvPr/>
          </p:nvSpPr>
          <p:spPr bwMode="auto">
            <a:xfrm>
              <a:off x="3479874" y="2196118"/>
              <a:ext cx="431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" name="Text Box 37"/>
            <p:cNvSpPr txBox="1">
              <a:spLocks noChangeArrowheads="1"/>
            </p:cNvSpPr>
            <p:nvPr/>
          </p:nvSpPr>
          <p:spPr bwMode="auto">
            <a:xfrm>
              <a:off x="3479874" y="2627918"/>
              <a:ext cx="431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9" name="Text Box 38"/>
            <p:cNvSpPr txBox="1">
              <a:spLocks noChangeArrowheads="1"/>
            </p:cNvSpPr>
            <p:nvPr/>
          </p:nvSpPr>
          <p:spPr bwMode="auto">
            <a:xfrm>
              <a:off x="3479874" y="3491518"/>
              <a:ext cx="431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" name="Text Box 39"/>
            <p:cNvSpPr txBox="1">
              <a:spLocks noChangeArrowheads="1"/>
            </p:cNvSpPr>
            <p:nvPr/>
          </p:nvSpPr>
          <p:spPr bwMode="auto">
            <a:xfrm>
              <a:off x="3479874" y="3996343"/>
              <a:ext cx="431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1" name="Text Box 40"/>
            <p:cNvSpPr txBox="1">
              <a:spLocks noChangeArrowheads="1"/>
            </p:cNvSpPr>
            <p:nvPr/>
          </p:nvSpPr>
          <p:spPr bwMode="auto">
            <a:xfrm>
              <a:off x="3479874" y="3059718"/>
              <a:ext cx="431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2" name="Text Box 41"/>
            <p:cNvSpPr txBox="1">
              <a:spLocks noChangeArrowheads="1"/>
            </p:cNvSpPr>
            <p:nvPr/>
          </p:nvSpPr>
          <p:spPr bwMode="auto">
            <a:xfrm>
              <a:off x="3479874" y="4499580"/>
              <a:ext cx="4318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2129464" y="1843686"/>
            <a:ext cx="2400372" cy="1497319"/>
            <a:chOff x="827584" y="3356992"/>
            <a:chExt cx="2367109" cy="1497319"/>
          </a:xfrm>
        </p:grpSpPr>
        <p:sp>
          <p:nvSpPr>
            <p:cNvPr id="137" name="Oval 11"/>
            <p:cNvSpPr>
              <a:spLocks noChangeArrowheads="1"/>
            </p:cNvSpPr>
            <p:nvPr/>
          </p:nvSpPr>
          <p:spPr bwMode="auto">
            <a:xfrm>
              <a:off x="827584" y="3356992"/>
              <a:ext cx="476563" cy="47437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8" name="直接箭头连接符 137"/>
            <p:cNvCxnSpPr>
              <a:stCxn id="137" idx="4"/>
              <a:endCxn id="139" idx="0"/>
            </p:cNvCxnSpPr>
            <p:nvPr/>
          </p:nvCxnSpPr>
          <p:spPr>
            <a:xfrm>
              <a:off x="1065866" y="3831363"/>
              <a:ext cx="0" cy="548577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1"/>
            <p:cNvSpPr>
              <a:spLocks noChangeArrowheads="1"/>
            </p:cNvSpPr>
            <p:nvPr/>
          </p:nvSpPr>
          <p:spPr bwMode="auto">
            <a:xfrm>
              <a:off x="827584" y="4379940"/>
              <a:ext cx="476563" cy="47437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Oval 11"/>
            <p:cNvSpPr>
              <a:spLocks noChangeArrowheads="1"/>
            </p:cNvSpPr>
            <p:nvPr/>
          </p:nvSpPr>
          <p:spPr bwMode="auto">
            <a:xfrm>
              <a:off x="1827151" y="4379940"/>
              <a:ext cx="476563" cy="47437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Oval 11"/>
            <p:cNvSpPr>
              <a:spLocks noChangeArrowheads="1"/>
            </p:cNvSpPr>
            <p:nvPr/>
          </p:nvSpPr>
          <p:spPr bwMode="auto">
            <a:xfrm>
              <a:off x="1827151" y="3356992"/>
              <a:ext cx="476563" cy="47437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Oval 11"/>
            <p:cNvSpPr>
              <a:spLocks noChangeArrowheads="1"/>
            </p:cNvSpPr>
            <p:nvPr/>
          </p:nvSpPr>
          <p:spPr bwMode="auto">
            <a:xfrm>
              <a:off x="2712493" y="3356992"/>
              <a:ext cx="476563" cy="47437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Oval 11"/>
            <p:cNvSpPr>
              <a:spLocks noChangeArrowheads="1"/>
            </p:cNvSpPr>
            <p:nvPr/>
          </p:nvSpPr>
          <p:spPr bwMode="auto">
            <a:xfrm>
              <a:off x="2718130" y="4379940"/>
              <a:ext cx="476563" cy="47437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4" name="直接箭头连接符 143"/>
            <p:cNvCxnSpPr>
              <a:stCxn id="137" idx="5"/>
              <a:endCxn id="140" idx="1"/>
            </p:cNvCxnSpPr>
            <p:nvPr/>
          </p:nvCxnSpPr>
          <p:spPr>
            <a:xfrm>
              <a:off x="1234356" y="3761893"/>
              <a:ext cx="662586" cy="687517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/>
            <p:cNvCxnSpPr>
              <a:stCxn id="141" idx="5"/>
              <a:endCxn id="143" idx="1"/>
            </p:cNvCxnSpPr>
            <p:nvPr/>
          </p:nvCxnSpPr>
          <p:spPr>
            <a:xfrm>
              <a:off x="2233923" y="3761893"/>
              <a:ext cx="553998" cy="687517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/>
            <p:cNvCxnSpPr>
              <a:stCxn id="137" idx="6"/>
              <a:endCxn id="141" idx="2"/>
            </p:cNvCxnSpPr>
            <p:nvPr/>
          </p:nvCxnSpPr>
          <p:spPr>
            <a:xfrm>
              <a:off x="1304147" y="3594178"/>
              <a:ext cx="523004" cy="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>
              <a:stCxn id="141" idx="6"/>
              <a:endCxn id="142" idx="2"/>
            </p:cNvCxnSpPr>
            <p:nvPr/>
          </p:nvCxnSpPr>
          <p:spPr>
            <a:xfrm>
              <a:off x="2303714" y="3594178"/>
              <a:ext cx="408779" cy="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stCxn id="142" idx="4"/>
              <a:endCxn id="143" idx="0"/>
            </p:cNvCxnSpPr>
            <p:nvPr/>
          </p:nvCxnSpPr>
          <p:spPr>
            <a:xfrm>
              <a:off x="2950775" y="3831363"/>
              <a:ext cx="5637" cy="548577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>
              <a:stCxn id="140" idx="6"/>
              <a:endCxn id="143" idx="2"/>
            </p:cNvCxnSpPr>
            <p:nvPr/>
          </p:nvCxnSpPr>
          <p:spPr>
            <a:xfrm>
              <a:off x="2303714" y="4617126"/>
              <a:ext cx="414416" cy="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>
              <a:stCxn id="140" idx="2"/>
              <a:endCxn id="139" idx="6"/>
            </p:cNvCxnSpPr>
            <p:nvPr/>
          </p:nvCxnSpPr>
          <p:spPr>
            <a:xfrm flipH="1">
              <a:off x="1304147" y="4617126"/>
              <a:ext cx="523004" cy="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5" name="表格 194"/>
          <p:cNvGraphicFramePr>
            <a:graphicFrameLocks noGrp="1"/>
          </p:cNvGraphicFramePr>
          <p:nvPr>
            <p:extLst/>
          </p:nvPr>
        </p:nvGraphicFramePr>
        <p:xfrm>
          <a:off x="2759613" y="3949152"/>
          <a:ext cx="121241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415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96" name="组合 195"/>
          <p:cNvGrpSpPr/>
          <p:nvPr/>
        </p:nvGrpSpPr>
        <p:grpSpPr>
          <a:xfrm>
            <a:off x="1711427" y="6309337"/>
            <a:ext cx="898040" cy="461665"/>
            <a:chOff x="5091953" y="6172835"/>
            <a:chExt cx="1768872" cy="461665"/>
          </a:xfrm>
        </p:grpSpPr>
        <p:sp>
          <p:nvSpPr>
            <p:cNvPr id="197" name="矩形 196"/>
            <p:cNvSpPr/>
            <p:nvPr/>
          </p:nvSpPr>
          <p:spPr>
            <a:xfrm>
              <a:off x="5091953" y="6172835"/>
              <a:ext cx="12288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rPr>
                <a:t>top</a:t>
              </a:r>
              <a:endPara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198" name="直接箭头连接符 197"/>
            <p:cNvCxnSpPr/>
            <p:nvPr/>
          </p:nvCxnSpPr>
          <p:spPr>
            <a:xfrm>
              <a:off x="6196911" y="6534194"/>
              <a:ext cx="66391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2"/>
          <p:cNvSpPr txBox="1">
            <a:spLocks noChangeArrowheads="1"/>
          </p:cNvSpPr>
          <p:nvPr/>
        </p:nvSpPr>
        <p:spPr bwMode="auto">
          <a:xfrm>
            <a:off x="2162968" y="137750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7.6</a:t>
            </a:r>
            <a:r>
              <a:rPr lang="zh-CN" altLang="en-US" dirty="0">
                <a:solidFill>
                  <a:srgbClr val="333399"/>
                </a:solidFill>
              </a:rPr>
              <a:t>有向无环图及其应用</a:t>
            </a:r>
          </a:p>
        </p:txBody>
      </p:sp>
    </p:spTree>
    <p:extLst>
      <p:ext uri="{BB962C8B-B14F-4D97-AF65-F5344CB8AC3E}">
        <p14:creationId xmlns:p14="http://schemas.microsoft.com/office/powerpoint/2010/main" val="24178033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1850007" y="1236078"/>
            <a:ext cx="5864482" cy="54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defPPr>
              <a:defRPr lang="zh-CN"/>
            </a:defPPr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993300"/>
                </a:solidFill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zh-CN" altLang="en-US" dirty="0"/>
              <a:t>拓扑排序算法执行过程</a:t>
            </a:r>
          </a:p>
        </p:txBody>
      </p:sp>
      <p:sp>
        <p:nvSpPr>
          <p:cNvPr id="88" name="Text Box 35"/>
          <p:cNvSpPr txBox="1">
            <a:spLocks noChangeArrowheads="1"/>
          </p:cNvSpPr>
          <p:nvPr/>
        </p:nvSpPr>
        <p:spPr bwMode="auto">
          <a:xfrm>
            <a:off x="5338112" y="3977349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" name="Text Box 37"/>
          <p:cNvSpPr txBox="1">
            <a:spLocks noChangeArrowheads="1"/>
          </p:cNvSpPr>
          <p:nvPr/>
        </p:nvSpPr>
        <p:spPr bwMode="auto">
          <a:xfrm>
            <a:off x="5338112" y="4409149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auto">
          <a:xfrm>
            <a:off x="5338112" y="5272749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" name="Text Box 39"/>
          <p:cNvSpPr txBox="1">
            <a:spLocks noChangeArrowheads="1"/>
          </p:cNvSpPr>
          <p:nvPr/>
        </p:nvSpPr>
        <p:spPr bwMode="auto">
          <a:xfrm>
            <a:off x="5338112" y="5777574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000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" name="Text Box 40"/>
          <p:cNvSpPr txBox="1">
            <a:spLocks noChangeArrowheads="1"/>
          </p:cNvSpPr>
          <p:nvPr/>
        </p:nvSpPr>
        <p:spPr bwMode="auto">
          <a:xfrm>
            <a:off x="5338112" y="4840949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" name="Text Box 41"/>
          <p:cNvSpPr txBox="1">
            <a:spLocks noChangeArrowheads="1"/>
          </p:cNvSpPr>
          <p:nvPr/>
        </p:nvSpPr>
        <p:spPr bwMode="auto">
          <a:xfrm>
            <a:off x="5338112" y="628081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3" name="Group 2"/>
          <p:cNvGrpSpPr>
            <a:grpSpLocks/>
          </p:cNvGrpSpPr>
          <p:nvPr/>
        </p:nvGrpSpPr>
        <p:grpSpPr bwMode="auto">
          <a:xfrm>
            <a:off x="7353605" y="4746010"/>
            <a:ext cx="863600" cy="358775"/>
            <a:chOff x="0" y="0"/>
            <a:chExt cx="544" cy="226"/>
          </a:xfrm>
        </p:grpSpPr>
        <p:sp>
          <p:nvSpPr>
            <p:cNvPr id="54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5" name="Line 4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6" name="Group 5"/>
          <p:cNvGrpSpPr>
            <a:grpSpLocks/>
          </p:cNvGrpSpPr>
          <p:nvPr/>
        </p:nvGrpSpPr>
        <p:grpSpPr bwMode="auto">
          <a:xfrm>
            <a:off x="7324949" y="3916637"/>
            <a:ext cx="863600" cy="358775"/>
            <a:chOff x="0" y="0"/>
            <a:chExt cx="544" cy="226"/>
          </a:xfrm>
        </p:grpSpPr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8" name="Line 7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1" name="Group 8"/>
          <p:cNvGrpSpPr>
            <a:grpSpLocks/>
          </p:cNvGrpSpPr>
          <p:nvPr/>
        </p:nvGrpSpPr>
        <p:grpSpPr bwMode="auto">
          <a:xfrm>
            <a:off x="8502668" y="4740322"/>
            <a:ext cx="863600" cy="358775"/>
            <a:chOff x="0" y="0"/>
            <a:chExt cx="544" cy="226"/>
          </a:xfrm>
        </p:grpSpPr>
        <p:sp>
          <p:nvSpPr>
            <p:cNvPr id="62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3" name="Line 10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4" name="Group 11"/>
          <p:cNvGrpSpPr>
            <a:grpSpLocks/>
          </p:cNvGrpSpPr>
          <p:nvPr/>
        </p:nvGrpSpPr>
        <p:grpSpPr bwMode="auto">
          <a:xfrm>
            <a:off x="8493958" y="3916637"/>
            <a:ext cx="863600" cy="358775"/>
            <a:chOff x="0" y="0"/>
            <a:chExt cx="544" cy="226"/>
          </a:xfrm>
        </p:grpSpPr>
        <p:sp>
          <p:nvSpPr>
            <p:cNvPr id="65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7" name="Group 14"/>
          <p:cNvGrpSpPr>
            <a:grpSpLocks/>
          </p:cNvGrpSpPr>
          <p:nvPr/>
        </p:nvGrpSpPr>
        <p:grpSpPr bwMode="auto">
          <a:xfrm>
            <a:off x="9659645" y="3922987"/>
            <a:ext cx="863600" cy="358775"/>
            <a:chOff x="0" y="0"/>
            <a:chExt cx="544" cy="226"/>
          </a:xfrm>
        </p:grpSpPr>
        <p:sp>
          <p:nvSpPr>
            <p:cNvPr id="68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70" name="Text Box 17"/>
          <p:cNvSpPr txBox="1">
            <a:spLocks noChangeArrowheads="1"/>
          </p:cNvSpPr>
          <p:nvPr/>
        </p:nvSpPr>
        <p:spPr bwMode="auto">
          <a:xfrm>
            <a:off x="5929124" y="388110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1" name="Text Box 18"/>
          <p:cNvSpPr txBox="1">
            <a:spLocks noChangeArrowheads="1"/>
          </p:cNvSpPr>
          <p:nvPr/>
        </p:nvSpPr>
        <p:spPr bwMode="auto">
          <a:xfrm>
            <a:off x="5929124" y="4239881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5929124" y="4666920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3" name="Text Box 20"/>
          <p:cNvSpPr txBox="1">
            <a:spLocks noChangeArrowheads="1"/>
          </p:cNvSpPr>
          <p:nvPr/>
        </p:nvSpPr>
        <p:spPr bwMode="auto">
          <a:xfrm>
            <a:off x="5929124" y="5105070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74" name="Text Box 21"/>
          <p:cNvSpPr txBox="1">
            <a:spLocks noChangeArrowheads="1"/>
          </p:cNvSpPr>
          <p:nvPr/>
        </p:nvSpPr>
        <p:spPr bwMode="auto">
          <a:xfrm>
            <a:off x="5929124" y="560830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75" name="Text Box 22"/>
          <p:cNvSpPr txBox="1">
            <a:spLocks noChangeArrowheads="1"/>
          </p:cNvSpPr>
          <p:nvPr/>
        </p:nvSpPr>
        <p:spPr bwMode="auto">
          <a:xfrm>
            <a:off x="5929124" y="6113131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76" name="Text Box 23"/>
          <p:cNvSpPr txBox="1">
            <a:spLocks noChangeArrowheads="1"/>
          </p:cNvSpPr>
          <p:nvPr/>
        </p:nvSpPr>
        <p:spPr bwMode="auto">
          <a:xfrm>
            <a:off x="7423168" y="4797270"/>
            <a:ext cx="4318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Text Box 24"/>
          <p:cNvSpPr txBox="1">
            <a:spLocks noChangeArrowheads="1"/>
          </p:cNvSpPr>
          <p:nvPr/>
        </p:nvSpPr>
        <p:spPr bwMode="auto">
          <a:xfrm>
            <a:off x="8540615" y="474634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Text Box 25"/>
          <p:cNvSpPr txBox="1">
            <a:spLocks noChangeArrowheads="1"/>
          </p:cNvSpPr>
          <p:nvPr/>
        </p:nvSpPr>
        <p:spPr bwMode="auto">
          <a:xfrm>
            <a:off x="7324949" y="3938338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" name="Text Box 26"/>
          <p:cNvSpPr txBox="1">
            <a:spLocks noChangeArrowheads="1"/>
          </p:cNvSpPr>
          <p:nvPr/>
        </p:nvSpPr>
        <p:spPr bwMode="auto">
          <a:xfrm>
            <a:off x="8621142" y="392298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" name="Text Box 27"/>
          <p:cNvSpPr txBox="1">
            <a:spLocks noChangeArrowheads="1"/>
          </p:cNvSpPr>
          <p:nvPr/>
        </p:nvSpPr>
        <p:spPr bwMode="auto">
          <a:xfrm>
            <a:off x="9695649" y="392298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" name="Text Box 28"/>
          <p:cNvSpPr txBox="1">
            <a:spLocks noChangeArrowheads="1"/>
          </p:cNvSpPr>
          <p:nvPr/>
        </p:nvSpPr>
        <p:spPr bwMode="auto">
          <a:xfrm>
            <a:off x="9000745" y="4772769"/>
            <a:ext cx="431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" name="Line 30"/>
          <p:cNvSpPr>
            <a:spLocks noChangeShapeType="1"/>
          </p:cNvSpPr>
          <p:nvPr/>
        </p:nvSpPr>
        <p:spPr bwMode="auto">
          <a:xfrm>
            <a:off x="6733772" y="4959859"/>
            <a:ext cx="629144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4" name="Line 31"/>
          <p:cNvSpPr>
            <a:spLocks noChangeShapeType="1"/>
          </p:cNvSpPr>
          <p:nvPr/>
        </p:nvSpPr>
        <p:spPr bwMode="auto">
          <a:xfrm>
            <a:off x="7999430" y="4940940"/>
            <a:ext cx="503238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5" name="Line 32"/>
          <p:cNvSpPr>
            <a:spLocks noChangeShapeType="1"/>
          </p:cNvSpPr>
          <p:nvPr/>
        </p:nvSpPr>
        <p:spPr bwMode="auto">
          <a:xfrm>
            <a:off x="7990722" y="4093387"/>
            <a:ext cx="503237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6" name="Line 33"/>
          <p:cNvSpPr>
            <a:spLocks noChangeShapeType="1"/>
          </p:cNvSpPr>
          <p:nvPr/>
        </p:nvSpPr>
        <p:spPr bwMode="auto">
          <a:xfrm flipV="1">
            <a:off x="6715216" y="4078329"/>
            <a:ext cx="647700" cy="13914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7" name="Line 34"/>
          <p:cNvSpPr>
            <a:spLocks noChangeShapeType="1"/>
          </p:cNvSpPr>
          <p:nvPr/>
        </p:nvSpPr>
        <p:spPr bwMode="auto">
          <a:xfrm>
            <a:off x="9156409" y="4096023"/>
            <a:ext cx="503237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94" name="Group 42"/>
          <p:cNvGrpSpPr>
            <a:grpSpLocks/>
          </p:cNvGrpSpPr>
          <p:nvPr/>
        </p:nvGrpSpPr>
        <p:grpSpPr bwMode="auto">
          <a:xfrm>
            <a:off x="5208400" y="3874756"/>
            <a:ext cx="1800225" cy="2736850"/>
            <a:chOff x="0" y="0"/>
            <a:chExt cx="1134" cy="1951"/>
          </a:xfrm>
        </p:grpSpPr>
        <p:sp>
          <p:nvSpPr>
            <p:cNvPr id="95" name="Rectangle 43"/>
            <p:cNvSpPr>
              <a:spLocks noChangeArrowheads="1"/>
            </p:cNvSpPr>
            <p:nvPr/>
          </p:nvSpPr>
          <p:spPr bwMode="auto">
            <a:xfrm>
              <a:off x="0" y="0"/>
              <a:ext cx="1134" cy="195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6" name="Line 44"/>
            <p:cNvSpPr>
              <a:spLocks noChangeShapeType="1"/>
            </p:cNvSpPr>
            <p:nvPr/>
          </p:nvSpPr>
          <p:spPr bwMode="auto">
            <a:xfrm>
              <a:off x="408" y="0"/>
              <a:ext cx="0" cy="19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7" name="Line 45"/>
            <p:cNvSpPr>
              <a:spLocks noChangeShapeType="1"/>
            </p:cNvSpPr>
            <p:nvPr/>
          </p:nvSpPr>
          <p:spPr bwMode="auto">
            <a:xfrm>
              <a:off x="771" y="0"/>
              <a:ext cx="0" cy="19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8" name="Line 46"/>
            <p:cNvSpPr>
              <a:spLocks noChangeShapeType="1"/>
            </p:cNvSpPr>
            <p:nvPr/>
          </p:nvSpPr>
          <p:spPr bwMode="auto">
            <a:xfrm>
              <a:off x="0" y="318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" name="Line 47"/>
            <p:cNvSpPr>
              <a:spLocks noChangeShapeType="1"/>
            </p:cNvSpPr>
            <p:nvPr/>
          </p:nvSpPr>
          <p:spPr bwMode="auto">
            <a:xfrm>
              <a:off x="0" y="635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0" name="Line 48"/>
            <p:cNvSpPr>
              <a:spLocks noChangeShapeType="1"/>
            </p:cNvSpPr>
            <p:nvPr/>
          </p:nvSpPr>
          <p:spPr bwMode="auto">
            <a:xfrm>
              <a:off x="0" y="953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1" name="Line 49"/>
            <p:cNvSpPr>
              <a:spLocks noChangeShapeType="1"/>
            </p:cNvSpPr>
            <p:nvPr/>
          </p:nvSpPr>
          <p:spPr bwMode="auto">
            <a:xfrm>
              <a:off x="0" y="1270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" name="Line 50"/>
            <p:cNvSpPr>
              <a:spLocks noChangeShapeType="1"/>
            </p:cNvSpPr>
            <p:nvPr/>
          </p:nvSpPr>
          <p:spPr bwMode="auto">
            <a:xfrm>
              <a:off x="0" y="1588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3" name="Text Box 51"/>
          <p:cNvSpPr txBox="1">
            <a:spLocks noChangeArrowheads="1"/>
          </p:cNvSpPr>
          <p:nvPr/>
        </p:nvSpPr>
        <p:spPr bwMode="auto">
          <a:xfrm>
            <a:off x="6505387" y="4457370"/>
            <a:ext cx="4318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="1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" name="Text Box 52"/>
          <p:cNvSpPr txBox="1">
            <a:spLocks noChangeArrowheads="1"/>
          </p:cNvSpPr>
          <p:nvPr/>
        </p:nvSpPr>
        <p:spPr bwMode="auto">
          <a:xfrm>
            <a:off x="6505387" y="5748007"/>
            <a:ext cx="4318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="1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" name="Text Box 53"/>
          <p:cNvSpPr txBox="1">
            <a:spLocks noChangeArrowheads="1"/>
          </p:cNvSpPr>
          <p:nvPr/>
        </p:nvSpPr>
        <p:spPr bwMode="auto">
          <a:xfrm>
            <a:off x="10127449" y="3976542"/>
            <a:ext cx="4318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6" name="Group 54"/>
          <p:cNvGrpSpPr>
            <a:grpSpLocks/>
          </p:cNvGrpSpPr>
          <p:nvPr/>
        </p:nvGrpSpPr>
        <p:grpSpPr bwMode="auto">
          <a:xfrm>
            <a:off x="7362300" y="5289909"/>
            <a:ext cx="863600" cy="358775"/>
            <a:chOff x="0" y="0"/>
            <a:chExt cx="544" cy="226"/>
          </a:xfrm>
        </p:grpSpPr>
        <p:sp>
          <p:nvSpPr>
            <p:cNvPr id="107" name="Rectangle 55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8" name="Line 56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09" name="Group 57"/>
          <p:cNvGrpSpPr>
            <a:grpSpLocks/>
          </p:cNvGrpSpPr>
          <p:nvPr/>
        </p:nvGrpSpPr>
        <p:grpSpPr bwMode="auto">
          <a:xfrm>
            <a:off x="8500895" y="5281798"/>
            <a:ext cx="863600" cy="358775"/>
            <a:chOff x="0" y="0"/>
            <a:chExt cx="544" cy="226"/>
          </a:xfrm>
        </p:grpSpPr>
        <p:sp>
          <p:nvSpPr>
            <p:cNvPr id="110" name="Rectangle 58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1" name="Line 59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2" name="Text Box 60"/>
          <p:cNvSpPr txBox="1">
            <a:spLocks noChangeArrowheads="1"/>
          </p:cNvSpPr>
          <p:nvPr/>
        </p:nvSpPr>
        <p:spPr bwMode="auto">
          <a:xfrm>
            <a:off x="7415525" y="5342599"/>
            <a:ext cx="431800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" name="Text Box 61"/>
          <p:cNvSpPr txBox="1">
            <a:spLocks noChangeArrowheads="1"/>
          </p:cNvSpPr>
          <p:nvPr/>
        </p:nvSpPr>
        <p:spPr bwMode="auto">
          <a:xfrm>
            <a:off x="8520690" y="5289682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" name="Text Box 62"/>
          <p:cNvSpPr txBox="1">
            <a:spLocks noChangeArrowheads="1"/>
          </p:cNvSpPr>
          <p:nvPr/>
        </p:nvSpPr>
        <p:spPr bwMode="auto">
          <a:xfrm>
            <a:off x="8952490" y="5311907"/>
            <a:ext cx="4318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" name="Line 63"/>
          <p:cNvSpPr>
            <a:spLocks noChangeShapeType="1"/>
          </p:cNvSpPr>
          <p:nvPr/>
        </p:nvSpPr>
        <p:spPr bwMode="auto">
          <a:xfrm flipV="1">
            <a:off x="6707293" y="5463377"/>
            <a:ext cx="672386" cy="21328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6" name="Line 64"/>
          <p:cNvSpPr>
            <a:spLocks noChangeShapeType="1"/>
          </p:cNvSpPr>
          <p:nvPr/>
        </p:nvSpPr>
        <p:spPr bwMode="auto">
          <a:xfrm>
            <a:off x="8037377" y="5463377"/>
            <a:ext cx="503238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17" name="Group 65"/>
          <p:cNvGrpSpPr>
            <a:grpSpLocks/>
          </p:cNvGrpSpPr>
          <p:nvPr/>
        </p:nvGrpSpPr>
        <p:grpSpPr bwMode="auto">
          <a:xfrm>
            <a:off x="7342819" y="6181395"/>
            <a:ext cx="863600" cy="358775"/>
            <a:chOff x="0" y="0"/>
            <a:chExt cx="544" cy="226"/>
          </a:xfrm>
        </p:grpSpPr>
        <p:sp>
          <p:nvSpPr>
            <p:cNvPr id="118" name="Rectangle 66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9" name="Line 67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20" name="Text Box 68"/>
          <p:cNvSpPr txBox="1">
            <a:spLocks noChangeArrowheads="1"/>
          </p:cNvSpPr>
          <p:nvPr/>
        </p:nvSpPr>
        <p:spPr bwMode="auto">
          <a:xfrm>
            <a:off x="7342819" y="6184570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" name="Text Box 69"/>
          <p:cNvSpPr txBox="1">
            <a:spLocks noChangeArrowheads="1"/>
          </p:cNvSpPr>
          <p:nvPr/>
        </p:nvSpPr>
        <p:spPr bwMode="auto">
          <a:xfrm>
            <a:off x="7774619" y="6206795"/>
            <a:ext cx="4318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" name="Line 70"/>
          <p:cNvSpPr>
            <a:spLocks noChangeShapeType="1"/>
          </p:cNvSpPr>
          <p:nvPr/>
        </p:nvSpPr>
        <p:spPr bwMode="auto">
          <a:xfrm flipV="1">
            <a:off x="6707294" y="6352323"/>
            <a:ext cx="632687" cy="29617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3" name="Text Box 71"/>
          <p:cNvSpPr txBox="1">
            <a:spLocks noChangeArrowheads="1"/>
          </p:cNvSpPr>
          <p:nvPr/>
        </p:nvSpPr>
        <p:spPr bwMode="auto">
          <a:xfrm>
            <a:off x="4776599" y="3538206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err="1">
                <a:solidFill>
                  <a:srgbClr val="FF33CC"/>
                </a:solidFill>
                <a:latin typeface="Times New Roman" panose="02020603050405020304" pitchFamily="18" charset="0"/>
              </a:rPr>
              <a:t>indegree</a:t>
            </a:r>
            <a:endParaRPr lang="en-US" altLang="zh-CN" sz="2000" dirty="0">
              <a:solidFill>
                <a:srgbClr val="FF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" name="Text Box 72"/>
          <p:cNvSpPr txBox="1">
            <a:spLocks noChangeArrowheads="1"/>
          </p:cNvSpPr>
          <p:nvPr/>
        </p:nvSpPr>
        <p:spPr bwMode="auto">
          <a:xfrm>
            <a:off x="5713224" y="3538206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FF33CC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125" name="Text Box 73"/>
          <p:cNvSpPr txBox="1">
            <a:spLocks noChangeArrowheads="1"/>
          </p:cNvSpPr>
          <p:nvPr/>
        </p:nvSpPr>
        <p:spPr bwMode="auto">
          <a:xfrm>
            <a:off x="6432363" y="3538206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err="1">
                <a:solidFill>
                  <a:srgbClr val="FF33CC"/>
                </a:solidFill>
                <a:latin typeface="Times New Roman" panose="02020603050405020304" pitchFamily="18" charset="0"/>
              </a:rPr>
              <a:t>firstedge</a:t>
            </a:r>
            <a:endParaRPr lang="en-US" altLang="zh-CN" sz="2000" dirty="0">
              <a:solidFill>
                <a:srgbClr val="FF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7" name="Oval 11"/>
          <p:cNvSpPr>
            <a:spLocks noChangeArrowheads="1"/>
          </p:cNvSpPr>
          <p:nvPr/>
        </p:nvSpPr>
        <p:spPr bwMode="auto">
          <a:xfrm>
            <a:off x="2129464" y="1843686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8" name="直接箭头连接符 137"/>
          <p:cNvCxnSpPr>
            <a:stCxn id="137" idx="4"/>
            <a:endCxn id="139" idx="0"/>
          </p:cNvCxnSpPr>
          <p:nvPr/>
        </p:nvCxnSpPr>
        <p:spPr>
          <a:xfrm>
            <a:off x="2371094" y="2318057"/>
            <a:ext cx="0" cy="548577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1"/>
          <p:cNvSpPr>
            <a:spLocks noChangeArrowheads="1"/>
          </p:cNvSpPr>
          <p:nvPr/>
        </p:nvSpPr>
        <p:spPr bwMode="auto">
          <a:xfrm>
            <a:off x="2129464" y="2866634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Oval 11"/>
          <p:cNvSpPr>
            <a:spLocks noChangeArrowheads="1"/>
          </p:cNvSpPr>
          <p:nvPr/>
        </p:nvSpPr>
        <p:spPr bwMode="auto">
          <a:xfrm>
            <a:off x="3143077" y="2866634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Oval 11"/>
          <p:cNvSpPr>
            <a:spLocks noChangeArrowheads="1"/>
          </p:cNvSpPr>
          <p:nvPr/>
        </p:nvSpPr>
        <p:spPr bwMode="auto">
          <a:xfrm>
            <a:off x="3143077" y="1843686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Oval 11"/>
          <p:cNvSpPr>
            <a:spLocks noChangeArrowheads="1"/>
          </p:cNvSpPr>
          <p:nvPr/>
        </p:nvSpPr>
        <p:spPr bwMode="auto">
          <a:xfrm>
            <a:off x="4040860" y="1843686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Oval 11"/>
          <p:cNvSpPr>
            <a:spLocks noChangeArrowheads="1"/>
          </p:cNvSpPr>
          <p:nvPr/>
        </p:nvSpPr>
        <p:spPr bwMode="auto">
          <a:xfrm>
            <a:off x="4046576" y="2866634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4" name="直接箭头连接符 143"/>
          <p:cNvCxnSpPr>
            <a:stCxn id="137" idx="5"/>
            <a:endCxn id="140" idx="1"/>
          </p:cNvCxnSpPr>
          <p:nvPr/>
        </p:nvCxnSpPr>
        <p:spPr>
          <a:xfrm>
            <a:off x="2541953" y="2248587"/>
            <a:ext cx="671897" cy="687517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41" idx="5"/>
            <a:endCxn id="143" idx="1"/>
          </p:cNvCxnSpPr>
          <p:nvPr/>
        </p:nvCxnSpPr>
        <p:spPr>
          <a:xfrm>
            <a:off x="3555566" y="2248587"/>
            <a:ext cx="561783" cy="687517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37" idx="6"/>
            <a:endCxn id="141" idx="2"/>
          </p:cNvCxnSpPr>
          <p:nvPr/>
        </p:nvCxnSpPr>
        <p:spPr>
          <a:xfrm>
            <a:off x="2612725" y="2080871"/>
            <a:ext cx="530353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141" idx="6"/>
            <a:endCxn id="142" idx="2"/>
          </p:cNvCxnSpPr>
          <p:nvPr/>
        </p:nvCxnSpPr>
        <p:spPr>
          <a:xfrm>
            <a:off x="3626338" y="2080871"/>
            <a:ext cx="414523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42" idx="4"/>
            <a:endCxn id="143" idx="0"/>
          </p:cNvCxnSpPr>
          <p:nvPr/>
        </p:nvCxnSpPr>
        <p:spPr>
          <a:xfrm>
            <a:off x="4282490" y="2318057"/>
            <a:ext cx="5716" cy="548577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40" idx="6"/>
            <a:endCxn id="143" idx="2"/>
          </p:cNvCxnSpPr>
          <p:nvPr/>
        </p:nvCxnSpPr>
        <p:spPr>
          <a:xfrm>
            <a:off x="3626338" y="3103819"/>
            <a:ext cx="420239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140" idx="2"/>
            <a:endCxn id="139" idx="6"/>
          </p:cNvCxnSpPr>
          <p:nvPr/>
        </p:nvCxnSpPr>
        <p:spPr>
          <a:xfrm flipH="1">
            <a:off x="2612725" y="3103819"/>
            <a:ext cx="530353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5" name="表格 194"/>
          <p:cNvGraphicFramePr>
            <a:graphicFrameLocks noGrp="1"/>
          </p:cNvGraphicFramePr>
          <p:nvPr/>
        </p:nvGraphicFramePr>
        <p:xfrm>
          <a:off x="2759613" y="3949152"/>
          <a:ext cx="121241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415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3" name="Text Box 17"/>
          <p:cNvSpPr txBox="1">
            <a:spLocks noChangeArrowheads="1"/>
          </p:cNvSpPr>
          <p:nvPr/>
        </p:nvSpPr>
        <p:spPr bwMode="auto">
          <a:xfrm>
            <a:off x="3048642" y="6063079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grpSp>
        <p:nvGrpSpPr>
          <p:cNvPr id="134" name="组合 133"/>
          <p:cNvGrpSpPr/>
          <p:nvPr/>
        </p:nvGrpSpPr>
        <p:grpSpPr>
          <a:xfrm>
            <a:off x="1706123" y="5973778"/>
            <a:ext cx="898040" cy="461665"/>
            <a:chOff x="5091953" y="6172835"/>
            <a:chExt cx="1768872" cy="461665"/>
          </a:xfrm>
        </p:grpSpPr>
        <p:sp>
          <p:nvSpPr>
            <p:cNvPr id="135" name="矩形 134"/>
            <p:cNvSpPr/>
            <p:nvPr/>
          </p:nvSpPr>
          <p:spPr>
            <a:xfrm>
              <a:off x="5091953" y="6172835"/>
              <a:ext cx="12288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rPr>
                <a:t>top</a:t>
              </a:r>
              <a:endPara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151" name="直接箭头连接符 150"/>
            <p:cNvCxnSpPr/>
            <p:nvPr/>
          </p:nvCxnSpPr>
          <p:spPr>
            <a:xfrm>
              <a:off x="6196911" y="6534194"/>
              <a:ext cx="66391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 Box 17"/>
          <p:cNvSpPr txBox="1">
            <a:spLocks noChangeArrowheads="1"/>
          </p:cNvSpPr>
          <p:nvPr/>
        </p:nvSpPr>
        <p:spPr bwMode="auto">
          <a:xfrm>
            <a:off x="6216462" y="179577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3" name="Text Box 40"/>
          <p:cNvSpPr txBox="1">
            <a:spLocks noChangeArrowheads="1"/>
          </p:cNvSpPr>
          <p:nvPr/>
        </p:nvSpPr>
        <p:spPr bwMode="auto">
          <a:xfrm>
            <a:off x="5338112" y="4409149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" name="Text Box 40"/>
          <p:cNvSpPr txBox="1">
            <a:spLocks noChangeArrowheads="1"/>
          </p:cNvSpPr>
          <p:nvPr/>
        </p:nvSpPr>
        <p:spPr bwMode="auto">
          <a:xfrm>
            <a:off x="5338112" y="4840949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000" baseline="-250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6" name="Text Box 17"/>
          <p:cNvSpPr txBox="1">
            <a:spLocks noChangeArrowheads="1"/>
          </p:cNvSpPr>
          <p:nvPr/>
        </p:nvSpPr>
        <p:spPr bwMode="auto">
          <a:xfrm>
            <a:off x="3048642" y="6063079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57" name="Text Box 40"/>
          <p:cNvSpPr txBox="1">
            <a:spLocks noChangeArrowheads="1"/>
          </p:cNvSpPr>
          <p:nvPr/>
        </p:nvSpPr>
        <p:spPr bwMode="auto">
          <a:xfrm>
            <a:off x="5338112" y="5272749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000" baseline="-250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8" name="Text Box 17"/>
          <p:cNvSpPr txBox="1">
            <a:spLocks noChangeArrowheads="1"/>
          </p:cNvSpPr>
          <p:nvPr/>
        </p:nvSpPr>
        <p:spPr bwMode="auto">
          <a:xfrm>
            <a:off x="3048642" y="571691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59" name="Rectangle 2"/>
          <p:cNvSpPr txBox="1">
            <a:spLocks noChangeArrowheads="1"/>
          </p:cNvSpPr>
          <p:nvPr/>
        </p:nvSpPr>
        <p:spPr bwMode="auto">
          <a:xfrm>
            <a:off x="2162968" y="137750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7.6</a:t>
            </a:r>
            <a:r>
              <a:rPr lang="zh-CN" altLang="en-US" dirty="0">
                <a:solidFill>
                  <a:srgbClr val="333399"/>
                </a:solidFill>
              </a:rPr>
              <a:t>有向无环图及其应用</a:t>
            </a:r>
          </a:p>
        </p:txBody>
      </p:sp>
    </p:spTree>
    <p:extLst>
      <p:ext uri="{BB962C8B-B14F-4D97-AF65-F5344CB8AC3E}">
        <p14:creationId xmlns:p14="http://schemas.microsoft.com/office/powerpoint/2010/main" val="79619566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7037E-7 L -0.00017 0.05949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5949 L 1.45012E-17 3.7037E-7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7037E-7 L -0.00017 -0.0581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92" grpId="0"/>
      <p:bldP spid="105" grpId="0"/>
      <p:bldP spid="137" grpId="0" animBg="1"/>
      <p:bldP spid="133" grpId="0"/>
      <p:bldP spid="152" grpId="0"/>
      <p:bldP spid="153" grpId="0"/>
      <p:bldP spid="154" grpId="0"/>
      <p:bldP spid="156" grpId="0"/>
      <p:bldP spid="157" grpId="0"/>
      <p:bldP spid="1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 Box 40"/>
          <p:cNvSpPr txBox="1">
            <a:spLocks noChangeArrowheads="1"/>
          </p:cNvSpPr>
          <p:nvPr/>
        </p:nvSpPr>
        <p:spPr bwMode="auto">
          <a:xfrm>
            <a:off x="5338112" y="5272749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000" baseline="-250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" name="Text Box 40"/>
          <p:cNvSpPr txBox="1">
            <a:spLocks noChangeArrowheads="1"/>
          </p:cNvSpPr>
          <p:nvPr/>
        </p:nvSpPr>
        <p:spPr bwMode="auto">
          <a:xfrm>
            <a:off x="5338112" y="4840949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000" baseline="-250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" name="Text Box 40"/>
          <p:cNvSpPr txBox="1">
            <a:spLocks noChangeArrowheads="1"/>
          </p:cNvSpPr>
          <p:nvPr/>
        </p:nvSpPr>
        <p:spPr bwMode="auto">
          <a:xfrm>
            <a:off x="5338112" y="4409149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6" name="Text Box 17"/>
          <p:cNvSpPr txBox="1">
            <a:spLocks noChangeArrowheads="1"/>
          </p:cNvSpPr>
          <p:nvPr/>
        </p:nvSpPr>
        <p:spPr bwMode="auto">
          <a:xfrm>
            <a:off x="3048642" y="6063079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1850007" y="1236078"/>
            <a:ext cx="5864482" cy="54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defPPr>
              <a:defRPr lang="zh-CN"/>
            </a:defPPr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993300"/>
                </a:solidFill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zh-CN" altLang="en-US" dirty="0"/>
              <a:t>拓扑排序算法执行过程</a:t>
            </a:r>
          </a:p>
        </p:txBody>
      </p:sp>
      <p:sp>
        <p:nvSpPr>
          <p:cNvPr id="88" name="Text Box 35"/>
          <p:cNvSpPr txBox="1">
            <a:spLocks noChangeArrowheads="1"/>
          </p:cNvSpPr>
          <p:nvPr/>
        </p:nvSpPr>
        <p:spPr bwMode="auto">
          <a:xfrm>
            <a:off x="5338112" y="3977349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" name="Text Box 39"/>
          <p:cNvSpPr txBox="1">
            <a:spLocks noChangeArrowheads="1"/>
          </p:cNvSpPr>
          <p:nvPr/>
        </p:nvSpPr>
        <p:spPr bwMode="auto">
          <a:xfrm>
            <a:off x="5338112" y="5777574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" name="Text Box 41"/>
          <p:cNvSpPr txBox="1">
            <a:spLocks noChangeArrowheads="1"/>
          </p:cNvSpPr>
          <p:nvPr/>
        </p:nvSpPr>
        <p:spPr bwMode="auto">
          <a:xfrm>
            <a:off x="5338112" y="628081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3" name="Group 2"/>
          <p:cNvGrpSpPr>
            <a:grpSpLocks/>
          </p:cNvGrpSpPr>
          <p:nvPr/>
        </p:nvGrpSpPr>
        <p:grpSpPr bwMode="auto">
          <a:xfrm>
            <a:off x="7353605" y="4746010"/>
            <a:ext cx="863600" cy="358775"/>
            <a:chOff x="0" y="0"/>
            <a:chExt cx="544" cy="226"/>
          </a:xfrm>
        </p:grpSpPr>
        <p:sp>
          <p:nvSpPr>
            <p:cNvPr id="54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5" name="Line 4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6" name="Group 5"/>
          <p:cNvGrpSpPr>
            <a:grpSpLocks/>
          </p:cNvGrpSpPr>
          <p:nvPr/>
        </p:nvGrpSpPr>
        <p:grpSpPr bwMode="auto">
          <a:xfrm>
            <a:off x="7324949" y="3916637"/>
            <a:ext cx="863600" cy="358775"/>
            <a:chOff x="0" y="0"/>
            <a:chExt cx="544" cy="226"/>
          </a:xfrm>
        </p:grpSpPr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8" name="Line 7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1" name="Group 8"/>
          <p:cNvGrpSpPr>
            <a:grpSpLocks/>
          </p:cNvGrpSpPr>
          <p:nvPr/>
        </p:nvGrpSpPr>
        <p:grpSpPr bwMode="auto">
          <a:xfrm>
            <a:off x="8502668" y="4740322"/>
            <a:ext cx="863600" cy="358775"/>
            <a:chOff x="0" y="0"/>
            <a:chExt cx="544" cy="226"/>
          </a:xfrm>
        </p:grpSpPr>
        <p:sp>
          <p:nvSpPr>
            <p:cNvPr id="62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3" name="Line 10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4" name="Group 11"/>
          <p:cNvGrpSpPr>
            <a:grpSpLocks/>
          </p:cNvGrpSpPr>
          <p:nvPr/>
        </p:nvGrpSpPr>
        <p:grpSpPr bwMode="auto">
          <a:xfrm>
            <a:off x="8493958" y="3916637"/>
            <a:ext cx="863600" cy="358775"/>
            <a:chOff x="0" y="0"/>
            <a:chExt cx="544" cy="226"/>
          </a:xfrm>
        </p:grpSpPr>
        <p:sp>
          <p:nvSpPr>
            <p:cNvPr id="65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7" name="Group 14"/>
          <p:cNvGrpSpPr>
            <a:grpSpLocks/>
          </p:cNvGrpSpPr>
          <p:nvPr/>
        </p:nvGrpSpPr>
        <p:grpSpPr bwMode="auto">
          <a:xfrm>
            <a:off x="9659645" y="3922987"/>
            <a:ext cx="863600" cy="358775"/>
            <a:chOff x="0" y="0"/>
            <a:chExt cx="544" cy="226"/>
          </a:xfrm>
        </p:grpSpPr>
        <p:sp>
          <p:nvSpPr>
            <p:cNvPr id="68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70" name="Text Box 17"/>
          <p:cNvSpPr txBox="1">
            <a:spLocks noChangeArrowheads="1"/>
          </p:cNvSpPr>
          <p:nvPr/>
        </p:nvSpPr>
        <p:spPr bwMode="auto">
          <a:xfrm>
            <a:off x="5929124" y="388110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1" name="Text Box 18"/>
          <p:cNvSpPr txBox="1">
            <a:spLocks noChangeArrowheads="1"/>
          </p:cNvSpPr>
          <p:nvPr/>
        </p:nvSpPr>
        <p:spPr bwMode="auto">
          <a:xfrm>
            <a:off x="5929124" y="4239881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5929124" y="4666920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3" name="Text Box 20"/>
          <p:cNvSpPr txBox="1">
            <a:spLocks noChangeArrowheads="1"/>
          </p:cNvSpPr>
          <p:nvPr/>
        </p:nvSpPr>
        <p:spPr bwMode="auto">
          <a:xfrm>
            <a:off x="5929124" y="5105070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74" name="Text Box 21"/>
          <p:cNvSpPr txBox="1">
            <a:spLocks noChangeArrowheads="1"/>
          </p:cNvSpPr>
          <p:nvPr/>
        </p:nvSpPr>
        <p:spPr bwMode="auto">
          <a:xfrm>
            <a:off x="5929124" y="560830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75" name="Text Box 22"/>
          <p:cNvSpPr txBox="1">
            <a:spLocks noChangeArrowheads="1"/>
          </p:cNvSpPr>
          <p:nvPr/>
        </p:nvSpPr>
        <p:spPr bwMode="auto">
          <a:xfrm>
            <a:off x="5929124" y="6113131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76" name="Text Box 23"/>
          <p:cNvSpPr txBox="1">
            <a:spLocks noChangeArrowheads="1"/>
          </p:cNvSpPr>
          <p:nvPr/>
        </p:nvSpPr>
        <p:spPr bwMode="auto">
          <a:xfrm>
            <a:off x="7423168" y="4797270"/>
            <a:ext cx="4318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Text Box 24"/>
          <p:cNvSpPr txBox="1">
            <a:spLocks noChangeArrowheads="1"/>
          </p:cNvSpPr>
          <p:nvPr/>
        </p:nvSpPr>
        <p:spPr bwMode="auto">
          <a:xfrm>
            <a:off x="8540615" y="474634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Text Box 25"/>
          <p:cNvSpPr txBox="1">
            <a:spLocks noChangeArrowheads="1"/>
          </p:cNvSpPr>
          <p:nvPr/>
        </p:nvSpPr>
        <p:spPr bwMode="auto">
          <a:xfrm>
            <a:off x="7324949" y="3938338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" name="Text Box 26"/>
          <p:cNvSpPr txBox="1">
            <a:spLocks noChangeArrowheads="1"/>
          </p:cNvSpPr>
          <p:nvPr/>
        </p:nvSpPr>
        <p:spPr bwMode="auto">
          <a:xfrm>
            <a:off x="8621142" y="392298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" name="Text Box 27"/>
          <p:cNvSpPr txBox="1">
            <a:spLocks noChangeArrowheads="1"/>
          </p:cNvSpPr>
          <p:nvPr/>
        </p:nvSpPr>
        <p:spPr bwMode="auto">
          <a:xfrm>
            <a:off x="9695649" y="392298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" name="Text Box 28"/>
          <p:cNvSpPr txBox="1">
            <a:spLocks noChangeArrowheads="1"/>
          </p:cNvSpPr>
          <p:nvPr/>
        </p:nvSpPr>
        <p:spPr bwMode="auto">
          <a:xfrm>
            <a:off x="9000745" y="4772769"/>
            <a:ext cx="431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" name="Line 30"/>
          <p:cNvSpPr>
            <a:spLocks noChangeShapeType="1"/>
          </p:cNvSpPr>
          <p:nvPr/>
        </p:nvSpPr>
        <p:spPr bwMode="auto">
          <a:xfrm>
            <a:off x="6733772" y="4959859"/>
            <a:ext cx="629144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4" name="Line 31"/>
          <p:cNvSpPr>
            <a:spLocks noChangeShapeType="1"/>
          </p:cNvSpPr>
          <p:nvPr/>
        </p:nvSpPr>
        <p:spPr bwMode="auto">
          <a:xfrm>
            <a:off x="7999430" y="4940940"/>
            <a:ext cx="503238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5" name="Line 32"/>
          <p:cNvSpPr>
            <a:spLocks noChangeShapeType="1"/>
          </p:cNvSpPr>
          <p:nvPr/>
        </p:nvSpPr>
        <p:spPr bwMode="auto">
          <a:xfrm>
            <a:off x="7990722" y="4093387"/>
            <a:ext cx="503237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6" name="Line 33"/>
          <p:cNvSpPr>
            <a:spLocks noChangeShapeType="1"/>
          </p:cNvSpPr>
          <p:nvPr/>
        </p:nvSpPr>
        <p:spPr bwMode="auto">
          <a:xfrm flipV="1">
            <a:off x="6715216" y="4078329"/>
            <a:ext cx="647700" cy="13914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7" name="Line 34"/>
          <p:cNvSpPr>
            <a:spLocks noChangeShapeType="1"/>
          </p:cNvSpPr>
          <p:nvPr/>
        </p:nvSpPr>
        <p:spPr bwMode="auto">
          <a:xfrm>
            <a:off x="9156409" y="4096023"/>
            <a:ext cx="503237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94" name="Group 42"/>
          <p:cNvGrpSpPr>
            <a:grpSpLocks/>
          </p:cNvGrpSpPr>
          <p:nvPr/>
        </p:nvGrpSpPr>
        <p:grpSpPr bwMode="auto">
          <a:xfrm>
            <a:off x="5208400" y="3874756"/>
            <a:ext cx="1800225" cy="2736850"/>
            <a:chOff x="0" y="0"/>
            <a:chExt cx="1134" cy="1951"/>
          </a:xfrm>
        </p:grpSpPr>
        <p:sp>
          <p:nvSpPr>
            <p:cNvPr id="95" name="Rectangle 43"/>
            <p:cNvSpPr>
              <a:spLocks noChangeArrowheads="1"/>
            </p:cNvSpPr>
            <p:nvPr/>
          </p:nvSpPr>
          <p:spPr bwMode="auto">
            <a:xfrm>
              <a:off x="0" y="0"/>
              <a:ext cx="1134" cy="195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6" name="Line 44"/>
            <p:cNvSpPr>
              <a:spLocks noChangeShapeType="1"/>
            </p:cNvSpPr>
            <p:nvPr/>
          </p:nvSpPr>
          <p:spPr bwMode="auto">
            <a:xfrm>
              <a:off x="408" y="0"/>
              <a:ext cx="0" cy="19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7" name="Line 45"/>
            <p:cNvSpPr>
              <a:spLocks noChangeShapeType="1"/>
            </p:cNvSpPr>
            <p:nvPr/>
          </p:nvSpPr>
          <p:spPr bwMode="auto">
            <a:xfrm>
              <a:off x="771" y="0"/>
              <a:ext cx="0" cy="19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8" name="Line 46"/>
            <p:cNvSpPr>
              <a:spLocks noChangeShapeType="1"/>
            </p:cNvSpPr>
            <p:nvPr/>
          </p:nvSpPr>
          <p:spPr bwMode="auto">
            <a:xfrm>
              <a:off x="0" y="318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" name="Line 47"/>
            <p:cNvSpPr>
              <a:spLocks noChangeShapeType="1"/>
            </p:cNvSpPr>
            <p:nvPr/>
          </p:nvSpPr>
          <p:spPr bwMode="auto">
            <a:xfrm>
              <a:off x="0" y="635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0" name="Line 48"/>
            <p:cNvSpPr>
              <a:spLocks noChangeShapeType="1"/>
            </p:cNvSpPr>
            <p:nvPr/>
          </p:nvSpPr>
          <p:spPr bwMode="auto">
            <a:xfrm>
              <a:off x="0" y="953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1" name="Line 49"/>
            <p:cNvSpPr>
              <a:spLocks noChangeShapeType="1"/>
            </p:cNvSpPr>
            <p:nvPr/>
          </p:nvSpPr>
          <p:spPr bwMode="auto">
            <a:xfrm>
              <a:off x="0" y="1270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" name="Line 50"/>
            <p:cNvSpPr>
              <a:spLocks noChangeShapeType="1"/>
            </p:cNvSpPr>
            <p:nvPr/>
          </p:nvSpPr>
          <p:spPr bwMode="auto">
            <a:xfrm>
              <a:off x="0" y="1588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3" name="Text Box 51"/>
          <p:cNvSpPr txBox="1">
            <a:spLocks noChangeArrowheads="1"/>
          </p:cNvSpPr>
          <p:nvPr/>
        </p:nvSpPr>
        <p:spPr bwMode="auto">
          <a:xfrm>
            <a:off x="6505387" y="4457370"/>
            <a:ext cx="4318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="1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" name="Text Box 52"/>
          <p:cNvSpPr txBox="1">
            <a:spLocks noChangeArrowheads="1"/>
          </p:cNvSpPr>
          <p:nvPr/>
        </p:nvSpPr>
        <p:spPr bwMode="auto">
          <a:xfrm>
            <a:off x="6505387" y="5748007"/>
            <a:ext cx="4318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="1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" name="Text Box 53"/>
          <p:cNvSpPr txBox="1">
            <a:spLocks noChangeArrowheads="1"/>
          </p:cNvSpPr>
          <p:nvPr/>
        </p:nvSpPr>
        <p:spPr bwMode="auto">
          <a:xfrm>
            <a:off x="10127449" y="3976542"/>
            <a:ext cx="4318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aseline="-250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6" name="Group 54"/>
          <p:cNvGrpSpPr>
            <a:grpSpLocks/>
          </p:cNvGrpSpPr>
          <p:nvPr/>
        </p:nvGrpSpPr>
        <p:grpSpPr bwMode="auto">
          <a:xfrm>
            <a:off x="7362300" y="5289909"/>
            <a:ext cx="863600" cy="358775"/>
            <a:chOff x="0" y="0"/>
            <a:chExt cx="544" cy="226"/>
          </a:xfrm>
        </p:grpSpPr>
        <p:sp>
          <p:nvSpPr>
            <p:cNvPr id="107" name="Rectangle 55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8" name="Line 56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09" name="Group 57"/>
          <p:cNvGrpSpPr>
            <a:grpSpLocks/>
          </p:cNvGrpSpPr>
          <p:nvPr/>
        </p:nvGrpSpPr>
        <p:grpSpPr bwMode="auto">
          <a:xfrm>
            <a:off x="8500895" y="5281798"/>
            <a:ext cx="863600" cy="358775"/>
            <a:chOff x="0" y="0"/>
            <a:chExt cx="544" cy="226"/>
          </a:xfrm>
        </p:grpSpPr>
        <p:sp>
          <p:nvSpPr>
            <p:cNvPr id="110" name="Rectangle 58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1" name="Line 59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2" name="Text Box 60"/>
          <p:cNvSpPr txBox="1">
            <a:spLocks noChangeArrowheads="1"/>
          </p:cNvSpPr>
          <p:nvPr/>
        </p:nvSpPr>
        <p:spPr bwMode="auto">
          <a:xfrm>
            <a:off x="7415525" y="5342599"/>
            <a:ext cx="431800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" name="Text Box 61"/>
          <p:cNvSpPr txBox="1">
            <a:spLocks noChangeArrowheads="1"/>
          </p:cNvSpPr>
          <p:nvPr/>
        </p:nvSpPr>
        <p:spPr bwMode="auto">
          <a:xfrm>
            <a:off x="8520690" y="5289682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" name="Text Box 62"/>
          <p:cNvSpPr txBox="1">
            <a:spLocks noChangeArrowheads="1"/>
          </p:cNvSpPr>
          <p:nvPr/>
        </p:nvSpPr>
        <p:spPr bwMode="auto">
          <a:xfrm>
            <a:off x="8952490" y="5311907"/>
            <a:ext cx="4318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" name="Line 63"/>
          <p:cNvSpPr>
            <a:spLocks noChangeShapeType="1"/>
          </p:cNvSpPr>
          <p:nvPr/>
        </p:nvSpPr>
        <p:spPr bwMode="auto">
          <a:xfrm flipV="1">
            <a:off x="6707293" y="5463377"/>
            <a:ext cx="672386" cy="21328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6" name="Line 64"/>
          <p:cNvSpPr>
            <a:spLocks noChangeShapeType="1"/>
          </p:cNvSpPr>
          <p:nvPr/>
        </p:nvSpPr>
        <p:spPr bwMode="auto">
          <a:xfrm>
            <a:off x="8037377" y="5463377"/>
            <a:ext cx="503238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17" name="Group 65"/>
          <p:cNvGrpSpPr>
            <a:grpSpLocks/>
          </p:cNvGrpSpPr>
          <p:nvPr/>
        </p:nvGrpSpPr>
        <p:grpSpPr bwMode="auto">
          <a:xfrm>
            <a:off x="7342819" y="6181395"/>
            <a:ext cx="863600" cy="358775"/>
            <a:chOff x="0" y="0"/>
            <a:chExt cx="544" cy="226"/>
          </a:xfrm>
        </p:grpSpPr>
        <p:sp>
          <p:nvSpPr>
            <p:cNvPr id="118" name="Rectangle 66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9" name="Line 67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20" name="Text Box 68"/>
          <p:cNvSpPr txBox="1">
            <a:spLocks noChangeArrowheads="1"/>
          </p:cNvSpPr>
          <p:nvPr/>
        </p:nvSpPr>
        <p:spPr bwMode="auto">
          <a:xfrm>
            <a:off x="7342819" y="6184570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" name="Text Box 69"/>
          <p:cNvSpPr txBox="1">
            <a:spLocks noChangeArrowheads="1"/>
          </p:cNvSpPr>
          <p:nvPr/>
        </p:nvSpPr>
        <p:spPr bwMode="auto">
          <a:xfrm>
            <a:off x="7774619" y="6206795"/>
            <a:ext cx="4318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" name="Line 70"/>
          <p:cNvSpPr>
            <a:spLocks noChangeShapeType="1"/>
          </p:cNvSpPr>
          <p:nvPr/>
        </p:nvSpPr>
        <p:spPr bwMode="auto">
          <a:xfrm flipV="1">
            <a:off x="6707294" y="6352323"/>
            <a:ext cx="632687" cy="29617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3" name="Text Box 71"/>
          <p:cNvSpPr txBox="1">
            <a:spLocks noChangeArrowheads="1"/>
          </p:cNvSpPr>
          <p:nvPr/>
        </p:nvSpPr>
        <p:spPr bwMode="auto">
          <a:xfrm>
            <a:off x="4776599" y="3538206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err="1">
                <a:solidFill>
                  <a:srgbClr val="FF33CC"/>
                </a:solidFill>
                <a:latin typeface="Times New Roman" panose="02020603050405020304" pitchFamily="18" charset="0"/>
              </a:rPr>
              <a:t>indegree</a:t>
            </a:r>
            <a:endParaRPr lang="en-US" altLang="zh-CN" sz="2000" dirty="0">
              <a:solidFill>
                <a:srgbClr val="FF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" name="Text Box 72"/>
          <p:cNvSpPr txBox="1">
            <a:spLocks noChangeArrowheads="1"/>
          </p:cNvSpPr>
          <p:nvPr/>
        </p:nvSpPr>
        <p:spPr bwMode="auto">
          <a:xfrm>
            <a:off x="5713224" y="3538206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FF33CC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125" name="Text Box 73"/>
          <p:cNvSpPr txBox="1">
            <a:spLocks noChangeArrowheads="1"/>
          </p:cNvSpPr>
          <p:nvPr/>
        </p:nvSpPr>
        <p:spPr bwMode="auto">
          <a:xfrm>
            <a:off x="6432363" y="3538206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err="1">
                <a:solidFill>
                  <a:srgbClr val="FF33CC"/>
                </a:solidFill>
                <a:latin typeface="Times New Roman" panose="02020603050405020304" pitchFamily="18" charset="0"/>
              </a:rPr>
              <a:t>firstedge</a:t>
            </a:r>
            <a:endParaRPr lang="en-US" altLang="zh-CN" sz="2000" dirty="0">
              <a:solidFill>
                <a:srgbClr val="FF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" name="Oval 11"/>
          <p:cNvSpPr>
            <a:spLocks noChangeArrowheads="1"/>
          </p:cNvSpPr>
          <p:nvPr/>
        </p:nvSpPr>
        <p:spPr bwMode="auto">
          <a:xfrm>
            <a:off x="2129464" y="2866634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Oval 11"/>
          <p:cNvSpPr>
            <a:spLocks noChangeArrowheads="1"/>
          </p:cNvSpPr>
          <p:nvPr/>
        </p:nvSpPr>
        <p:spPr bwMode="auto">
          <a:xfrm>
            <a:off x="3143077" y="2866634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Oval 11"/>
          <p:cNvSpPr>
            <a:spLocks noChangeArrowheads="1"/>
          </p:cNvSpPr>
          <p:nvPr/>
        </p:nvSpPr>
        <p:spPr bwMode="auto">
          <a:xfrm>
            <a:off x="3143077" y="1843686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Oval 11"/>
          <p:cNvSpPr>
            <a:spLocks noChangeArrowheads="1"/>
          </p:cNvSpPr>
          <p:nvPr/>
        </p:nvSpPr>
        <p:spPr bwMode="auto">
          <a:xfrm>
            <a:off x="4040860" y="1843686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Oval 11"/>
          <p:cNvSpPr>
            <a:spLocks noChangeArrowheads="1"/>
          </p:cNvSpPr>
          <p:nvPr/>
        </p:nvSpPr>
        <p:spPr bwMode="auto">
          <a:xfrm>
            <a:off x="4046576" y="2866634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5" name="直接箭头连接符 144"/>
          <p:cNvCxnSpPr>
            <a:stCxn id="141" idx="5"/>
            <a:endCxn id="143" idx="1"/>
          </p:cNvCxnSpPr>
          <p:nvPr/>
        </p:nvCxnSpPr>
        <p:spPr>
          <a:xfrm>
            <a:off x="3555566" y="2248587"/>
            <a:ext cx="561783" cy="687517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141" idx="6"/>
            <a:endCxn id="142" idx="2"/>
          </p:cNvCxnSpPr>
          <p:nvPr/>
        </p:nvCxnSpPr>
        <p:spPr>
          <a:xfrm>
            <a:off x="3626338" y="2080871"/>
            <a:ext cx="414523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42" idx="4"/>
            <a:endCxn id="143" idx="0"/>
          </p:cNvCxnSpPr>
          <p:nvPr/>
        </p:nvCxnSpPr>
        <p:spPr>
          <a:xfrm>
            <a:off x="4282490" y="2318057"/>
            <a:ext cx="5716" cy="548577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40" idx="6"/>
            <a:endCxn id="143" idx="2"/>
          </p:cNvCxnSpPr>
          <p:nvPr/>
        </p:nvCxnSpPr>
        <p:spPr>
          <a:xfrm>
            <a:off x="3626338" y="3103819"/>
            <a:ext cx="420239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140" idx="2"/>
            <a:endCxn id="139" idx="6"/>
          </p:cNvCxnSpPr>
          <p:nvPr/>
        </p:nvCxnSpPr>
        <p:spPr>
          <a:xfrm flipH="1">
            <a:off x="2612725" y="3103819"/>
            <a:ext cx="530353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5" name="表格 194"/>
          <p:cNvGraphicFramePr>
            <a:graphicFrameLocks noGrp="1"/>
          </p:cNvGraphicFramePr>
          <p:nvPr/>
        </p:nvGraphicFramePr>
        <p:xfrm>
          <a:off x="2759613" y="3949152"/>
          <a:ext cx="121241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415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2" name="Text Box 17"/>
          <p:cNvSpPr txBox="1">
            <a:spLocks noChangeArrowheads="1"/>
          </p:cNvSpPr>
          <p:nvPr/>
        </p:nvSpPr>
        <p:spPr bwMode="auto">
          <a:xfrm>
            <a:off x="6216462" y="179577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8" name="Text Box 17"/>
          <p:cNvSpPr txBox="1">
            <a:spLocks noChangeArrowheads="1"/>
          </p:cNvSpPr>
          <p:nvPr/>
        </p:nvSpPr>
        <p:spPr bwMode="auto">
          <a:xfrm>
            <a:off x="3048642" y="571691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grpSp>
        <p:nvGrpSpPr>
          <p:cNvPr id="126" name="组合 125"/>
          <p:cNvGrpSpPr/>
          <p:nvPr/>
        </p:nvGrpSpPr>
        <p:grpSpPr>
          <a:xfrm>
            <a:off x="1706123" y="5578236"/>
            <a:ext cx="898040" cy="461665"/>
            <a:chOff x="5091953" y="6172835"/>
            <a:chExt cx="1768872" cy="461665"/>
          </a:xfrm>
        </p:grpSpPr>
        <p:sp>
          <p:nvSpPr>
            <p:cNvPr id="127" name="矩形 126"/>
            <p:cNvSpPr/>
            <p:nvPr/>
          </p:nvSpPr>
          <p:spPr>
            <a:xfrm>
              <a:off x="5091953" y="6172835"/>
              <a:ext cx="12288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rPr>
                <a:t>top</a:t>
              </a:r>
              <a:endPara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128" name="直接箭头连接符 127"/>
            <p:cNvCxnSpPr/>
            <p:nvPr/>
          </p:nvCxnSpPr>
          <p:spPr>
            <a:xfrm>
              <a:off x="6196911" y="6534194"/>
              <a:ext cx="66391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 Box 17"/>
          <p:cNvSpPr txBox="1">
            <a:spLocks noChangeArrowheads="1"/>
          </p:cNvSpPr>
          <p:nvPr/>
        </p:nvSpPr>
        <p:spPr bwMode="auto">
          <a:xfrm>
            <a:off x="6670453" y="181425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30" name="Text Box 40"/>
          <p:cNvSpPr txBox="1">
            <a:spLocks noChangeArrowheads="1"/>
          </p:cNvSpPr>
          <p:nvPr/>
        </p:nvSpPr>
        <p:spPr bwMode="auto">
          <a:xfrm>
            <a:off x="5338112" y="5777574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aseline="-250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1" name="Text Box 40"/>
          <p:cNvSpPr txBox="1">
            <a:spLocks noChangeArrowheads="1"/>
          </p:cNvSpPr>
          <p:nvPr/>
        </p:nvSpPr>
        <p:spPr bwMode="auto">
          <a:xfrm>
            <a:off x="5338112" y="6280812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000" baseline="-250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2" name="Text Box 22"/>
          <p:cNvSpPr txBox="1">
            <a:spLocks noChangeArrowheads="1"/>
          </p:cNvSpPr>
          <p:nvPr/>
        </p:nvSpPr>
        <p:spPr bwMode="auto">
          <a:xfrm>
            <a:off x="3048642" y="571691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36" name="Rectangle 2"/>
          <p:cNvSpPr txBox="1">
            <a:spLocks noChangeArrowheads="1"/>
          </p:cNvSpPr>
          <p:nvPr/>
        </p:nvSpPr>
        <p:spPr bwMode="auto">
          <a:xfrm>
            <a:off x="2162968" y="137750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7.6</a:t>
            </a:r>
            <a:r>
              <a:rPr lang="zh-CN" altLang="en-US" dirty="0">
                <a:solidFill>
                  <a:srgbClr val="333399"/>
                </a:solidFill>
              </a:rPr>
              <a:t>有向无环图及其应用</a:t>
            </a:r>
          </a:p>
        </p:txBody>
      </p:sp>
    </p:spTree>
    <p:extLst>
      <p:ext uri="{BB962C8B-B14F-4D97-AF65-F5344CB8AC3E}">
        <p14:creationId xmlns:p14="http://schemas.microsoft.com/office/powerpoint/2010/main" val="65779712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7.40741E-7 L -0.00017 0.06875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6875 L 1.45012E-17 4.81481E-6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"/>
                            </p:stCondLst>
                            <p:childTnLst>
                              <p:par>
                                <p:cTn id="6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3" grpId="0"/>
      <p:bldP spid="141" grpId="0" animBg="1"/>
      <p:bldP spid="158" grpId="0"/>
      <p:bldP spid="129" grpId="0"/>
      <p:bldP spid="130" grpId="0"/>
      <p:bldP spid="131" grpId="0"/>
      <p:bldP spid="1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表格 194"/>
          <p:cNvGraphicFramePr>
            <a:graphicFrameLocks noGrp="1"/>
          </p:cNvGraphicFramePr>
          <p:nvPr>
            <p:extLst/>
          </p:nvPr>
        </p:nvGraphicFramePr>
        <p:xfrm>
          <a:off x="2759613" y="3949152"/>
          <a:ext cx="121241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415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1" name="Text Box 40"/>
          <p:cNvSpPr txBox="1">
            <a:spLocks noChangeArrowheads="1"/>
          </p:cNvSpPr>
          <p:nvPr/>
        </p:nvSpPr>
        <p:spPr bwMode="auto">
          <a:xfrm>
            <a:off x="5338112" y="6280812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000" baseline="-250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0" name="Text Box 40"/>
          <p:cNvSpPr txBox="1">
            <a:spLocks noChangeArrowheads="1"/>
          </p:cNvSpPr>
          <p:nvPr/>
        </p:nvSpPr>
        <p:spPr bwMode="auto">
          <a:xfrm>
            <a:off x="5338112" y="5777574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aseline="-250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2" name="Text Box 22"/>
          <p:cNvSpPr txBox="1">
            <a:spLocks noChangeArrowheads="1"/>
          </p:cNvSpPr>
          <p:nvPr/>
        </p:nvSpPr>
        <p:spPr bwMode="auto">
          <a:xfrm>
            <a:off x="3048642" y="571691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57" name="Text Box 40"/>
          <p:cNvSpPr txBox="1">
            <a:spLocks noChangeArrowheads="1"/>
          </p:cNvSpPr>
          <p:nvPr/>
        </p:nvSpPr>
        <p:spPr bwMode="auto">
          <a:xfrm>
            <a:off x="5338112" y="5272749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000" baseline="-250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" name="Text Box 40"/>
          <p:cNvSpPr txBox="1">
            <a:spLocks noChangeArrowheads="1"/>
          </p:cNvSpPr>
          <p:nvPr/>
        </p:nvSpPr>
        <p:spPr bwMode="auto">
          <a:xfrm>
            <a:off x="5338112" y="4840949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000" baseline="-250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" name="Text Box 40"/>
          <p:cNvSpPr txBox="1">
            <a:spLocks noChangeArrowheads="1"/>
          </p:cNvSpPr>
          <p:nvPr/>
        </p:nvSpPr>
        <p:spPr bwMode="auto">
          <a:xfrm>
            <a:off x="5338112" y="4409149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6" name="Text Box 17"/>
          <p:cNvSpPr txBox="1">
            <a:spLocks noChangeArrowheads="1"/>
          </p:cNvSpPr>
          <p:nvPr/>
        </p:nvSpPr>
        <p:spPr bwMode="auto">
          <a:xfrm>
            <a:off x="3048642" y="6063079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1850007" y="1236078"/>
            <a:ext cx="5864482" cy="54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defPPr>
              <a:defRPr lang="zh-CN"/>
            </a:defPPr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993300"/>
                </a:solidFill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zh-CN" altLang="en-US" dirty="0"/>
              <a:t>拓扑排序算法执行过程</a:t>
            </a:r>
          </a:p>
        </p:txBody>
      </p:sp>
      <p:sp>
        <p:nvSpPr>
          <p:cNvPr id="88" name="Text Box 35"/>
          <p:cNvSpPr txBox="1">
            <a:spLocks noChangeArrowheads="1"/>
          </p:cNvSpPr>
          <p:nvPr/>
        </p:nvSpPr>
        <p:spPr bwMode="auto">
          <a:xfrm>
            <a:off x="5338112" y="3977349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3" name="Group 2"/>
          <p:cNvGrpSpPr>
            <a:grpSpLocks/>
          </p:cNvGrpSpPr>
          <p:nvPr/>
        </p:nvGrpSpPr>
        <p:grpSpPr bwMode="auto">
          <a:xfrm>
            <a:off x="7353605" y="4746010"/>
            <a:ext cx="863600" cy="358775"/>
            <a:chOff x="0" y="0"/>
            <a:chExt cx="544" cy="226"/>
          </a:xfrm>
        </p:grpSpPr>
        <p:sp>
          <p:nvSpPr>
            <p:cNvPr id="54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5" name="Line 4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6" name="Group 5"/>
          <p:cNvGrpSpPr>
            <a:grpSpLocks/>
          </p:cNvGrpSpPr>
          <p:nvPr/>
        </p:nvGrpSpPr>
        <p:grpSpPr bwMode="auto">
          <a:xfrm>
            <a:off x="7324949" y="3916637"/>
            <a:ext cx="863600" cy="358775"/>
            <a:chOff x="0" y="0"/>
            <a:chExt cx="544" cy="226"/>
          </a:xfrm>
        </p:grpSpPr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8" name="Line 7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1" name="Group 8"/>
          <p:cNvGrpSpPr>
            <a:grpSpLocks/>
          </p:cNvGrpSpPr>
          <p:nvPr/>
        </p:nvGrpSpPr>
        <p:grpSpPr bwMode="auto">
          <a:xfrm>
            <a:off x="8502668" y="4740322"/>
            <a:ext cx="863600" cy="358775"/>
            <a:chOff x="0" y="0"/>
            <a:chExt cx="544" cy="226"/>
          </a:xfrm>
        </p:grpSpPr>
        <p:sp>
          <p:nvSpPr>
            <p:cNvPr id="62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3" name="Line 10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4" name="Group 11"/>
          <p:cNvGrpSpPr>
            <a:grpSpLocks/>
          </p:cNvGrpSpPr>
          <p:nvPr/>
        </p:nvGrpSpPr>
        <p:grpSpPr bwMode="auto">
          <a:xfrm>
            <a:off x="8493958" y="3916637"/>
            <a:ext cx="863600" cy="358775"/>
            <a:chOff x="0" y="0"/>
            <a:chExt cx="544" cy="226"/>
          </a:xfrm>
        </p:grpSpPr>
        <p:sp>
          <p:nvSpPr>
            <p:cNvPr id="65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7" name="Group 14"/>
          <p:cNvGrpSpPr>
            <a:grpSpLocks/>
          </p:cNvGrpSpPr>
          <p:nvPr/>
        </p:nvGrpSpPr>
        <p:grpSpPr bwMode="auto">
          <a:xfrm>
            <a:off x="9659645" y="3922987"/>
            <a:ext cx="863600" cy="358775"/>
            <a:chOff x="0" y="0"/>
            <a:chExt cx="544" cy="226"/>
          </a:xfrm>
        </p:grpSpPr>
        <p:sp>
          <p:nvSpPr>
            <p:cNvPr id="68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70" name="Text Box 17"/>
          <p:cNvSpPr txBox="1">
            <a:spLocks noChangeArrowheads="1"/>
          </p:cNvSpPr>
          <p:nvPr/>
        </p:nvSpPr>
        <p:spPr bwMode="auto">
          <a:xfrm>
            <a:off x="5929124" y="388110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1" name="Text Box 18"/>
          <p:cNvSpPr txBox="1">
            <a:spLocks noChangeArrowheads="1"/>
          </p:cNvSpPr>
          <p:nvPr/>
        </p:nvSpPr>
        <p:spPr bwMode="auto">
          <a:xfrm>
            <a:off x="5929124" y="4239881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5929124" y="4666920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3" name="Text Box 20"/>
          <p:cNvSpPr txBox="1">
            <a:spLocks noChangeArrowheads="1"/>
          </p:cNvSpPr>
          <p:nvPr/>
        </p:nvSpPr>
        <p:spPr bwMode="auto">
          <a:xfrm>
            <a:off x="5929124" y="5105070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74" name="Text Box 21"/>
          <p:cNvSpPr txBox="1">
            <a:spLocks noChangeArrowheads="1"/>
          </p:cNvSpPr>
          <p:nvPr/>
        </p:nvSpPr>
        <p:spPr bwMode="auto">
          <a:xfrm>
            <a:off x="5929124" y="560830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75" name="Text Box 22"/>
          <p:cNvSpPr txBox="1">
            <a:spLocks noChangeArrowheads="1"/>
          </p:cNvSpPr>
          <p:nvPr/>
        </p:nvSpPr>
        <p:spPr bwMode="auto">
          <a:xfrm>
            <a:off x="5929124" y="6113131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76" name="Text Box 23"/>
          <p:cNvSpPr txBox="1">
            <a:spLocks noChangeArrowheads="1"/>
          </p:cNvSpPr>
          <p:nvPr/>
        </p:nvSpPr>
        <p:spPr bwMode="auto">
          <a:xfrm>
            <a:off x="7423168" y="4797270"/>
            <a:ext cx="4318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Text Box 24"/>
          <p:cNvSpPr txBox="1">
            <a:spLocks noChangeArrowheads="1"/>
          </p:cNvSpPr>
          <p:nvPr/>
        </p:nvSpPr>
        <p:spPr bwMode="auto">
          <a:xfrm>
            <a:off x="8540615" y="474634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Text Box 25"/>
          <p:cNvSpPr txBox="1">
            <a:spLocks noChangeArrowheads="1"/>
          </p:cNvSpPr>
          <p:nvPr/>
        </p:nvSpPr>
        <p:spPr bwMode="auto">
          <a:xfrm>
            <a:off x="7324949" y="3938338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" name="Text Box 26"/>
          <p:cNvSpPr txBox="1">
            <a:spLocks noChangeArrowheads="1"/>
          </p:cNvSpPr>
          <p:nvPr/>
        </p:nvSpPr>
        <p:spPr bwMode="auto">
          <a:xfrm>
            <a:off x="8621142" y="392298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" name="Text Box 27"/>
          <p:cNvSpPr txBox="1">
            <a:spLocks noChangeArrowheads="1"/>
          </p:cNvSpPr>
          <p:nvPr/>
        </p:nvSpPr>
        <p:spPr bwMode="auto">
          <a:xfrm>
            <a:off x="9695649" y="392298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" name="Text Box 28"/>
          <p:cNvSpPr txBox="1">
            <a:spLocks noChangeArrowheads="1"/>
          </p:cNvSpPr>
          <p:nvPr/>
        </p:nvSpPr>
        <p:spPr bwMode="auto">
          <a:xfrm>
            <a:off x="9000745" y="4772769"/>
            <a:ext cx="431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" name="Line 30"/>
          <p:cNvSpPr>
            <a:spLocks noChangeShapeType="1"/>
          </p:cNvSpPr>
          <p:nvPr/>
        </p:nvSpPr>
        <p:spPr bwMode="auto">
          <a:xfrm>
            <a:off x="6733772" y="4959859"/>
            <a:ext cx="629144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4" name="Line 31"/>
          <p:cNvSpPr>
            <a:spLocks noChangeShapeType="1"/>
          </p:cNvSpPr>
          <p:nvPr/>
        </p:nvSpPr>
        <p:spPr bwMode="auto">
          <a:xfrm>
            <a:off x="7999430" y="4940940"/>
            <a:ext cx="503238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5" name="Line 32"/>
          <p:cNvSpPr>
            <a:spLocks noChangeShapeType="1"/>
          </p:cNvSpPr>
          <p:nvPr/>
        </p:nvSpPr>
        <p:spPr bwMode="auto">
          <a:xfrm>
            <a:off x="7990722" y="4093387"/>
            <a:ext cx="503237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6" name="Line 33"/>
          <p:cNvSpPr>
            <a:spLocks noChangeShapeType="1"/>
          </p:cNvSpPr>
          <p:nvPr/>
        </p:nvSpPr>
        <p:spPr bwMode="auto">
          <a:xfrm flipV="1">
            <a:off x="6715216" y="4078329"/>
            <a:ext cx="647700" cy="13914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7" name="Line 34"/>
          <p:cNvSpPr>
            <a:spLocks noChangeShapeType="1"/>
          </p:cNvSpPr>
          <p:nvPr/>
        </p:nvSpPr>
        <p:spPr bwMode="auto">
          <a:xfrm>
            <a:off x="9156409" y="4096023"/>
            <a:ext cx="503237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94" name="Group 42"/>
          <p:cNvGrpSpPr>
            <a:grpSpLocks/>
          </p:cNvGrpSpPr>
          <p:nvPr/>
        </p:nvGrpSpPr>
        <p:grpSpPr bwMode="auto">
          <a:xfrm>
            <a:off x="5208400" y="3874756"/>
            <a:ext cx="1800225" cy="2736850"/>
            <a:chOff x="0" y="0"/>
            <a:chExt cx="1134" cy="1951"/>
          </a:xfrm>
        </p:grpSpPr>
        <p:sp>
          <p:nvSpPr>
            <p:cNvPr id="95" name="Rectangle 43"/>
            <p:cNvSpPr>
              <a:spLocks noChangeArrowheads="1"/>
            </p:cNvSpPr>
            <p:nvPr/>
          </p:nvSpPr>
          <p:spPr bwMode="auto">
            <a:xfrm>
              <a:off x="0" y="0"/>
              <a:ext cx="1134" cy="195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6" name="Line 44"/>
            <p:cNvSpPr>
              <a:spLocks noChangeShapeType="1"/>
            </p:cNvSpPr>
            <p:nvPr/>
          </p:nvSpPr>
          <p:spPr bwMode="auto">
            <a:xfrm>
              <a:off x="408" y="0"/>
              <a:ext cx="0" cy="19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7" name="Line 45"/>
            <p:cNvSpPr>
              <a:spLocks noChangeShapeType="1"/>
            </p:cNvSpPr>
            <p:nvPr/>
          </p:nvSpPr>
          <p:spPr bwMode="auto">
            <a:xfrm>
              <a:off x="771" y="0"/>
              <a:ext cx="0" cy="19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8" name="Line 46"/>
            <p:cNvSpPr>
              <a:spLocks noChangeShapeType="1"/>
            </p:cNvSpPr>
            <p:nvPr/>
          </p:nvSpPr>
          <p:spPr bwMode="auto">
            <a:xfrm>
              <a:off x="0" y="318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" name="Line 47"/>
            <p:cNvSpPr>
              <a:spLocks noChangeShapeType="1"/>
            </p:cNvSpPr>
            <p:nvPr/>
          </p:nvSpPr>
          <p:spPr bwMode="auto">
            <a:xfrm>
              <a:off x="0" y="635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0" name="Line 48"/>
            <p:cNvSpPr>
              <a:spLocks noChangeShapeType="1"/>
            </p:cNvSpPr>
            <p:nvPr/>
          </p:nvSpPr>
          <p:spPr bwMode="auto">
            <a:xfrm>
              <a:off x="0" y="953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1" name="Line 49"/>
            <p:cNvSpPr>
              <a:spLocks noChangeShapeType="1"/>
            </p:cNvSpPr>
            <p:nvPr/>
          </p:nvSpPr>
          <p:spPr bwMode="auto">
            <a:xfrm>
              <a:off x="0" y="1270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" name="Line 50"/>
            <p:cNvSpPr>
              <a:spLocks noChangeShapeType="1"/>
            </p:cNvSpPr>
            <p:nvPr/>
          </p:nvSpPr>
          <p:spPr bwMode="auto">
            <a:xfrm>
              <a:off x="0" y="1588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3" name="Text Box 51"/>
          <p:cNvSpPr txBox="1">
            <a:spLocks noChangeArrowheads="1"/>
          </p:cNvSpPr>
          <p:nvPr/>
        </p:nvSpPr>
        <p:spPr bwMode="auto">
          <a:xfrm>
            <a:off x="6505387" y="4457370"/>
            <a:ext cx="4318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="1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" name="Text Box 52"/>
          <p:cNvSpPr txBox="1">
            <a:spLocks noChangeArrowheads="1"/>
          </p:cNvSpPr>
          <p:nvPr/>
        </p:nvSpPr>
        <p:spPr bwMode="auto">
          <a:xfrm>
            <a:off x="6505387" y="5748007"/>
            <a:ext cx="4318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="1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" name="Text Box 53"/>
          <p:cNvSpPr txBox="1">
            <a:spLocks noChangeArrowheads="1"/>
          </p:cNvSpPr>
          <p:nvPr/>
        </p:nvSpPr>
        <p:spPr bwMode="auto">
          <a:xfrm>
            <a:off x="10127449" y="3976542"/>
            <a:ext cx="4318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aseline="-250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6" name="Group 54"/>
          <p:cNvGrpSpPr>
            <a:grpSpLocks/>
          </p:cNvGrpSpPr>
          <p:nvPr/>
        </p:nvGrpSpPr>
        <p:grpSpPr bwMode="auto">
          <a:xfrm>
            <a:off x="7362300" y="5289909"/>
            <a:ext cx="863600" cy="358775"/>
            <a:chOff x="0" y="0"/>
            <a:chExt cx="544" cy="226"/>
          </a:xfrm>
        </p:grpSpPr>
        <p:sp>
          <p:nvSpPr>
            <p:cNvPr id="107" name="Rectangle 55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8" name="Line 56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09" name="Group 57"/>
          <p:cNvGrpSpPr>
            <a:grpSpLocks/>
          </p:cNvGrpSpPr>
          <p:nvPr/>
        </p:nvGrpSpPr>
        <p:grpSpPr bwMode="auto">
          <a:xfrm>
            <a:off x="8500895" y="5281798"/>
            <a:ext cx="863600" cy="358775"/>
            <a:chOff x="0" y="0"/>
            <a:chExt cx="544" cy="226"/>
          </a:xfrm>
        </p:grpSpPr>
        <p:sp>
          <p:nvSpPr>
            <p:cNvPr id="110" name="Rectangle 58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1" name="Line 59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2" name="Text Box 60"/>
          <p:cNvSpPr txBox="1">
            <a:spLocks noChangeArrowheads="1"/>
          </p:cNvSpPr>
          <p:nvPr/>
        </p:nvSpPr>
        <p:spPr bwMode="auto">
          <a:xfrm>
            <a:off x="7415525" y="5342599"/>
            <a:ext cx="431800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" name="Text Box 61"/>
          <p:cNvSpPr txBox="1">
            <a:spLocks noChangeArrowheads="1"/>
          </p:cNvSpPr>
          <p:nvPr/>
        </p:nvSpPr>
        <p:spPr bwMode="auto">
          <a:xfrm>
            <a:off x="8520690" y="5289682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" name="Text Box 62"/>
          <p:cNvSpPr txBox="1">
            <a:spLocks noChangeArrowheads="1"/>
          </p:cNvSpPr>
          <p:nvPr/>
        </p:nvSpPr>
        <p:spPr bwMode="auto">
          <a:xfrm>
            <a:off x="8952490" y="5311907"/>
            <a:ext cx="4318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aseline="-250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" name="Line 63"/>
          <p:cNvSpPr>
            <a:spLocks noChangeShapeType="1"/>
          </p:cNvSpPr>
          <p:nvPr/>
        </p:nvSpPr>
        <p:spPr bwMode="auto">
          <a:xfrm flipV="1">
            <a:off x="6707293" y="5463377"/>
            <a:ext cx="672386" cy="21328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6" name="Line 64"/>
          <p:cNvSpPr>
            <a:spLocks noChangeShapeType="1"/>
          </p:cNvSpPr>
          <p:nvPr/>
        </p:nvSpPr>
        <p:spPr bwMode="auto">
          <a:xfrm>
            <a:off x="8037377" y="5463377"/>
            <a:ext cx="503238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17" name="Group 65"/>
          <p:cNvGrpSpPr>
            <a:grpSpLocks/>
          </p:cNvGrpSpPr>
          <p:nvPr/>
        </p:nvGrpSpPr>
        <p:grpSpPr bwMode="auto">
          <a:xfrm>
            <a:off x="7342819" y="6181395"/>
            <a:ext cx="863600" cy="358775"/>
            <a:chOff x="0" y="0"/>
            <a:chExt cx="544" cy="226"/>
          </a:xfrm>
        </p:grpSpPr>
        <p:sp>
          <p:nvSpPr>
            <p:cNvPr id="118" name="Rectangle 66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9" name="Line 67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20" name="Text Box 68"/>
          <p:cNvSpPr txBox="1">
            <a:spLocks noChangeArrowheads="1"/>
          </p:cNvSpPr>
          <p:nvPr/>
        </p:nvSpPr>
        <p:spPr bwMode="auto">
          <a:xfrm>
            <a:off x="7342819" y="6184570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" name="Text Box 69"/>
          <p:cNvSpPr txBox="1">
            <a:spLocks noChangeArrowheads="1"/>
          </p:cNvSpPr>
          <p:nvPr/>
        </p:nvSpPr>
        <p:spPr bwMode="auto">
          <a:xfrm>
            <a:off x="7774619" y="6206795"/>
            <a:ext cx="4318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" name="Line 70"/>
          <p:cNvSpPr>
            <a:spLocks noChangeShapeType="1"/>
          </p:cNvSpPr>
          <p:nvPr/>
        </p:nvSpPr>
        <p:spPr bwMode="auto">
          <a:xfrm flipV="1">
            <a:off x="6707294" y="6352323"/>
            <a:ext cx="632687" cy="29617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3" name="Text Box 71"/>
          <p:cNvSpPr txBox="1">
            <a:spLocks noChangeArrowheads="1"/>
          </p:cNvSpPr>
          <p:nvPr/>
        </p:nvSpPr>
        <p:spPr bwMode="auto">
          <a:xfrm>
            <a:off x="4776599" y="3538206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err="1">
                <a:solidFill>
                  <a:srgbClr val="FF33CC"/>
                </a:solidFill>
                <a:latin typeface="Times New Roman" panose="02020603050405020304" pitchFamily="18" charset="0"/>
              </a:rPr>
              <a:t>indegree</a:t>
            </a:r>
            <a:endParaRPr lang="en-US" altLang="zh-CN" sz="2000" dirty="0">
              <a:solidFill>
                <a:srgbClr val="FF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" name="Text Box 72"/>
          <p:cNvSpPr txBox="1">
            <a:spLocks noChangeArrowheads="1"/>
          </p:cNvSpPr>
          <p:nvPr/>
        </p:nvSpPr>
        <p:spPr bwMode="auto">
          <a:xfrm>
            <a:off x="5713224" y="3538206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FF33CC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125" name="Text Box 73"/>
          <p:cNvSpPr txBox="1">
            <a:spLocks noChangeArrowheads="1"/>
          </p:cNvSpPr>
          <p:nvPr/>
        </p:nvSpPr>
        <p:spPr bwMode="auto">
          <a:xfrm>
            <a:off x="6432363" y="3538206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err="1">
                <a:solidFill>
                  <a:srgbClr val="FF33CC"/>
                </a:solidFill>
                <a:latin typeface="Times New Roman" panose="02020603050405020304" pitchFamily="18" charset="0"/>
              </a:rPr>
              <a:t>firstedge</a:t>
            </a:r>
            <a:endParaRPr lang="en-US" altLang="zh-CN" sz="2000" dirty="0">
              <a:solidFill>
                <a:srgbClr val="FF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" name="Oval 11"/>
          <p:cNvSpPr>
            <a:spLocks noChangeArrowheads="1"/>
          </p:cNvSpPr>
          <p:nvPr/>
        </p:nvSpPr>
        <p:spPr bwMode="auto">
          <a:xfrm>
            <a:off x="2129464" y="2866634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Oval 11"/>
          <p:cNvSpPr>
            <a:spLocks noChangeArrowheads="1"/>
          </p:cNvSpPr>
          <p:nvPr/>
        </p:nvSpPr>
        <p:spPr bwMode="auto">
          <a:xfrm>
            <a:off x="3143077" y="2866634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Oval 11"/>
          <p:cNvSpPr>
            <a:spLocks noChangeArrowheads="1"/>
          </p:cNvSpPr>
          <p:nvPr/>
        </p:nvSpPr>
        <p:spPr bwMode="auto">
          <a:xfrm>
            <a:off x="4040860" y="1843686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Oval 11"/>
          <p:cNvSpPr>
            <a:spLocks noChangeArrowheads="1"/>
          </p:cNvSpPr>
          <p:nvPr/>
        </p:nvSpPr>
        <p:spPr bwMode="auto">
          <a:xfrm>
            <a:off x="4046576" y="2866634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8" name="直接箭头连接符 147"/>
          <p:cNvCxnSpPr>
            <a:stCxn id="142" idx="4"/>
            <a:endCxn id="143" idx="0"/>
          </p:cNvCxnSpPr>
          <p:nvPr/>
        </p:nvCxnSpPr>
        <p:spPr>
          <a:xfrm>
            <a:off x="4282490" y="2318057"/>
            <a:ext cx="5716" cy="548577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40" idx="6"/>
            <a:endCxn id="143" idx="2"/>
          </p:cNvCxnSpPr>
          <p:nvPr/>
        </p:nvCxnSpPr>
        <p:spPr>
          <a:xfrm>
            <a:off x="3626338" y="3103819"/>
            <a:ext cx="420239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140" idx="2"/>
            <a:endCxn id="139" idx="6"/>
          </p:cNvCxnSpPr>
          <p:nvPr/>
        </p:nvCxnSpPr>
        <p:spPr>
          <a:xfrm flipH="1">
            <a:off x="2612725" y="3103819"/>
            <a:ext cx="530353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 Box 17"/>
          <p:cNvSpPr txBox="1">
            <a:spLocks noChangeArrowheads="1"/>
          </p:cNvSpPr>
          <p:nvPr/>
        </p:nvSpPr>
        <p:spPr bwMode="auto">
          <a:xfrm>
            <a:off x="6238653" y="1836052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grpSp>
        <p:nvGrpSpPr>
          <p:cNvPr id="126" name="组合 125"/>
          <p:cNvGrpSpPr/>
          <p:nvPr/>
        </p:nvGrpSpPr>
        <p:grpSpPr>
          <a:xfrm>
            <a:off x="1706123" y="5578236"/>
            <a:ext cx="898040" cy="461665"/>
            <a:chOff x="5091953" y="6172835"/>
            <a:chExt cx="1768872" cy="461665"/>
          </a:xfrm>
        </p:grpSpPr>
        <p:sp>
          <p:nvSpPr>
            <p:cNvPr id="127" name="矩形 126"/>
            <p:cNvSpPr/>
            <p:nvPr/>
          </p:nvSpPr>
          <p:spPr>
            <a:xfrm>
              <a:off x="5091953" y="6172835"/>
              <a:ext cx="12288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rPr>
                <a:t>top</a:t>
              </a:r>
              <a:endPara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128" name="直接箭头连接符 127"/>
            <p:cNvCxnSpPr/>
            <p:nvPr/>
          </p:nvCxnSpPr>
          <p:spPr>
            <a:xfrm>
              <a:off x="6196911" y="6534194"/>
              <a:ext cx="66391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 Box 17"/>
          <p:cNvSpPr txBox="1">
            <a:spLocks noChangeArrowheads="1"/>
          </p:cNvSpPr>
          <p:nvPr/>
        </p:nvSpPr>
        <p:spPr bwMode="auto">
          <a:xfrm>
            <a:off x="6670453" y="181425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33" name="Text Box 17"/>
          <p:cNvSpPr txBox="1">
            <a:spLocks noChangeArrowheads="1"/>
          </p:cNvSpPr>
          <p:nvPr/>
        </p:nvSpPr>
        <p:spPr bwMode="auto">
          <a:xfrm>
            <a:off x="7153087" y="181425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34" name="Text Box 40"/>
          <p:cNvSpPr txBox="1">
            <a:spLocks noChangeArrowheads="1"/>
          </p:cNvSpPr>
          <p:nvPr/>
        </p:nvSpPr>
        <p:spPr bwMode="auto">
          <a:xfrm>
            <a:off x="5338112" y="5777574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" name="Rectangle 2"/>
          <p:cNvSpPr txBox="1">
            <a:spLocks noChangeArrowheads="1"/>
          </p:cNvSpPr>
          <p:nvPr/>
        </p:nvSpPr>
        <p:spPr bwMode="auto">
          <a:xfrm>
            <a:off x="2162968" y="137750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7.6</a:t>
            </a:r>
            <a:r>
              <a:rPr lang="zh-CN" altLang="en-US" dirty="0">
                <a:solidFill>
                  <a:srgbClr val="333399"/>
                </a:solidFill>
              </a:rPr>
              <a:t>有向无环图及其应用</a:t>
            </a:r>
          </a:p>
        </p:txBody>
      </p:sp>
    </p:spTree>
    <p:extLst>
      <p:ext uri="{BB962C8B-B14F-4D97-AF65-F5344CB8AC3E}">
        <p14:creationId xmlns:p14="http://schemas.microsoft.com/office/powerpoint/2010/main" val="345765207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7.40741E-7 L -0.00017 0.06875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32" grpId="0"/>
      <p:bldP spid="121" grpId="0"/>
      <p:bldP spid="142" grpId="0" animBg="1"/>
      <p:bldP spid="133" grpId="0"/>
      <p:bldP spid="1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 Box 40"/>
          <p:cNvSpPr txBox="1">
            <a:spLocks noChangeArrowheads="1"/>
          </p:cNvSpPr>
          <p:nvPr/>
        </p:nvSpPr>
        <p:spPr bwMode="auto">
          <a:xfrm>
            <a:off x="5338112" y="5777574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5" name="表格 194"/>
          <p:cNvGraphicFramePr>
            <a:graphicFrameLocks noGrp="1"/>
          </p:cNvGraphicFramePr>
          <p:nvPr/>
        </p:nvGraphicFramePr>
        <p:xfrm>
          <a:off x="2759613" y="3949152"/>
          <a:ext cx="121241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415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1" name="Text Box 40"/>
          <p:cNvSpPr txBox="1">
            <a:spLocks noChangeArrowheads="1"/>
          </p:cNvSpPr>
          <p:nvPr/>
        </p:nvSpPr>
        <p:spPr bwMode="auto">
          <a:xfrm>
            <a:off x="5338112" y="6280812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000" baseline="-250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7" name="Text Box 40"/>
          <p:cNvSpPr txBox="1">
            <a:spLocks noChangeArrowheads="1"/>
          </p:cNvSpPr>
          <p:nvPr/>
        </p:nvSpPr>
        <p:spPr bwMode="auto">
          <a:xfrm>
            <a:off x="5338112" y="5272749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000" baseline="-250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" name="Text Box 40"/>
          <p:cNvSpPr txBox="1">
            <a:spLocks noChangeArrowheads="1"/>
          </p:cNvSpPr>
          <p:nvPr/>
        </p:nvSpPr>
        <p:spPr bwMode="auto">
          <a:xfrm>
            <a:off x="5338112" y="4840949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000" baseline="-250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" name="Text Box 40"/>
          <p:cNvSpPr txBox="1">
            <a:spLocks noChangeArrowheads="1"/>
          </p:cNvSpPr>
          <p:nvPr/>
        </p:nvSpPr>
        <p:spPr bwMode="auto">
          <a:xfrm>
            <a:off x="5338112" y="4409149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6" name="Text Box 17"/>
          <p:cNvSpPr txBox="1">
            <a:spLocks noChangeArrowheads="1"/>
          </p:cNvSpPr>
          <p:nvPr/>
        </p:nvSpPr>
        <p:spPr bwMode="auto">
          <a:xfrm>
            <a:off x="3048642" y="6063079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1850007" y="1236078"/>
            <a:ext cx="5864482" cy="54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defPPr>
              <a:defRPr lang="zh-CN"/>
            </a:defPPr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993300"/>
                </a:solidFill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zh-CN" altLang="en-US" dirty="0"/>
              <a:t>拓扑排序算法执行过程</a:t>
            </a:r>
          </a:p>
        </p:txBody>
      </p:sp>
      <p:sp>
        <p:nvSpPr>
          <p:cNvPr id="88" name="Text Box 35"/>
          <p:cNvSpPr txBox="1">
            <a:spLocks noChangeArrowheads="1"/>
          </p:cNvSpPr>
          <p:nvPr/>
        </p:nvSpPr>
        <p:spPr bwMode="auto">
          <a:xfrm>
            <a:off x="5338112" y="3977349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3" name="Group 2"/>
          <p:cNvGrpSpPr>
            <a:grpSpLocks/>
          </p:cNvGrpSpPr>
          <p:nvPr/>
        </p:nvGrpSpPr>
        <p:grpSpPr bwMode="auto">
          <a:xfrm>
            <a:off x="7353605" y="4746010"/>
            <a:ext cx="863600" cy="358775"/>
            <a:chOff x="0" y="0"/>
            <a:chExt cx="544" cy="226"/>
          </a:xfrm>
        </p:grpSpPr>
        <p:sp>
          <p:nvSpPr>
            <p:cNvPr id="54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5" name="Line 4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6" name="Group 5"/>
          <p:cNvGrpSpPr>
            <a:grpSpLocks/>
          </p:cNvGrpSpPr>
          <p:nvPr/>
        </p:nvGrpSpPr>
        <p:grpSpPr bwMode="auto">
          <a:xfrm>
            <a:off x="7324949" y="3916637"/>
            <a:ext cx="863600" cy="358775"/>
            <a:chOff x="0" y="0"/>
            <a:chExt cx="544" cy="226"/>
          </a:xfrm>
        </p:grpSpPr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8" name="Line 7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1" name="Group 8"/>
          <p:cNvGrpSpPr>
            <a:grpSpLocks/>
          </p:cNvGrpSpPr>
          <p:nvPr/>
        </p:nvGrpSpPr>
        <p:grpSpPr bwMode="auto">
          <a:xfrm>
            <a:off x="8502668" y="4740322"/>
            <a:ext cx="863600" cy="358775"/>
            <a:chOff x="0" y="0"/>
            <a:chExt cx="544" cy="226"/>
          </a:xfrm>
        </p:grpSpPr>
        <p:sp>
          <p:nvSpPr>
            <p:cNvPr id="62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3" name="Line 10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4" name="Group 11"/>
          <p:cNvGrpSpPr>
            <a:grpSpLocks/>
          </p:cNvGrpSpPr>
          <p:nvPr/>
        </p:nvGrpSpPr>
        <p:grpSpPr bwMode="auto">
          <a:xfrm>
            <a:off x="8493958" y="3916637"/>
            <a:ext cx="863600" cy="358775"/>
            <a:chOff x="0" y="0"/>
            <a:chExt cx="544" cy="226"/>
          </a:xfrm>
        </p:grpSpPr>
        <p:sp>
          <p:nvSpPr>
            <p:cNvPr id="65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7" name="Group 14"/>
          <p:cNvGrpSpPr>
            <a:grpSpLocks/>
          </p:cNvGrpSpPr>
          <p:nvPr/>
        </p:nvGrpSpPr>
        <p:grpSpPr bwMode="auto">
          <a:xfrm>
            <a:off x="9659645" y="3922987"/>
            <a:ext cx="863600" cy="358775"/>
            <a:chOff x="0" y="0"/>
            <a:chExt cx="544" cy="226"/>
          </a:xfrm>
        </p:grpSpPr>
        <p:sp>
          <p:nvSpPr>
            <p:cNvPr id="68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70" name="Text Box 17"/>
          <p:cNvSpPr txBox="1">
            <a:spLocks noChangeArrowheads="1"/>
          </p:cNvSpPr>
          <p:nvPr/>
        </p:nvSpPr>
        <p:spPr bwMode="auto">
          <a:xfrm>
            <a:off x="5929124" y="388110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1" name="Text Box 18"/>
          <p:cNvSpPr txBox="1">
            <a:spLocks noChangeArrowheads="1"/>
          </p:cNvSpPr>
          <p:nvPr/>
        </p:nvSpPr>
        <p:spPr bwMode="auto">
          <a:xfrm>
            <a:off x="5929124" y="4239881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5929124" y="4666920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3" name="Text Box 20"/>
          <p:cNvSpPr txBox="1">
            <a:spLocks noChangeArrowheads="1"/>
          </p:cNvSpPr>
          <p:nvPr/>
        </p:nvSpPr>
        <p:spPr bwMode="auto">
          <a:xfrm>
            <a:off x="5929124" y="5105070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74" name="Text Box 21"/>
          <p:cNvSpPr txBox="1">
            <a:spLocks noChangeArrowheads="1"/>
          </p:cNvSpPr>
          <p:nvPr/>
        </p:nvSpPr>
        <p:spPr bwMode="auto">
          <a:xfrm>
            <a:off x="5929124" y="560830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75" name="Text Box 22"/>
          <p:cNvSpPr txBox="1">
            <a:spLocks noChangeArrowheads="1"/>
          </p:cNvSpPr>
          <p:nvPr/>
        </p:nvSpPr>
        <p:spPr bwMode="auto">
          <a:xfrm>
            <a:off x="5929124" y="6113131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76" name="Text Box 23"/>
          <p:cNvSpPr txBox="1">
            <a:spLocks noChangeArrowheads="1"/>
          </p:cNvSpPr>
          <p:nvPr/>
        </p:nvSpPr>
        <p:spPr bwMode="auto">
          <a:xfrm>
            <a:off x="7423168" y="4797270"/>
            <a:ext cx="4318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Text Box 24"/>
          <p:cNvSpPr txBox="1">
            <a:spLocks noChangeArrowheads="1"/>
          </p:cNvSpPr>
          <p:nvPr/>
        </p:nvSpPr>
        <p:spPr bwMode="auto">
          <a:xfrm>
            <a:off x="8540615" y="474634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Text Box 25"/>
          <p:cNvSpPr txBox="1">
            <a:spLocks noChangeArrowheads="1"/>
          </p:cNvSpPr>
          <p:nvPr/>
        </p:nvSpPr>
        <p:spPr bwMode="auto">
          <a:xfrm>
            <a:off x="7324949" y="3938338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" name="Text Box 26"/>
          <p:cNvSpPr txBox="1">
            <a:spLocks noChangeArrowheads="1"/>
          </p:cNvSpPr>
          <p:nvPr/>
        </p:nvSpPr>
        <p:spPr bwMode="auto">
          <a:xfrm>
            <a:off x="8621142" y="392298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" name="Text Box 27"/>
          <p:cNvSpPr txBox="1">
            <a:spLocks noChangeArrowheads="1"/>
          </p:cNvSpPr>
          <p:nvPr/>
        </p:nvSpPr>
        <p:spPr bwMode="auto">
          <a:xfrm>
            <a:off x="9695649" y="392298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" name="Text Box 28"/>
          <p:cNvSpPr txBox="1">
            <a:spLocks noChangeArrowheads="1"/>
          </p:cNvSpPr>
          <p:nvPr/>
        </p:nvSpPr>
        <p:spPr bwMode="auto">
          <a:xfrm>
            <a:off x="9000745" y="4772769"/>
            <a:ext cx="431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" name="Line 30"/>
          <p:cNvSpPr>
            <a:spLocks noChangeShapeType="1"/>
          </p:cNvSpPr>
          <p:nvPr/>
        </p:nvSpPr>
        <p:spPr bwMode="auto">
          <a:xfrm>
            <a:off x="6733772" y="4959859"/>
            <a:ext cx="629144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4" name="Line 31"/>
          <p:cNvSpPr>
            <a:spLocks noChangeShapeType="1"/>
          </p:cNvSpPr>
          <p:nvPr/>
        </p:nvSpPr>
        <p:spPr bwMode="auto">
          <a:xfrm>
            <a:off x="7999430" y="4940940"/>
            <a:ext cx="503238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5" name="Line 32"/>
          <p:cNvSpPr>
            <a:spLocks noChangeShapeType="1"/>
          </p:cNvSpPr>
          <p:nvPr/>
        </p:nvSpPr>
        <p:spPr bwMode="auto">
          <a:xfrm>
            <a:off x="7990722" y="4093387"/>
            <a:ext cx="503237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6" name="Line 33"/>
          <p:cNvSpPr>
            <a:spLocks noChangeShapeType="1"/>
          </p:cNvSpPr>
          <p:nvPr/>
        </p:nvSpPr>
        <p:spPr bwMode="auto">
          <a:xfrm flipV="1">
            <a:off x="6715216" y="4078329"/>
            <a:ext cx="647700" cy="13914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7" name="Line 34"/>
          <p:cNvSpPr>
            <a:spLocks noChangeShapeType="1"/>
          </p:cNvSpPr>
          <p:nvPr/>
        </p:nvSpPr>
        <p:spPr bwMode="auto">
          <a:xfrm>
            <a:off x="9156409" y="4096023"/>
            <a:ext cx="503237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94" name="Group 42"/>
          <p:cNvGrpSpPr>
            <a:grpSpLocks/>
          </p:cNvGrpSpPr>
          <p:nvPr/>
        </p:nvGrpSpPr>
        <p:grpSpPr bwMode="auto">
          <a:xfrm>
            <a:off x="5208400" y="3874756"/>
            <a:ext cx="1800225" cy="2736850"/>
            <a:chOff x="0" y="0"/>
            <a:chExt cx="1134" cy="1951"/>
          </a:xfrm>
        </p:grpSpPr>
        <p:sp>
          <p:nvSpPr>
            <p:cNvPr id="95" name="Rectangle 43"/>
            <p:cNvSpPr>
              <a:spLocks noChangeArrowheads="1"/>
            </p:cNvSpPr>
            <p:nvPr/>
          </p:nvSpPr>
          <p:spPr bwMode="auto">
            <a:xfrm>
              <a:off x="0" y="0"/>
              <a:ext cx="1134" cy="195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6" name="Line 44"/>
            <p:cNvSpPr>
              <a:spLocks noChangeShapeType="1"/>
            </p:cNvSpPr>
            <p:nvPr/>
          </p:nvSpPr>
          <p:spPr bwMode="auto">
            <a:xfrm>
              <a:off x="408" y="0"/>
              <a:ext cx="0" cy="19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7" name="Line 45"/>
            <p:cNvSpPr>
              <a:spLocks noChangeShapeType="1"/>
            </p:cNvSpPr>
            <p:nvPr/>
          </p:nvSpPr>
          <p:spPr bwMode="auto">
            <a:xfrm>
              <a:off x="771" y="0"/>
              <a:ext cx="0" cy="19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8" name="Line 46"/>
            <p:cNvSpPr>
              <a:spLocks noChangeShapeType="1"/>
            </p:cNvSpPr>
            <p:nvPr/>
          </p:nvSpPr>
          <p:spPr bwMode="auto">
            <a:xfrm>
              <a:off x="0" y="318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" name="Line 47"/>
            <p:cNvSpPr>
              <a:spLocks noChangeShapeType="1"/>
            </p:cNvSpPr>
            <p:nvPr/>
          </p:nvSpPr>
          <p:spPr bwMode="auto">
            <a:xfrm>
              <a:off x="0" y="635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0" name="Line 48"/>
            <p:cNvSpPr>
              <a:spLocks noChangeShapeType="1"/>
            </p:cNvSpPr>
            <p:nvPr/>
          </p:nvSpPr>
          <p:spPr bwMode="auto">
            <a:xfrm>
              <a:off x="0" y="953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1" name="Line 49"/>
            <p:cNvSpPr>
              <a:spLocks noChangeShapeType="1"/>
            </p:cNvSpPr>
            <p:nvPr/>
          </p:nvSpPr>
          <p:spPr bwMode="auto">
            <a:xfrm>
              <a:off x="0" y="1270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" name="Line 50"/>
            <p:cNvSpPr>
              <a:spLocks noChangeShapeType="1"/>
            </p:cNvSpPr>
            <p:nvPr/>
          </p:nvSpPr>
          <p:spPr bwMode="auto">
            <a:xfrm>
              <a:off x="0" y="1588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3" name="Text Box 51"/>
          <p:cNvSpPr txBox="1">
            <a:spLocks noChangeArrowheads="1"/>
          </p:cNvSpPr>
          <p:nvPr/>
        </p:nvSpPr>
        <p:spPr bwMode="auto">
          <a:xfrm>
            <a:off x="6505387" y="4457370"/>
            <a:ext cx="4318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="1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" name="Text Box 52"/>
          <p:cNvSpPr txBox="1">
            <a:spLocks noChangeArrowheads="1"/>
          </p:cNvSpPr>
          <p:nvPr/>
        </p:nvSpPr>
        <p:spPr bwMode="auto">
          <a:xfrm>
            <a:off x="6505387" y="5748007"/>
            <a:ext cx="4318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="1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" name="Text Box 53"/>
          <p:cNvSpPr txBox="1">
            <a:spLocks noChangeArrowheads="1"/>
          </p:cNvSpPr>
          <p:nvPr/>
        </p:nvSpPr>
        <p:spPr bwMode="auto">
          <a:xfrm>
            <a:off x="10127449" y="3976542"/>
            <a:ext cx="4318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aseline="-250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6" name="Group 54"/>
          <p:cNvGrpSpPr>
            <a:grpSpLocks/>
          </p:cNvGrpSpPr>
          <p:nvPr/>
        </p:nvGrpSpPr>
        <p:grpSpPr bwMode="auto">
          <a:xfrm>
            <a:off x="7362300" y="5289909"/>
            <a:ext cx="863600" cy="358775"/>
            <a:chOff x="0" y="0"/>
            <a:chExt cx="544" cy="226"/>
          </a:xfrm>
        </p:grpSpPr>
        <p:sp>
          <p:nvSpPr>
            <p:cNvPr id="107" name="Rectangle 55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8" name="Line 56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09" name="Group 57"/>
          <p:cNvGrpSpPr>
            <a:grpSpLocks/>
          </p:cNvGrpSpPr>
          <p:nvPr/>
        </p:nvGrpSpPr>
        <p:grpSpPr bwMode="auto">
          <a:xfrm>
            <a:off x="8500895" y="5281798"/>
            <a:ext cx="863600" cy="358775"/>
            <a:chOff x="0" y="0"/>
            <a:chExt cx="544" cy="226"/>
          </a:xfrm>
        </p:grpSpPr>
        <p:sp>
          <p:nvSpPr>
            <p:cNvPr id="110" name="Rectangle 58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1" name="Line 59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2" name="Text Box 60"/>
          <p:cNvSpPr txBox="1">
            <a:spLocks noChangeArrowheads="1"/>
          </p:cNvSpPr>
          <p:nvPr/>
        </p:nvSpPr>
        <p:spPr bwMode="auto">
          <a:xfrm>
            <a:off x="7415525" y="5342599"/>
            <a:ext cx="431800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" name="Text Box 61"/>
          <p:cNvSpPr txBox="1">
            <a:spLocks noChangeArrowheads="1"/>
          </p:cNvSpPr>
          <p:nvPr/>
        </p:nvSpPr>
        <p:spPr bwMode="auto">
          <a:xfrm>
            <a:off x="8520690" y="5289682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" name="Text Box 62"/>
          <p:cNvSpPr txBox="1">
            <a:spLocks noChangeArrowheads="1"/>
          </p:cNvSpPr>
          <p:nvPr/>
        </p:nvSpPr>
        <p:spPr bwMode="auto">
          <a:xfrm>
            <a:off x="8952490" y="5311907"/>
            <a:ext cx="4318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aseline="-250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" name="Line 63"/>
          <p:cNvSpPr>
            <a:spLocks noChangeShapeType="1"/>
          </p:cNvSpPr>
          <p:nvPr/>
        </p:nvSpPr>
        <p:spPr bwMode="auto">
          <a:xfrm flipV="1">
            <a:off x="6707293" y="5463377"/>
            <a:ext cx="672386" cy="21328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6" name="Line 64"/>
          <p:cNvSpPr>
            <a:spLocks noChangeShapeType="1"/>
          </p:cNvSpPr>
          <p:nvPr/>
        </p:nvSpPr>
        <p:spPr bwMode="auto">
          <a:xfrm>
            <a:off x="8037377" y="5463377"/>
            <a:ext cx="503238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17" name="Group 65"/>
          <p:cNvGrpSpPr>
            <a:grpSpLocks/>
          </p:cNvGrpSpPr>
          <p:nvPr/>
        </p:nvGrpSpPr>
        <p:grpSpPr bwMode="auto">
          <a:xfrm>
            <a:off x="7342819" y="6181395"/>
            <a:ext cx="863600" cy="358775"/>
            <a:chOff x="0" y="0"/>
            <a:chExt cx="544" cy="226"/>
          </a:xfrm>
        </p:grpSpPr>
        <p:sp>
          <p:nvSpPr>
            <p:cNvPr id="118" name="Rectangle 66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9" name="Line 67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20" name="Text Box 68"/>
          <p:cNvSpPr txBox="1">
            <a:spLocks noChangeArrowheads="1"/>
          </p:cNvSpPr>
          <p:nvPr/>
        </p:nvSpPr>
        <p:spPr bwMode="auto">
          <a:xfrm>
            <a:off x="7342819" y="6184570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" name="Text Box 69"/>
          <p:cNvSpPr txBox="1">
            <a:spLocks noChangeArrowheads="1"/>
          </p:cNvSpPr>
          <p:nvPr/>
        </p:nvSpPr>
        <p:spPr bwMode="auto">
          <a:xfrm>
            <a:off x="7774619" y="6206795"/>
            <a:ext cx="4318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aseline="-250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" name="Line 70"/>
          <p:cNvSpPr>
            <a:spLocks noChangeShapeType="1"/>
          </p:cNvSpPr>
          <p:nvPr/>
        </p:nvSpPr>
        <p:spPr bwMode="auto">
          <a:xfrm flipV="1">
            <a:off x="6707294" y="6352323"/>
            <a:ext cx="632687" cy="29617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3" name="Text Box 71"/>
          <p:cNvSpPr txBox="1">
            <a:spLocks noChangeArrowheads="1"/>
          </p:cNvSpPr>
          <p:nvPr/>
        </p:nvSpPr>
        <p:spPr bwMode="auto">
          <a:xfrm>
            <a:off x="4776599" y="3538206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err="1">
                <a:solidFill>
                  <a:srgbClr val="FF33CC"/>
                </a:solidFill>
                <a:latin typeface="Times New Roman" panose="02020603050405020304" pitchFamily="18" charset="0"/>
              </a:rPr>
              <a:t>indegree</a:t>
            </a:r>
            <a:endParaRPr lang="en-US" altLang="zh-CN" sz="2000" dirty="0">
              <a:solidFill>
                <a:srgbClr val="FF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" name="Text Box 72"/>
          <p:cNvSpPr txBox="1">
            <a:spLocks noChangeArrowheads="1"/>
          </p:cNvSpPr>
          <p:nvPr/>
        </p:nvSpPr>
        <p:spPr bwMode="auto">
          <a:xfrm>
            <a:off x="5713224" y="3538206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FF33CC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125" name="Text Box 73"/>
          <p:cNvSpPr txBox="1">
            <a:spLocks noChangeArrowheads="1"/>
          </p:cNvSpPr>
          <p:nvPr/>
        </p:nvSpPr>
        <p:spPr bwMode="auto">
          <a:xfrm>
            <a:off x="6432363" y="3538206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err="1">
                <a:solidFill>
                  <a:srgbClr val="FF33CC"/>
                </a:solidFill>
                <a:latin typeface="Times New Roman" panose="02020603050405020304" pitchFamily="18" charset="0"/>
              </a:rPr>
              <a:t>firstedge</a:t>
            </a:r>
            <a:endParaRPr lang="en-US" altLang="zh-CN" sz="2000" dirty="0">
              <a:solidFill>
                <a:srgbClr val="FF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" name="Oval 11"/>
          <p:cNvSpPr>
            <a:spLocks noChangeArrowheads="1"/>
          </p:cNvSpPr>
          <p:nvPr/>
        </p:nvSpPr>
        <p:spPr bwMode="auto">
          <a:xfrm>
            <a:off x="2129464" y="2866634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Oval 11"/>
          <p:cNvSpPr>
            <a:spLocks noChangeArrowheads="1"/>
          </p:cNvSpPr>
          <p:nvPr/>
        </p:nvSpPr>
        <p:spPr bwMode="auto">
          <a:xfrm>
            <a:off x="3143077" y="2866634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Oval 11"/>
          <p:cNvSpPr>
            <a:spLocks noChangeArrowheads="1"/>
          </p:cNvSpPr>
          <p:nvPr/>
        </p:nvSpPr>
        <p:spPr bwMode="auto">
          <a:xfrm>
            <a:off x="4046576" y="2866634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9" name="直接箭头连接符 148"/>
          <p:cNvCxnSpPr>
            <a:stCxn id="140" idx="6"/>
            <a:endCxn id="143" idx="2"/>
          </p:cNvCxnSpPr>
          <p:nvPr/>
        </p:nvCxnSpPr>
        <p:spPr>
          <a:xfrm>
            <a:off x="3626338" y="3103819"/>
            <a:ext cx="420239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140" idx="2"/>
            <a:endCxn id="139" idx="6"/>
          </p:cNvCxnSpPr>
          <p:nvPr/>
        </p:nvCxnSpPr>
        <p:spPr>
          <a:xfrm flipH="1">
            <a:off x="2612725" y="3103819"/>
            <a:ext cx="530353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 Box 17"/>
          <p:cNvSpPr txBox="1">
            <a:spLocks noChangeArrowheads="1"/>
          </p:cNvSpPr>
          <p:nvPr/>
        </p:nvSpPr>
        <p:spPr bwMode="auto">
          <a:xfrm>
            <a:off x="6238653" y="1836052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29" name="Text Box 17"/>
          <p:cNvSpPr txBox="1">
            <a:spLocks noChangeArrowheads="1"/>
          </p:cNvSpPr>
          <p:nvPr/>
        </p:nvSpPr>
        <p:spPr bwMode="auto">
          <a:xfrm>
            <a:off x="6670453" y="181425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33" name="Text Box 17"/>
          <p:cNvSpPr txBox="1">
            <a:spLocks noChangeArrowheads="1"/>
          </p:cNvSpPr>
          <p:nvPr/>
        </p:nvSpPr>
        <p:spPr bwMode="auto">
          <a:xfrm>
            <a:off x="7153087" y="181425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1700163" y="6063362"/>
            <a:ext cx="898040" cy="461665"/>
            <a:chOff x="5091953" y="6172835"/>
            <a:chExt cx="1768872" cy="461665"/>
          </a:xfrm>
        </p:grpSpPr>
        <p:sp>
          <p:nvSpPr>
            <p:cNvPr id="93" name="矩形 92"/>
            <p:cNvSpPr/>
            <p:nvPr/>
          </p:nvSpPr>
          <p:spPr>
            <a:xfrm>
              <a:off x="5091953" y="6172835"/>
              <a:ext cx="12288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rPr>
                <a:t>top</a:t>
              </a:r>
              <a:endPara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135" name="直接箭头连接符 134"/>
            <p:cNvCxnSpPr/>
            <p:nvPr/>
          </p:nvCxnSpPr>
          <p:spPr>
            <a:xfrm>
              <a:off x="6196911" y="6534194"/>
              <a:ext cx="66391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 Box 17"/>
          <p:cNvSpPr txBox="1">
            <a:spLocks noChangeArrowheads="1"/>
          </p:cNvSpPr>
          <p:nvPr/>
        </p:nvSpPr>
        <p:spPr bwMode="auto">
          <a:xfrm>
            <a:off x="7639068" y="184731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37" name="Text Box 40"/>
          <p:cNvSpPr txBox="1">
            <a:spLocks noChangeArrowheads="1"/>
          </p:cNvSpPr>
          <p:nvPr/>
        </p:nvSpPr>
        <p:spPr bwMode="auto">
          <a:xfrm>
            <a:off x="5338112" y="5777574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000" baseline="-250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" name="Text Box 40"/>
          <p:cNvSpPr txBox="1">
            <a:spLocks noChangeArrowheads="1"/>
          </p:cNvSpPr>
          <p:nvPr/>
        </p:nvSpPr>
        <p:spPr bwMode="auto">
          <a:xfrm>
            <a:off x="5338112" y="4409149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000" baseline="-250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1" name="Text Box 18"/>
          <p:cNvSpPr txBox="1">
            <a:spLocks noChangeArrowheads="1"/>
          </p:cNvSpPr>
          <p:nvPr/>
        </p:nvSpPr>
        <p:spPr bwMode="auto">
          <a:xfrm>
            <a:off x="3048642" y="6063079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44" name="Text Box 21"/>
          <p:cNvSpPr txBox="1">
            <a:spLocks noChangeArrowheads="1"/>
          </p:cNvSpPr>
          <p:nvPr/>
        </p:nvSpPr>
        <p:spPr bwMode="auto">
          <a:xfrm>
            <a:off x="3048642" y="5727415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45" name="Rectangle 2"/>
          <p:cNvSpPr txBox="1">
            <a:spLocks noChangeArrowheads="1"/>
          </p:cNvSpPr>
          <p:nvPr/>
        </p:nvSpPr>
        <p:spPr bwMode="auto">
          <a:xfrm>
            <a:off x="2162968" y="137750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7.6</a:t>
            </a:r>
            <a:r>
              <a:rPr lang="zh-CN" altLang="en-US" dirty="0">
                <a:solidFill>
                  <a:srgbClr val="333399"/>
                </a:solidFill>
              </a:rPr>
              <a:t>有向无环图及其应用</a:t>
            </a:r>
          </a:p>
        </p:txBody>
      </p:sp>
    </p:spTree>
    <p:extLst>
      <p:ext uri="{BB962C8B-B14F-4D97-AF65-F5344CB8AC3E}">
        <p14:creationId xmlns:p14="http://schemas.microsoft.com/office/powerpoint/2010/main" val="383873430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59259E-6 L -0.00034 0.04653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0.04653 L 4.44444E-6 -7.40741E-7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59259E-6 L -0.00034 -0.06065 " pathEditMode="relative" rAng="0" ptsTypes="AA">
                                      <p:cBhvr>
                                        <p:cTn id="68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"/>
                            </p:stCondLst>
                            <p:childTnLst>
                              <p:par>
                                <p:cTn id="7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53" grpId="0"/>
      <p:bldP spid="156" grpId="0"/>
      <p:bldP spid="140" grpId="0" animBg="1"/>
      <p:bldP spid="136" grpId="0"/>
      <p:bldP spid="137" grpId="0"/>
      <p:bldP spid="138" grpId="0"/>
      <p:bldP spid="141" grpId="0"/>
      <p:bldP spid="1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表格 194"/>
          <p:cNvGraphicFramePr>
            <a:graphicFrameLocks noGrp="1"/>
          </p:cNvGraphicFramePr>
          <p:nvPr>
            <p:extLst/>
          </p:nvPr>
        </p:nvGraphicFramePr>
        <p:xfrm>
          <a:off x="2759613" y="3949152"/>
          <a:ext cx="121241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415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8" name="Text Box 40"/>
          <p:cNvSpPr txBox="1">
            <a:spLocks noChangeArrowheads="1"/>
          </p:cNvSpPr>
          <p:nvPr/>
        </p:nvSpPr>
        <p:spPr bwMode="auto">
          <a:xfrm>
            <a:off x="5338112" y="4409149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000" baseline="-250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" name="Text Box 40"/>
          <p:cNvSpPr txBox="1">
            <a:spLocks noChangeArrowheads="1"/>
          </p:cNvSpPr>
          <p:nvPr/>
        </p:nvSpPr>
        <p:spPr bwMode="auto">
          <a:xfrm>
            <a:off x="5338112" y="5777574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000" baseline="-250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4" name="Group 42"/>
          <p:cNvGrpSpPr>
            <a:grpSpLocks/>
          </p:cNvGrpSpPr>
          <p:nvPr/>
        </p:nvGrpSpPr>
        <p:grpSpPr bwMode="auto">
          <a:xfrm>
            <a:off x="5208400" y="3874756"/>
            <a:ext cx="1800225" cy="2736850"/>
            <a:chOff x="0" y="0"/>
            <a:chExt cx="1134" cy="1951"/>
          </a:xfrm>
        </p:grpSpPr>
        <p:sp>
          <p:nvSpPr>
            <p:cNvPr id="95" name="Rectangle 43"/>
            <p:cNvSpPr>
              <a:spLocks noChangeArrowheads="1"/>
            </p:cNvSpPr>
            <p:nvPr/>
          </p:nvSpPr>
          <p:spPr bwMode="auto">
            <a:xfrm>
              <a:off x="0" y="0"/>
              <a:ext cx="1134" cy="195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6" name="Line 44"/>
            <p:cNvSpPr>
              <a:spLocks noChangeShapeType="1"/>
            </p:cNvSpPr>
            <p:nvPr/>
          </p:nvSpPr>
          <p:spPr bwMode="auto">
            <a:xfrm>
              <a:off x="408" y="0"/>
              <a:ext cx="0" cy="19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7" name="Line 45"/>
            <p:cNvSpPr>
              <a:spLocks noChangeShapeType="1"/>
            </p:cNvSpPr>
            <p:nvPr/>
          </p:nvSpPr>
          <p:spPr bwMode="auto">
            <a:xfrm>
              <a:off x="771" y="0"/>
              <a:ext cx="0" cy="19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8" name="Line 46"/>
            <p:cNvSpPr>
              <a:spLocks noChangeShapeType="1"/>
            </p:cNvSpPr>
            <p:nvPr/>
          </p:nvSpPr>
          <p:spPr bwMode="auto">
            <a:xfrm>
              <a:off x="0" y="318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" name="Line 47"/>
            <p:cNvSpPr>
              <a:spLocks noChangeShapeType="1"/>
            </p:cNvSpPr>
            <p:nvPr/>
          </p:nvSpPr>
          <p:spPr bwMode="auto">
            <a:xfrm>
              <a:off x="0" y="635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0" name="Line 48"/>
            <p:cNvSpPr>
              <a:spLocks noChangeShapeType="1"/>
            </p:cNvSpPr>
            <p:nvPr/>
          </p:nvSpPr>
          <p:spPr bwMode="auto">
            <a:xfrm>
              <a:off x="0" y="953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1" name="Line 49"/>
            <p:cNvSpPr>
              <a:spLocks noChangeShapeType="1"/>
            </p:cNvSpPr>
            <p:nvPr/>
          </p:nvSpPr>
          <p:spPr bwMode="auto">
            <a:xfrm>
              <a:off x="0" y="1270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" name="Line 50"/>
            <p:cNvSpPr>
              <a:spLocks noChangeShapeType="1"/>
            </p:cNvSpPr>
            <p:nvPr/>
          </p:nvSpPr>
          <p:spPr bwMode="auto">
            <a:xfrm>
              <a:off x="0" y="1588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41" name="Text Box 18"/>
          <p:cNvSpPr txBox="1">
            <a:spLocks noChangeArrowheads="1"/>
          </p:cNvSpPr>
          <p:nvPr/>
        </p:nvSpPr>
        <p:spPr bwMode="auto">
          <a:xfrm>
            <a:off x="3048642" y="6063079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31" name="Text Box 40"/>
          <p:cNvSpPr txBox="1">
            <a:spLocks noChangeArrowheads="1"/>
          </p:cNvSpPr>
          <p:nvPr/>
        </p:nvSpPr>
        <p:spPr bwMode="auto">
          <a:xfrm>
            <a:off x="5338112" y="6280812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000" baseline="-250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7" name="Text Box 40"/>
          <p:cNvSpPr txBox="1">
            <a:spLocks noChangeArrowheads="1"/>
          </p:cNvSpPr>
          <p:nvPr/>
        </p:nvSpPr>
        <p:spPr bwMode="auto">
          <a:xfrm>
            <a:off x="5338112" y="5272749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000" baseline="-250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" name="Text Box 40"/>
          <p:cNvSpPr txBox="1">
            <a:spLocks noChangeArrowheads="1"/>
          </p:cNvSpPr>
          <p:nvPr/>
        </p:nvSpPr>
        <p:spPr bwMode="auto">
          <a:xfrm>
            <a:off x="5338112" y="4840949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000" baseline="-250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1850007" y="1236078"/>
            <a:ext cx="5864482" cy="54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defPPr>
              <a:defRPr lang="zh-CN"/>
            </a:defPPr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993300"/>
                </a:solidFill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zh-CN" altLang="en-US" dirty="0"/>
              <a:t>拓扑排序算法执行过程</a:t>
            </a:r>
          </a:p>
        </p:txBody>
      </p:sp>
      <p:sp>
        <p:nvSpPr>
          <p:cNvPr id="88" name="Text Box 35"/>
          <p:cNvSpPr txBox="1">
            <a:spLocks noChangeArrowheads="1"/>
          </p:cNvSpPr>
          <p:nvPr/>
        </p:nvSpPr>
        <p:spPr bwMode="auto">
          <a:xfrm>
            <a:off x="5338112" y="3977349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3" name="Group 2"/>
          <p:cNvGrpSpPr>
            <a:grpSpLocks/>
          </p:cNvGrpSpPr>
          <p:nvPr/>
        </p:nvGrpSpPr>
        <p:grpSpPr bwMode="auto">
          <a:xfrm>
            <a:off x="7353605" y="4746010"/>
            <a:ext cx="863600" cy="358775"/>
            <a:chOff x="0" y="0"/>
            <a:chExt cx="544" cy="226"/>
          </a:xfrm>
        </p:grpSpPr>
        <p:sp>
          <p:nvSpPr>
            <p:cNvPr id="54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5" name="Line 4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6" name="Group 5"/>
          <p:cNvGrpSpPr>
            <a:grpSpLocks/>
          </p:cNvGrpSpPr>
          <p:nvPr/>
        </p:nvGrpSpPr>
        <p:grpSpPr bwMode="auto">
          <a:xfrm>
            <a:off x="7324949" y="3916637"/>
            <a:ext cx="863600" cy="358775"/>
            <a:chOff x="0" y="0"/>
            <a:chExt cx="544" cy="226"/>
          </a:xfrm>
        </p:grpSpPr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8" name="Line 7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1" name="Group 8"/>
          <p:cNvGrpSpPr>
            <a:grpSpLocks/>
          </p:cNvGrpSpPr>
          <p:nvPr/>
        </p:nvGrpSpPr>
        <p:grpSpPr bwMode="auto">
          <a:xfrm>
            <a:off x="8502668" y="4740322"/>
            <a:ext cx="863600" cy="358775"/>
            <a:chOff x="0" y="0"/>
            <a:chExt cx="544" cy="226"/>
          </a:xfrm>
        </p:grpSpPr>
        <p:sp>
          <p:nvSpPr>
            <p:cNvPr id="62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3" name="Line 10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4" name="Group 11"/>
          <p:cNvGrpSpPr>
            <a:grpSpLocks/>
          </p:cNvGrpSpPr>
          <p:nvPr/>
        </p:nvGrpSpPr>
        <p:grpSpPr bwMode="auto">
          <a:xfrm>
            <a:off x="8493958" y="3916637"/>
            <a:ext cx="863600" cy="358775"/>
            <a:chOff x="0" y="0"/>
            <a:chExt cx="544" cy="226"/>
          </a:xfrm>
        </p:grpSpPr>
        <p:sp>
          <p:nvSpPr>
            <p:cNvPr id="65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7" name="Group 14"/>
          <p:cNvGrpSpPr>
            <a:grpSpLocks/>
          </p:cNvGrpSpPr>
          <p:nvPr/>
        </p:nvGrpSpPr>
        <p:grpSpPr bwMode="auto">
          <a:xfrm>
            <a:off x="9659645" y="3922987"/>
            <a:ext cx="863600" cy="358775"/>
            <a:chOff x="0" y="0"/>
            <a:chExt cx="544" cy="226"/>
          </a:xfrm>
        </p:grpSpPr>
        <p:sp>
          <p:nvSpPr>
            <p:cNvPr id="68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70" name="Text Box 17"/>
          <p:cNvSpPr txBox="1">
            <a:spLocks noChangeArrowheads="1"/>
          </p:cNvSpPr>
          <p:nvPr/>
        </p:nvSpPr>
        <p:spPr bwMode="auto">
          <a:xfrm>
            <a:off x="5929124" y="388110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1" name="Text Box 18"/>
          <p:cNvSpPr txBox="1">
            <a:spLocks noChangeArrowheads="1"/>
          </p:cNvSpPr>
          <p:nvPr/>
        </p:nvSpPr>
        <p:spPr bwMode="auto">
          <a:xfrm>
            <a:off x="5929124" y="4239881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5929124" y="4666920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3" name="Text Box 20"/>
          <p:cNvSpPr txBox="1">
            <a:spLocks noChangeArrowheads="1"/>
          </p:cNvSpPr>
          <p:nvPr/>
        </p:nvSpPr>
        <p:spPr bwMode="auto">
          <a:xfrm>
            <a:off x="5929124" y="5105070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74" name="Text Box 21"/>
          <p:cNvSpPr txBox="1">
            <a:spLocks noChangeArrowheads="1"/>
          </p:cNvSpPr>
          <p:nvPr/>
        </p:nvSpPr>
        <p:spPr bwMode="auto">
          <a:xfrm>
            <a:off x="5929124" y="560830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75" name="Text Box 22"/>
          <p:cNvSpPr txBox="1">
            <a:spLocks noChangeArrowheads="1"/>
          </p:cNvSpPr>
          <p:nvPr/>
        </p:nvSpPr>
        <p:spPr bwMode="auto">
          <a:xfrm>
            <a:off x="5929124" y="6113131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76" name="Text Box 23"/>
          <p:cNvSpPr txBox="1">
            <a:spLocks noChangeArrowheads="1"/>
          </p:cNvSpPr>
          <p:nvPr/>
        </p:nvSpPr>
        <p:spPr bwMode="auto">
          <a:xfrm>
            <a:off x="7423168" y="4797270"/>
            <a:ext cx="4318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Text Box 24"/>
          <p:cNvSpPr txBox="1">
            <a:spLocks noChangeArrowheads="1"/>
          </p:cNvSpPr>
          <p:nvPr/>
        </p:nvSpPr>
        <p:spPr bwMode="auto">
          <a:xfrm>
            <a:off x="8540615" y="474634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Text Box 25"/>
          <p:cNvSpPr txBox="1">
            <a:spLocks noChangeArrowheads="1"/>
          </p:cNvSpPr>
          <p:nvPr/>
        </p:nvSpPr>
        <p:spPr bwMode="auto">
          <a:xfrm>
            <a:off x="7324949" y="3938338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" name="Text Box 26"/>
          <p:cNvSpPr txBox="1">
            <a:spLocks noChangeArrowheads="1"/>
          </p:cNvSpPr>
          <p:nvPr/>
        </p:nvSpPr>
        <p:spPr bwMode="auto">
          <a:xfrm>
            <a:off x="8621142" y="392298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" name="Text Box 27"/>
          <p:cNvSpPr txBox="1">
            <a:spLocks noChangeArrowheads="1"/>
          </p:cNvSpPr>
          <p:nvPr/>
        </p:nvSpPr>
        <p:spPr bwMode="auto">
          <a:xfrm>
            <a:off x="9695649" y="392298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" name="Text Box 28"/>
          <p:cNvSpPr txBox="1">
            <a:spLocks noChangeArrowheads="1"/>
          </p:cNvSpPr>
          <p:nvPr/>
        </p:nvSpPr>
        <p:spPr bwMode="auto">
          <a:xfrm>
            <a:off x="9000745" y="4772769"/>
            <a:ext cx="431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aseline="-250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" name="Line 30"/>
          <p:cNvSpPr>
            <a:spLocks noChangeShapeType="1"/>
          </p:cNvSpPr>
          <p:nvPr/>
        </p:nvSpPr>
        <p:spPr bwMode="auto">
          <a:xfrm>
            <a:off x="6733772" y="4959859"/>
            <a:ext cx="629144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4" name="Line 31"/>
          <p:cNvSpPr>
            <a:spLocks noChangeShapeType="1"/>
          </p:cNvSpPr>
          <p:nvPr/>
        </p:nvSpPr>
        <p:spPr bwMode="auto">
          <a:xfrm>
            <a:off x="7999430" y="4940940"/>
            <a:ext cx="503238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5" name="Line 32"/>
          <p:cNvSpPr>
            <a:spLocks noChangeShapeType="1"/>
          </p:cNvSpPr>
          <p:nvPr/>
        </p:nvSpPr>
        <p:spPr bwMode="auto">
          <a:xfrm>
            <a:off x="7990722" y="4093387"/>
            <a:ext cx="503237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6" name="Line 33"/>
          <p:cNvSpPr>
            <a:spLocks noChangeShapeType="1"/>
          </p:cNvSpPr>
          <p:nvPr/>
        </p:nvSpPr>
        <p:spPr bwMode="auto">
          <a:xfrm flipV="1">
            <a:off x="6715216" y="4078329"/>
            <a:ext cx="647700" cy="13914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7" name="Line 34"/>
          <p:cNvSpPr>
            <a:spLocks noChangeShapeType="1"/>
          </p:cNvSpPr>
          <p:nvPr/>
        </p:nvSpPr>
        <p:spPr bwMode="auto">
          <a:xfrm>
            <a:off x="9156409" y="4096023"/>
            <a:ext cx="503237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3" name="Text Box 51"/>
          <p:cNvSpPr txBox="1">
            <a:spLocks noChangeArrowheads="1"/>
          </p:cNvSpPr>
          <p:nvPr/>
        </p:nvSpPr>
        <p:spPr bwMode="auto">
          <a:xfrm>
            <a:off x="6505387" y="4457370"/>
            <a:ext cx="4318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="1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" name="Text Box 52"/>
          <p:cNvSpPr txBox="1">
            <a:spLocks noChangeArrowheads="1"/>
          </p:cNvSpPr>
          <p:nvPr/>
        </p:nvSpPr>
        <p:spPr bwMode="auto">
          <a:xfrm>
            <a:off x="6505387" y="5748007"/>
            <a:ext cx="4318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="1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" name="Text Box 53"/>
          <p:cNvSpPr txBox="1">
            <a:spLocks noChangeArrowheads="1"/>
          </p:cNvSpPr>
          <p:nvPr/>
        </p:nvSpPr>
        <p:spPr bwMode="auto">
          <a:xfrm>
            <a:off x="10127449" y="3976542"/>
            <a:ext cx="4318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aseline="-250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6" name="Group 54"/>
          <p:cNvGrpSpPr>
            <a:grpSpLocks/>
          </p:cNvGrpSpPr>
          <p:nvPr/>
        </p:nvGrpSpPr>
        <p:grpSpPr bwMode="auto">
          <a:xfrm>
            <a:off x="7362300" y="5289909"/>
            <a:ext cx="863600" cy="358775"/>
            <a:chOff x="0" y="0"/>
            <a:chExt cx="544" cy="226"/>
          </a:xfrm>
        </p:grpSpPr>
        <p:sp>
          <p:nvSpPr>
            <p:cNvPr id="107" name="Rectangle 55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8" name="Line 56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09" name="Group 57"/>
          <p:cNvGrpSpPr>
            <a:grpSpLocks/>
          </p:cNvGrpSpPr>
          <p:nvPr/>
        </p:nvGrpSpPr>
        <p:grpSpPr bwMode="auto">
          <a:xfrm>
            <a:off x="8500895" y="5281798"/>
            <a:ext cx="863600" cy="358775"/>
            <a:chOff x="0" y="0"/>
            <a:chExt cx="544" cy="226"/>
          </a:xfrm>
        </p:grpSpPr>
        <p:sp>
          <p:nvSpPr>
            <p:cNvPr id="110" name="Rectangle 58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1" name="Line 59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2" name="Text Box 60"/>
          <p:cNvSpPr txBox="1">
            <a:spLocks noChangeArrowheads="1"/>
          </p:cNvSpPr>
          <p:nvPr/>
        </p:nvSpPr>
        <p:spPr bwMode="auto">
          <a:xfrm>
            <a:off x="7415525" y="5342599"/>
            <a:ext cx="431800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" name="Text Box 61"/>
          <p:cNvSpPr txBox="1">
            <a:spLocks noChangeArrowheads="1"/>
          </p:cNvSpPr>
          <p:nvPr/>
        </p:nvSpPr>
        <p:spPr bwMode="auto">
          <a:xfrm>
            <a:off x="8520690" y="5289682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" name="Text Box 62"/>
          <p:cNvSpPr txBox="1">
            <a:spLocks noChangeArrowheads="1"/>
          </p:cNvSpPr>
          <p:nvPr/>
        </p:nvSpPr>
        <p:spPr bwMode="auto">
          <a:xfrm>
            <a:off x="8952490" y="5311907"/>
            <a:ext cx="4318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aseline="-250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" name="Line 63"/>
          <p:cNvSpPr>
            <a:spLocks noChangeShapeType="1"/>
          </p:cNvSpPr>
          <p:nvPr/>
        </p:nvSpPr>
        <p:spPr bwMode="auto">
          <a:xfrm flipV="1">
            <a:off x="6707293" y="5463377"/>
            <a:ext cx="672386" cy="21328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6" name="Line 64"/>
          <p:cNvSpPr>
            <a:spLocks noChangeShapeType="1"/>
          </p:cNvSpPr>
          <p:nvPr/>
        </p:nvSpPr>
        <p:spPr bwMode="auto">
          <a:xfrm>
            <a:off x="8037377" y="5463377"/>
            <a:ext cx="503238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17" name="Group 65"/>
          <p:cNvGrpSpPr>
            <a:grpSpLocks/>
          </p:cNvGrpSpPr>
          <p:nvPr/>
        </p:nvGrpSpPr>
        <p:grpSpPr bwMode="auto">
          <a:xfrm>
            <a:off x="7342819" y="6181395"/>
            <a:ext cx="863600" cy="358775"/>
            <a:chOff x="0" y="0"/>
            <a:chExt cx="544" cy="226"/>
          </a:xfrm>
        </p:grpSpPr>
        <p:sp>
          <p:nvSpPr>
            <p:cNvPr id="118" name="Rectangle 66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9" name="Line 67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20" name="Text Box 68"/>
          <p:cNvSpPr txBox="1">
            <a:spLocks noChangeArrowheads="1"/>
          </p:cNvSpPr>
          <p:nvPr/>
        </p:nvSpPr>
        <p:spPr bwMode="auto">
          <a:xfrm>
            <a:off x="7342819" y="6184570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" name="Text Box 69"/>
          <p:cNvSpPr txBox="1">
            <a:spLocks noChangeArrowheads="1"/>
          </p:cNvSpPr>
          <p:nvPr/>
        </p:nvSpPr>
        <p:spPr bwMode="auto">
          <a:xfrm>
            <a:off x="7774619" y="6206795"/>
            <a:ext cx="4318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aseline="-250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" name="Line 70"/>
          <p:cNvSpPr>
            <a:spLocks noChangeShapeType="1"/>
          </p:cNvSpPr>
          <p:nvPr/>
        </p:nvSpPr>
        <p:spPr bwMode="auto">
          <a:xfrm flipV="1">
            <a:off x="6707294" y="6352323"/>
            <a:ext cx="632687" cy="29617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3" name="Text Box 71"/>
          <p:cNvSpPr txBox="1">
            <a:spLocks noChangeArrowheads="1"/>
          </p:cNvSpPr>
          <p:nvPr/>
        </p:nvSpPr>
        <p:spPr bwMode="auto">
          <a:xfrm>
            <a:off x="4776599" y="3538206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err="1">
                <a:solidFill>
                  <a:srgbClr val="FF33CC"/>
                </a:solidFill>
                <a:latin typeface="Times New Roman" panose="02020603050405020304" pitchFamily="18" charset="0"/>
              </a:rPr>
              <a:t>indegree</a:t>
            </a:r>
            <a:endParaRPr lang="en-US" altLang="zh-CN" sz="2000" dirty="0">
              <a:solidFill>
                <a:srgbClr val="FF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" name="Text Box 72"/>
          <p:cNvSpPr txBox="1">
            <a:spLocks noChangeArrowheads="1"/>
          </p:cNvSpPr>
          <p:nvPr/>
        </p:nvSpPr>
        <p:spPr bwMode="auto">
          <a:xfrm>
            <a:off x="5713224" y="3538206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FF33CC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125" name="Text Box 73"/>
          <p:cNvSpPr txBox="1">
            <a:spLocks noChangeArrowheads="1"/>
          </p:cNvSpPr>
          <p:nvPr/>
        </p:nvSpPr>
        <p:spPr bwMode="auto">
          <a:xfrm>
            <a:off x="6432363" y="3538206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err="1">
                <a:solidFill>
                  <a:srgbClr val="FF33CC"/>
                </a:solidFill>
                <a:latin typeface="Times New Roman" panose="02020603050405020304" pitchFamily="18" charset="0"/>
              </a:rPr>
              <a:t>firstedge</a:t>
            </a:r>
            <a:endParaRPr lang="en-US" altLang="zh-CN" sz="2000" dirty="0">
              <a:solidFill>
                <a:srgbClr val="FF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" name="Oval 11"/>
          <p:cNvSpPr>
            <a:spLocks noChangeArrowheads="1"/>
          </p:cNvSpPr>
          <p:nvPr/>
        </p:nvSpPr>
        <p:spPr bwMode="auto">
          <a:xfrm>
            <a:off x="2129464" y="2866634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Oval 11"/>
          <p:cNvSpPr>
            <a:spLocks noChangeArrowheads="1"/>
          </p:cNvSpPr>
          <p:nvPr/>
        </p:nvSpPr>
        <p:spPr bwMode="auto">
          <a:xfrm>
            <a:off x="4046576" y="2866634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Text Box 17"/>
          <p:cNvSpPr txBox="1">
            <a:spLocks noChangeArrowheads="1"/>
          </p:cNvSpPr>
          <p:nvPr/>
        </p:nvSpPr>
        <p:spPr bwMode="auto">
          <a:xfrm>
            <a:off x="6238653" y="1836052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29" name="Text Box 17"/>
          <p:cNvSpPr txBox="1">
            <a:spLocks noChangeArrowheads="1"/>
          </p:cNvSpPr>
          <p:nvPr/>
        </p:nvSpPr>
        <p:spPr bwMode="auto">
          <a:xfrm>
            <a:off x="6670453" y="181425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33" name="Text Box 17"/>
          <p:cNvSpPr txBox="1">
            <a:spLocks noChangeArrowheads="1"/>
          </p:cNvSpPr>
          <p:nvPr/>
        </p:nvSpPr>
        <p:spPr bwMode="auto">
          <a:xfrm>
            <a:off x="7153087" y="181425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36" name="Text Box 17"/>
          <p:cNvSpPr txBox="1">
            <a:spLocks noChangeArrowheads="1"/>
          </p:cNvSpPr>
          <p:nvPr/>
        </p:nvSpPr>
        <p:spPr bwMode="auto">
          <a:xfrm>
            <a:off x="7639068" y="184731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44" name="Text Box 21"/>
          <p:cNvSpPr txBox="1">
            <a:spLocks noChangeArrowheads="1"/>
          </p:cNvSpPr>
          <p:nvPr/>
        </p:nvSpPr>
        <p:spPr bwMode="auto">
          <a:xfrm>
            <a:off x="3048642" y="5727415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grpSp>
        <p:nvGrpSpPr>
          <p:cNvPr id="126" name="组合 125"/>
          <p:cNvGrpSpPr/>
          <p:nvPr/>
        </p:nvGrpSpPr>
        <p:grpSpPr>
          <a:xfrm>
            <a:off x="1680444" y="5635642"/>
            <a:ext cx="898040" cy="461665"/>
            <a:chOff x="5091953" y="6172835"/>
            <a:chExt cx="1768872" cy="461665"/>
          </a:xfrm>
        </p:grpSpPr>
        <p:sp>
          <p:nvSpPr>
            <p:cNvPr id="127" name="矩形 126"/>
            <p:cNvSpPr/>
            <p:nvPr/>
          </p:nvSpPr>
          <p:spPr>
            <a:xfrm>
              <a:off x="5091953" y="6172835"/>
              <a:ext cx="12288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rPr>
                <a:t>top</a:t>
              </a:r>
              <a:endPara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128" name="直接箭头连接符 127"/>
            <p:cNvCxnSpPr/>
            <p:nvPr/>
          </p:nvCxnSpPr>
          <p:spPr>
            <a:xfrm>
              <a:off x="6196911" y="6534194"/>
              <a:ext cx="66391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 Box 21"/>
          <p:cNvSpPr txBox="1">
            <a:spLocks noChangeArrowheads="1"/>
          </p:cNvSpPr>
          <p:nvPr/>
        </p:nvSpPr>
        <p:spPr bwMode="auto">
          <a:xfrm>
            <a:off x="8131098" y="184731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32" name="Text Box 21"/>
          <p:cNvSpPr txBox="1">
            <a:spLocks noChangeArrowheads="1"/>
          </p:cNvSpPr>
          <p:nvPr/>
        </p:nvSpPr>
        <p:spPr bwMode="auto">
          <a:xfrm>
            <a:off x="8621142" y="184731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45" name="Rectangle 2"/>
          <p:cNvSpPr txBox="1">
            <a:spLocks noChangeArrowheads="1"/>
          </p:cNvSpPr>
          <p:nvPr/>
        </p:nvSpPr>
        <p:spPr bwMode="auto">
          <a:xfrm>
            <a:off x="2162968" y="137750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7.6</a:t>
            </a:r>
            <a:r>
              <a:rPr lang="zh-CN" altLang="en-US" dirty="0">
                <a:solidFill>
                  <a:srgbClr val="333399"/>
                </a:solidFill>
              </a:rPr>
              <a:t>有向无环图及其应用</a:t>
            </a:r>
          </a:p>
        </p:txBody>
      </p:sp>
    </p:spTree>
    <p:extLst>
      <p:ext uri="{BB962C8B-B14F-4D97-AF65-F5344CB8AC3E}">
        <p14:creationId xmlns:p14="http://schemas.microsoft.com/office/powerpoint/2010/main" val="283219330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-0.00018 0.06042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6042 L -0.00018 0.1088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139" grpId="0" animBg="1"/>
      <p:bldP spid="143" grpId="0" animBg="1"/>
      <p:bldP spid="144" grpId="0"/>
      <p:bldP spid="130" grpId="0"/>
      <p:bldP spid="1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60351"/>
            <a:ext cx="8540750" cy="67151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拓扑排序</a:t>
            </a:r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实现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954331" y="1484785"/>
            <a:ext cx="8136904" cy="4353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FindInDegree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ALGraph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*G)	      </a:t>
            </a:r>
            <a:r>
              <a:rPr lang="en-US" sz="2400" dirty="0">
                <a:solidFill>
                  <a:srgbClr val="CC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CC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求各顶点入度</a:t>
            </a:r>
            <a:endParaRPr lang="en-US" altLang="zh-CN" sz="2400" dirty="0">
              <a:solidFill>
                <a:srgbClr val="CC3399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int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j;</a:t>
            </a:r>
            <a:endParaRPr lang="zh-CN" altLang="en-US" sz="24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EdgeNode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*p;</a:t>
            </a:r>
            <a:endParaRPr lang="zh-CN" altLang="en-US" sz="24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for (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=0;i&lt;G-&gt;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vertexNum;i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      </a:t>
            </a:r>
            <a:r>
              <a:rPr lang="en-US" sz="2400" dirty="0">
                <a:solidFill>
                  <a:srgbClr val="CC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CC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入度置初值</a:t>
            </a:r>
            <a:r>
              <a:rPr lang="en-US" sz="2400" dirty="0">
                <a:solidFill>
                  <a:srgbClr val="CC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endParaRPr lang="zh-CN" altLang="en-US" sz="2400" dirty="0">
              <a:solidFill>
                <a:srgbClr val="CC3399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G-&gt;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adjlist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indegree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=0;</a:t>
            </a:r>
            <a:endParaRPr lang="zh-CN" altLang="en-US" sz="24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for (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=0;i&lt;G-&gt;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vertexNum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      </a:t>
            </a:r>
            <a:r>
              <a:rPr lang="en-US" sz="2400" dirty="0">
                <a:solidFill>
                  <a:srgbClr val="CC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CC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求所有顶点的入度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for (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p=G-&gt;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adjlist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firstedge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;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p!=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NULL;p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=p-&gt;next)</a:t>
            </a:r>
            <a:endParaRPr lang="zh-CN" altLang="en-US" sz="24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G-&gt;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adjlist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[p-&gt;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adjvertex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indegree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</a:t>
            </a:r>
            <a:endParaRPr lang="zh-CN" altLang="en-US" sz="24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4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881011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162968" y="137750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7.6</a:t>
            </a:r>
            <a:r>
              <a:rPr lang="zh-CN" altLang="en-US" dirty="0">
                <a:solidFill>
                  <a:srgbClr val="333399"/>
                </a:solidFill>
              </a:rPr>
              <a:t>有向无环图及其应用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75520" y="1196752"/>
            <a:ext cx="4464496" cy="601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AOV</a:t>
            </a:r>
            <a:r>
              <a: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网与拓扑排序</a:t>
            </a:r>
          </a:p>
        </p:txBody>
      </p:sp>
      <p:sp>
        <p:nvSpPr>
          <p:cNvPr id="3" name="矩形 2"/>
          <p:cNvSpPr/>
          <p:nvPr/>
        </p:nvSpPr>
        <p:spPr>
          <a:xfrm>
            <a:off x="1800541" y="1813654"/>
            <a:ext cx="8280920" cy="219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00050" lvl="1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AOV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网：</a:t>
            </a:r>
            <a:r>
              <a:rPr lang="zh-CN" altLang="en-US" sz="28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如果用图中的</a:t>
            </a:r>
            <a:r>
              <a:rPr lang="zh-CN" altLang="en-US" sz="28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顶点</a:t>
            </a:r>
            <a:r>
              <a:rPr lang="zh-CN" altLang="en-US" sz="28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表示一项工程中的</a:t>
            </a:r>
            <a:r>
              <a:rPr lang="zh-CN" altLang="en-US" sz="28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活动</a:t>
            </a:r>
            <a:r>
              <a:rPr lang="zh-CN" altLang="en-US" sz="28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（子工程），</a:t>
            </a:r>
            <a:r>
              <a:rPr lang="zh-CN" altLang="en-US" sz="28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边</a:t>
            </a:r>
            <a:r>
              <a:rPr lang="zh-CN" altLang="en-US" sz="28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表示活动间的</a:t>
            </a:r>
            <a:r>
              <a:rPr lang="zh-CN" altLang="en-US" sz="28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先后关系</a:t>
            </a:r>
            <a:r>
              <a:rPr lang="zh-CN" altLang="en-US" sz="28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，则这样</a:t>
            </a:r>
            <a:r>
              <a:rPr lang="zh-CN" altLang="en-US" sz="28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的反映整个工程各活动之间关系的有向图</a:t>
            </a:r>
            <a:r>
              <a:rPr lang="zh-CN" altLang="en-US" sz="28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zh-CN" altLang="en-US" sz="28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顶点活动网</a:t>
            </a:r>
            <a:r>
              <a:rPr lang="en-US" altLang="zh-CN" sz="28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(Activity On Vertex network</a:t>
            </a:r>
            <a:r>
              <a:rPr lang="zh-CN" altLang="en-US" sz="28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，简称</a:t>
            </a:r>
            <a:r>
              <a:rPr lang="en-US" altLang="zh-CN" sz="28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AOV</a:t>
            </a:r>
            <a:r>
              <a:rPr lang="zh-CN" altLang="en-US" sz="28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网</a:t>
            </a:r>
            <a:r>
              <a:rPr lang="en-US" altLang="zh-CN" sz="28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400050" lvl="1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AOV</a:t>
            </a:r>
            <a:r>
              <a:rPr lang="zh-CN" altLang="en-US" sz="28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网中的弧表示活动之间存在的制约关系</a:t>
            </a:r>
          </a:p>
        </p:txBody>
      </p:sp>
      <p:sp>
        <p:nvSpPr>
          <p:cNvPr id="2" name="矩形 1"/>
          <p:cNvSpPr/>
          <p:nvPr/>
        </p:nvSpPr>
        <p:spPr>
          <a:xfrm>
            <a:off x="1665653" y="4869160"/>
            <a:ext cx="8550696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AOV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网中，若从顶点</a:t>
            </a:r>
            <a:r>
              <a:rPr lang="en-US" altLang="zh-CN" sz="2400" dirty="0" err="1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到顶点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之间存在一条有向路径，称</a:t>
            </a:r>
            <a:r>
              <a:rPr lang="en-US" altLang="zh-CN" sz="2400" dirty="0" err="1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是顶点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的前驱，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 err="1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的后继。若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是图中的弧，则称顶点</a:t>
            </a:r>
            <a:r>
              <a:rPr lang="en-US" altLang="zh-CN" sz="2400" dirty="0" err="1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是顶点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的直接前驱，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是顶点</a:t>
            </a:r>
            <a:r>
              <a:rPr lang="en-US" altLang="zh-CN" sz="2400" dirty="0" err="1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的直接后继</a:t>
            </a:r>
            <a:endParaRPr lang="en-US" altLang="zh-CN" sz="2400" dirty="0">
              <a:solidFill>
                <a:srgbClr val="33339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AOV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网中的弧表示活动之间存在的制约关系</a:t>
            </a:r>
          </a:p>
        </p:txBody>
      </p:sp>
    </p:spTree>
    <p:extLst>
      <p:ext uri="{BB962C8B-B14F-4D97-AF65-F5344CB8AC3E}">
        <p14:creationId xmlns:p14="http://schemas.microsoft.com/office/powerpoint/2010/main" val="191310655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03513" y="1124744"/>
            <a:ext cx="8568952" cy="504056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Top_Sort</a:t>
            </a:r>
            <a:r>
              <a:rPr lang="zh-CN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ALGraph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G</a:t>
            </a:r>
            <a:r>
              <a:rPr lang="zh-CN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PseqStack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zh-CN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栈初始化</a:t>
            </a:r>
            <a:r>
              <a:rPr lang="en-US" altLang="zh-CN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zh-CN" sz="2400" dirty="0">
              <a:solidFill>
                <a:schemeClr val="bg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s=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Init_SeqStack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();</a:t>
            </a:r>
          </a:p>
          <a:p>
            <a:pPr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FindInDegree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(&amp;G);         </a:t>
            </a:r>
            <a:r>
              <a:rPr lang="en-US" altLang="zh-CN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计算各顶点的度</a:t>
            </a:r>
            <a:endParaRPr lang="en-US" altLang="zh-CN" sz="2400" dirty="0">
              <a:solidFill>
                <a:schemeClr val="bg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CC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for </a:t>
            </a:r>
            <a:r>
              <a:rPr lang="en-US" altLang="zh-CN" sz="2400" dirty="0">
                <a:solidFill>
                  <a:srgbClr val="CC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solidFill>
                  <a:srgbClr val="CC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C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=0;i&lt;G-&gt;</a:t>
            </a:r>
            <a:r>
              <a:rPr lang="en-US" altLang="zh-CN" sz="2400" dirty="0" err="1">
                <a:solidFill>
                  <a:srgbClr val="CC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vertexNum;i</a:t>
            </a:r>
            <a:r>
              <a:rPr lang="en-US" altLang="zh-CN" sz="2400" dirty="0">
                <a:solidFill>
                  <a:srgbClr val="CC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zh-CN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将入度为</a:t>
            </a:r>
            <a:r>
              <a:rPr lang="en-US" altLang="zh-CN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的顶点压入栈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</a:t>
            </a:r>
            <a:r>
              <a:rPr lang="en-US" altLang="zh-CN" sz="2400" dirty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zh-CN" altLang="zh-CN" sz="2400" dirty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 </a:t>
            </a:r>
            <a:r>
              <a:rPr lang="en-US" altLang="zh-CN" sz="2400" dirty="0" err="1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G.adjlist</a:t>
            </a:r>
            <a:r>
              <a:rPr lang="en-US" altLang="zh-CN" sz="2400" dirty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].</a:t>
            </a:r>
            <a:r>
              <a:rPr lang="en-US" altLang="zh-CN" sz="2400" dirty="0" err="1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indegree</a:t>
            </a:r>
            <a:r>
              <a:rPr lang="en-US" altLang="zh-CN" sz="2400" dirty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= 0</a:t>
            </a:r>
            <a:r>
              <a:rPr lang="zh-CN" altLang="zh-CN" sz="2400" dirty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 </a:t>
            </a:r>
            <a:r>
              <a:rPr lang="en-US" altLang="zh-CN" sz="2400" dirty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400" dirty="0" err="1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Push_SeqStack</a:t>
            </a:r>
            <a:r>
              <a:rPr lang="en-US" altLang="zh-CN" sz="2400" dirty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s,i</a:t>
            </a:r>
            <a:r>
              <a:rPr lang="en-US" altLang="zh-CN" sz="2400" dirty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endParaRPr lang="zh-CN" altLang="zh-CN" sz="2400" dirty="0">
              <a:solidFill>
                <a:srgbClr val="CC00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}</a:t>
            </a:r>
            <a:endParaRPr lang="zh-CN" altLang="zh-CN" sz="2400" dirty="0">
              <a:solidFill>
                <a:srgbClr val="CC00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CC00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60351"/>
            <a:ext cx="8540750" cy="67151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拓扑排序</a:t>
            </a:r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282160237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0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0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0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0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0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03513" y="1124744"/>
            <a:ext cx="8784975" cy="5733256"/>
          </a:xfrm>
          <a:solidFill>
            <a:srgbClr val="CCFFFF"/>
          </a:solidFill>
        </p:spPr>
        <p:txBody>
          <a:bodyPr/>
          <a:lstStyle/>
          <a:p>
            <a:pPr>
              <a:buNone/>
            </a:pP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　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while (!</a:t>
            </a:r>
            <a:r>
              <a:rPr lang="en-US" altLang="zh-CN" sz="24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Empty_SeqStack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  </a:t>
            </a:r>
            <a:r>
              <a:rPr lang="en-US" altLang="zh-CN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栈不空循环</a:t>
            </a:r>
            <a:endParaRPr lang="zh-CN" altLang="zh-CN" sz="2400" dirty="0">
              <a:solidFill>
                <a:schemeClr val="bg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 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lang="en-US" altLang="zh-CN" sz="24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Pop_SeqStack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S,j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zh-CN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从栈中退出一个顶点并输出</a:t>
            </a:r>
            <a:r>
              <a:rPr lang="en-US" altLang="zh-CN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zh-CN" sz="2400" dirty="0">
              <a:solidFill>
                <a:schemeClr val="bg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24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zh-CN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“% c”</a:t>
            </a:r>
            <a:r>
              <a:rPr lang="zh-CN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G.adjlist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[j].vertex</a:t>
            </a:r>
            <a:r>
              <a:rPr lang="zh-CN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）；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count++</a:t>
            </a:r>
            <a:r>
              <a:rPr lang="zh-CN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zh-CN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排序到的顶点计数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endParaRPr lang="en-US" altLang="zh-CN" sz="24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}//end while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if(count&lt;</a:t>
            </a:r>
            <a:r>
              <a:rPr lang="en-US" altLang="zh-CN" sz="24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G.vertexNum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(“the network has cycle”);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60351"/>
            <a:ext cx="8540750" cy="67151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拓扑排序</a:t>
            </a:r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实现</a:t>
            </a:r>
          </a:p>
        </p:txBody>
      </p:sp>
      <p:sp>
        <p:nvSpPr>
          <p:cNvPr id="2" name="矩形 1"/>
          <p:cNvSpPr/>
          <p:nvPr/>
        </p:nvSpPr>
        <p:spPr>
          <a:xfrm>
            <a:off x="1703513" y="3068960"/>
            <a:ext cx="8784975" cy="230832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4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 (p=G-&gt;</a:t>
            </a:r>
            <a:r>
              <a:rPr lang="en-US" altLang="zh-CN" sz="2400" dirty="0" err="1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adjlist</a:t>
            </a:r>
            <a:r>
              <a:rPr lang="en-US" altLang="zh-CN" sz="24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[j].</a:t>
            </a:r>
            <a:r>
              <a:rPr lang="en-US" altLang="zh-CN" sz="2400" dirty="0" err="1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firstedge</a:t>
            </a:r>
            <a:r>
              <a:rPr lang="en-US" altLang="zh-CN" sz="24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;</a:t>
            </a:r>
            <a:r>
              <a:rPr lang="en-US" altLang="zh-CN" sz="2400" dirty="0" err="1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p;p</a:t>
            </a:r>
            <a:r>
              <a:rPr lang="en-US" altLang="zh-CN" sz="24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=p-&gt;next)//</a:t>
            </a:r>
            <a:r>
              <a:rPr lang="zh-CN" altLang="en-US" sz="24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检查顶点</a:t>
            </a:r>
            <a:r>
              <a:rPr lang="en-US" altLang="zh-CN" sz="24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的邻接点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{  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k=p-&gt;</a:t>
            </a:r>
            <a:r>
              <a:rPr lang="en-US" altLang="zh-CN" sz="24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adjvertex</a:t>
            </a:r>
            <a:r>
              <a:rPr lang="zh-CN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G.adjlist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[k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].</a:t>
            </a:r>
            <a:r>
              <a:rPr lang="en-US" altLang="zh-CN" sz="24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indegree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zh-CN" sz="24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当前输出顶点邻接点的入度减</a:t>
            </a:r>
            <a:r>
              <a:rPr lang="en-US" altLang="zh-CN" sz="24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endParaRPr lang="zh-CN" altLang="zh-CN" sz="2400" dirty="0">
              <a:solidFill>
                <a:srgbClr val="1C1C1C">
                  <a:lumMod val="75000"/>
                  <a:lumOff val="25000"/>
                </a:srgb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zh-CN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G.adjlist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[k].</a:t>
            </a:r>
            <a:r>
              <a:rPr lang="en-US" altLang="zh-CN" sz="24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indegree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=0</a:t>
            </a:r>
            <a:r>
              <a:rPr lang="zh-CN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zh-CN" sz="24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新的入度为</a:t>
            </a:r>
            <a:r>
              <a:rPr lang="en-US" altLang="zh-CN" sz="24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sz="24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的顶点进栈</a:t>
            </a:r>
            <a:r>
              <a:rPr lang="en-US" altLang="zh-CN" sz="24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zh-CN" sz="2400" dirty="0">
              <a:solidFill>
                <a:srgbClr val="1C1C1C">
                  <a:lumMod val="75000"/>
                  <a:lumOff val="25000"/>
                </a:srgb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4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Push_SeqStack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s,k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endParaRPr lang="zh-CN" altLang="zh-CN" sz="2400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}//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end for</a:t>
            </a:r>
          </a:p>
        </p:txBody>
      </p:sp>
    </p:spTree>
    <p:extLst>
      <p:ext uri="{BB962C8B-B14F-4D97-AF65-F5344CB8AC3E}">
        <p14:creationId xmlns:p14="http://schemas.microsoft.com/office/powerpoint/2010/main" val="300199350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1850007" y="1236078"/>
            <a:ext cx="5864482" cy="54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defPPr>
              <a:defRPr lang="zh-CN"/>
            </a:defPPr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993300"/>
                </a:solidFill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zh-CN" altLang="en-US" dirty="0"/>
              <a:t>拓扑排序算法执行过程</a:t>
            </a:r>
          </a:p>
        </p:txBody>
      </p:sp>
      <p:sp>
        <p:nvSpPr>
          <p:cNvPr id="88" name="Text Box 35"/>
          <p:cNvSpPr txBox="1">
            <a:spLocks noChangeArrowheads="1"/>
          </p:cNvSpPr>
          <p:nvPr/>
        </p:nvSpPr>
        <p:spPr bwMode="auto">
          <a:xfrm>
            <a:off x="5338112" y="3977349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" name="Text Box 37"/>
          <p:cNvSpPr txBox="1">
            <a:spLocks noChangeArrowheads="1"/>
          </p:cNvSpPr>
          <p:nvPr/>
        </p:nvSpPr>
        <p:spPr bwMode="auto">
          <a:xfrm>
            <a:off x="5338112" y="4409149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auto">
          <a:xfrm>
            <a:off x="5338112" y="5272749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" name="Text Box 39"/>
          <p:cNvSpPr txBox="1">
            <a:spLocks noChangeArrowheads="1"/>
          </p:cNvSpPr>
          <p:nvPr/>
        </p:nvSpPr>
        <p:spPr bwMode="auto">
          <a:xfrm>
            <a:off x="5338112" y="5777574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000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" name="Text Box 40"/>
          <p:cNvSpPr txBox="1">
            <a:spLocks noChangeArrowheads="1"/>
          </p:cNvSpPr>
          <p:nvPr/>
        </p:nvSpPr>
        <p:spPr bwMode="auto">
          <a:xfrm>
            <a:off x="5338112" y="4840949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" name="Text Box 41"/>
          <p:cNvSpPr txBox="1">
            <a:spLocks noChangeArrowheads="1"/>
          </p:cNvSpPr>
          <p:nvPr/>
        </p:nvSpPr>
        <p:spPr bwMode="auto">
          <a:xfrm>
            <a:off x="5338112" y="628081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3" name="Group 2"/>
          <p:cNvGrpSpPr>
            <a:grpSpLocks/>
          </p:cNvGrpSpPr>
          <p:nvPr/>
        </p:nvGrpSpPr>
        <p:grpSpPr bwMode="auto">
          <a:xfrm>
            <a:off x="7353605" y="4746010"/>
            <a:ext cx="863600" cy="358775"/>
            <a:chOff x="0" y="0"/>
            <a:chExt cx="544" cy="226"/>
          </a:xfrm>
        </p:grpSpPr>
        <p:sp>
          <p:nvSpPr>
            <p:cNvPr id="54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5" name="Line 4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6" name="Group 5"/>
          <p:cNvGrpSpPr>
            <a:grpSpLocks/>
          </p:cNvGrpSpPr>
          <p:nvPr/>
        </p:nvGrpSpPr>
        <p:grpSpPr bwMode="auto">
          <a:xfrm>
            <a:off x="7324949" y="3916637"/>
            <a:ext cx="863600" cy="358775"/>
            <a:chOff x="0" y="0"/>
            <a:chExt cx="544" cy="226"/>
          </a:xfrm>
        </p:grpSpPr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8" name="Line 7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1" name="Group 8"/>
          <p:cNvGrpSpPr>
            <a:grpSpLocks/>
          </p:cNvGrpSpPr>
          <p:nvPr/>
        </p:nvGrpSpPr>
        <p:grpSpPr bwMode="auto">
          <a:xfrm>
            <a:off x="8502668" y="4740322"/>
            <a:ext cx="863600" cy="358775"/>
            <a:chOff x="0" y="0"/>
            <a:chExt cx="544" cy="226"/>
          </a:xfrm>
        </p:grpSpPr>
        <p:sp>
          <p:nvSpPr>
            <p:cNvPr id="62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3" name="Line 10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4" name="Group 11"/>
          <p:cNvGrpSpPr>
            <a:grpSpLocks/>
          </p:cNvGrpSpPr>
          <p:nvPr/>
        </p:nvGrpSpPr>
        <p:grpSpPr bwMode="auto">
          <a:xfrm>
            <a:off x="8493958" y="3916637"/>
            <a:ext cx="863600" cy="358775"/>
            <a:chOff x="0" y="0"/>
            <a:chExt cx="544" cy="226"/>
          </a:xfrm>
        </p:grpSpPr>
        <p:sp>
          <p:nvSpPr>
            <p:cNvPr id="65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7" name="Group 14"/>
          <p:cNvGrpSpPr>
            <a:grpSpLocks/>
          </p:cNvGrpSpPr>
          <p:nvPr/>
        </p:nvGrpSpPr>
        <p:grpSpPr bwMode="auto">
          <a:xfrm>
            <a:off x="9659645" y="3922987"/>
            <a:ext cx="863600" cy="358775"/>
            <a:chOff x="0" y="0"/>
            <a:chExt cx="544" cy="226"/>
          </a:xfrm>
        </p:grpSpPr>
        <p:sp>
          <p:nvSpPr>
            <p:cNvPr id="68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70" name="Text Box 17"/>
          <p:cNvSpPr txBox="1">
            <a:spLocks noChangeArrowheads="1"/>
          </p:cNvSpPr>
          <p:nvPr/>
        </p:nvSpPr>
        <p:spPr bwMode="auto">
          <a:xfrm>
            <a:off x="5929124" y="388110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1" name="Text Box 18"/>
          <p:cNvSpPr txBox="1">
            <a:spLocks noChangeArrowheads="1"/>
          </p:cNvSpPr>
          <p:nvPr/>
        </p:nvSpPr>
        <p:spPr bwMode="auto">
          <a:xfrm>
            <a:off x="5929124" y="4239881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5929124" y="4666920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3" name="Text Box 20"/>
          <p:cNvSpPr txBox="1">
            <a:spLocks noChangeArrowheads="1"/>
          </p:cNvSpPr>
          <p:nvPr/>
        </p:nvSpPr>
        <p:spPr bwMode="auto">
          <a:xfrm>
            <a:off x="5929124" y="5105070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74" name="Text Box 21"/>
          <p:cNvSpPr txBox="1">
            <a:spLocks noChangeArrowheads="1"/>
          </p:cNvSpPr>
          <p:nvPr/>
        </p:nvSpPr>
        <p:spPr bwMode="auto">
          <a:xfrm>
            <a:off x="5929124" y="560830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75" name="Text Box 22"/>
          <p:cNvSpPr txBox="1">
            <a:spLocks noChangeArrowheads="1"/>
          </p:cNvSpPr>
          <p:nvPr/>
        </p:nvSpPr>
        <p:spPr bwMode="auto">
          <a:xfrm>
            <a:off x="5929124" y="6113131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76" name="Text Box 23"/>
          <p:cNvSpPr txBox="1">
            <a:spLocks noChangeArrowheads="1"/>
          </p:cNvSpPr>
          <p:nvPr/>
        </p:nvSpPr>
        <p:spPr bwMode="auto">
          <a:xfrm>
            <a:off x="7423168" y="4797270"/>
            <a:ext cx="4318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Text Box 24"/>
          <p:cNvSpPr txBox="1">
            <a:spLocks noChangeArrowheads="1"/>
          </p:cNvSpPr>
          <p:nvPr/>
        </p:nvSpPr>
        <p:spPr bwMode="auto">
          <a:xfrm>
            <a:off x="8540615" y="474634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Text Box 25"/>
          <p:cNvSpPr txBox="1">
            <a:spLocks noChangeArrowheads="1"/>
          </p:cNvSpPr>
          <p:nvPr/>
        </p:nvSpPr>
        <p:spPr bwMode="auto">
          <a:xfrm>
            <a:off x="7324949" y="3938338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" name="Text Box 26"/>
          <p:cNvSpPr txBox="1">
            <a:spLocks noChangeArrowheads="1"/>
          </p:cNvSpPr>
          <p:nvPr/>
        </p:nvSpPr>
        <p:spPr bwMode="auto">
          <a:xfrm>
            <a:off x="8621142" y="392298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" name="Text Box 27"/>
          <p:cNvSpPr txBox="1">
            <a:spLocks noChangeArrowheads="1"/>
          </p:cNvSpPr>
          <p:nvPr/>
        </p:nvSpPr>
        <p:spPr bwMode="auto">
          <a:xfrm>
            <a:off x="9695649" y="392298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" name="Text Box 28"/>
          <p:cNvSpPr txBox="1">
            <a:spLocks noChangeArrowheads="1"/>
          </p:cNvSpPr>
          <p:nvPr/>
        </p:nvSpPr>
        <p:spPr bwMode="auto">
          <a:xfrm>
            <a:off x="9000745" y="4772769"/>
            <a:ext cx="431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" name="Line 30"/>
          <p:cNvSpPr>
            <a:spLocks noChangeShapeType="1"/>
          </p:cNvSpPr>
          <p:nvPr/>
        </p:nvSpPr>
        <p:spPr bwMode="auto">
          <a:xfrm>
            <a:off x="6733772" y="4959859"/>
            <a:ext cx="629144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4" name="Line 31"/>
          <p:cNvSpPr>
            <a:spLocks noChangeShapeType="1"/>
          </p:cNvSpPr>
          <p:nvPr/>
        </p:nvSpPr>
        <p:spPr bwMode="auto">
          <a:xfrm>
            <a:off x="7999430" y="4940940"/>
            <a:ext cx="503238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5" name="Line 32"/>
          <p:cNvSpPr>
            <a:spLocks noChangeShapeType="1"/>
          </p:cNvSpPr>
          <p:nvPr/>
        </p:nvSpPr>
        <p:spPr bwMode="auto">
          <a:xfrm>
            <a:off x="7990722" y="4093387"/>
            <a:ext cx="503237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6" name="Line 33"/>
          <p:cNvSpPr>
            <a:spLocks noChangeShapeType="1"/>
          </p:cNvSpPr>
          <p:nvPr/>
        </p:nvSpPr>
        <p:spPr bwMode="auto">
          <a:xfrm flipV="1">
            <a:off x="6715216" y="4078329"/>
            <a:ext cx="647700" cy="13914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7" name="Line 34"/>
          <p:cNvSpPr>
            <a:spLocks noChangeShapeType="1"/>
          </p:cNvSpPr>
          <p:nvPr/>
        </p:nvSpPr>
        <p:spPr bwMode="auto">
          <a:xfrm>
            <a:off x="9156409" y="4096023"/>
            <a:ext cx="503237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94" name="Group 42"/>
          <p:cNvGrpSpPr>
            <a:grpSpLocks/>
          </p:cNvGrpSpPr>
          <p:nvPr/>
        </p:nvGrpSpPr>
        <p:grpSpPr bwMode="auto">
          <a:xfrm>
            <a:off x="5208400" y="3874756"/>
            <a:ext cx="1800225" cy="2736850"/>
            <a:chOff x="0" y="0"/>
            <a:chExt cx="1134" cy="1951"/>
          </a:xfrm>
        </p:grpSpPr>
        <p:sp>
          <p:nvSpPr>
            <p:cNvPr id="95" name="Rectangle 43"/>
            <p:cNvSpPr>
              <a:spLocks noChangeArrowheads="1"/>
            </p:cNvSpPr>
            <p:nvPr/>
          </p:nvSpPr>
          <p:spPr bwMode="auto">
            <a:xfrm>
              <a:off x="0" y="0"/>
              <a:ext cx="1134" cy="195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6" name="Line 44"/>
            <p:cNvSpPr>
              <a:spLocks noChangeShapeType="1"/>
            </p:cNvSpPr>
            <p:nvPr/>
          </p:nvSpPr>
          <p:spPr bwMode="auto">
            <a:xfrm>
              <a:off x="408" y="0"/>
              <a:ext cx="0" cy="19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7" name="Line 45"/>
            <p:cNvSpPr>
              <a:spLocks noChangeShapeType="1"/>
            </p:cNvSpPr>
            <p:nvPr/>
          </p:nvSpPr>
          <p:spPr bwMode="auto">
            <a:xfrm>
              <a:off x="771" y="0"/>
              <a:ext cx="0" cy="19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8" name="Line 46"/>
            <p:cNvSpPr>
              <a:spLocks noChangeShapeType="1"/>
            </p:cNvSpPr>
            <p:nvPr/>
          </p:nvSpPr>
          <p:spPr bwMode="auto">
            <a:xfrm>
              <a:off x="0" y="318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" name="Line 47"/>
            <p:cNvSpPr>
              <a:spLocks noChangeShapeType="1"/>
            </p:cNvSpPr>
            <p:nvPr/>
          </p:nvSpPr>
          <p:spPr bwMode="auto">
            <a:xfrm>
              <a:off x="0" y="635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0" name="Line 48"/>
            <p:cNvSpPr>
              <a:spLocks noChangeShapeType="1"/>
            </p:cNvSpPr>
            <p:nvPr/>
          </p:nvSpPr>
          <p:spPr bwMode="auto">
            <a:xfrm>
              <a:off x="0" y="953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1" name="Line 49"/>
            <p:cNvSpPr>
              <a:spLocks noChangeShapeType="1"/>
            </p:cNvSpPr>
            <p:nvPr/>
          </p:nvSpPr>
          <p:spPr bwMode="auto">
            <a:xfrm>
              <a:off x="0" y="1270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" name="Line 50"/>
            <p:cNvSpPr>
              <a:spLocks noChangeShapeType="1"/>
            </p:cNvSpPr>
            <p:nvPr/>
          </p:nvSpPr>
          <p:spPr bwMode="auto">
            <a:xfrm>
              <a:off x="0" y="1588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3" name="Text Box 51"/>
          <p:cNvSpPr txBox="1">
            <a:spLocks noChangeArrowheads="1"/>
          </p:cNvSpPr>
          <p:nvPr/>
        </p:nvSpPr>
        <p:spPr bwMode="auto">
          <a:xfrm>
            <a:off x="6505387" y="4457370"/>
            <a:ext cx="4318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="1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" name="Text Box 52"/>
          <p:cNvSpPr txBox="1">
            <a:spLocks noChangeArrowheads="1"/>
          </p:cNvSpPr>
          <p:nvPr/>
        </p:nvSpPr>
        <p:spPr bwMode="auto">
          <a:xfrm>
            <a:off x="6505387" y="5748007"/>
            <a:ext cx="4318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="1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" name="Text Box 53"/>
          <p:cNvSpPr txBox="1">
            <a:spLocks noChangeArrowheads="1"/>
          </p:cNvSpPr>
          <p:nvPr/>
        </p:nvSpPr>
        <p:spPr bwMode="auto">
          <a:xfrm>
            <a:off x="10127449" y="3976542"/>
            <a:ext cx="4318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6" name="Group 54"/>
          <p:cNvGrpSpPr>
            <a:grpSpLocks/>
          </p:cNvGrpSpPr>
          <p:nvPr/>
        </p:nvGrpSpPr>
        <p:grpSpPr bwMode="auto">
          <a:xfrm>
            <a:off x="7362300" y="5289909"/>
            <a:ext cx="863600" cy="358775"/>
            <a:chOff x="0" y="0"/>
            <a:chExt cx="544" cy="226"/>
          </a:xfrm>
        </p:grpSpPr>
        <p:sp>
          <p:nvSpPr>
            <p:cNvPr id="107" name="Rectangle 55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8" name="Line 56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09" name="Group 57"/>
          <p:cNvGrpSpPr>
            <a:grpSpLocks/>
          </p:cNvGrpSpPr>
          <p:nvPr/>
        </p:nvGrpSpPr>
        <p:grpSpPr bwMode="auto">
          <a:xfrm>
            <a:off x="8500895" y="5281798"/>
            <a:ext cx="863600" cy="358775"/>
            <a:chOff x="0" y="0"/>
            <a:chExt cx="544" cy="226"/>
          </a:xfrm>
        </p:grpSpPr>
        <p:sp>
          <p:nvSpPr>
            <p:cNvPr id="110" name="Rectangle 58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1" name="Line 59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2" name="Text Box 60"/>
          <p:cNvSpPr txBox="1">
            <a:spLocks noChangeArrowheads="1"/>
          </p:cNvSpPr>
          <p:nvPr/>
        </p:nvSpPr>
        <p:spPr bwMode="auto">
          <a:xfrm>
            <a:off x="7415525" y="5342599"/>
            <a:ext cx="431800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" name="Text Box 61"/>
          <p:cNvSpPr txBox="1">
            <a:spLocks noChangeArrowheads="1"/>
          </p:cNvSpPr>
          <p:nvPr/>
        </p:nvSpPr>
        <p:spPr bwMode="auto">
          <a:xfrm>
            <a:off x="8520690" y="5289682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" name="Text Box 62"/>
          <p:cNvSpPr txBox="1">
            <a:spLocks noChangeArrowheads="1"/>
          </p:cNvSpPr>
          <p:nvPr/>
        </p:nvSpPr>
        <p:spPr bwMode="auto">
          <a:xfrm>
            <a:off x="8952490" y="5311907"/>
            <a:ext cx="4318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" name="Line 63"/>
          <p:cNvSpPr>
            <a:spLocks noChangeShapeType="1"/>
          </p:cNvSpPr>
          <p:nvPr/>
        </p:nvSpPr>
        <p:spPr bwMode="auto">
          <a:xfrm flipV="1">
            <a:off x="6707293" y="5463377"/>
            <a:ext cx="672386" cy="21328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6" name="Line 64"/>
          <p:cNvSpPr>
            <a:spLocks noChangeShapeType="1"/>
          </p:cNvSpPr>
          <p:nvPr/>
        </p:nvSpPr>
        <p:spPr bwMode="auto">
          <a:xfrm>
            <a:off x="8037377" y="5463377"/>
            <a:ext cx="503238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17" name="Group 65"/>
          <p:cNvGrpSpPr>
            <a:grpSpLocks/>
          </p:cNvGrpSpPr>
          <p:nvPr/>
        </p:nvGrpSpPr>
        <p:grpSpPr bwMode="auto">
          <a:xfrm>
            <a:off x="7342819" y="6181395"/>
            <a:ext cx="863600" cy="358775"/>
            <a:chOff x="0" y="0"/>
            <a:chExt cx="544" cy="226"/>
          </a:xfrm>
        </p:grpSpPr>
        <p:sp>
          <p:nvSpPr>
            <p:cNvPr id="118" name="Rectangle 66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9" name="Line 67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20" name="Text Box 68"/>
          <p:cNvSpPr txBox="1">
            <a:spLocks noChangeArrowheads="1"/>
          </p:cNvSpPr>
          <p:nvPr/>
        </p:nvSpPr>
        <p:spPr bwMode="auto">
          <a:xfrm>
            <a:off x="7342819" y="6184570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" name="Text Box 69"/>
          <p:cNvSpPr txBox="1">
            <a:spLocks noChangeArrowheads="1"/>
          </p:cNvSpPr>
          <p:nvPr/>
        </p:nvSpPr>
        <p:spPr bwMode="auto">
          <a:xfrm>
            <a:off x="7774619" y="6206795"/>
            <a:ext cx="4318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" name="Line 70"/>
          <p:cNvSpPr>
            <a:spLocks noChangeShapeType="1"/>
          </p:cNvSpPr>
          <p:nvPr/>
        </p:nvSpPr>
        <p:spPr bwMode="auto">
          <a:xfrm flipV="1">
            <a:off x="6707294" y="6352323"/>
            <a:ext cx="632687" cy="29617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3" name="Text Box 71"/>
          <p:cNvSpPr txBox="1">
            <a:spLocks noChangeArrowheads="1"/>
          </p:cNvSpPr>
          <p:nvPr/>
        </p:nvSpPr>
        <p:spPr bwMode="auto">
          <a:xfrm>
            <a:off x="4776599" y="3538206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err="1">
                <a:solidFill>
                  <a:srgbClr val="FF33CC"/>
                </a:solidFill>
                <a:latin typeface="Times New Roman" panose="02020603050405020304" pitchFamily="18" charset="0"/>
              </a:rPr>
              <a:t>indegree</a:t>
            </a:r>
            <a:endParaRPr lang="en-US" altLang="zh-CN" sz="2000" dirty="0">
              <a:solidFill>
                <a:srgbClr val="FF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" name="Text Box 72"/>
          <p:cNvSpPr txBox="1">
            <a:spLocks noChangeArrowheads="1"/>
          </p:cNvSpPr>
          <p:nvPr/>
        </p:nvSpPr>
        <p:spPr bwMode="auto">
          <a:xfrm>
            <a:off x="5713224" y="3538206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FF33CC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125" name="Text Box 73"/>
          <p:cNvSpPr txBox="1">
            <a:spLocks noChangeArrowheads="1"/>
          </p:cNvSpPr>
          <p:nvPr/>
        </p:nvSpPr>
        <p:spPr bwMode="auto">
          <a:xfrm>
            <a:off x="6432363" y="3538206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err="1">
                <a:solidFill>
                  <a:srgbClr val="FF33CC"/>
                </a:solidFill>
                <a:latin typeface="Times New Roman" panose="02020603050405020304" pitchFamily="18" charset="0"/>
              </a:rPr>
              <a:t>firstedge</a:t>
            </a:r>
            <a:endParaRPr lang="en-US" altLang="zh-CN" sz="2000" dirty="0">
              <a:solidFill>
                <a:srgbClr val="FF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7" name="Oval 11"/>
          <p:cNvSpPr>
            <a:spLocks noChangeArrowheads="1"/>
          </p:cNvSpPr>
          <p:nvPr/>
        </p:nvSpPr>
        <p:spPr bwMode="auto">
          <a:xfrm>
            <a:off x="2129464" y="1843686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8" name="直接箭头连接符 137"/>
          <p:cNvCxnSpPr>
            <a:stCxn id="137" idx="4"/>
            <a:endCxn id="139" idx="0"/>
          </p:cNvCxnSpPr>
          <p:nvPr/>
        </p:nvCxnSpPr>
        <p:spPr>
          <a:xfrm>
            <a:off x="2371094" y="2318057"/>
            <a:ext cx="0" cy="548577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1"/>
          <p:cNvSpPr>
            <a:spLocks noChangeArrowheads="1"/>
          </p:cNvSpPr>
          <p:nvPr/>
        </p:nvSpPr>
        <p:spPr bwMode="auto">
          <a:xfrm>
            <a:off x="2129464" y="2866634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Oval 11"/>
          <p:cNvSpPr>
            <a:spLocks noChangeArrowheads="1"/>
          </p:cNvSpPr>
          <p:nvPr/>
        </p:nvSpPr>
        <p:spPr bwMode="auto">
          <a:xfrm>
            <a:off x="3143077" y="2866634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Oval 11"/>
          <p:cNvSpPr>
            <a:spLocks noChangeArrowheads="1"/>
          </p:cNvSpPr>
          <p:nvPr/>
        </p:nvSpPr>
        <p:spPr bwMode="auto">
          <a:xfrm>
            <a:off x="3143077" y="1843686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Oval 11"/>
          <p:cNvSpPr>
            <a:spLocks noChangeArrowheads="1"/>
          </p:cNvSpPr>
          <p:nvPr/>
        </p:nvSpPr>
        <p:spPr bwMode="auto">
          <a:xfrm>
            <a:off x="4040860" y="1843686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Oval 11"/>
          <p:cNvSpPr>
            <a:spLocks noChangeArrowheads="1"/>
          </p:cNvSpPr>
          <p:nvPr/>
        </p:nvSpPr>
        <p:spPr bwMode="auto">
          <a:xfrm>
            <a:off x="4046576" y="2866634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4" name="直接箭头连接符 143"/>
          <p:cNvCxnSpPr>
            <a:stCxn id="137" idx="5"/>
            <a:endCxn id="140" idx="1"/>
          </p:cNvCxnSpPr>
          <p:nvPr/>
        </p:nvCxnSpPr>
        <p:spPr>
          <a:xfrm>
            <a:off x="2541953" y="2248587"/>
            <a:ext cx="671897" cy="687517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41" idx="5"/>
            <a:endCxn id="143" idx="1"/>
          </p:cNvCxnSpPr>
          <p:nvPr/>
        </p:nvCxnSpPr>
        <p:spPr>
          <a:xfrm>
            <a:off x="3555566" y="2248587"/>
            <a:ext cx="561783" cy="687517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37" idx="6"/>
            <a:endCxn id="141" idx="2"/>
          </p:cNvCxnSpPr>
          <p:nvPr/>
        </p:nvCxnSpPr>
        <p:spPr>
          <a:xfrm>
            <a:off x="2612725" y="2080871"/>
            <a:ext cx="530353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141" idx="6"/>
            <a:endCxn id="142" idx="2"/>
          </p:cNvCxnSpPr>
          <p:nvPr/>
        </p:nvCxnSpPr>
        <p:spPr>
          <a:xfrm>
            <a:off x="3626338" y="2080871"/>
            <a:ext cx="414523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42" idx="4"/>
            <a:endCxn id="143" idx="0"/>
          </p:cNvCxnSpPr>
          <p:nvPr/>
        </p:nvCxnSpPr>
        <p:spPr>
          <a:xfrm>
            <a:off x="4282490" y="2318057"/>
            <a:ext cx="5716" cy="548577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40" idx="6"/>
            <a:endCxn id="143" idx="2"/>
          </p:cNvCxnSpPr>
          <p:nvPr/>
        </p:nvCxnSpPr>
        <p:spPr>
          <a:xfrm>
            <a:off x="3626338" y="3103819"/>
            <a:ext cx="420239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140" idx="2"/>
            <a:endCxn id="139" idx="6"/>
          </p:cNvCxnSpPr>
          <p:nvPr/>
        </p:nvCxnSpPr>
        <p:spPr>
          <a:xfrm flipH="1">
            <a:off x="2612725" y="3103819"/>
            <a:ext cx="530353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5" name="表格 194"/>
          <p:cNvGraphicFramePr>
            <a:graphicFrameLocks noGrp="1"/>
          </p:cNvGraphicFramePr>
          <p:nvPr/>
        </p:nvGraphicFramePr>
        <p:xfrm>
          <a:off x="2759613" y="3949152"/>
          <a:ext cx="121241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415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34" name="组合 133"/>
          <p:cNvGrpSpPr/>
          <p:nvPr/>
        </p:nvGrpSpPr>
        <p:grpSpPr>
          <a:xfrm>
            <a:off x="1714684" y="6246184"/>
            <a:ext cx="898040" cy="461665"/>
            <a:chOff x="5091953" y="6172835"/>
            <a:chExt cx="1768872" cy="461665"/>
          </a:xfrm>
        </p:grpSpPr>
        <p:sp>
          <p:nvSpPr>
            <p:cNvPr id="135" name="矩形 134"/>
            <p:cNvSpPr/>
            <p:nvPr/>
          </p:nvSpPr>
          <p:spPr>
            <a:xfrm>
              <a:off x="5091953" y="6172835"/>
              <a:ext cx="12288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rPr>
                <a:t>top</a:t>
              </a:r>
              <a:endPara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151" name="直接箭头连接符 150"/>
            <p:cNvCxnSpPr/>
            <p:nvPr/>
          </p:nvCxnSpPr>
          <p:spPr>
            <a:xfrm>
              <a:off x="6196911" y="6534194"/>
              <a:ext cx="66391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组合 129"/>
          <p:cNvGrpSpPr/>
          <p:nvPr/>
        </p:nvGrpSpPr>
        <p:grpSpPr>
          <a:xfrm>
            <a:off x="4830471" y="3953337"/>
            <a:ext cx="431800" cy="2730500"/>
            <a:chOff x="3479874" y="2196118"/>
            <a:chExt cx="431800" cy="2730500"/>
          </a:xfrm>
        </p:grpSpPr>
        <p:sp>
          <p:nvSpPr>
            <p:cNvPr id="131" name="Text Box 35"/>
            <p:cNvSpPr txBox="1">
              <a:spLocks noChangeArrowheads="1"/>
            </p:cNvSpPr>
            <p:nvPr/>
          </p:nvSpPr>
          <p:spPr bwMode="auto">
            <a:xfrm>
              <a:off x="3479874" y="2196118"/>
              <a:ext cx="431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2" name="Text Box 37"/>
            <p:cNvSpPr txBox="1">
              <a:spLocks noChangeArrowheads="1"/>
            </p:cNvSpPr>
            <p:nvPr/>
          </p:nvSpPr>
          <p:spPr bwMode="auto">
            <a:xfrm>
              <a:off x="3479874" y="2627918"/>
              <a:ext cx="431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6" name="Text Box 38"/>
            <p:cNvSpPr txBox="1">
              <a:spLocks noChangeArrowheads="1"/>
            </p:cNvSpPr>
            <p:nvPr/>
          </p:nvSpPr>
          <p:spPr bwMode="auto">
            <a:xfrm>
              <a:off x="3479874" y="3491518"/>
              <a:ext cx="431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" name="Text Box 39"/>
            <p:cNvSpPr txBox="1">
              <a:spLocks noChangeArrowheads="1"/>
            </p:cNvSpPr>
            <p:nvPr/>
          </p:nvSpPr>
          <p:spPr bwMode="auto">
            <a:xfrm>
              <a:off x="3479874" y="3996343"/>
              <a:ext cx="431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9" name="Text Box 40"/>
            <p:cNvSpPr txBox="1">
              <a:spLocks noChangeArrowheads="1"/>
            </p:cNvSpPr>
            <p:nvPr/>
          </p:nvSpPr>
          <p:spPr bwMode="auto">
            <a:xfrm>
              <a:off x="3479874" y="3059718"/>
              <a:ext cx="431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0" name="Text Box 41"/>
            <p:cNvSpPr txBox="1">
              <a:spLocks noChangeArrowheads="1"/>
            </p:cNvSpPr>
            <p:nvPr/>
          </p:nvSpPr>
          <p:spPr bwMode="auto">
            <a:xfrm>
              <a:off x="3479874" y="4499580"/>
              <a:ext cx="4318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1" name="Rectangle 2"/>
          <p:cNvSpPr txBox="1">
            <a:spLocks noChangeArrowheads="1"/>
          </p:cNvSpPr>
          <p:nvPr/>
        </p:nvSpPr>
        <p:spPr bwMode="auto">
          <a:xfrm>
            <a:off x="2162968" y="137750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7.6</a:t>
            </a:r>
            <a:r>
              <a:rPr lang="zh-CN" altLang="en-US" dirty="0">
                <a:solidFill>
                  <a:srgbClr val="333399"/>
                </a:solidFill>
              </a:rPr>
              <a:t>有向无环图及其应用</a:t>
            </a:r>
          </a:p>
        </p:txBody>
      </p:sp>
    </p:spTree>
    <p:extLst>
      <p:ext uri="{BB962C8B-B14F-4D97-AF65-F5344CB8AC3E}">
        <p14:creationId xmlns:p14="http://schemas.microsoft.com/office/powerpoint/2010/main" val="258829947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1850007" y="1236078"/>
            <a:ext cx="5864482" cy="54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defPPr>
              <a:defRPr lang="zh-CN"/>
            </a:defPPr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993300"/>
                </a:solidFill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zh-CN" altLang="en-US" dirty="0"/>
              <a:t>拓扑排序算法执行过程</a:t>
            </a:r>
          </a:p>
        </p:txBody>
      </p:sp>
      <p:sp>
        <p:nvSpPr>
          <p:cNvPr id="88" name="Text Box 35"/>
          <p:cNvSpPr txBox="1">
            <a:spLocks noChangeArrowheads="1"/>
          </p:cNvSpPr>
          <p:nvPr/>
        </p:nvSpPr>
        <p:spPr bwMode="auto">
          <a:xfrm>
            <a:off x="5338112" y="3977349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" name="Text Box 37"/>
          <p:cNvSpPr txBox="1">
            <a:spLocks noChangeArrowheads="1"/>
          </p:cNvSpPr>
          <p:nvPr/>
        </p:nvSpPr>
        <p:spPr bwMode="auto">
          <a:xfrm>
            <a:off x="5338112" y="4409149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auto">
          <a:xfrm>
            <a:off x="5338112" y="5272749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" name="Text Box 39"/>
          <p:cNvSpPr txBox="1">
            <a:spLocks noChangeArrowheads="1"/>
          </p:cNvSpPr>
          <p:nvPr/>
        </p:nvSpPr>
        <p:spPr bwMode="auto">
          <a:xfrm>
            <a:off x="5338112" y="5777574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000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" name="Text Box 40"/>
          <p:cNvSpPr txBox="1">
            <a:spLocks noChangeArrowheads="1"/>
          </p:cNvSpPr>
          <p:nvPr/>
        </p:nvSpPr>
        <p:spPr bwMode="auto">
          <a:xfrm>
            <a:off x="5338112" y="4840949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" name="Text Box 41"/>
          <p:cNvSpPr txBox="1">
            <a:spLocks noChangeArrowheads="1"/>
          </p:cNvSpPr>
          <p:nvPr/>
        </p:nvSpPr>
        <p:spPr bwMode="auto">
          <a:xfrm>
            <a:off x="5338112" y="628081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3" name="Group 2"/>
          <p:cNvGrpSpPr>
            <a:grpSpLocks/>
          </p:cNvGrpSpPr>
          <p:nvPr/>
        </p:nvGrpSpPr>
        <p:grpSpPr bwMode="auto">
          <a:xfrm>
            <a:off x="7353605" y="4746010"/>
            <a:ext cx="863600" cy="358775"/>
            <a:chOff x="0" y="0"/>
            <a:chExt cx="544" cy="226"/>
          </a:xfrm>
        </p:grpSpPr>
        <p:sp>
          <p:nvSpPr>
            <p:cNvPr id="54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5" name="Line 4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6" name="Group 5"/>
          <p:cNvGrpSpPr>
            <a:grpSpLocks/>
          </p:cNvGrpSpPr>
          <p:nvPr/>
        </p:nvGrpSpPr>
        <p:grpSpPr bwMode="auto">
          <a:xfrm>
            <a:off x="7324949" y="3916637"/>
            <a:ext cx="863600" cy="358775"/>
            <a:chOff x="0" y="0"/>
            <a:chExt cx="544" cy="226"/>
          </a:xfrm>
        </p:grpSpPr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8" name="Line 7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1" name="Group 8"/>
          <p:cNvGrpSpPr>
            <a:grpSpLocks/>
          </p:cNvGrpSpPr>
          <p:nvPr/>
        </p:nvGrpSpPr>
        <p:grpSpPr bwMode="auto">
          <a:xfrm>
            <a:off x="8502668" y="4740322"/>
            <a:ext cx="863600" cy="358775"/>
            <a:chOff x="0" y="0"/>
            <a:chExt cx="544" cy="226"/>
          </a:xfrm>
        </p:grpSpPr>
        <p:sp>
          <p:nvSpPr>
            <p:cNvPr id="62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3" name="Line 10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4" name="Group 11"/>
          <p:cNvGrpSpPr>
            <a:grpSpLocks/>
          </p:cNvGrpSpPr>
          <p:nvPr/>
        </p:nvGrpSpPr>
        <p:grpSpPr bwMode="auto">
          <a:xfrm>
            <a:off x="8493958" y="3916637"/>
            <a:ext cx="863600" cy="358775"/>
            <a:chOff x="0" y="0"/>
            <a:chExt cx="544" cy="226"/>
          </a:xfrm>
        </p:grpSpPr>
        <p:sp>
          <p:nvSpPr>
            <p:cNvPr id="65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7" name="Group 14"/>
          <p:cNvGrpSpPr>
            <a:grpSpLocks/>
          </p:cNvGrpSpPr>
          <p:nvPr/>
        </p:nvGrpSpPr>
        <p:grpSpPr bwMode="auto">
          <a:xfrm>
            <a:off x="9659645" y="3922987"/>
            <a:ext cx="863600" cy="358775"/>
            <a:chOff x="0" y="0"/>
            <a:chExt cx="544" cy="226"/>
          </a:xfrm>
        </p:grpSpPr>
        <p:sp>
          <p:nvSpPr>
            <p:cNvPr id="68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70" name="Text Box 17"/>
          <p:cNvSpPr txBox="1">
            <a:spLocks noChangeArrowheads="1"/>
          </p:cNvSpPr>
          <p:nvPr/>
        </p:nvSpPr>
        <p:spPr bwMode="auto">
          <a:xfrm>
            <a:off x="5929124" y="388110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1" name="Text Box 18"/>
          <p:cNvSpPr txBox="1">
            <a:spLocks noChangeArrowheads="1"/>
          </p:cNvSpPr>
          <p:nvPr/>
        </p:nvSpPr>
        <p:spPr bwMode="auto">
          <a:xfrm>
            <a:off x="5929124" y="4239881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5929124" y="4666920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3" name="Text Box 20"/>
          <p:cNvSpPr txBox="1">
            <a:spLocks noChangeArrowheads="1"/>
          </p:cNvSpPr>
          <p:nvPr/>
        </p:nvSpPr>
        <p:spPr bwMode="auto">
          <a:xfrm>
            <a:off x="5929124" y="5105070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74" name="Text Box 21"/>
          <p:cNvSpPr txBox="1">
            <a:spLocks noChangeArrowheads="1"/>
          </p:cNvSpPr>
          <p:nvPr/>
        </p:nvSpPr>
        <p:spPr bwMode="auto">
          <a:xfrm>
            <a:off x="5929124" y="560830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75" name="Text Box 22"/>
          <p:cNvSpPr txBox="1">
            <a:spLocks noChangeArrowheads="1"/>
          </p:cNvSpPr>
          <p:nvPr/>
        </p:nvSpPr>
        <p:spPr bwMode="auto">
          <a:xfrm>
            <a:off x="5929124" y="6113131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76" name="Text Box 23"/>
          <p:cNvSpPr txBox="1">
            <a:spLocks noChangeArrowheads="1"/>
          </p:cNvSpPr>
          <p:nvPr/>
        </p:nvSpPr>
        <p:spPr bwMode="auto">
          <a:xfrm>
            <a:off x="7423168" y="4797270"/>
            <a:ext cx="4318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Text Box 24"/>
          <p:cNvSpPr txBox="1">
            <a:spLocks noChangeArrowheads="1"/>
          </p:cNvSpPr>
          <p:nvPr/>
        </p:nvSpPr>
        <p:spPr bwMode="auto">
          <a:xfrm>
            <a:off x="8540615" y="474634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Text Box 25"/>
          <p:cNvSpPr txBox="1">
            <a:spLocks noChangeArrowheads="1"/>
          </p:cNvSpPr>
          <p:nvPr/>
        </p:nvSpPr>
        <p:spPr bwMode="auto">
          <a:xfrm>
            <a:off x="7324949" y="3938338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" name="Text Box 26"/>
          <p:cNvSpPr txBox="1">
            <a:spLocks noChangeArrowheads="1"/>
          </p:cNvSpPr>
          <p:nvPr/>
        </p:nvSpPr>
        <p:spPr bwMode="auto">
          <a:xfrm>
            <a:off x="8621142" y="392298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" name="Text Box 27"/>
          <p:cNvSpPr txBox="1">
            <a:spLocks noChangeArrowheads="1"/>
          </p:cNvSpPr>
          <p:nvPr/>
        </p:nvSpPr>
        <p:spPr bwMode="auto">
          <a:xfrm>
            <a:off x="9695649" y="392298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" name="Text Box 28"/>
          <p:cNvSpPr txBox="1">
            <a:spLocks noChangeArrowheads="1"/>
          </p:cNvSpPr>
          <p:nvPr/>
        </p:nvSpPr>
        <p:spPr bwMode="auto">
          <a:xfrm>
            <a:off x="9000745" y="4772769"/>
            <a:ext cx="431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" name="Line 30"/>
          <p:cNvSpPr>
            <a:spLocks noChangeShapeType="1"/>
          </p:cNvSpPr>
          <p:nvPr/>
        </p:nvSpPr>
        <p:spPr bwMode="auto">
          <a:xfrm>
            <a:off x="6733772" y="4959859"/>
            <a:ext cx="629144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4" name="Line 31"/>
          <p:cNvSpPr>
            <a:spLocks noChangeShapeType="1"/>
          </p:cNvSpPr>
          <p:nvPr/>
        </p:nvSpPr>
        <p:spPr bwMode="auto">
          <a:xfrm>
            <a:off x="7999430" y="4940940"/>
            <a:ext cx="503238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5" name="Line 32"/>
          <p:cNvSpPr>
            <a:spLocks noChangeShapeType="1"/>
          </p:cNvSpPr>
          <p:nvPr/>
        </p:nvSpPr>
        <p:spPr bwMode="auto">
          <a:xfrm>
            <a:off x="7990722" y="4093387"/>
            <a:ext cx="503237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6" name="Line 33"/>
          <p:cNvSpPr>
            <a:spLocks noChangeShapeType="1"/>
          </p:cNvSpPr>
          <p:nvPr/>
        </p:nvSpPr>
        <p:spPr bwMode="auto">
          <a:xfrm flipV="1">
            <a:off x="6715216" y="4078329"/>
            <a:ext cx="647700" cy="13914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7" name="Line 34"/>
          <p:cNvSpPr>
            <a:spLocks noChangeShapeType="1"/>
          </p:cNvSpPr>
          <p:nvPr/>
        </p:nvSpPr>
        <p:spPr bwMode="auto">
          <a:xfrm>
            <a:off x="9156409" y="4096023"/>
            <a:ext cx="503237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94" name="Group 42"/>
          <p:cNvGrpSpPr>
            <a:grpSpLocks/>
          </p:cNvGrpSpPr>
          <p:nvPr/>
        </p:nvGrpSpPr>
        <p:grpSpPr bwMode="auto">
          <a:xfrm>
            <a:off x="5208400" y="3874756"/>
            <a:ext cx="1800225" cy="2736850"/>
            <a:chOff x="0" y="0"/>
            <a:chExt cx="1134" cy="1951"/>
          </a:xfrm>
        </p:grpSpPr>
        <p:sp>
          <p:nvSpPr>
            <p:cNvPr id="95" name="Rectangle 43"/>
            <p:cNvSpPr>
              <a:spLocks noChangeArrowheads="1"/>
            </p:cNvSpPr>
            <p:nvPr/>
          </p:nvSpPr>
          <p:spPr bwMode="auto">
            <a:xfrm>
              <a:off x="0" y="0"/>
              <a:ext cx="1134" cy="195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6" name="Line 44"/>
            <p:cNvSpPr>
              <a:spLocks noChangeShapeType="1"/>
            </p:cNvSpPr>
            <p:nvPr/>
          </p:nvSpPr>
          <p:spPr bwMode="auto">
            <a:xfrm>
              <a:off x="408" y="0"/>
              <a:ext cx="0" cy="19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7" name="Line 45"/>
            <p:cNvSpPr>
              <a:spLocks noChangeShapeType="1"/>
            </p:cNvSpPr>
            <p:nvPr/>
          </p:nvSpPr>
          <p:spPr bwMode="auto">
            <a:xfrm>
              <a:off x="771" y="0"/>
              <a:ext cx="0" cy="19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8" name="Line 46"/>
            <p:cNvSpPr>
              <a:spLocks noChangeShapeType="1"/>
            </p:cNvSpPr>
            <p:nvPr/>
          </p:nvSpPr>
          <p:spPr bwMode="auto">
            <a:xfrm>
              <a:off x="0" y="318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" name="Line 47"/>
            <p:cNvSpPr>
              <a:spLocks noChangeShapeType="1"/>
            </p:cNvSpPr>
            <p:nvPr/>
          </p:nvSpPr>
          <p:spPr bwMode="auto">
            <a:xfrm>
              <a:off x="0" y="635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0" name="Line 48"/>
            <p:cNvSpPr>
              <a:spLocks noChangeShapeType="1"/>
            </p:cNvSpPr>
            <p:nvPr/>
          </p:nvSpPr>
          <p:spPr bwMode="auto">
            <a:xfrm>
              <a:off x="0" y="953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1" name="Line 49"/>
            <p:cNvSpPr>
              <a:spLocks noChangeShapeType="1"/>
            </p:cNvSpPr>
            <p:nvPr/>
          </p:nvSpPr>
          <p:spPr bwMode="auto">
            <a:xfrm>
              <a:off x="0" y="1270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" name="Line 50"/>
            <p:cNvSpPr>
              <a:spLocks noChangeShapeType="1"/>
            </p:cNvSpPr>
            <p:nvPr/>
          </p:nvSpPr>
          <p:spPr bwMode="auto">
            <a:xfrm>
              <a:off x="0" y="1588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3" name="Text Box 51"/>
          <p:cNvSpPr txBox="1">
            <a:spLocks noChangeArrowheads="1"/>
          </p:cNvSpPr>
          <p:nvPr/>
        </p:nvSpPr>
        <p:spPr bwMode="auto">
          <a:xfrm>
            <a:off x="6505387" y="4457370"/>
            <a:ext cx="4318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="1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" name="Text Box 52"/>
          <p:cNvSpPr txBox="1">
            <a:spLocks noChangeArrowheads="1"/>
          </p:cNvSpPr>
          <p:nvPr/>
        </p:nvSpPr>
        <p:spPr bwMode="auto">
          <a:xfrm>
            <a:off x="6505387" y="5748007"/>
            <a:ext cx="4318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="1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" name="Text Box 53"/>
          <p:cNvSpPr txBox="1">
            <a:spLocks noChangeArrowheads="1"/>
          </p:cNvSpPr>
          <p:nvPr/>
        </p:nvSpPr>
        <p:spPr bwMode="auto">
          <a:xfrm>
            <a:off x="10127449" y="3976542"/>
            <a:ext cx="4318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6" name="Group 54"/>
          <p:cNvGrpSpPr>
            <a:grpSpLocks/>
          </p:cNvGrpSpPr>
          <p:nvPr/>
        </p:nvGrpSpPr>
        <p:grpSpPr bwMode="auto">
          <a:xfrm>
            <a:off x="7362300" y="5289909"/>
            <a:ext cx="863600" cy="358775"/>
            <a:chOff x="0" y="0"/>
            <a:chExt cx="544" cy="226"/>
          </a:xfrm>
        </p:grpSpPr>
        <p:sp>
          <p:nvSpPr>
            <p:cNvPr id="107" name="Rectangle 55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8" name="Line 56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09" name="Group 57"/>
          <p:cNvGrpSpPr>
            <a:grpSpLocks/>
          </p:cNvGrpSpPr>
          <p:nvPr/>
        </p:nvGrpSpPr>
        <p:grpSpPr bwMode="auto">
          <a:xfrm>
            <a:off x="8500895" y="5281798"/>
            <a:ext cx="863600" cy="358775"/>
            <a:chOff x="0" y="0"/>
            <a:chExt cx="544" cy="226"/>
          </a:xfrm>
        </p:grpSpPr>
        <p:sp>
          <p:nvSpPr>
            <p:cNvPr id="110" name="Rectangle 58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1" name="Line 59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2" name="Text Box 60"/>
          <p:cNvSpPr txBox="1">
            <a:spLocks noChangeArrowheads="1"/>
          </p:cNvSpPr>
          <p:nvPr/>
        </p:nvSpPr>
        <p:spPr bwMode="auto">
          <a:xfrm>
            <a:off x="7415525" y="5342599"/>
            <a:ext cx="431800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" name="Text Box 61"/>
          <p:cNvSpPr txBox="1">
            <a:spLocks noChangeArrowheads="1"/>
          </p:cNvSpPr>
          <p:nvPr/>
        </p:nvSpPr>
        <p:spPr bwMode="auto">
          <a:xfrm>
            <a:off x="8520690" y="5289682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" name="Text Box 62"/>
          <p:cNvSpPr txBox="1">
            <a:spLocks noChangeArrowheads="1"/>
          </p:cNvSpPr>
          <p:nvPr/>
        </p:nvSpPr>
        <p:spPr bwMode="auto">
          <a:xfrm>
            <a:off x="8952490" y="5311907"/>
            <a:ext cx="4318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" name="Line 63"/>
          <p:cNvSpPr>
            <a:spLocks noChangeShapeType="1"/>
          </p:cNvSpPr>
          <p:nvPr/>
        </p:nvSpPr>
        <p:spPr bwMode="auto">
          <a:xfrm flipV="1">
            <a:off x="6707293" y="5463377"/>
            <a:ext cx="672386" cy="21328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6" name="Line 64"/>
          <p:cNvSpPr>
            <a:spLocks noChangeShapeType="1"/>
          </p:cNvSpPr>
          <p:nvPr/>
        </p:nvSpPr>
        <p:spPr bwMode="auto">
          <a:xfrm>
            <a:off x="8037377" y="5463377"/>
            <a:ext cx="503238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17" name="Group 65"/>
          <p:cNvGrpSpPr>
            <a:grpSpLocks/>
          </p:cNvGrpSpPr>
          <p:nvPr/>
        </p:nvGrpSpPr>
        <p:grpSpPr bwMode="auto">
          <a:xfrm>
            <a:off x="7342819" y="6181395"/>
            <a:ext cx="863600" cy="358775"/>
            <a:chOff x="0" y="0"/>
            <a:chExt cx="544" cy="226"/>
          </a:xfrm>
        </p:grpSpPr>
        <p:sp>
          <p:nvSpPr>
            <p:cNvPr id="118" name="Rectangle 66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9" name="Line 67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20" name="Text Box 68"/>
          <p:cNvSpPr txBox="1">
            <a:spLocks noChangeArrowheads="1"/>
          </p:cNvSpPr>
          <p:nvPr/>
        </p:nvSpPr>
        <p:spPr bwMode="auto">
          <a:xfrm>
            <a:off x="7342819" y="6184570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" name="Text Box 69"/>
          <p:cNvSpPr txBox="1">
            <a:spLocks noChangeArrowheads="1"/>
          </p:cNvSpPr>
          <p:nvPr/>
        </p:nvSpPr>
        <p:spPr bwMode="auto">
          <a:xfrm>
            <a:off x="7774619" y="6206795"/>
            <a:ext cx="4318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" name="Line 70"/>
          <p:cNvSpPr>
            <a:spLocks noChangeShapeType="1"/>
          </p:cNvSpPr>
          <p:nvPr/>
        </p:nvSpPr>
        <p:spPr bwMode="auto">
          <a:xfrm flipV="1">
            <a:off x="6707294" y="6352323"/>
            <a:ext cx="632687" cy="29617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3" name="Text Box 71"/>
          <p:cNvSpPr txBox="1">
            <a:spLocks noChangeArrowheads="1"/>
          </p:cNvSpPr>
          <p:nvPr/>
        </p:nvSpPr>
        <p:spPr bwMode="auto">
          <a:xfrm>
            <a:off x="4776599" y="3538206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err="1">
                <a:solidFill>
                  <a:srgbClr val="FF33CC"/>
                </a:solidFill>
                <a:latin typeface="Times New Roman" panose="02020603050405020304" pitchFamily="18" charset="0"/>
              </a:rPr>
              <a:t>indegree</a:t>
            </a:r>
            <a:endParaRPr lang="en-US" altLang="zh-CN" sz="2000" dirty="0">
              <a:solidFill>
                <a:srgbClr val="FF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" name="Text Box 72"/>
          <p:cNvSpPr txBox="1">
            <a:spLocks noChangeArrowheads="1"/>
          </p:cNvSpPr>
          <p:nvPr/>
        </p:nvSpPr>
        <p:spPr bwMode="auto">
          <a:xfrm>
            <a:off x="5713224" y="3538206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FF33CC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125" name="Text Box 73"/>
          <p:cNvSpPr txBox="1">
            <a:spLocks noChangeArrowheads="1"/>
          </p:cNvSpPr>
          <p:nvPr/>
        </p:nvSpPr>
        <p:spPr bwMode="auto">
          <a:xfrm>
            <a:off x="6432363" y="3538206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err="1">
                <a:solidFill>
                  <a:srgbClr val="FF33CC"/>
                </a:solidFill>
                <a:latin typeface="Times New Roman" panose="02020603050405020304" pitchFamily="18" charset="0"/>
              </a:rPr>
              <a:t>firstedge</a:t>
            </a:r>
            <a:endParaRPr lang="en-US" altLang="zh-CN" sz="2000" dirty="0">
              <a:solidFill>
                <a:srgbClr val="FF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7" name="Oval 11"/>
          <p:cNvSpPr>
            <a:spLocks noChangeArrowheads="1"/>
          </p:cNvSpPr>
          <p:nvPr/>
        </p:nvSpPr>
        <p:spPr bwMode="auto">
          <a:xfrm>
            <a:off x="2129464" y="1843686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8" name="直接箭头连接符 137"/>
          <p:cNvCxnSpPr>
            <a:stCxn id="137" idx="4"/>
            <a:endCxn id="139" idx="0"/>
          </p:cNvCxnSpPr>
          <p:nvPr/>
        </p:nvCxnSpPr>
        <p:spPr>
          <a:xfrm>
            <a:off x="2371094" y="2318057"/>
            <a:ext cx="0" cy="548577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1"/>
          <p:cNvSpPr>
            <a:spLocks noChangeArrowheads="1"/>
          </p:cNvSpPr>
          <p:nvPr/>
        </p:nvSpPr>
        <p:spPr bwMode="auto">
          <a:xfrm>
            <a:off x="2129464" y="2866634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Oval 11"/>
          <p:cNvSpPr>
            <a:spLocks noChangeArrowheads="1"/>
          </p:cNvSpPr>
          <p:nvPr/>
        </p:nvSpPr>
        <p:spPr bwMode="auto">
          <a:xfrm>
            <a:off x="3143077" y="2866634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Oval 11"/>
          <p:cNvSpPr>
            <a:spLocks noChangeArrowheads="1"/>
          </p:cNvSpPr>
          <p:nvPr/>
        </p:nvSpPr>
        <p:spPr bwMode="auto">
          <a:xfrm>
            <a:off x="3143077" y="1843686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Oval 11"/>
          <p:cNvSpPr>
            <a:spLocks noChangeArrowheads="1"/>
          </p:cNvSpPr>
          <p:nvPr/>
        </p:nvSpPr>
        <p:spPr bwMode="auto">
          <a:xfrm>
            <a:off x="4040860" y="1843686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Oval 11"/>
          <p:cNvSpPr>
            <a:spLocks noChangeArrowheads="1"/>
          </p:cNvSpPr>
          <p:nvPr/>
        </p:nvSpPr>
        <p:spPr bwMode="auto">
          <a:xfrm>
            <a:off x="4046576" y="2866634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4" name="直接箭头连接符 143"/>
          <p:cNvCxnSpPr>
            <a:stCxn id="137" idx="5"/>
            <a:endCxn id="140" idx="1"/>
          </p:cNvCxnSpPr>
          <p:nvPr/>
        </p:nvCxnSpPr>
        <p:spPr>
          <a:xfrm>
            <a:off x="2541953" y="2248587"/>
            <a:ext cx="671897" cy="687517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41" idx="5"/>
            <a:endCxn id="143" idx="1"/>
          </p:cNvCxnSpPr>
          <p:nvPr/>
        </p:nvCxnSpPr>
        <p:spPr>
          <a:xfrm>
            <a:off x="3555566" y="2248587"/>
            <a:ext cx="561783" cy="687517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37" idx="6"/>
            <a:endCxn id="141" idx="2"/>
          </p:cNvCxnSpPr>
          <p:nvPr/>
        </p:nvCxnSpPr>
        <p:spPr>
          <a:xfrm>
            <a:off x="2612725" y="2080871"/>
            <a:ext cx="530353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141" idx="6"/>
            <a:endCxn id="142" idx="2"/>
          </p:cNvCxnSpPr>
          <p:nvPr/>
        </p:nvCxnSpPr>
        <p:spPr>
          <a:xfrm>
            <a:off x="3626338" y="2080871"/>
            <a:ext cx="414523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42" idx="4"/>
            <a:endCxn id="143" idx="0"/>
          </p:cNvCxnSpPr>
          <p:nvPr/>
        </p:nvCxnSpPr>
        <p:spPr>
          <a:xfrm>
            <a:off x="4282490" y="2318057"/>
            <a:ext cx="5716" cy="548577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40" idx="6"/>
            <a:endCxn id="143" idx="2"/>
          </p:cNvCxnSpPr>
          <p:nvPr/>
        </p:nvCxnSpPr>
        <p:spPr>
          <a:xfrm>
            <a:off x="3626338" y="3103819"/>
            <a:ext cx="420239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140" idx="2"/>
            <a:endCxn id="139" idx="6"/>
          </p:cNvCxnSpPr>
          <p:nvPr/>
        </p:nvCxnSpPr>
        <p:spPr>
          <a:xfrm flipH="1">
            <a:off x="2612725" y="3103819"/>
            <a:ext cx="530353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 Box 17"/>
          <p:cNvSpPr txBox="1">
            <a:spLocks noChangeArrowheads="1"/>
          </p:cNvSpPr>
          <p:nvPr/>
        </p:nvSpPr>
        <p:spPr bwMode="auto">
          <a:xfrm>
            <a:off x="6216462" y="179577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" name="矩形 1"/>
          <p:cNvSpPr/>
          <p:nvPr/>
        </p:nvSpPr>
        <p:spPr>
          <a:xfrm>
            <a:off x="3928815" y="5948773"/>
            <a:ext cx="494109" cy="448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5316206" y="4853548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332521" y="5942251"/>
            <a:ext cx="8144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top</a:t>
            </a:r>
            <a:endParaRPr lang="zh-CN" altLang="en-US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7" name="Text Box 41"/>
          <p:cNvSpPr txBox="1">
            <a:spLocks noChangeArrowheads="1"/>
          </p:cNvSpPr>
          <p:nvPr/>
        </p:nvSpPr>
        <p:spPr bwMode="auto">
          <a:xfrm>
            <a:off x="5338209" y="4859291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" name="Text Box 41"/>
          <p:cNvSpPr txBox="1">
            <a:spLocks noChangeArrowheads="1"/>
          </p:cNvSpPr>
          <p:nvPr/>
        </p:nvSpPr>
        <p:spPr bwMode="auto">
          <a:xfrm>
            <a:off x="5352362" y="5300612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4830471" y="3953337"/>
            <a:ext cx="431800" cy="2730500"/>
            <a:chOff x="3479874" y="2196118"/>
            <a:chExt cx="431800" cy="2730500"/>
          </a:xfrm>
        </p:grpSpPr>
        <p:sp>
          <p:nvSpPr>
            <p:cNvPr id="131" name="Text Box 35"/>
            <p:cNvSpPr txBox="1">
              <a:spLocks noChangeArrowheads="1"/>
            </p:cNvSpPr>
            <p:nvPr/>
          </p:nvSpPr>
          <p:spPr bwMode="auto">
            <a:xfrm>
              <a:off x="3479874" y="2196118"/>
              <a:ext cx="431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2" name="Text Box 37"/>
            <p:cNvSpPr txBox="1">
              <a:spLocks noChangeArrowheads="1"/>
            </p:cNvSpPr>
            <p:nvPr/>
          </p:nvSpPr>
          <p:spPr bwMode="auto">
            <a:xfrm>
              <a:off x="3479874" y="2627918"/>
              <a:ext cx="431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" name="Text Box 38"/>
            <p:cNvSpPr txBox="1">
              <a:spLocks noChangeArrowheads="1"/>
            </p:cNvSpPr>
            <p:nvPr/>
          </p:nvSpPr>
          <p:spPr bwMode="auto">
            <a:xfrm>
              <a:off x="3479874" y="3491518"/>
              <a:ext cx="431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6" name="Text Box 39"/>
            <p:cNvSpPr txBox="1">
              <a:spLocks noChangeArrowheads="1"/>
            </p:cNvSpPr>
            <p:nvPr/>
          </p:nvSpPr>
          <p:spPr bwMode="auto">
            <a:xfrm>
              <a:off x="3479874" y="3996343"/>
              <a:ext cx="431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" name="Text Box 40"/>
            <p:cNvSpPr txBox="1">
              <a:spLocks noChangeArrowheads="1"/>
            </p:cNvSpPr>
            <p:nvPr/>
          </p:nvSpPr>
          <p:spPr bwMode="auto">
            <a:xfrm>
              <a:off x="3479874" y="3059718"/>
              <a:ext cx="431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" name="Text Box 41"/>
            <p:cNvSpPr txBox="1">
              <a:spLocks noChangeArrowheads="1"/>
            </p:cNvSpPr>
            <p:nvPr/>
          </p:nvSpPr>
          <p:spPr bwMode="auto">
            <a:xfrm>
              <a:off x="3479874" y="4499580"/>
              <a:ext cx="4318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859644" y="4981727"/>
            <a:ext cx="670196" cy="500163"/>
            <a:chOff x="7400924" y="1508928"/>
            <a:chExt cx="680546" cy="571942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7401758" y="1508928"/>
              <a:ext cx="0" cy="5719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7408695" y="1508928"/>
              <a:ext cx="355076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7400924" y="2080870"/>
              <a:ext cx="68054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 Box 41"/>
          <p:cNvSpPr txBox="1">
            <a:spLocks noChangeArrowheads="1"/>
          </p:cNvSpPr>
          <p:nvPr/>
        </p:nvSpPr>
        <p:spPr bwMode="auto">
          <a:xfrm>
            <a:off x="5338209" y="5280533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6" name="Text Box 41"/>
          <p:cNvSpPr txBox="1">
            <a:spLocks noChangeArrowheads="1"/>
          </p:cNvSpPr>
          <p:nvPr/>
        </p:nvSpPr>
        <p:spPr bwMode="auto">
          <a:xfrm>
            <a:off x="3401798" y="4320844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7" name="Text Box 41"/>
          <p:cNvSpPr txBox="1">
            <a:spLocks noChangeArrowheads="1"/>
          </p:cNvSpPr>
          <p:nvPr/>
        </p:nvSpPr>
        <p:spPr bwMode="auto">
          <a:xfrm>
            <a:off x="3993964" y="5991091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58" name="直接箭头连接符 157"/>
          <p:cNvCxnSpPr>
            <a:endCxn id="133" idx="3"/>
          </p:cNvCxnSpPr>
          <p:nvPr/>
        </p:nvCxnSpPr>
        <p:spPr>
          <a:xfrm flipV="1">
            <a:off x="4394383" y="5462257"/>
            <a:ext cx="867889" cy="650875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2"/>
          <p:cNvSpPr txBox="1">
            <a:spLocks noChangeArrowheads="1"/>
          </p:cNvSpPr>
          <p:nvPr/>
        </p:nvSpPr>
        <p:spPr bwMode="auto">
          <a:xfrm>
            <a:off x="2162968" y="137750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7.6</a:t>
            </a:r>
            <a:r>
              <a:rPr lang="zh-CN" altLang="en-US" dirty="0">
                <a:solidFill>
                  <a:srgbClr val="333399"/>
                </a:solidFill>
              </a:rPr>
              <a:t>有向无环图及其应用</a:t>
            </a:r>
          </a:p>
        </p:txBody>
      </p:sp>
    </p:spTree>
    <p:extLst>
      <p:ext uri="{BB962C8B-B14F-4D97-AF65-F5344CB8AC3E}">
        <p14:creationId xmlns:p14="http://schemas.microsoft.com/office/powerpoint/2010/main" val="129962579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2" grpId="0"/>
      <p:bldP spid="152" grpId="0"/>
      <p:bldP spid="2" grpId="0" animBg="1"/>
      <p:bldP spid="126" grpId="0"/>
      <p:bldP spid="128" grpId="0"/>
      <p:bldP spid="127" grpId="0"/>
      <p:bldP spid="127" grpId="1"/>
      <p:bldP spid="129" grpId="0"/>
      <p:bldP spid="129" grpId="1"/>
      <p:bldP spid="155" grpId="0"/>
      <p:bldP spid="15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 Box 41"/>
          <p:cNvSpPr txBox="1">
            <a:spLocks noChangeArrowheads="1"/>
          </p:cNvSpPr>
          <p:nvPr/>
        </p:nvSpPr>
        <p:spPr bwMode="auto">
          <a:xfrm>
            <a:off x="5338209" y="5280533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5316206" y="4853548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1850007" y="1236078"/>
            <a:ext cx="5864482" cy="54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defPPr>
              <a:defRPr lang="zh-CN"/>
            </a:defPPr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993300"/>
                </a:solidFill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zh-CN" altLang="en-US" dirty="0"/>
              <a:t>拓扑排序算法执行过程</a:t>
            </a:r>
          </a:p>
        </p:txBody>
      </p:sp>
      <p:sp>
        <p:nvSpPr>
          <p:cNvPr id="88" name="Text Box 35"/>
          <p:cNvSpPr txBox="1">
            <a:spLocks noChangeArrowheads="1"/>
          </p:cNvSpPr>
          <p:nvPr/>
        </p:nvSpPr>
        <p:spPr bwMode="auto">
          <a:xfrm>
            <a:off x="5338112" y="3977349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" name="Text Box 37"/>
          <p:cNvSpPr txBox="1">
            <a:spLocks noChangeArrowheads="1"/>
          </p:cNvSpPr>
          <p:nvPr/>
        </p:nvSpPr>
        <p:spPr bwMode="auto">
          <a:xfrm>
            <a:off x="5338112" y="4409149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" name="Text Box 39"/>
          <p:cNvSpPr txBox="1">
            <a:spLocks noChangeArrowheads="1"/>
          </p:cNvSpPr>
          <p:nvPr/>
        </p:nvSpPr>
        <p:spPr bwMode="auto">
          <a:xfrm>
            <a:off x="5338112" y="5777574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" name="Text Box 41"/>
          <p:cNvSpPr txBox="1">
            <a:spLocks noChangeArrowheads="1"/>
          </p:cNvSpPr>
          <p:nvPr/>
        </p:nvSpPr>
        <p:spPr bwMode="auto">
          <a:xfrm>
            <a:off x="5338112" y="628081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3" name="Group 2"/>
          <p:cNvGrpSpPr>
            <a:grpSpLocks/>
          </p:cNvGrpSpPr>
          <p:nvPr/>
        </p:nvGrpSpPr>
        <p:grpSpPr bwMode="auto">
          <a:xfrm>
            <a:off x="7353605" y="4746010"/>
            <a:ext cx="863600" cy="358775"/>
            <a:chOff x="0" y="0"/>
            <a:chExt cx="544" cy="226"/>
          </a:xfrm>
        </p:grpSpPr>
        <p:sp>
          <p:nvSpPr>
            <p:cNvPr id="54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5" name="Line 4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6" name="Group 5"/>
          <p:cNvGrpSpPr>
            <a:grpSpLocks/>
          </p:cNvGrpSpPr>
          <p:nvPr/>
        </p:nvGrpSpPr>
        <p:grpSpPr bwMode="auto">
          <a:xfrm>
            <a:off x="7324949" y="3916637"/>
            <a:ext cx="863600" cy="358775"/>
            <a:chOff x="0" y="0"/>
            <a:chExt cx="544" cy="226"/>
          </a:xfrm>
        </p:grpSpPr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8" name="Line 7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1" name="Group 8"/>
          <p:cNvGrpSpPr>
            <a:grpSpLocks/>
          </p:cNvGrpSpPr>
          <p:nvPr/>
        </p:nvGrpSpPr>
        <p:grpSpPr bwMode="auto">
          <a:xfrm>
            <a:off x="8502668" y="4740322"/>
            <a:ext cx="863600" cy="358775"/>
            <a:chOff x="0" y="0"/>
            <a:chExt cx="544" cy="226"/>
          </a:xfrm>
        </p:grpSpPr>
        <p:sp>
          <p:nvSpPr>
            <p:cNvPr id="62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3" name="Line 10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4" name="Group 11"/>
          <p:cNvGrpSpPr>
            <a:grpSpLocks/>
          </p:cNvGrpSpPr>
          <p:nvPr/>
        </p:nvGrpSpPr>
        <p:grpSpPr bwMode="auto">
          <a:xfrm>
            <a:off x="8493958" y="3916637"/>
            <a:ext cx="863600" cy="358775"/>
            <a:chOff x="0" y="0"/>
            <a:chExt cx="544" cy="226"/>
          </a:xfrm>
        </p:grpSpPr>
        <p:sp>
          <p:nvSpPr>
            <p:cNvPr id="65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7" name="Group 14"/>
          <p:cNvGrpSpPr>
            <a:grpSpLocks/>
          </p:cNvGrpSpPr>
          <p:nvPr/>
        </p:nvGrpSpPr>
        <p:grpSpPr bwMode="auto">
          <a:xfrm>
            <a:off x="9659645" y="3922987"/>
            <a:ext cx="863600" cy="358775"/>
            <a:chOff x="0" y="0"/>
            <a:chExt cx="544" cy="226"/>
          </a:xfrm>
        </p:grpSpPr>
        <p:sp>
          <p:nvSpPr>
            <p:cNvPr id="68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70" name="Text Box 17"/>
          <p:cNvSpPr txBox="1">
            <a:spLocks noChangeArrowheads="1"/>
          </p:cNvSpPr>
          <p:nvPr/>
        </p:nvSpPr>
        <p:spPr bwMode="auto">
          <a:xfrm>
            <a:off x="5929124" y="388110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1" name="Text Box 18"/>
          <p:cNvSpPr txBox="1">
            <a:spLocks noChangeArrowheads="1"/>
          </p:cNvSpPr>
          <p:nvPr/>
        </p:nvSpPr>
        <p:spPr bwMode="auto">
          <a:xfrm>
            <a:off x="5929124" y="4239881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5929124" y="4666920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3" name="Text Box 20"/>
          <p:cNvSpPr txBox="1">
            <a:spLocks noChangeArrowheads="1"/>
          </p:cNvSpPr>
          <p:nvPr/>
        </p:nvSpPr>
        <p:spPr bwMode="auto">
          <a:xfrm>
            <a:off x="5929124" y="5105070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74" name="Text Box 21"/>
          <p:cNvSpPr txBox="1">
            <a:spLocks noChangeArrowheads="1"/>
          </p:cNvSpPr>
          <p:nvPr/>
        </p:nvSpPr>
        <p:spPr bwMode="auto">
          <a:xfrm>
            <a:off x="5929124" y="560830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75" name="Text Box 22"/>
          <p:cNvSpPr txBox="1">
            <a:spLocks noChangeArrowheads="1"/>
          </p:cNvSpPr>
          <p:nvPr/>
        </p:nvSpPr>
        <p:spPr bwMode="auto">
          <a:xfrm>
            <a:off x="5929124" y="6113131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76" name="Text Box 23"/>
          <p:cNvSpPr txBox="1">
            <a:spLocks noChangeArrowheads="1"/>
          </p:cNvSpPr>
          <p:nvPr/>
        </p:nvSpPr>
        <p:spPr bwMode="auto">
          <a:xfrm>
            <a:off x="7423168" y="4797270"/>
            <a:ext cx="4318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Text Box 24"/>
          <p:cNvSpPr txBox="1">
            <a:spLocks noChangeArrowheads="1"/>
          </p:cNvSpPr>
          <p:nvPr/>
        </p:nvSpPr>
        <p:spPr bwMode="auto">
          <a:xfrm>
            <a:off x="8540615" y="474634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Text Box 25"/>
          <p:cNvSpPr txBox="1">
            <a:spLocks noChangeArrowheads="1"/>
          </p:cNvSpPr>
          <p:nvPr/>
        </p:nvSpPr>
        <p:spPr bwMode="auto">
          <a:xfrm>
            <a:off x="7324949" y="3938338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" name="Text Box 26"/>
          <p:cNvSpPr txBox="1">
            <a:spLocks noChangeArrowheads="1"/>
          </p:cNvSpPr>
          <p:nvPr/>
        </p:nvSpPr>
        <p:spPr bwMode="auto">
          <a:xfrm>
            <a:off x="8621142" y="392298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" name="Text Box 27"/>
          <p:cNvSpPr txBox="1">
            <a:spLocks noChangeArrowheads="1"/>
          </p:cNvSpPr>
          <p:nvPr/>
        </p:nvSpPr>
        <p:spPr bwMode="auto">
          <a:xfrm>
            <a:off x="9695649" y="392298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" name="Text Box 28"/>
          <p:cNvSpPr txBox="1">
            <a:spLocks noChangeArrowheads="1"/>
          </p:cNvSpPr>
          <p:nvPr/>
        </p:nvSpPr>
        <p:spPr bwMode="auto">
          <a:xfrm>
            <a:off x="9000745" y="4772769"/>
            <a:ext cx="431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" name="Line 30"/>
          <p:cNvSpPr>
            <a:spLocks noChangeShapeType="1"/>
          </p:cNvSpPr>
          <p:nvPr/>
        </p:nvSpPr>
        <p:spPr bwMode="auto">
          <a:xfrm>
            <a:off x="6733772" y="4959859"/>
            <a:ext cx="629144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4" name="Line 31"/>
          <p:cNvSpPr>
            <a:spLocks noChangeShapeType="1"/>
          </p:cNvSpPr>
          <p:nvPr/>
        </p:nvSpPr>
        <p:spPr bwMode="auto">
          <a:xfrm>
            <a:off x="7999430" y="4940940"/>
            <a:ext cx="503238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5" name="Line 32"/>
          <p:cNvSpPr>
            <a:spLocks noChangeShapeType="1"/>
          </p:cNvSpPr>
          <p:nvPr/>
        </p:nvSpPr>
        <p:spPr bwMode="auto">
          <a:xfrm>
            <a:off x="7990722" y="4093387"/>
            <a:ext cx="503237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6" name="Line 33"/>
          <p:cNvSpPr>
            <a:spLocks noChangeShapeType="1"/>
          </p:cNvSpPr>
          <p:nvPr/>
        </p:nvSpPr>
        <p:spPr bwMode="auto">
          <a:xfrm flipV="1">
            <a:off x="6715216" y="4078329"/>
            <a:ext cx="647700" cy="13914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7" name="Line 34"/>
          <p:cNvSpPr>
            <a:spLocks noChangeShapeType="1"/>
          </p:cNvSpPr>
          <p:nvPr/>
        </p:nvSpPr>
        <p:spPr bwMode="auto">
          <a:xfrm>
            <a:off x="9156409" y="4096023"/>
            <a:ext cx="503237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94" name="Group 42"/>
          <p:cNvGrpSpPr>
            <a:grpSpLocks/>
          </p:cNvGrpSpPr>
          <p:nvPr/>
        </p:nvGrpSpPr>
        <p:grpSpPr bwMode="auto">
          <a:xfrm>
            <a:off x="5208400" y="3874756"/>
            <a:ext cx="1800225" cy="2736850"/>
            <a:chOff x="0" y="0"/>
            <a:chExt cx="1134" cy="1951"/>
          </a:xfrm>
        </p:grpSpPr>
        <p:sp>
          <p:nvSpPr>
            <p:cNvPr id="95" name="Rectangle 43"/>
            <p:cNvSpPr>
              <a:spLocks noChangeArrowheads="1"/>
            </p:cNvSpPr>
            <p:nvPr/>
          </p:nvSpPr>
          <p:spPr bwMode="auto">
            <a:xfrm>
              <a:off x="0" y="0"/>
              <a:ext cx="1134" cy="195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6" name="Line 44"/>
            <p:cNvSpPr>
              <a:spLocks noChangeShapeType="1"/>
            </p:cNvSpPr>
            <p:nvPr/>
          </p:nvSpPr>
          <p:spPr bwMode="auto">
            <a:xfrm>
              <a:off x="408" y="0"/>
              <a:ext cx="0" cy="19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7" name="Line 45"/>
            <p:cNvSpPr>
              <a:spLocks noChangeShapeType="1"/>
            </p:cNvSpPr>
            <p:nvPr/>
          </p:nvSpPr>
          <p:spPr bwMode="auto">
            <a:xfrm>
              <a:off x="771" y="0"/>
              <a:ext cx="0" cy="19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8" name="Line 46"/>
            <p:cNvSpPr>
              <a:spLocks noChangeShapeType="1"/>
            </p:cNvSpPr>
            <p:nvPr/>
          </p:nvSpPr>
          <p:spPr bwMode="auto">
            <a:xfrm>
              <a:off x="0" y="318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" name="Line 47"/>
            <p:cNvSpPr>
              <a:spLocks noChangeShapeType="1"/>
            </p:cNvSpPr>
            <p:nvPr/>
          </p:nvSpPr>
          <p:spPr bwMode="auto">
            <a:xfrm>
              <a:off x="0" y="635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0" name="Line 48"/>
            <p:cNvSpPr>
              <a:spLocks noChangeShapeType="1"/>
            </p:cNvSpPr>
            <p:nvPr/>
          </p:nvSpPr>
          <p:spPr bwMode="auto">
            <a:xfrm>
              <a:off x="0" y="953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1" name="Line 49"/>
            <p:cNvSpPr>
              <a:spLocks noChangeShapeType="1"/>
            </p:cNvSpPr>
            <p:nvPr/>
          </p:nvSpPr>
          <p:spPr bwMode="auto">
            <a:xfrm>
              <a:off x="0" y="1270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" name="Line 50"/>
            <p:cNvSpPr>
              <a:spLocks noChangeShapeType="1"/>
            </p:cNvSpPr>
            <p:nvPr/>
          </p:nvSpPr>
          <p:spPr bwMode="auto">
            <a:xfrm>
              <a:off x="0" y="1588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3" name="Text Box 51"/>
          <p:cNvSpPr txBox="1">
            <a:spLocks noChangeArrowheads="1"/>
          </p:cNvSpPr>
          <p:nvPr/>
        </p:nvSpPr>
        <p:spPr bwMode="auto">
          <a:xfrm>
            <a:off x="6505387" y="4457370"/>
            <a:ext cx="4318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="1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" name="Text Box 52"/>
          <p:cNvSpPr txBox="1">
            <a:spLocks noChangeArrowheads="1"/>
          </p:cNvSpPr>
          <p:nvPr/>
        </p:nvSpPr>
        <p:spPr bwMode="auto">
          <a:xfrm>
            <a:off x="6505387" y="5748007"/>
            <a:ext cx="4318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="1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" name="Text Box 53"/>
          <p:cNvSpPr txBox="1">
            <a:spLocks noChangeArrowheads="1"/>
          </p:cNvSpPr>
          <p:nvPr/>
        </p:nvSpPr>
        <p:spPr bwMode="auto">
          <a:xfrm>
            <a:off x="10127449" y="3976542"/>
            <a:ext cx="4318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6" name="Group 54"/>
          <p:cNvGrpSpPr>
            <a:grpSpLocks/>
          </p:cNvGrpSpPr>
          <p:nvPr/>
        </p:nvGrpSpPr>
        <p:grpSpPr bwMode="auto">
          <a:xfrm>
            <a:off x="7362300" y="5289909"/>
            <a:ext cx="863600" cy="358775"/>
            <a:chOff x="0" y="0"/>
            <a:chExt cx="544" cy="226"/>
          </a:xfrm>
        </p:grpSpPr>
        <p:sp>
          <p:nvSpPr>
            <p:cNvPr id="107" name="Rectangle 55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8" name="Line 56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09" name="Group 57"/>
          <p:cNvGrpSpPr>
            <a:grpSpLocks/>
          </p:cNvGrpSpPr>
          <p:nvPr/>
        </p:nvGrpSpPr>
        <p:grpSpPr bwMode="auto">
          <a:xfrm>
            <a:off x="8500895" y="5281798"/>
            <a:ext cx="863600" cy="358775"/>
            <a:chOff x="0" y="0"/>
            <a:chExt cx="544" cy="226"/>
          </a:xfrm>
        </p:grpSpPr>
        <p:sp>
          <p:nvSpPr>
            <p:cNvPr id="110" name="Rectangle 58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1" name="Line 59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2" name="Text Box 60"/>
          <p:cNvSpPr txBox="1">
            <a:spLocks noChangeArrowheads="1"/>
          </p:cNvSpPr>
          <p:nvPr/>
        </p:nvSpPr>
        <p:spPr bwMode="auto">
          <a:xfrm>
            <a:off x="7415525" y="5342599"/>
            <a:ext cx="431800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" name="Text Box 61"/>
          <p:cNvSpPr txBox="1">
            <a:spLocks noChangeArrowheads="1"/>
          </p:cNvSpPr>
          <p:nvPr/>
        </p:nvSpPr>
        <p:spPr bwMode="auto">
          <a:xfrm>
            <a:off x="8520690" y="5289682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" name="Text Box 62"/>
          <p:cNvSpPr txBox="1">
            <a:spLocks noChangeArrowheads="1"/>
          </p:cNvSpPr>
          <p:nvPr/>
        </p:nvSpPr>
        <p:spPr bwMode="auto">
          <a:xfrm>
            <a:off x="8952490" y="5311907"/>
            <a:ext cx="4318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" name="Line 63"/>
          <p:cNvSpPr>
            <a:spLocks noChangeShapeType="1"/>
          </p:cNvSpPr>
          <p:nvPr/>
        </p:nvSpPr>
        <p:spPr bwMode="auto">
          <a:xfrm flipV="1">
            <a:off x="6707293" y="5463377"/>
            <a:ext cx="672386" cy="21328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6" name="Line 64"/>
          <p:cNvSpPr>
            <a:spLocks noChangeShapeType="1"/>
          </p:cNvSpPr>
          <p:nvPr/>
        </p:nvSpPr>
        <p:spPr bwMode="auto">
          <a:xfrm>
            <a:off x="8037377" y="5463377"/>
            <a:ext cx="503238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17" name="Group 65"/>
          <p:cNvGrpSpPr>
            <a:grpSpLocks/>
          </p:cNvGrpSpPr>
          <p:nvPr/>
        </p:nvGrpSpPr>
        <p:grpSpPr bwMode="auto">
          <a:xfrm>
            <a:off x="7342819" y="6181395"/>
            <a:ext cx="863600" cy="358775"/>
            <a:chOff x="0" y="0"/>
            <a:chExt cx="544" cy="226"/>
          </a:xfrm>
        </p:grpSpPr>
        <p:sp>
          <p:nvSpPr>
            <p:cNvPr id="118" name="Rectangle 66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9" name="Line 67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20" name="Text Box 68"/>
          <p:cNvSpPr txBox="1">
            <a:spLocks noChangeArrowheads="1"/>
          </p:cNvSpPr>
          <p:nvPr/>
        </p:nvSpPr>
        <p:spPr bwMode="auto">
          <a:xfrm>
            <a:off x="7342819" y="6184570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" name="Text Box 69"/>
          <p:cNvSpPr txBox="1">
            <a:spLocks noChangeArrowheads="1"/>
          </p:cNvSpPr>
          <p:nvPr/>
        </p:nvSpPr>
        <p:spPr bwMode="auto">
          <a:xfrm>
            <a:off x="7774619" y="6206795"/>
            <a:ext cx="4318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" name="Line 70"/>
          <p:cNvSpPr>
            <a:spLocks noChangeShapeType="1"/>
          </p:cNvSpPr>
          <p:nvPr/>
        </p:nvSpPr>
        <p:spPr bwMode="auto">
          <a:xfrm flipV="1">
            <a:off x="6707294" y="6352323"/>
            <a:ext cx="632687" cy="29617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3" name="Text Box 71"/>
          <p:cNvSpPr txBox="1">
            <a:spLocks noChangeArrowheads="1"/>
          </p:cNvSpPr>
          <p:nvPr/>
        </p:nvSpPr>
        <p:spPr bwMode="auto">
          <a:xfrm>
            <a:off x="4776599" y="3538206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err="1">
                <a:solidFill>
                  <a:srgbClr val="FF33CC"/>
                </a:solidFill>
                <a:latin typeface="Times New Roman" panose="02020603050405020304" pitchFamily="18" charset="0"/>
              </a:rPr>
              <a:t>indegree</a:t>
            </a:r>
            <a:endParaRPr lang="en-US" altLang="zh-CN" sz="2000" dirty="0">
              <a:solidFill>
                <a:srgbClr val="FF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" name="Text Box 72"/>
          <p:cNvSpPr txBox="1">
            <a:spLocks noChangeArrowheads="1"/>
          </p:cNvSpPr>
          <p:nvPr/>
        </p:nvSpPr>
        <p:spPr bwMode="auto">
          <a:xfrm>
            <a:off x="5713224" y="3538206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FF33CC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125" name="Text Box 73"/>
          <p:cNvSpPr txBox="1">
            <a:spLocks noChangeArrowheads="1"/>
          </p:cNvSpPr>
          <p:nvPr/>
        </p:nvSpPr>
        <p:spPr bwMode="auto">
          <a:xfrm>
            <a:off x="6432363" y="3538206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err="1">
                <a:solidFill>
                  <a:srgbClr val="FF33CC"/>
                </a:solidFill>
                <a:latin typeface="Times New Roman" panose="02020603050405020304" pitchFamily="18" charset="0"/>
              </a:rPr>
              <a:t>firstedge</a:t>
            </a:r>
            <a:endParaRPr lang="en-US" altLang="zh-CN" sz="2000" dirty="0">
              <a:solidFill>
                <a:srgbClr val="FF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7" name="Oval 11"/>
          <p:cNvSpPr>
            <a:spLocks noChangeArrowheads="1"/>
          </p:cNvSpPr>
          <p:nvPr/>
        </p:nvSpPr>
        <p:spPr bwMode="auto">
          <a:xfrm>
            <a:off x="2129464" y="1843686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8" name="直接箭头连接符 137"/>
          <p:cNvCxnSpPr>
            <a:stCxn id="137" idx="4"/>
            <a:endCxn id="139" idx="0"/>
          </p:cNvCxnSpPr>
          <p:nvPr/>
        </p:nvCxnSpPr>
        <p:spPr>
          <a:xfrm>
            <a:off x="2371094" y="2318057"/>
            <a:ext cx="0" cy="548577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1"/>
          <p:cNvSpPr>
            <a:spLocks noChangeArrowheads="1"/>
          </p:cNvSpPr>
          <p:nvPr/>
        </p:nvSpPr>
        <p:spPr bwMode="auto">
          <a:xfrm>
            <a:off x="2129464" y="2866634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Oval 11"/>
          <p:cNvSpPr>
            <a:spLocks noChangeArrowheads="1"/>
          </p:cNvSpPr>
          <p:nvPr/>
        </p:nvSpPr>
        <p:spPr bwMode="auto">
          <a:xfrm>
            <a:off x="3143077" y="2866634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Oval 11"/>
          <p:cNvSpPr>
            <a:spLocks noChangeArrowheads="1"/>
          </p:cNvSpPr>
          <p:nvPr/>
        </p:nvSpPr>
        <p:spPr bwMode="auto">
          <a:xfrm>
            <a:off x="3143077" y="1843686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Oval 11"/>
          <p:cNvSpPr>
            <a:spLocks noChangeArrowheads="1"/>
          </p:cNvSpPr>
          <p:nvPr/>
        </p:nvSpPr>
        <p:spPr bwMode="auto">
          <a:xfrm>
            <a:off x="4040860" y="1843686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Oval 11"/>
          <p:cNvSpPr>
            <a:spLocks noChangeArrowheads="1"/>
          </p:cNvSpPr>
          <p:nvPr/>
        </p:nvSpPr>
        <p:spPr bwMode="auto">
          <a:xfrm>
            <a:off x="4046576" y="2866634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4" name="直接箭头连接符 143"/>
          <p:cNvCxnSpPr>
            <a:stCxn id="137" idx="5"/>
            <a:endCxn id="140" idx="1"/>
          </p:cNvCxnSpPr>
          <p:nvPr/>
        </p:nvCxnSpPr>
        <p:spPr>
          <a:xfrm>
            <a:off x="2541953" y="2248587"/>
            <a:ext cx="671897" cy="687517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41" idx="5"/>
            <a:endCxn id="143" idx="1"/>
          </p:cNvCxnSpPr>
          <p:nvPr/>
        </p:nvCxnSpPr>
        <p:spPr>
          <a:xfrm>
            <a:off x="3555566" y="2248587"/>
            <a:ext cx="561783" cy="687517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37" idx="6"/>
            <a:endCxn id="141" idx="2"/>
          </p:cNvCxnSpPr>
          <p:nvPr/>
        </p:nvCxnSpPr>
        <p:spPr>
          <a:xfrm>
            <a:off x="2612725" y="2080871"/>
            <a:ext cx="530353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141" idx="6"/>
            <a:endCxn id="142" idx="2"/>
          </p:cNvCxnSpPr>
          <p:nvPr/>
        </p:nvCxnSpPr>
        <p:spPr>
          <a:xfrm>
            <a:off x="3626338" y="2080871"/>
            <a:ext cx="414523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42" idx="4"/>
            <a:endCxn id="143" idx="0"/>
          </p:cNvCxnSpPr>
          <p:nvPr/>
        </p:nvCxnSpPr>
        <p:spPr>
          <a:xfrm>
            <a:off x="4282490" y="2318057"/>
            <a:ext cx="5716" cy="548577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40" idx="6"/>
            <a:endCxn id="143" idx="2"/>
          </p:cNvCxnSpPr>
          <p:nvPr/>
        </p:nvCxnSpPr>
        <p:spPr>
          <a:xfrm>
            <a:off x="3626338" y="3103819"/>
            <a:ext cx="420239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140" idx="2"/>
            <a:endCxn id="139" idx="6"/>
          </p:cNvCxnSpPr>
          <p:nvPr/>
        </p:nvCxnSpPr>
        <p:spPr>
          <a:xfrm flipH="1">
            <a:off x="2612725" y="3103819"/>
            <a:ext cx="530353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 Box 17"/>
          <p:cNvSpPr txBox="1">
            <a:spLocks noChangeArrowheads="1"/>
          </p:cNvSpPr>
          <p:nvPr/>
        </p:nvSpPr>
        <p:spPr bwMode="auto">
          <a:xfrm>
            <a:off x="6216462" y="179577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" name="矩形 1"/>
          <p:cNvSpPr/>
          <p:nvPr/>
        </p:nvSpPr>
        <p:spPr>
          <a:xfrm>
            <a:off x="3928815" y="5948773"/>
            <a:ext cx="494109" cy="448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332521" y="5942251"/>
            <a:ext cx="8144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top</a:t>
            </a:r>
            <a:endParaRPr lang="zh-CN" altLang="en-US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4830471" y="3953337"/>
            <a:ext cx="431800" cy="2730500"/>
            <a:chOff x="3479874" y="2196118"/>
            <a:chExt cx="431800" cy="2730500"/>
          </a:xfrm>
        </p:grpSpPr>
        <p:sp>
          <p:nvSpPr>
            <p:cNvPr id="131" name="Text Box 35"/>
            <p:cNvSpPr txBox="1">
              <a:spLocks noChangeArrowheads="1"/>
            </p:cNvSpPr>
            <p:nvPr/>
          </p:nvSpPr>
          <p:spPr bwMode="auto">
            <a:xfrm>
              <a:off x="3479874" y="2196118"/>
              <a:ext cx="431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2" name="Text Box 37"/>
            <p:cNvSpPr txBox="1">
              <a:spLocks noChangeArrowheads="1"/>
            </p:cNvSpPr>
            <p:nvPr/>
          </p:nvSpPr>
          <p:spPr bwMode="auto">
            <a:xfrm>
              <a:off x="3479874" y="2627918"/>
              <a:ext cx="431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" name="Text Box 38"/>
            <p:cNvSpPr txBox="1">
              <a:spLocks noChangeArrowheads="1"/>
            </p:cNvSpPr>
            <p:nvPr/>
          </p:nvSpPr>
          <p:spPr bwMode="auto">
            <a:xfrm>
              <a:off x="3479874" y="3491518"/>
              <a:ext cx="431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6" name="Text Box 39"/>
            <p:cNvSpPr txBox="1">
              <a:spLocks noChangeArrowheads="1"/>
            </p:cNvSpPr>
            <p:nvPr/>
          </p:nvSpPr>
          <p:spPr bwMode="auto">
            <a:xfrm>
              <a:off x="3479874" y="3996343"/>
              <a:ext cx="431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" name="Text Box 40"/>
            <p:cNvSpPr txBox="1">
              <a:spLocks noChangeArrowheads="1"/>
            </p:cNvSpPr>
            <p:nvPr/>
          </p:nvSpPr>
          <p:spPr bwMode="auto">
            <a:xfrm>
              <a:off x="3479874" y="3059718"/>
              <a:ext cx="431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" name="Text Box 41"/>
            <p:cNvSpPr txBox="1">
              <a:spLocks noChangeArrowheads="1"/>
            </p:cNvSpPr>
            <p:nvPr/>
          </p:nvSpPr>
          <p:spPr bwMode="auto">
            <a:xfrm>
              <a:off x="3479874" y="4499580"/>
              <a:ext cx="4318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859644" y="4981727"/>
            <a:ext cx="670196" cy="500163"/>
            <a:chOff x="7400924" y="1508928"/>
            <a:chExt cx="680546" cy="571942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7401758" y="1508928"/>
              <a:ext cx="0" cy="5719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7408695" y="1508928"/>
              <a:ext cx="355076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7400924" y="2080870"/>
              <a:ext cx="68054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 Box 41"/>
          <p:cNvSpPr txBox="1">
            <a:spLocks noChangeArrowheads="1"/>
          </p:cNvSpPr>
          <p:nvPr/>
        </p:nvSpPr>
        <p:spPr bwMode="auto">
          <a:xfrm>
            <a:off x="3993964" y="5991091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58" name="直接箭头连接符 157"/>
          <p:cNvCxnSpPr>
            <a:stCxn id="157" idx="3"/>
            <a:endCxn id="133" idx="3"/>
          </p:cNvCxnSpPr>
          <p:nvPr/>
        </p:nvCxnSpPr>
        <p:spPr>
          <a:xfrm flipV="1">
            <a:off x="4425765" y="5462256"/>
            <a:ext cx="836507" cy="742354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 Box 17"/>
          <p:cNvSpPr txBox="1">
            <a:spLocks noChangeArrowheads="1"/>
          </p:cNvSpPr>
          <p:nvPr/>
        </p:nvSpPr>
        <p:spPr bwMode="auto">
          <a:xfrm>
            <a:off x="6698033" y="1809652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grpSp>
        <p:nvGrpSpPr>
          <p:cNvPr id="135" name="组合 134"/>
          <p:cNvGrpSpPr/>
          <p:nvPr/>
        </p:nvGrpSpPr>
        <p:grpSpPr>
          <a:xfrm>
            <a:off x="4835355" y="4967973"/>
            <a:ext cx="670196" cy="1507384"/>
            <a:chOff x="7400924" y="1508928"/>
            <a:chExt cx="680546" cy="571942"/>
          </a:xfrm>
        </p:grpSpPr>
        <p:cxnSp>
          <p:nvCxnSpPr>
            <p:cNvPr id="151" name="直接连接符 150"/>
            <p:cNvCxnSpPr/>
            <p:nvPr/>
          </p:nvCxnSpPr>
          <p:spPr>
            <a:xfrm>
              <a:off x="7401758" y="1508928"/>
              <a:ext cx="0" cy="5719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>
              <a:off x="7408695" y="1508928"/>
              <a:ext cx="355076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7400924" y="2080870"/>
              <a:ext cx="68054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Text Box 41"/>
          <p:cNvSpPr txBox="1">
            <a:spLocks noChangeArrowheads="1"/>
          </p:cNvSpPr>
          <p:nvPr/>
        </p:nvSpPr>
        <p:spPr bwMode="auto">
          <a:xfrm>
            <a:off x="5338112" y="5777573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72" name="直接箭头连接符 171"/>
          <p:cNvCxnSpPr/>
          <p:nvPr/>
        </p:nvCxnSpPr>
        <p:spPr>
          <a:xfrm flipV="1">
            <a:off x="4414154" y="5125905"/>
            <a:ext cx="712765" cy="952625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 Box 41"/>
          <p:cNvSpPr txBox="1">
            <a:spLocks noChangeArrowheads="1"/>
          </p:cNvSpPr>
          <p:nvPr/>
        </p:nvSpPr>
        <p:spPr bwMode="auto">
          <a:xfrm>
            <a:off x="3993964" y="5991091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" name="Text Box 41"/>
          <p:cNvSpPr txBox="1">
            <a:spLocks noChangeArrowheads="1"/>
          </p:cNvSpPr>
          <p:nvPr/>
        </p:nvSpPr>
        <p:spPr bwMode="auto">
          <a:xfrm>
            <a:off x="5338112" y="628081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" name="Text Box 41"/>
          <p:cNvSpPr txBox="1">
            <a:spLocks noChangeArrowheads="1"/>
          </p:cNvSpPr>
          <p:nvPr/>
        </p:nvSpPr>
        <p:spPr bwMode="auto">
          <a:xfrm>
            <a:off x="3993964" y="5991091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76" name="直接箭头连接符 175"/>
          <p:cNvCxnSpPr>
            <a:stCxn id="2" idx="3"/>
          </p:cNvCxnSpPr>
          <p:nvPr/>
        </p:nvCxnSpPr>
        <p:spPr>
          <a:xfrm>
            <a:off x="4422923" y="6173082"/>
            <a:ext cx="811246" cy="161974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2"/>
          <p:cNvSpPr txBox="1">
            <a:spLocks noChangeArrowheads="1"/>
          </p:cNvSpPr>
          <p:nvPr/>
        </p:nvSpPr>
        <p:spPr bwMode="auto">
          <a:xfrm>
            <a:off x="2162968" y="137750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7.6</a:t>
            </a:r>
            <a:r>
              <a:rPr lang="zh-CN" altLang="en-US" dirty="0">
                <a:solidFill>
                  <a:srgbClr val="333399"/>
                </a:solidFill>
              </a:rPr>
              <a:t>有向无环图及其应用</a:t>
            </a:r>
          </a:p>
        </p:txBody>
      </p:sp>
    </p:spTree>
    <p:extLst>
      <p:ext uri="{BB962C8B-B14F-4D97-AF65-F5344CB8AC3E}">
        <p14:creationId xmlns:p14="http://schemas.microsoft.com/office/powerpoint/2010/main" val="196764525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3" grpId="0"/>
      <p:bldP spid="157" grpId="0"/>
      <p:bldP spid="134" grpId="0"/>
      <p:bldP spid="171" grpId="0"/>
      <p:bldP spid="173" grpId="0"/>
      <p:bldP spid="173" grpId="1"/>
      <p:bldP spid="174" grpId="0"/>
      <p:bldP spid="1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 Box 41"/>
          <p:cNvSpPr txBox="1">
            <a:spLocks noChangeArrowheads="1"/>
          </p:cNvSpPr>
          <p:nvPr/>
        </p:nvSpPr>
        <p:spPr bwMode="auto">
          <a:xfrm>
            <a:off x="5338112" y="5777573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" name="Text Box 41"/>
          <p:cNvSpPr txBox="1">
            <a:spLocks noChangeArrowheads="1"/>
          </p:cNvSpPr>
          <p:nvPr/>
        </p:nvSpPr>
        <p:spPr bwMode="auto">
          <a:xfrm>
            <a:off x="5338112" y="628081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28815" y="5948773"/>
            <a:ext cx="494109" cy="448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75" name="Text Box 41"/>
          <p:cNvSpPr txBox="1">
            <a:spLocks noChangeArrowheads="1"/>
          </p:cNvSpPr>
          <p:nvPr/>
        </p:nvSpPr>
        <p:spPr bwMode="auto">
          <a:xfrm>
            <a:off x="3993964" y="5991091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5" name="Text Box 41"/>
          <p:cNvSpPr txBox="1">
            <a:spLocks noChangeArrowheads="1"/>
          </p:cNvSpPr>
          <p:nvPr/>
        </p:nvSpPr>
        <p:spPr bwMode="auto">
          <a:xfrm>
            <a:off x="5338209" y="5280533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5316206" y="4853548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1850007" y="1236078"/>
            <a:ext cx="5864482" cy="54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defPPr>
              <a:defRPr lang="zh-CN"/>
            </a:defPPr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993300"/>
                </a:solidFill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zh-CN" altLang="en-US" dirty="0"/>
              <a:t>拓扑排序算法执行过程</a:t>
            </a:r>
          </a:p>
        </p:txBody>
      </p:sp>
      <p:sp>
        <p:nvSpPr>
          <p:cNvPr id="88" name="Text Box 35"/>
          <p:cNvSpPr txBox="1">
            <a:spLocks noChangeArrowheads="1"/>
          </p:cNvSpPr>
          <p:nvPr/>
        </p:nvSpPr>
        <p:spPr bwMode="auto">
          <a:xfrm>
            <a:off x="5338112" y="3977349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" name="Text Box 37"/>
          <p:cNvSpPr txBox="1">
            <a:spLocks noChangeArrowheads="1"/>
          </p:cNvSpPr>
          <p:nvPr/>
        </p:nvSpPr>
        <p:spPr bwMode="auto">
          <a:xfrm>
            <a:off x="5338112" y="4409149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3" name="Group 2"/>
          <p:cNvGrpSpPr>
            <a:grpSpLocks/>
          </p:cNvGrpSpPr>
          <p:nvPr/>
        </p:nvGrpSpPr>
        <p:grpSpPr bwMode="auto">
          <a:xfrm>
            <a:off x="7353605" y="4746010"/>
            <a:ext cx="863600" cy="358775"/>
            <a:chOff x="0" y="0"/>
            <a:chExt cx="544" cy="226"/>
          </a:xfrm>
        </p:grpSpPr>
        <p:sp>
          <p:nvSpPr>
            <p:cNvPr id="54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5" name="Line 4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6" name="Group 5"/>
          <p:cNvGrpSpPr>
            <a:grpSpLocks/>
          </p:cNvGrpSpPr>
          <p:nvPr/>
        </p:nvGrpSpPr>
        <p:grpSpPr bwMode="auto">
          <a:xfrm>
            <a:off x="7324949" y="3916637"/>
            <a:ext cx="863600" cy="358775"/>
            <a:chOff x="0" y="0"/>
            <a:chExt cx="544" cy="226"/>
          </a:xfrm>
        </p:grpSpPr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8" name="Line 7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1" name="Group 8"/>
          <p:cNvGrpSpPr>
            <a:grpSpLocks/>
          </p:cNvGrpSpPr>
          <p:nvPr/>
        </p:nvGrpSpPr>
        <p:grpSpPr bwMode="auto">
          <a:xfrm>
            <a:off x="8502668" y="4740322"/>
            <a:ext cx="863600" cy="358775"/>
            <a:chOff x="0" y="0"/>
            <a:chExt cx="544" cy="226"/>
          </a:xfrm>
        </p:grpSpPr>
        <p:sp>
          <p:nvSpPr>
            <p:cNvPr id="62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3" name="Line 10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4" name="Group 11"/>
          <p:cNvGrpSpPr>
            <a:grpSpLocks/>
          </p:cNvGrpSpPr>
          <p:nvPr/>
        </p:nvGrpSpPr>
        <p:grpSpPr bwMode="auto">
          <a:xfrm>
            <a:off x="8493958" y="3916637"/>
            <a:ext cx="863600" cy="358775"/>
            <a:chOff x="0" y="0"/>
            <a:chExt cx="544" cy="226"/>
          </a:xfrm>
        </p:grpSpPr>
        <p:sp>
          <p:nvSpPr>
            <p:cNvPr id="65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7" name="Group 14"/>
          <p:cNvGrpSpPr>
            <a:grpSpLocks/>
          </p:cNvGrpSpPr>
          <p:nvPr/>
        </p:nvGrpSpPr>
        <p:grpSpPr bwMode="auto">
          <a:xfrm>
            <a:off x="9659645" y="3922987"/>
            <a:ext cx="863600" cy="358775"/>
            <a:chOff x="0" y="0"/>
            <a:chExt cx="544" cy="226"/>
          </a:xfrm>
        </p:grpSpPr>
        <p:sp>
          <p:nvSpPr>
            <p:cNvPr id="68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70" name="Text Box 17"/>
          <p:cNvSpPr txBox="1">
            <a:spLocks noChangeArrowheads="1"/>
          </p:cNvSpPr>
          <p:nvPr/>
        </p:nvSpPr>
        <p:spPr bwMode="auto">
          <a:xfrm>
            <a:off x="5929124" y="388110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1" name="Text Box 18"/>
          <p:cNvSpPr txBox="1">
            <a:spLocks noChangeArrowheads="1"/>
          </p:cNvSpPr>
          <p:nvPr/>
        </p:nvSpPr>
        <p:spPr bwMode="auto">
          <a:xfrm>
            <a:off x="5929124" y="4239881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5929124" y="4666920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3" name="Text Box 20"/>
          <p:cNvSpPr txBox="1">
            <a:spLocks noChangeArrowheads="1"/>
          </p:cNvSpPr>
          <p:nvPr/>
        </p:nvSpPr>
        <p:spPr bwMode="auto">
          <a:xfrm>
            <a:off x="5929124" y="5105070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74" name="Text Box 21"/>
          <p:cNvSpPr txBox="1">
            <a:spLocks noChangeArrowheads="1"/>
          </p:cNvSpPr>
          <p:nvPr/>
        </p:nvSpPr>
        <p:spPr bwMode="auto">
          <a:xfrm>
            <a:off x="5929124" y="560830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75" name="Text Box 22"/>
          <p:cNvSpPr txBox="1">
            <a:spLocks noChangeArrowheads="1"/>
          </p:cNvSpPr>
          <p:nvPr/>
        </p:nvSpPr>
        <p:spPr bwMode="auto">
          <a:xfrm>
            <a:off x="5929124" y="6113131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76" name="Text Box 23"/>
          <p:cNvSpPr txBox="1">
            <a:spLocks noChangeArrowheads="1"/>
          </p:cNvSpPr>
          <p:nvPr/>
        </p:nvSpPr>
        <p:spPr bwMode="auto">
          <a:xfrm>
            <a:off x="7423168" y="4797270"/>
            <a:ext cx="4318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Text Box 24"/>
          <p:cNvSpPr txBox="1">
            <a:spLocks noChangeArrowheads="1"/>
          </p:cNvSpPr>
          <p:nvPr/>
        </p:nvSpPr>
        <p:spPr bwMode="auto">
          <a:xfrm>
            <a:off x="8540615" y="474634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Text Box 25"/>
          <p:cNvSpPr txBox="1">
            <a:spLocks noChangeArrowheads="1"/>
          </p:cNvSpPr>
          <p:nvPr/>
        </p:nvSpPr>
        <p:spPr bwMode="auto">
          <a:xfrm>
            <a:off x="7324949" y="3938338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" name="Text Box 26"/>
          <p:cNvSpPr txBox="1">
            <a:spLocks noChangeArrowheads="1"/>
          </p:cNvSpPr>
          <p:nvPr/>
        </p:nvSpPr>
        <p:spPr bwMode="auto">
          <a:xfrm>
            <a:off x="8621142" y="392298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" name="Text Box 27"/>
          <p:cNvSpPr txBox="1">
            <a:spLocks noChangeArrowheads="1"/>
          </p:cNvSpPr>
          <p:nvPr/>
        </p:nvSpPr>
        <p:spPr bwMode="auto">
          <a:xfrm>
            <a:off x="9695649" y="392298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" name="Text Box 28"/>
          <p:cNvSpPr txBox="1">
            <a:spLocks noChangeArrowheads="1"/>
          </p:cNvSpPr>
          <p:nvPr/>
        </p:nvSpPr>
        <p:spPr bwMode="auto">
          <a:xfrm>
            <a:off x="9000745" y="4772769"/>
            <a:ext cx="431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" name="Line 30"/>
          <p:cNvSpPr>
            <a:spLocks noChangeShapeType="1"/>
          </p:cNvSpPr>
          <p:nvPr/>
        </p:nvSpPr>
        <p:spPr bwMode="auto">
          <a:xfrm>
            <a:off x="6733772" y="4959859"/>
            <a:ext cx="629144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4" name="Line 31"/>
          <p:cNvSpPr>
            <a:spLocks noChangeShapeType="1"/>
          </p:cNvSpPr>
          <p:nvPr/>
        </p:nvSpPr>
        <p:spPr bwMode="auto">
          <a:xfrm>
            <a:off x="7999430" y="4940940"/>
            <a:ext cx="503238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5" name="Line 32"/>
          <p:cNvSpPr>
            <a:spLocks noChangeShapeType="1"/>
          </p:cNvSpPr>
          <p:nvPr/>
        </p:nvSpPr>
        <p:spPr bwMode="auto">
          <a:xfrm>
            <a:off x="7990722" y="4093387"/>
            <a:ext cx="503237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6" name="Line 33"/>
          <p:cNvSpPr>
            <a:spLocks noChangeShapeType="1"/>
          </p:cNvSpPr>
          <p:nvPr/>
        </p:nvSpPr>
        <p:spPr bwMode="auto">
          <a:xfrm flipV="1">
            <a:off x="6715216" y="4078329"/>
            <a:ext cx="647700" cy="13914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7" name="Line 34"/>
          <p:cNvSpPr>
            <a:spLocks noChangeShapeType="1"/>
          </p:cNvSpPr>
          <p:nvPr/>
        </p:nvSpPr>
        <p:spPr bwMode="auto">
          <a:xfrm>
            <a:off x="9156409" y="4096023"/>
            <a:ext cx="503237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94" name="Group 42"/>
          <p:cNvGrpSpPr>
            <a:grpSpLocks/>
          </p:cNvGrpSpPr>
          <p:nvPr/>
        </p:nvGrpSpPr>
        <p:grpSpPr bwMode="auto">
          <a:xfrm>
            <a:off x="5208400" y="3874756"/>
            <a:ext cx="1800225" cy="2736850"/>
            <a:chOff x="0" y="0"/>
            <a:chExt cx="1134" cy="1951"/>
          </a:xfrm>
        </p:grpSpPr>
        <p:sp>
          <p:nvSpPr>
            <p:cNvPr id="95" name="Rectangle 43"/>
            <p:cNvSpPr>
              <a:spLocks noChangeArrowheads="1"/>
            </p:cNvSpPr>
            <p:nvPr/>
          </p:nvSpPr>
          <p:spPr bwMode="auto">
            <a:xfrm>
              <a:off x="0" y="0"/>
              <a:ext cx="1134" cy="195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6" name="Line 44"/>
            <p:cNvSpPr>
              <a:spLocks noChangeShapeType="1"/>
            </p:cNvSpPr>
            <p:nvPr/>
          </p:nvSpPr>
          <p:spPr bwMode="auto">
            <a:xfrm>
              <a:off x="408" y="0"/>
              <a:ext cx="0" cy="19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7" name="Line 45"/>
            <p:cNvSpPr>
              <a:spLocks noChangeShapeType="1"/>
            </p:cNvSpPr>
            <p:nvPr/>
          </p:nvSpPr>
          <p:spPr bwMode="auto">
            <a:xfrm>
              <a:off x="771" y="0"/>
              <a:ext cx="0" cy="19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8" name="Line 46"/>
            <p:cNvSpPr>
              <a:spLocks noChangeShapeType="1"/>
            </p:cNvSpPr>
            <p:nvPr/>
          </p:nvSpPr>
          <p:spPr bwMode="auto">
            <a:xfrm>
              <a:off x="0" y="318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" name="Line 47"/>
            <p:cNvSpPr>
              <a:spLocks noChangeShapeType="1"/>
            </p:cNvSpPr>
            <p:nvPr/>
          </p:nvSpPr>
          <p:spPr bwMode="auto">
            <a:xfrm>
              <a:off x="0" y="635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0" name="Line 48"/>
            <p:cNvSpPr>
              <a:spLocks noChangeShapeType="1"/>
            </p:cNvSpPr>
            <p:nvPr/>
          </p:nvSpPr>
          <p:spPr bwMode="auto">
            <a:xfrm>
              <a:off x="0" y="953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1" name="Line 49"/>
            <p:cNvSpPr>
              <a:spLocks noChangeShapeType="1"/>
            </p:cNvSpPr>
            <p:nvPr/>
          </p:nvSpPr>
          <p:spPr bwMode="auto">
            <a:xfrm>
              <a:off x="0" y="1270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" name="Line 50"/>
            <p:cNvSpPr>
              <a:spLocks noChangeShapeType="1"/>
            </p:cNvSpPr>
            <p:nvPr/>
          </p:nvSpPr>
          <p:spPr bwMode="auto">
            <a:xfrm>
              <a:off x="0" y="1588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3" name="Text Box 51"/>
          <p:cNvSpPr txBox="1">
            <a:spLocks noChangeArrowheads="1"/>
          </p:cNvSpPr>
          <p:nvPr/>
        </p:nvSpPr>
        <p:spPr bwMode="auto">
          <a:xfrm>
            <a:off x="6505387" y="4457370"/>
            <a:ext cx="4318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="1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" name="Text Box 52"/>
          <p:cNvSpPr txBox="1">
            <a:spLocks noChangeArrowheads="1"/>
          </p:cNvSpPr>
          <p:nvPr/>
        </p:nvSpPr>
        <p:spPr bwMode="auto">
          <a:xfrm>
            <a:off x="6505387" y="5748007"/>
            <a:ext cx="4318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="1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" name="Text Box 53"/>
          <p:cNvSpPr txBox="1">
            <a:spLocks noChangeArrowheads="1"/>
          </p:cNvSpPr>
          <p:nvPr/>
        </p:nvSpPr>
        <p:spPr bwMode="auto">
          <a:xfrm>
            <a:off x="10127449" y="3976542"/>
            <a:ext cx="4318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6" name="Group 54"/>
          <p:cNvGrpSpPr>
            <a:grpSpLocks/>
          </p:cNvGrpSpPr>
          <p:nvPr/>
        </p:nvGrpSpPr>
        <p:grpSpPr bwMode="auto">
          <a:xfrm>
            <a:off x="7362300" y="5289909"/>
            <a:ext cx="863600" cy="358775"/>
            <a:chOff x="0" y="0"/>
            <a:chExt cx="544" cy="226"/>
          </a:xfrm>
        </p:grpSpPr>
        <p:sp>
          <p:nvSpPr>
            <p:cNvPr id="107" name="Rectangle 55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8" name="Line 56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09" name="Group 57"/>
          <p:cNvGrpSpPr>
            <a:grpSpLocks/>
          </p:cNvGrpSpPr>
          <p:nvPr/>
        </p:nvGrpSpPr>
        <p:grpSpPr bwMode="auto">
          <a:xfrm>
            <a:off x="8500895" y="5281798"/>
            <a:ext cx="863600" cy="358775"/>
            <a:chOff x="0" y="0"/>
            <a:chExt cx="544" cy="226"/>
          </a:xfrm>
        </p:grpSpPr>
        <p:sp>
          <p:nvSpPr>
            <p:cNvPr id="110" name="Rectangle 58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1" name="Line 59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2" name="Text Box 60"/>
          <p:cNvSpPr txBox="1">
            <a:spLocks noChangeArrowheads="1"/>
          </p:cNvSpPr>
          <p:nvPr/>
        </p:nvSpPr>
        <p:spPr bwMode="auto">
          <a:xfrm>
            <a:off x="7415525" y="5342599"/>
            <a:ext cx="431800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" name="Text Box 61"/>
          <p:cNvSpPr txBox="1">
            <a:spLocks noChangeArrowheads="1"/>
          </p:cNvSpPr>
          <p:nvPr/>
        </p:nvSpPr>
        <p:spPr bwMode="auto">
          <a:xfrm>
            <a:off x="8520690" y="5289682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" name="Text Box 62"/>
          <p:cNvSpPr txBox="1">
            <a:spLocks noChangeArrowheads="1"/>
          </p:cNvSpPr>
          <p:nvPr/>
        </p:nvSpPr>
        <p:spPr bwMode="auto">
          <a:xfrm>
            <a:off x="8952490" y="5311907"/>
            <a:ext cx="4318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" name="Line 63"/>
          <p:cNvSpPr>
            <a:spLocks noChangeShapeType="1"/>
          </p:cNvSpPr>
          <p:nvPr/>
        </p:nvSpPr>
        <p:spPr bwMode="auto">
          <a:xfrm flipV="1">
            <a:off x="6707293" y="5463377"/>
            <a:ext cx="672386" cy="21328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6" name="Line 64"/>
          <p:cNvSpPr>
            <a:spLocks noChangeShapeType="1"/>
          </p:cNvSpPr>
          <p:nvPr/>
        </p:nvSpPr>
        <p:spPr bwMode="auto">
          <a:xfrm>
            <a:off x="8037377" y="5463377"/>
            <a:ext cx="503238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17" name="Group 65"/>
          <p:cNvGrpSpPr>
            <a:grpSpLocks/>
          </p:cNvGrpSpPr>
          <p:nvPr/>
        </p:nvGrpSpPr>
        <p:grpSpPr bwMode="auto">
          <a:xfrm>
            <a:off x="7342819" y="6181395"/>
            <a:ext cx="863600" cy="358775"/>
            <a:chOff x="0" y="0"/>
            <a:chExt cx="544" cy="226"/>
          </a:xfrm>
        </p:grpSpPr>
        <p:sp>
          <p:nvSpPr>
            <p:cNvPr id="118" name="Rectangle 66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9" name="Line 67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20" name="Text Box 68"/>
          <p:cNvSpPr txBox="1">
            <a:spLocks noChangeArrowheads="1"/>
          </p:cNvSpPr>
          <p:nvPr/>
        </p:nvSpPr>
        <p:spPr bwMode="auto">
          <a:xfrm>
            <a:off x="7342819" y="6184570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" name="Text Box 69"/>
          <p:cNvSpPr txBox="1">
            <a:spLocks noChangeArrowheads="1"/>
          </p:cNvSpPr>
          <p:nvPr/>
        </p:nvSpPr>
        <p:spPr bwMode="auto">
          <a:xfrm>
            <a:off x="7774619" y="6206795"/>
            <a:ext cx="4318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" name="Line 70"/>
          <p:cNvSpPr>
            <a:spLocks noChangeShapeType="1"/>
          </p:cNvSpPr>
          <p:nvPr/>
        </p:nvSpPr>
        <p:spPr bwMode="auto">
          <a:xfrm flipV="1">
            <a:off x="6707294" y="6352323"/>
            <a:ext cx="632687" cy="29617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3" name="Text Box 71"/>
          <p:cNvSpPr txBox="1">
            <a:spLocks noChangeArrowheads="1"/>
          </p:cNvSpPr>
          <p:nvPr/>
        </p:nvSpPr>
        <p:spPr bwMode="auto">
          <a:xfrm>
            <a:off x="4776599" y="3538206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err="1">
                <a:solidFill>
                  <a:srgbClr val="FF33CC"/>
                </a:solidFill>
                <a:latin typeface="Times New Roman" panose="02020603050405020304" pitchFamily="18" charset="0"/>
              </a:rPr>
              <a:t>indegree</a:t>
            </a:r>
            <a:endParaRPr lang="en-US" altLang="zh-CN" sz="2000" dirty="0">
              <a:solidFill>
                <a:srgbClr val="FF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" name="Text Box 72"/>
          <p:cNvSpPr txBox="1">
            <a:spLocks noChangeArrowheads="1"/>
          </p:cNvSpPr>
          <p:nvPr/>
        </p:nvSpPr>
        <p:spPr bwMode="auto">
          <a:xfrm>
            <a:off x="5713224" y="3538206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FF33CC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125" name="Text Box 73"/>
          <p:cNvSpPr txBox="1">
            <a:spLocks noChangeArrowheads="1"/>
          </p:cNvSpPr>
          <p:nvPr/>
        </p:nvSpPr>
        <p:spPr bwMode="auto">
          <a:xfrm>
            <a:off x="6432363" y="3538206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err="1">
                <a:solidFill>
                  <a:srgbClr val="FF33CC"/>
                </a:solidFill>
                <a:latin typeface="Times New Roman" panose="02020603050405020304" pitchFamily="18" charset="0"/>
              </a:rPr>
              <a:t>firstedge</a:t>
            </a:r>
            <a:endParaRPr lang="en-US" altLang="zh-CN" sz="2000" dirty="0">
              <a:solidFill>
                <a:srgbClr val="FF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7" name="Oval 11"/>
          <p:cNvSpPr>
            <a:spLocks noChangeArrowheads="1"/>
          </p:cNvSpPr>
          <p:nvPr/>
        </p:nvSpPr>
        <p:spPr bwMode="auto">
          <a:xfrm>
            <a:off x="2129464" y="1843686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8" name="直接箭头连接符 137"/>
          <p:cNvCxnSpPr>
            <a:stCxn id="137" idx="4"/>
            <a:endCxn id="139" idx="0"/>
          </p:cNvCxnSpPr>
          <p:nvPr/>
        </p:nvCxnSpPr>
        <p:spPr>
          <a:xfrm>
            <a:off x="2371094" y="2318057"/>
            <a:ext cx="0" cy="548577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1"/>
          <p:cNvSpPr>
            <a:spLocks noChangeArrowheads="1"/>
          </p:cNvSpPr>
          <p:nvPr/>
        </p:nvSpPr>
        <p:spPr bwMode="auto">
          <a:xfrm>
            <a:off x="2129464" y="2866634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Oval 11"/>
          <p:cNvSpPr>
            <a:spLocks noChangeArrowheads="1"/>
          </p:cNvSpPr>
          <p:nvPr/>
        </p:nvSpPr>
        <p:spPr bwMode="auto">
          <a:xfrm>
            <a:off x="3143077" y="2866634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Oval 11"/>
          <p:cNvSpPr>
            <a:spLocks noChangeArrowheads="1"/>
          </p:cNvSpPr>
          <p:nvPr/>
        </p:nvSpPr>
        <p:spPr bwMode="auto">
          <a:xfrm>
            <a:off x="3143077" y="1843686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Oval 11"/>
          <p:cNvSpPr>
            <a:spLocks noChangeArrowheads="1"/>
          </p:cNvSpPr>
          <p:nvPr/>
        </p:nvSpPr>
        <p:spPr bwMode="auto">
          <a:xfrm>
            <a:off x="4040860" y="1843686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Oval 11"/>
          <p:cNvSpPr>
            <a:spLocks noChangeArrowheads="1"/>
          </p:cNvSpPr>
          <p:nvPr/>
        </p:nvSpPr>
        <p:spPr bwMode="auto">
          <a:xfrm>
            <a:off x="4046576" y="2866634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4" name="直接箭头连接符 143"/>
          <p:cNvCxnSpPr>
            <a:stCxn id="137" idx="5"/>
            <a:endCxn id="140" idx="1"/>
          </p:cNvCxnSpPr>
          <p:nvPr/>
        </p:nvCxnSpPr>
        <p:spPr>
          <a:xfrm>
            <a:off x="2541953" y="2248587"/>
            <a:ext cx="671897" cy="687517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41" idx="5"/>
            <a:endCxn id="143" idx="1"/>
          </p:cNvCxnSpPr>
          <p:nvPr/>
        </p:nvCxnSpPr>
        <p:spPr>
          <a:xfrm>
            <a:off x="3555566" y="2248587"/>
            <a:ext cx="561783" cy="687517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37" idx="6"/>
            <a:endCxn id="141" idx="2"/>
          </p:cNvCxnSpPr>
          <p:nvPr/>
        </p:nvCxnSpPr>
        <p:spPr>
          <a:xfrm>
            <a:off x="2612725" y="2080871"/>
            <a:ext cx="530353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141" idx="6"/>
            <a:endCxn id="142" idx="2"/>
          </p:cNvCxnSpPr>
          <p:nvPr/>
        </p:nvCxnSpPr>
        <p:spPr>
          <a:xfrm>
            <a:off x="3626338" y="2080871"/>
            <a:ext cx="414523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42" idx="4"/>
            <a:endCxn id="143" idx="0"/>
          </p:cNvCxnSpPr>
          <p:nvPr/>
        </p:nvCxnSpPr>
        <p:spPr>
          <a:xfrm>
            <a:off x="4282490" y="2318057"/>
            <a:ext cx="5716" cy="548577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40" idx="6"/>
            <a:endCxn id="143" idx="2"/>
          </p:cNvCxnSpPr>
          <p:nvPr/>
        </p:nvCxnSpPr>
        <p:spPr>
          <a:xfrm>
            <a:off x="3626338" y="3103819"/>
            <a:ext cx="420239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140" idx="2"/>
            <a:endCxn id="139" idx="6"/>
          </p:cNvCxnSpPr>
          <p:nvPr/>
        </p:nvCxnSpPr>
        <p:spPr>
          <a:xfrm flipH="1">
            <a:off x="2612725" y="3103819"/>
            <a:ext cx="530353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 Box 17"/>
          <p:cNvSpPr txBox="1">
            <a:spLocks noChangeArrowheads="1"/>
          </p:cNvSpPr>
          <p:nvPr/>
        </p:nvSpPr>
        <p:spPr bwMode="auto">
          <a:xfrm>
            <a:off x="6216462" y="179577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28" name="矩形 127"/>
          <p:cNvSpPr/>
          <p:nvPr/>
        </p:nvSpPr>
        <p:spPr>
          <a:xfrm>
            <a:off x="3332521" y="5942251"/>
            <a:ext cx="8144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top</a:t>
            </a:r>
            <a:endParaRPr lang="zh-CN" altLang="en-US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4830471" y="3953337"/>
            <a:ext cx="431800" cy="2730500"/>
            <a:chOff x="3479874" y="2196118"/>
            <a:chExt cx="431800" cy="2730500"/>
          </a:xfrm>
        </p:grpSpPr>
        <p:sp>
          <p:nvSpPr>
            <p:cNvPr id="131" name="Text Box 35"/>
            <p:cNvSpPr txBox="1">
              <a:spLocks noChangeArrowheads="1"/>
            </p:cNvSpPr>
            <p:nvPr/>
          </p:nvSpPr>
          <p:spPr bwMode="auto">
            <a:xfrm>
              <a:off x="3479874" y="2196118"/>
              <a:ext cx="431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2" name="Text Box 37"/>
            <p:cNvSpPr txBox="1">
              <a:spLocks noChangeArrowheads="1"/>
            </p:cNvSpPr>
            <p:nvPr/>
          </p:nvSpPr>
          <p:spPr bwMode="auto">
            <a:xfrm>
              <a:off x="3479874" y="2627918"/>
              <a:ext cx="431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" name="Text Box 38"/>
            <p:cNvSpPr txBox="1">
              <a:spLocks noChangeArrowheads="1"/>
            </p:cNvSpPr>
            <p:nvPr/>
          </p:nvSpPr>
          <p:spPr bwMode="auto">
            <a:xfrm>
              <a:off x="3479874" y="3491518"/>
              <a:ext cx="431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6" name="Text Box 39"/>
            <p:cNvSpPr txBox="1">
              <a:spLocks noChangeArrowheads="1"/>
            </p:cNvSpPr>
            <p:nvPr/>
          </p:nvSpPr>
          <p:spPr bwMode="auto">
            <a:xfrm>
              <a:off x="3479874" y="3996343"/>
              <a:ext cx="431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" name="Text Box 40"/>
            <p:cNvSpPr txBox="1">
              <a:spLocks noChangeArrowheads="1"/>
            </p:cNvSpPr>
            <p:nvPr/>
          </p:nvSpPr>
          <p:spPr bwMode="auto">
            <a:xfrm>
              <a:off x="3479874" y="3059718"/>
              <a:ext cx="431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" name="Text Box 41"/>
            <p:cNvSpPr txBox="1">
              <a:spLocks noChangeArrowheads="1"/>
            </p:cNvSpPr>
            <p:nvPr/>
          </p:nvSpPr>
          <p:spPr bwMode="auto">
            <a:xfrm>
              <a:off x="3479874" y="4499580"/>
              <a:ext cx="4318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4" name="Text Box 17"/>
          <p:cNvSpPr txBox="1">
            <a:spLocks noChangeArrowheads="1"/>
          </p:cNvSpPr>
          <p:nvPr/>
        </p:nvSpPr>
        <p:spPr bwMode="auto">
          <a:xfrm>
            <a:off x="6698033" y="1809652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grpSp>
        <p:nvGrpSpPr>
          <p:cNvPr id="135" name="组合 134"/>
          <p:cNvGrpSpPr/>
          <p:nvPr/>
        </p:nvGrpSpPr>
        <p:grpSpPr>
          <a:xfrm>
            <a:off x="4835355" y="4967973"/>
            <a:ext cx="670196" cy="1507384"/>
            <a:chOff x="7400924" y="1508928"/>
            <a:chExt cx="680546" cy="571942"/>
          </a:xfrm>
        </p:grpSpPr>
        <p:cxnSp>
          <p:nvCxnSpPr>
            <p:cNvPr id="151" name="直接连接符 150"/>
            <p:cNvCxnSpPr/>
            <p:nvPr/>
          </p:nvCxnSpPr>
          <p:spPr>
            <a:xfrm>
              <a:off x="7401758" y="1508928"/>
              <a:ext cx="0" cy="5719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>
              <a:off x="7408695" y="1508928"/>
              <a:ext cx="355076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7400924" y="2080870"/>
              <a:ext cx="68054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6" name="直接箭头连接符 175"/>
          <p:cNvCxnSpPr>
            <a:stCxn id="2" idx="3"/>
          </p:cNvCxnSpPr>
          <p:nvPr/>
        </p:nvCxnSpPr>
        <p:spPr>
          <a:xfrm>
            <a:off x="4422923" y="6173082"/>
            <a:ext cx="811246" cy="161974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 Box 17"/>
          <p:cNvSpPr txBox="1">
            <a:spLocks noChangeArrowheads="1"/>
          </p:cNvSpPr>
          <p:nvPr/>
        </p:nvSpPr>
        <p:spPr bwMode="auto">
          <a:xfrm>
            <a:off x="7179604" y="1809652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cxnSp>
        <p:nvCxnSpPr>
          <p:cNvPr id="129" name="直接箭头连接符 128"/>
          <p:cNvCxnSpPr>
            <a:stCxn id="2" idx="0"/>
            <a:endCxn id="153" idx="3"/>
          </p:cNvCxnSpPr>
          <p:nvPr/>
        </p:nvCxnSpPr>
        <p:spPr>
          <a:xfrm flipV="1">
            <a:off x="4175869" y="5030456"/>
            <a:ext cx="1086402" cy="918316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 Box 41"/>
          <p:cNvSpPr txBox="1">
            <a:spLocks noChangeArrowheads="1"/>
          </p:cNvSpPr>
          <p:nvPr/>
        </p:nvSpPr>
        <p:spPr bwMode="auto">
          <a:xfrm>
            <a:off x="3993964" y="5991091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1" name="Text Box 41"/>
          <p:cNvSpPr txBox="1">
            <a:spLocks noChangeArrowheads="1"/>
          </p:cNvSpPr>
          <p:nvPr/>
        </p:nvSpPr>
        <p:spPr bwMode="auto">
          <a:xfrm>
            <a:off x="5338112" y="5777573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2" name="Rectangle 2"/>
          <p:cNvSpPr txBox="1">
            <a:spLocks noChangeArrowheads="1"/>
          </p:cNvSpPr>
          <p:nvPr/>
        </p:nvSpPr>
        <p:spPr bwMode="auto">
          <a:xfrm>
            <a:off x="2162968" y="137750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7.6</a:t>
            </a:r>
            <a:r>
              <a:rPr lang="zh-CN" altLang="en-US" dirty="0">
                <a:solidFill>
                  <a:srgbClr val="333399"/>
                </a:solidFill>
              </a:rPr>
              <a:t>有向无环图及其应用</a:t>
            </a:r>
          </a:p>
        </p:txBody>
      </p:sp>
    </p:spTree>
    <p:extLst>
      <p:ext uri="{BB962C8B-B14F-4D97-AF65-F5344CB8AC3E}">
        <p14:creationId xmlns:p14="http://schemas.microsoft.com/office/powerpoint/2010/main" val="340788485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  <p:bldP spid="175" grpId="0"/>
      <p:bldP spid="127" grpId="0"/>
      <p:bldP spid="156" grpId="0"/>
      <p:bldP spid="16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28815" y="5948773"/>
            <a:ext cx="494109" cy="448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56" name="Text Box 41"/>
          <p:cNvSpPr txBox="1">
            <a:spLocks noChangeArrowheads="1"/>
          </p:cNvSpPr>
          <p:nvPr/>
        </p:nvSpPr>
        <p:spPr bwMode="auto">
          <a:xfrm>
            <a:off x="4034217" y="600465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1" name="Text Box 41"/>
          <p:cNvSpPr txBox="1">
            <a:spLocks noChangeArrowheads="1"/>
          </p:cNvSpPr>
          <p:nvPr/>
        </p:nvSpPr>
        <p:spPr bwMode="auto">
          <a:xfrm>
            <a:off x="5338112" y="5777573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" name="Text Box 41"/>
          <p:cNvSpPr txBox="1">
            <a:spLocks noChangeArrowheads="1"/>
          </p:cNvSpPr>
          <p:nvPr/>
        </p:nvSpPr>
        <p:spPr bwMode="auto">
          <a:xfrm>
            <a:off x="5338112" y="628081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5" name="Text Box 41"/>
          <p:cNvSpPr txBox="1">
            <a:spLocks noChangeArrowheads="1"/>
          </p:cNvSpPr>
          <p:nvPr/>
        </p:nvSpPr>
        <p:spPr bwMode="auto">
          <a:xfrm>
            <a:off x="5338209" y="5280533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5316206" y="4853548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1850007" y="1236078"/>
            <a:ext cx="5864482" cy="54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defPPr>
              <a:defRPr lang="zh-CN"/>
            </a:defPPr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993300"/>
                </a:solidFill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zh-CN" altLang="en-US" dirty="0"/>
              <a:t>拓扑排序算法执行过程</a:t>
            </a:r>
          </a:p>
        </p:txBody>
      </p:sp>
      <p:sp>
        <p:nvSpPr>
          <p:cNvPr id="88" name="Text Box 35"/>
          <p:cNvSpPr txBox="1">
            <a:spLocks noChangeArrowheads="1"/>
          </p:cNvSpPr>
          <p:nvPr/>
        </p:nvSpPr>
        <p:spPr bwMode="auto">
          <a:xfrm>
            <a:off x="5338112" y="3977349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" name="Text Box 37"/>
          <p:cNvSpPr txBox="1">
            <a:spLocks noChangeArrowheads="1"/>
          </p:cNvSpPr>
          <p:nvPr/>
        </p:nvSpPr>
        <p:spPr bwMode="auto">
          <a:xfrm>
            <a:off x="5338112" y="4409149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3" name="Group 2"/>
          <p:cNvGrpSpPr>
            <a:grpSpLocks/>
          </p:cNvGrpSpPr>
          <p:nvPr/>
        </p:nvGrpSpPr>
        <p:grpSpPr bwMode="auto">
          <a:xfrm>
            <a:off x="7353605" y="4746010"/>
            <a:ext cx="863600" cy="358775"/>
            <a:chOff x="0" y="0"/>
            <a:chExt cx="544" cy="226"/>
          </a:xfrm>
        </p:grpSpPr>
        <p:sp>
          <p:nvSpPr>
            <p:cNvPr id="54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5" name="Line 4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6" name="Group 5"/>
          <p:cNvGrpSpPr>
            <a:grpSpLocks/>
          </p:cNvGrpSpPr>
          <p:nvPr/>
        </p:nvGrpSpPr>
        <p:grpSpPr bwMode="auto">
          <a:xfrm>
            <a:off x="7324949" y="3916637"/>
            <a:ext cx="863600" cy="358775"/>
            <a:chOff x="0" y="0"/>
            <a:chExt cx="544" cy="226"/>
          </a:xfrm>
        </p:grpSpPr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8" name="Line 7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1" name="Group 8"/>
          <p:cNvGrpSpPr>
            <a:grpSpLocks/>
          </p:cNvGrpSpPr>
          <p:nvPr/>
        </p:nvGrpSpPr>
        <p:grpSpPr bwMode="auto">
          <a:xfrm>
            <a:off x="8502668" y="4740322"/>
            <a:ext cx="863600" cy="358775"/>
            <a:chOff x="0" y="0"/>
            <a:chExt cx="544" cy="226"/>
          </a:xfrm>
        </p:grpSpPr>
        <p:sp>
          <p:nvSpPr>
            <p:cNvPr id="62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3" name="Line 10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4" name="Group 11"/>
          <p:cNvGrpSpPr>
            <a:grpSpLocks/>
          </p:cNvGrpSpPr>
          <p:nvPr/>
        </p:nvGrpSpPr>
        <p:grpSpPr bwMode="auto">
          <a:xfrm>
            <a:off x="8493958" y="3916637"/>
            <a:ext cx="863600" cy="358775"/>
            <a:chOff x="0" y="0"/>
            <a:chExt cx="544" cy="226"/>
          </a:xfrm>
        </p:grpSpPr>
        <p:sp>
          <p:nvSpPr>
            <p:cNvPr id="65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7" name="Group 14"/>
          <p:cNvGrpSpPr>
            <a:grpSpLocks/>
          </p:cNvGrpSpPr>
          <p:nvPr/>
        </p:nvGrpSpPr>
        <p:grpSpPr bwMode="auto">
          <a:xfrm>
            <a:off x="9659645" y="3922987"/>
            <a:ext cx="863600" cy="358775"/>
            <a:chOff x="0" y="0"/>
            <a:chExt cx="544" cy="226"/>
          </a:xfrm>
        </p:grpSpPr>
        <p:sp>
          <p:nvSpPr>
            <p:cNvPr id="68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70" name="Text Box 17"/>
          <p:cNvSpPr txBox="1">
            <a:spLocks noChangeArrowheads="1"/>
          </p:cNvSpPr>
          <p:nvPr/>
        </p:nvSpPr>
        <p:spPr bwMode="auto">
          <a:xfrm>
            <a:off x="5929124" y="388110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1" name="Text Box 18"/>
          <p:cNvSpPr txBox="1">
            <a:spLocks noChangeArrowheads="1"/>
          </p:cNvSpPr>
          <p:nvPr/>
        </p:nvSpPr>
        <p:spPr bwMode="auto">
          <a:xfrm>
            <a:off x="5929124" y="4239881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5929124" y="4666920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3" name="Text Box 20"/>
          <p:cNvSpPr txBox="1">
            <a:spLocks noChangeArrowheads="1"/>
          </p:cNvSpPr>
          <p:nvPr/>
        </p:nvSpPr>
        <p:spPr bwMode="auto">
          <a:xfrm>
            <a:off x="5929124" y="5105070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74" name="Text Box 21"/>
          <p:cNvSpPr txBox="1">
            <a:spLocks noChangeArrowheads="1"/>
          </p:cNvSpPr>
          <p:nvPr/>
        </p:nvSpPr>
        <p:spPr bwMode="auto">
          <a:xfrm>
            <a:off x="5929124" y="560830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75" name="Text Box 22"/>
          <p:cNvSpPr txBox="1">
            <a:spLocks noChangeArrowheads="1"/>
          </p:cNvSpPr>
          <p:nvPr/>
        </p:nvSpPr>
        <p:spPr bwMode="auto">
          <a:xfrm>
            <a:off x="5929124" y="6113131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76" name="Text Box 23"/>
          <p:cNvSpPr txBox="1">
            <a:spLocks noChangeArrowheads="1"/>
          </p:cNvSpPr>
          <p:nvPr/>
        </p:nvSpPr>
        <p:spPr bwMode="auto">
          <a:xfrm>
            <a:off x="7423168" y="4797270"/>
            <a:ext cx="4318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Text Box 24"/>
          <p:cNvSpPr txBox="1">
            <a:spLocks noChangeArrowheads="1"/>
          </p:cNvSpPr>
          <p:nvPr/>
        </p:nvSpPr>
        <p:spPr bwMode="auto">
          <a:xfrm>
            <a:off x="8540615" y="474634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Text Box 25"/>
          <p:cNvSpPr txBox="1">
            <a:spLocks noChangeArrowheads="1"/>
          </p:cNvSpPr>
          <p:nvPr/>
        </p:nvSpPr>
        <p:spPr bwMode="auto">
          <a:xfrm>
            <a:off x="7324949" y="3938338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" name="Text Box 26"/>
          <p:cNvSpPr txBox="1">
            <a:spLocks noChangeArrowheads="1"/>
          </p:cNvSpPr>
          <p:nvPr/>
        </p:nvSpPr>
        <p:spPr bwMode="auto">
          <a:xfrm>
            <a:off x="8621142" y="392298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" name="Text Box 27"/>
          <p:cNvSpPr txBox="1">
            <a:spLocks noChangeArrowheads="1"/>
          </p:cNvSpPr>
          <p:nvPr/>
        </p:nvSpPr>
        <p:spPr bwMode="auto">
          <a:xfrm>
            <a:off x="9695649" y="392298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" name="Text Box 28"/>
          <p:cNvSpPr txBox="1">
            <a:spLocks noChangeArrowheads="1"/>
          </p:cNvSpPr>
          <p:nvPr/>
        </p:nvSpPr>
        <p:spPr bwMode="auto">
          <a:xfrm>
            <a:off x="9000745" y="4772769"/>
            <a:ext cx="431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" name="Line 30"/>
          <p:cNvSpPr>
            <a:spLocks noChangeShapeType="1"/>
          </p:cNvSpPr>
          <p:nvPr/>
        </p:nvSpPr>
        <p:spPr bwMode="auto">
          <a:xfrm>
            <a:off x="6733772" y="4959859"/>
            <a:ext cx="629144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4" name="Line 31"/>
          <p:cNvSpPr>
            <a:spLocks noChangeShapeType="1"/>
          </p:cNvSpPr>
          <p:nvPr/>
        </p:nvSpPr>
        <p:spPr bwMode="auto">
          <a:xfrm>
            <a:off x="7999430" y="4940940"/>
            <a:ext cx="503238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5" name="Line 32"/>
          <p:cNvSpPr>
            <a:spLocks noChangeShapeType="1"/>
          </p:cNvSpPr>
          <p:nvPr/>
        </p:nvSpPr>
        <p:spPr bwMode="auto">
          <a:xfrm>
            <a:off x="7990722" y="4093387"/>
            <a:ext cx="503237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6" name="Line 33"/>
          <p:cNvSpPr>
            <a:spLocks noChangeShapeType="1"/>
          </p:cNvSpPr>
          <p:nvPr/>
        </p:nvSpPr>
        <p:spPr bwMode="auto">
          <a:xfrm flipV="1">
            <a:off x="6715216" y="4078329"/>
            <a:ext cx="647700" cy="13914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7" name="Line 34"/>
          <p:cNvSpPr>
            <a:spLocks noChangeShapeType="1"/>
          </p:cNvSpPr>
          <p:nvPr/>
        </p:nvSpPr>
        <p:spPr bwMode="auto">
          <a:xfrm>
            <a:off x="9156409" y="4096023"/>
            <a:ext cx="503237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94" name="Group 42"/>
          <p:cNvGrpSpPr>
            <a:grpSpLocks/>
          </p:cNvGrpSpPr>
          <p:nvPr/>
        </p:nvGrpSpPr>
        <p:grpSpPr bwMode="auto">
          <a:xfrm>
            <a:off x="5208400" y="3874756"/>
            <a:ext cx="1800225" cy="2736850"/>
            <a:chOff x="0" y="0"/>
            <a:chExt cx="1134" cy="1951"/>
          </a:xfrm>
        </p:grpSpPr>
        <p:sp>
          <p:nvSpPr>
            <p:cNvPr id="95" name="Rectangle 43"/>
            <p:cNvSpPr>
              <a:spLocks noChangeArrowheads="1"/>
            </p:cNvSpPr>
            <p:nvPr/>
          </p:nvSpPr>
          <p:spPr bwMode="auto">
            <a:xfrm>
              <a:off x="0" y="0"/>
              <a:ext cx="1134" cy="195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6" name="Line 44"/>
            <p:cNvSpPr>
              <a:spLocks noChangeShapeType="1"/>
            </p:cNvSpPr>
            <p:nvPr/>
          </p:nvSpPr>
          <p:spPr bwMode="auto">
            <a:xfrm>
              <a:off x="408" y="0"/>
              <a:ext cx="0" cy="19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7" name="Line 45"/>
            <p:cNvSpPr>
              <a:spLocks noChangeShapeType="1"/>
            </p:cNvSpPr>
            <p:nvPr/>
          </p:nvSpPr>
          <p:spPr bwMode="auto">
            <a:xfrm>
              <a:off x="771" y="0"/>
              <a:ext cx="0" cy="19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8" name="Line 46"/>
            <p:cNvSpPr>
              <a:spLocks noChangeShapeType="1"/>
            </p:cNvSpPr>
            <p:nvPr/>
          </p:nvSpPr>
          <p:spPr bwMode="auto">
            <a:xfrm>
              <a:off x="0" y="318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" name="Line 47"/>
            <p:cNvSpPr>
              <a:spLocks noChangeShapeType="1"/>
            </p:cNvSpPr>
            <p:nvPr/>
          </p:nvSpPr>
          <p:spPr bwMode="auto">
            <a:xfrm>
              <a:off x="0" y="635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0" name="Line 48"/>
            <p:cNvSpPr>
              <a:spLocks noChangeShapeType="1"/>
            </p:cNvSpPr>
            <p:nvPr/>
          </p:nvSpPr>
          <p:spPr bwMode="auto">
            <a:xfrm>
              <a:off x="0" y="953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1" name="Line 49"/>
            <p:cNvSpPr>
              <a:spLocks noChangeShapeType="1"/>
            </p:cNvSpPr>
            <p:nvPr/>
          </p:nvSpPr>
          <p:spPr bwMode="auto">
            <a:xfrm>
              <a:off x="0" y="1270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" name="Line 50"/>
            <p:cNvSpPr>
              <a:spLocks noChangeShapeType="1"/>
            </p:cNvSpPr>
            <p:nvPr/>
          </p:nvSpPr>
          <p:spPr bwMode="auto">
            <a:xfrm>
              <a:off x="0" y="1588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3" name="Text Box 51"/>
          <p:cNvSpPr txBox="1">
            <a:spLocks noChangeArrowheads="1"/>
          </p:cNvSpPr>
          <p:nvPr/>
        </p:nvSpPr>
        <p:spPr bwMode="auto">
          <a:xfrm>
            <a:off x="6505387" y="4457370"/>
            <a:ext cx="4318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="1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" name="Text Box 52"/>
          <p:cNvSpPr txBox="1">
            <a:spLocks noChangeArrowheads="1"/>
          </p:cNvSpPr>
          <p:nvPr/>
        </p:nvSpPr>
        <p:spPr bwMode="auto">
          <a:xfrm>
            <a:off x="6505387" y="5748007"/>
            <a:ext cx="4318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="1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" name="Text Box 53"/>
          <p:cNvSpPr txBox="1">
            <a:spLocks noChangeArrowheads="1"/>
          </p:cNvSpPr>
          <p:nvPr/>
        </p:nvSpPr>
        <p:spPr bwMode="auto">
          <a:xfrm>
            <a:off x="10127449" y="3976542"/>
            <a:ext cx="4318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6" name="Group 54"/>
          <p:cNvGrpSpPr>
            <a:grpSpLocks/>
          </p:cNvGrpSpPr>
          <p:nvPr/>
        </p:nvGrpSpPr>
        <p:grpSpPr bwMode="auto">
          <a:xfrm>
            <a:off x="7362300" y="5289909"/>
            <a:ext cx="863600" cy="358775"/>
            <a:chOff x="0" y="0"/>
            <a:chExt cx="544" cy="226"/>
          </a:xfrm>
        </p:grpSpPr>
        <p:sp>
          <p:nvSpPr>
            <p:cNvPr id="107" name="Rectangle 55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8" name="Line 56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09" name="Group 57"/>
          <p:cNvGrpSpPr>
            <a:grpSpLocks/>
          </p:cNvGrpSpPr>
          <p:nvPr/>
        </p:nvGrpSpPr>
        <p:grpSpPr bwMode="auto">
          <a:xfrm>
            <a:off x="8500895" y="5281798"/>
            <a:ext cx="863600" cy="358775"/>
            <a:chOff x="0" y="0"/>
            <a:chExt cx="544" cy="226"/>
          </a:xfrm>
        </p:grpSpPr>
        <p:sp>
          <p:nvSpPr>
            <p:cNvPr id="110" name="Rectangle 58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1" name="Line 59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2" name="Text Box 60"/>
          <p:cNvSpPr txBox="1">
            <a:spLocks noChangeArrowheads="1"/>
          </p:cNvSpPr>
          <p:nvPr/>
        </p:nvSpPr>
        <p:spPr bwMode="auto">
          <a:xfrm>
            <a:off x="7415525" y="5342599"/>
            <a:ext cx="431800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" name="Text Box 61"/>
          <p:cNvSpPr txBox="1">
            <a:spLocks noChangeArrowheads="1"/>
          </p:cNvSpPr>
          <p:nvPr/>
        </p:nvSpPr>
        <p:spPr bwMode="auto">
          <a:xfrm>
            <a:off x="8520690" y="5289682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" name="Text Box 62"/>
          <p:cNvSpPr txBox="1">
            <a:spLocks noChangeArrowheads="1"/>
          </p:cNvSpPr>
          <p:nvPr/>
        </p:nvSpPr>
        <p:spPr bwMode="auto">
          <a:xfrm>
            <a:off x="8952490" y="5311907"/>
            <a:ext cx="4318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" name="Line 63"/>
          <p:cNvSpPr>
            <a:spLocks noChangeShapeType="1"/>
          </p:cNvSpPr>
          <p:nvPr/>
        </p:nvSpPr>
        <p:spPr bwMode="auto">
          <a:xfrm flipV="1">
            <a:off x="6707293" y="5463377"/>
            <a:ext cx="672386" cy="21328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6" name="Line 64"/>
          <p:cNvSpPr>
            <a:spLocks noChangeShapeType="1"/>
          </p:cNvSpPr>
          <p:nvPr/>
        </p:nvSpPr>
        <p:spPr bwMode="auto">
          <a:xfrm>
            <a:off x="8037377" y="5463377"/>
            <a:ext cx="503238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17" name="Group 65"/>
          <p:cNvGrpSpPr>
            <a:grpSpLocks/>
          </p:cNvGrpSpPr>
          <p:nvPr/>
        </p:nvGrpSpPr>
        <p:grpSpPr bwMode="auto">
          <a:xfrm>
            <a:off x="7342819" y="6181395"/>
            <a:ext cx="863600" cy="358775"/>
            <a:chOff x="0" y="0"/>
            <a:chExt cx="544" cy="226"/>
          </a:xfrm>
        </p:grpSpPr>
        <p:sp>
          <p:nvSpPr>
            <p:cNvPr id="118" name="Rectangle 66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9" name="Line 67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20" name="Text Box 68"/>
          <p:cNvSpPr txBox="1">
            <a:spLocks noChangeArrowheads="1"/>
          </p:cNvSpPr>
          <p:nvPr/>
        </p:nvSpPr>
        <p:spPr bwMode="auto">
          <a:xfrm>
            <a:off x="7342819" y="6184570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" name="Text Box 69"/>
          <p:cNvSpPr txBox="1">
            <a:spLocks noChangeArrowheads="1"/>
          </p:cNvSpPr>
          <p:nvPr/>
        </p:nvSpPr>
        <p:spPr bwMode="auto">
          <a:xfrm>
            <a:off x="7774619" y="6206795"/>
            <a:ext cx="4318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" name="Line 70"/>
          <p:cNvSpPr>
            <a:spLocks noChangeShapeType="1"/>
          </p:cNvSpPr>
          <p:nvPr/>
        </p:nvSpPr>
        <p:spPr bwMode="auto">
          <a:xfrm flipV="1">
            <a:off x="6707294" y="6352323"/>
            <a:ext cx="632687" cy="29617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3" name="Text Box 71"/>
          <p:cNvSpPr txBox="1">
            <a:spLocks noChangeArrowheads="1"/>
          </p:cNvSpPr>
          <p:nvPr/>
        </p:nvSpPr>
        <p:spPr bwMode="auto">
          <a:xfrm>
            <a:off x="4776599" y="3538206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err="1">
                <a:solidFill>
                  <a:srgbClr val="FF33CC"/>
                </a:solidFill>
                <a:latin typeface="Times New Roman" panose="02020603050405020304" pitchFamily="18" charset="0"/>
              </a:rPr>
              <a:t>indegree</a:t>
            </a:r>
            <a:endParaRPr lang="en-US" altLang="zh-CN" sz="2000" dirty="0">
              <a:solidFill>
                <a:srgbClr val="FF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" name="Text Box 72"/>
          <p:cNvSpPr txBox="1">
            <a:spLocks noChangeArrowheads="1"/>
          </p:cNvSpPr>
          <p:nvPr/>
        </p:nvSpPr>
        <p:spPr bwMode="auto">
          <a:xfrm>
            <a:off x="5713224" y="3538206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FF33CC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125" name="Text Box 73"/>
          <p:cNvSpPr txBox="1">
            <a:spLocks noChangeArrowheads="1"/>
          </p:cNvSpPr>
          <p:nvPr/>
        </p:nvSpPr>
        <p:spPr bwMode="auto">
          <a:xfrm>
            <a:off x="6432363" y="3538206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err="1">
                <a:solidFill>
                  <a:srgbClr val="FF33CC"/>
                </a:solidFill>
                <a:latin typeface="Times New Roman" panose="02020603050405020304" pitchFamily="18" charset="0"/>
              </a:rPr>
              <a:t>firstedge</a:t>
            </a:r>
            <a:endParaRPr lang="en-US" altLang="zh-CN" sz="2000" dirty="0">
              <a:solidFill>
                <a:srgbClr val="FF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7" name="Oval 11"/>
          <p:cNvSpPr>
            <a:spLocks noChangeArrowheads="1"/>
          </p:cNvSpPr>
          <p:nvPr/>
        </p:nvSpPr>
        <p:spPr bwMode="auto">
          <a:xfrm>
            <a:off x="2129464" y="1843686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8" name="直接箭头连接符 137"/>
          <p:cNvCxnSpPr>
            <a:stCxn id="137" idx="4"/>
            <a:endCxn id="139" idx="0"/>
          </p:cNvCxnSpPr>
          <p:nvPr/>
        </p:nvCxnSpPr>
        <p:spPr>
          <a:xfrm>
            <a:off x="2371094" y="2318057"/>
            <a:ext cx="0" cy="548577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1"/>
          <p:cNvSpPr>
            <a:spLocks noChangeArrowheads="1"/>
          </p:cNvSpPr>
          <p:nvPr/>
        </p:nvSpPr>
        <p:spPr bwMode="auto">
          <a:xfrm>
            <a:off x="2129464" y="2866634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Oval 11"/>
          <p:cNvSpPr>
            <a:spLocks noChangeArrowheads="1"/>
          </p:cNvSpPr>
          <p:nvPr/>
        </p:nvSpPr>
        <p:spPr bwMode="auto">
          <a:xfrm>
            <a:off x="3143077" y="2866634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Oval 11"/>
          <p:cNvSpPr>
            <a:spLocks noChangeArrowheads="1"/>
          </p:cNvSpPr>
          <p:nvPr/>
        </p:nvSpPr>
        <p:spPr bwMode="auto">
          <a:xfrm>
            <a:off x="3143077" y="1843686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Oval 11"/>
          <p:cNvSpPr>
            <a:spLocks noChangeArrowheads="1"/>
          </p:cNvSpPr>
          <p:nvPr/>
        </p:nvSpPr>
        <p:spPr bwMode="auto">
          <a:xfrm>
            <a:off x="4040860" y="1843686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Oval 11"/>
          <p:cNvSpPr>
            <a:spLocks noChangeArrowheads="1"/>
          </p:cNvSpPr>
          <p:nvPr/>
        </p:nvSpPr>
        <p:spPr bwMode="auto">
          <a:xfrm>
            <a:off x="4046576" y="2866634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4" name="直接箭头连接符 143"/>
          <p:cNvCxnSpPr>
            <a:stCxn id="137" idx="5"/>
            <a:endCxn id="140" idx="1"/>
          </p:cNvCxnSpPr>
          <p:nvPr/>
        </p:nvCxnSpPr>
        <p:spPr>
          <a:xfrm>
            <a:off x="2541953" y="2248587"/>
            <a:ext cx="671897" cy="687517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41" idx="5"/>
            <a:endCxn id="143" idx="1"/>
          </p:cNvCxnSpPr>
          <p:nvPr/>
        </p:nvCxnSpPr>
        <p:spPr>
          <a:xfrm>
            <a:off x="3555566" y="2248587"/>
            <a:ext cx="561783" cy="687517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37" idx="6"/>
            <a:endCxn id="141" idx="2"/>
          </p:cNvCxnSpPr>
          <p:nvPr/>
        </p:nvCxnSpPr>
        <p:spPr>
          <a:xfrm>
            <a:off x="2612725" y="2080871"/>
            <a:ext cx="530353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141" idx="6"/>
            <a:endCxn id="142" idx="2"/>
          </p:cNvCxnSpPr>
          <p:nvPr/>
        </p:nvCxnSpPr>
        <p:spPr>
          <a:xfrm>
            <a:off x="3626338" y="2080871"/>
            <a:ext cx="414523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42" idx="4"/>
            <a:endCxn id="143" idx="0"/>
          </p:cNvCxnSpPr>
          <p:nvPr/>
        </p:nvCxnSpPr>
        <p:spPr>
          <a:xfrm>
            <a:off x="4282490" y="2318057"/>
            <a:ext cx="5716" cy="548577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40" idx="6"/>
            <a:endCxn id="143" idx="2"/>
          </p:cNvCxnSpPr>
          <p:nvPr/>
        </p:nvCxnSpPr>
        <p:spPr>
          <a:xfrm>
            <a:off x="3626338" y="3103819"/>
            <a:ext cx="420239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140" idx="2"/>
            <a:endCxn id="139" idx="6"/>
          </p:cNvCxnSpPr>
          <p:nvPr/>
        </p:nvCxnSpPr>
        <p:spPr>
          <a:xfrm flipH="1">
            <a:off x="2612725" y="3103819"/>
            <a:ext cx="530353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 Box 17"/>
          <p:cNvSpPr txBox="1">
            <a:spLocks noChangeArrowheads="1"/>
          </p:cNvSpPr>
          <p:nvPr/>
        </p:nvSpPr>
        <p:spPr bwMode="auto">
          <a:xfrm>
            <a:off x="6216462" y="179577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28" name="矩形 127"/>
          <p:cNvSpPr/>
          <p:nvPr/>
        </p:nvSpPr>
        <p:spPr>
          <a:xfrm>
            <a:off x="3332521" y="5942251"/>
            <a:ext cx="8144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top</a:t>
            </a:r>
            <a:endParaRPr lang="zh-CN" altLang="en-US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4830471" y="3953337"/>
            <a:ext cx="431800" cy="2730500"/>
            <a:chOff x="3479874" y="2196118"/>
            <a:chExt cx="431800" cy="2730500"/>
          </a:xfrm>
        </p:grpSpPr>
        <p:sp>
          <p:nvSpPr>
            <p:cNvPr id="131" name="Text Box 35"/>
            <p:cNvSpPr txBox="1">
              <a:spLocks noChangeArrowheads="1"/>
            </p:cNvSpPr>
            <p:nvPr/>
          </p:nvSpPr>
          <p:spPr bwMode="auto">
            <a:xfrm>
              <a:off x="3479874" y="2196118"/>
              <a:ext cx="431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2" name="Text Box 37"/>
            <p:cNvSpPr txBox="1">
              <a:spLocks noChangeArrowheads="1"/>
            </p:cNvSpPr>
            <p:nvPr/>
          </p:nvSpPr>
          <p:spPr bwMode="auto">
            <a:xfrm>
              <a:off x="3479874" y="2627918"/>
              <a:ext cx="431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" name="Text Box 38"/>
            <p:cNvSpPr txBox="1">
              <a:spLocks noChangeArrowheads="1"/>
            </p:cNvSpPr>
            <p:nvPr/>
          </p:nvSpPr>
          <p:spPr bwMode="auto">
            <a:xfrm>
              <a:off x="3479874" y="3491518"/>
              <a:ext cx="431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6" name="Text Box 39"/>
            <p:cNvSpPr txBox="1">
              <a:spLocks noChangeArrowheads="1"/>
            </p:cNvSpPr>
            <p:nvPr/>
          </p:nvSpPr>
          <p:spPr bwMode="auto">
            <a:xfrm>
              <a:off x="3479874" y="3996343"/>
              <a:ext cx="431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" name="Text Box 40"/>
            <p:cNvSpPr txBox="1">
              <a:spLocks noChangeArrowheads="1"/>
            </p:cNvSpPr>
            <p:nvPr/>
          </p:nvSpPr>
          <p:spPr bwMode="auto">
            <a:xfrm>
              <a:off x="3479874" y="3059718"/>
              <a:ext cx="431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" name="Text Box 41"/>
            <p:cNvSpPr txBox="1">
              <a:spLocks noChangeArrowheads="1"/>
            </p:cNvSpPr>
            <p:nvPr/>
          </p:nvSpPr>
          <p:spPr bwMode="auto">
            <a:xfrm>
              <a:off x="3479874" y="4499580"/>
              <a:ext cx="4318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4" name="Text Box 17"/>
          <p:cNvSpPr txBox="1">
            <a:spLocks noChangeArrowheads="1"/>
          </p:cNvSpPr>
          <p:nvPr/>
        </p:nvSpPr>
        <p:spPr bwMode="auto">
          <a:xfrm>
            <a:off x="6698033" y="1809652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grpSp>
        <p:nvGrpSpPr>
          <p:cNvPr id="135" name="组合 134"/>
          <p:cNvGrpSpPr/>
          <p:nvPr/>
        </p:nvGrpSpPr>
        <p:grpSpPr>
          <a:xfrm>
            <a:off x="4861021" y="4522423"/>
            <a:ext cx="670196" cy="1372296"/>
            <a:chOff x="7400924" y="1508928"/>
            <a:chExt cx="680546" cy="571942"/>
          </a:xfrm>
        </p:grpSpPr>
        <p:cxnSp>
          <p:nvCxnSpPr>
            <p:cNvPr id="151" name="直接连接符 150"/>
            <p:cNvCxnSpPr/>
            <p:nvPr/>
          </p:nvCxnSpPr>
          <p:spPr>
            <a:xfrm>
              <a:off x="7401758" y="1508928"/>
              <a:ext cx="0" cy="5719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>
              <a:off x="7408695" y="1508928"/>
              <a:ext cx="355076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7400924" y="2080870"/>
              <a:ext cx="68054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 Box 17"/>
          <p:cNvSpPr txBox="1">
            <a:spLocks noChangeArrowheads="1"/>
          </p:cNvSpPr>
          <p:nvPr/>
        </p:nvSpPr>
        <p:spPr bwMode="auto">
          <a:xfrm>
            <a:off x="7179604" y="1809652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cxnSp>
        <p:nvCxnSpPr>
          <p:cNvPr id="129" name="直接箭头连接符 128"/>
          <p:cNvCxnSpPr>
            <a:stCxn id="2" idx="0"/>
            <a:endCxn id="153" idx="3"/>
          </p:cNvCxnSpPr>
          <p:nvPr/>
        </p:nvCxnSpPr>
        <p:spPr>
          <a:xfrm flipV="1">
            <a:off x="4175869" y="5030456"/>
            <a:ext cx="1086402" cy="918316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 Box 17"/>
          <p:cNvSpPr txBox="1">
            <a:spLocks noChangeArrowheads="1"/>
          </p:cNvSpPr>
          <p:nvPr/>
        </p:nvSpPr>
        <p:spPr bwMode="auto">
          <a:xfrm>
            <a:off x="7636692" y="1835887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58" name="Text Box 41"/>
          <p:cNvSpPr txBox="1">
            <a:spLocks noChangeArrowheads="1"/>
          </p:cNvSpPr>
          <p:nvPr/>
        </p:nvSpPr>
        <p:spPr bwMode="auto">
          <a:xfrm>
            <a:off x="4034217" y="600465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62" name="直接箭头连接符 161"/>
          <p:cNvCxnSpPr>
            <a:stCxn id="2" idx="0"/>
          </p:cNvCxnSpPr>
          <p:nvPr/>
        </p:nvCxnSpPr>
        <p:spPr>
          <a:xfrm flipV="1">
            <a:off x="4175870" y="4650128"/>
            <a:ext cx="966203" cy="1298645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41"/>
          <p:cNvSpPr txBox="1">
            <a:spLocks noChangeArrowheads="1"/>
          </p:cNvSpPr>
          <p:nvPr/>
        </p:nvSpPr>
        <p:spPr bwMode="auto">
          <a:xfrm>
            <a:off x="5338112" y="4409148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" name="Text Box 41"/>
          <p:cNvSpPr txBox="1">
            <a:spLocks noChangeArrowheads="1"/>
          </p:cNvSpPr>
          <p:nvPr/>
        </p:nvSpPr>
        <p:spPr bwMode="auto">
          <a:xfrm>
            <a:off x="4034217" y="600465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5" name="Text Box 41"/>
          <p:cNvSpPr txBox="1">
            <a:spLocks noChangeArrowheads="1"/>
          </p:cNvSpPr>
          <p:nvPr/>
        </p:nvSpPr>
        <p:spPr bwMode="auto">
          <a:xfrm>
            <a:off x="5338112" y="5777573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6" name="Text Box 41"/>
          <p:cNvSpPr txBox="1">
            <a:spLocks noChangeArrowheads="1"/>
          </p:cNvSpPr>
          <p:nvPr/>
        </p:nvSpPr>
        <p:spPr bwMode="auto">
          <a:xfrm>
            <a:off x="4034217" y="600465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67" name="直接箭头连接符 166"/>
          <p:cNvCxnSpPr>
            <a:stCxn id="156" idx="3"/>
            <a:endCxn id="136" idx="3"/>
          </p:cNvCxnSpPr>
          <p:nvPr/>
        </p:nvCxnSpPr>
        <p:spPr>
          <a:xfrm flipV="1">
            <a:off x="4466017" y="5967081"/>
            <a:ext cx="796254" cy="251088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2"/>
          <p:cNvSpPr txBox="1">
            <a:spLocks noChangeArrowheads="1"/>
          </p:cNvSpPr>
          <p:nvPr/>
        </p:nvSpPr>
        <p:spPr bwMode="auto">
          <a:xfrm>
            <a:off x="2162968" y="137750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7.6</a:t>
            </a:r>
            <a:r>
              <a:rPr lang="zh-CN" altLang="en-US" dirty="0">
                <a:solidFill>
                  <a:srgbClr val="333399"/>
                </a:solidFill>
              </a:rPr>
              <a:t>有向无环图及其应用</a:t>
            </a:r>
          </a:p>
        </p:txBody>
      </p:sp>
    </p:spTree>
    <p:extLst>
      <p:ext uri="{BB962C8B-B14F-4D97-AF65-F5344CB8AC3E}">
        <p14:creationId xmlns:p14="http://schemas.microsoft.com/office/powerpoint/2010/main" val="84354019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61" grpId="0"/>
      <p:bldP spid="89" grpId="0"/>
      <p:bldP spid="157" grpId="0"/>
      <p:bldP spid="158" grpId="0"/>
      <p:bldP spid="158" grpId="1"/>
      <p:bldP spid="163" grpId="0"/>
      <p:bldP spid="164" grpId="0"/>
      <p:bldP spid="164" grpId="1"/>
      <p:bldP spid="165" grpId="0"/>
      <p:bldP spid="16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 Box 41"/>
          <p:cNvSpPr txBox="1">
            <a:spLocks noChangeArrowheads="1"/>
          </p:cNvSpPr>
          <p:nvPr/>
        </p:nvSpPr>
        <p:spPr bwMode="auto">
          <a:xfrm>
            <a:off x="5338112" y="4409148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28815" y="5948773"/>
            <a:ext cx="494109" cy="448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61" name="Text Box 41"/>
          <p:cNvSpPr txBox="1">
            <a:spLocks noChangeArrowheads="1"/>
          </p:cNvSpPr>
          <p:nvPr/>
        </p:nvSpPr>
        <p:spPr bwMode="auto">
          <a:xfrm>
            <a:off x="5338112" y="5777573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" name="Text Box 41"/>
          <p:cNvSpPr txBox="1">
            <a:spLocks noChangeArrowheads="1"/>
          </p:cNvSpPr>
          <p:nvPr/>
        </p:nvSpPr>
        <p:spPr bwMode="auto">
          <a:xfrm>
            <a:off x="5338112" y="628081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5" name="Text Box 41"/>
          <p:cNvSpPr txBox="1">
            <a:spLocks noChangeArrowheads="1"/>
          </p:cNvSpPr>
          <p:nvPr/>
        </p:nvSpPr>
        <p:spPr bwMode="auto">
          <a:xfrm>
            <a:off x="5338209" y="5280533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5316206" y="4853548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1850007" y="1236078"/>
            <a:ext cx="5864482" cy="54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defPPr>
              <a:defRPr lang="zh-CN"/>
            </a:defPPr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993300"/>
                </a:solidFill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zh-CN" altLang="en-US" dirty="0"/>
              <a:t>拓扑排序算法执行过程</a:t>
            </a:r>
          </a:p>
        </p:txBody>
      </p:sp>
      <p:sp>
        <p:nvSpPr>
          <p:cNvPr id="88" name="Text Box 35"/>
          <p:cNvSpPr txBox="1">
            <a:spLocks noChangeArrowheads="1"/>
          </p:cNvSpPr>
          <p:nvPr/>
        </p:nvSpPr>
        <p:spPr bwMode="auto">
          <a:xfrm>
            <a:off x="5338112" y="3977349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3" name="Group 2"/>
          <p:cNvGrpSpPr>
            <a:grpSpLocks/>
          </p:cNvGrpSpPr>
          <p:nvPr/>
        </p:nvGrpSpPr>
        <p:grpSpPr bwMode="auto">
          <a:xfrm>
            <a:off x="7353605" y="4746010"/>
            <a:ext cx="863600" cy="358775"/>
            <a:chOff x="0" y="0"/>
            <a:chExt cx="544" cy="226"/>
          </a:xfrm>
        </p:grpSpPr>
        <p:sp>
          <p:nvSpPr>
            <p:cNvPr id="54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5" name="Line 4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6" name="Group 5"/>
          <p:cNvGrpSpPr>
            <a:grpSpLocks/>
          </p:cNvGrpSpPr>
          <p:nvPr/>
        </p:nvGrpSpPr>
        <p:grpSpPr bwMode="auto">
          <a:xfrm>
            <a:off x="7324949" y="3916637"/>
            <a:ext cx="863600" cy="358775"/>
            <a:chOff x="0" y="0"/>
            <a:chExt cx="544" cy="226"/>
          </a:xfrm>
        </p:grpSpPr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8" name="Line 7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1" name="Group 8"/>
          <p:cNvGrpSpPr>
            <a:grpSpLocks/>
          </p:cNvGrpSpPr>
          <p:nvPr/>
        </p:nvGrpSpPr>
        <p:grpSpPr bwMode="auto">
          <a:xfrm>
            <a:off x="8502668" y="4740322"/>
            <a:ext cx="863600" cy="358775"/>
            <a:chOff x="0" y="0"/>
            <a:chExt cx="544" cy="226"/>
          </a:xfrm>
        </p:grpSpPr>
        <p:sp>
          <p:nvSpPr>
            <p:cNvPr id="62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3" name="Line 10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4" name="Group 11"/>
          <p:cNvGrpSpPr>
            <a:grpSpLocks/>
          </p:cNvGrpSpPr>
          <p:nvPr/>
        </p:nvGrpSpPr>
        <p:grpSpPr bwMode="auto">
          <a:xfrm>
            <a:off x="8493958" y="3916637"/>
            <a:ext cx="863600" cy="358775"/>
            <a:chOff x="0" y="0"/>
            <a:chExt cx="544" cy="226"/>
          </a:xfrm>
        </p:grpSpPr>
        <p:sp>
          <p:nvSpPr>
            <p:cNvPr id="65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7" name="Group 14"/>
          <p:cNvGrpSpPr>
            <a:grpSpLocks/>
          </p:cNvGrpSpPr>
          <p:nvPr/>
        </p:nvGrpSpPr>
        <p:grpSpPr bwMode="auto">
          <a:xfrm>
            <a:off x="9659645" y="3922987"/>
            <a:ext cx="863600" cy="358775"/>
            <a:chOff x="0" y="0"/>
            <a:chExt cx="544" cy="226"/>
          </a:xfrm>
        </p:grpSpPr>
        <p:sp>
          <p:nvSpPr>
            <p:cNvPr id="68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70" name="Text Box 17"/>
          <p:cNvSpPr txBox="1">
            <a:spLocks noChangeArrowheads="1"/>
          </p:cNvSpPr>
          <p:nvPr/>
        </p:nvSpPr>
        <p:spPr bwMode="auto">
          <a:xfrm>
            <a:off x="5929124" y="388110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1" name="Text Box 18"/>
          <p:cNvSpPr txBox="1">
            <a:spLocks noChangeArrowheads="1"/>
          </p:cNvSpPr>
          <p:nvPr/>
        </p:nvSpPr>
        <p:spPr bwMode="auto">
          <a:xfrm>
            <a:off x="5929124" y="4239881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5929124" y="4666920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3" name="Text Box 20"/>
          <p:cNvSpPr txBox="1">
            <a:spLocks noChangeArrowheads="1"/>
          </p:cNvSpPr>
          <p:nvPr/>
        </p:nvSpPr>
        <p:spPr bwMode="auto">
          <a:xfrm>
            <a:off x="5929124" y="5105070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74" name="Text Box 21"/>
          <p:cNvSpPr txBox="1">
            <a:spLocks noChangeArrowheads="1"/>
          </p:cNvSpPr>
          <p:nvPr/>
        </p:nvSpPr>
        <p:spPr bwMode="auto">
          <a:xfrm>
            <a:off x="5929124" y="560830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75" name="Text Box 22"/>
          <p:cNvSpPr txBox="1">
            <a:spLocks noChangeArrowheads="1"/>
          </p:cNvSpPr>
          <p:nvPr/>
        </p:nvSpPr>
        <p:spPr bwMode="auto">
          <a:xfrm>
            <a:off x="5929124" y="6113131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76" name="Text Box 23"/>
          <p:cNvSpPr txBox="1">
            <a:spLocks noChangeArrowheads="1"/>
          </p:cNvSpPr>
          <p:nvPr/>
        </p:nvSpPr>
        <p:spPr bwMode="auto">
          <a:xfrm>
            <a:off x="7423168" y="4797270"/>
            <a:ext cx="4318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Text Box 24"/>
          <p:cNvSpPr txBox="1">
            <a:spLocks noChangeArrowheads="1"/>
          </p:cNvSpPr>
          <p:nvPr/>
        </p:nvSpPr>
        <p:spPr bwMode="auto">
          <a:xfrm>
            <a:off x="8540615" y="474634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Text Box 25"/>
          <p:cNvSpPr txBox="1">
            <a:spLocks noChangeArrowheads="1"/>
          </p:cNvSpPr>
          <p:nvPr/>
        </p:nvSpPr>
        <p:spPr bwMode="auto">
          <a:xfrm>
            <a:off x="7324949" y="3938338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" name="Text Box 26"/>
          <p:cNvSpPr txBox="1">
            <a:spLocks noChangeArrowheads="1"/>
          </p:cNvSpPr>
          <p:nvPr/>
        </p:nvSpPr>
        <p:spPr bwMode="auto">
          <a:xfrm>
            <a:off x="8621142" y="392298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" name="Text Box 27"/>
          <p:cNvSpPr txBox="1">
            <a:spLocks noChangeArrowheads="1"/>
          </p:cNvSpPr>
          <p:nvPr/>
        </p:nvSpPr>
        <p:spPr bwMode="auto">
          <a:xfrm>
            <a:off x="9695649" y="3922986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" name="Text Box 28"/>
          <p:cNvSpPr txBox="1">
            <a:spLocks noChangeArrowheads="1"/>
          </p:cNvSpPr>
          <p:nvPr/>
        </p:nvSpPr>
        <p:spPr bwMode="auto">
          <a:xfrm>
            <a:off x="9000745" y="4772769"/>
            <a:ext cx="431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" name="Line 30"/>
          <p:cNvSpPr>
            <a:spLocks noChangeShapeType="1"/>
          </p:cNvSpPr>
          <p:nvPr/>
        </p:nvSpPr>
        <p:spPr bwMode="auto">
          <a:xfrm>
            <a:off x="6733772" y="4959859"/>
            <a:ext cx="629144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4" name="Line 31"/>
          <p:cNvSpPr>
            <a:spLocks noChangeShapeType="1"/>
          </p:cNvSpPr>
          <p:nvPr/>
        </p:nvSpPr>
        <p:spPr bwMode="auto">
          <a:xfrm>
            <a:off x="7999430" y="4940940"/>
            <a:ext cx="503238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5" name="Line 32"/>
          <p:cNvSpPr>
            <a:spLocks noChangeShapeType="1"/>
          </p:cNvSpPr>
          <p:nvPr/>
        </p:nvSpPr>
        <p:spPr bwMode="auto">
          <a:xfrm>
            <a:off x="7990722" y="4093387"/>
            <a:ext cx="503237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6" name="Line 33"/>
          <p:cNvSpPr>
            <a:spLocks noChangeShapeType="1"/>
          </p:cNvSpPr>
          <p:nvPr/>
        </p:nvSpPr>
        <p:spPr bwMode="auto">
          <a:xfrm flipV="1">
            <a:off x="6715216" y="4078329"/>
            <a:ext cx="647700" cy="13914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7" name="Line 34"/>
          <p:cNvSpPr>
            <a:spLocks noChangeShapeType="1"/>
          </p:cNvSpPr>
          <p:nvPr/>
        </p:nvSpPr>
        <p:spPr bwMode="auto">
          <a:xfrm>
            <a:off x="9156409" y="4096023"/>
            <a:ext cx="503237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94" name="Group 42"/>
          <p:cNvGrpSpPr>
            <a:grpSpLocks/>
          </p:cNvGrpSpPr>
          <p:nvPr/>
        </p:nvGrpSpPr>
        <p:grpSpPr bwMode="auto">
          <a:xfrm>
            <a:off x="5208400" y="3874756"/>
            <a:ext cx="1800225" cy="2736850"/>
            <a:chOff x="0" y="0"/>
            <a:chExt cx="1134" cy="1951"/>
          </a:xfrm>
        </p:grpSpPr>
        <p:sp>
          <p:nvSpPr>
            <p:cNvPr id="95" name="Rectangle 43"/>
            <p:cNvSpPr>
              <a:spLocks noChangeArrowheads="1"/>
            </p:cNvSpPr>
            <p:nvPr/>
          </p:nvSpPr>
          <p:spPr bwMode="auto">
            <a:xfrm>
              <a:off x="0" y="0"/>
              <a:ext cx="1134" cy="195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6" name="Line 44"/>
            <p:cNvSpPr>
              <a:spLocks noChangeShapeType="1"/>
            </p:cNvSpPr>
            <p:nvPr/>
          </p:nvSpPr>
          <p:spPr bwMode="auto">
            <a:xfrm>
              <a:off x="408" y="0"/>
              <a:ext cx="0" cy="19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7" name="Line 45"/>
            <p:cNvSpPr>
              <a:spLocks noChangeShapeType="1"/>
            </p:cNvSpPr>
            <p:nvPr/>
          </p:nvSpPr>
          <p:spPr bwMode="auto">
            <a:xfrm>
              <a:off x="771" y="0"/>
              <a:ext cx="0" cy="19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8" name="Line 46"/>
            <p:cNvSpPr>
              <a:spLocks noChangeShapeType="1"/>
            </p:cNvSpPr>
            <p:nvPr/>
          </p:nvSpPr>
          <p:spPr bwMode="auto">
            <a:xfrm>
              <a:off x="0" y="318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" name="Line 47"/>
            <p:cNvSpPr>
              <a:spLocks noChangeShapeType="1"/>
            </p:cNvSpPr>
            <p:nvPr/>
          </p:nvSpPr>
          <p:spPr bwMode="auto">
            <a:xfrm>
              <a:off x="0" y="635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0" name="Line 48"/>
            <p:cNvSpPr>
              <a:spLocks noChangeShapeType="1"/>
            </p:cNvSpPr>
            <p:nvPr/>
          </p:nvSpPr>
          <p:spPr bwMode="auto">
            <a:xfrm>
              <a:off x="0" y="953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1" name="Line 49"/>
            <p:cNvSpPr>
              <a:spLocks noChangeShapeType="1"/>
            </p:cNvSpPr>
            <p:nvPr/>
          </p:nvSpPr>
          <p:spPr bwMode="auto">
            <a:xfrm>
              <a:off x="0" y="1270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" name="Line 50"/>
            <p:cNvSpPr>
              <a:spLocks noChangeShapeType="1"/>
            </p:cNvSpPr>
            <p:nvPr/>
          </p:nvSpPr>
          <p:spPr bwMode="auto">
            <a:xfrm>
              <a:off x="0" y="1588"/>
              <a:ext cx="11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3" name="Text Box 51"/>
          <p:cNvSpPr txBox="1">
            <a:spLocks noChangeArrowheads="1"/>
          </p:cNvSpPr>
          <p:nvPr/>
        </p:nvSpPr>
        <p:spPr bwMode="auto">
          <a:xfrm>
            <a:off x="6505387" y="4457370"/>
            <a:ext cx="4318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="1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" name="Text Box 52"/>
          <p:cNvSpPr txBox="1">
            <a:spLocks noChangeArrowheads="1"/>
          </p:cNvSpPr>
          <p:nvPr/>
        </p:nvSpPr>
        <p:spPr bwMode="auto">
          <a:xfrm>
            <a:off x="6505387" y="5748007"/>
            <a:ext cx="4318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="1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" name="Text Box 53"/>
          <p:cNvSpPr txBox="1">
            <a:spLocks noChangeArrowheads="1"/>
          </p:cNvSpPr>
          <p:nvPr/>
        </p:nvSpPr>
        <p:spPr bwMode="auto">
          <a:xfrm>
            <a:off x="10127449" y="3976542"/>
            <a:ext cx="4318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6" name="Group 54"/>
          <p:cNvGrpSpPr>
            <a:grpSpLocks/>
          </p:cNvGrpSpPr>
          <p:nvPr/>
        </p:nvGrpSpPr>
        <p:grpSpPr bwMode="auto">
          <a:xfrm>
            <a:off x="7362300" y="5289909"/>
            <a:ext cx="863600" cy="358775"/>
            <a:chOff x="0" y="0"/>
            <a:chExt cx="544" cy="226"/>
          </a:xfrm>
        </p:grpSpPr>
        <p:sp>
          <p:nvSpPr>
            <p:cNvPr id="107" name="Rectangle 55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8" name="Line 56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09" name="Group 57"/>
          <p:cNvGrpSpPr>
            <a:grpSpLocks/>
          </p:cNvGrpSpPr>
          <p:nvPr/>
        </p:nvGrpSpPr>
        <p:grpSpPr bwMode="auto">
          <a:xfrm>
            <a:off x="8500895" y="5281798"/>
            <a:ext cx="863600" cy="358775"/>
            <a:chOff x="0" y="0"/>
            <a:chExt cx="544" cy="226"/>
          </a:xfrm>
        </p:grpSpPr>
        <p:sp>
          <p:nvSpPr>
            <p:cNvPr id="110" name="Rectangle 58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1" name="Line 59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2" name="Text Box 60"/>
          <p:cNvSpPr txBox="1">
            <a:spLocks noChangeArrowheads="1"/>
          </p:cNvSpPr>
          <p:nvPr/>
        </p:nvSpPr>
        <p:spPr bwMode="auto">
          <a:xfrm>
            <a:off x="7415525" y="5342599"/>
            <a:ext cx="431800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" name="Text Box 61"/>
          <p:cNvSpPr txBox="1">
            <a:spLocks noChangeArrowheads="1"/>
          </p:cNvSpPr>
          <p:nvPr/>
        </p:nvSpPr>
        <p:spPr bwMode="auto">
          <a:xfrm>
            <a:off x="8520690" y="5289682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" name="Text Box 62"/>
          <p:cNvSpPr txBox="1">
            <a:spLocks noChangeArrowheads="1"/>
          </p:cNvSpPr>
          <p:nvPr/>
        </p:nvSpPr>
        <p:spPr bwMode="auto">
          <a:xfrm>
            <a:off x="8952490" y="5311907"/>
            <a:ext cx="4318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" name="Line 63"/>
          <p:cNvSpPr>
            <a:spLocks noChangeShapeType="1"/>
          </p:cNvSpPr>
          <p:nvPr/>
        </p:nvSpPr>
        <p:spPr bwMode="auto">
          <a:xfrm flipV="1">
            <a:off x="6707293" y="5463377"/>
            <a:ext cx="672386" cy="21328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6" name="Line 64"/>
          <p:cNvSpPr>
            <a:spLocks noChangeShapeType="1"/>
          </p:cNvSpPr>
          <p:nvPr/>
        </p:nvSpPr>
        <p:spPr bwMode="auto">
          <a:xfrm>
            <a:off x="8037377" y="5463377"/>
            <a:ext cx="503238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17" name="Group 65"/>
          <p:cNvGrpSpPr>
            <a:grpSpLocks/>
          </p:cNvGrpSpPr>
          <p:nvPr/>
        </p:nvGrpSpPr>
        <p:grpSpPr bwMode="auto">
          <a:xfrm>
            <a:off x="7342819" y="6181395"/>
            <a:ext cx="863600" cy="358775"/>
            <a:chOff x="0" y="0"/>
            <a:chExt cx="544" cy="226"/>
          </a:xfrm>
        </p:grpSpPr>
        <p:sp>
          <p:nvSpPr>
            <p:cNvPr id="118" name="Rectangle 66"/>
            <p:cNvSpPr>
              <a:spLocks noChangeArrowheads="1"/>
            </p:cNvSpPr>
            <p:nvPr/>
          </p:nvSpPr>
          <p:spPr bwMode="auto">
            <a:xfrm>
              <a:off x="0" y="0"/>
              <a:ext cx="544" cy="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9" name="Line 67"/>
            <p:cNvSpPr>
              <a:spLocks noChangeShapeType="1"/>
            </p:cNvSpPr>
            <p:nvPr/>
          </p:nvSpPr>
          <p:spPr bwMode="auto">
            <a:xfrm>
              <a:off x="272" y="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20" name="Text Box 68"/>
          <p:cNvSpPr txBox="1">
            <a:spLocks noChangeArrowheads="1"/>
          </p:cNvSpPr>
          <p:nvPr/>
        </p:nvSpPr>
        <p:spPr bwMode="auto">
          <a:xfrm>
            <a:off x="7342819" y="6184570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" name="Text Box 69"/>
          <p:cNvSpPr txBox="1">
            <a:spLocks noChangeArrowheads="1"/>
          </p:cNvSpPr>
          <p:nvPr/>
        </p:nvSpPr>
        <p:spPr bwMode="auto">
          <a:xfrm>
            <a:off x="7774619" y="6206795"/>
            <a:ext cx="4318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lang="en-US" altLang="zh-CN" sz="2000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" name="Line 70"/>
          <p:cNvSpPr>
            <a:spLocks noChangeShapeType="1"/>
          </p:cNvSpPr>
          <p:nvPr/>
        </p:nvSpPr>
        <p:spPr bwMode="auto">
          <a:xfrm flipV="1">
            <a:off x="6707294" y="6352323"/>
            <a:ext cx="632687" cy="29617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3" name="Text Box 71"/>
          <p:cNvSpPr txBox="1">
            <a:spLocks noChangeArrowheads="1"/>
          </p:cNvSpPr>
          <p:nvPr/>
        </p:nvSpPr>
        <p:spPr bwMode="auto">
          <a:xfrm>
            <a:off x="4776599" y="3538206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err="1">
                <a:solidFill>
                  <a:srgbClr val="FF33CC"/>
                </a:solidFill>
                <a:latin typeface="Times New Roman" panose="02020603050405020304" pitchFamily="18" charset="0"/>
              </a:rPr>
              <a:t>indegree</a:t>
            </a:r>
            <a:endParaRPr lang="en-US" altLang="zh-CN" sz="2000" dirty="0">
              <a:solidFill>
                <a:srgbClr val="FF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" name="Text Box 72"/>
          <p:cNvSpPr txBox="1">
            <a:spLocks noChangeArrowheads="1"/>
          </p:cNvSpPr>
          <p:nvPr/>
        </p:nvSpPr>
        <p:spPr bwMode="auto">
          <a:xfrm>
            <a:off x="5713224" y="3538206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FF33CC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125" name="Text Box 73"/>
          <p:cNvSpPr txBox="1">
            <a:spLocks noChangeArrowheads="1"/>
          </p:cNvSpPr>
          <p:nvPr/>
        </p:nvSpPr>
        <p:spPr bwMode="auto">
          <a:xfrm>
            <a:off x="6432363" y="3538206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err="1">
                <a:solidFill>
                  <a:srgbClr val="FF33CC"/>
                </a:solidFill>
                <a:latin typeface="Times New Roman" panose="02020603050405020304" pitchFamily="18" charset="0"/>
              </a:rPr>
              <a:t>firstedge</a:t>
            </a:r>
            <a:endParaRPr lang="en-US" altLang="zh-CN" sz="2000" dirty="0">
              <a:solidFill>
                <a:srgbClr val="FF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7" name="Oval 11"/>
          <p:cNvSpPr>
            <a:spLocks noChangeArrowheads="1"/>
          </p:cNvSpPr>
          <p:nvPr/>
        </p:nvSpPr>
        <p:spPr bwMode="auto">
          <a:xfrm>
            <a:off x="2129464" y="1843686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8" name="直接箭头连接符 137"/>
          <p:cNvCxnSpPr>
            <a:stCxn id="137" idx="4"/>
            <a:endCxn id="139" idx="0"/>
          </p:cNvCxnSpPr>
          <p:nvPr/>
        </p:nvCxnSpPr>
        <p:spPr>
          <a:xfrm>
            <a:off x="2371094" y="2318057"/>
            <a:ext cx="0" cy="548577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1"/>
          <p:cNvSpPr>
            <a:spLocks noChangeArrowheads="1"/>
          </p:cNvSpPr>
          <p:nvPr/>
        </p:nvSpPr>
        <p:spPr bwMode="auto">
          <a:xfrm>
            <a:off x="2129464" y="2866634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Oval 11"/>
          <p:cNvSpPr>
            <a:spLocks noChangeArrowheads="1"/>
          </p:cNvSpPr>
          <p:nvPr/>
        </p:nvSpPr>
        <p:spPr bwMode="auto">
          <a:xfrm>
            <a:off x="3143077" y="2866634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Oval 11"/>
          <p:cNvSpPr>
            <a:spLocks noChangeArrowheads="1"/>
          </p:cNvSpPr>
          <p:nvPr/>
        </p:nvSpPr>
        <p:spPr bwMode="auto">
          <a:xfrm>
            <a:off x="3143077" y="1843686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Oval 11"/>
          <p:cNvSpPr>
            <a:spLocks noChangeArrowheads="1"/>
          </p:cNvSpPr>
          <p:nvPr/>
        </p:nvSpPr>
        <p:spPr bwMode="auto">
          <a:xfrm>
            <a:off x="4040860" y="1843686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Oval 11"/>
          <p:cNvSpPr>
            <a:spLocks noChangeArrowheads="1"/>
          </p:cNvSpPr>
          <p:nvPr/>
        </p:nvSpPr>
        <p:spPr bwMode="auto">
          <a:xfrm>
            <a:off x="4046576" y="2866634"/>
            <a:ext cx="483260" cy="474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4" name="直接箭头连接符 143"/>
          <p:cNvCxnSpPr>
            <a:stCxn id="137" idx="5"/>
            <a:endCxn id="140" idx="1"/>
          </p:cNvCxnSpPr>
          <p:nvPr/>
        </p:nvCxnSpPr>
        <p:spPr>
          <a:xfrm>
            <a:off x="2541953" y="2248587"/>
            <a:ext cx="671897" cy="687517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41" idx="5"/>
            <a:endCxn id="143" idx="1"/>
          </p:cNvCxnSpPr>
          <p:nvPr/>
        </p:nvCxnSpPr>
        <p:spPr>
          <a:xfrm>
            <a:off x="3555566" y="2248587"/>
            <a:ext cx="561783" cy="687517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37" idx="6"/>
            <a:endCxn id="141" idx="2"/>
          </p:cNvCxnSpPr>
          <p:nvPr/>
        </p:nvCxnSpPr>
        <p:spPr>
          <a:xfrm>
            <a:off x="2612725" y="2080871"/>
            <a:ext cx="530353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141" idx="6"/>
            <a:endCxn id="142" idx="2"/>
          </p:cNvCxnSpPr>
          <p:nvPr/>
        </p:nvCxnSpPr>
        <p:spPr>
          <a:xfrm>
            <a:off x="3626338" y="2080871"/>
            <a:ext cx="414523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42" idx="4"/>
            <a:endCxn id="143" idx="0"/>
          </p:cNvCxnSpPr>
          <p:nvPr/>
        </p:nvCxnSpPr>
        <p:spPr>
          <a:xfrm>
            <a:off x="4282490" y="2318057"/>
            <a:ext cx="5716" cy="548577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40" idx="6"/>
            <a:endCxn id="143" idx="2"/>
          </p:cNvCxnSpPr>
          <p:nvPr/>
        </p:nvCxnSpPr>
        <p:spPr>
          <a:xfrm>
            <a:off x="3626338" y="3103819"/>
            <a:ext cx="420239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140" idx="2"/>
            <a:endCxn id="139" idx="6"/>
          </p:cNvCxnSpPr>
          <p:nvPr/>
        </p:nvCxnSpPr>
        <p:spPr>
          <a:xfrm flipH="1">
            <a:off x="2612725" y="3103819"/>
            <a:ext cx="530353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 Box 17"/>
          <p:cNvSpPr txBox="1">
            <a:spLocks noChangeArrowheads="1"/>
          </p:cNvSpPr>
          <p:nvPr/>
        </p:nvSpPr>
        <p:spPr bwMode="auto">
          <a:xfrm>
            <a:off x="6216462" y="179577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28" name="矩形 127"/>
          <p:cNvSpPr/>
          <p:nvPr/>
        </p:nvSpPr>
        <p:spPr>
          <a:xfrm>
            <a:off x="3332521" y="5942251"/>
            <a:ext cx="8144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top</a:t>
            </a:r>
            <a:endParaRPr lang="zh-CN" altLang="en-US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4830471" y="3953337"/>
            <a:ext cx="431800" cy="2730500"/>
            <a:chOff x="3479874" y="2196118"/>
            <a:chExt cx="431800" cy="2730500"/>
          </a:xfrm>
        </p:grpSpPr>
        <p:sp>
          <p:nvSpPr>
            <p:cNvPr id="131" name="Text Box 35"/>
            <p:cNvSpPr txBox="1">
              <a:spLocks noChangeArrowheads="1"/>
            </p:cNvSpPr>
            <p:nvPr/>
          </p:nvSpPr>
          <p:spPr bwMode="auto">
            <a:xfrm>
              <a:off x="3479874" y="2196118"/>
              <a:ext cx="431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2" name="Text Box 37"/>
            <p:cNvSpPr txBox="1">
              <a:spLocks noChangeArrowheads="1"/>
            </p:cNvSpPr>
            <p:nvPr/>
          </p:nvSpPr>
          <p:spPr bwMode="auto">
            <a:xfrm>
              <a:off x="3479874" y="2627918"/>
              <a:ext cx="431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" name="Text Box 38"/>
            <p:cNvSpPr txBox="1">
              <a:spLocks noChangeArrowheads="1"/>
            </p:cNvSpPr>
            <p:nvPr/>
          </p:nvSpPr>
          <p:spPr bwMode="auto">
            <a:xfrm>
              <a:off x="3479874" y="3491518"/>
              <a:ext cx="431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6" name="Text Box 39"/>
            <p:cNvSpPr txBox="1">
              <a:spLocks noChangeArrowheads="1"/>
            </p:cNvSpPr>
            <p:nvPr/>
          </p:nvSpPr>
          <p:spPr bwMode="auto">
            <a:xfrm>
              <a:off x="3479874" y="3996343"/>
              <a:ext cx="431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" name="Text Box 40"/>
            <p:cNvSpPr txBox="1">
              <a:spLocks noChangeArrowheads="1"/>
            </p:cNvSpPr>
            <p:nvPr/>
          </p:nvSpPr>
          <p:spPr bwMode="auto">
            <a:xfrm>
              <a:off x="3479874" y="3059718"/>
              <a:ext cx="431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" name="Text Box 41"/>
            <p:cNvSpPr txBox="1">
              <a:spLocks noChangeArrowheads="1"/>
            </p:cNvSpPr>
            <p:nvPr/>
          </p:nvSpPr>
          <p:spPr bwMode="auto">
            <a:xfrm>
              <a:off x="3479874" y="4499580"/>
              <a:ext cx="4318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4" name="Text Box 17"/>
          <p:cNvSpPr txBox="1">
            <a:spLocks noChangeArrowheads="1"/>
          </p:cNvSpPr>
          <p:nvPr/>
        </p:nvSpPr>
        <p:spPr bwMode="auto">
          <a:xfrm>
            <a:off x="6698033" y="1809652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grpSp>
        <p:nvGrpSpPr>
          <p:cNvPr id="135" name="组合 134"/>
          <p:cNvGrpSpPr/>
          <p:nvPr/>
        </p:nvGrpSpPr>
        <p:grpSpPr>
          <a:xfrm>
            <a:off x="4861021" y="4522423"/>
            <a:ext cx="670196" cy="1372296"/>
            <a:chOff x="7400924" y="1508928"/>
            <a:chExt cx="680546" cy="571942"/>
          </a:xfrm>
        </p:grpSpPr>
        <p:cxnSp>
          <p:nvCxnSpPr>
            <p:cNvPr id="151" name="直接连接符 150"/>
            <p:cNvCxnSpPr/>
            <p:nvPr/>
          </p:nvCxnSpPr>
          <p:spPr>
            <a:xfrm>
              <a:off x="7401758" y="1508928"/>
              <a:ext cx="0" cy="5719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>
              <a:off x="7408695" y="1508928"/>
              <a:ext cx="355076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7400924" y="2080870"/>
              <a:ext cx="68054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 Box 17"/>
          <p:cNvSpPr txBox="1">
            <a:spLocks noChangeArrowheads="1"/>
          </p:cNvSpPr>
          <p:nvPr/>
        </p:nvSpPr>
        <p:spPr bwMode="auto">
          <a:xfrm>
            <a:off x="7179604" y="1809652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57" name="Text Box 17"/>
          <p:cNvSpPr txBox="1">
            <a:spLocks noChangeArrowheads="1"/>
          </p:cNvSpPr>
          <p:nvPr/>
        </p:nvSpPr>
        <p:spPr bwMode="auto">
          <a:xfrm>
            <a:off x="7636692" y="1835887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cxnSp>
        <p:nvCxnSpPr>
          <p:cNvPr id="167" name="直接箭头连接符 166"/>
          <p:cNvCxnSpPr>
            <a:endCxn id="136" idx="3"/>
          </p:cNvCxnSpPr>
          <p:nvPr/>
        </p:nvCxnSpPr>
        <p:spPr>
          <a:xfrm flipV="1">
            <a:off x="4466017" y="5967081"/>
            <a:ext cx="796254" cy="251088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 Box 17"/>
          <p:cNvSpPr txBox="1">
            <a:spLocks noChangeArrowheads="1"/>
          </p:cNvSpPr>
          <p:nvPr/>
        </p:nvSpPr>
        <p:spPr bwMode="auto">
          <a:xfrm>
            <a:off x="8083698" y="1861287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69" name="Text Box 41"/>
          <p:cNvSpPr txBox="1">
            <a:spLocks noChangeArrowheads="1"/>
          </p:cNvSpPr>
          <p:nvPr/>
        </p:nvSpPr>
        <p:spPr bwMode="auto">
          <a:xfrm>
            <a:off x="4034217" y="600465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70" name="直接箭头连接符 169"/>
          <p:cNvCxnSpPr>
            <a:stCxn id="2" idx="0"/>
            <a:endCxn id="132" idx="3"/>
          </p:cNvCxnSpPr>
          <p:nvPr/>
        </p:nvCxnSpPr>
        <p:spPr>
          <a:xfrm flipV="1">
            <a:off x="4175869" y="4598656"/>
            <a:ext cx="1086402" cy="1350116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 Box 41"/>
          <p:cNvSpPr txBox="1">
            <a:spLocks noChangeArrowheads="1"/>
          </p:cNvSpPr>
          <p:nvPr/>
        </p:nvSpPr>
        <p:spPr bwMode="auto">
          <a:xfrm>
            <a:off x="4034217" y="600465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" name="Text Box 17"/>
          <p:cNvSpPr txBox="1">
            <a:spLocks noChangeArrowheads="1"/>
          </p:cNvSpPr>
          <p:nvPr/>
        </p:nvSpPr>
        <p:spPr bwMode="auto">
          <a:xfrm>
            <a:off x="8545552" y="1861287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3" name="Text Box 41"/>
          <p:cNvSpPr txBox="1">
            <a:spLocks noChangeArrowheads="1"/>
          </p:cNvSpPr>
          <p:nvPr/>
        </p:nvSpPr>
        <p:spPr bwMode="auto">
          <a:xfrm>
            <a:off x="4034217" y="600465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" name="Rectangle 2"/>
          <p:cNvSpPr txBox="1">
            <a:spLocks noChangeArrowheads="1"/>
          </p:cNvSpPr>
          <p:nvPr/>
        </p:nvSpPr>
        <p:spPr bwMode="auto">
          <a:xfrm>
            <a:off x="2162968" y="137750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7.6</a:t>
            </a:r>
            <a:r>
              <a:rPr lang="zh-CN" altLang="en-US" dirty="0">
                <a:solidFill>
                  <a:srgbClr val="333399"/>
                </a:solidFill>
              </a:rPr>
              <a:t>有向无环图及其应用</a:t>
            </a:r>
          </a:p>
        </p:txBody>
      </p:sp>
    </p:spTree>
    <p:extLst>
      <p:ext uri="{BB962C8B-B14F-4D97-AF65-F5344CB8AC3E}">
        <p14:creationId xmlns:p14="http://schemas.microsoft.com/office/powerpoint/2010/main" val="133456637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  <p:bldP spid="169" grpId="0"/>
      <p:bldP spid="171" grpId="0"/>
      <p:bldP spid="171" grpId="1"/>
      <p:bldP spid="172" grpId="0"/>
      <p:bldP spid="17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703388" y="1392239"/>
            <a:ext cx="8964612" cy="51891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993300"/>
                </a:solidFill>
                <a:latin typeface="+mn-lt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+mn-lt"/>
                <a:ea typeface="仿宋_GB2312" pitchFamily="49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en-US" altLang="zh-CN" sz="2400" dirty="0"/>
              <a:t> void </a:t>
            </a:r>
            <a:r>
              <a:rPr lang="en-US" altLang="zh-CN" sz="2400" dirty="0" err="1">
                <a:solidFill>
                  <a:srgbClr val="FF0000"/>
                </a:solidFill>
              </a:rPr>
              <a:t>Top_Sort</a:t>
            </a:r>
            <a:r>
              <a:rPr lang="zh-CN" altLang="zh-CN" sz="2400" dirty="0"/>
              <a:t>（</a:t>
            </a:r>
            <a:r>
              <a:rPr lang="en-US" altLang="zh-CN" sz="2400" dirty="0" err="1"/>
              <a:t>ALGraph</a:t>
            </a:r>
            <a:r>
              <a:rPr lang="en-US" altLang="zh-CN" sz="2400" dirty="0"/>
              <a:t> G</a:t>
            </a:r>
            <a:r>
              <a:rPr lang="zh-CN" altLang="zh-CN" sz="2400" dirty="0"/>
              <a:t>）</a:t>
            </a:r>
          </a:p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en-US" altLang="zh-CN" sz="2400" dirty="0"/>
              <a:t>  {</a:t>
            </a:r>
            <a:r>
              <a:rPr lang="en-US" altLang="zh-CN" sz="2400" dirty="0">
                <a:solidFill>
                  <a:srgbClr val="1C1C1C">
                    <a:lumMod val="75000"/>
                    <a:lumOff val="25000"/>
                  </a:srgbClr>
                </a:solidFill>
              </a:rPr>
              <a:t>/* </a:t>
            </a:r>
            <a:r>
              <a:rPr lang="zh-CN" altLang="zh-CN" sz="2400" dirty="0">
                <a:solidFill>
                  <a:srgbClr val="1C1C1C">
                    <a:lumMod val="75000"/>
                    <a:lumOff val="25000"/>
                  </a:srgbClr>
                </a:solidFill>
              </a:rPr>
              <a:t>对以带入度的邻接链表为存储结构的图</a:t>
            </a:r>
            <a:r>
              <a:rPr lang="en-US" altLang="zh-CN" sz="2400" dirty="0">
                <a:solidFill>
                  <a:srgbClr val="1C1C1C">
                    <a:lumMod val="75000"/>
                    <a:lumOff val="25000"/>
                  </a:srgbClr>
                </a:solidFill>
              </a:rPr>
              <a:t>G</a:t>
            </a:r>
            <a:r>
              <a:rPr lang="zh-CN" altLang="zh-CN" sz="2400" dirty="0">
                <a:solidFill>
                  <a:srgbClr val="1C1C1C">
                    <a:lumMod val="75000"/>
                    <a:lumOff val="25000"/>
                  </a:srgbClr>
                </a:solidFill>
              </a:rPr>
              <a:t>，输出其一种拓扑序列</a:t>
            </a:r>
            <a:r>
              <a:rPr lang="en-US" altLang="zh-CN" sz="2400" dirty="0">
                <a:solidFill>
                  <a:srgbClr val="1C1C1C">
                    <a:lumMod val="75000"/>
                    <a:lumOff val="25000"/>
                  </a:srgbClr>
                </a:solidFill>
              </a:rPr>
              <a:t> */</a:t>
            </a:r>
            <a:endParaRPr lang="zh-CN" altLang="zh-CN" sz="2400" dirty="0">
              <a:solidFill>
                <a:srgbClr val="1C1C1C">
                  <a:lumMod val="75000"/>
                  <a:lumOff val="25000"/>
                </a:srgbClr>
              </a:solidFill>
            </a:endParaRPr>
          </a:p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en-US" altLang="zh-CN" sz="2400" dirty="0"/>
              <a:t>      int  top = -1</a:t>
            </a:r>
            <a:r>
              <a:rPr lang="zh-CN" altLang="zh-CN" sz="2400" dirty="0"/>
              <a:t>；</a:t>
            </a:r>
            <a:r>
              <a:rPr lang="en-US" altLang="zh-CN" sz="2400" dirty="0"/>
              <a:t>          </a:t>
            </a:r>
            <a:r>
              <a:rPr lang="en-US" altLang="zh-CN" sz="2400" dirty="0">
                <a:solidFill>
                  <a:srgbClr val="1C1C1C">
                    <a:lumMod val="75000"/>
                    <a:lumOff val="25000"/>
                  </a:srgbClr>
                </a:solidFill>
              </a:rPr>
              <a:t>/* </a:t>
            </a:r>
            <a:r>
              <a:rPr lang="zh-CN" altLang="zh-CN" sz="2400" dirty="0">
                <a:solidFill>
                  <a:srgbClr val="1C1C1C">
                    <a:lumMod val="75000"/>
                    <a:lumOff val="25000"/>
                  </a:srgbClr>
                </a:solidFill>
              </a:rPr>
              <a:t>栈顶指针初始化</a:t>
            </a:r>
            <a:r>
              <a:rPr lang="en-US" altLang="zh-CN" sz="2400" dirty="0">
                <a:solidFill>
                  <a:srgbClr val="1C1C1C">
                    <a:lumMod val="75000"/>
                    <a:lumOff val="25000"/>
                  </a:srgbClr>
                </a:solidFill>
              </a:rPr>
              <a:t> */</a:t>
            </a:r>
            <a:endParaRPr lang="zh-CN" altLang="zh-CN" sz="2400" dirty="0">
              <a:solidFill>
                <a:srgbClr val="1C1C1C">
                  <a:lumMod val="75000"/>
                  <a:lumOff val="25000"/>
                </a:srgbClr>
              </a:solidFill>
            </a:endParaRPr>
          </a:p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en-US" altLang="zh-CN" sz="2400" dirty="0"/>
              <a:t>      int count=0</a:t>
            </a:r>
            <a:r>
              <a:rPr lang="zh-CN" altLang="zh-CN" sz="2400" dirty="0"/>
              <a:t>；</a:t>
            </a:r>
          </a:p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en-US" altLang="zh-CN" sz="2400" dirty="0"/>
              <a:t>     for </a:t>
            </a:r>
            <a:r>
              <a:rPr lang="zh-CN" altLang="zh-CN" sz="2400" dirty="0"/>
              <a:t>（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</a:t>
            </a:r>
            <a:r>
              <a:rPr lang="zh-CN" altLang="zh-CN" sz="2400" dirty="0"/>
              <a:t>；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G.n</a:t>
            </a:r>
            <a:r>
              <a:rPr lang="zh-CN" altLang="zh-CN" sz="2400" dirty="0"/>
              <a:t>；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</a:t>
            </a:r>
            <a:r>
              <a:rPr lang="zh-CN" altLang="zh-CN" sz="2400" dirty="0"/>
              <a:t>）</a:t>
            </a: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1C1C1C">
                    <a:lumMod val="75000"/>
                    <a:lumOff val="25000"/>
                  </a:srgbClr>
                </a:solidFill>
              </a:rPr>
              <a:t>// </a:t>
            </a:r>
            <a:r>
              <a:rPr lang="zh-CN" altLang="zh-CN" sz="2400" dirty="0">
                <a:solidFill>
                  <a:srgbClr val="1C1C1C">
                    <a:lumMod val="75000"/>
                    <a:lumOff val="25000"/>
                  </a:srgbClr>
                </a:solidFill>
              </a:rPr>
              <a:t>依次将入度为</a:t>
            </a:r>
            <a:r>
              <a:rPr lang="en-US" altLang="zh-CN" sz="2400" dirty="0">
                <a:solidFill>
                  <a:srgbClr val="1C1C1C">
                    <a:lumMod val="75000"/>
                    <a:lumOff val="25000"/>
                  </a:srgbClr>
                </a:solidFill>
              </a:rPr>
              <a:t>0</a:t>
            </a:r>
            <a:r>
              <a:rPr lang="zh-CN" altLang="zh-CN" sz="2400" dirty="0">
                <a:solidFill>
                  <a:srgbClr val="1C1C1C">
                    <a:lumMod val="75000"/>
                    <a:lumOff val="25000"/>
                  </a:srgbClr>
                </a:solidFill>
              </a:rPr>
              <a:t>的顶点压入链式栈</a:t>
            </a:r>
            <a:r>
              <a:rPr lang="en-US" altLang="zh-CN" sz="2400" dirty="0">
                <a:solidFill>
                  <a:srgbClr val="1C1C1C">
                    <a:lumMod val="75000"/>
                    <a:lumOff val="25000"/>
                  </a:srgbClr>
                </a:solidFill>
              </a:rPr>
              <a:t> </a:t>
            </a:r>
          </a:p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en-US" altLang="zh-CN" sz="2400" dirty="0"/>
              <a:t>     {  if</a:t>
            </a:r>
            <a:r>
              <a:rPr lang="zh-CN" altLang="zh-CN" sz="2400" dirty="0"/>
              <a:t>（ </a:t>
            </a:r>
            <a:r>
              <a:rPr lang="en-US" altLang="zh-CN" sz="2400" dirty="0" err="1"/>
              <a:t>G.adjlist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</a:t>
            </a:r>
            <a:r>
              <a:rPr lang="en-US" altLang="zh-CN" sz="2400" dirty="0" err="1"/>
              <a:t>indegree</a:t>
            </a:r>
            <a:r>
              <a:rPr lang="en-US" altLang="zh-CN" sz="2400" dirty="0"/>
              <a:t> = = 0</a:t>
            </a:r>
            <a:r>
              <a:rPr lang="zh-CN" altLang="zh-CN" sz="2400" dirty="0"/>
              <a:t>）</a:t>
            </a:r>
          </a:p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en-US" altLang="zh-CN" sz="2400" dirty="0"/>
              <a:t>         {    G-&gt;</a:t>
            </a:r>
            <a:r>
              <a:rPr lang="en-US" altLang="zh-CN" sz="2400" dirty="0" err="1"/>
              <a:t>adjlist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</a:t>
            </a:r>
            <a:r>
              <a:rPr lang="en-US" altLang="zh-CN" sz="2400" dirty="0" err="1"/>
              <a:t>indegree</a:t>
            </a:r>
            <a:r>
              <a:rPr lang="en-US" altLang="zh-CN" sz="2400" dirty="0"/>
              <a:t> = top</a:t>
            </a:r>
            <a:r>
              <a:rPr lang="zh-CN" altLang="zh-CN" sz="2400" dirty="0"/>
              <a:t>；</a:t>
            </a:r>
          </a:p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en-US" altLang="zh-CN" sz="2400" dirty="0"/>
              <a:t>              top = </a:t>
            </a:r>
            <a:r>
              <a:rPr lang="en-US" altLang="zh-CN" sz="2400" dirty="0" err="1"/>
              <a:t>i</a:t>
            </a:r>
            <a:r>
              <a:rPr lang="zh-CN" altLang="zh-CN" sz="2400" dirty="0"/>
              <a:t>；</a:t>
            </a:r>
          </a:p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en-US" altLang="zh-CN" sz="2400" dirty="0"/>
              <a:t>         }</a:t>
            </a:r>
            <a:endParaRPr lang="zh-CN" altLang="zh-CN" sz="2400" dirty="0"/>
          </a:p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en-US" altLang="zh-CN" sz="2400" dirty="0"/>
              <a:t>     }</a:t>
            </a:r>
            <a:endParaRPr lang="zh-CN" altLang="zh-CN" sz="24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0" y="260351"/>
            <a:ext cx="854075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拓扑排序算法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实现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024773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063552" y="1124744"/>
            <a:ext cx="8077200" cy="547260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993300"/>
                </a:solidFill>
                <a:latin typeface="+mn-lt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+mn-lt"/>
                <a:ea typeface="仿宋_GB2312" pitchFamily="49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en-US" altLang="zh-CN" sz="2000" dirty="0"/>
              <a:t>while </a:t>
            </a:r>
            <a:r>
              <a:rPr lang="zh-CN" altLang="zh-CN" sz="2000" dirty="0"/>
              <a:t>（</a:t>
            </a:r>
            <a:r>
              <a:rPr lang="en-US" altLang="zh-CN" sz="2000" dirty="0"/>
              <a:t>top!=-1</a:t>
            </a:r>
            <a:r>
              <a:rPr lang="zh-CN" altLang="zh-CN" sz="2000" dirty="0"/>
              <a:t>）</a:t>
            </a:r>
            <a:r>
              <a:rPr lang="en-US" altLang="zh-CN" sz="2000" dirty="0"/>
              <a:t>  </a:t>
            </a:r>
            <a:endParaRPr lang="zh-CN" altLang="zh-CN" sz="2000" dirty="0"/>
          </a:p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en-US" altLang="zh-CN" sz="2000" dirty="0"/>
              <a:t>{  j=top</a:t>
            </a:r>
            <a:r>
              <a:rPr lang="zh-CN" altLang="zh-CN" sz="2000" dirty="0"/>
              <a:t>；</a:t>
            </a:r>
          </a:p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en-US" altLang="zh-CN" sz="2000" dirty="0"/>
              <a:t>    top=</a:t>
            </a:r>
            <a:r>
              <a:rPr lang="en-US" altLang="zh-CN" sz="2000" dirty="0" err="1"/>
              <a:t>G.adjlist</a:t>
            </a:r>
            <a:r>
              <a:rPr lang="en-US" altLang="zh-CN" sz="2000" dirty="0"/>
              <a:t>[top].</a:t>
            </a:r>
            <a:r>
              <a:rPr lang="en-US" altLang="zh-CN" sz="2000" dirty="0" err="1"/>
              <a:t>indegree</a:t>
            </a:r>
            <a:r>
              <a:rPr lang="zh-CN" altLang="zh-CN" sz="2000" dirty="0"/>
              <a:t>；</a:t>
            </a:r>
            <a:endParaRPr lang="en-US" altLang="zh-CN" sz="2000" dirty="0"/>
          </a:p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en-US" altLang="zh-CN" sz="2000" dirty="0"/>
              <a:t>    </a:t>
            </a:r>
            <a:r>
              <a:rPr lang="en-US" altLang="zh-CN" sz="2000" dirty="0" err="1"/>
              <a:t>printf</a:t>
            </a:r>
            <a:r>
              <a:rPr lang="zh-CN" altLang="zh-CN" sz="2000" dirty="0"/>
              <a:t>（</a:t>
            </a:r>
            <a:r>
              <a:rPr lang="en-US" altLang="zh-CN" sz="2000" dirty="0"/>
              <a:t>“% c”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G.adjlist</a:t>
            </a:r>
            <a:r>
              <a:rPr lang="en-US" altLang="zh-CN" sz="2000" dirty="0"/>
              <a:t>[j].vertex</a:t>
            </a:r>
            <a:r>
              <a:rPr lang="zh-CN" altLang="zh-CN" sz="2000" dirty="0"/>
              <a:t>）；</a:t>
            </a:r>
          </a:p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en-US" altLang="zh-CN" sz="2000" dirty="0"/>
              <a:t>    count++</a:t>
            </a:r>
            <a:r>
              <a:rPr lang="zh-CN" altLang="zh-CN" sz="2000" dirty="0"/>
              <a:t>；</a:t>
            </a:r>
            <a:r>
              <a:rPr lang="en-US" altLang="zh-CN" sz="2000" dirty="0">
                <a:solidFill>
                  <a:srgbClr val="1C1C1C">
                    <a:lumMod val="75000"/>
                    <a:lumOff val="25000"/>
                  </a:srgbClr>
                </a:solidFill>
              </a:rPr>
              <a:t>// </a:t>
            </a:r>
            <a:r>
              <a:rPr lang="zh-CN" altLang="zh-CN" sz="2000" dirty="0">
                <a:solidFill>
                  <a:srgbClr val="1C1C1C">
                    <a:lumMod val="75000"/>
                    <a:lumOff val="25000"/>
                  </a:srgbClr>
                </a:solidFill>
              </a:rPr>
              <a:t>排序到的顶点计数</a:t>
            </a:r>
            <a:endParaRPr lang="en-US" altLang="zh-CN" sz="2000" dirty="0">
              <a:solidFill>
                <a:srgbClr val="1C1C1C">
                  <a:lumMod val="75000"/>
                  <a:lumOff val="25000"/>
                </a:srgbClr>
              </a:solidFill>
            </a:endParaRPr>
          </a:p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en-US" altLang="zh-CN" sz="2000" dirty="0"/>
              <a:t>    for</a:t>
            </a:r>
            <a:r>
              <a:rPr lang="zh-CN" altLang="zh-CN" sz="2000" dirty="0"/>
              <a:t>（</a:t>
            </a:r>
            <a:r>
              <a:rPr lang="en-US" altLang="zh-CN" sz="2000" dirty="0"/>
              <a:t> p=</a:t>
            </a:r>
            <a:r>
              <a:rPr lang="en-US" altLang="zh-CN" sz="2000" dirty="0" err="1"/>
              <a:t>G.adjlist</a:t>
            </a:r>
            <a:r>
              <a:rPr lang="en-US" altLang="zh-CN" sz="2000" dirty="0"/>
              <a:t>[j].</a:t>
            </a:r>
            <a:r>
              <a:rPr lang="en-US" altLang="zh-CN" sz="2000" dirty="0" err="1"/>
              <a:t>firstedge;p;p</a:t>
            </a:r>
            <a:r>
              <a:rPr lang="en-US" altLang="zh-CN" sz="2000" dirty="0"/>
              <a:t>=p-&gt;next</a:t>
            </a:r>
            <a:r>
              <a:rPr lang="zh-CN" altLang="zh-CN" sz="2000" dirty="0"/>
              <a:t>）</a:t>
            </a:r>
          </a:p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en-US" altLang="zh-CN" sz="2000" dirty="0"/>
              <a:t>     {  k=p-&gt;</a:t>
            </a:r>
            <a:r>
              <a:rPr lang="en-US" altLang="zh-CN" sz="2000" dirty="0" err="1"/>
              <a:t>adjvertex</a:t>
            </a:r>
            <a:r>
              <a:rPr lang="zh-CN" altLang="zh-CN" sz="2000" dirty="0"/>
              <a:t>；</a:t>
            </a:r>
          </a:p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en-US" altLang="zh-CN" sz="2000" dirty="0"/>
              <a:t>         </a:t>
            </a:r>
            <a:r>
              <a:rPr lang="en-US" altLang="zh-CN" sz="2000" dirty="0" err="1"/>
              <a:t>G.adjlist</a:t>
            </a:r>
            <a:r>
              <a:rPr lang="en-US" altLang="zh-CN" sz="2000" dirty="0"/>
              <a:t>[k].</a:t>
            </a:r>
            <a:r>
              <a:rPr lang="en-US" altLang="zh-CN" sz="2000" dirty="0" err="1"/>
              <a:t>indegree</a:t>
            </a:r>
            <a:r>
              <a:rPr lang="en-US" altLang="zh-CN" sz="2000" dirty="0"/>
              <a:t>--;  </a:t>
            </a:r>
            <a:r>
              <a:rPr lang="en-US" altLang="zh-CN" sz="2000" dirty="0">
                <a:solidFill>
                  <a:srgbClr val="1C1C1C">
                    <a:lumMod val="75000"/>
                    <a:lumOff val="25000"/>
                  </a:srgbClr>
                </a:solidFill>
              </a:rPr>
              <a:t>//</a:t>
            </a:r>
            <a:r>
              <a:rPr lang="zh-CN" altLang="zh-CN" sz="2000" dirty="0">
                <a:solidFill>
                  <a:srgbClr val="1C1C1C">
                    <a:lumMod val="75000"/>
                    <a:lumOff val="25000"/>
                  </a:srgbClr>
                </a:solidFill>
              </a:rPr>
              <a:t>当前输出顶点邻接点的入度减</a:t>
            </a:r>
            <a:r>
              <a:rPr lang="en-US" altLang="zh-CN" sz="2000" dirty="0">
                <a:solidFill>
                  <a:srgbClr val="1C1C1C">
                    <a:lumMod val="75000"/>
                    <a:lumOff val="25000"/>
                  </a:srgbClr>
                </a:solidFill>
              </a:rPr>
              <a:t>1</a:t>
            </a:r>
          </a:p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en-US" altLang="zh-CN" sz="2000" dirty="0"/>
              <a:t>         if</a:t>
            </a:r>
            <a:r>
              <a:rPr lang="zh-CN" altLang="zh-CN" sz="2000" dirty="0"/>
              <a:t>（</a:t>
            </a:r>
            <a:r>
              <a:rPr lang="en-US" altLang="zh-CN" sz="2000" dirty="0" err="1"/>
              <a:t>G.adjlist</a:t>
            </a:r>
            <a:r>
              <a:rPr lang="en-US" altLang="zh-CN" sz="2000" dirty="0"/>
              <a:t>[k].</a:t>
            </a:r>
            <a:r>
              <a:rPr lang="en-US" altLang="zh-CN" sz="2000" dirty="0" err="1"/>
              <a:t>indegree</a:t>
            </a:r>
            <a:r>
              <a:rPr lang="en-US" altLang="zh-CN" sz="2000" dirty="0"/>
              <a:t>= =0</a:t>
            </a:r>
            <a:r>
              <a:rPr lang="zh-CN" altLang="zh-CN" sz="2000" dirty="0"/>
              <a:t>）</a:t>
            </a:r>
            <a:r>
              <a:rPr lang="en-US" altLang="zh-CN" sz="2000" dirty="0"/>
              <a:t>  </a:t>
            </a:r>
            <a:r>
              <a:rPr lang="en-US" altLang="zh-CN" sz="2000" dirty="0">
                <a:solidFill>
                  <a:srgbClr val="1C1C1C">
                    <a:lumMod val="75000"/>
                    <a:lumOff val="25000"/>
                  </a:srgbClr>
                </a:solidFill>
              </a:rPr>
              <a:t>//</a:t>
            </a:r>
            <a:r>
              <a:rPr lang="zh-CN" altLang="zh-CN" sz="2000" dirty="0">
                <a:solidFill>
                  <a:srgbClr val="1C1C1C">
                    <a:lumMod val="75000"/>
                    <a:lumOff val="25000"/>
                  </a:srgbClr>
                </a:solidFill>
              </a:rPr>
              <a:t>入度为</a:t>
            </a:r>
            <a:r>
              <a:rPr lang="en-US" altLang="zh-CN" sz="2000" dirty="0">
                <a:solidFill>
                  <a:srgbClr val="1C1C1C">
                    <a:lumMod val="75000"/>
                    <a:lumOff val="25000"/>
                  </a:srgbClr>
                </a:solidFill>
              </a:rPr>
              <a:t>0</a:t>
            </a:r>
            <a:r>
              <a:rPr lang="zh-CN" altLang="zh-CN" sz="2000" dirty="0">
                <a:solidFill>
                  <a:srgbClr val="1C1C1C">
                    <a:lumMod val="75000"/>
                    <a:lumOff val="25000"/>
                  </a:srgbClr>
                </a:solidFill>
              </a:rPr>
              <a:t>的顶点进栈</a:t>
            </a:r>
            <a:r>
              <a:rPr lang="en-US" altLang="zh-CN" sz="2000" dirty="0">
                <a:solidFill>
                  <a:srgbClr val="1C1C1C">
                    <a:lumMod val="75000"/>
                    <a:lumOff val="25000"/>
                  </a:srgbClr>
                </a:solidFill>
              </a:rPr>
              <a:t> </a:t>
            </a:r>
            <a:endParaRPr lang="zh-CN" altLang="zh-CN" sz="2000" dirty="0">
              <a:solidFill>
                <a:srgbClr val="1C1C1C">
                  <a:lumMod val="75000"/>
                  <a:lumOff val="25000"/>
                </a:srgbClr>
              </a:solidFill>
            </a:endParaRPr>
          </a:p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en-US" altLang="zh-CN" sz="2000" dirty="0"/>
              <a:t>           {   </a:t>
            </a:r>
            <a:r>
              <a:rPr lang="en-US" altLang="zh-CN" sz="2000" dirty="0" err="1"/>
              <a:t>G.adjlist</a:t>
            </a:r>
            <a:r>
              <a:rPr lang="en-US" altLang="zh-CN" sz="2000" dirty="0"/>
              <a:t>[k].</a:t>
            </a:r>
            <a:r>
              <a:rPr lang="en-US" altLang="zh-CN" sz="2000" dirty="0" err="1"/>
              <a:t>indegree</a:t>
            </a:r>
            <a:r>
              <a:rPr lang="en-US" altLang="zh-CN" sz="2000" dirty="0"/>
              <a:t> =top</a:t>
            </a:r>
            <a:r>
              <a:rPr lang="zh-CN" altLang="zh-CN" sz="2000" dirty="0"/>
              <a:t>；</a:t>
            </a:r>
          </a:p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en-US" altLang="zh-CN" sz="2000" dirty="0"/>
              <a:t>               top=k</a:t>
            </a:r>
            <a:r>
              <a:rPr lang="zh-CN" altLang="zh-CN" sz="2000" dirty="0"/>
              <a:t>；</a:t>
            </a:r>
            <a:r>
              <a:rPr lang="en-US" altLang="zh-CN" sz="2000" dirty="0">
                <a:solidFill>
                  <a:srgbClr val="1C1C1C">
                    <a:lumMod val="75000"/>
                    <a:lumOff val="25000"/>
                  </a:srgbClr>
                </a:solidFill>
              </a:rPr>
              <a:t>//</a:t>
            </a:r>
            <a:r>
              <a:rPr lang="zh-CN" altLang="en-US" sz="2000" dirty="0">
                <a:solidFill>
                  <a:srgbClr val="1C1C1C">
                    <a:lumMod val="75000"/>
                    <a:lumOff val="25000"/>
                  </a:srgbClr>
                </a:solidFill>
              </a:rPr>
              <a:t>修改栈顶指针</a:t>
            </a:r>
            <a:r>
              <a:rPr lang="zh-CN" altLang="zh-CN" sz="2000" dirty="0">
                <a:solidFill>
                  <a:srgbClr val="1C1C1C">
                    <a:lumMod val="75000"/>
                    <a:lumOff val="25000"/>
                  </a:srgbClr>
                </a:solidFill>
              </a:rPr>
              <a:t> </a:t>
            </a:r>
          </a:p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en-US" altLang="zh-CN" sz="2000" dirty="0"/>
              <a:t>           }</a:t>
            </a:r>
            <a:endParaRPr lang="zh-CN" altLang="zh-CN" sz="2000" dirty="0"/>
          </a:p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en-US" altLang="zh-CN" sz="2000" dirty="0"/>
              <a:t>      }</a:t>
            </a:r>
            <a:endParaRPr lang="zh-CN" altLang="zh-CN" sz="2000" dirty="0"/>
          </a:p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en-US" altLang="zh-CN" sz="2000" dirty="0"/>
              <a:t>  } …….</a:t>
            </a:r>
            <a:endParaRPr lang="zh-CN" altLang="zh-CN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00" y="260351"/>
            <a:ext cx="854075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拓扑排序算法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实现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76767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162968" y="137750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7.6</a:t>
            </a:r>
            <a:r>
              <a:rPr lang="zh-CN" altLang="en-US" dirty="0">
                <a:solidFill>
                  <a:srgbClr val="333399"/>
                </a:solidFill>
              </a:rPr>
              <a:t>有向无环图及其应用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72401" y="988500"/>
            <a:ext cx="4464496" cy="601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AOV</a:t>
            </a:r>
            <a:r>
              <a: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网与拓扑排序</a:t>
            </a:r>
          </a:p>
        </p:txBody>
      </p:sp>
      <p:sp>
        <p:nvSpPr>
          <p:cNvPr id="5" name="Text Box 49"/>
          <p:cNvSpPr txBox="1">
            <a:spLocks noChangeArrowheads="1"/>
          </p:cNvSpPr>
          <p:nvPr/>
        </p:nvSpPr>
        <p:spPr bwMode="auto">
          <a:xfrm>
            <a:off x="1772402" y="1590330"/>
            <a:ext cx="8430015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例计算机</a:t>
            </a:r>
            <a:r>
              <a:rPr kumimoji="1" lang="zh-CN" altLang="en-US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专业的学生必须完成一系列规定的基础课和专业课才能毕业，假设这些课程的名称与相应代号有如下关系：</a:t>
            </a:r>
          </a:p>
        </p:txBody>
      </p:sp>
      <p:graphicFrame>
        <p:nvGraphicFramePr>
          <p:cNvPr id="7" name="Group 48"/>
          <p:cNvGraphicFramePr>
            <a:graphicFrameLocks noGrp="1"/>
          </p:cNvGraphicFramePr>
          <p:nvPr>
            <p:extLst/>
          </p:nvPr>
        </p:nvGraphicFramePr>
        <p:xfrm>
          <a:off x="1879442" y="2613325"/>
          <a:ext cx="8360091" cy="4095750"/>
        </p:xfrm>
        <a:graphic>
          <a:graphicData uri="http://schemas.openxmlformats.org/drawingml/2006/table">
            <a:tbl>
              <a:tblPr/>
              <a:tblGrid>
                <a:gridCol w="1247113"/>
                <a:gridCol w="1732725"/>
                <a:gridCol w="1344836"/>
                <a:gridCol w="1344836"/>
                <a:gridCol w="1388424"/>
                <a:gridCol w="130215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课程代号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课程名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先修课程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课程代号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课程名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先修课程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计算机导论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算法分析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数值分析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13</a:t>
                      </a:r>
                      <a:endParaRPr lang="zh-CN" altLang="en-US" sz="2000" dirty="0" smtClean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</a:t>
                      </a:r>
                      <a:endParaRPr lang="zh-CN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高级语言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数据结构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13</a:t>
                      </a:r>
                      <a:endParaRPr lang="zh-CN" altLang="en-US" sz="2000" dirty="0" smtClean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10</a:t>
                      </a:r>
                      <a:endParaRPr lang="zh-CN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编译原理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</a:t>
                      </a:r>
                      <a:endParaRPr lang="zh-CN" altLang="en-US" sz="2000" dirty="0" smtClean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汇编语言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12</a:t>
                      </a:r>
                      <a:endParaRPr lang="zh-CN" altLang="en-US" sz="20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11</a:t>
                      </a:r>
                      <a:endParaRPr lang="zh-CN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操作系统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10</a:t>
                      </a:r>
                      <a:endParaRPr lang="zh-CN" altLang="en-US" sz="2000" dirty="0" smtClean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自动控制原理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12</a:t>
                      </a:r>
                      <a:endParaRPr lang="zh-CN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解析几何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人工智能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13</a:t>
                      </a:r>
                      <a:endParaRPr lang="zh-CN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高等数学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微机原理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13</a:t>
                      </a:r>
                      <a:endParaRPr lang="zh-CN" altLang="en-US" sz="20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561776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2020887" y="2443551"/>
            <a:ext cx="8077200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设</a:t>
            </a:r>
            <a:r>
              <a:rPr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AOV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网有</a:t>
            </a:r>
            <a:r>
              <a:rPr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个顶点，</a:t>
            </a:r>
            <a:r>
              <a:rPr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条边，算法最初首先检查入度为零的顶点，并将这些顶点压栈，花费的时间为</a:t>
            </a:r>
            <a:r>
              <a:rPr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8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下面进行拓扑排序时，每个顶点都入栈一次，且每个顶点边表中的边结点都被检查一遍，运行时间为</a:t>
            </a:r>
            <a:r>
              <a:rPr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8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8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因此，拓扑排序算法的时间复杂度为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2020887" y="1781271"/>
            <a:ext cx="3276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just">
              <a:spcBef>
                <a:spcPts val="0"/>
              </a:spcBef>
              <a:buBlip>
                <a:blip r:embed="rId2"/>
              </a:buBlip>
              <a:defRPr kumimoji="1" sz="28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zh-CN" altLang="en-US" dirty="0"/>
              <a:t>算法复杂度：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162968" y="137750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7.6</a:t>
            </a:r>
            <a:r>
              <a:rPr lang="zh-CN" altLang="en-US" dirty="0">
                <a:solidFill>
                  <a:srgbClr val="333399"/>
                </a:solidFill>
              </a:rPr>
              <a:t>有向无环图及其应用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60315" y="1096601"/>
            <a:ext cx="4464496" cy="601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AOV</a:t>
            </a:r>
            <a:r>
              <a: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网与拓扑排序</a:t>
            </a:r>
          </a:p>
        </p:txBody>
      </p:sp>
    </p:spTree>
    <p:extLst>
      <p:ext uri="{BB962C8B-B14F-4D97-AF65-F5344CB8AC3E}">
        <p14:creationId xmlns:p14="http://schemas.microsoft.com/office/powerpoint/2010/main" val="767230219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2"/>
          <p:cNvSpPr txBox="1">
            <a:spLocks noChangeArrowheads="1"/>
          </p:cNvSpPr>
          <p:nvPr/>
        </p:nvSpPr>
        <p:spPr bwMode="auto">
          <a:xfrm>
            <a:off x="2162968" y="137750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7.6</a:t>
            </a:r>
            <a:r>
              <a:rPr lang="zh-CN" altLang="en-US" dirty="0">
                <a:solidFill>
                  <a:srgbClr val="333399"/>
                </a:solidFill>
              </a:rPr>
              <a:t>有向无环图及其应用</a:t>
            </a:r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1760315" y="1096601"/>
            <a:ext cx="4464496" cy="601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AOV</a:t>
            </a:r>
            <a:r>
              <a: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网与拓扑排序</a:t>
            </a:r>
          </a:p>
        </p:txBody>
      </p:sp>
      <p:sp>
        <p:nvSpPr>
          <p:cNvPr id="77" name="Text Box 2"/>
          <p:cNvSpPr txBox="1">
            <a:spLocks noChangeArrowheads="1"/>
          </p:cNvSpPr>
          <p:nvPr/>
        </p:nvSpPr>
        <p:spPr bwMode="auto">
          <a:xfrm>
            <a:off x="2289491" y="1851001"/>
            <a:ext cx="6553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课程之间的先后关系可用有向图表示：</a:t>
            </a:r>
          </a:p>
        </p:txBody>
      </p:sp>
      <p:sp>
        <p:nvSpPr>
          <p:cNvPr id="93" name="Oval 5"/>
          <p:cNvSpPr>
            <a:spLocks noChangeArrowheads="1"/>
          </p:cNvSpPr>
          <p:nvPr/>
        </p:nvSpPr>
        <p:spPr bwMode="auto">
          <a:xfrm>
            <a:off x="4534907" y="5191502"/>
            <a:ext cx="504825" cy="5762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Oval 6"/>
          <p:cNvSpPr>
            <a:spLocks noChangeArrowheads="1"/>
          </p:cNvSpPr>
          <p:nvPr/>
        </p:nvSpPr>
        <p:spPr bwMode="auto">
          <a:xfrm>
            <a:off x="6087085" y="3368940"/>
            <a:ext cx="504825" cy="5762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5" name="Oval 7"/>
          <p:cNvSpPr>
            <a:spLocks noChangeArrowheads="1"/>
          </p:cNvSpPr>
          <p:nvPr/>
        </p:nvSpPr>
        <p:spPr bwMode="auto">
          <a:xfrm>
            <a:off x="3709698" y="4253274"/>
            <a:ext cx="504825" cy="5762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96" name="Oval 8"/>
          <p:cNvSpPr>
            <a:spLocks noChangeArrowheads="1"/>
          </p:cNvSpPr>
          <p:nvPr/>
        </p:nvSpPr>
        <p:spPr bwMode="auto">
          <a:xfrm>
            <a:off x="4832931" y="3595962"/>
            <a:ext cx="504825" cy="5762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97" name="Oval 9"/>
          <p:cNvSpPr>
            <a:spLocks noChangeArrowheads="1"/>
          </p:cNvSpPr>
          <p:nvPr/>
        </p:nvSpPr>
        <p:spPr bwMode="auto">
          <a:xfrm>
            <a:off x="7611377" y="4115457"/>
            <a:ext cx="504825" cy="5762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98" name="Oval 10"/>
          <p:cNvSpPr>
            <a:spLocks noChangeArrowheads="1"/>
          </p:cNvSpPr>
          <p:nvPr/>
        </p:nvSpPr>
        <p:spPr bwMode="auto">
          <a:xfrm>
            <a:off x="8700933" y="3606983"/>
            <a:ext cx="504825" cy="6171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99" name="Oval 11"/>
          <p:cNvSpPr>
            <a:spLocks noChangeArrowheads="1"/>
          </p:cNvSpPr>
          <p:nvPr/>
        </p:nvSpPr>
        <p:spPr bwMode="auto">
          <a:xfrm>
            <a:off x="4574041" y="2525697"/>
            <a:ext cx="504825" cy="5762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Oval 7"/>
          <p:cNvSpPr>
            <a:spLocks noChangeArrowheads="1"/>
          </p:cNvSpPr>
          <p:nvPr/>
        </p:nvSpPr>
        <p:spPr bwMode="auto">
          <a:xfrm>
            <a:off x="7980901" y="3030721"/>
            <a:ext cx="504825" cy="5762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Oval 7"/>
          <p:cNvSpPr>
            <a:spLocks noChangeArrowheads="1"/>
          </p:cNvSpPr>
          <p:nvPr/>
        </p:nvSpPr>
        <p:spPr bwMode="auto">
          <a:xfrm>
            <a:off x="6174899" y="5004184"/>
            <a:ext cx="504825" cy="5762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Oval 7"/>
          <p:cNvSpPr>
            <a:spLocks noChangeArrowheads="1"/>
          </p:cNvSpPr>
          <p:nvPr/>
        </p:nvSpPr>
        <p:spPr bwMode="auto">
          <a:xfrm>
            <a:off x="7528808" y="5496055"/>
            <a:ext cx="504825" cy="5762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Oval 7"/>
          <p:cNvSpPr>
            <a:spLocks noChangeArrowheads="1"/>
          </p:cNvSpPr>
          <p:nvPr/>
        </p:nvSpPr>
        <p:spPr bwMode="auto">
          <a:xfrm>
            <a:off x="2720501" y="2818381"/>
            <a:ext cx="504825" cy="5762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Oval 7"/>
          <p:cNvSpPr>
            <a:spLocks noChangeArrowheads="1"/>
          </p:cNvSpPr>
          <p:nvPr/>
        </p:nvSpPr>
        <p:spPr bwMode="auto">
          <a:xfrm>
            <a:off x="8485726" y="4615239"/>
            <a:ext cx="504825" cy="5762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Oval 7"/>
          <p:cNvSpPr>
            <a:spLocks noChangeArrowheads="1"/>
          </p:cNvSpPr>
          <p:nvPr/>
        </p:nvSpPr>
        <p:spPr bwMode="auto">
          <a:xfrm>
            <a:off x="8562011" y="2544374"/>
            <a:ext cx="504825" cy="5762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直接箭头连接符 2"/>
          <p:cNvCxnSpPr>
            <a:stCxn id="111" idx="6"/>
            <a:endCxn id="99" idx="2"/>
          </p:cNvCxnSpPr>
          <p:nvPr/>
        </p:nvCxnSpPr>
        <p:spPr>
          <a:xfrm flipV="1">
            <a:off x="3225326" y="2813828"/>
            <a:ext cx="1348715" cy="292684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11" idx="5"/>
            <a:endCxn id="95" idx="1"/>
          </p:cNvCxnSpPr>
          <p:nvPr/>
        </p:nvCxnSpPr>
        <p:spPr>
          <a:xfrm>
            <a:off x="3151395" y="3310251"/>
            <a:ext cx="632232" cy="1027414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93" idx="2"/>
            <a:endCxn id="95" idx="4"/>
          </p:cNvCxnSpPr>
          <p:nvPr/>
        </p:nvCxnSpPr>
        <p:spPr>
          <a:xfrm flipH="1" flipV="1">
            <a:off x="3962110" y="4829537"/>
            <a:ext cx="572796" cy="650097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93" idx="0"/>
            <a:endCxn id="96" idx="4"/>
          </p:cNvCxnSpPr>
          <p:nvPr/>
        </p:nvCxnSpPr>
        <p:spPr>
          <a:xfrm flipV="1">
            <a:off x="4787319" y="4172225"/>
            <a:ext cx="298024" cy="1019277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95" idx="6"/>
            <a:endCxn id="97" idx="2"/>
          </p:cNvCxnSpPr>
          <p:nvPr/>
        </p:nvCxnSpPr>
        <p:spPr>
          <a:xfrm flipV="1">
            <a:off x="4214522" y="4403589"/>
            <a:ext cx="3396854" cy="137817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99" idx="6"/>
            <a:endCxn id="113" idx="2"/>
          </p:cNvCxnSpPr>
          <p:nvPr/>
        </p:nvCxnSpPr>
        <p:spPr>
          <a:xfrm>
            <a:off x="5078866" y="2813829"/>
            <a:ext cx="3483145" cy="18677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99" idx="4"/>
            <a:endCxn id="96" idx="0"/>
          </p:cNvCxnSpPr>
          <p:nvPr/>
        </p:nvCxnSpPr>
        <p:spPr>
          <a:xfrm>
            <a:off x="4826453" y="3101960"/>
            <a:ext cx="258890" cy="494003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94" idx="4"/>
            <a:endCxn id="109" idx="0"/>
          </p:cNvCxnSpPr>
          <p:nvPr/>
        </p:nvCxnSpPr>
        <p:spPr>
          <a:xfrm>
            <a:off x="6339497" y="3945203"/>
            <a:ext cx="87814" cy="1058981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94" idx="7"/>
            <a:endCxn id="108" idx="2"/>
          </p:cNvCxnSpPr>
          <p:nvPr/>
        </p:nvCxnSpPr>
        <p:spPr>
          <a:xfrm flipV="1">
            <a:off x="6517980" y="3318853"/>
            <a:ext cx="1462921" cy="134479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94" idx="6"/>
            <a:endCxn id="98" idx="2"/>
          </p:cNvCxnSpPr>
          <p:nvPr/>
        </p:nvCxnSpPr>
        <p:spPr>
          <a:xfrm>
            <a:off x="6591910" y="3657072"/>
            <a:ext cx="2109023" cy="258511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94" idx="5"/>
            <a:endCxn id="97" idx="1"/>
          </p:cNvCxnSpPr>
          <p:nvPr/>
        </p:nvCxnSpPr>
        <p:spPr>
          <a:xfrm>
            <a:off x="6517980" y="3860810"/>
            <a:ext cx="1167327" cy="339038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09" idx="7"/>
            <a:endCxn id="97" idx="3"/>
          </p:cNvCxnSpPr>
          <p:nvPr/>
        </p:nvCxnSpPr>
        <p:spPr>
          <a:xfrm flipV="1">
            <a:off x="6605794" y="4607327"/>
            <a:ext cx="1079513" cy="481248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stCxn id="109" idx="5"/>
            <a:endCxn id="110" idx="2"/>
          </p:cNvCxnSpPr>
          <p:nvPr/>
        </p:nvCxnSpPr>
        <p:spPr>
          <a:xfrm>
            <a:off x="6605793" y="5496054"/>
            <a:ext cx="923014" cy="288132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stCxn id="109" idx="6"/>
            <a:endCxn id="112" idx="2"/>
          </p:cNvCxnSpPr>
          <p:nvPr/>
        </p:nvCxnSpPr>
        <p:spPr>
          <a:xfrm flipV="1">
            <a:off x="6679723" y="4903371"/>
            <a:ext cx="1806002" cy="388945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110" idx="6"/>
            <a:endCxn id="112" idx="3"/>
          </p:cNvCxnSpPr>
          <p:nvPr/>
        </p:nvCxnSpPr>
        <p:spPr>
          <a:xfrm flipV="1">
            <a:off x="8033633" y="5107110"/>
            <a:ext cx="526023" cy="677077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93" idx="7"/>
            <a:endCxn id="94" idx="3"/>
          </p:cNvCxnSpPr>
          <p:nvPr/>
        </p:nvCxnSpPr>
        <p:spPr>
          <a:xfrm flipV="1">
            <a:off x="4965802" y="3860811"/>
            <a:ext cx="1195213" cy="1415083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99" idx="5"/>
            <a:endCxn id="94" idx="2"/>
          </p:cNvCxnSpPr>
          <p:nvPr/>
        </p:nvCxnSpPr>
        <p:spPr>
          <a:xfrm>
            <a:off x="5004936" y="3017567"/>
            <a:ext cx="1082149" cy="639504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26136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2"/>
          <p:cNvSpPr txBox="1">
            <a:spLocks noChangeArrowheads="1"/>
          </p:cNvSpPr>
          <p:nvPr/>
        </p:nvSpPr>
        <p:spPr bwMode="auto">
          <a:xfrm>
            <a:off x="2162968" y="137750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7.6</a:t>
            </a:r>
            <a:r>
              <a:rPr lang="zh-CN" altLang="en-US" dirty="0">
                <a:solidFill>
                  <a:srgbClr val="333399"/>
                </a:solidFill>
              </a:rPr>
              <a:t>有向无环图及其应用</a:t>
            </a:r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1760315" y="1096601"/>
            <a:ext cx="4464496" cy="601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AOV</a:t>
            </a:r>
            <a:r>
              <a: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网与拓扑排序</a:t>
            </a:r>
          </a:p>
        </p:txBody>
      </p:sp>
      <p:sp>
        <p:nvSpPr>
          <p:cNvPr id="4" name="矩形 3"/>
          <p:cNvSpPr/>
          <p:nvPr/>
        </p:nvSpPr>
        <p:spPr>
          <a:xfrm>
            <a:off x="2060377" y="1729002"/>
            <a:ext cx="792088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AOV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网络中，如果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活动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8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必须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在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活动</a:t>
            </a:r>
            <a:r>
              <a:rPr kumimoji="1" lang="en-US" altLang="zh-CN" sz="2800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8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之前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进行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，则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存在有向边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8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800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8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&gt;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AOV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网络中不能出现有向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回路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，即有向环。在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AOV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网络中如果出现了有向环，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则意味着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某项活动应以自己作为先决条件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2162968" y="5442002"/>
            <a:ext cx="7920038" cy="1348401"/>
          </a:xfrm>
          <a:prstGeom prst="rect">
            <a:avLst/>
          </a:prstGeom>
          <a:solidFill>
            <a:srgbClr val="FFFF00"/>
          </a:solidFill>
          <a:ln>
            <a:headEnd/>
            <a:tailEnd type="none" w="med" len="lg"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180000" bIns="180000"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如何判断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AOV</a:t>
            </a: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网中是否存在有向环？</a:t>
            </a:r>
            <a:endParaRPr lang="en-US" altLang="zh-CN" sz="2800" dirty="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 dirty="0">
              <a:solidFill>
                <a:srgbClr val="0000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8" name="组合 6"/>
          <p:cNvGrpSpPr>
            <a:grpSpLocks/>
          </p:cNvGrpSpPr>
          <p:nvPr/>
        </p:nvGrpSpPr>
        <p:grpSpPr bwMode="auto">
          <a:xfrm>
            <a:off x="8897144" y="4531877"/>
            <a:ext cx="1438275" cy="1584325"/>
            <a:chOff x="6156176" y="1463857"/>
            <a:chExt cx="1437630" cy="1584686"/>
          </a:xfrm>
        </p:grpSpPr>
        <p:pic>
          <p:nvPicPr>
            <p:cNvPr id="39" name="Picture 11" descr="BD06774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176" y="1676943"/>
              <a:ext cx="1227138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6876578" y="1463857"/>
              <a:ext cx="717228" cy="425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562" tIns="46038" rIns="182562" bIns="46038">
              <a:spAutoFit/>
            </a:bodyPr>
            <a:lstStyle>
              <a:lvl1pPr marL="577850" indent="-5778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030288" indent="-4508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431925" indent="-4000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857375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971675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4288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8860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3432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004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333399"/>
                </a:buClr>
                <a:buSzPct val="75000"/>
                <a:buFont typeface="Wingdings" pitchFamily="2" charset="2"/>
                <a:buNone/>
                <a:defRPr/>
              </a:pPr>
              <a:r>
                <a:rPr lang="zh-CN" altLang="en-US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？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266183" y="3557319"/>
            <a:ext cx="2592418" cy="1797266"/>
            <a:chOff x="2742183" y="3557319"/>
            <a:chExt cx="2592418" cy="1797266"/>
          </a:xfrm>
        </p:grpSpPr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4829776" y="4737387"/>
              <a:ext cx="504825" cy="61719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altLang="zh-CN" sz="24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2742183" y="4757855"/>
              <a:ext cx="504825" cy="5762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4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3851920" y="3557319"/>
              <a:ext cx="504825" cy="5762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4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直接箭头连接符 12"/>
            <p:cNvCxnSpPr>
              <a:stCxn id="11" idx="0"/>
              <a:endCxn id="12" idx="3"/>
            </p:cNvCxnSpPr>
            <p:nvPr/>
          </p:nvCxnSpPr>
          <p:spPr>
            <a:xfrm flipV="1">
              <a:off x="2994596" y="4049190"/>
              <a:ext cx="931254" cy="708665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2" idx="5"/>
              <a:endCxn id="10" idx="0"/>
            </p:cNvCxnSpPr>
            <p:nvPr/>
          </p:nvCxnSpPr>
          <p:spPr>
            <a:xfrm>
              <a:off x="4282815" y="4049190"/>
              <a:ext cx="799374" cy="688197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2"/>
              <a:endCxn id="11" idx="6"/>
            </p:cNvCxnSpPr>
            <p:nvPr/>
          </p:nvCxnSpPr>
          <p:spPr>
            <a:xfrm flipH="1">
              <a:off x="3247008" y="5045986"/>
              <a:ext cx="1582768" cy="1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201656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162968" y="137750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7.6</a:t>
            </a:r>
            <a:r>
              <a:rPr lang="zh-CN" altLang="en-US" dirty="0">
                <a:solidFill>
                  <a:srgbClr val="333399"/>
                </a:solidFill>
              </a:rPr>
              <a:t>有向无环图及其应用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75520" y="1196752"/>
            <a:ext cx="4464496" cy="601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AOV</a:t>
            </a:r>
            <a:r>
              <a: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网与拓扑排序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19537" y="1899694"/>
            <a:ext cx="791741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marL="457200" indent="-457200" algn="just" fontAlgn="base">
              <a:spcBef>
                <a:spcPct val="50000"/>
              </a:spcBef>
              <a:spcAft>
                <a:spcPct val="0"/>
              </a:spcAft>
              <a:buClrTx/>
              <a:buSzPct val="75000"/>
            </a:pPr>
            <a:r>
              <a:rPr kumimoji="1" lang="zh-CN" altLang="en-US" sz="2800" dirty="0">
                <a:solidFill>
                  <a:srgbClr val="DB0303"/>
                </a:solidFill>
                <a:ea typeface="楷体" pitchFamily="49" charset="-122"/>
                <a:cs typeface="Times New Roman" pitchFamily="18" charset="0"/>
              </a:rPr>
              <a:t>拓扑序列：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对于一个</a:t>
            </a:r>
            <a:r>
              <a:rPr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AOV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网，其所有顶点可以排成一个线性序列</a:t>
            </a:r>
            <a:r>
              <a:rPr lang="en-US" altLang="zh-CN" sz="28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8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，该线性序列具有以下性质∶</a:t>
            </a:r>
            <a:endParaRPr lang="en-US" altLang="zh-CN" sz="2800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51585" y="3352535"/>
            <a:ext cx="7485363" cy="1815882"/>
          </a:xfrm>
          <a:prstGeom prst="rect">
            <a:avLst/>
          </a:prstGeom>
          <a:solidFill>
            <a:srgbClr val="C5FFF0"/>
          </a:solidFill>
          <a:ln>
            <a:solidFill>
              <a:srgbClr val="CC0066"/>
            </a:solidFill>
          </a:ln>
        </p:spPr>
        <p:txBody>
          <a:bodyPr wrap="square">
            <a:spAutoFit/>
          </a:bodyPr>
          <a:lstStyle/>
          <a:p>
            <a:pPr indent="457200" algn="just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如果在</a:t>
            </a:r>
            <a:r>
              <a:rPr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AOV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网中，从顶点</a:t>
            </a:r>
            <a:r>
              <a:rPr lang="en-US" altLang="zh-CN" sz="28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到顶点</a:t>
            </a:r>
            <a:r>
              <a:rPr lang="en-US" altLang="zh-CN" sz="28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存在一条路径，则在线性序列中，</a:t>
            </a:r>
            <a:r>
              <a:rPr lang="zh-CN" altLang="en-US" sz="28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顶点</a:t>
            </a:r>
            <a:r>
              <a:rPr lang="en-US" altLang="zh-CN" sz="2800" i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i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一定排在顶点</a:t>
            </a:r>
            <a:r>
              <a:rPr lang="en-US" altLang="zh-CN" sz="2800" i="1" dirty="0" err="1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i="1" baseline="-25000" dirty="0" err="1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之前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。具有这种性质的线性序列称为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拓扑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序列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50693" y="5373217"/>
            <a:ext cx="788625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just" fontAlgn="base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sz="28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构造</a:t>
            </a:r>
            <a:r>
              <a:rPr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AOV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网的</a:t>
            </a:r>
            <a:r>
              <a:rPr kumimoji="1" lang="zh-CN" altLang="en-US" sz="28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一个拓扑</a:t>
            </a:r>
            <a:r>
              <a:rPr kumimoji="1" lang="zh-CN" altLang="en-US" sz="28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序列的操作称为</a:t>
            </a:r>
            <a:r>
              <a:rPr kumimoji="1" lang="zh-CN" altLang="en-US" sz="28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拓扑排序</a:t>
            </a:r>
            <a:r>
              <a:rPr kumimoji="1" lang="zh-CN" altLang="en-US" sz="28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46106694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2"/>
          <p:cNvSpPr txBox="1">
            <a:spLocks noChangeArrowheads="1"/>
          </p:cNvSpPr>
          <p:nvPr/>
        </p:nvSpPr>
        <p:spPr bwMode="auto">
          <a:xfrm>
            <a:off x="2162968" y="137750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7.6</a:t>
            </a:r>
            <a:r>
              <a:rPr lang="zh-CN" altLang="en-US" dirty="0">
                <a:solidFill>
                  <a:srgbClr val="333399"/>
                </a:solidFill>
              </a:rPr>
              <a:t>有向无环图及其应用</a:t>
            </a:r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1760315" y="1096601"/>
            <a:ext cx="4464496" cy="601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AOV</a:t>
            </a:r>
            <a:r>
              <a: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网与拓扑排序</a:t>
            </a:r>
          </a:p>
        </p:txBody>
      </p:sp>
      <p:sp>
        <p:nvSpPr>
          <p:cNvPr id="77" name="Text Box 2"/>
          <p:cNvSpPr txBox="1">
            <a:spLocks noChangeArrowheads="1"/>
          </p:cNvSpPr>
          <p:nvPr/>
        </p:nvSpPr>
        <p:spPr bwMode="auto">
          <a:xfrm>
            <a:off x="2024944" y="1717206"/>
            <a:ext cx="806908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例：对学生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选课工程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图进行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拓扑排序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，可得到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的拓扑有序序列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为：</a:t>
            </a:r>
            <a:endParaRPr kumimoji="1"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711625" y="3939022"/>
            <a:ext cx="6122191" cy="2919527"/>
            <a:chOff x="1196500" y="2525697"/>
            <a:chExt cx="6485257" cy="3546620"/>
          </a:xfrm>
        </p:grpSpPr>
        <p:sp>
          <p:nvSpPr>
            <p:cNvPr id="93" name="Oval 5"/>
            <p:cNvSpPr>
              <a:spLocks noChangeArrowheads="1"/>
            </p:cNvSpPr>
            <p:nvPr/>
          </p:nvSpPr>
          <p:spPr bwMode="auto">
            <a:xfrm>
              <a:off x="3010906" y="5191501"/>
              <a:ext cx="504825" cy="5762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err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CN" sz="2000" baseline="-25000" dirty="0" err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Oval 6"/>
            <p:cNvSpPr>
              <a:spLocks noChangeArrowheads="1"/>
            </p:cNvSpPr>
            <p:nvPr/>
          </p:nvSpPr>
          <p:spPr bwMode="auto">
            <a:xfrm>
              <a:off x="4563084" y="3368939"/>
              <a:ext cx="504825" cy="5762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CN" sz="2000" baseline="-25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95" name="Oval 7"/>
            <p:cNvSpPr>
              <a:spLocks noChangeArrowheads="1"/>
            </p:cNvSpPr>
            <p:nvPr/>
          </p:nvSpPr>
          <p:spPr bwMode="auto">
            <a:xfrm>
              <a:off x="2185697" y="4253273"/>
              <a:ext cx="504825" cy="5762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CN" sz="2000" baseline="-25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3308930" y="3595962"/>
              <a:ext cx="504825" cy="57626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CN" sz="2000" baseline="-250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97" name="Oval 9"/>
            <p:cNvSpPr>
              <a:spLocks noChangeArrowheads="1"/>
            </p:cNvSpPr>
            <p:nvPr/>
          </p:nvSpPr>
          <p:spPr bwMode="auto">
            <a:xfrm>
              <a:off x="6087376" y="4115456"/>
              <a:ext cx="504825" cy="5762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CN" sz="2000" baseline="-25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98" name="Oval 10"/>
            <p:cNvSpPr>
              <a:spLocks noChangeArrowheads="1"/>
            </p:cNvSpPr>
            <p:nvPr/>
          </p:nvSpPr>
          <p:spPr bwMode="auto">
            <a:xfrm>
              <a:off x="7176932" y="3606983"/>
              <a:ext cx="504825" cy="61719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CN" sz="2000" baseline="-25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99" name="Oval 11"/>
            <p:cNvSpPr>
              <a:spLocks noChangeArrowheads="1"/>
            </p:cNvSpPr>
            <p:nvPr/>
          </p:nvSpPr>
          <p:spPr bwMode="auto">
            <a:xfrm>
              <a:off x="3050040" y="2525697"/>
              <a:ext cx="504825" cy="57626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CN" sz="2000" baseline="-250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13</a:t>
              </a:r>
              <a:endPara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Oval 7"/>
            <p:cNvSpPr>
              <a:spLocks noChangeArrowheads="1"/>
            </p:cNvSpPr>
            <p:nvPr/>
          </p:nvSpPr>
          <p:spPr bwMode="auto">
            <a:xfrm>
              <a:off x="6456900" y="3030720"/>
              <a:ext cx="504825" cy="5762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CN" sz="2000" baseline="-250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endPara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Oval 7"/>
            <p:cNvSpPr>
              <a:spLocks noChangeArrowheads="1"/>
            </p:cNvSpPr>
            <p:nvPr/>
          </p:nvSpPr>
          <p:spPr bwMode="auto">
            <a:xfrm>
              <a:off x="4650898" y="5004183"/>
              <a:ext cx="504825" cy="5762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CN" sz="2000" baseline="-250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  <a:endPara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Oval 7"/>
            <p:cNvSpPr>
              <a:spLocks noChangeArrowheads="1"/>
            </p:cNvSpPr>
            <p:nvPr/>
          </p:nvSpPr>
          <p:spPr bwMode="auto">
            <a:xfrm>
              <a:off x="6004807" y="5496054"/>
              <a:ext cx="504825" cy="5762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CN" sz="2000" baseline="-250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  <a:endPara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Oval 7"/>
            <p:cNvSpPr>
              <a:spLocks noChangeArrowheads="1"/>
            </p:cNvSpPr>
            <p:nvPr/>
          </p:nvSpPr>
          <p:spPr bwMode="auto">
            <a:xfrm>
              <a:off x="1196500" y="2818380"/>
              <a:ext cx="504825" cy="5762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CN" sz="2000" baseline="-250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12</a:t>
              </a:r>
              <a:endPara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Oval 7"/>
            <p:cNvSpPr>
              <a:spLocks noChangeArrowheads="1"/>
            </p:cNvSpPr>
            <p:nvPr/>
          </p:nvSpPr>
          <p:spPr bwMode="auto">
            <a:xfrm>
              <a:off x="6961725" y="4615238"/>
              <a:ext cx="504825" cy="5762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CN" sz="2000" baseline="-250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11</a:t>
              </a:r>
              <a:endPara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Oval 7"/>
            <p:cNvSpPr>
              <a:spLocks noChangeArrowheads="1"/>
            </p:cNvSpPr>
            <p:nvPr/>
          </p:nvSpPr>
          <p:spPr bwMode="auto">
            <a:xfrm>
              <a:off x="7038010" y="2544373"/>
              <a:ext cx="504825" cy="5762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CN" sz="2000" baseline="-250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altLang="zh-CN" sz="2000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" name="直接箭头连接符 2"/>
            <p:cNvCxnSpPr>
              <a:stCxn id="111" idx="6"/>
              <a:endCxn id="99" idx="2"/>
            </p:cNvCxnSpPr>
            <p:nvPr/>
          </p:nvCxnSpPr>
          <p:spPr>
            <a:xfrm flipV="1">
              <a:off x="1701325" y="2813828"/>
              <a:ext cx="1348715" cy="29268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111" idx="5"/>
              <a:endCxn id="95" idx="1"/>
            </p:cNvCxnSpPr>
            <p:nvPr/>
          </p:nvCxnSpPr>
          <p:spPr>
            <a:xfrm>
              <a:off x="1627395" y="3310251"/>
              <a:ext cx="632232" cy="102741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>
              <a:stCxn id="93" idx="2"/>
              <a:endCxn id="95" idx="4"/>
            </p:cNvCxnSpPr>
            <p:nvPr/>
          </p:nvCxnSpPr>
          <p:spPr>
            <a:xfrm flipH="1" flipV="1">
              <a:off x="2438110" y="4829536"/>
              <a:ext cx="572796" cy="650097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>
              <a:stCxn id="93" idx="0"/>
              <a:endCxn id="96" idx="4"/>
            </p:cNvCxnSpPr>
            <p:nvPr/>
          </p:nvCxnSpPr>
          <p:spPr>
            <a:xfrm flipV="1">
              <a:off x="3263319" y="4172224"/>
              <a:ext cx="298024" cy="1019277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/>
            <p:cNvCxnSpPr>
              <a:stCxn id="95" idx="6"/>
              <a:endCxn id="97" idx="2"/>
            </p:cNvCxnSpPr>
            <p:nvPr/>
          </p:nvCxnSpPr>
          <p:spPr>
            <a:xfrm flipV="1">
              <a:off x="2690522" y="4403588"/>
              <a:ext cx="3396854" cy="137817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>
              <a:stCxn id="99" idx="6"/>
              <a:endCxn id="113" idx="2"/>
            </p:cNvCxnSpPr>
            <p:nvPr/>
          </p:nvCxnSpPr>
          <p:spPr>
            <a:xfrm>
              <a:off x="3554865" y="2813828"/>
              <a:ext cx="3483145" cy="18677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>
              <a:stCxn id="99" idx="4"/>
              <a:endCxn id="96" idx="0"/>
            </p:cNvCxnSpPr>
            <p:nvPr/>
          </p:nvCxnSpPr>
          <p:spPr>
            <a:xfrm>
              <a:off x="3302453" y="3101959"/>
              <a:ext cx="258890" cy="494003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>
              <a:stCxn id="94" idx="4"/>
              <a:endCxn id="109" idx="0"/>
            </p:cNvCxnSpPr>
            <p:nvPr/>
          </p:nvCxnSpPr>
          <p:spPr>
            <a:xfrm>
              <a:off x="4815497" y="3945202"/>
              <a:ext cx="87814" cy="1058981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>
              <a:stCxn id="94" idx="7"/>
              <a:endCxn id="108" idx="2"/>
            </p:cNvCxnSpPr>
            <p:nvPr/>
          </p:nvCxnSpPr>
          <p:spPr>
            <a:xfrm flipV="1">
              <a:off x="4993979" y="3318852"/>
              <a:ext cx="1462921" cy="134479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>
              <a:stCxn id="94" idx="6"/>
              <a:endCxn id="98" idx="2"/>
            </p:cNvCxnSpPr>
            <p:nvPr/>
          </p:nvCxnSpPr>
          <p:spPr>
            <a:xfrm>
              <a:off x="5067909" y="3657071"/>
              <a:ext cx="2109023" cy="258511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stCxn id="94" idx="5"/>
              <a:endCxn id="97" idx="1"/>
            </p:cNvCxnSpPr>
            <p:nvPr/>
          </p:nvCxnSpPr>
          <p:spPr>
            <a:xfrm>
              <a:off x="4993979" y="3860810"/>
              <a:ext cx="1167327" cy="339038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/>
            <p:cNvCxnSpPr>
              <a:stCxn id="109" idx="7"/>
              <a:endCxn id="97" idx="3"/>
            </p:cNvCxnSpPr>
            <p:nvPr/>
          </p:nvCxnSpPr>
          <p:spPr>
            <a:xfrm flipV="1">
              <a:off x="5081793" y="4607327"/>
              <a:ext cx="1079513" cy="481248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/>
            <p:cNvCxnSpPr>
              <a:stCxn id="109" idx="5"/>
              <a:endCxn id="110" idx="2"/>
            </p:cNvCxnSpPr>
            <p:nvPr/>
          </p:nvCxnSpPr>
          <p:spPr>
            <a:xfrm>
              <a:off x="5081793" y="5496054"/>
              <a:ext cx="923014" cy="288132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>
              <a:stCxn id="109" idx="6"/>
              <a:endCxn id="112" idx="2"/>
            </p:cNvCxnSpPr>
            <p:nvPr/>
          </p:nvCxnSpPr>
          <p:spPr>
            <a:xfrm flipV="1">
              <a:off x="5155723" y="4903370"/>
              <a:ext cx="1806002" cy="388945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/>
            <p:cNvCxnSpPr>
              <a:stCxn id="110" idx="6"/>
              <a:endCxn id="112" idx="3"/>
            </p:cNvCxnSpPr>
            <p:nvPr/>
          </p:nvCxnSpPr>
          <p:spPr>
            <a:xfrm flipV="1">
              <a:off x="6509632" y="5107109"/>
              <a:ext cx="526023" cy="677077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/>
            <p:cNvCxnSpPr>
              <a:stCxn id="93" idx="7"/>
              <a:endCxn id="94" idx="3"/>
            </p:cNvCxnSpPr>
            <p:nvPr/>
          </p:nvCxnSpPr>
          <p:spPr>
            <a:xfrm flipV="1">
              <a:off x="3441801" y="3860810"/>
              <a:ext cx="1195213" cy="1415083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/>
            <p:cNvCxnSpPr>
              <a:stCxn id="99" idx="5"/>
              <a:endCxn id="94" idx="2"/>
            </p:cNvCxnSpPr>
            <p:nvPr/>
          </p:nvCxnSpPr>
          <p:spPr>
            <a:xfrm>
              <a:off x="3480935" y="3017567"/>
              <a:ext cx="1082149" cy="63950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2202885" y="2621148"/>
            <a:ext cx="7373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, C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endParaRPr kumimoji="1"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950415" y="3178041"/>
            <a:ext cx="77531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C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11</a:t>
            </a:r>
            <a:endParaRPr kumimoji="1"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41488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1764654" y="1975659"/>
            <a:ext cx="8229600" cy="1849737"/>
          </a:xfrm>
          <a:prstGeom prst="rect">
            <a:avLst/>
          </a:prstGeom>
          <a:solidFill>
            <a:srgbClr val="C5FFF0"/>
          </a:solidFill>
          <a:ln>
            <a:noFill/>
          </a:ln>
          <a:extLst/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marL="914400" lvl="1" indent="-457200" algn="just" fontAlgn="base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zh-CN" altLang="en-US" sz="28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一个</a:t>
            </a:r>
            <a:r>
              <a:rPr lang="en-US" altLang="zh-CN" sz="28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AOV</a:t>
            </a:r>
            <a:r>
              <a:rPr lang="zh-CN" altLang="en-US" sz="28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网的拓扑序列不一定是唯一的。</a:t>
            </a:r>
          </a:p>
          <a:p>
            <a:pPr marL="914400" lvl="1" indent="-457200" algn="just" fontAlgn="base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zh-CN" altLang="en-US" sz="28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如果一个</a:t>
            </a:r>
            <a:r>
              <a:rPr lang="en-US" altLang="zh-CN" sz="28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AOV</a:t>
            </a:r>
            <a:r>
              <a:rPr lang="zh-CN" altLang="en-US" sz="28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网无法把顶点排成满足</a:t>
            </a:r>
            <a:r>
              <a:rPr lang="zh-CN" altLang="en-US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拓扑序列</a:t>
            </a:r>
            <a:r>
              <a:rPr lang="zh-CN" altLang="en-US" sz="28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条件的线性序列，则此</a:t>
            </a:r>
            <a:r>
              <a:rPr lang="en-US" altLang="zh-CN" sz="28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AOV</a:t>
            </a:r>
            <a:r>
              <a:rPr lang="zh-CN" altLang="en-US" sz="28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网存在环。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162968" y="137750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7.6</a:t>
            </a:r>
            <a:r>
              <a:rPr lang="zh-CN" altLang="en-US" dirty="0">
                <a:solidFill>
                  <a:srgbClr val="333399"/>
                </a:solidFill>
              </a:rPr>
              <a:t>有向无环图及其应用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60315" y="1096601"/>
            <a:ext cx="4464496" cy="601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AOV</a:t>
            </a:r>
            <a:r>
              <a: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网与拓扑排序</a:t>
            </a:r>
          </a:p>
        </p:txBody>
      </p:sp>
    </p:spTree>
    <p:extLst>
      <p:ext uri="{BB962C8B-B14F-4D97-AF65-F5344CB8AC3E}">
        <p14:creationId xmlns:p14="http://schemas.microsoft.com/office/powerpoint/2010/main" val="1521571158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1763408" y="2492897"/>
            <a:ext cx="8353425" cy="248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algn="just" fontAlgn="base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FontTx/>
              <a:buAutoNum type="arabicParenR"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AOV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网中选择一个入度为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的顶点将其输出。</a:t>
            </a:r>
          </a:p>
          <a:p>
            <a:pPr lvl="1" algn="just" fontAlgn="base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FontTx/>
              <a:buAutoNum type="arabicParenR"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AOV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网中删除此顶点及其所有的出边。</a:t>
            </a:r>
          </a:p>
          <a:p>
            <a:pPr lvl="1" algn="just" fontAlgn="base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FontTx/>
              <a:buAutoNum type="arabicParenR"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反复执行以上两步，直到图中不存在入度为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的顶点为止。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62968" y="137750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7.6</a:t>
            </a:r>
            <a:r>
              <a:rPr lang="zh-CN" altLang="en-US" dirty="0">
                <a:solidFill>
                  <a:srgbClr val="333399"/>
                </a:solidFill>
              </a:rPr>
              <a:t>有向无环图及其应用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60315" y="1096601"/>
            <a:ext cx="4464496" cy="601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AOV</a:t>
            </a:r>
            <a:r>
              <a: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网与拓扑排序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919537" y="1811597"/>
            <a:ext cx="43052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pPr marL="457200" indent="-457200" algn="just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拓扑排序算法思想</a:t>
            </a:r>
            <a:endParaRPr kumimoji="1" lang="en-US" altLang="zh-CN" sz="28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482269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1983</Words>
  <Application>Microsoft Office PowerPoint</Application>
  <PresentationFormat>宽屏</PresentationFormat>
  <Paragraphs>810</Paragraphs>
  <Slides>30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仿宋_GB2312</vt:lpstr>
      <vt:lpstr>黑体</vt:lpstr>
      <vt:lpstr>楷体</vt:lpstr>
      <vt:lpstr>楷体_GB2312</vt:lpstr>
      <vt:lpstr>宋体</vt:lpstr>
      <vt:lpstr>Arial</vt:lpstr>
      <vt:lpstr>Calibri</vt:lpstr>
      <vt:lpstr>Calibri Light</vt:lpstr>
      <vt:lpstr>Tahoma</vt:lpstr>
      <vt:lpstr>Times New Roman</vt:lpstr>
      <vt:lpstr>Wingdings</vt:lpstr>
      <vt:lpstr>Office 主题</vt:lpstr>
      <vt:lpstr>Blends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拓扑排序算法C实现</vt:lpstr>
      <vt:lpstr>拓扑排序算法C实现</vt:lpstr>
      <vt:lpstr>拓扑排序算法C实现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</cp:revision>
  <dcterms:created xsi:type="dcterms:W3CDTF">2019-11-27T14:27:23Z</dcterms:created>
  <dcterms:modified xsi:type="dcterms:W3CDTF">2019-11-27T14:28:13Z</dcterms:modified>
</cp:coreProperties>
</file>