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355" r:id="rId2"/>
    <p:sldId id="356" r:id="rId3"/>
    <p:sldId id="358" r:id="rId4"/>
    <p:sldId id="359" r:id="rId5"/>
    <p:sldId id="455" r:id="rId6"/>
    <p:sldId id="362" r:id="rId7"/>
    <p:sldId id="365" r:id="rId8"/>
    <p:sldId id="366" r:id="rId9"/>
    <p:sldId id="367" r:id="rId10"/>
    <p:sldId id="368" r:id="rId11"/>
    <p:sldId id="369" r:id="rId12"/>
    <p:sldId id="371" r:id="rId13"/>
    <p:sldId id="385" r:id="rId14"/>
    <p:sldId id="417" r:id="rId15"/>
    <p:sldId id="375" r:id="rId16"/>
    <p:sldId id="386" r:id="rId17"/>
    <p:sldId id="388" r:id="rId18"/>
    <p:sldId id="378" r:id="rId19"/>
    <p:sldId id="389" r:id="rId20"/>
    <p:sldId id="390" r:id="rId21"/>
    <p:sldId id="391" r:id="rId22"/>
    <p:sldId id="392" r:id="rId23"/>
    <p:sldId id="411" r:id="rId24"/>
    <p:sldId id="413" r:id="rId25"/>
    <p:sldId id="414" r:id="rId26"/>
    <p:sldId id="412" r:id="rId27"/>
    <p:sldId id="454" r:id="rId28"/>
    <p:sldId id="415" r:id="rId29"/>
    <p:sldId id="416" r:id="rId30"/>
    <p:sldId id="393" r:id="rId31"/>
    <p:sldId id="394" r:id="rId32"/>
    <p:sldId id="395" r:id="rId33"/>
    <p:sldId id="396" r:id="rId34"/>
    <p:sldId id="397" r:id="rId35"/>
    <p:sldId id="398" r:id="rId36"/>
    <p:sldId id="399" r:id="rId37"/>
    <p:sldId id="400" r:id="rId38"/>
    <p:sldId id="401" r:id="rId39"/>
    <p:sldId id="402" r:id="rId40"/>
    <p:sldId id="406" r:id="rId41"/>
    <p:sldId id="407" r:id="rId42"/>
    <p:sldId id="408" r:id="rId43"/>
    <p:sldId id="409" r:id="rId44"/>
    <p:sldId id="418" r:id="rId45"/>
    <p:sldId id="419" r:id="rId46"/>
    <p:sldId id="420" r:id="rId47"/>
    <p:sldId id="422" r:id="rId48"/>
    <p:sldId id="421" r:id="rId49"/>
    <p:sldId id="423" r:id="rId50"/>
    <p:sldId id="424" r:id="rId51"/>
    <p:sldId id="425" r:id="rId52"/>
    <p:sldId id="426" r:id="rId53"/>
    <p:sldId id="427" r:id="rId54"/>
    <p:sldId id="428" r:id="rId55"/>
    <p:sldId id="429" r:id="rId56"/>
    <p:sldId id="430" r:id="rId57"/>
    <p:sldId id="431" r:id="rId58"/>
    <p:sldId id="432" r:id="rId59"/>
    <p:sldId id="433" r:id="rId60"/>
    <p:sldId id="434" r:id="rId61"/>
    <p:sldId id="435" r:id="rId62"/>
    <p:sldId id="437" r:id="rId63"/>
    <p:sldId id="438" r:id="rId64"/>
    <p:sldId id="439" r:id="rId65"/>
    <p:sldId id="440" r:id="rId66"/>
    <p:sldId id="442" r:id="rId67"/>
    <p:sldId id="452" r:id="rId68"/>
    <p:sldId id="447" r:id="rId69"/>
    <p:sldId id="448" r:id="rId70"/>
    <p:sldId id="449" r:id="rId71"/>
    <p:sldId id="451" r:id="rId72"/>
    <p:sldId id="450" r:id="rId73"/>
    <p:sldId id="453" r:id="rId7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FF0000"/>
    <a:srgbClr val="B12D17"/>
    <a:srgbClr val="FF0066"/>
    <a:srgbClr val="000066"/>
    <a:srgbClr val="0000FF"/>
    <a:srgbClr val="333399"/>
    <a:srgbClr val="CC3300"/>
    <a:srgbClr val="00E4A8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3" autoAdjust="0"/>
    <p:restoredTop sz="94424" autoAdjust="0"/>
  </p:normalViewPr>
  <p:slideViewPr>
    <p:cSldViewPr>
      <p:cViewPr varScale="1">
        <p:scale>
          <a:sx n="74" d="100"/>
          <a:sy n="74" d="100"/>
        </p:scale>
        <p:origin x="1122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c:spPr>
          <c:dPt>
            <c:idx val="0"/>
            <c:bubble3D val="0"/>
            <c:spPr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</c:dPt>
          <c:cat>
            <c:strRef>
              <c:f>Sheet1!$A$2:$A$9</c:f>
              <c:strCache>
                <c:ptCount val="7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  <c:pt idx="4">
                  <c:v>第五季度</c:v>
                </c:pt>
                <c:pt idx="5">
                  <c:v>第六季度</c:v>
                </c:pt>
                <c:pt idx="6">
                  <c:v>第七季度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c:spPr>
          <c:dPt>
            <c:idx val="0"/>
            <c:bubble3D val="0"/>
            <c:spPr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</c:dPt>
          <c:cat>
            <c:strRef>
              <c:f>Sheet1!$A$2:$A$9</c:f>
              <c:strCache>
                <c:ptCount val="8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  <c:pt idx="4">
                  <c:v>第五季度</c:v>
                </c:pt>
                <c:pt idx="5">
                  <c:v>第六季度</c:v>
                </c:pt>
                <c:pt idx="6">
                  <c:v>第七季度</c:v>
                </c:pt>
                <c:pt idx="7">
                  <c:v>第八季度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c:spPr>
          <c:dPt>
            <c:idx val="0"/>
            <c:bubble3D val="0"/>
            <c:spPr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</c:dPt>
          <c:cat>
            <c:strRef>
              <c:f>Sheet1!$A$2:$A$9</c:f>
              <c:strCache>
                <c:ptCount val="6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  <c:pt idx="4">
                  <c:v>第五季度</c:v>
                </c:pt>
                <c:pt idx="5">
                  <c:v>第六季度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c:spPr>
          <c:dPt>
            <c:idx val="0"/>
            <c:bubble3D val="0"/>
            <c:spPr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</c:dPt>
          <c:cat>
            <c:strRef>
              <c:f>Sheet1!$A$2:$A$9</c:f>
              <c:strCache>
                <c:ptCount val="5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  <c:pt idx="4">
                  <c:v>第五季度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c:spPr>
          <c:dPt>
            <c:idx val="0"/>
            <c:bubble3D val="0"/>
            <c:spPr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</c:dPt>
          <c:cat>
            <c:strRef>
              <c:f>Sheet1!$A$2:$A$9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c:spPr>
          <c:dPt>
            <c:idx val="0"/>
            <c:bubble3D val="0"/>
            <c:spPr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</c:dPt>
          <c:cat>
            <c:strRef>
              <c:f>Sheet1!$A$2:$A$9</c:f>
              <c:strCache>
                <c:ptCount val="3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c:spPr>
          <c:dPt>
            <c:idx val="0"/>
            <c:bubble3D val="0"/>
            <c:spPr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</c:dPt>
          <c:cat>
            <c:strRef>
              <c:f>Sheet1!$A$2:$A$9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c:spPr>
          <c:dPt>
            <c:idx val="0"/>
            <c:bubble3D val="0"/>
            <c:spPr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</c:dPt>
          <c:cat>
            <c:strRef>
              <c:f>Sheet1!$A$2:$A$9</c:f>
              <c:strCache>
                <c:ptCount val="1"/>
                <c:pt idx="0">
                  <c:v>第一季度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CC013F9-4EC3-4103-A314-6E05D019AF15}" type="datetimeFigureOut">
              <a:rPr lang="zh-CN" altLang="en-US"/>
              <a:pPr>
                <a:defRPr/>
              </a:pPr>
              <a:t>2019/9/5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DCACE87-1392-4AC5-A984-5DF7C61245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391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ACE87-1392-4AC5-A984-5DF7C612454B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5546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ACE87-1392-4AC5-A984-5DF7C612454B}" type="slidenum">
              <a:rPr lang="zh-CN" altLang="en-US" smtClean="0"/>
              <a:pPr>
                <a:defRPr/>
              </a:pPr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682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ACE87-1392-4AC5-A984-5DF7C612454B}" type="slidenum">
              <a:rPr lang="zh-CN" altLang="en-US" smtClean="0"/>
              <a:pPr>
                <a:defRPr/>
              </a:pPr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263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ACE87-1392-4AC5-A984-5DF7C612454B}" type="slidenum">
              <a:rPr lang="zh-CN" altLang="en-US" smtClean="0"/>
              <a:pPr>
                <a:defRPr/>
              </a:pPr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239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ACE87-1392-4AC5-A984-5DF7C612454B}" type="slidenum">
              <a:rPr lang="zh-CN" altLang="en-US" smtClean="0"/>
              <a:pPr>
                <a:defRPr/>
              </a:pPr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486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ACE87-1392-4AC5-A984-5DF7C612454B}" type="slidenum">
              <a:rPr lang="zh-CN" altLang="en-US" smtClean="0"/>
              <a:pPr>
                <a:defRPr/>
              </a:pPr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626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ACE87-1392-4AC5-A984-5DF7C612454B}" type="slidenum">
              <a:rPr lang="zh-CN" altLang="en-US" smtClean="0"/>
              <a:pPr>
                <a:defRPr/>
              </a:pPr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069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ACE87-1392-4AC5-A984-5DF7C612454B}" type="slidenum">
              <a:rPr lang="zh-CN" altLang="en-US" smtClean="0"/>
              <a:pPr>
                <a:defRPr/>
              </a:pPr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500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ACE87-1392-4AC5-A984-5DF7C612454B}" type="slidenum">
              <a:rPr lang="zh-CN" altLang="en-US" smtClean="0"/>
              <a:pPr>
                <a:defRPr/>
              </a:pPr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130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ACE87-1392-4AC5-A984-5DF7C612454B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360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ACE87-1392-4AC5-A984-5DF7C612454B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678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ACE87-1392-4AC5-A984-5DF7C612454B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795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ACE87-1392-4AC5-A984-5DF7C612454B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681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ACE87-1392-4AC5-A984-5DF7C612454B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967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ACE87-1392-4AC5-A984-5DF7C612454B}" type="slidenum">
              <a:rPr lang="zh-CN" altLang="en-US" smtClean="0"/>
              <a:pPr>
                <a:defRPr/>
              </a:pPr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704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ACE87-1392-4AC5-A984-5DF7C612454B}" type="slidenum">
              <a:rPr lang="zh-CN" altLang="en-US" smtClean="0"/>
              <a:pPr>
                <a:defRPr/>
              </a:pPr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421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ACE87-1392-4AC5-A984-5DF7C612454B}" type="slidenum">
              <a:rPr lang="zh-CN" altLang="en-US" smtClean="0"/>
              <a:pPr>
                <a:defRPr/>
              </a:pPr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91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23850" y="3068638"/>
            <a:ext cx="8496300" cy="144462"/>
          </a:xfrm>
          <a:prstGeom prst="rect">
            <a:avLst/>
          </a:prstGeom>
          <a:gradFill rotWithShape="1">
            <a:gsLst>
              <a:gs pos="0">
                <a:schemeClr val="hlink">
                  <a:alpha val="70998"/>
                </a:schemeClr>
              </a:gs>
              <a:gs pos="100000">
                <a:schemeClr val="bg1">
                  <a:alpha val="17998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93522BC-87DD-4978-98A6-857BC0244F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915726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02839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9725" y="188913"/>
            <a:ext cx="2120900" cy="63357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188913"/>
            <a:ext cx="6213475" cy="63357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582045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188913"/>
            <a:ext cx="7793038" cy="6477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125538"/>
            <a:ext cx="4167188" cy="53990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43438" y="1125538"/>
            <a:ext cx="4167187" cy="53990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4124653028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23850" y="188913"/>
            <a:ext cx="8486775" cy="633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879718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578231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89076191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125538"/>
            <a:ext cx="4167188" cy="5399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125538"/>
            <a:ext cx="4167187" cy="5399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209281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532582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088090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6075790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38984653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01701892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908050"/>
            <a:ext cx="8496300" cy="144463"/>
          </a:xfrm>
          <a:prstGeom prst="rect">
            <a:avLst/>
          </a:prstGeom>
          <a:gradFill rotWithShape="1">
            <a:gsLst>
              <a:gs pos="0">
                <a:schemeClr val="hlink">
                  <a:alpha val="70998"/>
                </a:schemeClr>
              </a:gs>
              <a:gs pos="100000">
                <a:schemeClr val="bg1">
                  <a:alpha val="17998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88913"/>
            <a:ext cx="77930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5538"/>
            <a:ext cx="8486775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9" name="Picture 5" descr="jsj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0"/>
            <a:ext cx="757237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2" r:id="rId13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600">
          <a:solidFill>
            <a:srgbClr val="9933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3200">
          <a:solidFill>
            <a:srgbClr val="002A7E"/>
          </a:solidFill>
          <a:latin typeface="Times New Roman" pitchFamily="18" charset="0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800">
          <a:solidFill>
            <a:srgbClr val="003300"/>
          </a:solidFill>
          <a:latin typeface="Times New Roman" pitchFamily="18" charset="0"/>
          <a:ea typeface="楷体_GB2312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400">
          <a:solidFill>
            <a:srgbClr val="993300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仿宋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仿宋_GB2312" pitchFamily="49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仿宋_GB2312" pitchFamily="49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仿宋_GB2312" pitchFamily="49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仿宋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chart" Target="../charts/chart2.xml"/><Relationship Id="rId9" Type="http://schemas.openxmlformats.org/officeDocument/2006/relationships/chart" Target="../charts/char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55733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50" dirty="0"/>
              <a:t>第</a:t>
            </a:r>
            <a:r>
              <a:rPr lang="en-US" altLang="zh-CN" sz="4050" dirty="0"/>
              <a:t>2</a:t>
            </a:r>
            <a:r>
              <a:rPr lang="zh-CN" altLang="en-US" sz="4050" dirty="0"/>
              <a:t>章  线性表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55725" y="1341439"/>
            <a:ext cx="6816675" cy="3743746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线性表的逻辑结构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线性表的顺序存储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结构及应用</a:t>
            </a:r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线性表的链式存储结构及应用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1331913" y="260350"/>
            <a:ext cx="5829300" cy="431800"/>
          </a:xfrm>
        </p:spPr>
        <p:txBody>
          <a:bodyPr anchor="ctr"/>
          <a:lstStyle/>
          <a:p>
            <a:pPr eaLnBrk="1" hangingPunct="1"/>
            <a:r>
              <a:rPr lang="zh-CN" altLang="en-US" smtClean="0"/>
              <a:t>本章主要内容</a:t>
            </a:r>
          </a:p>
        </p:txBody>
      </p:sp>
    </p:spTree>
    <p:extLst>
      <p:ext uri="{BB962C8B-B14F-4D97-AF65-F5344CB8AC3E}">
        <p14:creationId xmlns:p14="http://schemas.microsoft.com/office/powerpoint/2010/main" val="88496410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361" y="278608"/>
            <a:ext cx="8365182" cy="485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dirty="0" smtClean="0"/>
              <a:t>2.2   </a:t>
            </a:r>
            <a:r>
              <a:rPr lang="zh-CN" altLang="en-US" dirty="0"/>
              <a:t>线性表的顺序存储及运算实现</a:t>
            </a:r>
            <a:endParaRPr lang="en-US" altLang="zh-CN" dirty="0"/>
          </a:p>
        </p:txBody>
      </p:sp>
      <p:graphicFrame>
        <p:nvGraphicFramePr>
          <p:cNvPr id="31878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90783"/>
              </p:ext>
            </p:extLst>
          </p:nvPr>
        </p:nvGraphicFramePr>
        <p:xfrm>
          <a:off x="5982997" y="1078024"/>
          <a:ext cx="1806179" cy="4208863"/>
        </p:xfrm>
        <a:graphic>
          <a:graphicData uri="http://schemas.openxmlformats.org/drawingml/2006/table">
            <a:tbl>
              <a:tblPr/>
              <a:tblGrid>
                <a:gridCol w="1806179"/>
              </a:tblGrid>
              <a:tr h="4583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内存单元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79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FFE1"/>
                    </a:solidFill>
                  </a:tcPr>
                </a:tc>
              </a:tr>
              <a:tr h="4750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FFE1"/>
                    </a:solidFill>
                  </a:tcPr>
                </a:tc>
              </a:tr>
              <a:tr h="4679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FFE1"/>
                    </a:solidFill>
                  </a:tcPr>
                </a:tc>
              </a:tr>
              <a:tr h="4679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 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FFE1"/>
                    </a:solidFill>
                  </a:tcPr>
                </a:tc>
              </a:tr>
              <a:tr h="4679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FFE1"/>
                    </a:solidFill>
                  </a:tcPr>
                </a:tc>
              </a:tr>
              <a:tr h="4679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 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FFE1"/>
                    </a:solidFill>
                  </a:tcPr>
                </a:tc>
              </a:tr>
              <a:tr h="4679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FFE1"/>
                    </a:solidFill>
                  </a:tcPr>
                </a:tc>
              </a:tr>
              <a:tr h="4679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...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FFE1"/>
                    </a:solidFill>
                  </a:tcPr>
                </a:tc>
              </a:tr>
            </a:tbl>
          </a:graphicData>
        </a:graphic>
      </p:graphicFrame>
      <p:grpSp>
        <p:nvGrpSpPr>
          <p:cNvPr id="31889" name="Group 145"/>
          <p:cNvGrpSpPr>
            <a:grpSpLocks/>
          </p:cNvGrpSpPr>
          <p:nvPr/>
        </p:nvGrpSpPr>
        <p:grpSpPr bwMode="auto">
          <a:xfrm>
            <a:off x="7866566" y="1573326"/>
            <a:ext cx="586979" cy="382192"/>
            <a:chOff x="6889" y="1095"/>
            <a:chExt cx="493" cy="321"/>
          </a:xfrm>
        </p:grpSpPr>
        <p:sp>
          <p:nvSpPr>
            <p:cNvPr id="31790" name="AutoShape 32"/>
            <p:cNvSpPr>
              <a:spLocks/>
            </p:cNvSpPr>
            <p:nvPr/>
          </p:nvSpPr>
          <p:spPr bwMode="auto">
            <a:xfrm>
              <a:off x="6889" y="1107"/>
              <a:ext cx="138" cy="309"/>
            </a:xfrm>
            <a:prstGeom prst="rightBrace">
              <a:avLst>
                <a:gd name="adj1" fmla="val 22519"/>
                <a:gd name="adj2" fmla="val 50000"/>
              </a:avLst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1791" name="Text Box 33"/>
            <p:cNvSpPr txBox="1">
              <a:spLocks noChangeArrowheads="1"/>
            </p:cNvSpPr>
            <p:nvPr/>
          </p:nvSpPr>
          <p:spPr bwMode="auto">
            <a:xfrm>
              <a:off x="7010" y="1095"/>
              <a:ext cx="37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  <p:sp>
        <p:nvSpPr>
          <p:cNvPr id="31794" name="AutoShape 50"/>
          <p:cNvSpPr>
            <a:spLocks/>
          </p:cNvSpPr>
          <p:nvPr/>
        </p:nvSpPr>
        <p:spPr bwMode="auto">
          <a:xfrm>
            <a:off x="8030872" y="1650715"/>
            <a:ext cx="385763" cy="3099197"/>
          </a:xfrm>
          <a:prstGeom prst="rightBrace">
            <a:avLst>
              <a:gd name="adj1" fmla="val 66950"/>
              <a:gd name="adj2" fmla="val 50000"/>
            </a:avLst>
          </a:prstGeom>
          <a:noFill/>
          <a:ln w="222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graphicFrame>
        <p:nvGraphicFramePr>
          <p:cNvPr id="31835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648910"/>
              </p:ext>
            </p:extLst>
          </p:nvPr>
        </p:nvGraphicFramePr>
        <p:xfrm>
          <a:off x="4001798" y="1124745"/>
          <a:ext cx="1902619" cy="4210959"/>
        </p:xfrm>
        <a:graphic>
          <a:graphicData uri="http://schemas.openxmlformats.org/drawingml/2006/table">
            <a:tbl>
              <a:tblPr/>
              <a:tblGrid>
                <a:gridCol w="1902619"/>
              </a:tblGrid>
              <a:tr h="4676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79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 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79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79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79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...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79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Loc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(</a:t>
                      </a:r>
                      <a:r>
                        <a:rPr lang="en-US" altLang="zh-CN" sz="1800" i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r>
                        <a:rPr lang="en-US" altLang="zh-CN" sz="1600" baseline="-25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)+(</a:t>
                      </a: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i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-1)</a:t>
                      </a: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d</a:t>
                      </a: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79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...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79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Loc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(</a:t>
                      </a:r>
                      <a:r>
                        <a:rPr lang="en-US" altLang="zh-CN" sz="1800" i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r>
                        <a:rPr lang="en-US" altLang="zh-CN" sz="1600" baseline="-25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)+(</a:t>
                      </a: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-1)</a:t>
                      </a: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d</a:t>
                      </a: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79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...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951" name="Group 2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189098"/>
              </p:ext>
            </p:extLst>
          </p:nvPr>
        </p:nvGraphicFramePr>
        <p:xfrm>
          <a:off x="8051112" y="1082785"/>
          <a:ext cx="1135856" cy="4199339"/>
        </p:xfrm>
        <a:graphic>
          <a:graphicData uri="http://schemas.openxmlformats.org/drawingml/2006/table">
            <a:tbl>
              <a:tblPr/>
              <a:tblGrid>
                <a:gridCol w="1135856"/>
              </a:tblGrid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位置序号</a:t>
                      </a:r>
                    </a:p>
                  </a:txBody>
                  <a:tcPr marL="67500" marR="54000" marT="13500" marB="135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7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1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67500" marR="54000" marT="13500" marB="135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1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2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67500" marR="54000" marT="13500" marB="135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2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3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67500" marR="54000" marT="13500" marB="135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2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67500" marR="54000" marT="13500" marB="135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2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i</a:t>
                      </a: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67500" marR="54000" marT="13500" marB="135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2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67500" marR="54000" marT="13500" marB="135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2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n</a:t>
                      </a:r>
                      <a:endParaRPr kumimoji="0" lang="zh-CN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67500" marR="54000" marT="13500" marB="135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7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67500" marR="54000" marT="13500" marB="135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880" name="Rectangle 136"/>
          <p:cNvSpPr>
            <a:spLocks noChangeArrowheads="1"/>
          </p:cNvSpPr>
          <p:nvPr/>
        </p:nvSpPr>
        <p:spPr bwMode="auto">
          <a:xfrm>
            <a:off x="6687847" y="1614877"/>
            <a:ext cx="4042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800" baseline="-25000" dirty="0" smtClean="0">
                <a:solidFill>
                  <a:srgbClr val="000000"/>
                </a:solidFill>
              </a:rPr>
              <a:t>1</a:t>
            </a:r>
            <a:endParaRPr lang="zh-CN" altLang="zh-CN" sz="1800" baseline="-25000" dirty="0">
              <a:solidFill>
                <a:srgbClr val="000000"/>
              </a:solidFill>
            </a:endParaRPr>
          </a:p>
        </p:txBody>
      </p:sp>
      <p:sp>
        <p:nvSpPr>
          <p:cNvPr id="31881" name="Rectangle 137"/>
          <p:cNvSpPr>
            <a:spLocks noChangeArrowheads="1"/>
          </p:cNvSpPr>
          <p:nvPr/>
        </p:nvSpPr>
        <p:spPr bwMode="auto">
          <a:xfrm>
            <a:off x="6700981" y="2004183"/>
            <a:ext cx="4235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zh-CN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882" name="Rectangle 138"/>
          <p:cNvSpPr>
            <a:spLocks noChangeArrowheads="1"/>
          </p:cNvSpPr>
          <p:nvPr/>
        </p:nvSpPr>
        <p:spPr bwMode="auto">
          <a:xfrm>
            <a:off x="6700981" y="2484448"/>
            <a:ext cx="4235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zh-CN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888" name="Group 144"/>
          <p:cNvGrpSpPr>
            <a:grpSpLocks/>
          </p:cNvGrpSpPr>
          <p:nvPr/>
        </p:nvGrpSpPr>
        <p:grpSpPr bwMode="auto">
          <a:xfrm>
            <a:off x="6654515" y="3013979"/>
            <a:ext cx="446485" cy="1785938"/>
            <a:chOff x="5246" y="2296"/>
            <a:chExt cx="375" cy="1500"/>
          </a:xfrm>
        </p:grpSpPr>
        <p:sp>
          <p:nvSpPr>
            <p:cNvPr id="31883" name="Rectangle 139"/>
            <p:cNvSpPr>
              <a:spLocks noChangeArrowheads="1"/>
            </p:cNvSpPr>
            <p:nvPr/>
          </p:nvSpPr>
          <p:spPr bwMode="auto">
            <a:xfrm>
              <a:off x="5275" y="3046"/>
              <a:ext cx="33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800" dirty="0">
                  <a:solidFill>
                    <a:srgbClr val="000000"/>
                  </a:solidFill>
                </a:rPr>
                <a:t>...</a:t>
              </a:r>
              <a:endParaRPr lang="zh-CN" altLang="zh-CN" sz="1800" dirty="0">
                <a:solidFill>
                  <a:srgbClr val="000000"/>
                </a:solidFill>
              </a:endParaRPr>
            </a:p>
          </p:txBody>
        </p:sp>
        <p:sp>
          <p:nvSpPr>
            <p:cNvPr id="31885" name="Rectangle 141"/>
            <p:cNvSpPr>
              <a:spLocks noChangeArrowheads="1"/>
            </p:cNvSpPr>
            <p:nvPr/>
          </p:nvSpPr>
          <p:spPr bwMode="auto">
            <a:xfrm>
              <a:off x="5246" y="2663"/>
              <a:ext cx="31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886" name="Rectangle 142"/>
            <p:cNvSpPr>
              <a:spLocks noChangeArrowheads="1"/>
            </p:cNvSpPr>
            <p:nvPr/>
          </p:nvSpPr>
          <p:spPr bwMode="auto">
            <a:xfrm>
              <a:off x="5265" y="3408"/>
              <a:ext cx="356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887" name="Rectangle 143"/>
            <p:cNvSpPr>
              <a:spLocks noChangeArrowheads="1"/>
            </p:cNvSpPr>
            <p:nvPr/>
          </p:nvSpPr>
          <p:spPr bwMode="auto">
            <a:xfrm>
              <a:off x="5265" y="2296"/>
              <a:ext cx="33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800">
                  <a:solidFill>
                    <a:srgbClr val="000000"/>
                  </a:solidFill>
                </a:rPr>
                <a:t>...</a:t>
              </a:r>
              <a:endParaRPr lang="zh-CN" altLang="zh-CN" sz="1800">
                <a:solidFill>
                  <a:srgbClr val="000000"/>
                </a:solidFill>
              </a:endParaRPr>
            </a:p>
          </p:txBody>
        </p:sp>
      </p:grpSp>
      <p:sp>
        <p:nvSpPr>
          <p:cNvPr id="31891" name="Rectangle 147"/>
          <p:cNvSpPr>
            <a:spLocks noChangeArrowheads="1"/>
          </p:cNvSpPr>
          <p:nvPr/>
        </p:nvSpPr>
        <p:spPr bwMode="auto">
          <a:xfrm>
            <a:off x="5042404" y="1593565"/>
            <a:ext cx="8883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Loc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1800" baseline="-25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952" name="Rectangle 208"/>
          <p:cNvSpPr>
            <a:spLocks noChangeArrowheads="1"/>
          </p:cNvSpPr>
          <p:nvPr/>
        </p:nvSpPr>
        <p:spPr bwMode="auto">
          <a:xfrm>
            <a:off x="4798326" y="2074577"/>
            <a:ext cx="11224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Loc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16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)+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endParaRPr lang="zh-CN" altLang="en-US" sz="18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953" name="Rectangle 209"/>
          <p:cNvSpPr>
            <a:spLocks noChangeArrowheads="1"/>
          </p:cNvSpPr>
          <p:nvPr/>
        </p:nvSpPr>
        <p:spPr bwMode="auto">
          <a:xfrm>
            <a:off x="4689979" y="2534159"/>
            <a:ext cx="12378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Loc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16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)+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endParaRPr lang="zh-CN" altLang="en-US" sz="18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954" name="Rectangle 210"/>
          <p:cNvSpPr>
            <a:spLocks noChangeArrowheads="1"/>
          </p:cNvSpPr>
          <p:nvPr/>
        </p:nvSpPr>
        <p:spPr bwMode="auto">
          <a:xfrm>
            <a:off x="4862620" y="1069690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800" dirty="0">
                <a:ea typeface="黑体" panose="02010609060101010101" pitchFamily="49" charset="-122"/>
              </a:rPr>
              <a:t>存储地址</a:t>
            </a:r>
          </a:p>
        </p:txBody>
      </p:sp>
      <p:sp>
        <p:nvSpPr>
          <p:cNvPr id="31955" name="Rectangle 211"/>
          <p:cNvSpPr>
            <a:spLocks noChangeArrowheads="1"/>
          </p:cNvSpPr>
          <p:nvPr/>
        </p:nvSpPr>
        <p:spPr bwMode="auto">
          <a:xfrm>
            <a:off x="561845" y="1824049"/>
            <a:ext cx="3037559" cy="2763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zh-CN" altLang="en-US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指用一组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连续</a:t>
            </a:r>
            <a:r>
              <a:rPr lang="zh-CN" altLang="en-US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的存储单元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依次</a:t>
            </a:r>
            <a:r>
              <a:rPr lang="zh-CN" altLang="en-US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存储线性表中的每个数据元素</a:t>
            </a:r>
            <a:r>
              <a:rPr lang="en-US" altLang="zh-CN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－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顺序表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endParaRPr lang="zh-CN" altLang="en-US" sz="28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1035" y="1165140"/>
            <a:ext cx="2993127" cy="586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顺序存储</a:t>
            </a: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</a:t>
            </a:r>
            <a:endParaRPr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7517" y="5112907"/>
            <a:ext cx="6063774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35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任意一个数据元素的</a:t>
            </a:r>
            <a:r>
              <a:rPr lang="zh-CN" altLang="en-US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存储位置</a:t>
            </a:r>
            <a:r>
              <a:rPr lang="en-US" altLang="zh-CN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zh-CN" altLang="en-US" sz="28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35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     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LOC(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)=LOC(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)+(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-1)*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         </a:t>
            </a:r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1557966" y="6266591"/>
            <a:ext cx="3240360" cy="18945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7866566" y="1573326"/>
            <a:ext cx="28776" cy="33468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68047" y="4017592"/>
            <a:ext cx="233910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逻辑顺序</a:t>
            </a:r>
            <a:r>
              <a:rPr lang="zh-CN" altLang="en-US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相邻</a:t>
            </a:r>
            <a:endParaRPr lang="en-US" altLang="zh-CN" sz="2800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物理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位置</a:t>
            </a:r>
            <a:r>
              <a:rPr lang="zh-CN" altLang="en-US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相邻</a:t>
            </a:r>
            <a:endParaRPr lang="zh-CN" altLang="en-US" sz="28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778201" y="2575405"/>
            <a:ext cx="2723823" cy="11206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35000"/>
              </a:lnSpc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zh-CN" altLang="en-US" sz="4950" kern="0" dirty="0">
                <a:solidFill>
                  <a:srgbClr val="993300"/>
                </a:solidFill>
                <a:latin typeface="宋体" panose="02010600030101010101" pitchFamily="2" charset="-122"/>
              </a:rPr>
              <a:t>随机存取</a:t>
            </a:r>
          </a:p>
        </p:txBody>
      </p:sp>
    </p:spTree>
    <p:extLst>
      <p:ext uri="{BB962C8B-B14F-4D97-AF65-F5344CB8AC3E}">
        <p14:creationId xmlns:p14="http://schemas.microsoft.com/office/powerpoint/2010/main" val="198982338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1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7" dur="500"/>
                                        <p:tgtEl>
                                          <p:spTgt spid="3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9" dur="1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94" grpId="0" animBg="1"/>
      <p:bldP spid="31880" grpId="0"/>
      <p:bldP spid="31881" grpId="0"/>
      <p:bldP spid="31882" grpId="0"/>
      <p:bldP spid="31891" grpId="0"/>
      <p:bldP spid="31952" grpId="0"/>
      <p:bldP spid="31953" grpId="0"/>
      <p:bldP spid="31954" grpId="0"/>
      <p:bldP spid="31955" grpId="0"/>
      <p:bldP spid="3" grpId="0"/>
      <p:bldP spid="26" grpId="0" animBg="1"/>
      <p:bldP spid="5" grpId="0"/>
      <p:bldP spid="30" grpId="0"/>
      <p:bldP spid="3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700808"/>
            <a:ext cx="8229600" cy="1231652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endParaRPr lang="zh-CN" altLang="en-US" sz="900" dirty="0">
              <a:solidFill>
                <a:schemeClr val="tx2"/>
              </a:solidFill>
            </a:endParaRPr>
          </a:p>
          <a:p>
            <a:pPr eaLnBrk="1" hangingPunct="1">
              <a:lnSpc>
                <a:spcPct val="135000"/>
              </a:lnSpc>
              <a:buFont typeface="Wingdings" panose="05000000000000000000" pitchFamily="2" charset="2"/>
              <a:buNone/>
            </a:pPr>
            <a:endParaRPr lang="en-US" altLang="zh-CN" sz="2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35000"/>
              </a:lnSpc>
            </a:pPr>
            <a:endParaRPr lang="zh-CN" altLang="en-US" sz="2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665965"/>
              </p:ext>
            </p:extLst>
          </p:nvPr>
        </p:nvGraphicFramePr>
        <p:xfrm>
          <a:off x="324447" y="4721204"/>
          <a:ext cx="8118871" cy="877490"/>
        </p:xfrm>
        <a:graphic>
          <a:graphicData uri="http://schemas.openxmlformats.org/drawingml/2006/table">
            <a:tbl>
              <a:tblPr/>
              <a:tblGrid>
                <a:gridCol w="812006"/>
                <a:gridCol w="812006"/>
                <a:gridCol w="812006"/>
                <a:gridCol w="812006"/>
                <a:gridCol w="812006"/>
                <a:gridCol w="810816"/>
                <a:gridCol w="812006"/>
                <a:gridCol w="812006"/>
                <a:gridCol w="1624013"/>
              </a:tblGrid>
              <a:tr h="3262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0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1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2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i-1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n-1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MAXSIZE-1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125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a1</a:t>
                      </a:r>
                      <a:endParaRPr kumimoji="0" lang="zh-CN" alt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a2</a:t>
                      </a:r>
                      <a:endParaRPr kumimoji="0" lang="zh-CN" alt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……</a:t>
                      </a:r>
                      <a:endParaRPr kumimoji="0" lang="zh-CN" alt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ai-1</a:t>
                      </a:r>
                      <a:endParaRPr kumimoji="0" lang="zh-CN" alt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ai</a:t>
                      </a:r>
                      <a:endParaRPr kumimoji="0" lang="zh-CN" alt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……</a:t>
                      </a:r>
                      <a:endParaRPr kumimoji="0" lang="zh-CN" alt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an</a:t>
                      </a:r>
                      <a:endParaRPr kumimoji="0" lang="zh-CN" alt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……</a:t>
                      </a:r>
                      <a:endParaRPr kumimoji="0" lang="zh-CN" alt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</a:tbl>
          </a:graphicData>
        </a:graphic>
      </p:graphicFrame>
      <p:sp>
        <p:nvSpPr>
          <p:cNvPr id="33838" name="Rectangle 2"/>
          <p:cNvSpPr txBox="1">
            <a:spLocks noChangeArrowheads="1"/>
          </p:cNvSpPr>
          <p:nvPr/>
        </p:nvSpPr>
        <p:spPr bwMode="auto">
          <a:xfrm>
            <a:off x="295879" y="5673621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  <a:cs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</a:rPr>
              <a:t>顺序存储形式描述</a:t>
            </a:r>
          </a:p>
        </p:txBody>
      </p:sp>
      <p:sp>
        <p:nvSpPr>
          <p:cNvPr id="33840" name="Rectangle 48"/>
          <p:cNvSpPr>
            <a:spLocks noChangeArrowheads="1"/>
          </p:cNvSpPr>
          <p:nvPr/>
        </p:nvSpPr>
        <p:spPr bwMode="auto">
          <a:xfrm>
            <a:off x="2411760" y="2678433"/>
            <a:ext cx="3280706" cy="528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3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100" dirty="0" err="1">
                <a:solidFill>
                  <a:schemeClr val="tx2"/>
                </a:solidFill>
              </a:rPr>
              <a:t>DataType</a:t>
            </a:r>
            <a:r>
              <a:rPr lang="en-US" altLang="zh-CN" sz="2100" dirty="0">
                <a:solidFill>
                  <a:schemeClr val="tx2"/>
                </a:solidFill>
              </a:rPr>
              <a:t> data[MAXSIZE];</a:t>
            </a:r>
          </a:p>
        </p:txBody>
      </p:sp>
      <p:sp>
        <p:nvSpPr>
          <p:cNvPr id="33841" name="Rectangle 49"/>
          <p:cNvSpPr>
            <a:spLocks noChangeArrowheads="1"/>
          </p:cNvSpPr>
          <p:nvPr/>
        </p:nvSpPr>
        <p:spPr bwMode="auto">
          <a:xfrm>
            <a:off x="2426615" y="3203547"/>
            <a:ext cx="1407758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00" dirty="0" err="1">
                <a:solidFill>
                  <a:schemeClr val="tx2"/>
                </a:solidFill>
              </a:rPr>
              <a:t>int</a:t>
            </a:r>
            <a:r>
              <a:rPr lang="en-US" altLang="zh-CN" sz="2100" dirty="0">
                <a:solidFill>
                  <a:schemeClr val="tx2"/>
                </a:solidFill>
              </a:rPr>
              <a:t> length;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9361" y="278608"/>
            <a:ext cx="8365182" cy="485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/>
              <a:t>2.2   </a:t>
            </a:r>
            <a:r>
              <a:rPr lang="zh-CN" altLang="en-US" dirty="0"/>
              <a:t>线性表的顺序存储及运算实现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324447" y="1170765"/>
            <a:ext cx="6276077" cy="586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线性表顺序存储结构的类型定义</a:t>
            </a:r>
          </a:p>
        </p:txBody>
      </p:sp>
      <p:sp>
        <p:nvSpPr>
          <p:cNvPr id="5" name="矩形 4"/>
          <p:cNvSpPr/>
          <p:nvPr/>
        </p:nvSpPr>
        <p:spPr>
          <a:xfrm>
            <a:off x="1080737" y="1804762"/>
            <a:ext cx="3459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#define  MAXSIZE  100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53940" y="2211144"/>
            <a:ext cx="3458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err="1">
                <a:solidFill>
                  <a:schemeClr val="tx2"/>
                </a:solidFill>
              </a:rPr>
              <a:t>typedef</a:t>
            </a:r>
            <a:r>
              <a:rPr lang="en-US" altLang="zh-CN" dirty="0">
                <a:solidFill>
                  <a:schemeClr val="tx2"/>
                </a:solidFill>
              </a:rPr>
              <a:t>  </a:t>
            </a:r>
            <a:r>
              <a:rPr lang="en-US" altLang="zh-CN" dirty="0" err="1">
                <a:solidFill>
                  <a:schemeClr val="tx2"/>
                </a:solidFill>
              </a:rPr>
              <a:t>struct</a:t>
            </a:r>
            <a:r>
              <a:rPr lang="en-US" altLang="zh-CN" dirty="0">
                <a:solidFill>
                  <a:schemeClr val="tx2"/>
                </a:solidFill>
              </a:rPr>
              <a:t>  node {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99023" y="3772084"/>
            <a:ext cx="15862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</a:rPr>
              <a:t>} </a:t>
            </a:r>
            <a:r>
              <a:rPr lang="en-US" altLang="zh-CN" dirty="0" err="1">
                <a:solidFill>
                  <a:schemeClr val="tx2"/>
                </a:solidFill>
              </a:rPr>
              <a:t>SeqList</a:t>
            </a:r>
            <a:r>
              <a:rPr lang="en-US" altLang="zh-CN" dirty="0">
                <a:solidFill>
                  <a:schemeClr val="tx2"/>
                </a:solidFill>
              </a:rPr>
              <a:t>, 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5658668" y="2771385"/>
            <a:ext cx="2088232" cy="946236"/>
          </a:xfrm>
          <a:prstGeom prst="wedgeEllipseCallout">
            <a:avLst>
              <a:gd name="adj1" fmla="val -69850"/>
              <a:gd name="adj2" fmla="val 725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SeqList</a:t>
            </a:r>
            <a:r>
              <a:rPr lang="zh-CN" altLang="en-US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的指针类型</a:t>
            </a:r>
            <a:endParaRPr lang="zh-CN" altLang="en-US" dirty="0">
              <a:solidFill>
                <a:schemeClr val="bg2">
                  <a:lumMod val="90000"/>
                  <a:lumOff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Rectangle 49"/>
          <p:cNvSpPr>
            <a:spLocks noChangeArrowheads="1"/>
          </p:cNvSpPr>
          <p:nvPr/>
        </p:nvSpPr>
        <p:spPr bwMode="auto">
          <a:xfrm>
            <a:off x="3833337" y="3818251"/>
            <a:ext cx="1422697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00" dirty="0" smtClean="0">
                <a:solidFill>
                  <a:schemeClr val="tx2"/>
                </a:solidFill>
              </a:rPr>
              <a:t>*</a:t>
            </a:r>
            <a:r>
              <a:rPr lang="en-US" altLang="zh-CN" sz="2100" dirty="0" err="1" smtClean="0">
                <a:solidFill>
                  <a:schemeClr val="tx2"/>
                </a:solidFill>
              </a:rPr>
              <a:t>PSeqList</a:t>
            </a:r>
            <a:r>
              <a:rPr lang="en-US" altLang="zh-CN" sz="2100" dirty="0" smtClean="0">
                <a:solidFill>
                  <a:schemeClr val="tx2"/>
                </a:solidFill>
              </a:rPr>
              <a:t>;</a:t>
            </a:r>
            <a:endParaRPr lang="zh-CN" altLang="en-US" sz="2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80123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0" presetClass="emph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7" dur="500" autoRev="1" fill="hold"/>
                                        <p:tgtEl>
                                          <p:spTgt spid="338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autoRev="1" fill="hold"/>
                                        <p:tgtEl>
                                          <p:spTgt spid="338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autoRev="1" fill="hold"/>
                                        <p:tgtEl>
                                          <p:spTgt spid="338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3" dur="500" autoRev="1" fill="hold"/>
                                        <p:tgtEl>
                                          <p:spTgt spid="338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autoRev="1" fill="hold"/>
                                        <p:tgtEl>
                                          <p:spTgt spid="338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autoRev="1" fill="hold"/>
                                        <p:tgtEl>
                                          <p:spTgt spid="338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0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43" dur="500" autoRev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autoRev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500" autoRev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40" grpId="0"/>
      <p:bldP spid="33841" grpId="0"/>
      <p:bldP spid="6" grpId="0"/>
      <p:bldP spid="7" grpId="0"/>
      <p:bldP spid="8" grpId="0" animBg="1"/>
      <p:bldP spid="16" grpId="0"/>
      <p:bldP spid="1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9361" y="278608"/>
            <a:ext cx="8365182" cy="485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/>
              <a:t>2.2   </a:t>
            </a:r>
            <a:r>
              <a:rPr lang="zh-CN" altLang="en-US" dirty="0"/>
              <a:t>线性表的顺序存储及运算实现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433998" y="1131331"/>
            <a:ext cx="2993127" cy="6586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顺序表的定义</a:t>
            </a:r>
            <a:endParaRPr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62372" y="1741468"/>
            <a:ext cx="37851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方式二</a:t>
            </a:r>
            <a:r>
              <a:rPr lang="zh-CN" altLang="en-US" dirty="0" smtClean="0"/>
              <a:t>：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PSeqList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PL;</a:t>
            </a:r>
            <a:r>
              <a:rPr lang="zh-CN" altLang="en-US" dirty="0" smtClean="0"/>
              <a:t>　　　　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37535" y="1725685"/>
            <a:ext cx="3254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方式一</a:t>
            </a:r>
            <a:r>
              <a:rPr lang="zh-CN" altLang="en-US" dirty="0" smtClean="0">
                <a:solidFill>
                  <a:schemeClr val="tx2"/>
                </a:solidFill>
              </a:rPr>
              <a:t>：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SeqList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L;</a:t>
            </a:r>
            <a:endParaRPr lang="zh-CN" altLang="en-US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91618" y="2266727"/>
            <a:ext cx="53437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PL</a:t>
            </a:r>
            <a:r>
              <a:rPr lang="en-US" altLang="zh-CN" dirty="0">
                <a:solidFill>
                  <a:srgbClr val="C00000"/>
                </a:solidFill>
              </a:rPr>
              <a:t>=( </a:t>
            </a:r>
            <a:r>
              <a:rPr lang="en-US" altLang="zh-CN" dirty="0" err="1">
                <a:solidFill>
                  <a:srgbClr val="C00000"/>
                </a:solidFill>
              </a:rPr>
              <a:t>PSeqList</a:t>
            </a:r>
            <a:r>
              <a:rPr lang="en-US" altLang="zh-CN" dirty="0">
                <a:solidFill>
                  <a:srgbClr val="C00000"/>
                </a:solidFill>
              </a:rPr>
              <a:t> )</a:t>
            </a:r>
            <a:r>
              <a:rPr lang="en-US" altLang="zh-CN" dirty="0" err="1">
                <a:solidFill>
                  <a:srgbClr val="C00000"/>
                </a:solidFill>
              </a:rPr>
              <a:t>malloc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 err="1">
                <a:solidFill>
                  <a:srgbClr val="C00000"/>
                </a:solidFill>
              </a:rPr>
              <a:t>sizeof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 err="1">
                <a:solidFill>
                  <a:srgbClr val="C00000"/>
                </a:solidFill>
              </a:rPr>
              <a:t>SeqList</a:t>
            </a:r>
            <a:r>
              <a:rPr lang="en-US" altLang="zh-CN" dirty="0">
                <a:solidFill>
                  <a:srgbClr val="C00000"/>
                </a:solidFill>
              </a:rPr>
              <a:t>))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PL</a:t>
            </a:r>
            <a:r>
              <a:rPr lang="en-US" altLang="zh-CN" dirty="0">
                <a:solidFill>
                  <a:srgbClr val="C00000"/>
                </a:solidFill>
              </a:rPr>
              <a:t>=&amp;L</a:t>
            </a:r>
          </a:p>
        </p:txBody>
      </p:sp>
      <p:graphicFrame>
        <p:nvGraphicFramePr>
          <p:cNvPr id="18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761079"/>
              </p:ext>
            </p:extLst>
          </p:nvPr>
        </p:nvGraphicFramePr>
        <p:xfrm>
          <a:off x="2267744" y="3206151"/>
          <a:ext cx="1159381" cy="3533649"/>
        </p:xfrm>
        <a:graphic>
          <a:graphicData uri="http://schemas.openxmlformats.org/drawingml/2006/table">
            <a:tbl>
              <a:tblPr/>
              <a:tblGrid>
                <a:gridCol w="1159381"/>
              </a:tblGrid>
              <a:tr h="3134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34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34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34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34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 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34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34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 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52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2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length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AutoShape 50"/>
          <p:cNvSpPr>
            <a:spLocks/>
          </p:cNvSpPr>
          <p:nvPr/>
        </p:nvSpPr>
        <p:spPr bwMode="auto">
          <a:xfrm rot="10800000">
            <a:off x="1891889" y="3206151"/>
            <a:ext cx="359797" cy="3215541"/>
          </a:xfrm>
          <a:prstGeom prst="rightBrace">
            <a:avLst>
              <a:gd name="adj1" fmla="val 66950"/>
              <a:gd name="adj2" fmla="val 50000"/>
            </a:avLst>
          </a:prstGeom>
          <a:noFill/>
          <a:ln w="22225">
            <a:solidFill>
              <a:srgbClr val="00E4A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grpSp>
        <p:nvGrpSpPr>
          <p:cNvPr id="13" name="组合 12"/>
          <p:cNvGrpSpPr/>
          <p:nvPr/>
        </p:nvGrpSpPr>
        <p:grpSpPr>
          <a:xfrm>
            <a:off x="2627541" y="3032119"/>
            <a:ext cx="595313" cy="3444318"/>
            <a:chOff x="7307828" y="884801"/>
            <a:chExt cx="595313" cy="3444318"/>
          </a:xfrm>
        </p:grpSpPr>
        <p:sp>
          <p:nvSpPr>
            <p:cNvPr id="23" name="Rectangle 136"/>
            <p:cNvSpPr>
              <a:spLocks noChangeArrowheads="1"/>
            </p:cNvSpPr>
            <p:nvPr/>
          </p:nvSpPr>
          <p:spPr bwMode="auto">
            <a:xfrm>
              <a:off x="7329707" y="884801"/>
              <a:ext cx="40427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i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1800" baseline="-25000" dirty="0" smtClean="0">
                  <a:solidFill>
                    <a:srgbClr val="000000"/>
                  </a:solidFill>
                </a:rPr>
                <a:t>1</a:t>
              </a:r>
              <a:endParaRPr lang="zh-CN" altLang="zh-CN" sz="18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4" name="Rectangle 137"/>
            <p:cNvSpPr>
              <a:spLocks noChangeArrowheads="1"/>
            </p:cNvSpPr>
            <p:nvPr/>
          </p:nvSpPr>
          <p:spPr bwMode="auto">
            <a:xfrm>
              <a:off x="7326601" y="1357294"/>
              <a:ext cx="423514" cy="337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ts val="1800"/>
                </a:lnSpc>
              </a:pP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139"/>
            <p:cNvSpPr>
              <a:spLocks noChangeArrowheads="1"/>
            </p:cNvSpPr>
            <p:nvPr/>
          </p:nvSpPr>
          <p:spPr bwMode="auto">
            <a:xfrm>
              <a:off x="7326251" y="2273589"/>
              <a:ext cx="396478" cy="3690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800" dirty="0">
                  <a:solidFill>
                    <a:srgbClr val="000000"/>
                  </a:solidFill>
                </a:rPr>
                <a:t>...</a:t>
              </a:r>
              <a:endParaRPr lang="zh-CN" altLang="zh-CN" sz="1800" dirty="0">
                <a:solidFill>
                  <a:srgbClr val="000000"/>
                </a:solidFill>
              </a:endParaRPr>
            </a:p>
          </p:txBody>
        </p:sp>
        <p:sp>
          <p:nvSpPr>
            <p:cNvPr id="28" name="Rectangle 141"/>
            <p:cNvSpPr>
              <a:spLocks noChangeArrowheads="1"/>
            </p:cNvSpPr>
            <p:nvPr/>
          </p:nvSpPr>
          <p:spPr bwMode="auto">
            <a:xfrm>
              <a:off x="7326251" y="1892678"/>
              <a:ext cx="378619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142"/>
            <p:cNvSpPr>
              <a:spLocks noChangeArrowheads="1"/>
            </p:cNvSpPr>
            <p:nvPr/>
          </p:nvSpPr>
          <p:spPr bwMode="auto">
            <a:xfrm>
              <a:off x="7307828" y="2506893"/>
              <a:ext cx="595313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i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i="1" baseline="-250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n-1</a:t>
              </a:r>
              <a:endParaRPr lang="zh-CN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143"/>
            <p:cNvSpPr>
              <a:spLocks noChangeArrowheads="1"/>
            </p:cNvSpPr>
            <p:nvPr/>
          </p:nvSpPr>
          <p:spPr bwMode="auto">
            <a:xfrm>
              <a:off x="7339944" y="1644927"/>
              <a:ext cx="396478" cy="3690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800" dirty="0">
                  <a:solidFill>
                    <a:srgbClr val="000000"/>
                  </a:solidFill>
                </a:rPr>
                <a:t>...</a:t>
              </a:r>
              <a:endParaRPr lang="zh-CN" altLang="zh-CN" sz="1800" dirty="0">
                <a:solidFill>
                  <a:srgbClr val="000000"/>
                </a:solidFill>
              </a:endParaRPr>
            </a:p>
          </p:txBody>
        </p:sp>
        <p:sp>
          <p:nvSpPr>
            <p:cNvPr id="32" name="Rectangle 142"/>
            <p:cNvSpPr>
              <a:spLocks noChangeArrowheads="1"/>
            </p:cNvSpPr>
            <p:nvPr/>
          </p:nvSpPr>
          <p:spPr bwMode="auto">
            <a:xfrm>
              <a:off x="7339944" y="2790471"/>
              <a:ext cx="423863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flipH="1">
              <a:off x="7310285" y="3210864"/>
              <a:ext cx="485614" cy="11182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eaLnBrk="1" hangingPunct="1">
                <a:lnSpc>
                  <a:spcPts val="2000"/>
                </a:lnSpc>
              </a:pPr>
              <a:r>
                <a:rPr lang="zh-CN" altLang="en-US" sz="18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黑体" panose="02010609060101010101" pitchFamily="49" charset="-122"/>
                </a:rPr>
                <a:t>剩余空间</a:t>
              </a:r>
              <a:endParaRPr lang="zh-CN" altLang="zh-CN" sz="1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pitchFamily="49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441531" y="452076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数组</a:t>
            </a:r>
            <a:r>
              <a:rPr lang="en-US" altLang="zh-CN" dirty="0" smtClean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Data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10686" y="6391008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表长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04535" y="3156900"/>
            <a:ext cx="1422770" cy="695424"/>
          </a:xfrm>
          <a:prstGeom prst="rect">
            <a:avLst/>
          </a:prstGeom>
          <a:noFill/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 flipH="1" flipV="1">
            <a:off x="3435374" y="3306073"/>
            <a:ext cx="1352650" cy="78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6109043" y="3156900"/>
            <a:ext cx="1774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指针变量</a:t>
            </a:r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3563546" y="6136299"/>
            <a:ext cx="2918922" cy="347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  <a:cs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顺序</a:t>
            </a:r>
            <a:r>
              <a:rPr lang="zh-CN" altLang="en-US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表存储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示意</a:t>
            </a:r>
          </a:p>
        </p:txBody>
      </p:sp>
      <p:sp>
        <p:nvSpPr>
          <p:cNvPr id="49" name="矩形 48"/>
          <p:cNvSpPr/>
          <p:nvPr/>
        </p:nvSpPr>
        <p:spPr>
          <a:xfrm>
            <a:off x="5042987" y="4239100"/>
            <a:ext cx="28184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取表长</a:t>
            </a:r>
            <a:r>
              <a:rPr lang="zh-CN" altLang="en-US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PL-&gt;length</a:t>
            </a:r>
            <a:endParaRPr lang="zh-CN" altLang="en-US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042987" y="4859635"/>
            <a:ext cx="2852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取数据：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PL-&gt;data[</a:t>
            </a:r>
            <a:r>
              <a:rPr lang="en-US" altLang="zh-CN" i="1" dirty="0" err="1">
                <a:solidFill>
                  <a:srgbClr val="0066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endParaRPr lang="zh-CN" altLang="en-US" dirty="0">
              <a:solidFill>
                <a:srgbClr val="0066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06730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22" grpId="0" animBg="1"/>
      <p:bldP spid="14" grpId="0"/>
      <p:bldP spid="36" grpId="0"/>
      <p:bldP spid="15" grpId="0" animBg="1"/>
      <p:bldP spid="41" grpId="0"/>
      <p:bldP spid="46" grpId="0"/>
      <p:bldP spid="49" grpId="0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94986"/>
            <a:ext cx="4634602" cy="658642"/>
          </a:xfrm>
        </p:spPr>
        <p:txBody>
          <a:bodyPr wrap="none">
            <a:spAutoFit/>
          </a:bodyPr>
          <a:lstStyle/>
          <a:p>
            <a:pPr marL="342900" indent="-342900" algn="l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kern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顺序表的基本运算实现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5646" y="1853629"/>
            <a:ext cx="7958802" cy="19354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1. </a:t>
            </a:r>
            <a:r>
              <a:rPr lang="zh-CN" altLang="en-US" sz="28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顺序表</a:t>
            </a:r>
            <a:r>
              <a:rPr lang="zh-CN" altLang="en-US" sz="2800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的检索运算</a:t>
            </a:r>
            <a:endParaRPr lang="zh-CN" altLang="en-US" sz="2800" dirty="0">
              <a:solidFill>
                <a:schemeClr val="bg2">
                  <a:lumMod val="90000"/>
                  <a:lumOff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4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顺序</a:t>
            </a:r>
            <a:r>
              <a:rPr lang="zh-CN" altLang="en-US" sz="240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</a:t>
            </a:r>
            <a:r>
              <a:rPr lang="zh-CN" altLang="en-US" sz="24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的检索是在表存在的情况下，在表中查找首次出现值为</a:t>
            </a:r>
            <a:r>
              <a:rPr lang="en-US" altLang="zh-CN" sz="2400" i="1" dirty="0" smtClean="0">
                <a:solidFill>
                  <a:srgbClr val="0066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 smtClean="0">
                <a:solidFill>
                  <a:srgbClr val="0066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的元素，找到则返回其序号（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不是下标</a:t>
            </a:r>
            <a:r>
              <a:rPr lang="zh-CN" altLang="en-US" sz="2400" dirty="0" smtClean="0">
                <a:solidFill>
                  <a:srgbClr val="0066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），未找到返回</a:t>
            </a:r>
            <a:r>
              <a:rPr lang="en-US" altLang="zh-CN" sz="2400" dirty="0" smtClean="0">
                <a:solidFill>
                  <a:srgbClr val="0066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solidFill>
                  <a:srgbClr val="0066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，表示查找失败</a:t>
            </a:r>
            <a:endParaRPr lang="zh-CN" altLang="en-US" sz="2400" dirty="0" smtClean="0">
              <a:solidFill>
                <a:srgbClr val="0066FF"/>
              </a:solidFill>
              <a:cs typeface="楷体_GB2312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361" y="278608"/>
            <a:ext cx="836518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>
              <a:defRPr sz="4000">
                <a:solidFill>
                  <a:schemeClr val="tx2"/>
                </a:solidFill>
                <a:ea typeface="黑体" pitchFamily="2" charset="-122"/>
              </a:defRPr>
            </a:lvl2pPr>
            <a:lvl3pPr algn="ctr">
              <a:defRPr sz="4000">
                <a:solidFill>
                  <a:schemeClr val="tx2"/>
                </a:solidFill>
                <a:ea typeface="黑体" pitchFamily="2" charset="-122"/>
              </a:defRPr>
            </a:lvl3pPr>
            <a:lvl4pPr algn="ctr">
              <a:defRPr sz="4000">
                <a:solidFill>
                  <a:schemeClr val="tx2"/>
                </a:solidFill>
                <a:ea typeface="黑体" pitchFamily="2" charset="-122"/>
              </a:defRPr>
            </a:lvl4pPr>
            <a:lvl5pPr algn="ctr">
              <a:defRPr sz="4000">
                <a:solidFill>
                  <a:schemeClr val="tx2"/>
                </a:solidFill>
                <a:ea typeface="黑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9pPr>
          </a:lstStyle>
          <a:p>
            <a:r>
              <a:rPr lang="en-US" altLang="zh-CN" dirty="0" smtClean="0"/>
              <a:t>2.2   </a:t>
            </a:r>
            <a:r>
              <a:rPr lang="zh-CN" altLang="en-US" dirty="0"/>
              <a:t>线性表的顺序存储及运算实现</a:t>
            </a:r>
            <a:endParaRPr lang="en-US" altLang="zh-C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15616" y="3573016"/>
            <a:ext cx="5896049" cy="285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9pPr>
          </a:lstStyle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8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800" b="1" kern="0" dirty="0" err="1" smtClean="0">
                <a:solidFill>
                  <a:srgbClr val="B12D1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Location_SeqList</a:t>
            </a:r>
            <a:r>
              <a:rPr lang="en-US" altLang="zh-CN" sz="18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PSeqList</a:t>
            </a:r>
            <a:r>
              <a:rPr lang="en-US" altLang="zh-CN" sz="18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</a:t>
            </a:r>
            <a:r>
              <a:rPr lang="zh-CN" altLang="en-US" sz="18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b="1" kern="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DataType</a:t>
            </a:r>
            <a:r>
              <a:rPr lang="en-US" altLang="zh-CN" sz="18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x)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     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1800" b="1" kern="0" dirty="0" err="1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1800" b="1" kern="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b="1" kern="0" dirty="0" err="1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b="1" kern="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=0;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endParaRPr lang="en-US" altLang="zh-CN" sz="1800" b="1" u="sng" kern="0" dirty="0" smtClean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endParaRPr lang="en-US" altLang="zh-CN" sz="1800" b="1" u="sng" kern="0" dirty="0" smtClean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1800" b="1" u="sng" kern="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endParaRPr lang="en-US" altLang="zh-CN" sz="1800" b="1" u="sng" kern="0" dirty="0" smtClean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 kern="0" dirty="0" smtClean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sz="1800" b="1" kern="0" dirty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335715" y="4767965"/>
            <a:ext cx="46764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b="1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while(</a:t>
            </a:r>
            <a:r>
              <a:rPr lang="en-US" altLang="zh-CN" sz="1800" b="1" dirty="0" err="1" smtClean="0">
                <a:solidFill>
                  <a:srgbClr val="002A7E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&lt;L-&gt;length&amp;&amp;L-&gt;data[</a:t>
            </a:r>
            <a:r>
              <a:rPr lang="en-US" altLang="zh-CN" sz="1800" b="1" dirty="0" err="1" smtClean="0">
                <a:solidFill>
                  <a:srgbClr val="002A7E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]!=x)</a:t>
            </a:r>
            <a:endParaRPr lang="en-US" altLang="zh-CN" sz="1800" b="1" dirty="0">
              <a:solidFill>
                <a:srgbClr val="002A7E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1800" b="1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b="1" dirty="0" err="1" smtClean="0">
                <a:solidFill>
                  <a:srgbClr val="002A7E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++;</a:t>
            </a:r>
            <a:endParaRPr lang="en-US" altLang="zh-CN" sz="1800" b="1" kern="0" dirty="0">
              <a:solidFill>
                <a:schemeClr val="bg2">
                  <a:lumMod val="90000"/>
                  <a:lumOff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335715" y="5491531"/>
            <a:ext cx="302205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800" b="1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if(</a:t>
            </a:r>
            <a:r>
              <a:rPr lang="en-US" altLang="zh-CN" sz="1800" b="1" dirty="0" err="1" smtClean="0">
                <a:solidFill>
                  <a:srgbClr val="002A7E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&gt;=L-&gt;length) return 0;  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else return(i+1);                                            </a:t>
            </a:r>
            <a:r>
              <a:rPr lang="en-US" altLang="zh-CN" sz="1800" b="1" kern="0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1800" b="1" kern="0" dirty="0">
              <a:solidFill>
                <a:schemeClr val="bg2">
                  <a:lumMod val="90000"/>
                  <a:lumOff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551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7" dur="250" autoRev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250" autoRev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250" autoRev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3" dur="50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7" grpId="0"/>
      <p:bldP spid="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94986"/>
            <a:ext cx="4634602" cy="658642"/>
          </a:xfrm>
        </p:spPr>
        <p:txBody>
          <a:bodyPr wrap="none">
            <a:spAutoFit/>
          </a:bodyPr>
          <a:lstStyle/>
          <a:p>
            <a:pPr marL="342900" indent="-342900" algn="l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kern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顺序表的基本运算实现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5646" y="1853628"/>
            <a:ext cx="7958802" cy="404931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1. </a:t>
            </a:r>
            <a:r>
              <a:rPr lang="zh-CN" altLang="en-US" sz="28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顺序表的插入运算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4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顺序</a:t>
            </a:r>
            <a:r>
              <a:rPr lang="zh-CN" altLang="en-US" sz="240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表的插入是指在表的第</a:t>
            </a:r>
            <a:r>
              <a:rPr lang="en-US" altLang="zh-CN" sz="2400" i="1" dirty="0" err="1">
                <a:solidFill>
                  <a:srgbClr val="0066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个位置上插入一个值为</a:t>
            </a:r>
            <a:r>
              <a:rPr lang="en-US" altLang="zh-CN" sz="2400" i="1" dirty="0">
                <a:solidFill>
                  <a:srgbClr val="0066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的新元素，即在第</a:t>
            </a:r>
            <a:r>
              <a:rPr lang="en-US" altLang="zh-CN" sz="2400" i="1" dirty="0" err="1">
                <a:solidFill>
                  <a:srgbClr val="0066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元素之前插入 </a:t>
            </a:r>
            <a:r>
              <a:rPr lang="en-US" altLang="zh-CN" sz="2400" i="1" dirty="0">
                <a:solidFill>
                  <a:srgbClr val="0066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，使原表长为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的表：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(</a:t>
            </a:r>
            <a:r>
              <a:rPr lang="en-US" altLang="zh-CN" i="1" dirty="0">
                <a:solidFill>
                  <a:schemeClr val="bg2">
                    <a:lumMod val="90000"/>
                    <a:lumOff val="10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1</a:t>
            </a:r>
            <a:r>
              <a:rPr lang="zh-CN" altLang="en-US" dirty="0" smtClean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，</a:t>
            </a:r>
            <a:r>
              <a:rPr lang="en-US" altLang="zh-CN" i="1" dirty="0">
                <a:solidFill>
                  <a:schemeClr val="bg2">
                    <a:lumMod val="90000"/>
                    <a:lumOff val="10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2</a:t>
            </a:r>
            <a:r>
              <a:rPr lang="zh-CN" altLang="en-US" dirty="0" smtClean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，</a:t>
            </a:r>
            <a:r>
              <a:rPr lang="en-US" altLang="zh-CN" dirty="0" smtClean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... </a:t>
            </a:r>
            <a:r>
              <a:rPr lang="zh-CN" altLang="en-US" dirty="0" smtClean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，</a:t>
            </a:r>
            <a:r>
              <a:rPr lang="en-US" altLang="zh-CN" i="1" dirty="0">
                <a:solidFill>
                  <a:schemeClr val="bg2">
                    <a:lumMod val="90000"/>
                    <a:lumOff val="10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i</a:t>
            </a:r>
            <a:r>
              <a:rPr lang="en-US" altLang="zh-CN" baseline="-25000" dirty="0" smtClean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-1</a:t>
            </a:r>
            <a:r>
              <a:rPr lang="zh-CN" altLang="en-US" dirty="0" smtClean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，</a:t>
            </a:r>
            <a:r>
              <a:rPr lang="en-US" altLang="zh-CN" i="1" dirty="0">
                <a:solidFill>
                  <a:schemeClr val="bg2">
                    <a:lumMod val="90000"/>
                    <a:lumOff val="10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i</a:t>
            </a:r>
            <a:r>
              <a:rPr lang="zh-CN" altLang="en-US" dirty="0" smtClean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，</a:t>
            </a:r>
            <a:r>
              <a:rPr lang="en-US" altLang="zh-CN" i="1" dirty="0">
                <a:solidFill>
                  <a:schemeClr val="bg2">
                    <a:lumMod val="90000"/>
                    <a:lumOff val="10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i</a:t>
            </a:r>
            <a:r>
              <a:rPr lang="en-US" altLang="zh-CN" baseline="-25000" dirty="0" smtClean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+1</a:t>
            </a:r>
            <a:r>
              <a:rPr lang="zh-CN" altLang="en-US" dirty="0" smtClean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，</a:t>
            </a:r>
            <a:r>
              <a:rPr lang="en-US" altLang="zh-CN" dirty="0" smtClean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... </a:t>
            </a:r>
            <a:r>
              <a:rPr lang="zh-CN" altLang="en-US" dirty="0" smtClean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，</a:t>
            </a:r>
            <a:r>
              <a:rPr lang="en-US" altLang="zh-CN" i="1" dirty="0">
                <a:solidFill>
                  <a:schemeClr val="bg2">
                    <a:lumMod val="90000"/>
                    <a:lumOff val="10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n</a:t>
            </a:r>
            <a:r>
              <a:rPr lang="en-US" altLang="zh-CN" dirty="0" smtClean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)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变为表长为 </a:t>
            </a:r>
            <a:r>
              <a:rPr lang="en-US" altLang="zh-CN" sz="2800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</a:rPr>
              <a:t>+1</a:t>
            </a:r>
            <a:r>
              <a:rPr lang="en-US" altLang="zh-CN" sz="2100" dirty="0">
                <a:solidFill>
                  <a:srgbClr val="0066FF"/>
                </a:solidFill>
              </a:rPr>
              <a:t> </a:t>
            </a:r>
            <a:r>
              <a:rPr lang="zh-CN" altLang="en-US" sz="210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4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</a:t>
            </a:r>
            <a:r>
              <a:rPr lang="zh-CN" altLang="en-US" sz="2100" dirty="0">
                <a:solidFill>
                  <a:srgbClr val="0066FF"/>
                </a:solidFill>
              </a:rPr>
              <a:t>：</a:t>
            </a:r>
          </a:p>
          <a:p>
            <a:pPr lvl="2" eaLnBrk="1" hangingPunct="1">
              <a:buNone/>
            </a:pPr>
            <a:r>
              <a:rPr lang="en-US" altLang="zh-CN" dirty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(</a:t>
            </a:r>
            <a:r>
              <a:rPr lang="en-US" altLang="zh-CN" i="1" dirty="0">
                <a:solidFill>
                  <a:schemeClr val="bg2">
                    <a:lumMod val="90000"/>
                    <a:lumOff val="10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baseline="-25000" dirty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1</a:t>
            </a:r>
            <a:r>
              <a:rPr lang="zh-CN" altLang="en-US" dirty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，</a:t>
            </a:r>
            <a:r>
              <a:rPr lang="en-US" altLang="zh-CN" i="1" dirty="0">
                <a:solidFill>
                  <a:schemeClr val="bg2">
                    <a:lumMod val="90000"/>
                    <a:lumOff val="10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baseline="-25000" dirty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2</a:t>
            </a:r>
            <a:r>
              <a:rPr lang="zh-CN" altLang="en-US" dirty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，</a:t>
            </a:r>
            <a:r>
              <a:rPr lang="en-US" altLang="zh-CN" dirty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... </a:t>
            </a:r>
            <a:r>
              <a:rPr lang="zh-CN" altLang="en-US" dirty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，</a:t>
            </a:r>
            <a:r>
              <a:rPr lang="en-US" altLang="zh-CN" i="1" dirty="0">
                <a:solidFill>
                  <a:schemeClr val="bg2">
                    <a:lumMod val="90000"/>
                    <a:lumOff val="10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i</a:t>
            </a:r>
            <a:r>
              <a:rPr lang="en-US" altLang="zh-CN" baseline="-25000" dirty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-1</a:t>
            </a:r>
            <a:r>
              <a:rPr lang="zh-CN" altLang="en-US" dirty="0" smtClean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，</a:t>
            </a:r>
            <a:r>
              <a:rPr lang="en-US" altLang="zh-CN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 ， </a:t>
            </a:r>
            <a:r>
              <a:rPr lang="en-US" altLang="zh-CN" i="1" dirty="0" smtClean="0">
                <a:solidFill>
                  <a:schemeClr val="bg2">
                    <a:lumMod val="90000"/>
                    <a:lumOff val="10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i</a:t>
            </a:r>
            <a:r>
              <a:rPr lang="zh-CN" altLang="en-US" dirty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，</a:t>
            </a:r>
            <a:r>
              <a:rPr lang="en-US" altLang="zh-CN" i="1" dirty="0">
                <a:solidFill>
                  <a:schemeClr val="bg2">
                    <a:lumMod val="90000"/>
                    <a:lumOff val="10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i</a:t>
            </a:r>
            <a:r>
              <a:rPr lang="en-US" altLang="zh-CN" baseline="-25000" dirty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+1</a:t>
            </a:r>
            <a:r>
              <a:rPr lang="zh-CN" altLang="en-US" dirty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，</a:t>
            </a:r>
            <a:r>
              <a:rPr lang="en-US" altLang="zh-CN" dirty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... </a:t>
            </a:r>
            <a:r>
              <a:rPr lang="zh-CN" altLang="en-US" dirty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，</a:t>
            </a:r>
            <a:r>
              <a:rPr lang="en-US" altLang="zh-CN" i="1" dirty="0">
                <a:solidFill>
                  <a:schemeClr val="bg2">
                    <a:lumMod val="90000"/>
                    <a:lumOff val="10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n</a:t>
            </a:r>
            <a:r>
              <a:rPr lang="en-US" altLang="zh-CN" dirty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) </a:t>
            </a:r>
            <a:r>
              <a:rPr lang="zh-CN" altLang="en-US" dirty="0" smtClean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。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 pitchFamily="49" charset="-122"/>
              </a:rPr>
              <a:t>其中</a:t>
            </a:r>
            <a:r>
              <a:rPr lang="en-US" altLang="zh-CN" i="1" dirty="0" err="1">
                <a:solidFill>
                  <a:srgbClr val="0066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solidFill>
                  <a:srgbClr val="0066FF"/>
                </a:solidFill>
                <a:ea typeface="宋体" panose="02010600030101010101" pitchFamily="2" charset="-122"/>
                <a:cs typeface="楷体_GB2312" pitchFamily="49" charset="-122"/>
              </a:rPr>
              <a:t>：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  <a:cs typeface="楷体_GB2312" pitchFamily="49" charset="-122"/>
              </a:rPr>
              <a:t>1≤</a:t>
            </a:r>
            <a:r>
              <a:rPr lang="en-US" altLang="zh-CN" sz="2400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  <a:cs typeface="楷体_GB2312" pitchFamily="49" charset="-122"/>
              </a:rPr>
              <a:t>≤</a:t>
            </a:r>
            <a:r>
              <a:rPr lang="en-US" altLang="zh-CN" sz="2400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  <a:cs typeface="楷体_GB2312" pitchFamily="49" charset="-122"/>
              </a:rPr>
              <a:t>+1</a:t>
            </a:r>
            <a:r>
              <a:rPr lang="zh-CN" altLang="en-US" sz="2400" dirty="0" smtClean="0">
                <a:solidFill>
                  <a:srgbClr val="0066FF"/>
                </a:solidFill>
                <a:ea typeface="宋体" panose="02010600030101010101" pitchFamily="2" charset="-122"/>
                <a:cs typeface="楷体_GB2312" pitchFamily="49" charset="-122"/>
              </a:rPr>
              <a:t>。 </a:t>
            </a:r>
            <a:r>
              <a:rPr lang="zh-CN" altLang="en-US" sz="2400" dirty="0" smtClean="0">
                <a:solidFill>
                  <a:srgbClr val="0066FF"/>
                </a:solidFill>
                <a:cs typeface="楷体_GB2312" pitchFamily="49" charset="-122"/>
              </a:rPr>
              <a:t> 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361" y="278608"/>
            <a:ext cx="836518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>
              <a:defRPr sz="4000">
                <a:solidFill>
                  <a:schemeClr val="tx2"/>
                </a:solidFill>
                <a:ea typeface="黑体" pitchFamily="2" charset="-122"/>
              </a:defRPr>
            </a:lvl2pPr>
            <a:lvl3pPr algn="ctr">
              <a:defRPr sz="4000">
                <a:solidFill>
                  <a:schemeClr val="tx2"/>
                </a:solidFill>
                <a:ea typeface="黑体" pitchFamily="2" charset="-122"/>
              </a:defRPr>
            </a:lvl3pPr>
            <a:lvl4pPr algn="ctr">
              <a:defRPr sz="4000">
                <a:solidFill>
                  <a:schemeClr val="tx2"/>
                </a:solidFill>
                <a:ea typeface="黑体" pitchFamily="2" charset="-122"/>
              </a:defRPr>
            </a:lvl4pPr>
            <a:lvl5pPr algn="ctr">
              <a:defRPr sz="4000">
                <a:solidFill>
                  <a:schemeClr val="tx2"/>
                </a:solidFill>
                <a:ea typeface="黑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9pPr>
          </a:lstStyle>
          <a:p>
            <a:r>
              <a:rPr lang="en-US" altLang="zh-CN" dirty="0" smtClean="0"/>
              <a:t>2.2   </a:t>
            </a:r>
            <a:r>
              <a:rPr lang="zh-CN" altLang="en-US" dirty="0"/>
              <a:t>线性表的顺序存储及运算实现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962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2"/>
          <p:cNvSpPr txBox="1">
            <a:spLocks noChangeArrowheads="1"/>
          </p:cNvSpPr>
          <p:nvPr/>
        </p:nvSpPr>
        <p:spPr bwMode="auto">
          <a:xfrm>
            <a:off x="9361" y="278608"/>
            <a:ext cx="836518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>
              <a:defRPr sz="4000">
                <a:solidFill>
                  <a:schemeClr val="tx2"/>
                </a:solidFill>
                <a:ea typeface="黑体" pitchFamily="2" charset="-122"/>
              </a:defRPr>
            </a:lvl2pPr>
            <a:lvl3pPr algn="ctr">
              <a:defRPr sz="4000">
                <a:solidFill>
                  <a:schemeClr val="tx2"/>
                </a:solidFill>
                <a:ea typeface="黑体" pitchFamily="2" charset="-122"/>
              </a:defRPr>
            </a:lvl3pPr>
            <a:lvl4pPr algn="ctr">
              <a:defRPr sz="4000">
                <a:solidFill>
                  <a:schemeClr val="tx2"/>
                </a:solidFill>
                <a:ea typeface="黑体" pitchFamily="2" charset="-122"/>
              </a:defRPr>
            </a:lvl4pPr>
            <a:lvl5pPr algn="ctr">
              <a:defRPr sz="4000">
                <a:solidFill>
                  <a:schemeClr val="tx2"/>
                </a:solidFill>
                <a:ea typeface="黑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9pPr>
          </a:lstStyle>
          <a:p>
            <a:r>
              <a:rPr lang="en-US" altLang="zh-CN" dirty="0" smtClean="0"/>
              <a:t>2.2   </a:t>
            </a:r>
            <a:r>
              <a:rPr lang="zh-CN" altLang="en-US" dirty="0"/>
              <a:t>线性表的顺序存储及运算实现</a:t>
            </a:r>
            <a:endParaRPr lang="en-US" altLang="zh-CN" dirty="0"/>
          </a:p>
        </p:txBody>
      </p:sp>
      <p:sp>
        <p:nvSpPr>
          <p:cNvPr id="89" name="Rectangle 2"/>
          <p:cNvSpPr txBox="1">
            <a:spLocks noChangeArrowheads="1"/>
          </p:cNvSpPr>
          <p:nvPr/>
        </p:nvSpPr>
        <p:spPr>
          <a:xfrm>
            <a:off x="179512" y="1194986"/>
            <a:ext cx="4634602" cy="658642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marL="342900" indent="-342900" algn="l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kern="1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顺序表的基本运算实现</a:t>
            </a:r>
            <a:endParaRPr lang="zh-CN" altLang="en-US" sz="3200" kern="1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90" name="Rectangle 3"/>
          <p:cNvSpPr txBox="1">
            <a:spLocks noChangeArrowheads="1"/>
          </p:cNvSpPr>
          <p:nvPr/>
        </p:nvSpPr>
        <p:spPr>
          <a:xfrm>
            <a:off x="645646" y="1853629"/>
            <a:ext cx="3638322" cy="56726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kern="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1. </a:t>
            </a:r>
            <a:r>
              <a:rPr lang="zh-CN" altLang="en-US" sz="2800" kern="0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顺序表的插入运算</a:t>
            </a:r>
          </a:p>
        </p:txBody>
      </p:sp>
      <p:graphicFrame>
        <p:nvGraphicFramePr>
          <p:cNvPr id="91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615250"/>
              </p:ext>
            </p:extLst>
          </p:nvPr>
        </p:nvGraphicFramePr>
        <p:xfrm>
          <a:off x="5869233" y="2132860"/>
          <a:ext cx="1159381" cy="4608504"/>
        </p:xfrm>
        <a:graphic>
          <a:graphicData uri="http://schemas.openxmlformats.org/drawingml/2006/table">
            <a:tbl>
              <a:tblPr/>
              <a:tblGrid>
                <a:gridCol w="1159381"/>
              </a:tblGrid>
              <a:tr h="3840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0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0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0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0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 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0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0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 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0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0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0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0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0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6202701" y="210979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Ａ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202701" y="2546331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202701" y="2908984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Ｃ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202701" y="3273244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Ｄ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6202700" y="363589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Ｅ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6188872" y="4076424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188872" y="441914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Ｇ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6188872" y="482597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Ｈ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9" name="Group 2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102936"/>
              </p:ext>
            </p:extLst>
          </p:nvPr>
        </p:nvGraphicFramePr>
        <p:xfrm>
          <a:off x="5540178" y="2132864"/>
          <a:ext cx="211608" cy="4608504"/>
        </p:xfrm>
        <a:graphic>
          <a:graphicData uri="http://schemas.openxmlformats.org/drawingml/2006/table">
            <a:tbl>
              <a:tblPr/>
              <a:tblGrid>
                <a:gridCol w="211608"/>
              </a:tblGrid>
              <a:tr h="3840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7500" marR="54000" marT="13500" marB="135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0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1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67500" marR="54000" marT="13500" marB="1350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0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2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67500" marR="54000" marT="13500" marB="1350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0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3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67500" marR="54000" marT="13500" marB="1350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0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4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67500" marR="54000" marT="13500" marB="1350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0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5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67500" marR="54000" marT="13500" marB="1350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0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6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67500" marR="54000" marT="13500" marB="1350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0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7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67500" marR="54000" marT="13500" marB="1350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0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8</a:t>
                      </a:r>
                      <a:endParaRPr kumimoji="0" lang="zh-CN" altLang="zh-C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67500" marR="54000" marT="13500" marB="135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0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67500" marR="54000" marT="13500" marB="135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0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67500" marR="54000" marT="13500" marB="135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0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67500" marR="54000" marT="13500" marB="135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300126" y="166896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/>
            <a:r>
              <a:rPr lang="zh-CN" altLang="en-US" sz="1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pitchFamily="49" charset="-122"/>
              </a:rPr>
              <a:t>下标</a:t>
            </a:r>
          </a:p>
        </p:txBody>
      </p:sp>
      <p:sp>
        <p:nvSpPr>
          <p:cNvPr id="111" name="矩形 110"/>
          <p:cNvSpPr/>
          <p:nvPr/>
        </p:nvSpPr>
        <p:spPr>
          <a:xfrm>
            <a:off x="6034983" y="1668962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/>
            <a:r>
              <a:rPr lang="zh-CN" altLang="en-US" sz="1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pitchFamily="49" charset="-122"/>
              </a:rPr>
              <a:t>元素</a:t>
            </a:r>
          </a:p>
        </p:txBody>
      </p:sp>
      <p:sp>
        <p:nvSpPr>
          <p:cNvPr id="112" name="矩形 111"/>
          <p:cNvSpPr/>
          <p:nvPr/>
        </p:nvSpPr>
        <p:spPr>
          <a:xfrm>
            <a:off x="752155" y="2425165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例：在第５个位置插入Ｚ</a:t>
            </a:r>
            <a:endParaRPr lang="zh-CN" altLang="en-US" dirty="0">
              <a:solidFill>
                <a:srgbClr val="0066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75044" y="363589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89054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48148E-6 L 0.00087 0.0597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7.40741E-7 L 2.5E-6 0.0592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7.40741E-7 L 2.5E-6 0.0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-0.00139 0.0643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6" grpId="0"/>
      <p:bldP spid="107" grpId="0"/>
      <p:bldP spid="108" grpId="0"/>
      <p:bldP spid="112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7409" y="281674"/>
            <a:ext cx="4200575" cy="485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顺序表插入算法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5656" y="1079591"/>
            <a:ext cx="6365081" cy="5472608"/>
          </a:xfrm>
        </p:spPr>
        <p:txBody>
          <a:bodyPr/>
          <a:lstStyle/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1800" b="1" dirty="0" err="1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8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Insert_SeqList</a:t>
            </a:r>
            <a:r>
              <a:rPr lang="en-US" altLang="zh-CN" sz="18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PSeqList</a:t>
            </a:r>
            <a:r>
              <a:rPr lang="en-US" altLang="zh-CN" sz="18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PL</a:t>
            </a:r>
            <a:r>
              <a:rPr lang="zh-CN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b="1" dirty="0" err="1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8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 err="1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b="1" dirty="0" err="1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DataType</a:t>
            </a:r>
            <a:r>
              <a:rPr lang="en-US" altLang="zh-CN" sz="18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x)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1200" b="1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     </a:t>
            </a:r>
            <a:r>
              <a:rPr lang="en-US" altLang="zh-CN" sz="1800" b="1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j;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endParaRPr lang="en-US" altLang="zh-CN" sz="1200" b="1" u="sng" dirty="0" smtClean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endParaRPr lang="en-US" altLang="zh-CN" sz="1200" b="1" u="sng" dirty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1200" b="1" u="sng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endParaRPr lang="en-US" altLang="zh-CN" sz="1200" b="1" u="sng" dirty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endParaRPr lang="en-US" altLang="zh-CN" sz="1200" b="1" dirty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endParaRPr lang="en-US" altLang="zh-CN" sz="1200" b="1" dirty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endParaRPr lang="en-US" altLang="zh-CN" sz="1200" b="1" dirty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endParaRPr lang="en-US" altLang="zh-CN" sz="1200" b="1" dirty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endParaRPr lang="en-US" altLang="zh-CN" sz="1200" b="1" dirty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endParaRPr lang="en-US" altLang="zh-CN" sz="1200" b="1" dirty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endParaRPr lang="en-US" altLang="zh-CN" sz="1200" b="1" dirty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1200" b="1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endParaRPr lang="zh-CN" altLang="en-US" sz="1200" b="1" dirty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1200" b="1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　　</a:t>
            </a:r>
            <a:endParaRPr lang="en-US" altLang="zh-CN" sz="1200" b="1" dirty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 b="1" dirty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b="1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endParaRPr lang="en-US" altLang="zh-CN" sz="1200" b="1" dirty="0" smtClean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 b="1" dirty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 b="1" dirty="0" smtClean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 b="1" dirty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b="1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 b="1" dirty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 b="1" dirty="0" smtClean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200" b="1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200" b="1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1800" b="1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 </a:t>
            </a:r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(1);</a:t>
            </a:r>
            <a:r>
              <a:rPr lang="zh-CN" altLang="en-US" sz="1800" b="1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　　</a:t>
            </a:r>
            <a:r>
              <a:rPr lang="zh-CN" altLang="en-US" sz="1800" b="1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</a:t>
            </a:r>
            <a:r>
              <a:rPr lang="en-US" altLang="zh-CN" sz="18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</a:t>
            </a:r>
            <a:r>
              <a:rPr lang="zh-CN" altLang="en-US" sz="18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插入成功，返回*</a:t>
            </a:r>
            <a:r>
              <a:rPr lang="en-US" altLang="zh-CN" sz="18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b="1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sz="1200" b="1" dirty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1789510" y="5194786"/>
            <a:ext cx="66809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</a:rPr>
              <a:t>for(j= PL -&gt; length -1; j&gt;=i-1; j-</a:t>
            </a:r>
            <a:r>
              <a:rPr lang="en-US" altLang="zh-CN" sz="1800" b="1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-)  </a:t>
            </a:r>
            <a:endParaRPr lang="en-US" altLang="zh-CN" sz="1800" b="1" dirty="0">
              <a:solidFill>
                <a:srgbClr val="002A7E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1800" b="1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 PL </a:t>
            </a:r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</a:rPr>
              <a:t>-&gt;data[j+1]= PL -&gt;data[j];     </a:t>
            </a:r>
            <a:r>
              <a:rPr lang="en-US" altLang="zh-CN" sz="1800" b="1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             </a:t>
            </a:r>
            <a:r>
              <a:rPr lang="en-US" altLang="zh-CN" sz="1800" b="1" kern="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 </a:t>
            </a:r>
            <a:r>
              <a:rPr lang="zh-CN" altLang="en-US" sz="1800" b="1" kern="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移动元素 *</a:t>
            </a:r>
            <a:r>
              <a:rPr lang="en-US" altLang="zh-CN" sz="1800" b="1" kern="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1772114" y="5797468"/>
            <a:ext cx="63603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</a:rPr>
              <a:t>PL-&gt;data[i-1]=x;                                             </a:t>
            </a:r>
            <a:r>
              <a:rPr lang="en-US" altLang="zh-CN" sz="1800" b="1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1800" b="1" kern="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/*</a:t>
            </a:r>
            <a:r>
              <a:rPr lang="zh-CN" altLang="en-US" sz="1800" b="1" kern="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新元素插入*</a:t>
            </a:r>
            <a:r>
              <a:rPr lang="en-US" altLang="zh-CN" sz="1800" b="1" kern="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1789510" y="6105102"/>
            <a:ext cx="61601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</a:rPr>
              <a:t>PL-&gt; length ++;                      </a:t>
            </a:r>
            <a:r>
              <a:rPr lang="en-US" altLang="zh-CN" sz="1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1800" b="1" kern="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</a:t>
            </a:r>
            <a:r>
              <a:rPr lang="zh-CN" altLang="en-US" sz="1800" b="1" kern="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表长加 </a:t>
            </a:r>
            <a:r>
              <a:rPr lang="en-US" altLang="zh-CN" sz="1800" b="1" kern="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1*/</a:t>
            </a:r>
            <a:endParaRPr lang="zh-CN" altLang="en-US" sz="1800" b="1" kern="0" dirty="0">
              <a:solidFill>
                <a:schemeClr val="bg2">
                  <a:lumMod val="90000"/>
                  <a:lumOff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821141" y="1807908"/>
            <a:ext cx="6649288" cy="1214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-57150" eaLnBrk="1" hangingPunct="1">
              <a:lnSpc>
                <a:spcPct val="105000"/>
              </a:lnSpc>
              <a:spcBef>
                <a:spcPct val="5000"/>
              </a:spcBef>
              <a:defRPr/>
            </a:pPr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(!PL) </a:t>
            </a:r>
            <a:r>
              <a:rPr lang="en-US" altLang="zh-CN" sz="1800" b="1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                                  </a:t>
            </a:r>
            <a:r>
              <a:rPr lang="en-US" altLang="zh-CN" sz="1800" b="1" kern="0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</a:t>
            </a:r>
            <a:r>
              <a:rPr lang="zh-CN" altLang="en-US" sz="1800" b="1" kern="0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表不存在，不能插入*</a:t>
            </a:r>
            <a:r>
              <a:rPr lang="en-US" altLang="zh-CN" sz="1800" b="1" kern="0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endParaRPr lang="en-US" altLang="zh-CN" sz="1800" b="1" kern="0" dirty="0">
              <a:solidFill>
                <a:schemeClr val="bg2">
                  <a:lumMod val="90000"/>
                  <a:lumOff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1800" b="1" dirty="0" err="1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zh-CN" altLang="en-US" sz="1800" b="1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表不存在</a:t>
            </a:r>
            <a:r>
              <a:rPr lang="zh-CN" altLang="en-US" sz="1800" b="1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sz="1800" b="1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1800" b="1" dirty="0">
              <a:solidFill>
                <a:srgbClr val="002A7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return(-2); </a:t>
            </a:r>
          </a:p>
          <a:p>
            <a:pPr eaLnBrk="1" hangingPunct="1"/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zh-CN" altLang="en-US" sz="1800" b="1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839541" y="2972681"/>
            <a:ext cx="705293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(PL-&gt; length &gt;= MAXSIZE) </a:t>
            </a:r>
            <a:r>
              <a:rPr lang="en-US" altLang="zh-CN" sz="1800" b="1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  </a:t>
            </a:r>
            <a:r>
              <a:rPr lang="en-US" altLang="zh-CN" sz="1800" b="1" kern="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</a:t>
            </a:r>
            <a:r>
              <a:rPr lang="zh-CN" altLang="en-US" sz="1800" b="1" kern="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表空间已满，不能插入*</a:t>
            </a:r>
            <a:r>
              <a:rPr lang="en-US" altLang="zh-CN" sz="1800" b="1" kern="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</a:p>
          <a:p>
            <a:pPr eaLnBrk="1" hangingPunct="1"/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 err="1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zh-CN" altLang="en-US" sz="1800" b="1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表溢出”</a:t>
            </a:r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/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return(-1); </a:t>
            </a:r>
          </a:p>
          <a:p>
            <a:pPr eaLnBrk="1" hangingPunct="1"/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800" b="1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1821834" y="4104029"/>
            <a:ext cx="638278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altLang="zh-CN" sz="1800" b="1" dirty="0" err="1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&lt;1 || </a:t>
            </a:r>
            <a:r>
              <a:rPr lang="en-US" altLang="zh-CN" sz="1800" b="1" dirty="0" err="1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PL-&gt; length +1) { </a:t>
            </a:r>
            <a:r>
              <a:rPr lang="zh-CN" altLang="en-US" sz="1800" b="1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 </a:t>
            </a:r>
            <a:r>
              <a:rPr lang="zh-CN" altLang="en-US" sz="1800" b="1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800" b="1" kern="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</a:t>
            </a:r>
            <a:r>
              <a:rPr lang="zh-CN" altLang="en-US" sz="1800" b="1" kern="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检查插入位置的合法性*</a:t>
            </a:r>
            <a:r>
              <a:rPr lang="en-US" altLang="zh-CN" sz="1800" b="1" kern="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</a:p>
          <a:p>
            <a:pPr eaLnBrk="1" hangingPunct="1"/>
            <a:r>
              <a:rPr lang="zh-CN" altLang="en-US" sz="1800" b="1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 err="1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zh-CN" altLang="en-US" sz="1800" b="1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插入位置不合法”</a:t>
            </a:r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/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return(0); </a:t>
            </a:r>
          </a:p>
          <a:p>
            <a:pPr eaLnBrk="1" hangingPunct="1"/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2023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2" dur="25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25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25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8" dur="25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25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25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4" dur="250" autoRev="1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250" autoRev="1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250" autoRev="1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0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autoRev="1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autoRev="1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autoRev="1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autoRev="1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autoRev="1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autoRev="1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4" grpId="0"/>
      <p:bldP spid="39945" grpId="0"/>
      <p:bldP spid="39946" grpId="0"/>
      <p:bldP spid="10" grpId="0"/>
      <p:bldP spid="11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  <a:cs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0964" name="Objec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6287713"/>
              </p:ext>
            </p:extLst>
          </p:nvPr>
        </p:nvGraphicFramePr>
        <p:xfrm>
          <a:off x="1555992" y="5517232"/>
          <a:ext cx="5794231" cy="856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36" r:id="rId3" imgW="2743200" imgH="431800" progId="">
                  <p:embed/>
                </p:oleObj>
              </mc:Choice>
              <mc:Fallback>
                <p:oleObj r:id="rId3" imgW="2743200" imgH="43180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992" y="5517232"/>
                        <a:ext cx="5794231" cy="8568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1143001" y="30836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  <a:cs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title"/>
          </p:nvPr>
        </p:nvSpPr>
        <p:spPr>
          <a:xfrm>
            <a:off x="255693" y="1041451"/>
            <a:ext cx="5455340" cy="658642"/>
          </a:xfrm>
        </p:spPr>
        <p:txBody>
          <a:bodyPr wrap="none">
            <a:spAutoFit/>
          </a:bodyPr>
          <a:lstStyle/>
          <a:p>
            <a:pPr marL="342900" indent="-342900" algn="l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kern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顺序表插入运算的效率分析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361" y="278608"/>
            <a:ext cx="836518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>
              <a:defRPr sz="4000">
                <a:solidFill>
                  <a:schemeClr val="tx2"/>
                </a:solidFill>
                <a:ea typeface="黑体" pitchFamily="2" charset="-122"/>
              </a:defRPr>
            </a:lvl2pPr>
            <a:lvl3pPr algn="ctr">
              <a:defRPr sz="4000">
                <a:solidFill>
                  <a:schemeClr val="tx2"/>
                </a:solidFill>
                <a:ea typeface="黑体" pitchFamily="2" charset="-122"/>
              </a:defRPr>
            </a:lvl3pPr>
            <a:lvl4pPr algn="ctr">
              <a:defRPr sz="4000">
                <a:solidFill>
                  <a:schemeClr val="tx2"/>
                </a:solidFill>
                <a:ea typeface="黑体" pitchFamily="2" charset="-122"/>
              </a:defRPr>
            </a:lvl4pPr>
            <a:lvl5pPr algn="ctr">
              <a:defRPr sz="4000">
                <a:solidFill>
                  <a:schemeClr val="tx2"/>
                </a:solidFill>
                <a:ea typeface="黑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9pPr>
          </a:lstStyle>
          <a:p>
            <a:r>
              <a:rPr lang="en-US" altLang="zh-CN" dirty="0" smtClean="0"/>
              <a:t>2.2   </a:t>
            </a:r>
            <a:r>
              <a:rPr lang="zh-CN" altLang="en-US" dirty="0"/>
              <a:t>线性表的顺序存储及运算实现</a:t>
            </a:r>
            <a:endParaRPr lang="en-US" altLang="zh-CN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424350"/>
              </p:ext>
            </p:extLst>
          </p:nvPr>
        </p:nvGraphicFramePr>
        <p:xfrm>
          <a:off x="665891" y="1781721"/>
          <a:ext cx="8081122" cy="708660"/>
        </p:xfrm>
        <a:graphic>
          <a:graphicData uri="http://schemas.openxmlformats.org/drawingml/2006/table">
            <a:tbl>
              <a:tblPr/>
              <a:tblGrid>
                <a:gridCol w="774257"/>
                <a:gridCol w="812006"/>
                <a:gridCol w="812006"/>
                <a:gridCol w="812006"/>
                <a:gridCol w="812006"/>
                <a:gridCol w="810816"/>
                <a:gridCol w="812006"/>
                <a:gridCol w="812006"/>
                <a:gridCol w="1624013"/>
              </a:tblGrid>
              <a:tr h="55125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2400" b="0" i="0" u="none" strike="noStrike" kern="1200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kern="1200" cap="none" normalizeH="0" baseline="-25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2400" b="0" i="0" u="none" strike="noStrike" kern="1200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400" b="0" i="0" u="none" strike="noStrike" kern="1200" cap="none" normalizeH="0" baseline="-25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kumimoji="0" lang="zh-CN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2400" b="0" i="1" u="none" strike="noStrike" kern="1200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i-</a:t>
                      </a:r>
                      <a:r>
                        <a:rPr kumimoji="0" lang="en-US" altLang="zh-CN" sz="2400" b="0" i="0" u="none" strike="noStrike" kern="1200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kern="1200" cap="none" normalizeH="0" baseline="-25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2400" b="0" i="1" u="none" strike="noStrike" kern="1200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endParaRPr kumimoji="0" lang="zh-CN" altLang="en-US" sz="2400" b="0" i="1" u="none" strike="noStrike" kern="1200" cap="none" normalizeH="0" baseline="-25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kumimoji="0" lang="zh-CN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24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endParaRPr kumimoji="0" lang="zh-CN" altLang="en-US" sz="2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……</a:t>
                      </a:r>
                      <a:endParaRPr kumimoji="0" lang="zh-CN" alt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</a:tbl>
          </a:graphicData>
        </a:graphic>
      </p:graphicFrame>
      <p:sp>
        <p:nvSpPr>
          <p:cNvPr id="2" name="左大括号 1"/>
          <p:cNvSpPr/>
          <p:nvPr/>
        </p:nvSpPr>
        <p:spPr>
          <a:xfrm rot="16200000">
            <a:off x="3624338" y="-309300"/>
            <a:ext cx="203790" cy="5832649"/>
          </a:xfrm>
          <a:prstGeom prst="leftBrace">
            <a:avLst>
              <a:gd name="adj1" fmla="val 76541"/>
              <a:gd name="adj2" fmla="val 4902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4861" y="2793826"/>
            <a:ext cx="39437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</a:t>
            </a:r>
            <a:r>
              <a:rPr lang="zh-CN" altLang="en-US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插入位置</a:t>
            </a:r>
            <a:r>
              <a:rPr lang="en-US" altLang="zh-CN" dirty="0" smtClean="0">
                <a:solidFill>
                  <a:srgbClr val="0070C0"/>
                </a:solidFill>
              </a:rPr>
              <a:t>1~</a:t>
            </a:r>
            <a:r>
              <a:rPr lang="en-US" altLang="zh-CN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solidFill>
                  <a:srgbClr val="0070C0"/>
                </a:solidFill>
              </a:rPr>
              <a:t>+1</a:t>
            </a:r>
            <a:r>
              <a:rPr lang="zh-CN" altLang="en-US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共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FF0000"/>
                </a:solidFill>
              </a:rPr>
              <a:t>＋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68623" y="4320635"/>
                <a:ext cx="7906999" cy="11706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457200" eaLnBrk="1" hangingPunct="1">
                  <a:buClr>
                    <a:srgbClr val="FF0000"/>
                  </a:buClr>
                  <a:buSzPct val="85000"/>
                  <a:buFont typeface="Wingdings" panose="05000000000000000000" pitchFamily="2" charset="2"/>
                  <a:buChar char="n"/>
                </a:pPr>
                <a:r>
                  <a:rPr lang="zh-CN" altLang="en-US" sz="2800" dirty="0" smtClean="0">
                    <a:solidFill>
                      <a:srgbClr val="0070C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设在第</a:t>
                </a:r>
                <a:r>
                  <a:rPr lang="en-US" altLang="zh-CN" sz="2800" i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dirty="0">
                    <a:solidFill>
                      <a:srgbClr val="0070C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个位置上作插入的概率</a:t>
                </a:r>
                <a:r>
                  <a:rPr lang="zh-CN" altLang="en-US" sz="2800" dirty="0" smtClean="0">
                    <a:solidFill>
                      <a:srgbClr val="0070C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为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800" i="1" baseline="-25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dirty="0">
                    <a:solidFill>
                      <a:srgbClr val="0070C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，则在等概率情况</a:t>
                </a:r>
                <a:r>
                  <a:rPr lang="zh-CN" altLang="en-US" sz="2800" dirty="0" smtClean="0">
                    <a:solidFill>
                      <a:srgbClr val="0070C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下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800" i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 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𝑛</m:t>
                        </m:r>
                        <m: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+1</m:t>
                        </m:r>
                      </m:den>
                    </m:f>
                  </m:oMath>
                </a14:m>
                <a:endParaRPr lang="en-US" altLang="zh-CN" sz="2800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23" y="4320635"/>
                <a:ext cx="7906999" cy="1170641"/>
              </a:xfrm>
              <a:prstGeom prst="rect">
                <a:avLst/>
              </a:prstGeom>
              <a:blipFill rotWithShape="0">
                <a:blip r:embed="rId5"/>
                <a:stretch>
                  <a:fillRect t="-7292" b="-2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368623" y="3311009"/>
            <a:ext cx="80918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457200" eaLnBrk="1" hangingPunct="1">
              <a:buClr>
                <a:srgbClr val="FF0000"/>
              </a:buClr>
              <a:buSzPct val="84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在第</a:t>
            </a:r>
            <a:r>
              <a:rPr lang="en-US" altLang="zh-CN" sz="2800" i="1" dirty="0" err="1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个位置插入，需</a:t>
            </a:r>
            <a:r>
              <a:rPr lang="zh-CN" altLang="en-US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把</a:t>
            </a:r>
            <a:r>
              <a:rPr lang="en-US" altLang="zh-CN" sz="2800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800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sz="2800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800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都向后</a:t>
            </a:r>
            <a:r>
              <a:rPr lang="zh-CN" altLang="en-US" sz="28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移动一个位置共需要移动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个元素。</a:t>
            </a:r>
          </a:p>
        </p:txBody>
      </p:sp>
      <p:sp>
        <p:nvSpPr>
          <p:cNvPr id="10" name="矩形 9"/>
          <p:cNvSpPr/>
          <p:nvPr/>
        </p:nvSpPr>
        <p:spPr>
          <a:xfrm>
            <a:off x="1754124" y="3628446"/>
            <a:ext cx="5904656" cy="1728157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插入算法的平均时间复杂度为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O(n)</a:t>
            </a:r>
            <a:endParaRPr lang="zh-CN" altLang="en-US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84867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94986"/>
            <a:ext cx="4634602" cy="658642"/>
          </a:xfrm>
        </p:spPr>
        <p:txBody>
          <a:bodyPr wrap="none">
            <a:spAutoFit/>
          </a:bodyPr>
          <a:lstStyle/>
          <a:p>
            <a:pPr marL="342900" indent="-342900" algn="l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kern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顺序表的基本运算实现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5646" y="1853628"/>
            <a:ext cx="7958802" cy="404931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２</a:t>
            </a:r>
            <a:r>
              <a:rPr lang="en-US" altLang="zh-CN" sz="28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. </a:t>
            </a:r>
            <a:r>
              <a:rPr lang="zh-CN" altLang="en-US" sz="28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顺序表</a:t>
            </a:r>
            <a:r>
              <a:rPr lang="zh-CN" altLang="en-US" sz="2800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的删除运算</a:t>
            </a:r>
            <a:endParaRPr lang="zh-CN" altLang="en-US" sz="2800" dirty="0">
              <a:solidFill>
                <a:schemeClr val="bg2">
                  <a:lumMod val="90000"/>
                  <a:lumOff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4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顺序</a:t>
            </a:r>
            <a:r>
              <a:rPr lang="zh-CN" altLang="en-US" sz="240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</a:t>
            </a:r>
            <a:r>
              <a:rPr lang="zh-CN" altLang="en-US" sz="24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的删除是指将表中第</a:t>
            </a:r>
            <a:r>
              <a:rPr lang="en-US" altLang="zh-CN" sz="2400" i="1" dirty="0" err="1">
                <a:solidFill>
                  <a:srgbClr val="0066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个元素从线性表中去掉，删除后使</a:t>
            </a:r>
            <a:r>
              <a:rPr lang="zh-CN" altLang="en-US" sz="240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原表长为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的表：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(</a:t>
            </a:r>
            <a:r>
              <a:rPr lang="en-US" altLang="zh-CN" i="1" dirty="0">
                <a:solidFill>
                  <a:schemeClr val="bg2">
                    <a:lumMod val="90000"/>
                    <a:lumOff val="10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1</a:t>
            </a:r>
            <a:r>
              <a:rPr lang="zh-CN" altLang="en-US" dirty="0" smtClean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，</a:t>
            </a:r>
            <a:r>
              <a:rPr lang="en-US" altLang="zh-CN" i="1" dirty="0">
                <a:solidFill>
                  <a:schemeClr val="bg2">
                    <a:lumMod val="90000"/>
                    <a:lumOff val="10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2</a:t>
            </a:r>
            <a:r>
              <a:rPr lang="zh-CN" altLang="en-US" dirty="0" smtClean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，</a:t>
            </a:r>
            <a:r>
              <a:rPr lang="en-US" altLang="zh-CN" dirty="0" smtClean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... </a:t>
            </a:r>
            <a:r>
              <a:rPr lang="zh-CN" altLang="en-US" dirty="0" smtClean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，</a:t>
            </a:r>
            <a:r>
              <a:rPr lang="en-US" altLang="zh-CN" i="1" dirty="0">
                <a:solidFill>
                  <a:schemeClr val="bg2">
                    <a:lumMod val="90000"/>
                    <a:lumOff val="10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i</a:t>
            </a:r>
            <a:r>
              <a:rPr lang="en-US" altLang="zh-CN" baseline="-25000" dirty="0" smtClean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-1</a:t>
            </a:r>
            <a:r>
              <a:rPr lang="zh-CN" altLang="en-US" dirty="0" smtClean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，</a:t>
            </a:r>
            <a:r>
              <a:rPr lang="en-US" altLang="zh-CN" i="1" dirty="0">
                <a:solidFill>
                  <a:schemeClr val="bg2">
                    <a:lumMod val="90000"/>
                    <a:lumOff val="10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i</a:t>
            </a:r>
            <a:r>
              <a:rPr lang="zh-CN" altLang="en-US" dirty="0" smtClean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，</a:t>
            </a:r>
            <a:r>
              <a:rPr lang="en-US" altLang="zh-CN" i="1" dirty="0">
                <a:solidFill>
                  <a:schemeClr val="bg2">
                    <a:lumMod val="90000"/>
                    <a:lumOff val="10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i</a:t>
            </a:r>
            <a:r>
              <a:rPr lang="en-US" altLang="zh-CN" baseline="-25000" dirty="0" smtClean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+1</a:t>
            </a:r>
            <a:r>
              <a:rPr lang="zh-CN" altLang="en-US" dirty="0" smtClean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，</a:t>
            </a:r>
            <a:r>
              <a:rPr lang="en-US" altLang="zh-CN" dirty="0" smtClean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... </a:t>
            </a:r>
            <a:r>
              <a:rPr lang="zh-CN" altLang="en-US" dirty="0" smtClean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，</a:t>
            </a:r>
            <a:r>
              <a:rPr lang="en-US" altLang="zh-CN" i="1" dirty="0">
                <a:solidFill>
                  <a:schemeClr val="bg2">
                    <a:lumMod val="90000"/>
                    <a:lumOff val="10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n</a:t>
            </a:r>
            <a:r>
              <a:rPr lang="en-US" altLang="zh-CN" dirty="0" smtClean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)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变为表长为 </a:t>
            </a:r>
            <a:r>
              <a:rPr lang="en-US" altLang="zh-CN" sz="2800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en-US" altLang="zh-CN" sz="2100" dirty="0" smtClean="0">
                <a:solidFill>
                  <a:srgbClr val="0066FF"/>
                </a:solidFill>
              </a:rPr>
              <a:t> </a:t>
            </a:r>
            <a:r>
              <a:rPr lang="zh-CN" altLang="en-US" sz="210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4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</a:t>
            </a:r>
            <a:r>
              <a:rPr lang="zh-CN" altLang="en-US" sz="2100" dirty="0">
                <a:solidFill>
                  <a:srgbClr val="0066FF"/>
                </a:solidFill>
              </a:rPr>
              <a:t>：</a:t>
            </a:r>
          </a:p>
          <a:p>
            <a:pPr lvl="2" eaLnBrk="1" hangingPunct="1">
              <a:buNone/>
            </a:pPr>
            <a:r>
              <a:rPr lang="en-US" altLang="zh-CN" dirty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(</a:t>
            </a:r>
            <a:r>
              <a:rPr lang="en-US" altLang="zh-CN" i="1" dirty="0">
                <a:solidFill>
                  <a:schemeClr val="bg2">
                    <a:lumMod val="90000"/>
                    <a:lumOff val="10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baseline="-25000" dirty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1</a:t>
            </a:r>
            <a:r>
              <a:rPr lang="zh-CN" altLang="en-US" dirty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，</a:t>
            </a:r>
            <a:r>
              <a:rPr lang="en-US" altLang="zh-CN" i="1" dirty="0">
                <a:solidFill>
                  <a:schemeClr val="bg2">
                    <a:lumMod val="90000"/>
                    <a:lumOff val="10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baseline="-25000" dirty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2</a:t>
            </a:r>
            <a:r>
              <a:rPr lang="zh-CN" altLang="en-US" dirty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，</a:t>
            </a:r>
            <a:r>
              <a:rPr lang="en-US" altLang="zh-CN" dirty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... </a:t>
            </a:r>
            <a:r>
              <a:rPr lang="zh-CN" altLang="en-US" dirty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，</a:t>
            </a:r>
            <a:r>
              <a:rPr lang="en-US" altLang="zh-CN" i="1" dirty="0">
                <a:solidFill>
                  <a:schemeClr val="bg2">
                    <a:lumMod val="90000"/>
                    <a:lumOff val="10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i</a:t>
            </a:r>
            <a:r>
              <a:rPr lang="en-US" altLang="zh-CN" baseline="-25000" dirty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-1</a:t>
            </a:r>
            <a:r>
              <a:rPr lang="zh-CN" altLang="en-US" dirty="0" smtClean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，</a:t>
            </a:r>
            <a:r>
              <a:rPr lang="en-US" altLang="zh-CN" i="1" dirty="0" smtClean="0">
                <a:solidFill>
                  <a:schemeClr val="bg2">
                    <a:lumMod val="90000"/>
                    <a:lumOff val="10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smtClean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i</a:t>
            </a:r>
            <a:r>
              <a:rPr lang="en-US" altLang="zh-CN" baseline="-25000" dirty="0" smtClean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+1</a:t>
            </a:r>
            <a:r>
              <a:rPr lang="zh-CN" altLang="en-US" dirty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，</a:t>
            </a:r>
            <a:r>
              <a:rPr lang="en-US" altLang="zh-CN" dirty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... </a:t>
            </a:r>
            <a:r>
              <a:rPr lang="zh-CN" altLang="en-US" dirty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，</a:t>
            </a:r>
            <a:r>
              <a:rPr lang="en-US" altLang="zh-CN" i="1" dirty="0">
                <a:solidFill>
                  <a:schemeClr val="bg2">
                    <a:lumMod val="90000"/>
                    <a:lumOff val="10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n</a:t>
            </a:r>
            <a:r>
              <a:rPr lang="en-US" altLang="zh-CN" dirty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) </a:t>
            </a:r>
            <a:r>
              <a:rPr lang="zh-CN" altLang="en-US" dirty="0" smtClean="0">
                <a:solidFill>
                  <a:srgbClr val="002A7E"/>
                </a:solidFill>
                <a:ea typeface="宋体" panose="02010600030101010101" pitchFamily="2" charset="-122"/>
                <a:cs typeface="楷体_GB2312" pitchFamily="49" charset="-122"/>
              </a:rPr>
              <a:t>。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 pitchFamily="49" charset="-122"/>
              </a:rPr>
              <a:t>其中</a:t>
            </a:r>
            <a:r>
              <a:rPr lang="en-US" altLang="zh-CN" i="1" dirty="0" err="1">
                <a:solidFill>
                  <a:srgbClr val="0066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solidFill>
                  <a:srgbClr val="0066FF"/>
                </a:solidFill>
                <a:ea typeface="宋体" panose="02010600030101010101" pitchFamily="2" charset="-122"/>
                <a:cs typeface="楷体_GB2312" pitchFamily="49" charset="-122"/>
              </a:rPr>
              <a:t>：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  <a:cs typeface="楷体_GB2312" pitchFamily="49" charset="-122"/>
              </a:rPr>
              <a:t>1≤</a:t>
            </a:r>
            <a:r>
              <a:rPr lang="en-US" altLang="zh-CN" sz="2400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  <a:cs typeface="楷体_GB2312" pitchFamily="49" charset="-122"/>
              </a:rPr>
              <a:t>≤</a:t>
            </a:r>
            <a:r>
              <a:rPr lang="en-US" altLang="zh-CN" sz="2400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  <a:cs typeface="楷体_GB2312" pitchFamily="49" charset="-122"/>
              </a:rPr>
              <a:t>+1</a:t>
            </a:r>
            <a:r>
              <a:rPr lang="zh-CN" altLang="en-US" sz="2400" dirty="0" smtClean="0">
                <a:solidFill>
                  <a:srgbClr val="0066FF"/>
                </a:solidFill>
                <a:ea typeface="宋体" panose="02010600030101010101" pitchFamily="2" charset="-122"/>
                <a:cs typeface="楷体_GB2312" pitchFamily="49" charset="-122"/>
              </a:rPr>
              <a:t>。 </a:t>
            </a:r>
            <a:r>
              <a:rPr lang="zh-CN" altLang="en-US" sz="2400" dirty="0" smtClean="0">
                <a:solidFill>
                  <a:srgbClr val="0066FF"/>
                </a:solidFill>
                <a:cs typeface="楷体_GB2312" pitchFamily="49" charset="-122"/>
              </a:rPr>
              <a:t> 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361" y="278608"/>
            <a:ext cx="836518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>
              <a:defRPr sz="4000">
                <a:solidFill>
                  <a:schemeClr val="tx2"/>
                </a:solidFill>
                <a:ea typeface="黑体" pitchFamily="2" charset="-122"/>
              </a:defRPr>
            </a:lvl2pPr>
            <a:lvl3pPr algn="ctr">
              <a:defRPr sz="4000">
                <a:solidFill>
                  <a:schemeClr val="tx2"/>
                </a:solidFill>
                <a:ea typeface="黑体" pitchFamily="2" charset="-122"/>
              </a:defRPr>
            </a:lvl3pPr>
            <a:lvl4pPr algn="ctr">
              <a:defRPr sz="4000">
                <a:solidFill>
                  <a:schemeClr val="tx2"/>
                </a:solidFill>
                <a:ea typeface="黑体" pitchFamily="2" charset="-122"/>
              </a:defRPr>
            </a:lvl4pPr>
            <a:lvl5pPr algn="ctr">
              <a:defRPr sz="4000">
                <a:solidFill>
                  <a:schemeClr val="tx2"/>
                </a:solidFill>
                <a:ea typeface="黑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9pPr>
          </a:lstStyle>
          <a:p>
            <a:r>
              <a:rPr lang="en-US" altLang="zh-CN" dirty="0" smtClean="0"/>
              <a:t>2.2   </a:t>
            </a:r>
            <a:r>
              <a:rPr lang="zh-CN" altLang="en-US" dirty="0"/>
              <a:t>线性表的顺序存储及运算实现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069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55725" y="1341438"/>
            <a:ext cx="6816675" cy="4751387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线性表的逻辑结构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线性表的顺序存储结构及应用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线性表的链式存储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结构及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1331913" y="260350"/>
            <a:ext cx="5829300" cy="431800"/>
          </a:xfrm>
        </p:spPr>
        <p:txBody>
          <a:bodyPr anchor="ctr"/>
          <a:lstStyle/>
          <a:p>
            <a:pPr eaLnBrk="1" hangingPunct="1"/>
            <a:r>
              <a:rPr lang="zh-CN" altLang="en-US" smtClean="0"/>
              <a:t>本章主要内容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2"/>
          <p:cNvSpPr txBox="1">
            <a:spLocks noChangeArrowheads="1"/>
          </p:cNvSpPr>
          <p:nvPr/>
        </p:nvSpPr>
        <p:spPr bwMode="auto">
          <a:xfrm>
            <a:off x="9361" y="278608"/>
            <a:ext cx="836518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>
              <a:defRPr sz="4000">
                <a:solidFill>
                  <a:schemeClr val="tx2"/>
                </a:solidFill>
                <a:ea typeface="黑体" pitchFamily="2" charset="-122"/>
              </a:defRPr>
            </a:lvl2pPr>
            <a:lvl3pPr algn="ctr">
              <a:defRPr sz="4000">
                <a:solidFill>
                  <a:schemeClr val="tx2"/>
                </a:solidFill>
                <a:ea typeface="黑体" pitchFamily="2" charset="-122"/>
              </a:defRPr>
            </a:lvl3pPr>
            <a:lvl4pPr algn="ctr">
              <a:defRPr sz="4000">
                <a:solidFill>
                  <a:schemeClr val="tx2"/>
                </a:solidFill>
                <a:ea typeface="黑体" pitchFamily="2" charset="-122"/>
              </a:defRPr>
            </a:lvl4pPr>
            <a:lvl5pPr algn="ctr">
              <a:defRPr sz="4000">
                <a:solidFill>
                  <a:schemeClr val="tx2"/>
                </a:solidFill>
                <a:ea typeface="黑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9pPr>
          </a:lstStyle>
          <a:p>
            <a:r>
              <a:rPr lang="en-US" altLang="zh-CN" dirty="0" smtClean="0"/>
              <a:t>2.2   </a:t>
            </a:r>
            <a:r>
              <a:rPr lang="zh-CN" altLang="en-US" dirty="0"/>
              <a:t>线性表的顺序存储及运算实现</a:t>
            </a:r>
            <a:endParaRPr lang="en-US" altLang="zh-CN" dirty="0"/>
          </a:p>
        </p:txBody>
      </p:sp>
      <p:sp>
        <p:nvSpPr>
          <p:cNvPr id="89" name="Rectangle 2"/>
          <p:cNvSpPr txBox="1">
            <a:spLocks noChangeArrowheads="1"/>
          </p:cNvSpPr>
          <p:nvPr/>
        </p:nvSpPr>
        <p:spPr>
          <a:xfrm>
            <a:off x="179512" y="1194986"/>
            <a:ext cx="4634602" cy="658642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marL="342900" indent="-342900" algn="l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kern="1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顺序表的基本运算实现</a:t>
            </a:r>
            <a:endParaRPr lang="zh-CN" altLang="en-US" sz="3200" kern="1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90" name="Rectangle 3"/>
          <p:cNvSpPr txBox="1">
            <a:spLocks noChangeArrowheads="1"/>
          </p:cNvSpPr>
          <p:nvPr/>
        </p:nvSpPr>
        <p:spPr>
          <a:xfrm>
            <a:off x="645646" y="1853629"/>
            <a:ext cx="3638322" cy="56726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9pPr>
          </a:lstStyle>
          <a:p>
            <a:pPr eaLnBrk="1" hangingPunct="1">
              <a:buNone/>
            </a:pPr>
            <a:r>
              <a:rPr lang="zh-CN" altLang="en-US" sz="28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２</a:t>
            </a:r>
            <a:r>
              <a:rPr lang="en-US" altLang="zh-CN" sz="28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. </a:t>
            </a:r>
            <a:r>
              <a:rPr lang="zh-CN" altLang="en-US" sz="280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顺序表的删除运算</a:t>
            </a:r>
          </a:p>
        </p:txBody>
      </p:sp>
      <p:graphicFrame>
        <p:nvGraphicFramePr>
          <p:cNvPr id="91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818638"/>
              </p:ext>
            </p:extLst>
          </p:nvPr>
        </p:nvGraphicFramePr>
        <p:xfrm>
          <a:off x="5869233" y="2132860"/>
          <a:ext cx="1159381" cy="4704516"/>
        </p:xfrm>
        <a:graphic>
          <a:graphicData uri="http://schemas.openxmlformats.org/drawingml/2006/table">
            <a:tbl>
              <a:tblPr/>
              <a:tblGrid>
                <a:gridCol w="1159381"/>
              </a:tblGrid>
              <a:tr h="3840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0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0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0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0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 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0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0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 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0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0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0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0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0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6202701" y="210979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Ａ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202701" y="2546331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202701" y="2908984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Ｃ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202701" y="3273244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Ｄ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6202700" y="363589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Ｅ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6188872" y="4076424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188872" y="441914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Ｇ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6188872" y="489954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Ｈ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9" name="Group 207"/>
          <p:cNvGraphicFramePr>
            <a:graphicFrameLocks noGrp="1"/>
          </p:cNvGraphicFramePr>
          <p:nvPr>
            <p:extLst/>
          </p:nvPr>
        </p:nvGraphicFramePr>
        <p:xfrm>
          <a:off x="5540178" y="2132864"/>
          <a:ext cx="211608" cy="4608504"/>
        </p:xfrm>
        <a:graphic>
          <a:graphicData uri="http://schemas.openxmlformats.org/drawingml/2006/table">
            <a:tbl>
              <a:tblPr/>
              <a:tblGrid>
                <a:gridCol w="211608"/>
              </a:tblGrid>
              <a:tr h="3840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7500" marR="54000" marT="13500" marB="135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0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1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67500" marR="54000" marT="13500" marB="1350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0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2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67500" marR="54000" marT="13500" marB="1350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0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3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67500" marR="54000" marT="13500" marB="1350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0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4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67500" marR="54000" marT="13500" marB="1350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0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5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67500" marR="54000" marT="13500" marB="1350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0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6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67500" marR="54000" marT="13500" marB="1350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0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7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67500" marR="54000" marT="13500" marB="13500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0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8</a:t>
                      </a:r>
                      <a:endParaRPr kumimoji="0" lang="zh-CN" altLang="zh-C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67500" marR="54000" marT="13500" marB="135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0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67500" marR="54000" marT="13500" marB="135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0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67500" marR="54000" marT="13500" marB="135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0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67500" marR="54000" marT="13500" marB="135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300126" y="166896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/>
            <a:r>
              <a:rPr lang="zh-CN" altLang="en-US" sz="1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pitchFamily="49" charset="-122"/>
              </a:rPr>
              <a:t>下标</a:t>
            </a:r>
          </a:p>
        </p:txBody>
      </p:sp>
      <p:sp>
        <p:nvSpPr>
          <p:cNvPr id="111" name="矩形 110"/>
          <p:cNvSpPr/>
          <p:nvPr/>
        </p:nvSpPr>
        <p:spPr>
          <a:xfrm>
            <a:off x="6034983" y="1668962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/>
            <a:r>
              <a:rPr lang="zh-CN" altLang="en-US" sz="1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pitchFamily="49" charset="-122"/>
              </a:rPr>
              <a:t>元素</a:t>
            </a:r>
          </a:p>
        </p:txBody>
      </p:sp>
      <p:sp>
        <p:nvSpPr>
          <p:cNvPr id="112" name="矩形 111"/>
          <p:cNvSpPr/>
          <p:nvPr/>
        </p:nvSpPr>
        <p:spPr>
          <a:xfrm>
            <a:off x="752155" y="2425165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例：删除第５个元素Ｅ</a:t>
            </a:r>
            <a:endParaRPr lang="zh-CN" altLang="en-US" dirty="0">
              <a:solidFill>
                <a:srgbClr val="0066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68340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7.40741E-7 L 0.00087 -0.0722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361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7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7.40741E-7 L 2.5E-6 -0.0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33333E-6 L -0.00087 -0.0692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6" grpId="0"/>
      <p:bldP spid="107" grpId="0"/>
      <p:bldP spid="108" grpId="0"/>
      <p:bldP spid="1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7409" y="281674"/>
            <a:ext cx="4200575" cy="485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顺序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表删除算法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5656" y="1079591"/>
            <a:ext cx="6365081" cy="5472608"/>
          </a:xfrm>
        </p:spPr>
        <p:txBody>
          <a:bodyPr/>
          <a:lstStyle/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1800" b="1" dirty="0" err="1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8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Delete_SeqList</a:t>
            </a:r>
            <a:r>
              <a:rPr lang="en-US" altLang="zh-CN" sz="1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PSeqList</a:t>
            </a:r>
            <a:r>
              <a:rPr lang="en-US" altLang="zh-CN" sz="1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</a:t>
            </a:r>
            <a:r>
              <a:rPr lang="zh-CN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b="1" dirty="0" err="1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8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18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1200" b="1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     </a:t>
            </a:r>
            <a:r>
              <a:rPr lang="en-US" altLang="zh-CN" sz="1800" b="1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j;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endParaRPr lang="en-US" altLang="zh-CN" sz="1200" b="1" u="sng" dirty="0" smtClean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endParaRPr lang="en-US" altLang="zh-CN" sz="1200" b="1" u="sng" dirty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1200" b="1" u="sng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endParaRPr lang="en-US" altLang="zh-CN" sz="1200" b="1" u="sng" dirty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endParaRPr lang="en-US" altLang="zh-CN" sz="1200" b="1" dirty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endParaRPr lang="en-US" altLang="zh-CN" sz="1200" b="1" dirty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endParaRPr lang="en-US" altLang="zh-CN" sz="1200" b="1" dirty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endParaRPr lang="en-US" altLang="zh-CN" sz="1200" b="1" dirty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endParaRPr lang="en-US" altLang="zh-CN" sz="1200" b="1" dirty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endParaRPr lang="en-US" altLang="zh-CN" sz="1200" b="1" dirty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endParaRPr lang="en-US" altLang="zh-CN" sz="1200" b="1" dirty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1200" b="1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endParaRPr lang="zh-CN" altLang="en-US" sz="1200" b="1" dirty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1200" b="1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　　</a:t>
            </a:r>
            <a:endParaRPr lang="en-US" altLang="zh-CN" sz="1200" b="1" dirty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 b="1" dirty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b="1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endParaRPr lang="en-US" altLang="zh-CN" sz="1200" b="1" dirty="0" smtClean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 b="1" dirty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 b="1" dirty="0" smtClean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 b="1" dirty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b="1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1800" b="1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 </a:t>
            </a:r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(1);</a:t>
            </a:r>
            <a:r>
              <a:rPr lang="zh-CN" altLang="en-US" sz="1800" b="1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　　</a:t>
            </a:r>
            <a:r>
              <a:rPr lang="zh-CN" altLang="en-US" sz="1800" b="1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</a:t>
            </a:r>
            <a:r>
              <a:rPr lang="en-US" altLang="zh-CN" sz="1800" b="1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</a:t>
            </a:r>
            <a:r>
              <a:rPr lang="zh-CN" altLang="en-US" sz="1800" b="1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删除成功</a:t>
            </a:r>
            <a:r>
              <a:rPr lang="zh-CN" altLang="en-US" sz="18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，返回*</a:t>
            </a:r>
            <a:r>
              <a:rPr lang="en-US" altLang="zh-CN" sz="18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b="1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sz="1200" b="1" dirty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1821141" y="4446404"/>
            <a:ext cx="66809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b="1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for(j=</a:t>
            </a:r>
            <a:r>
              <a:rPr lang="en-US" altLang="zh-CN" sz="1800" b="1" dirty="0" err="1" smtClean="0">
                <a:solidFill>
                  <a:srgbClr val="002A7E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sz="1800" b="1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j&lt; </a:t>
            </a:r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</a:rPr>
              <a:t>PL -&gt; length </a:t>
            </a:r>
            <a:r>
              <a:rPr lang="en-US" altLang="zh-CN" sz="1800" b="1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-1; j++)  </a:t>
            </a:r>
            <a:endParaRPr lang="en-US" altLang="zh-CN" sz="1800" b="1" dirty="0">
              <a:solidFill>
                <a:srgbClr val="002A7E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1800" b="1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 PL </a:t>
            </a:r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zh-CN" sz="1800" b="1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data[j-1</a:t>
            </a:r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</a:rPr>
              <a:t>]= PL -&gt;data[j];     </a:t>
            </a:r>
            <a:r>
              <a:rPr lang="en-US" altLang="zh-CN" sz="1800" b="1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             </a:t>
            </a:r>
            <a:r>
              <a:rPr lang="en-US" altLang="zh-CN" sz="1800" b="1" kern="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 </a:t>
            </a:r>
            <a:r>
              <a:rPr lang="zh-CN" altLang="en-US" sz="1800" b="1" kern="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移动元素 *</a:t>
            </a:r>
            <a:r>
              <a:rPr lang="en-US" altLang="zh-CN" sz="1800" b="1" kern="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1821141" y="5220211"/>
            <a:ext cx="61601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</a:rPr>
              <a:t>PL-&gt; length </a:t>
            </a:r>
            <a:r>
              <a:rPr lang="en-US" altLang="zh-CN" sz="1800" b="1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--;                      </a:t>
            </a:r>
            <a:r>
              <a:rPr lang="en-US" altLang="zh-CN" sz="1800" b="1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1800" b="1" kern="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</a:t>
            </a:r>
            <a:r>
              <a:rPr lang="zh-CN" altLang="en-US" sz="1800" b="1" kern="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</a:t>
            </a:r>
            <a:r>
              <a:rPr lang="zh-CN" altLang="en-US" sz="1800" b="1" kern="0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长减</a:t>
            </a:r>
            <a:r>
              <a:rPr lang="en-US" altLang="zh-CN" sz="1800" b="1" kern="0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1800" b="1" kern="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*/</a:t>
            </a:r>
            <a:endParaRPr lang="zh-CN" altLang="en-US" sz="1800" b="1" kern="0" dirty="0">
              <a:solidFill>
                <a:schemeClr val="bg2">
                  <a:lumMod val="90000"/>
                  <a:lumOff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821141" y="1807908"/>
            <a:ext cx="6649288" cy="1214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-57150" eaLnBrk="1" hangingPunct="1">
              <a:lnSpc>
                <a:spcPct val="105000"/>
              </a:lnSpc>
              <a:spcBef>
                <a:spcPct val="5000"/>
              </a:spcBef>
              <a:defRPr/>
            </a:pPr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(!PL) </a:t>
            </a:r>
            <a:r>
              <a:rPr lang="en-US" altLang="zh-CN" sz="1800" b="1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                                  </a:t>
            </a:r>
            <a:r>
              <a:rPr lang="en-US" altLang="zh-CN" sz="1800" b="1" kern="0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</a:t>
            </a:r>
            <a:r>
              <a:rPr lang="zh-CN" altLang="en-US" sz="1800" b="1" kern="0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表不存在，不能删除*</a:t>
            </a:r>
            <a:r>
              <a:rPr lang="en-US" altLang="zh-CN" sz="1800" b="1" kern="0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endParaRPr lang="en-US" altLang="zh-CN" sz="1800" b="1" kern="0" dirty="0">
              <a:solidFill>
                <a:schemeClr val="bg2">
                  <a:lumMod val="90000"/>
                  <a:lumOff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1800" b="1" dirty="0" err="1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zh-CN" altLang="en-US" sz="1800" b="1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表不存在</a:t>
            </a:r>
            <a:r>
              <a:rPr lang="zh-CN" altLang="en-US" sz="1800" b="1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sz="1800" b="1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1800" b="1" dirty="0">
              <a:solidFill>
                <a:srgbClr val="002A7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return</a:t>
            </a:r>
            <a:r>
              <a:rPr lang="en-US" altLang="zh-CN" sz="1800" b="1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b="1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altLang="zh-CN" sz="1800" b="1" dirty="0">
              <a:solidFill>
                <a:srgbClr val="002A7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zh-CN" altLang="en-US" sz="1800" b="1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1808529" y="3150239"/>
            <a:ext cx="638278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altLang="zh-CN" sz="1800" b="1" dirty="0" err="1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&lt;1 || </a:t>
            </a:r>
            <a:r>
              <a:rPr lang="en-US" altLang="zh-CN" sz="1800" b="1" dirty="0" err="1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PL-&gt; length </a:t>
            </a:r>
            <a:r>
              <a:rPr lang="en-US" altLang="zh-CN" sz="1800" b="1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1800" b="1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 </a:t>
            </a:r>
            <a:r>
              <a:rPr lang="zh-CN" altLang="en-US" sz="1800" b="1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800" b="1" kern="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</a:t>
            </a:r>
            <a:r>
              <a:rPr lang="zh-CN" altLang="en-US" sz="1800" b="1" kern="0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检查删除位置</a:t>
            </a:r>
            <a:r>
              <a:rPr lang="zh-CN" altLang="en-US" sz="1800" b="1" kern="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的合法性*</a:t>
            </a:r>
            <a:r>
              <a:rPr lang="en-US" altLang="zh-CN" sz="1800" b="1" kern="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</a:p>
          <a:p>
            <a:pPr eaLnBrk="1" hangingPunct="1"/>
            <a:r>
              <a:rPr lang="zh-CN" altLang="en-US" sz="1800" b="1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800" b="1" dirty="0" err="1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800" b="1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zh-CN" altLang="en-US" sz="1800" b="1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删除位置</a:t>
            </a:r>
            <a:r>
              <a:rPr lang="zh-CN" altLang="en-US" sz="1800" b="1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不合法”</a:t>
            </a:r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/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return(0); </a:t>
            </a:r>
          </a:p>
          <a:p>
            <a:pPr eaLnBrk="1" hangingPunct="1"/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7985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2" dur="25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25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25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8" dur="250" autoRev="1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250" autoRev="1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250" autoRev="1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autoRev="1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autoRev="1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autoRev="1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4" grpId="0"/>
      <p:bldP spid="39946" grpId="0"/>
      <p:bldP spid="10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  <a:cs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1143001" y="30836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  <a:cs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title"/>
          </p:nvPr>
        </p:nvSpPr>
        <p:spPr>
          <a:xfrm>
            <a:off x="255693" y="1041451"/>
            <a:ext cx="5455340" cy="658642"/>
          </a:xfrm>
        </p:spPr>
        <p:txBody>
          <a:bodyPr wrap="none">
            <a:spAutoFit/>
          </a:bodyPr>
          <a:lstStyle/>
          <a:p>
            <a:pPr marL="342900" indent="-342900" algn="l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kern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顺序</a:t>
            </a:r>
            <a:r>
              <a:rPr lang="zh-CN" altLang="en-US" sz="3200" kern="1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表删除运算</a:t>
            </a:r>
            <a:r>
              <a:rPr lang="zh-CN" altLang="en-US" sz="3200" kern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的效率分析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361" y="278608"/>
            <a:ext cx="836518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>
              <a:defRPr sz="4000">
                <a:solidFill>
                  <a:schemeClr val="tx2"/>
                </a:solidFill>
                <a:ea typeface="黑体" pitchFamily="2" charset="-122"/>
              </a:defRPr>
            </a:lvl2pPr>
            <a:lvl3pPr algn="ctr">
              <a:defRPr sz="4000">
                <a:solidFill>
                  <a:schemeClr val="tx2"/>
                </a:solidFill>
                <a:ea typeface="黑体" pitchFamily="2" charset="-122"/>
              </a:defRPr>
            </a:lvl3pPr>
            <a:lvl4pPr algn="ctr">
              <a:defRPr sz="4000">
                <a:solidFill>
                  <a:schemeClr val="tx2"/>
                </a:solidFill>
                <a:ea typeface="黑体" pitchFamily="2" charset="-122"/>
              </a:defRPr>
            </a:lvl4pPr>
            <a:lvl5pPr algn="ctr">
              <a:defRPr sz="4000">
                <a:solidFill>
                  <a:schemeClr val="tx2"/>
                </a:solidFill>
                <a:ea typeface="黑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9pPr>
          </a:lstStyle>
          <a:p>
            <a:r>
              <a:rPr lang="en-US" altLang="zh-CN" dirty="0" smtClean="0"/>
              <a:t>2.2   </a:t>
            </a:r>
            <a:r>
              <a:rPr lang="zh-CN" altLang="en-US" dirty="0"/>
              <a:t>线性表的顺序存储及运算实现</a:t>
            </a:r>
            <a:endParaRPr lang="en-US" altLang="zh-CN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65891" y="1781721"/>
          <a:ext cx="8081122" cy="708660"/>
        </p:xfrm>
        <a:graphic>
          <a:graphicData uri="http://schemas.openxmlformats.org/drawingml/2006/table">
            <a:tbl>
              <a:tblPr/>
              <a:tblGrid>
                <a:gridCol w="774257"/>
                <a:gridCol w="812006"/>
                <a:gridCol w="812006"/>
                <a:gridCol w="812006"/>
                <a:gridCol w="812006"/>
                <a:gridCol w="810816"/>
                <a:gridCol w="812006"/>
                <a:gridCol w="812006"/>
                <a:gridCol w="1624013"/>
              </a:tblGrid>
              <a:tr h="55125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2400" b="0" i="0" u="none" strike="noStrike" kern="1200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kern="1200" cap="none" normalizeH="0" baseline="-25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2400" b="0" i="0" u="none" strike="noStrike" kern="1200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400" b="0" i="0" u="none" strike="noStrike" kern="1200" cap="none" normalizeH="0" baseline="-25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kumimoji="0" lang="zh-CN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2400" b="0" i="1" u="none" strike="noStrike" kern="1200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i-</a:t>
                      </a:r>
                      <a:r>
                        <a:rPr kumimoji="0" lang="en-US" altLang="zh-CN" sz="2400" b="0" i="0" u="none" strike="noStrike" kern="1200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kern="1200" cap="none" normalizeH="0" baseline="-25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2400" b="0" i="1" u="none" strike="noStrike" kern="1200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endParaRPr kumimoji="0" lang="zh-CN" altLang="en-US" sz="2400" b="0" i="1" u="none" strike="noStrike" kern="1200" cap="none" normalizeH="0" baseline="-25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kumimoji="0" lang="zh-CN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24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endParaRPr kumimoji="0" lang="zh-CN" altLang="en-US" sz="2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  <a:cs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……</a:t>
                      </a:r>
                      <a:endParaRPr kumimoji="0" lang="zh-CN" alt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</a:tbl>
          </a:graphicData>
        </a:graphic>
      </p:graphicFrame>
      <p:sp>
        <p:nvSpPr>
          <p:cNvPr id="2" name="左大括号 1"/>
          <p:cNvSpPr/>
          <p:nvPr/>
        </p:nvSpPr>
        <p:spPr>
          <a:xfrm rot="16200000">
            <a:off x="3314745" y="11502"/>
            <a:ext cx="192582" cy="5202253"/>
          </a:xfrm>
          <a:prstGeom prst="leftBrace">
            <a:avLst>
              <a:gd name="adj1" fmla="val 76541"/>
              <a:gd name="adj2" fmla="val 4902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4861" y="2793826"/>
            <a:ext cx="30396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可删除元素</a:t>
            </a:r>
            <a:r>
              <a:rPr lang="en-US" altLang="zh-CN" dirty="0" smtClean="0">
                <a:solidFill>
                  <a:srgbClr val="0070C0"/>
                </a:solidFill>
              </a:rPr>
              <a:t>1~</a:t>
            </a:r>
            <a:r>
              <a:rPr lang="en-US" altLang="zh-CN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共</a:t>
            </a:r>
            <a:r>
              <a:rPr lang="en-US" altLang="zh-CN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endParaRPr lang="zh-CN" altLang="en-US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68623" y="4320635"/>
                <a:ext cx="7906999" cy="11706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457200" eaLnBrk="1" hangingPunct="1">
                  <a:buClr>
                    <a:srgbClr val="FF0000"/>
                  </a:buClr>
                  <a:buSzPct val="85000"/>
                  <a:buFont typeface="Wingdings" panose="05000000000000000000" pitchFamily="2" charset="2"/>
                  <a:buChar char="n"/>
                </a:pPr>
                <a:r>
                  <a:rPr lang="zh-CN" altLang="en-US" sz="2800" dirty="0" smtClean="0">
                    <a:solidFill>
                      <a:srgbClr val="0070C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设删除第</a:t>
                </a:r>
                <a:r>
                  <a:rPr lang="en-US" altLang="zh-CN" sz="2800" i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dirty="0" smtClean="0">
                    <a:solidFill>
                      <a:srgbClr val="0070C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个元素的</a:t>
                </a:r>
                <a:r>
                  <a:rPr lang="zh-CN" altLang="en-US" sz="2800" dirty="0">
                    <a:solidFill>
                      <a:srgbClr val="0070C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概率</a:t>
                </a:r>
                <a:r>
                  <a:rPr lang="zh-CN" altLang="en-US" sz="2800" dirty="0" smtClean="0">
                    <a:solidFill>
                      <a:srgbClr val="0070C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为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800" i="1" baseline="-25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dirty="0">
                    <a:solidFill>
                      <a:srgbClr val="0070C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，则在等概率情况</a:t>
                </a:r>
                <a:r>
                  <a:rPr lang="zh-CN" altLang="en-US" sz="2800" dirty="0" smtClean="0">
                    <a:solidFill>
                      <a:srgbClr val="0070C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下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800" i="1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 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sz="2800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23" y="4320635"/>
                <a:ext cx="7906999" cy="1170641"/>
              </a:xfrm>
              <a:prstGeom prst="rect">
                <a:avLst/>
              </a:prstGeom>
              <a:blipFill rotWithShape="0">
                <a:blip r:embed="rId3"/>
                <a:stretch>
                  <a:fillRect t="-7292" b="-2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368623" y="3311009"/>
            <a:ext cx="80918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457200" eaLnBrk="1" hangingPunct="1">
              <a:buClr>
                <a:srgbClr val="FF0000"/>
              </a:buClr>
              <a:buSzPct val="84000"/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删除第</a:t>
            </a:r>
            <a:r>
              <a:rPr lang="en-US" altLang="zh-CN" sz="2800" i="1" dirty="0" err="1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个元素，</a:t>
            </a:r>
            <a:r>
              <a:rPr lang="zh-CN" altLang="en-US" sz="28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需</a:t>
            </a:r>
            <a:r>
              <a:rPr lang="zh-CN" altLang="en-US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把</a:t>
            </a:r>
            <a:r>
              <a:rPr lang="en-US" altLang="zh-CN" sz="2800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800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i+</a:t>
            </a:r>
            <a:r>
              <a:rPr lang="zh-CN" altLang="en-US" sz="28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１</a:t>
            </a:r>
            <a:r>
              <a:rPr lang="zh-CN" altLang="en-US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sz="2800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800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都向前移动</a:t>
            </a:r>
            <a:r>
              <a:rPr lang="zh-CN" altLang="en-US" sz="28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一个位置共需要移动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i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2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lang="zh-CN" altLang="en-US" sz="28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元素。</a:t>
            </a:r>
          </a:p>
        </p:txBody>
      </p:sp>
      <p:graphicFrame>
        <p:nvGraphicFramePr>
          <p:cNvPr id="12" name="Objec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3963885"/>
              </p:ext>
            </p:extLst>
          </p:nvPr>
        </p:nvGraphicFramePr>
        <p:xfrm>
          <a:off x="2364347" y="5516939"/>
          <a:ext cx="3618309" cy="917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79" r:id="rId4" imgW="1473200" imgH="431800" progId="Equation.3">
                  <p:embed/>
                </p:oleObj>
              </mc:Choice>
              <mc:Fallback>
                <p:oleObj r:id="rId4" imgW="1473200" imgH="431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4347" y="5516939"/>
                        <a:ext cx="3618309" cy="91797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1754124" y="3375802"/>
            <a:ext cx="5904656" cy="1728157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删除算法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的平均时间复杂度为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O(n)</a:t>
            </a:r>
            <a:endParaRPr lang="zh-CN" altLang="en-US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45210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2"/>
          <p:cNvSpPr txBox="1">
            <a:spLocks noChangeArrowheads="1"/>
          </p:cNvSpPr>
          <p:nvPr/>
        </p:nvSpPr>
        <p:spPr bwMode="auto">
          <a:xfrm>
            <a:off x="9361" y="278608"/>
            <a:ext cx="836518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>
              <a:defRPr sz="4000">
                <a:solidFill>
                  <a:schemeClr val="tx2"/>
                </a:solidFill>
                <a:ea typeface="黑体" pitchFamily="2" charset="-122"/>
              </a:defRPr>
            </a:lvl2pPr>
            <a:lvl3pPr algn="ctr">
              <a:defRPr sz="4000">
                <a:solidFill>
                  <a:schemeClr val="tx2"/>
                </a:solidFill>
                <a:ea typeface="黑体" pitchFamily="2" charset="-122"/>
              </a:defRPr>
            </a:lvl3pPr>
            <a:lvl4pPr algn="ctr">
              <a:defRPr sz="4000">
                <a:solidFill>
                  <a:schemeClr val="tx2"/>
                </a:solidFill>
                <a:ea typeface="黑体" pitchFamily="2" charset="-122"/>
              </a:defRPr>
            </a:lvl4pPr>
            <a:lvl5pPr algn="ctr">
              <a:defRPr sz="4000">
                <a:solidFill>
                  <a:schemeClr val="tx2"/>
                </a:solidFill>
                <a:ea typeface="黑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9pPr>
          </a:lstStyle>
          <a:p>
            <a:r>
              <a:rPr lang="en-US" altLang="zh-CN" dirty="0" smtClean="0"/>
              <a:t>2.3   </a:t>
            </a:r>
            <a:r>
              <a:rPr lang="zh-CN" altLang="en-US" dirty="0" smtClean="0"/>
              <a:t>顺序表应用举例</a:t>
            </a:r>
            <a:endParaRPr lang="en-US" altLang="zh-CN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1187624" y="4043734"/>
            <a:ext cx="6365081" cy="27242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9pPr>
          </a:lstStyle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 err="1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8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800" b="1" kern="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Inter_Sec</a:t>
            </a:r>
            <a:r>
              <a:rPr lang="en-US" altLang="zh-CN" sz="18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PSeqList</a:t>
            </a:r>
            <a:r>
              <a:rPr lang="en-US" altLang="zh-CN" sz="18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</a:t>
            </a:r>
            <a:r>
              <a:rPr lang="zh-CN" altLang="en-US" sz="18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b="1" kern="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PSeqList</a:t>
            </a:r>
            <a:r>
              <a:rPr lang="en-US" altLang="zh-CN" sz="18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B)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1200" b="1" kern="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1800" b="1" kern="0" dirty="0" err="1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1800" b="1" kern="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b="1" kern="0" dirty="0" err="1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b="1" kern="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=0;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endParaRPr lang="en-US" altLang="zh-CN" sz="1200" b="1" u="sng" kern="0" dirty="0" smtClean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endParaRPr lang="zh-CN" altLang="en-US" sz="1200" b="1" kern="0" dirty="0" smtClean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1200" b="1" kern="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　　</a:t>
            </a:r>
            <a:endParaRPr lang="en-US" altLang="zh-CN" sz="1200" b="1" kern="0" dirty="0" smtClean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 b="1" kern="0" dirty="0" smtClean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b="1" kern="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 b="1" kern="0" dirty="0" smtClean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 b="1" kern="0" dirty="0" smtClean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 b="1" kern="0" dirty="0" smtClean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 b="1" kern="0" dirty="0" smtClean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sz="1800" b="1" kern="0" dirty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1403648" y="4725144"/>
            <a:ext cx="713347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b="1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while(</a:t>
            </a:r>
            <a:r>
              <a:rPr lang="en-US" altLang="zh-CN" sz="1800" b="1" dirty="0" err="1" smtClean="0">
                <a:solidFill>
                  <a:srgbClr val="002A7E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&lt; A </a:t>
            </a:r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</a:rPr>
              <a:t>-&gt; </a:t>
            </a:r>
            <a:r>
              <a:rPr lang="en-US" altLang="zh-CN" sz="1800" b="1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length) { </a:t>
            </a:r>
            <a:endParaRPr lang="en-US" altLang="zh-CN" sz="1800" b="1" dirty="0">
              <a:solidFill>
                <a:srgbClr val="002A7E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1800" b="1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if(!</a:t>
            </a:r>
            <a:r>
              <a:rPr lang="en-US" altLang="zh-CN" sz="1800" b="1" dirty="0" err="1" smtClean="0">
                <a:solidFill>
                  <a:srgbClr val="002A7E"/>
                </a:solidFill>
                <a:latin typeface="Times New Roman" panose="02020603050405020304" pitchFamily="18" charset="0"/>
              </a:rPr>
              <a:t>Location_Seqlist</a:t>
            </a:r>
            <a:r>
              <a:rPr lang="en-US" altLang="zh-CN" sz="1800" b="1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(B,A-</a:t>
            </a:r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1800" b="1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data[</a:t>
            </a:r>
            <a:r>
              <a:rPr lang="en-US" altLang="zh-CN" sz="1800" b="1" dirty="0" err="1" smtClean="0">
                <a:solidFill>
                  <a:srgbClr val="002A7E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])       </a:t>
            </a:r>
            <a:r>
              <a:rPr lang="en-US" altLang="zh-CN" sz="1800" b="1" kern="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 </a:t>
            </a:r>
            <a:r>
              <a:rPr lang="en-US" altLang="zh-CN" sz="1800" b="1" kern="0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1800" b="1" kern="0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中无</a:t>
            </a:r>
            <a:r>
              <a:rPr lang="en-US" altLang="zh-CN" sz="1800" b="1" kern="0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A-&gt;data[</a:t>
            </a:r>
            <a:r>
              <a:rPr lang="en-US" altLang="zh-CN" sz="1800" b="1" kern="0" dirty="0" err="1" smtClean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1800" b="1" kern="0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1800" b="1" kern="0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800" b="1" kern="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en-US" altLang="zh-CN" sz="1800" b="1" kern="0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</a:p>
          <a:p>
            <a:pPr eaLnBrk="1" hangingPunct="1"/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1800" b="1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1800" b="1" dirty="0" err="1" smtClean="0">
                <a:solidFill>
                  <a:srgbClr val="002A7E"/>
                </a:solidFill>
                <a:latin typeface="Times New Roman" panose="02020603050405020304" pitchFamily="18" charset="0"/>
              </a:rPr>
              <a:t>Delete_seqList</a:t>
            </a:r>
            <a:r>
              <a:rPr lang="en-US" altLang="zh-CN" sz="1800" b="1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(A,i+1</a:t>
            </a:r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</a:rPr>
              <a:t>);</a:t>
            </a:r>
          </a:p>
          <a:p>
            <a:pPr eaLnBrk="1" hangingPunct="1"/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1800" b="1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   else</a:t>
            </a:r>
            <a:endParaRPr lang="en-US" altLang="zh-CN" sz="1800" b="1" dirty="0">
              <a:solidFill>
                <a:srgbClr val="002A7E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1800" b="1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1800" b="1" dirty="0" err="1" smtClean="0">
                <a:solidFill>
                  <a:srgbClr val="002A7E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++;                                                </a:t>
            </a:r>
            <a:r>
              <a:rPr lang="en-US" altLang="zh-CN" sz="1800" b="1" kern="0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 </a:t>
            </a:r>
            <a:r>
              <a:rPr lang="zh-CN" altLang="en-US" sz="1800" b="1" kern="0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考察下一元素*</a:t>
            </a:r>
            <a:r>
              <a:rPr lang="en-US" altLang="zh-CN" sz="1800" b="1" kern="0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endParaRPr lang="en-US" altLang="zh-CN" sz="1800" b="1" dirty="0">
              <a:solidFill>
                <a:srgbClr val="002A7E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18527" y="1076774"/>
            <a:ext cx="8622310" cy="124034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algn="l" eaLnBrk="1" hangingPunct="1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3200" dirty="0">
                <a:solidFill>
                  <a:srgbClr val="9933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例</a:t>
            </a:r>
            <a:r>
              <a:rPr lang="en-US" altLang="zh-CN" sz="3200" dirty="0">
                <a:solidFill>
                  <a:srgbClr val="9933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lang="en-US" altLang="zh-CN" sz="3200" dirty="0" smtClean="0">
                <a:solidFill>
                  <a:srgbClr val="9933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:</a:t>
            </a:r>
            <a:r>
              <a:rPr lang="zh-CN" altLang="en-US" sz="3200" dirty="0" smtClean="0">
                <a:solidFill>
                  <a:srgbClr val="9933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集合问题：</a:t>
            </a:r>
            <a:endParaRPr lang="en-US" altLang="zh-CN" sz="3200" dirty="0" smtClean="0">
              <a:solidFill>
                <a:srgbClr val="993300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algn="l" eaLnBrk="1" hangingPunct="1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80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已知集合</a:t>
            </a:r>
            <a:r>
              <a:rPr lang="en-US" altLang="zh-CN" sz="280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B,</a:t>
            </a:r>
            <a:r>
              <a:rPr lang="zh-CN" altLang="en-US" sz="280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编写一个算法求</a:t>
            </a:r>
            <a:r>
              <a:rPr lang="en-US" altLang="zh-CN" sz="280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A=A∩B,A=A∪B</a:t>
            </a:r>
            <a:endParaRPr lang="zh-CN" altLang="en-US" sz="2800" dirty="0">
              <a:solidFill>
                <a:srgbClr val="002A7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60257" y="2201953"/>
            <a:ext cx="8338850" cy="150107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9pPr>
          </a:lstStyle>
          <a:p>
            <a:pPr marL="171450" lvl="1" indent="0" eaLnBrk="1" hangingPunct="1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１）</a:t>
            </a:r>
            <a:r>
              <a:rPr lang="en-US" altLang="zh-CN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A=A</a:t>
            </a:r>
            <a:r>
              <a:rPr lang="en-US" altLang="zh-CN" sz="28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∩</a:t>
            </a:r>
            <a:r>
              <a:rPr lang="en-US" altLang="zh-CN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</a:t>
            </a:r>
            <a:endParaRPr lang="en-US" altLang="zh-CN" sz="2800" dirty="0" smtClean="0">
              <a:solidFill>
                <a:schemeClr val="bg2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71450" lvl="1" indent="0" eaLnBrk="1" hangingPunct="1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思路</a:t>
            </a:r>
            <a:r>
              <a:rPr lang="zh-CN" alt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：</a:t>
            </a:r>
            <a:r>
              <a:rPr lang="zh-CN" alt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zh-CN" altLang="en-US" sz="28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两个顺序表分别存储集合</a:t>
            </a:r>
            <a:r>
              <a:rPr lang="en-US" altLang="zh-CN" sz="28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8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，对</a:t>
            </a:r>
            <a:r>
              <a:rPr lang="en-US" altLang="zh-CN" sz="28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中的每个元素都到</a:t>
            </a:r>
            <a:r>
              <a:rPr lang="en-US" altLang="zh-CN" sz="28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8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中查找一遍，若没有在</a:t>
            </a:r>
            <a:r>
              <a:rPr lang="en-US" altLang="zh-CN" sz="28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8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中出现，则删除。</a:t>
            </a:r>
          </a:p>
        </p:txBody>
      </p:sp>
    </p:spTree>
    <p:extLst>
      <p:ext uri="{BB962C8B-B14F-4D97-AF65-F5344CB8AC3E}">
        <p14:creationId xmlns:p14="http://schemas.microsoft.com/office/powerpoint/2010/main" val="411102910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250" autoRev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250" autoRev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2"/>
          <p:cNvSpPr txBox="1">
            <a:spLocks noChangeArrowheads="1"/>
          </p:cNvSpPr>
          <p:nvPr/>
        </p:nvSpPr>
        <p:spPr bwMode="auto">
          <a:xfrm>
            <a:off x="9361" y="278608"/>
            <a:ext cx="836518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>
              <a:defRPr sz="4000">
                <a:solidFill>
                  <a:schemeClr val="tx2"/>
                </a:solidFill>
                <a:ea typeface="黑体" pitchFamily="2" charset="-122"/>
              </a:defRPr>
            </a:lvl2pPr>
            <a:lvl3pPr algn="ctr">
              <a:defRPr sz="4000">
                <a:solidFill>
                  <a:schemeClr val="tx2"/>
                </a:solidFill>
                <a:ea typeface="黑体" pitchFamily="2" charset="-122"/>
              </a:defRPr>
            </a:lvl3pPr>
            <a:lvl4pPr algn="ctr">
              <a:defRPr sz="4000">
                <a:solidFill>
                  <a:schemeClr val="tx2"/>
                </a:solidFill>
                <a:ea typeface="黑体" pitchFamily="2" charset="-122"/>
              </a:defRPr>
            </a:lvl4pPr>
            <a:lvl5pPr algn="ctr">
              <a:defRPr sz="4000">
                <a:solidFill>
                  <a:schemeClr val="tx2"/>
                </a:solidFill>
                <a:ea typeface="黑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9pPr>
          </a:lstStyle>
          <a:p>
            <a:r>
              <a:rPr lang="en-US" altLang="zh-CN" dirty="0" smtClean="0"/>
              <a:t>2.3   </a:t>
            </a:r>
            <a:r>
              <a:rPr lang="zh-CN" altLang="en-US" dirty="0" smtClean="0"/>
              <a:t>顺序表应用举例</a:t>
            </a:r>
            <a:endParaRPr lang="en-US" altLang="zh-CN" dirty="0"/>
          </a:p>
        </p:txBody>
      </p:sp>
      <p:sp>
        <p:nvSpPr>
          <p:cNvPr id="90" name="Rectangle 3"/>
          <p:cNvSpPr txBox="1">
            <a:spLocks noChangeArrowheads="1"/>
          </p:cNvSpPr>
          <p:nvPr/>
        </p:nvSpPr>
        <p:spPr>
          <a:xfrm>
            <a:off x="251520" y="1124744"/>
            <a:ext cx="8338850" cy="150107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9pPr>
          </a:lstStyle>
          <a:p>
            <a:pPr marL="0" indent="0" eaLnBrk="1" hangingPunct="1">
              <a:lnSpc>
                <a:spcPct val="115000"/>
              </a:lnSpc>
              <a:buNone/>
              <a:defRPr/>
            </a:pP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2) A=A∪B</a:t>
            </a:r>
            <a:endParaRPr lang="zh-CN" altLang="en-US" sz="2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 smtClean="0">
                <a:solidFill>
                  <a:srgbClr val="FF0066"/>
                </a:solidFill>
              </a:rPr>
              <a:t>思路</a:t>
            </a:r>
            <a:r>
              <a:rPr lang="zh-CN" alt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：</a:t>
            </a:r>
            <a:r>
              <a:rPr lang="zh-CN" altLang="en-US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zh-CN" altLang="en-US" sz="28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两个顺序表分别存储集合</a:t>
            </a:r>
            <a:r>
              <a:rPr lang="en-US" altLang="zh-CN" sz="28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8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lang="en-US" altLang="zh-CN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r>
              <a:rPr lang="zh-CN" altLang="en-US" sz="28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的每个元素都</a:t>
            </a:r>
            <a:r>
              <a:rPr lang="zh-CN" altLang="en-US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r>
              <a:rPr lang="zh-CN" altLang="en-US" sz="28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查找一遍，若没有</a:t>
            </a:r>
            <a:r>
              <a:rPr lang="zh-CN" altLang="en-US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r>
              <a:rPr lang="zh-CN" altLang="en-US" sz="28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出现，</a:t>
            </a:r>
            <a:r>
              <a:rPr lang="zh-CN" altLang="en-US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则将其添加到</a:t>
            </a:r>
            <a:r>
              <a:rPr lang="en-US" altLang="zh-CN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中。</a:t>
            </a:r>
            <a:endParaRPr lang="zh-CN" altLang="en-US" sz="28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755576" y="3212976"/>
            <a:ext cx="6365081" cy="27242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9pPr>
          </a:lstStyle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8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800" b="1" kern="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Merge_Sec</a:t>
            </a:r>
            <a:r>
              <a:rPr lang="en-US" altLang="zh-CN" sz="18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kern="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PSeqList</a:t>
            </a:r>
            <a:r>
              <a:rPr lang="en-US" altLang="zh-CN" sz="18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</a:t>
            </a:r>
            <a:r>
              <a:rPr lang="zh-CN" altLang="en-US" sz="18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b="1" kern="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PSeqList</a:t>
            </a:r>
            <a:r>
              <a:rPr lang="en-US" altLang="zh-CN" sz="18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B)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1200" b="1" kern="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     </a:t>
            </a:r>
            <a:r>
              <a:rPr lang="en-US" altLang="zh-CN" sz="1800" b="1" kern="0" dirty="0" err="1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1800" b="1" kern="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b="1" kern="0" dirty="0" err="1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b="1" kern="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endParaRPr lang="en-US" altLang="zh-CN" sz="1200" b="1" u="sng" kern="0" dirty="0" smtClean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endParaRPr lang="zh-CN" altLang="en-US" sz="1200" b="1" kern="0" dirty="0" smtClean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1200" b="1" kern="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　　</a:t>
            </a:r>
            <a:endParaRPr lang="en-US" altLang="zh-CN" sz="1200" b="1" kern="0" dirty="0" smtClean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 b="1" kern="0" dirty="0" smtClean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b="1" kern="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 b="1" kern="0" dirty="0" smtClean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 b="1" kern="0" dirty="0" smtClean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 b="1" kern="0" dirty="0" smtClean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b="1" kern="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sz="1200" b="1" kern="0" dirty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1207542" y="3861048"/>
            <a:ext cx="782895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b="1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for (</a:t>
            </a:r>
            <a:r>
              <a:rPr lang="en-US" altLang="zh-CN" sz="1800" b="1" dirty="0" err="1" smtClean="0">
                <a:solidFill>
                  <a:srgbClr val="002A7E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=0;i&lt; B </a:t>
            </a:r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</a:rPr>
              <a:t>-&gt; </a:t>
            </a:r>
            <a:r>
              <a:rPr lang="en-US" altLang="zh-CN" sz="1800" b="1" dirty="0" err="1" smtClean="0">
                <a:solidFill>
                  <a:srgbClr val="002A7E"/>
                </a:solidFill>
                <a:latin typeface="Times New Roman" panose="02020603050405020304" pitchFamily="18" charset="0"/>
              </a:rPr>
              <a:t>length;i</a:t>
            </a:r>
            <a:r>
              <a:rPr lang="en-US" altLang="zh-CN" sz="1800" b="1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++) { </a:t>
            </a:r>
            <a:endParaRPr lang="en-US" altLang="zh-CN" sz="1800" b="1" dirty="0">
              <a:solidFill>
                <a:srgbClr val="002A7E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1800" b="1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if(!</a:t>
            </a:r>
            <a:r>
              <a:rPr lang="en-US" altLang="zh-CN" sz="1800" b="1" dirty="0" err="1" smtClean="0">
                <a:solidFill>
                  <a:srgbClr val="002A7E"/>
                </a:solidFill>
                <a:latin typeface="Times New Roman" panose="02020603050405020304" pitchFamily="18" charset="0"/>
              </a:rPr>
              <a:t>Location_Seqlist</a:t>
            </a:r>
            <a:r>
              <a:rPr lang="en-US" altLang="zh-CN" sz="1800" b="1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(A,B-</a:t>
            </a:r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1800" b="1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data[</a:t>
            </a:r>
            <a:r>
              <a:rPr lang="en-US" altLang="zh-CN" sz="1800" b="1" dirty="0" err="1" smtClean="0">
                <a:solidFill>
                  <a:srgbClr val="002A7E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])       </a:t>
            </a:r>
            <a:r>
              <a:rPr lang="en-US" altLang="zh-CN" sz="1800" b="1" kern="0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 A</a:t>
            </a:r>
            <a:r>
              <a:rPr lang="zh-CN" altLang="en-US" sz="1800" b="1" kern="0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中无</a:t>
            </a:r>
            <a:r>
              <a:rPr lang="en-US" altLang="zh-CN" sz="1800" b="1" kern="0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B-&gt;data[</a:t>
            </a:r>
            <a:r>
              <a:rPr lang="en-US" altLang="zh-CN" sz="1800" b="1" kern="0" dirty="0" err="1" smtClean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1800" b="1" kern="0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1800" b="1" kern="0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*</a:t>
            </a:r>
            <a:r>
              <a:rPr lang="en-US" altLang="zh-CN" sz="1800" b="1" kern="0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sz="1800" b="1" dirty="0" err="1" smtClean="0">
                <a:solidFill>
                  <a:srgbClr val="002A7E"/>
                </a:solidFill>
                <a:latin typeface="Times New Roman" panose="02020603050405020304" pitchFamily="18" charset="0"/>
              </a:rPr>
              <a:t>Insert_seqList</a:t>
            </a:r>
            <a:r>
              <a:rPr lang="en-US" altLang="zh-CN" sz="1800" b="1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(A,A-&gt;length+1,B-&gt;data[</a:t>
            </a:r>
            <a:r>
              <a:rPr lang="en-US" altLang="zh-CN" sz="1800" b="1" dirty="0" err="1" smtClean="0">
                <a:solidFill>
                  <a:srgbClr val="002A7E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); </a:t>
            </a:r>
            <a:r>
              <a:rPr lang="en-US" altLang="zh-CN" sz="1800" b="1" kern="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 </a:t>
            </a:r>
            <a:r>
              <a:rPr lang="zh-CN" altLang="en-US" sz="1800" b="1" kern="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en-US" altLang="zh-CN" sz="1800" b="1" kern="0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B-</a:t>
            </a:r>
            <a:r>
              <a:rPr lang="en-US" altLang="zh-CN" sz="1800" b="1" kern="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&gt;data[</a:t>
            </a:r>
            <a:r>
              <a:rPr lang="en-US" altLang="zh-CN" sz="1800" b="1" kern="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1800" b="1" kern="0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1800" b="1" kern="0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插入</a:t>
            </a:r>
            <a:r>
              <a:rPr lang="en-US" altLang="zh-CN" sz="1800" b="1" kern="0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1800" b="1" kern="0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中*</a:t>
            </a:r>
            <a:r>
              <a:rPr lang="en-US" altLang="zh-CN" sz="1800" b="1" kern="0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endParaRPr lang="en-US" altLang="zh-CN" sz="1800" b="1" kern="0" dirty="0">
              <a:solidFill>
                <a:schemeClr val="bg2">
                  <a:lumMod val="90000"/>
                  <a:lumOff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endParaRPr lang="en-US" altLang="zh-CN" sz="1800" b="1" dirty="0" smtClean="0">
              <a:solidFill>
                <a:srgbClr val="002A7E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1800" b="1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}</a:t>
            </a:r>
            <a:endParaRPr lang="en-US" altLang="zh-CN" sz="1800" b="1" dirty="0">
              <a:solidFill>
                <a:srgbClr val="002A7E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40828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250" autoRev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250" autoRev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2"/>
          <p:cNvSpPr txBox="1">
            <a:spLocks noChangeArrowheads="1"/>
          </p:cNvSpPr>
          <p:nvPr/>
        </p:nvSpPr>
        <p:spPr bwMode="auto">
          <a:xfrm>
            <a:off x="9361" y="278608"/>
            <a:ext cx="836518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>
              <a:defRPr sz="4000">
                <a:solidFill>
                  <a:schemeClr val="tx2"/>
                </a:solidFill>
                <a:ea typeface="黑体" pitchFamily="2" charset="-122"/>
              </a:defRPr>
            </a:lvl2pPr>
            <a:lvl3pPr algn="ctr">
              <a:defRPr sz="4000">
                <a:solidFill>
                  <a:schemeClr val="tx2"/>
                </a:solidFill>
                <a:ea typeface="黑体" pitchFamily="2" charset="-122"/>
              </a:defRPr>
            </a:lvl3pPr>
            <a:lvl4pPr algn="ctr">
              <a:defRPr sz="4000">
                <a:solidFill>
                  <a:schemeClr val="tx2"/>
                </a:solidFill>
                <a:ea typeface="黑体" pitchFamily="2" charset="-122"/>
              </a:defRPr>
            </a:lvl4pPr>
            <a:lvl5pPr algn="ctr">
              <a:defRPr sz="4000">
                <a:solidFill>
                  <a:schemeClr val="tx2"/>
                </a:solidFill>
                <a:ea typeface="黑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9pPr>
          </a:lstStyle>
          <a:p>
            <a:r>
              <a:rPr lang="en-US" altLang="zh-CN" dirty="0" smtClean="0"/>
              <a:t>2.3   </a:t>
            </a:r>
            <a:r>
              <a:rPr lang="zh-CN" altLang="en-US" dirty="0" smtClean="0"/>
              <a:t>顺序表应用举例</a:t>
            </a:r>
            <a:endParaRPr lang="en-US" altLang="zh-CN" dirty="0"/>
          </a:p>
        </p:txBody>
      </p:sp>
      <p:sp>
        <p:nvSpPr>
          <p:cNvPr id="89" name="Rectangle 2"/>
          <p:cNvSpPr txBox="1">
            <a:spLocks noChangeArrowheads="1"/>
          </p:cNvSpPr>
          <p:nvPr/>
        </p:nvSpPr>
        <p:spPr>
          <a:xfrm>
            <a:off x="458439" y="1106438"/>
            <a:ext cx="7542189" cy="63575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marL="457200" indent="-457200" algn="l">
              <a:lnSpc>
                <a:spcPct val="125000"/>
              </a:lnSpc>
            </a:pPr>
            <a:r>
              <a:rPr lang="zh-CN" altLang="en-US" sz="3200" dirty="0" smtClean="0">
                <a:solidFill>
                  <a:srgbClr val="9933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例</a:t>
            </a:r>
            <a:r>
              <a:rPr lang="en-US" altLang="zh-CN" sz="3200" dirty="0" smtClean="0">
                <a:solidFill>
                  <a:srgbClr val="9933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2:</a:t>
            </a:r>
            <a:r>
              <a:rPr lang="zh-CN" altLang="en-US" sz="3200" dirty="0">
                <a:solidFill>
                  <a:srgbClr val="9933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约瑟夫问题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8439" y="1742189"/>
            <a:ext cx="7641954" cy="2334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设由</a:t>
            </a:r>
            <a:r>
              <a:rPr lang="en-US" altLang="zh-CN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个人围坐在一个圆桌周围，现从第</a:t>
            </a:r>
            <a:r>
              <a:rPr lang="en-US" altLang="zh-CN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个人开始从</a:t>
            </a:r>
            <a:r>
              <a:rPr lang="en-US" altLang="zh-CN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报数，数到</a:t>
            </a:r>
            <a:r>
              <a:rPr lang="en-US" altLang="zh-CN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的人出列，然后从出列的下一个人重新开始从</a:t>
            </a:r>
            <a:r>
              <a:rPr lang="en-US" altLang="zh-CN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报数，数到</a:t>
            </a:r>
            <a:r>
              <a:rPr lang="en-US" altLang="zh-CN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的人再出列</a:t>
            </a:r>
            <a:r>
              <a:rPr lang="en-US" altLang="zh-CN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如此反复，直到所有的人都出列，求出出列的次序 </a:t>
            </a:r>
          </a:p>
        </p:txBody>
      </p:sp>
    </p:spTree>
    <p:extLst>
      <p:ext uri="{BB962C8B-B14F-4D97-AF65-F5344CB8AC3E}">
        <p14:creationId xmlns:p14="http://schemas.microsoft.com/office/powerpoint/2010/main" val="137185859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2"/>
          <p:cNvSpPr txBox="1">
            <a:spLocks noChangeArrowheads="1"/>
          </p:cNvSpPr>
          <p:nvPr/>
        </p:nvSpPr>
        <p:spPr bwMode="auto">
          <a:xfrm>
            <a:off x="9361" y="278608"/>
            <a:ext cx="836518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>
              <a:defRPr sz="4000">
                <a:solidFill>
                  <a:schemeClr val="tx2"/>
                </a:solidFill>
                <a:ea typeface="黑体" pitchFamily="2" charset="-122"/>
              </a:defRPr>
            </a:lvl2pPr>
            <a:lvl3pPr algn="ctr">
              <a:defRPr sz="4000">
                <a:solidFill>
                  <a:schemeClr val="tx2"/>
                </a:solidFill>
                <a:ea typeface="黑体" pitchFamily="2" charset="-122"/>
              </a:defRPr>
            </a:lvl3pPr>
            <a:lvl4pPr algn="ctr">
              <a:defRPr sz="4000">
                <a:solidFill>
                  <a:schemeClr val="tx2"/>
                </a:solidFill>
                <a:ea typeface="黑体" pitchFamily="2" charset="-122"/>
              </a:defRPr>
            </a:lvl4pPr>
            <a:lvl5pPr algn="ctr">
              <a:defRPr sz="4000">
                <a:solidFill>
                  <a:schemeClr val="tx2"/>
                </a:solidFill>
                <a:ea typeface="黑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9pPr>
          </a:lstStyle>
          <a:p>
            <a:r>
              <a:rPr lang="en-US" altLang="zh-CN" dirty="0" smtClean="0"/>
              <a:t>2.3   </a:t>
            </a:r>
            <a:r>
              <a:rPr lang="zh-CN" altLang="en-US" dirty="0" smtClean="0"/>
              <a:t>顺序表应用举例</a:t>
            </a:r>
            <a:endParaRPr lang="en-US" altLang="zh-CN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9552" y="3621808"/>
            <a:ext cx="2232249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993300"/>
                </a:solidFill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9pPr>
          </a:lstStyle>
          <a:p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步骤：</a:t>
            </a:r>
          </a:p>
        </p:txBody>
      </p:sp>
      <p:sp>
        <p:nvSpPr>
          <p:cNvPr id="3" name="矩形 2"/>
          <p:cNvSpPr/>
          <p:nvPr/>
        </p:nvSpPr>
        <p:spPr>
          <a:xfrm>
            <a:off x="899592" y="4293096"/>
            <a:ext cx="710963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solidFill>
                  <a:srgbClr val="0000FF"/>
                </a:solidFill>
              </a:rPr>
              <a:t>S1=s-1 </a:t>
            </a:r>
            <a:r>
              <a:rPr lang="zh-CN" altLang="en-US" dirty="0" smtClean="0">
                <a:solidFill>
                  <a:srgbClr val="0000FF"/>
                </a:solidFill>
              </a:rPr>
              <a:t>　</a:t>
            </a:r>
            <a:r>
              <a:rPr lang="zh-CN" altLang="en-US" dirty="0" smtClean="0">
                <a:solidFill>
                  <a:srgbClr val="00B0F0"/>
                </a:solidFill>
              </a:rPr>
              <a:t>　　　</a:t>
            </a:r>
            <a:r>
              <a:rPr lang="en-US" altLang="zh-CN" sz="28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s1</a:t>
            </a:r>
            <a:r>
              <a:rPr lang="zh-CN" altLang="en-US" sz="28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指向开始报数元素下标</a:t>
            </a:r>
            <a:endParaRPr lang="en-US" altLang="zh-CN" sz="2800" dirty="0">
              <a:solidFill>
                <a:schemeClr val="bg2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solidFill>
                  <a:srgbClr val="0000FF"/>
                </a:solidFill>
              </a:rPr>
              <a:t>S1=(s1+m-1)%</a:t>
            </a:r>
            <a:r>
              <a:rPr lang="zh-CN" altLang="en-US" dirty="0" smtClean="0">
                <a:solidFill>
                  <a:srgbClr val="0000FF"/>
                </a:solidFill>
              </a:rPr>
              <a:t>表长</a:t>
            </a:r>
            <a:r>
              <a:rPr lang="zh-CN" altLang="en-US" dirty="0" smtClean="0">
                <a:solidFill>
                  <a:srgbClr val="00B0F0"/>
                </a:solidFill>
              </a:rPr>
              <a:t>　</a:t>
            </a:r>
            <a:r>
              <a:rPr lang="zh-CN" altLang="en-US" sz="28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定位待删除元素</a:t>
            </a:r>
            <a:endParaRPr lang="en-US" altLang="zh-CN" sz="2800" dirty="0">
              <a:solidFill>
                <a:schemeClr val="bg2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删除该元素，若表中还有元素，转到２继续执行</a:t>
            </a:r>
            <a:endParaRPr lang="zh-CN" altLang="en-US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5693" y="1222328"/>
            <a:ext cx="8338850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993300"/>
                </a:solidFill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ea typeface="仿宋_GB2312" pitchFamily="49" charset="-122"/>
              </a:defRPr>
            </a:lvl9pPr>
          </a:lstStyle>
          <a:p>
            <a:pPr lvl="1"/>
            <a:r>
              <a:rPr lang="zh-CN" altLang="en-US" dirty="0">
                <a:solidFill>
                  <a:srgbClr val="FF0000"/>
                </a:solidFill>
              </a:rPr>
              <a:t>思路</a:t>
            </a:r>
            <a:r>
              <a:rPr lang="zh-CN" altLang="en-US" dirty="0" smtClean="0"/>
              <a:t>：</a:t>
            </a:r>
            <a:r>
              <a:rPr lang="zh-CN" altLang="en-US" sz="28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en-US" altLang="zh-CN" sz="28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个人的编号按顺序存储在顺序表中，从顺序表的第</a:t>
            </a:r>
            <a:r>
              <a:rPr lang="en-US" altLang="zh-CN" sz="28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8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个元素开始寻找第</a:t>
            </a:r>
            <a:r>
              <a:rPr lang="en-US" altLang="zh-CN" sz="28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s+m-1</a:t>
            </a:r>
            <a:r>
              <a:rPr lang="zh-CN" altLang="en-US" sz="28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个元素，找到后输出并删除（寻找过程中若到表尾则转开始位置，通过取模运算），从删除的元素的下一个元素重复该过程，一直到顺序表空</a:t>
            </a:r>
          </a:p>
        </p:txBody>
      </p:sp>
    </p:spTree>
    <p:extLst>
      <p:ext uri="{BB962C8B-B14F-4D97-AF65-F5344CB8AC3E}">
        <p14:creationId xmlns:p14="http://schemas.microsoft.com/office/powerpoint/2010/main" val="41937751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2"/>
          <p:cNvSpPr txBox="1">
            <a:spLocks noChangeArrowheads="1"/>
          </p:cNvSpPr>
          <p:nvPr/>
        </p:nvSpPr>
        <p:spPr bwMode="auto">
          <a:xfrm>
            <a:off x="9361" y="278608"/>
            <a:ext cx="836518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>
              <a:defRPr sz="4000">
                <a:solidFill>
                  <a:schemeClr val="tx2"/>
                </a:solidFill>
                <a:ea typeface="黑体" pitchFamily="2" charset="-122"/>
              </a:defRPr>
            </a:lvl2pPr>
            <a:lvl3pPr algn="ctr">
              <a:defRPr sz="4000">
                <a:solidFill>
                  <a:schemeClr val="tx2"/>
                </a:solidFill>
                <a:ea typeface="黑体" pitchFamily="2" charset="-122"/>
              </a:defRPr>
            </a:lvl3pPr>
            <a:lvl4pPr algn="ctr">
              <a:defRPr sz="4000">
                <a:solidFill>
                  <a:schemeClr val="tx2"/>
                </a:solidFill>
                <a:ea typeface="黑体" pitchFamily="2" charset="-122"/>
              </a:defRPr>
            </a:lvl4pPr>
            <a:lvl5pPr algn="ctr">
              <a:defRPr sz="4000">
                <a:solidFill>
                  <a:schemeClr val="tx2"/>
                </a:solidFill>
                <a:ea typeface="黑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9pPr>
          </a:lstStyle>
          <a:p>
            <a:r>
              <a:rPr lang="en-US" altLang="zh-CN" dirty="0" smtClean="0"/>
              <a:t>2.3   </a:t>
            </a:r>
            <a:r>
              <a:rPr lang="zh-CN" altLang="en-US" dirty="0" smtClean="0"/>
              <a:t>顺序表应用举例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-232223" y="1152672"/>
            <a:ext cx="20679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80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算法演示</a:t>
            </a:r>
            <a:endParaRPr lang="zh-CN" altLang="en-US" sz="28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127412"/>
              </p:ext>
            </p:extLst>
          </p:nvPr>
        </p:nvGraphicFramePr>
        <p:xfrm>
          <a:off x="5090018" y="2816495"/>
          <a:ext cx="30863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98"/>
                <a:gridCol w="385798"/>
                <a:gridCol w="385798"/>
                <a:gridCol w="385798"/>
                <a:gridCol w="385798"/>
                <a:gridCol w="385798"/>
                <a:gridCol w="385798"/>
                <a:gridCol w="3857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66FF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66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66FF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66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66FF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66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66FF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66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66FF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66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66FF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66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66FF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66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66FF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0066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58" name="组合 57"/>
          <p:cNvGrpSpPr/>
          <p:nvPr/>
        </p:nvGrpSpPr>
        <p:grpSpPr>
          <a:xfrm>
            <a:off x="395536" y="1758309"/>
            <a:ext cx="4056294" cy="636588"/>
            <a:chOff x="823985" y="1886891"/>
            <a:chExt cx="4056294" cy="636588"/>
          </a:xfrm>
        </p:grpSpPr>
        <p:sp>
          <p:nvSpPr>
            <p:cNvPr id="47" name="Text Box 147"/>
            <p:cNvSpPr txBox="1">
              <a:spLocks noChangeArrowheads="1"/>
            </p:cNvSpPr>
            <p:nvPr/>
          </p:nvSpPr>
          <p:spPr bwMode="auto">
            <a:xfrm>
              <a:off x="2195736" y="1886891"/>
              <a:ext cx="1239837" cy="636587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800" dirty="0" smtClean="0">
                  <a:solidFill>
                    <a:srgbClr val="FFFFFF"/>
                  </a:solidFill>
                  <a:latin typeface="Times New Roman" panose="02020603050405020304" pitchFamily="18" charset="0"/>
                </a:rPr>
                <a:t>s=4</a:t>
              </a:r>
              <a:endParaRPr lang="en-US" altLang="zh-CN" sz="10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" name="Text Box 149"/>
            <p:cNvSpPr txBox="1">
              <a:spLocks noChangeArrowheads="1"/>
            </p:cNvSpPr>
            <p:nvPr/>
          </p:nvSpPr>
          <p:spPr bwMode="auto">
            <a:xfrm>
              <a:off x="3640442" y="1886891"/>
              <a:ext cx="1239837" cy="63658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800" dirty="0" smtClean="0">
                  <a:solidFill>
                    <a:srgbClr val="FFFFFF"/>
                  </a:solidFill>
                  <a:latin typeface="Times New Roman" panose="02020603050405020304" pitchFamily="18" charset="0"/>
                </a:rPr>
                <a:t>m=6</a:t>
              </a:r>
              <a:endParaRPr lang="en-US" altLang="zh-CN" sz="10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" name="Text Box 147"/>
            <p:cNvSpPr txBox="1">
              <a:spLocks noChangeArrowheads="1"/>
            </p:cNvSpPr>
            <p:nvPr/>
          </p:nvSpPr>
          <p:spPr bwMode="auto">
            <a:xfrm>
              <a:off x="823985" y="1886892"/>
              <a:ext cx="1239837" cy="636587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endParaRPr lang="en-US" altLang="zh-CN" sz="10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0" name="Text Box 147"/>
          <p:cNvSpPr txBox="1">
            <a:spLocks noChangeArrowheads="1"/>
          </p:cNvSpPr>
          <p:nvPr/>
        </p:nvSpPr>
        <p:spPr bwMode="auto">
          <a:xfrm>
            <a:off x="455845" y="2764036"/>
            <a:ext cx="1959917" cy="636587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28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s1=s-1=3</a:t>
            </a:r>
            <a:endParaRPr lang="en-US" altLang="zh-CN" sz="1000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" name="Text Box 147"/>
          <p:cNvSpPr txBox="1">
            <a:spLocks noChangeArrowheads="1"/>
          </p:cNvSpPr>
          <p:nvPr/>
        </p:nvSpPr>
        <p:spPr bwMode="auto">
          <a:xfrm>
            <a:off x="394849" y="3981337"/>
            <a:ext cx="2784706" cy="1097756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28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   </a:t>
            </a:r>
            <a:endParaRPr lang="en-US" altLang="zh-CN" sz="2800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8064" y="4446393"/>
            <a:ext cx="614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7" name="矩形 66"/>
          <p:cNvSpPr/>
          <p:nvPr/>
        </p:nvSpPr>
        <p:spPr>
          <a:xfrm>
            <a:off x="4724452" y="4263004"/>
            <a:ext cx="352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9" name="矩形 88"/>
          <p:cNvSpPr/>
          <p:nvPr/>
        </p:nvSpPr>
        <p:spPr>
          <a:xfrm>
            <a:off x="666136" y="1782050"/>
            <a:ext cx="665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n=8</a:t>
            </a:r>
            <a:endParaRPr lang="en-US" altLang="zh-CN" sz="9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66136" y="1787829"/>
            <a:ext cx="665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n=7</a:t>
            </a:r>
            <a:endParaRPr lang="en-US" altLang="zh-CN" sz="9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65805" y="3986493"/>
            <a:ext cx="22413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</a:rPr>
              <a:t>s1=(S1+m-1)%n</a:t>
            </a:r>
          </a:p>
        </p:txBody>
      </p:sp>
      <p:sp>
        <p:nvSpPr>
          <p:cNvPr id="92" name="矩形 91"/>
          <p:cNvSpPr/>
          <p:nvPr/>
        </p:nvSpPr>
        <p:spPr>
          <a:xfrm>
            <a:off x="978064" y="4421769"/>
            <a:ext cx="614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167023" y="4263004"/>
            <a:ext cx="352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5609594" y="4263004"/>
            <a:ext cx="352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653881" y="1791987"/>
            <a:ext cx="665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n=6</a:t>
            </a:r>
            <a:endParaRPr lang="en-US" altLang="zh-CN" sz="9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965999" y="4444005"/>
            <a:ext cx="614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661154" y="1805065"/>
            <a:ext cx="665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n=5</a:t>
            </a:r>
            <a:endParaRPr lang="en-US" altLang="zh-CN" sz="9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6052165" y="4263004"/>
            <a:ext cx="352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641430" y="1800907"/>
            <a:ext cx="665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n=4</a:t>
            </a:r>
            <a:endParaRPr lang="en-US" altLang="zh-CN" sz="9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965998" y="4421916"/>
            <a:ext cx="614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6494736" y="4263004"/>
            <a:ext cx="352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pSp>
        <p:nvGrpSpPr>
          <p:cNvPr id="201" name="组合 200"/>
          <p:cNvGrpSpPr/>
          <p:nvPr/>
        </p:nvGrpSpPr>
        <p:grpSpPr>
          <a:xfrm>
            <a:off x="6446241" y="2201376"/>
            <a:ext cx="471427" cy="816671"/>
            <a:chOff x="8341815" y="5470669"/>
            <a:chExt cx="458780" cy="3062168"/>
          </a:xfrm>
        </p:grpSpPr>
        <p:cxnSp>
          <p:nvCxnSpPr>
            <p:cNvPr id="203" name="直接箭头连接符 202"/>
            <p:cNvCxnSpPr/>
            <p:nvPr/>
          </p:nvCxnSpPr>
          <p:spPr>
            <a:xfrm flipH="1">
              <a:off x="8405978" y="6761512"/>
              <a:ext cx="3616" cy="177132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矩形 203"/>
            <p:cNvSpPr/>
            <p:nvPr/>
          </p:nvSpPr>
          <p:spPr>
            <a:xfrm>
              <a:off x="8341815" y="5470669"/>
              <a:ext cx="458780" cy="461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s1</a:t>
              </a:r>
              <a:endParaRPr lang="zh-CN" altLang="en-US" dirty="0"/>
            </a:p>
          </p:txBody>
        </p:sp>
      </p:grpSp>
      <p:sp>
        <p:nvSpPr>
          <p:cNvPr id="156" name="矩形 155"/>
          <p:cNvSpPr/>
          <p:nvPr/>
        </p:nvSpPr>
        <p:spPr>
          <a:xfrm>
            <a:off x="6937307" y="4263004"/>
            <a:ext cx="352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7379878" y="4263004"/>
            <a:ext cx="352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23" name="矩形 222"/>
          <p:cNvSpPr/>
          <p:nvPr/>
        </p:nvSpPr>
        <p:spPr>
          <a:xfrm>
            <a:off x="7822447" y="4263004"/>
            <a:ext cx="352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aphicFrame>
        <p:nvGraphicFramePr>
          <p:cNvPr id="218" name="表格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038508"/>
              </p:ext>
            </p:extLst>
          </p:nvPr>
        </p:nvGraphicFramePr>
        <p:xfrm>
          <a:off x="5090018" y="2816495"/>
          <a:ext cx="30863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98"/>
                <a:gridCol w="385798"/>
                <a:gridCol w="385798"/>
                <a:gridCol w="385798"/>
                <a:gridCol w="385798"/>
                <a:gridCol w="385798"/>
                <a:gridCol w="385798"/>
                <a:gridCol w="3857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30" name="组合 229"/>
          <p:cNvGrpSpPr/>
          <p:nvPr/>
        </p:nvGrpSpPr>
        <p:grpSpPr>
          <a:xfrm>
            <a:off x="5314658" y="2222451"/>
            <a:ext cx="471427" cy="816671"/>
            <a:chOff x="8341815" y="5470669"/>
            <a:chExt cx="458780" cy="3062168"/>
          </a:xfrm>
        </p:grpSpPr>
        <p:cxnSp>
          <p:nvCxnSpPr>
            <p:cNvPr id="231" name="直接箭头连接符 230"/>
            <p:cNvCxnSpPr/>
            <p:nvPr/>
          </p:nvCxnSpPr>
          <p:spPr>
            <a:xfrm flipH="1">
              <a:off x="8405978" y="6761512"/>
              <a:ext cx="3616" cy="177132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矩形 231"/>
            <p:cNvSpPr/>
            <p:nvPr/>
          </p:nvSpPr>
          <p:spPr>
            <a:xfrm>
              <a:off x="8341815" y="5470669"/>
              <a:ext cx="458780" cy="461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s1</a:t>
              </a:r>
              <a:endParaRPr lang="zh-CN" altLang="en-US" dirty="0"/>
            </a:p>
          </p:txBody>
        </p:sp>
      </p:grpSp>
      <p:graphicFrame>
        <p:nvGraphicFramePr>
          <p:cNvPr id="233" name="表格 2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315897"/>
              </p:ext>
            </p:extLst>
          </p:nvPr>
        </p:nvGraphicFramePr>
        <p:xfrm>
          <a:off x="5090018" y="2816495"/>
          <a:ext cx="30863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98"/>
                <a:gridCol w="385798"/>
                <a:gridCol w="385798"/>
                <a:gridCol w="385798"/>
                <a:gridCol w="385798"/>
                <a:gridCol w="385798"/>
                <a:gridCol w="385798"/>
                <a:gridCol w="3857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34" name="组合 233"/>
          <p:cNvGrpSpPr/>
          <p:nvPr/>
        </p:nvGrpSpPr>
        <p:grpSpPr>
          <a:xfrm>
            <a:off x="5247078" y="2317528"/>
            <a:ext cx="471427" cy="816671"/>
            <a:chOff x="8341815" y="5470669"/>
            <a:chExt cx="458780" cy="3062168"/>
          </a:xfrm>
        </p:grpSpPr>
        <p:cxnSp>
          <p:nvCxnSpPr>
            <p:cNvPr id="235" name="直接箭头连接符 234"/>
            <p:cNvCxnSpPr/>
            <p:nvPr/>
          </p:nvCxnSpPr>
          <p:spPr>
            <a:xfrm flipH="1">
              <a:off x="8405978" y="6761512"/>
              <a:ext cx="3616" cy="177132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矩形 235"/>
            <p:cNvSpPr/>
            <p:nvPr/>
          </p:nvSpPr>
          <p:spPr>
            <a:xfrm>
              <a:off x="8341815" y="5470669"/>
              <a:ext cx="458780" cy="461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s1</a:t>
              </a:r>
              <a:endParaRPr lang="zh-CN" altLang="en-US" dirty="0"/>
            </a:p>
          </p:txBody>
        </p:sp>
      </p:grpSp>
      <p:graphicFrame>
        <p:nvGraphicFramePr>
          <p:cNvPr id="237" name="表格 2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948359"/>
              </p:ext>
            </p:extLst>
          </p:nvPr>
        </p:nvGraphicFramePr>
        <p:xfrm>
          <a:off x="5090018" y="2816495"/>
          <a:ext cx="30863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98"/>
                <a:gridCol w="385798"/>
                <a:gridCol w="385798"/>
                <a:gridCol w="385798"/>
                <a:gridCol w="385798"/>
                <a:gridCol w="385798"/>
                <a:gridCol w="385798"/>
                <a:gridCol w="3857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38" name="组合 237"/>
          <p:cNvGrpSpPr/>
          <p:nvPr/>
        </p:nvGrpSpPr>
        <p:grpSpPr>
          <a:xfrm>
            <a:off x="7111053" y="2313215"/>
            <a:ext cx="471427" cy="816671"/>
            <a:chOff x="8341815" y="5470669"/>
            <a:chExt cx="458780" cy="3062168"/>
          </a:xfrm>
        </p:grpSpPr>
        <p:cxnSp>
          <p:nvCxnSpPr>
            <p:cNvPr id="239" name="直接箭头连接符 238"/>
            <p:cNvCxnSpPr/>
            <p:nvPr/>
          </p:nvCxnSpPr>
          <p:spPr>
            <a:xfrm flipH="1">
              <a:off x="8405978" y="6761512"/>
              <a:ext cx="3616" cy="177132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矩形 239"/>
            <p:cNvSpPr/>
            <p:nvPr/>
          </p:nvSpPr>
          <p:spPr>
            <a:xfrm>
              <a:off x="8341815" y="5470669"/>
              <a:ext cx="458780" cy="461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s1</a:t>
              </a:r>
              <a:endParaRPr lang="zh-CN" altLang="en-US" dirty="0"/>
            </a:p>
          </p:txBody>
        </p:sp>
      </p:grpSp>
      <p:graphicFrame>
        <p:nvGraphicFramePr>
          <p:cNvPr id="241" name="表格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833723"/>
              </p:ext>
            </p:extLst>
          </p:nvPr>
        </p:nvGraphicFramePr>
        <p:xfrm>
          <a:off x="5090018" y="2816495"/>
          <a:ext cx="30863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98"/>
                <a:gridCol w="385798"/>
                <a:gridCol w="385798"/>
                <a:gridCol w="385798"/>
                <a:gridCol w="385798"/>
                <a:gridCol w="385798"/>
                <a:gridCol w="385798"/>
                <a:gridCol w="3857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42" name="组合 241"/>
          <p:cNvGrpSpPr/>
          <p:nvPr/>
        </p:nvGrpSpPr>
        <p:grpSpPr>
          <a:xfrm>
            <a:off x="7135809" y="2287360"/>
            <a:ext cx="471427" cy="816671"/>
            <a:chOff x="8341815" y="5470669"/>
            <a:chExt cx="458780" cy="3062168"/>
          </a:xfrm>
        </p:grpSpPr>
        <p:cxnSp>
          <p:nvCxnSpPr>
            <p:cNvPr id="243" name="直接箭头连接符 242"/>
            <p:cNvCxnSpPr/>
            <p:nvPr/>
          </p:nvCxnSpPr>
          <p:spPr>
            <a:xfrm flipH="1">
              <a:off x="8405978" y="6761512"/>
              <a:ext cx="3616" cy="177132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矩形 243"/>
            <p:cNvSpPr/>
            <p:nvPr/>
          </p:nvSpPr>
          <p:spPr>
            <a:xfrm>
              <a:off x="8341815" y="5470669"/>
              <a:ext cx="458780" cy="461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s1</a:t>
              </a:r>
              <a:endParaRPr lang="zh-CN" altLang="en-US" dirty="0"/>
            </a:p>
          </p:txBody>
        </p:sp>
      </p:grpSp>
      <p:graphicFrame>
        <p:nvGraphicFramePr>
          <p:cNvPr id="245" name="表格 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638253"/>
              </p:ext>
            </p:extLst>
          </p:nvPr>
        </p:nvGraphicFramePr>
        <p:xfrm>
          <a:off x="5090018" y="2816495"/>
          <a:ext cx="30863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98"/>
                <a:gridCol w="385798"/>
                <a:gridCol w="385798"/>
                <a:gridCol w="385798"/>
                <a:gridCol w="385798"/>
                <a:gridCol w="385798"/>
                <a:gridCol w="385798"/>
                <a:gridCol w="3857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46" name="组合 245"/>
          <p:cNvGrpSpPr/>
          <p:nvPr/>
        </p:nvGrpSpPr>
        <p:grpSpPr>
          <a:xfrm>
            <a:off x="6744298" y="2256397"/>
            <a:ext cx="471427" cy="816671"/>
            <a:chOff x="8341815" y="5470669"/>
            <a:chExt cx="458780" cy="3062168"/>
          </a:xfrm>
        </p:grpSpPr>
        <p:cxnSp>
          <p:nvCxnSpPr>
            <p:cNvPr id="247" name="直接箭头连接符 246"/>
            <p:cNvCxnSpPr/>
            <p:nvPr/>
          </p:nvCxnSpPr>
          <p:spPr>
            <a:xfrm flipH="1">
              <a:off x="8405978" y="6761512"/>
              <a:ext cx="3616" cy="177132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矩形 247"/>
            <p:cNvSpPr/>
            <p:nvPr/>
          </p:nvSpPr>
          <p:spPr>
            <a:xfrm>
              <a:off x="8341815" y="5470669"/>
              <a:ext cx="458780" cy="461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s1</a:t>
              </a:r>
              <a:endParaRPr lang="zh-CN" altLang="en-US" dirty="0"/>
            </a:p>
          </p:txBody>
        </p:sp>
      </p:grpSp>
      <p:graphicFrame>
        <p:nvGraphicFramePr>
          <p:cNvPr id="250" name="表格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608488"/>
              </p:ext>
            </p:extLst>
          </p:nvPr>
        </p:nvGraphicFramePr>
        <p:xfrm>
          <a:off x="5090018" y="2816495"/>
          <a:ext cx="30863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98"/>
                <a:gridCol w="385798"/>
                <a:gridCol w="385798"/>
                <a:gridCol w="385798"/>
                <a:gridCol w="385798"/>
                <a:gridCol w="385798"/>
                <a:gridCol w="385798"/>
                <a:gridCol w="3857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 dirty="0" smtClean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51" name="组合 250"/>
          <p:cNvGrpSpPr/>
          <p:nvPr/>
        </p:nvGrpSpPr>
        <p:grpSpPr>
          <a:xfrm>
            <a:off x="6752200" y="2254131"/>
            <a:ext cx="471427" cy="816671"/>
            <a:chOff x="8341815" y="5470669"/>
            <a:chExt cx="458780" cy="3062168"/>
          </a:xfrm>
        </p:grpSpPr>
        <p:cxnSp>
          <p:nvCxnSpPr>
            <p:cNvPr id="252" name="直接箭头连接符 251"/>
            <p:cNvCxnSpPr/>
            <p:nvPr/>
          </p:nvCxnSpPr>
          <p:spPr>
            <a:xfrm flipH="1">
              <a:off x="8405978" y="6761512"/>
              <a:ext cx="3616" cy="177132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矩形 252"/>
            <p:cNvSpPr/>
            <p:nvPr/>
          </p:nvSpPr>
          <p:spPr>
            <a:xfrm>
              <a:off x="8341815" y="5470669"/>
              <a:ext cx="458780" cy="461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s1</a:t>
              </a:r>
              <a:endParaRPr lang="zh-CN" altLang="en-US" dirty="0"/>
            </a:p>
          </p:txBody>
        </p:sp>
      </p:grpSp>
      <p:graphicFrame>
        <p:nvGraphicFramePr>
          <p:cNvPr id="254" name="表格 2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553310"/>
              </p:ext>
            </p:extLst>
          </p:nvPr>
        </p:nvGraphicFramePr>
        <p:xfrm>
          <a:off x="5090018" y="2816495"/>
          <a:ext cx="30863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98"/>
                <a:gridCol w="385798"/>
                <a:gridCol w="385798"/>
                <a:gridCol w="385798"/>
                <a:gridCol w="385798"/>
                <a:gridCol w="385798"/>
                <a:gridCol w="385798"/>
                <a:gridCol w="3857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55" name="组合 254"/>
          <p:cNvGrpSpPr/>
          <p:nvPr/>
        </p:nvGrpSpPr>
        <p:grpSpPr>
          <a:xfrm>
            <a:off x="6764200" y="2243903"/>
            <a:ext cx="471427" cy="816671"/>
            <a:chOff x="8341815" y="5470669"/>
            <a:chExt cx="458780" cy="3062168"/>
          </a:xfrm>
        </p:grpSpPr>
        <p:cxnSp>
          <p:nvCxnSpPr>
            <p:cNvPr id="256" name="直接箭头连接符 255"/>
            <p:cNvCxnSpPr/>
            <p:nvPr/>
          </p:nvCxnSpPr>
          <p:spPr>
            <a:xfrm flipH="1">
              <a:off x="8405978" y="6761512"/>
              <a:ext cx="3616" cy="177132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矩形 256"/>
            <p:cNvSpPr/>
            <p:nvPr/>
          </p:nvSpPr>
          <p:spPr>
            <a:xfrm>
              <a:off x="8341815" y="5470669"/>
              <a:ext cx="458780" cy="461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s1</a:t>
              </a:r>
              <a:endParaRPr lang="zh-CN" altLang="en-US" dirty="0"/>
            </a:p>
          </p:txBody>
        </p:sp>
      </p:grpSp>
      <p:graphicFrame>
        <p:nvGraphicFramePr>
          <p:cNvPr id="258" name="表格 2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526426"/>
              </p:ext>
            </p:extLst>
          </p:nvPr>
        </p:nvGraphicFramePr>
        <p:xfrm>
          <a:off x="5090018" y="2816495"/>
          <a:ext cx="30863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98"/>
                <a:gridCol w="385798"/>
                <a:gridCol w="385798"/>
                <a:gridCol w="385798"/>
                <a:gridCol w="385798"/>
                <a:gridCol w="385798"/>
                <a:gridCol w="385798"/>
                <a:gridCol w="3857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59" name="组合 258"/>
          <p:cNvGrpSpPr/>
          <p:nvPr/>
        </p:nvGrpSpPr>
        <p:grpSpPr>
          <a:xfrm>
            <a:off x="6794668" y="2268253"/>
            <a:ext cx="471427" cy="816671"/>
            <a:chOff x="8341815" y="5470669"/>
            <a:chExt cx="458780" cy="3062168"/>
          </a:xfrm>
        </p:grpSpPr>
        <p:cxnSp>
          <p:nvCxnSpPr>
            <p:cNvPr id="260" name="直接箭头连接符 259"/>
            <p:cNvCxnSpPr/>
            <p:nvPr/>
          </p:nvCxnSpPr>
          <p:spPr>
            <a:xfrm flipH="1">
              <a:off x="8405978" y="6761512"/>
              <a:ext cx="3616" cy="177132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矩形 260"/>
            <p:cNvSpPr/>
            <p:nvPr/>
          </p:nvSpPr>
          <p:spPr>
            <a:xfrm>
              <a:off x="8341815" y="5470669"/>
              <a:ext cx="458780" cy="461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s1</a:t>
              </a:r>
              <a:endParaRPr lang="zh-CN" altLang="en-US" dirty="0"/>
            </a:p>
          </p:txBody>
        </p:sp>
      </p:grpSp>
      <p:graphicFrame>
        <p:nvGraphicFramePr>
          <p:cNvPr id="262" name="表格 2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765020"/>
              </p:ext>
            </p:extLst>
          </p:nvPr>
        </p:nvGraphicFramePr>
        <p:xfrm>
          <a:off x="5090018" y="2816495"/>
          <a:ext cx="30863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98"/>
                <a:gridCol w="385798"/>
                <a:gridCol w="385798"/>
                <a:gridCol w="385798"/>
                <a:gridCol w="385798"/>
                <a:gridCol w="385798"/>
                <a:gridCol w="385798"/>
                <a:gridCol w="3857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63" name="组合 262"/>
          <p:cNvGrpSpPr/>
          <p:nvPr/>
        </p:nvGrpSpPr>
        <p:grpSpPr>
          <a:xfrm>
            <a:off x="5622064" y="2311306"/>
            <a:ext cx="471427" cy="816671"/>
            <a:chOff x="8341815" y="5470669"/>
            <a:chExt cx="458780" cy="3062168"/>
          </a:xfrm>
        </p:grpSpPr>
        <p:cxnSp>
          <p:nvCxnSpPr>
            <p:cNvPr id="264" name="直接箭头连接符 263"/>
            <p:cNvCxnSpPr/>
            <p:nvPr/>
          </p:nvCxnSpPr>
          <p:spPr>
            <a:xfrm flipH="1">
              <a:off x="8405978" y="6761512"/>
              <a:ext cx="3616" cy="177132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矩形 264"/>
            <p:cNvSpPr/>
            <p:nvPr/>
          </p:nvSpPr>
          <p:spPr>
            <a:xfrm>
              <a:off x="8341815" y="5470669"/>
              <a:ext cx="458780" cy="461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s1</a:t>
              </a:r>
              <a:endParaRPr lang="zh-CN" altLang="en-US" dirty="0"/>
            </a:p>
          </p:txBody>
        </p:sp>
      </p:grpSp>
      <p:graphicFrame>
        <p:nvGraphicFramePr>
          <p:cNvPr id="266" name="表格 2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894098"/>
              </p:ext>
            </p:extLst>
          </p:nvPr>
        </p:nvGraphicFramePr>
        <p:xfrm>
          <a:off x="5090018" y="2816495"/>
          <a:ext cx="30863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98"/>
                <a:gridCol w="385798"/>
                <a:gridCol w="385798"/>
                <a:gridCol w="385798"/>
                <a:gridCol w="385798"/>
                <a:gridCol w="385798"/>
                <a:gridCol w="385798"/>
                <a:gridCol w="3857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67" name="组合 266"/>
          <p:cNvGrpSpPr/>
          <p:nvPr/>
        </p:nvGrpSpPr>
        <p:grpSpPr>
          <a:xfrm>
            <a:off x="5632265" y="2281430"/>
            <a:ext cx="471427" cy="816671"/>
            <a:chOff x="8341815" y="5470669"/>
            <a:chExt cx="458780" cy="3062168"/>
          </a:xfrm>
        </p:grpSpPr>
        <p:cxnSp>
          <p:nvCxnSpPr>
            <p:cNvPr id="268" name="直接箭头连接符 267"/>
            <p:cNvCxnSpPr/>
            <p:nvPr/>
          </p:nvCxnSpPr>
          <p:spPr>
            <a:xfrm flipH="1">
              <a:off x="8405978" y="6761512"/>
              <a:ext cx="3616" cy="177132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矩形 268"/>
            <p:cNvSpPr/>
            <p:nvPr/>
          </p:nvSpPr>
          <p:spPr>
            <a:xfrm>
              <a:off x="8341815" y="5470669"/>
              <a:ext cx="458780" cy="461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s1</a:t>
              </a:r>
              <a:endParaRPr lang="zh-CN" altLang="en-US" dirty="0"/>
            </a:p>
          </p:txBody>
        </p:sp>
      </p:grpSp>
      <p:graphicFrame>
        <p:nvGraphicFramePr>
          <p:cNvPr id="274" name="表格 2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10096"/>
              </p:ext>
            </p:extLst>
          </p:nvPr>
        </p:nvGraphicFramePr>
        <p:xfrm>
          <a:off x="5090018" y="2816495"/>
          <a:ext cx="30863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98"/>
                <a:gridCol w="385798"/>
                <a:gridCol w="385798"/>
                <a:gridCol w="385798"/>
                <a:gridCol w="385798"/>
                <a:gridCol w="385798"/>
                <a:gridCol w="385798"/>
                <a:gridCol w="3857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75" name="组合 274"/>
          <p:cNvGrpSpPr/>
          <p:nvPr/>
        </p:nvGrpSpPr>
        <p:grpSpPr>
          <a:xfrm>
            <a:off x="5303009" y="2318600"/>
            <a:ext cx="471427" cy="816671"/>
            <a:chOff x="8341815" y="5470669"/>
            <a:chExt cx="458780" cy="3062168"/>
          </a:xfrm>
        </p:grpSpPr>
        <p:cxnSp>
          <p:nvCxnSpPr>
            <p:cNvPr id="276" name="直接箭头连接符 275"/>
            <p:cNvCxnSpPr/>
            <p:nvPr/>
          </p:nvCxnSpPr>
          <p:spPr>
            <a:xfrm flipH="1">
              <a:off x="8405978" y="6761512"/>
              <a:ext cx="3616" cy="177132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矩形 276"/>
            <p:cNvSpPr/>
            <p:nvPr/>
          </p:nvSpPr>
          <p:spPr>
            <a:xfrm>
              <a:off x="8341815" y="5470669"/>
              <a:ext cx="458780" cy="461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s1</a:t>
              </a:r>
              <a:endParaRPr lang="zh-CN" altLang="en-US" dirty="0"/>
            </a:p>
          </p:txBody>
        </p:sp>
      </p:grpSp>
      <p:graphicFrame>
        <p:nvGraphicFramePr>
          <p:cNvPr id="278" name="表格 2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141955"/>
              </p:ext>
            </p:extLst>
          </p:nvPr>
        </p:nvGraphicFramePr>
        <p:xfrm>
          <a:off x="5090018" y="2816495"/>
          <a:ext cx="30863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98"/>
                <a:gridCol w="385798"/>
                <a:gridCol w="385798"/>
                <a:gridCol w="385798"/>
                <a:gridCol w="385798"/>
                <a:gridCol w="385798"/>
                <a:gridCol w="385798"/>
                <a:gridCol w="3857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79" name="组合 278"/>
          <p:cNvGrpSpPr/>
          <p:nvPr/>
        </p:nvGrpSpPr>
        <p:grpSpPr>
          <a:xfrm>
            <a:off x="5292080" y="2290074"/>
            <a:ext cx="471427" cy="816671"/>
            <a:chOff x="8341815" y="5470669"/>
            <a:chExt cx="458780" cy="3062168"/>
          </a:xfrm>
        </p:grpSpPr>
        <p:cxnSp>
          <p:nvCxnSpPr>
            <p:cNvPr id="280" name="直接箭头连接符 279"/>
            <p:cNvCxnSpPr/>
            <p:nvPr/>
          </p:nvCxnSpPr>
          <p:spPr>
            <a:xfrm flipH="1">
              <a:off x="8405978" y="6761512"/>
              <a:ext cx="3616" cy="177132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矩形 280"/>
            <p:cNvSpPr/>
            <p:nvPr/>
          </p:nvSpPr>
          <p:spPr>
            <a:xfrm>
              <a:off x="8341815" y="5470669"/>
              <a:ext cx="458780" cy="461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s1</a:t>
              </a:r>
              <a:endParaRPr lang="zh-CN" altLang="en-US" dirty="0"/>
            </a:p>
          </p:txBody>
        </p:sp>
      </p:grpSp>
      <p:graphicFrame>
        <p:nvGraphicFramePr>
          <p:cNvPr id="282" name="表格 2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66921"/>
              </p:ext>
            </p:extLst>
          </p:nvPr>
        </p:nvGraphicFramePr>
        <p:xfrm>
          <a:off x="5090018" y="2816495"/>
          <a:ext cx="30863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98"/>
                <a:gridCol w="385798"/>
                <a:gridCol w="385798"/>
                <a:gridCol w="385798"/>
                <a:gridCol w="385798"/>
                <a:gridCol w="385798"/>
                <a:gridCol w="385798"/>
                <a:gridCol w="3857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0066FF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83" name="组合 282"/>
          <p:cNvGrpSpPr/>
          <p:nvPr/>
        </p:nvGrpSpPr>
        <p:grpSpPr>
          <a:xfrm>
            <a:off x="5604995" y="2283857"/>
            <a:ext cx="471427" cy="816671"/>
            <a:chOff x="8341815" y="5470669"/>
            <a:chExt cx="458780" cy="3062168"/>
          </a:xfrm>
        </p:grpSpPr>
        <p:cxnSp>
          <p:nvCxnSpPr>
            <p:cNvPr id="284" name="直接箭头连接符 283"/>
            <p:cNvCxnSpPr/>
            <p:nvPr/>
          </p:nvCxnSpPr>
          <p:spPr>
            <a:xfrm flipH="1">
              <a:off x="8405978" y="6761512"/>
              <a:ext cx="3616" cy="177132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矩形 284"/>
            <p:cNvSpPr/>
            <p:nvPr/>
          </p:nvSpPr>
          <p:spPr>
            <a:xfrm>
              <a:off x="8341815" y="5470669"/>
              <a:ext cx="458780" cy="461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s1</a:t>
              </a:r>
              <a:endParaRPr lang="zh-CN" altLang="en-US" dirty="0"/>
            </a:p>
          </p:txBody>
        </p:sp>
      </p:grpSp>
      <p:graphicFrame>
        <p:nvGraphicFramePr>
          <p:cNvPr id="286" name="表格 2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199562"/>
              </p:ext>
            </p:extLst>
          </p:nvPr>
        </p:nvGraphicFramePr>
        <p:xfrm>
          <a:off x="5090018" y="2816495"/>
          <a:ext cx="30863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98"/>
                <a:gridCol w="385798"/>
                <a:gridCol w="385798"/>
                <a:gridCol w="385798"/>
                <a:gridCol w="385798"/>
                <a:gridCol w="385798"/>
                <a:gridCol w="385798"/>
                <a:gridCol w="3857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rgbClr val="0066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87" name="组合 286"/>
          <p:cNvGrpSpPr/>
          <p:nvPr/>
        </p:nvGrpSpPr>
        <p:grpSpPr>
          <a:xfrm>
            <a:off x="5282431" y="2281430"/>
            <a:ext cx="471427" cy="816671"/>
            <a:chOff x="8341815" y="5470669"/>
            <a:chExt cx="458780" cy="3062168"/>
          </a:xfrm>
        </p:grpSpPr>
        <p:cxnSp>
          <p:nvCxnSpPr>
            <p:cNvPr id="288" name="直接箭头连接符 287"/>
            <p:cNvCxnSpPr/>
            <p:nvPr/>
          </p:nvCxnSpPr>
          <p:spPr>
            <a:xfrm flipH="1">
              <a:off x="8405978" y="6761512"/>
              <a:ext cx="3616" cy="177132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矩形 288"/>
            <p:cNvSpPr/>
            <p:nvPr/>
          </p:nvSpPr>
          <p:spPr>
            <a:xfrm>
              <a:off x="8341815" y="5470669"/>
              <a:ext cx="458780" cy="461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s1</a:t>
              </a:r>
              <a:endParaRPr lang="zh-CN" altLang="en-US" dirty="0"/>
            </a:p>
          </p:txBody>
        </p:sp>
      </p:grpSp>
      <p:sp>
        <p:nvSpPr>
          <p:cNvPr id="295" name="矩形 294"/>
          <p:cNvSpPr/>
          <p:nvPr/>
        </p:nvSpPr>
        <p:spPr>
          <a:xfrm>
            <a:off x="2483768" y="5877272"/>
            <a:ext cx="4280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跟下页的哪个好一点</a:t>
            </a:r>
            <a:r>
              <a:rPr lang="zh-CN" altLang="en-US" sz="280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  <a:endParaRPr lang="zh-CN" altLang="en-US" sz="28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999065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4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9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0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6" dur="5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7" dur="5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8" dur="5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000"/>
                            </p:stCondLst>
                            <p:childTnLst>
                              <p:par>
                                <p:cTn id="19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9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500"/>
                            </p:stCondLst>
                            <p:childTnLst>
                              <p:par>
                                <p:cTn id="2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2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4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7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6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8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5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0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6" grpId="0" build="p"/>
      <p:bldP spid="6" grpId="1" build="allAtOnce"/>
      <p:bldP spid="67" grpId="0"/>
      <p:bldP spid="89" grpId="0"/>
      <p:bldP spid="89" grpId="1"/>
      <p:bldP spid="90" grpId="0"/>
      <p:bldP spid="90" grpId="1"/>
      <p:bldP spid="91" grpId="0"/>
      <p:bldP spid="91" grpId="1"/>
      <p:bldP spid="91" grpId="2"/>
      <p:bldP spid="91" grpId="3"/>
      <p:bldP spid="92" grpId="0" build="p"/>
      <p:bldP spid="92" grpId="1" build="allAtOnce"/>
      <p:bldP spid="98" grpId="0"/>
      <p:bldP spid="139" grpId="0"/>
      <p:bldP spid="140" grpId="0"/>
      <p:bldP spid="140" grpId="1"/>
      <p:bldP spid="141" grpId="0" build="p"/>
      <p:bldP spid="141" grpId="1" build="allAtOnce"/>
      <p:bldP spid="141" grpId="2" build="allAtOnce"/>
      <p:bldP spid="183" grpId="0"/>
      <p:bldP spid="183" grpId="1"/>
      <p:bldP spid="202" grpId="0"/>
      <p:bldP spid="176" grpId="0"/>
      <p:bldP spid="177" grpId="0" build="p"/>
      <p:bldP spid="178" grpId="0"/>
      <p:bldP spid="156" grpId="0"/>
      <p:bldP spid="214" grpId="0"/>
      <p:bldP spid="2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/>
          <p:cNvGrpSpPr/>
          <p:nvPr/>
        </p:nvGrpSpPr>
        <p:grpSpPr>
          <a:xfrm>
            <a:off x="4139952" y="2930754"/>
            <a:ext cx="4866166" cy="3661598"/>
            <a:chOff x="1856319" y="3003897"/>
            <a:chExt cx="4866166" cy="3661598"/>
          </a:xfrm>
        </p:grpSpPr>
        <p:grpSp>
          <p:nvGrpSpPr>
            <p:cNvPr id="70" name="组合 69"/>
            <p:cNvGrpSpPr/>
            <p:nvPr/>
          </p:nvGrpSpPr>
          <p:grpSpPr>
            <a:xfrm>
              <a:off x="1856319" y="3073679"/>
              <a:ext cx="4866166" cy="3333160"/>
              <a:chOff x="1473308" y="1252345"/>
              <a:chExt cx="5452946" cy="3635297"/>
            </a:xfrm>
          </p:grpSpPr>
          <p:graphicFrame>
            <p:nvGraphicFramePr>
              <p:cNvPr id="86" name="图表 85"/>
              <p:cNvGraphicFramePr/>
              <p:nvPr>
                <p:extLst>
                  <p:ext uri="{D42A27DB-BD31-4B8C-83A1-F6EECF244321}">
                    <p14:modId xmlns:p14="http://schemas.microsoft.com/office/powerpoint/2010/main" val="2865850449"/>
                  </p:ext>
                </p:extLst>
              </p:nvPr>
            </p:nvGraphicFramePr>
            <p:xfrm>
              <a:off x="1473308" y="1252345"/>
              <a:ext cx="5452946" cy="363529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87" name="椭圆 86"/>
              <p:cNvSpPr/>
              <p:nvPr/>
            </p:nvSpPr>
            <p:spPr>
              <a:xfrm>
                <a:off x="3251074" y="2121286"/>
                <a:ext cx="1897415" cy="1897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2484354" y="3003897"/>
              <a:ext cx="3608602" cy="3661598"/>
              <a:chOff x="4767987" y="2930754"/>
              <a:chExt cx="3608602" cy="3661598"/>
            </a:xfrm>
          </p:grpSpPr>
          <p:sp>
            <p:nvSpPr>
              <p:cNvPr id="72" name="Text Box 57"/>
              <p:cNvSpPr txBox="1">
                <a:spLocks noChangeArrowheads="1"/>
              </p:cNvSpPr>
              <p:nvPr/>
            </p:nvSpPr>
            <p:spPr bwMode="auto">
              <a:xfrm>
                <a:off x="8025751" y="3943407"/>
                <a:ext cx="3508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1</a:t>
                </a:r>
              </a:p>
            </p:txBody>
          </p:sp>
          <p:sp>
            <p:nvSpPr>
              <p:cNvPr id="73" name="Text Box 58"/>
              <p:cNvSpPr txBox="1">
                <a:spLocks noChangeArrowheads="1"/>
              </p:cNvSpPr>
              <p:nvPr/>
            </p:nvSpPr>
            <p:spPr bwMode="auto">
              <a:xfrm>
                <a:off x="7126860" y="2930754"/>
                <a:ext cx="3508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0</a:t>
                </a:r>
              </a:p>
            </p:txBody>
          </p:sp>
          <p:sp>
            <p:nvSpPr>
              <p:cNvPr id="74" name="Text Box 59"/>
              <p:cNvSpPr txBox="1">
                <a:spLocks noChangeArrowheads="1"/>
              </p:cNvSpPr>
              <p:nvPr/>
            </p:nvSpPr>
            <p:spPr bwMode="auto">
              <a:xfrm>
                <a:off x="7873556" y="5343478"/>
                <a:ext cx="3508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2</a:t>
                </a:r>
              </a:p>
            </p:txBody>
          </p:sp>
          <p:sp>
            <p:nvSpPr>
              <p:cNvPr id="75" name="Text Box 60"/>
              <p:cNvSpPr txBox="1">
                <a:spLocks noChangeArrowheads="1"/>
              </p:cNvSpPr>
              <p:nvPr/>
            </p:nvSpPr>
            <p:spPr bwMode="auto">
              <a:xfrm>
                <a:off x="6557659" y="6135152"/>
                <a:ext cx="3508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3</a:t>
                </a:r>
              </a:p>
            </p:txBody>
          </p:sp>
          <p:sp>
            <p:nvSpPr>
              <p:cNvPr id="76" name="Text Box 61"/>
              <p:cNvSpPr txBox="1">
                <a:spLocks noChangeArrowheads="1"/>
              </p:cNvSpPr>
              <p:nvPr/>
            </p:nvSpPr>
            <p:spPr bwMode="auto">
              <a:xfrm>
                <a:off x="5269726" y="5777224"/>
                <a:ext cx="3508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4</a:t>
                </a:r>
              </a:p>
            </p:txBody>
          </p:sp>
          <p:sp>
            <p:nvSpPr>
              <p:cNvPr id="77" name="Text Box 62"/>
              <p:cNvSpPr txBox="1">
                <a:spLocks noChangeArrowheads="1"/>
              </p:cNvSpPr>
              <p:nvPr/>
            </p:nvSpPr>
            <p:spPr bwMode="auto">
              <a:xfrm>
                <a:off x="4767987" y="4183896"/>
                <a:ext cx="3508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5</a:t>
                </a:r>
              </a:p>
            </p:txBody>
          </p:sp>
          <p:sp>
            <p:nvSpPr>
              <p:cNvPr id="78" name="Text Box 63"/>
              <p:cNvSpPr txBox="1">
                <a:spLocks noChangeArrowheads="1"/>
              </p:cNvSpPr>
              <p:nvPr/>
            </p:nvSpPr>
            <p:spPr bwMode="auto">
              <a:xfrm>
                <a:off x="5516741" y="2991384"/>
                <a:ext cx="3508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6</a:t>
                </a:r>
              </a:p>
            </p:txBody>
          </p:sp>
          <p:sp>
            <p:nvSpPr>
              <p:cNvPr id="79" name="Text Box 57"/>
              <p:cNvSpPr txBox="1">
                <a:spLocks noChangeArrowheads="1"/>
              </p:cNvSpPr>
              <p:nvPr/>
            </p:nvSpPr>
            <p:spPr bwMode="auto">
              <a:xfrm>
                <a:off x="6903886" y="3428066"/>
                <a:ext cx="3508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2</a:t>
                </a: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0" name="Text Box 59"/>
              <p:cNvSpPr txBox="1">
                <a:spLocks noChangeArrowheads="1"/>
              </p:cNvSpPr>
              <p:nvPr/>
            </p:nvSpPr>
            <p:spPr bwMode="auto">
              <a:xfrm>
                <a:off x="7477698" y="4197054"/>
                <a:ext cx="3508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3</a:t>
                </a: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1" name="Text Box 60"/>
              <p:cNvSpPr txBox="1">
                <a:spLocks noChangeArrowheads="1"/>
              </p:cNvSpPr>
              <p:nvPr/>
            </p:nvSpPr>
            <p:spPr bwMode="auto">
              <a:xfrm>
                <a:off x="7315105" y="5114878"/>
                <a:ext cx="3508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4</a:t>
                </a: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2" name="Text Box 61"/>
              <p:cNvSpPr txBox="1">
                <a:spLocks noChangeArrowheads="1"/>
              </p:cNvSpPr>
              <p:nvPr/>
            </p:nvSpPr>
            <p:spPr bwMode="auto">
              <a:xfrm>
                <a:off x="6422386" y="5606757"/>
                <a:ext cx="3508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5</a:t>
                </a: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3" name="Text Box 63"/>
              <p:cNvSpPr txBox="1">
                <a:spLocks noChangeArrowheads="1"/>
              </p:cNvSpPr>
              <p:nvPr/>
            </p:nvSpPr>
            <p:spPr bwMode="auto">
              <a:xfrm>
                <a:off x="5506942" y="5171422"/>
                <a:ext cx="3508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84" name="Text Box 64"/>
              <p:cNvSpPr txBox="1">
                <a:spLocks noChangeArrowheads="1"/>
              </p:cNvSpPr>
              <p:nvPr/>
            </p:nvSpPr>
            <p:spPr bwMode="auto">
              <a:xfrm>
                <a:off x="5311594" y="4173915"/>
                <a:ext cx="3508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7</a:t>
                </a:r>
              </a:p>
            </p:txBody>
          </p:sp>
          <p:sp>
            <p:nvSpPr>
              <p:cNvPr id="85" name="Text Box 64"/>
              <p:cNvSpPr txBox="1">
                <a:spLocks noChangeArrowheads="1"/>
              </p:cNvSpPr>
              <p:nvPr/>
            </p:nvSpPr>
            <p:spPr bwMode="auto">
              <a:xfrm>
                <a:off x="5903384" y="3364006"/>
                <a:ext cx="3508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8</a:t>
                </a: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4139952" y="3000536"/>
            <a:ext cx="4866166" cy="3333160"/>
            <a:chOff x="1473308" y="1252345"/>
            <a:chExt cx="5452946" cy="3635297"/>
          </a:xfrm>
        </p:grpSpPr>
        <p:graphicFrame>
          <p:nvGraphicFramePr>
            <p:cNvPr id="53" name="图表 52"/>
            <p:cNvGraphicFramePr/>
            <p:nvPr>
              <p:extLst>
                <p:ext uri="{D42A27DB-BD31-4B8C-83A1-F6EECF244321}">
                  <p14:modId xmlns:p14="http://schemas.microsoft.com/office/powerpoint/2010/main" val="3222707877"/>
                </p:ext>
              </p:extLst>
            </p:nvPr>
          </p:nvGraphicFramePr>
          <p:xfrm>
            <a:off x="1473308" y="1252345"/>
            <a:ext cx="5452946" cy="363529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54" name="椭圆 53"/>
            <p:cNvSpPr/>
            <p:nvPr/>
          </p:nvSpPr>
          <p:spPr>
            <a:xfrm>
              <a:off x="3251074" y="2121286"/>
              <a:ext cx="1897415" cy="1897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8" name="Rectangle 2"/>
          <p:cNvSpPr txBox="1">
            <a:spLocks noChangeArrowheads="1"/>
          </p:cNvSpPr>
          <p:nvPr/>
        </p:nvSpPr>
        <p:spPr bwMode="auto">
          <a:xfrm>
            <a:off x="9361" y="278608"/>
            <a:ext cx="836518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>
              <a:defRPr sz="4000">
                <a:solidFill>
                  <a:schemeClr val="tx2"/>
                </a:solidFill>
                <a:ea typeface="黑体" pitchFamily="2" charset="-122"/>
              </a:defRPr>
            </a:lvl2pPr>
            <a:lvl3pPr algn="ctr">
              <a:defRPr sz="4000">
                <a:solidFill>
                  <a:schemeClr val="tx2"/>
                </a:solidFill>
                <a:ea typeface="黑体" pitchFamily="2" charset="-122"/>
              </a:defRPr>
            </a:lvl3pPr>
            <a:lvl4pPr algn="ctr">
              <a:defRPr sz="4000">
                <a:solidFill>
                  <a:schemeClr val="tx2"/>
                </a:solidFill>
                <a:ea typeface="黑体" pitchFamily="2" charset="-122"/>
              </a:defRPr>
            </a:lvl4pPr>
            <a:lvl5pPr algn="ctr">
              <a:defRPr sz="4000">
                <a:solidFill>
                  <a:schemeClr val="tx2"/>
                </a:solidFill>
                <a:ea typeface="黑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9pPr>
          </a:lstStyle>
          <a:p>
            <a:r>
              <a:rPr lang="en-US" altLang="zh-CN" dirty="0" smtClean="0"/>
              <a:t>2.3   </a:t>
            </a:r>
            <a:r>
              <a:rPr lang="zh-CN" altLang="en-US" dirty="0" smtClean="0"/>
              <a:t>顺序表应用举例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-232223" y="1152672"/>
            <a:ext cx="20679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80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算法演示</a:t>
            </a:r>
            <a:endParaRPr lang="zh-CN" altLang="en-US" sz="28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020842"/>
              </p:ext>
            </p:extLst>
          </p:nvPr>
        </p:nvGraphicFramePr>
        <p:xfrm>
          <a:off x="5191869" y="1664802"/>
          <a:ext cx="30863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98"/>
                <a:gridCol w="385798"/>
                <a:gridCol w="385798"/>
                <a:gridCol w="385798"/>
                <a:gridCol w="385798"/>
                <a:gridCol w="385798"/>
                <a:gridCol w="385798"/>
                <a:gridCol w="3857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59" name="组合 58"/>
          <p:cNvGrpSpPr/>
          <p:nvPr/>
        </p:nvGrpSpPr>
        <p:grpSpPr>
          <a:xfrm>
            <a:off x="4911417" y="2930754"/>
            <a:ext cx="3393560" cy="3526722"/>
            <a:chOff x="4911417" y="2930754"/>
            <a:chExt cx="3393560" cy="3526722"/>
          </a:xfrm>
        </p:grpSpPr>
        <p:sp>
          <p:nvSpPr>
            <p:cNvPr id="10" name="Text Box 57"/>
            <p:cNvSpPr txBox="1">
              <a:spLocks noChangeArrowheads="1"/>
            </p:cNvSpPr>
            <p:nvPr/>
          </p:nvSpPr>
          <p:spPr bwMode="auto">
            <a:xfrm>
              <a:off x="7918100" y="3687729"/>
              <a:ext cx="3508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1</a:t>
              </a:r>
            </a:p>
          </p:txBody>
        </p:sp>
        <p:sp>
          <p:nvSpPr>
            <p:cNvPr id="12" name="Text Box 59"/>
            <p:cNvSpPr txBox="1">
              <a:spLocks noChangeArrowheads="1"/>
            </p:cNvSpPr>
            <p:nvPr/>
          </p:nvSpPr>
          <p:spPr bwMode="auto">
            <a:xfrm>
              <a:off x="7954139" y="5036340"/>
              <a:ext cx="3508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2</a:t>
              </a:r>
            </a:p>
          </p:txBody>
        </p:sp>
        <p:sp>
          <p:nvSpPr>
            <p:cNvPr id="13" name="Text Box 60"/>
            <p:cNvSpPr txBox="1">
              <a:spLocks noChangeArrowheads="1"/>
            </p:cNvSpPr>
            <p:nvPr/>
          </p:nvSpPr>
          <p:spPr bwMode="auto">
            <a:xfrm>
              <a:off x="7068816" y="6000276"/>
              <a:ext cx="3508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3</a:t>
              </a:r>
            </a:p>
          </p:txBody>
        </p:sp>
        <p:sp>
          <p:nvSpPr>
            <p:cNvPr id="14" name="Text Box 61"/>
            <p:cNvSpPr txBox="1">
              <a:spLocks noChangeArrowheads="1"/>
            </p:cNvSpPr>
            <p:nvPr/>
          </p:nvSpPr>
          <p:spPr bwMode="auto">
            <a:xfrm>
              <a:off x="5734323" y="5936607"/>
              <a:ext cx="3508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4</a:t>
              </a:r>
            </a:p>
          </p:txBody>
        </p:sp>
        <p:sp>
          <p:nvSpPr>
            <p:cNvPr id="11" name="Text Box 58"/>
            <p:cNvSpPr txBox="1">
              <a:spLocks noChangeArrowheads="1"/>
            </p:cNvSpPr>
            <p:nvPr/>
          </p:nvSpPr>
          <p:spPr bwMode="auto">
            <a:xfrm>
              <a:off x="7126860" y="2930754"/>
              <a:ext cx="3508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0</a:t>
              </a:r>
            </a:p>
          </p:txBody>
        </p:sp>
        <p:sp>
          <p:nvSpPr>
            <p:cNvPr id="15" name="Text Box 62"/>
            <p:cNvSpPr txBox="1">
              <a:spLocks noChangeArrowheads="1"/>
            </p:cNvSpPr>
            <p:nvPr/>
          </p:nvSpPr>
          <p:spPr bwMode="auto">
            <a:xfrm>
              <a:off x="4930197" y="5124173"/>
              <a:ext cx="3508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5</a:t>
              </a:r>
            </a:p>
          </p:txBody>
        </p:sp>
        <p:sp>
          <p:nvSpPr>
            <p:cNvPr id="16" name="Text Box 63"/>
            <p:cNvSpPr txBox="1">
              <a:spLocks noChangeArrowheads="1"/>
            </p:cNvSpPr>
            <p:nvPr/>
          </p:nvSpPr>
          <p:spPr bwMode="auto">
            <a:xfrm>
              <a:off x="4911417" y="3697399"/>
              <a:ext cx="3508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6</a:t>
              </a:r>
            </a:p>
          </p:txBody>
        </p:sp>
        <p:sp>
          <p:nvSpPr>
            <p:cNvPr id="17" name="Text Box 64"/>
            <p:cNvSpPr txBox="1">
              <a:spLocks noChangeArrowheads="1"/>
            </p:cNvSpPr>
            <p:nvPr/>
          </p:nvSpPr>
          <p:spPr bwMode="auto">
            <a:xfrm>
              <a:off x="5699487" y="2933676"/>
              <a:ext cx="3508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7</a:t>
              </a:r>
            </a:p>
          </p:txBody>
        </p:sp>
        <p:sp>
          <p:nvSpPr>
            <p:cNvPr id="39" name="Text Box 58"/>
            <p:cNvSpPr txBox="1">
              <a:spLocks noChangeArrowheads="1"/>
            </p:cNvSpPr>
            <p:nvPr/>
          </p:nvSpPr>
          <p:spPr bwMode="auto">
            <a:xfrm>
              <a:off x="6679122" y="3299946"/>
              <a:ext cx="3508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 Box 57"/>
            <p:cNvSpPr txBox="1">
              <a:spLocks noChangeArrowheads="1"/>
            </p:cNvSpPr>
            <p:nvPr/>
          </p:nvSpPr>
          <p:spPr bwMode="auto">
            <a:xfrm>
              <a:off x="7396222" y="3970687"/>
              <a:ext cx="3508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2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 Box 59"/>
            <p:cNvSpPr txBox="1">
              <a:spLocks noChangeArrowheads="1"/>
            </p:cNvSpPr>
            <p:nvPr/>
          </p:nvSpPr>
          <p:spPr bwMode="auto">
            <a:xfrm>
              <a:off x="7501672" y="4923591"/>
              <a:ext cx="3508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 Box 60"/>
            <p:cNvSpPr txBox="1">
              <a:spLocks noChangeArrowheads="1"/>
            </p:cNvSpPr>
            <p:nvPr/>
          </p:nvSpPr>
          <p:spPr bwMode="auto">
            <a:xfrm>
              <a:off x="6763008" y="5580368"/>
              <a:ext cx="3508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4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 Box 61"/>
            <p:cNvSpPr txBox="1">
              <a:spLocks noChangeArrowheads="1"/>
            </p:cNvSpPr>
            <p:nvPr/>
          </p:nvSpPr>
          <p:spPr bwMode="auto">
            <a:xfrm>
              <a:off x="5790221" y="5478135"/>
              <a:ext cx="3508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5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 Box 63"/>
            <p:cNvSpPr txBox="1">
              <a:spLocks noChangeArrowheads="1"/>
            </p:cNvSpPr>
            <p:nvPr/>
          </p:nvSpPr>
          <p:spPr bwMode="auto">
            <a:xfrm>
              <a:off x="5184187" y="4974302"/>
              <a:ext cx="3508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5" name="Text Box 64"/>
            <p:cNvSpPr txBox="1">
              <a:spLocks noChangeArrowheads="1"/>
            </p:cNvSpPr>
            <p:nvPr/>
          </p:nvSpPr>
          <p:spPr bwMode="auto">
            <a:xfrm>
              <a:off x="5326233" y="3913778"/>
              <a:ext cx="3508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46" name="Text Box 64"/>
            <p:cNvSpPr txBox="1">
              <a:spLocks noChangeArrowheads="1"/>
            </p:cNvSpPr>
            <p:nvPr/>
          </p:nvSpPr>
          <p:spPr bwMode="auto">
            <a:xfrm>
              <a:off x="5944747" y="3293999"/>
              <a:ext cx="3508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8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395536" y="1758309"/>
            <a:ext cx="4056294" cy="636588"/>
            <a:chOff x="823985" y="1886891"/>
            <a:chExt cx="4056294" cy="636588"/>
          </a:xfrm>
        </p:grpSpPr>
        <p:sp>
          <p:nvSpPr>
            <p:cNvPr id="47" name="Text Box 147"/>
            <p:cNvSpPr txBox="1">
              <a:spLocks noChangeArrowheads="1"/>
            </p:cNvSpPr>
            <p:nvPr/>
          </p:nvSpPr>
          <p:spPr bwMode="auto">
            <a:xfrm>
              <a:off x="2195736" y="1886891"/>
              <a:ext cx="1239837" cy="636587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800" dirty="0" smtClean="0">
                  <a:solidFill>
                    <a:srgbClr val="FFFFFF"/>
                  </a:solidFill>
                  <a:latin typeface="Times New Roman" panose="02020603050405020304" pitchFamily="18" charset="0"/>
                </a:rPr>
                <a:t>s=4</a:t>
              </a:r>
              <a:endParaRPr lang="en-US" altLang="zh-CN" sz="10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" name="Text Box 149"/>
            <p:cNvSpPr txBox="1">
              <a:spLocks noChangeArrowheads="1"/>
            </p:cNvSpPr>
            <p:nvPr/>
          </p:nvSpPr>
          <p:spPr bwMode="auto">
            <a:xfrm>
              <a:off x="3640442" y="1886891"/>
              <a:ext cx="1239837" cy="63658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800" dirty="0" smtClean="0">
                  <a:solidFill>
                    <a:srgbClr val="FFFFFF"/>
                  </a:solidFill>
                  <a:latin typeface="Times New Roman" panose="02020603050405020304" pitchFamily="18" charset="0"/>
                </a:rPr>
                <a:t>m=6</a:t>
              </a:r>
              <a:endParaRPr lang="en-US" altLang="zh-CN" sz="10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" name="Text Box 147"/>
            <p:cNvSpPr txBox="1">
              <a:spLocks noChangeArrowheads="1"/>
            </p:cNvSpPr>
            <p:nvPr/>
          </p:nvSpPr>
          <p:spPr bwMode="auto">
            <a:xfrm>
              <a:off x="823985" y="1886892"/>
              <a:ext cx="1239837" cy="636587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endParaRPr lang="en-US" altLang="zh-CN" sz="10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0" name="Text Box 147"/>
          <p:cNvSpPr txBox="1">
            <a:spLocks noChangeArrowheads="1"/>
          </p:cNvSpPr>
          <p:nvPr/>
        </p:nvSpPr>
        <p:spPr bwMode="auto">
          <a:xfrm>
            <a:off x="1813896" y="2633003"/>
            <a:ext cx="1959917" cy="636587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28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s1=s-1=3</a:t>
            </a:r>
            <a:endParaRPr lang="en-US" altLang="zh-CN" sz="1000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" name="Text Box 147"/>
          <p:cNvSpPr txBox="1">
            <a:spLocks noChangeArrowheads="1"/>
          </p:cNvSpPr>
          <p:nvPr/>
        </p:nvSpPr>
        <p:spPr bwMode="auto">
          <a:xfrm>
            <a:off x="462997" y="3825835"/>
            <a:ext cx="2784706" cy="1097756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28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   </a:t>
            </a:r>
            <a:endParaRPr lang="en-US" altLang="zh-CN" sz="2800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1223" y="4295672"/>
            <a:ext cx="614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7366596" y="6060947"/>
            <a:ext cx="438569" cy="471929"/>
            <a:chOff x="7913815" y="5409699"/>
            <a:chExt cx="677060" cy="819246"/>
          </a:xfrm>
        </p:grpSpPr>
        <p:cxnSp>
          <p:nvCxnSpPr>
            <p:cNvPr id="21" name="直接箭头连接符 20"/>
            <p:cNvCxnSpPr/>
            <p:nvPr/>
          </p:nvCxnSpPr>
          <p:spPr>
            <a:xfrm flipH="1" flipV="1">
              <a:off x="7913815" y="5409699"/>
              <a:ext cx="593823" cy="55245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8132095" y="5767279"/>
              <a:ext cx="458780" cy="461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s1</a:t>
              </a:r>
              <a:endParaRPr lang="zh-CN" altLang="en-US" dirty="0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7574583" y="3000536"/>
            <a:ext cx="596093" cy="448087"/>
            <a:chOff x="8008116" y="5672482"/>
            <a:chExt cx="580102" cy="1680133"/>
          </a:xfrm>
        </p:grpSpPr>
        <p:cxnSp>
          <p:nvCxnSpPr>
            <p:cNvPr id="64" name="直接箭头连接符 63"/>
            <p:cNvCxnSpPr/>
            <p:nvPr/>
          </p:nvCxnSpPr>
          <p:spPr>
            <a:xfrm flipH="1">
              <a:off x="8008116" y="5672482"/>
              <a:ext cx="334291" cy="16801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/>
            <p:cNvSpPr/>
            <p:nvPr/>
          </p:nvSpPr>
          <p:spPr>
            <a:xfrm>
              <a:off x="8129438" y="5820740"/>
              <a:ext cx="458780" cy="461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s1</a:t>
              </a:r>
              <a:endParaRPr lang="zh-CN" altLang="en-US" dirty="0"/>
            </a:p>
          </p:txBody>
        </p:sp>
      </p:grpSp>
      <p:sp>
        <p:nvSpPr>
          <p:cNvPr id="67" name="矩形 66"/>
          <p:cNvSpPr/>
          <p:nvPr/>
        </p:nvSpPr>
        <p:spPr>
          <a:xfrm>
            <a:off x="550662" y="5989237"/>
            <a:ext cx="352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9" name="矩形 88"/>
          <p:cNvSpPr/>
          <p:nvPr/>
        </p:nvSpPr>
        <p:spPr>
          <a:xfrm>
            <a:off x="666136" y="1782050"/>
            <a:ext cx="665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n=8</a:t>
            </a:r>
            <a:endParaRPr lang="en-US" altLang="zh-CN" sz="9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66136" y="1787829"/>
            <a:ext cx="665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n=7</a:t>
            </a:r>
            <a:endParaRPr lang="en-US" altLang="zh-CN" sz="9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548964" y="3835772"/>
            <a:ext cx="22413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</a:rPr>
              <a:t>s1=(S1+m-1)%n</a:t>
            </a:r>
          </a:p>
        </p:txBody>
      </p:sp>
      <p:sp>
        <p:nvSpPr>
          <p:cNvPr id="92" name="矩形 91"/>
          <p:cNvSpPr/>
          <p:nvPr/>
        </p:nvSpPr>
        <p:spPr>
          <a:xfrm>
            <a:off x="761223" y="4271048"/>
            <a:ext cx="614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4300647" y="3943407"/>
            <a:ext cx="796067" cy="352265"/>
            <a:chOff x="7888899" y="6230129"/>
            <a:chExt cx="774711" cy="1320842"/>
          </a:xfrm>
        </p:grpSpPr>
        <p:cxnSp>
          <p:nvCxnSpPr>
            <p:cNvPr id="94" name="直接箭头连接符 93"/>
            <p:cNvCxnSpPr/>
            <p:nvPr/>
          </p:nvCxnSpPr>
          <p:spPr>
            <a:xfrm>
              <a:off x="8212072" y="7087281"/>
              <a:ext cx="451538" cy="46369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矩形 94"/>
            <p:cNvSpPr/>
            <p:nvPr/>
          </p:nvSpPr>
          <p:spPr>
            <a:xfrm>
              <a:off x="7888899" y="6230129"/>
              <a:ext cx="458780" cy="461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s1</a:t>
              </a:r>
              <a:endParaRPr lang="zh-CN" altLang="en-US" dirty="0"/>
            </a:p>
          </p:txBody>
        </p:sp>
      </p:grpSp>
      <p:sp>
        <p:nvSpPr>
          <p:cNvPr id="98" name="矩形 97"/>
          <p:cNvSpPr/>
          <p:nvPr/>
        </p:nvSpPr>
        <p:spPr>
          <a:xfrm>
            <a:off x="993233" y="5989237"/>
            <a:ext cx="352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4139952" y="2944864"/>
            <a:ext cx="4866166" cy="3472724"/>
            <a:chOff x="1856319" y="3003897"/>
            <a:chExt cx="4866166" cy="3472724"/>
          </a:xfrm>
        </p:grpSpPr>
        <p:grpSp>
          <p:nvGrpSpPr>
            <p:cNvPr id="120" name="组合 119"/>
            <p:cNvGrpSpPr/>
            <p:nvPr/>
          </p:nvGrpSpPr>
          <p:grpSpPr>
            <a:xfrm>
              <a:off x="1856319" y="3073679"/>
              <a:ext cx="4866166" cy="3333160"/>
              <a:chOff x="1473308" y="1252345"/>
              <a:chExt cx="5452946" cy="3635297"/>
            </a:xfrm>
          </p:grpSpPr>
          <p:graphicFrame>
            <p:nvGraphicFramePr>
              <p:cNvPr id="134" name="图表 133"/>
              <p:cNvGraphicFramePr/>
              <p:nvPr>
                <p:extLst>
                  <p:ext uri="{D42A27DB-BD31-4B8C-83A1-F6EECF244321}">
                    <p14:modId xmlns:p14="http://schemas.microsoft.com/office/powerpoint/2010/main" val="2042207329"/>
                  </p:ext>
                </p:extLst>
              </p:nvPr>
            </p:nvGraphicFramePr>
            <p:xfrm>
              <a:off x="1473308" y="1252345"/>
              <a:ext cx="5452946" cy="363529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135" name="椭圆 134"/>
              <p:cNvSpPr/>
              <p:nvPr/>
            </p:nvSpPr>
            <p:spPr>
              <a:xfrm>
                <a:off x="3251074" y="2121286"/>
                <a:ext cx="1897415" cy="1897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1" name="组合 120"/>
            <p:cNvGrpSpPr/>
            <p:nvPr/>
          </p:nvGrpSpPr>
          <p:grpSpPr>
            <a:xfrm>
              <a:off x="2372002" y="3003897"/>
              <a:ext cx="3720954" cy="3472724"/>
              <a:chOff x="4655635" y="2930754"/>
              <a:chExt cx="3720954" cy="3472724"/>
            </a:xfrm>
          </p:grpSpPr>
          <p:sp>
            <p:nvSpPr>
              <p:cNvPr id="122" name="Text Box 57"/>
              <p:cNvSpPr txBox="1">
                <a:spLocks noChangeArrowheads="1"/>
              </p:cNvSpPr>
              <p:nvPr/>
            </p:nvSpPr>
            <p:spPr bwMode="auto">
              <a:xfrm>
                <a:off x="8025751" y="3943407"/>
                <a:ext cx="3508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1</a:t>
                </a:r>
              </a:p>
            </p:txBody>
          </p:sp>
          <p:sp>
            <p:nvSpPr>
              <p:cNvPr id="123" name="Text Box 58"/>
              <p:cNvSpPr txBox="1">
                <a:spLocks noChangeArrowheads="1"/>
              </p:cNvSpPr>
              <p:nvPr/>
            </p:nvSpPr>
            <p:spPr bwMode="auto">
              <a:xfrm>
                <a:off x="7126860" y="2930754"/>
                <a:ext cx="3508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0</a:t>
                </a:r>
              </a:p>
            </p:txBody>
          </p:sp>
          <p:sp>
            <p:nvSpPr>
              <p:cNvPr id="124" name="Text Box 59"/>
              <p:cNvSpPr txBox="1">
                <a:spLocks noChangeArrowheads="1"/>
              </p:cNvSpPr>
              <p:nvPr/>
            </p:nvSpPr>
            <p:spPr bwMode="auto">
              <a:xfrm>
                <a:off x="7419654" y="5917442"/>
                <a:ext cx="3508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2</a:t>
                </a:r>
              </a:p>
            </p:txBody>
          </p:sp>
          <p:sp>
            <p:nvSpPr>
              <p:cNvPr id="125" name="Text Box 60"/>
              <p:cNvSpPr txBox="1">
                <a:spLocks noChangeArrowheads="1"/>
              </p:cNvSpPr>
              <p:nvPr/>
            </p:nvSpPr>
            <p:spPr bwMode="auto">
              <a:xfrm>
                <a:off x="5663731" y="5946278"/>
                <a:ext cx="3508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3</a:t>
                </a:r>
              </a:p>
            </p:txBody>
          </p:sp>
          <p:sp>
            <p:nvSpPr>
              <p:cNvPr id="126" name="Text Box 61"/>
              <p:cNvSpPr txBox="1">
                <a:spLocks noChangeArrowheads="1"/>
              </p:cNvSpPr>
              <p:nvPr/>
            </p:nvSpPr>
            <p:spPr bwMode="auto">
              <a:xfrm>
                <a:off x="4655635" y="4734774"/>
                <a:ext cx="3508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4</a:t>
                </a:r>
              </a:p>
            </p:txBody>
          </p:sp>
          <p:sp>
            <p:nvSpPr>
              <p:cNvPr id="127" name="Text Box 62"/>
              <p:cNvSpPr txBox="1">
                <a:spLocks noChangeArrowheads="1"/>
              </p:cNvSpPr>
              <p:nvPr/>
            </p:nvSpPr>
            <p:spPr bwMode="auto">
              <a:xfrm>
                <a:off x="5423130" y="2970866"/>
                <a:ext cx="3508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5</a:t>
                </a:r>
              </a:p>
            </p:txBody>
          </p:sp>
          <p:sp>
            <p:nvSpPr>
              <p:cNvPr id="128" name="Text Box 57"/>
              <p:cNvSpPr txBox="1">
                <a:spLocks noChangeArrowheads="1"/>
              </p:cNvSpPr>
              <p:nvPr/>
            </p:nvSpPr>
            <p:spPr bwMode="auto">
              <a:xfrm>
                <a:off x="6903886" y="3428066"/>
                <a:ext cx="3508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2</a:t>
                </a: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9" name="Text Box 59"/>
              <p:cNvSpPr txBox="1">
                <a:spLocks noChangeArrowheads="1"/>
              </p:cNvSpPr>
              <p:nvPr/>
            </p:nvSpPr>
            <p:spPr bwMode="auto">
              <a:xfrm>
                <a:off x="7477698" y="4197054"/>
                <a:ext cx="3508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3</a:t>
                </a: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0" name="Text Box 60"/>
              <p:cNvSpPr txBox="1">
                <a:spLocks noChangeArrowheads="1"/>
              </p:cNvSpPr>
              <p:nvPr/>
            </p:nvSpPr>
            <p:spPr bwMode="auto">
              <a:xfrm>
                <a:off x="7126860" y="5308375"/>
                <a:ext cx="3508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4</a:t>
                </a: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1" name="Text Box 61"/>
              <p:cNvSpPr txBox="1">
                <a:spLocks noChangeArrowheads="1"/>
              </p:cNvSpPr>
              <p:nvPr/>
            </p:nvSpPr>
            <p:spPr bwMode="auto">
              <a:xfrm>
                <a:off x="5903464" y="5448967"/>
                <a:ext cx="3508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5</a:t>
                </a: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2" name="Text Box 63"/>
              <p:cNvSpPr txBox="1">
                <a:spLocks noChangeArrowheads="1"/>
              </p:cNvSpPr>
              <p:nvPr/>
            </p:nvSpPr>
            <p:spPr bwMode="auto">
              <a:xfrm>
                <a:off x="5246454" y="4412161"/>
                <a:ext cx="3508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133" name="Text Box 64"/>
              <p:cNvSpPr txBox="1">
                <a:spLocks noChangeArrowheads="1"/>
              </p:cNvSpPr>
              <p:nvPr/>
            </p:nvSpPr>
            <p:spPr bwMode="auto">
              <a:xfrm>
                <a:off x="5903384" y="3364006"/>
                <a:ext cx="3508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8</a:t>
                </a: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36" name="组合 135"/>
          <p:cNvGrpSpPr/>
          <p:nvPr/>
        </p:nvGrpSpPr>
        <p:grpSpPr>
          <a:xfrm>
            <a:off x="5498609" y="2669538"/>
            <a:ext cx="471427" cy="682578"/>
            <a:chOff x="8341815" y="5470669"/>
            <a:chExt cx="458780" cy="2559373"/>
          </a:xfrm>
        </p:grpSpPr>
        <p:cxnSp>
          <p:nvCxnSpPr>
            <p:cNvPr id="137" name="直接箭头连接符 136"/>
            <p:cNvCxnSpPr/>
            <p:nvPr/>
          </p:nvCxnSpPr>
          <p:spPr>
            <a:xfrm>
              <a:off x="8409594" y="6761514"/>
              <a:ext cx="305323" cy="126852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矩形 137"/>
            <p:cNvSpPr/>
            <p:nvPr/>
          </p:nvSpPr>
          <p:spPr>
            <a:xfrm>
              <a:off x="8341815" y="5470669"/>
              <a:ext cx="458780" cy="461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s1</a:t>
              </a:r>
              <a:endParaRPr lang="zh-CN" altLang="en-US" dirty="0"/>
            </a:p>
          </p:txBody>
        </p:sp>
      </p:grpSp>
      <p:sp>
        <p:nvSpPr>
          <p:cNvPr id="139" name="矩形 138"/>
          <p:cNvSpPr/>
          <p:nvPr/>
        </p:nvSpPr>
        <p:spPr>
          <a:xfrm>
            <a:off x="1435804" y="5989237"/>
            <a:ext cx="352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653881" y="1791987"/>
            <a:ext cx="665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n=6</a:t>
            </a:r>
            <a:endParaRPr lang="en-US" altLang="zh-CN" sz="9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749158" y="4293284"/>
            <a:ext cx="614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42" name="组合 141"/>
          <p:cNvGrpSpPr/>
          <p:nvPr/>
        </p:nvGrpSpPr>
        <p:grpSpPr>
          <a:xfrm>
            <a:off x="4446359" y="4170159"/>
            <a:ext cx="532242" cy="517283"/>
            <a:chOff x="8341815" y="5470669"/>
            <a:chExt cx="517963" cy="1939588"/>
          </a:xfrm>
        </p:grpSpPr>
        <p:cxnSp>
          <p:nvCxnSpPr>
            <p:cNvPr id="143" name="直接箭头连接符 142"/>
            <p:cNvCxnSpPr/>
            <p:nvPr/>
          </p:nvCxnSpPr>
          <p:spPr>
            <a:xfrm>
              <a:off x="8441541" y="7294823"/>
              <a:ext cx="418237" cy="11543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矩形 143"/>
            <p:cNvSpPr/>
            <p:nvPr/>
          </p:nvSpPr>
          <p:spPr>
            <a:xfrm>
              <a:off x="8341815" y="5470669"/>
              <a:ext cx="458780" cy="461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s1</a:t>
              </a:r>
              <a:endParaRPr lang="zh-CN" altLang="en-US" dirty="0"/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5162444" y="2802044"/>
            <a:ext cx="471427" cy="682578"/>
            <a:chOff x="8341815" y="5470669"/>
            <a:chExt cx="458780" cy="2559373"/>
          </a:xfrm>
        </p:grpSpPr>
        <p:cxnSp>
          <p:nvCxnSpPr>
            <p:cNvPr id="181" name="直接箭头连接符 180"/>
            <p:cNvCxnSpPr/>
            <p:nvPr/>
          </p:nvCxnSpPr>
          <p:spPr>
            <a:xfrm>
              <a:off x="8409594" y="6761514"/>
              <a:ext cx="305323" cy="126852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矩形 181"/>
            <p:cNvSpPr/>
            <p:nvPr/>
          </p:nvSpPr>
          <p:spPr>
            <a:xfrm>
              <a:off x="8341815" y="5470669"/>
              <a:ext cx="458780" cy="461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s1</a:t>
              </a:r>
              <a:endParaRPr lang="zh-CN" altLang="en-US" dirty="0"/>
            </a:p>
          </p:txBody>
        </p:sp>
      </p:grpSp>
      <p:sp>
        <p:nvSpPr>
          <p:cNvPr id="183" name="矩形 182"/>
          <p:cNvSpPr/>
          <p:nvPr/>
        </p:nvSpPr>
        <p:spPr>
          <a:xfrm>
            <a:off x="661154" y="1805065"/>
            <a:ext cx="665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n=5</a:t>
            </a:r>
            <a:endParaRPr lang="en-US" altLang="zh-CN" sz="9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84" name="组合 183"/>
          <p:cNvGrpSpPr/>
          <p:nvPr/>
        </p:nvGrpSpPr>
        <p:grpSpPr>
          <a:xfrm>
            <a:off x="4139952" y="2991474"/>
            <a:ext cx="4866166" cy="3631542"/>
            <a:chOff x="1856319" y="3073679"/>
            <a:chExt cx="4866166" cy="3631542"/>
          </a:xfrm>
        </p:grpSpPr>
        <p:grpSp>
          <p:nvGrpSpPr>
            <p:cNvPr id="185" name="组合 184"/>
            <p:cNvGrpSpPr/>
            <p:nvPr/>
          </p:nvGrpSpPr>
          <p:grpSpPr>
            <a:xfrm>
              <a:off x="1856319" y="3073679"/>
              <a:ext cx="4866166" cy="3333160"/>
              <a:chOff x="1473308" y="1252345"/>
              <a:chExt cx="5452946" cy="3635297"/>
            </a:xfrm>
          </p:grpSpPr>
          <p:graphicFrame>
            <p:nvGraphicFramePr>
              <p:cNvPr id="197" name="图表 196"/>
              <p:cNvGraphicFramePr/>
              <p:nvPr>
                <p:extLst>
                  <p:ext uri="{D42A27DB-BD31-4B8C-83A1-F6EECF244321}">
                    <p14:modId xmlns:p14="http://schemas.microsoft.com/office/powerpoint/2010/main" val="1581727003"/>
                  </p:ext>
                </p:extLst>
              </p:nvPr>
            </p:nvGraphicFramePr>
            <p:xfrm>
              <a:off x="1473308" y="1252345"/>
              <a:ext cx="5452946" cy="363529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  <p:sp>
            <p:nvSpPr>
              <p:cNvPr id="198" name="椭圆 197"/>
              <p:cNvSpPr/>
              <p:nvPr/>
            </p:nvSpPr>
            <p:spPr>
              <a:xfrm>
                <a:off x="3251074" y="2121286"/>
                <a:ext cx="1897415" cy="1897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6" name="组合 185"/>
            <p:cNvGrpSpPr/>
            <p:nvPr/>
          </p:nvGrpSpPr>
          <p:grpSpPr>
            <a:xfrm>
              <a:off x="2585588" y="3119126"/>
              <a:ext cx="3548106" cy="3586095"/>
              <a:chOff x="4869221" y="3045983"/>
              <a:chExt cx="3548106" cy="3586095"/>
            </a:xfrm>
          </p:grpSpPr>
          <p:sp>
            <p:nvSpPr>
              <p:cNvPr id="187" name="Text Box 57"/>
              <p:cNvSpPr txBox="1">
                <a:spLocks noChangeArrowheads="1"/>
              </p:cNvSpPr>
              <p:nvPr/>
            </p:nvSpPr>
            <p:spPr bwMode="auto">
              <a:xfrm>
                <a:off x="8066489" y="4848463"/>
                <a:ext cx="3508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1</a:t>
                </a:r>
              </a:p>
            </p:txBody>
          </p:sp>
          <p:sp>
            <p:nvSpPr>
              <p:cNvPr id="188" name="Text Box 58"/>
              <p:cNvSpPr txBox="1">
                <a:spLocks noChangeArrowheads="1"/>
              </p:cNvSpPr>
              <p:nvPr/>
            </p:nvSpPr>
            <p:spPr bwMode="auto">
              <a:xfrm>
                <a:off x="7454751" y="3045983"/>
                <a:ext cx="3508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0</a:t>
                </a:r>
              </a:p>
            </p:txBody>
          </p:sp>
          <p:sp>
            <p:nvSpPr>
              <p:cNvPr id="189" name="Text Box 59"/>
              <p:cNvSpPr txBox="1">
                <a:spLocks noChangeArrowheads="1"/>
              </p:cNvSpPr>
              <p:nvPr/>
            </p:nvSpPr>
            <p:spPr bwMode="auto">
              <a:xfrm>
                <a:off x="6300493" y="6174878"/>
                <a:ext cx="3508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2</a:t>
                </a:r>
              </a:p>
            </p:txBody>
          </p:sp>
          <p:sp>
            <p:nvSpPr>
              <p:cNvPr id="190" name="Text Box 60"/>
              <p:cNvSpPr txBox="1">
                <a:spLocks noChangeArrowheads="1"/>
              </p:cNvSpPr>
              <p:nvPr/>
            </p:nvSpPr>
            <p:spPr bwMode="auto">
              <a:xfrm>
                <a:off x="4869221" y="5191974"/>
                <a:ext cx="3508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3</a:t>
                </a:r>
              </a:p>
            </p:txBody>
          </p:sp>
          <p:sp>
            <p:nvSpPr>
              <p:cNvPr id="191" name="Text Box 61"/>
              <p:cNvSpPr txBox="1">
                <a:spLocks noChangeArrowheads="1"/>
              </p:cNvSpPr>
              <p:nvPr/>
            </p:nvSpPr>
            <p:spPr bwMode="auto">
              <a:xfrm>
                <a:off x="5206553" y="3174052"/>
                <a:ext cx="32083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4</a:t>
                </a:r>
              </a:p>
            </p:txBody>
          </p:sp>
          <p:sp>
            <p:nvSpPr>
              <p:cNvPr id="192" name="Text Box 57"/>
              <p:cNvSpPr txBox="1">
                <a:spLocks noChangeArrowheads="1"/>
              </p:cNvSpPr>
              <p:nvPr/>
            </p:nvSpPr>
            <p:spPr bwMode="auto">
              <a:xfrm>
                <a:off x="6903886" y="3428066"/>
                <a:ext cx="3508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2</a:t>
                </a: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3" name="Text Box 59"/>
              <p:cNvSpPr txBox="1">
                <a:spLocks noChangeArrowheads="1"/>
              </p:cNvSpPr>
              <p:nvPr/>
            </p:nvSpPr>
            <p:spPr bwMode="auto">
              <a:xfrm>
                <a:off x="7477698" y="4607740"/>
                <a:ext cx="3508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3</a:t>
                </a: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4" name="Text Box 60"/>
              <p:cNvSpPr txBox="1">
                <a:spLocks noChangeArrowheads="1"/>
              </p:cNvSpPr>
              <p:nvPr/>
            </p:nvSpPr>
            <p:spPr bwMode="auto">
              <a:xfrm>
                <a:off x="6300166" y="5566645"/>
                <a:ext cx="3508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4</a:t>
                </a: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5" name="Text Box 61"/>
              <p:cNvSpPr txBox="1">
                <a:spLocks noChangeArrowheads="1"/>
              </p:cNvSpPr>
              <p:nvPr/>
            </p:nvSpPr>
            <p:spPr bwMode="auto">
              <a:xfrm>
                <a:off x="5324482" y="4916144"/>
                <a:ext cx="3508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5</a:t>
                </a: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6" name="Text Box 64"/>
              <p:cNvSpPr txBox="1">
                <a:spLocks noChangeArrowheads="1"/>
              </p:cNvSpPr>
              <p:nvPr/>
            </p:nvSpPr>
            <p:spPr bwMode="auto">
              <a:xfrm>
                <a:off x="5750357" y="3489550"/>
                <a:ext cx="3508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8</a:t>
                </a: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02" name="矩形 201"/>
          <p:cNvSpPr/>
          <p:nvPr/>
        </p:nvSpPr>
        <p:spPr>
          <a:xfrm>
            <a:off x="1878375" y="5989237"/>
            <a:ext cx="352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pSp>
        <p:nvGrpSpPr>
          <p:cNvPr id="160" name="组合 159"/>
          <p:cNvGrpSpPr/>
          <p:nvPr/>
        </p:nvGrpSpPr>
        <p:grpSpPr>
          <a:xfrm>
            <a:off x="4148555" y="3001784"/>
            <a:ext cx="4866166" cy="3333160"/>
            <a:chOff x="1856319" y="3073679"/>
            <a:chExt cx="4866166" cy="3333160"/>
          </a:xfrm>
        </p:grpSpPr>
        <p:grpSp>
          <p:nvGrpSpPr>
            <p:cNvPr id="161" name="组合 160"/>
            <p:cNvGrpSpPr/>
            <p:nvPr/>
          </p:nvGrpSpPr>
          <p:grpSpPr>
            <a:xfrm>
              <a:off x="1856319" y="3073679"/>
              <a:ext cx="4866166" cy="3333160"/>
              <a:chOff x="1473308" y="1252345"/>
              <a:chExt cx="5452946" cy="3635297"/>
            </a:xfrm>
          </p:grpSpPr>
          <p:graphicFrame>
            <p:nvGraphicFramePr>
              <p:cNvPr id="171" name="图表 170"/>
              <p:cNvGraphicFramePr/>
              <p:nvPr>
                <p:extLst>
                  <p:ext uri="{D42A27DB-BD31-4B8C-83A1-F6EECF244321}">
                    <p14:modId xmlns:p14="http://schemas.microsoft.com/office/powerpoint/2010/main" val="957548751"/>
                  </p:ext>
                </p:extLst>
              </p:nvPr>
            </p:nvGraphicFramePr>
            <p:xfrm>
              <a:off x="1473308" y="1252345"/>
              <a:ext cx="5452946" cy="363529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7"/>
              </a:graphicData>
            </a:graphic>
          </p:graphicFrame>
          <p:sp>
            <p:nvSpPr>
              <p:cNvPr id="172" name="椭圆 171"/>
              <p:cNvSpPr/>
              <p:nvPr/>
            </p:nvSpPr>
            <p:spPr>
              <a:xfrm>
                <a:off x="3251074" y="2121286"/>
                <a:ext cx="1897415" cy="1897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2778759" y="3350902"/>
              <a:ext cx="3039038" cy="2901063"/>
              <a:chOff x="5062392" y="3277759"/>
              <a:chExt cx="3039038" cy="2901063"/>
            </a:xfrm>
          </p:grpSpPr>
          <p:sp>
            <p:nvSpPr>
              <p:cNvPr id="163" name="Text Box 57"/>
              <p:cNvSpPr txBox="1">
                <a:spLocks noChangeArrowheads="1"/>
              </p:cNvSpPr>
              <p:nvPr/>
            </p:nvSpPr>
            <p:spPr bwMode="auto">
              <a:xfrm>
                <a:off x="7750592" y="5536975"/>
                <a:ext cx="3508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1</a:t>
                </a:r>
              </a:p>
            </p:txBody>
          </p:sp>
          <p:sp>
            <p:nvSpPr>
              <p:cNvPr id="164" name="Text Box 58"/>
              <p:cNvSpPr txBox="1">
                <a:spLocks noChangeArrowheads="1"/>
              </p:cNvSpPr>
              <p:nvPr/>
            </p:nvSpPr>
            <p:spPr bwMode="auto">
              <a:xfrm>
                <a:off x="7677531" y="3277759"/>
                <a:ext cx="3508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0</a:t>
                </a:r>
              </a:p>
            </p:txBody>
          </p:sp>
          <p:sp>
            <p:nvSpPr>
              <p:cNvPr id="165" name="Text Box 59"/>
              <p:cNvSpPr txBox="1">
                <a:spLocks noChangeArrowheads="1"/>
              </p:cNvSpPr>
              <p:nvPr/>
            </p:nvSpPr>
            <p:spPr bwMode="auto">
              <a:xfrm>
                <a:off x="5300720" y="5721622"/>
                <a:ext cx="3508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2</a:t>
                </a:r>
              </a:p>
            </p:txBody>
          </p:sp>
          <p:sp>
            <p:nvSpPr>
              <p:cNvPr id="166" name="Text Box 60"/>
              <p:cNvSpPr txBox="1">
                <a:spLocks noChangeArrowheads="1"/>
              </p:cNvSpPr>
              <p:nvPr/>
            </p:nvSpPr>
            <p:spPr bwMode="auto">
              <a:xfrm>
                <a:off x="5062392" y="3277759"/>
                <a:ext cx="3508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3</a:t>
                </a:r>
              </a:p>
            </p:txBody>
          </p:sp>
          <p:sp>
            <p:nvSpPr>
              <p:cNvPr id="167" name="Text Box 57"/>
              <p:cNvSpPr txBox="1">
                <a:spLocks noChangeArrowheads="1"/>
              </p:cNvSpPr>
              <p:nvPr/>
            </p:nvSpPr>
            <p:spPr bwMode="auto">
              <a:xfrm>
                <a:off x="7286680" y="3675165"/>
                <a:ext cx="3508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2</a:t>
                </a: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8" name="Text Box 59"/>
              <p:cNvSpPr txBox="1">
                <a:spLocks noChangeArrowheads="1"/>
              </p:cNvSpPr>
              <p:nvPr/>
            </p:nvSpPr>
            <p:spPr bwMode="auto">
              <a:xfrm>
                <a:off x="7286680" y="5201868"/>
                <a:ext cx="3508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3</a:t>
                </a: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9" name="Text Box 60"/>
              <p:cNvSpPr txBox="1">
                <a:spLocks noChangeArrowheads="1"/>
              </p:cNvSpPr>
              <p:nvPr/>
            </p:nvSpPr>
            <p:spPr bwMode="auto">
              <a:xfrm>
                <a:off x="5547192" y="5249535"/>
                <a:ext cx="3508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4</a:t>
                </a: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0" name="Text Box 61"/>
              <p:cNvSpPr txBox="1">
                <a:spLocks noChangeArrowheads="1"/>
              </p:cNvSpPr>
              <p:nvPr/>
            </p:nvSpPr>
            <p:spPr bwMode="auto">
              <a:xfrm>
                <a:off x="5532493" y="3734959"/>
                <a:ext cx="3508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5</a:t>
                </a: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73" name="组合 172"/>
          <p:cNvGrpSpPr/>
          <p:nvPr/>
        </p:nvGrpSpPr>
        <p:grpSpPr>
          <a:xfrm>
            <a:off x="4712214" y="2550429"/>
            <a:ext cx="471427" cy="682577"/>
            <a:chOff x="8341815" y="5470669"/>
            <a:chExt cx="458780" cy="2559373"/>
          </a:xfrm>
        </p:grpSpPr>
        <p:cxnSp>
          <p:nvCxnSpPr>
            <p:cNvPr id="174" name="直接箭头连接符 173"/>
            <p:cNvCxnSpPr/>
            <p:nvPr/>
          </p:nvCxnSpPr>
          <p:spPr>
            <a:xfrm>
              <a:off x="8409594" y="6761514"/>
              <a:ext cx="305323" cy="126852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矩形 174"/>
            <p:cNvSpPr/>
            <p:nvPr/>
          </p:nvSpPr>
          <p:spPr>
            <a:xfrm>
              <a:off x="8341815" y="5470669"/>
              <a:ext cx="458780" cy="461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s1</a:t>
              </a:r>
              <a:endParaRPr lang="zh-CN" altLang="en-US" dirty="0"/>
            </a:p>
          </p:txBody>
        </p:sp>
      </p:grpSp>
      <p:sp>
        <p:nvSpPr>
          <p:cNvPr id="176" name="矩形 175"/>
          <p:cNvSpPr/>
          <p:nvPr/>
        </p:nvSpPr>
        <p:spPr>
          <a:xfrm>
            <a:off x="641430" y="1800907"/>
            <a:ext cx="665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n=4</a:t>
            </a:r>
            <a:endParaRPr lang="en-US" altLang="zh-CN" sz="9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749157" y="4271195"/>
            <a:ext cx="614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2320946" y="5989237"/>
            <a:ext cx="352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pSp>
        <p:nvGrpSpPr>
          <p:cNvPr id="179" name="组合 178"/>
          <p:cNvGrpSpPr/>
          <p:nvPr/>
        </p:nvGrpSpPr>
        <p:grpSpPr>
          <a:xfrm>
            <a:off x="7918086" y="5694809"/>
            <a:ext cx="795327" cy="344264"/>
            <a:chOff x="8026604" y="5470669"/>
            <a:chExt cx="773991" cy="1290843"/>
          </a:xfrm>
        </p:grpSpPr>
        <p:cxnSp>
          <p:nvCxnSpPr>
            <p:cNvPr id="199" name="直接箭头连接符 198"/>
            <p:cNvCxnSpPr/>
            <p:nvPr/>
          </p:nvCxnSpPr>
          <p:spPr>
            <a:xfrm flipH="1" flipV="1">
              <a:off x="8026604" y="5997664"/>
              <a:ext cx="382989" cy="76384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矩形 199"/>
            <p:cNvSpPr/>
            <p:nvPr/>
          </p:nvSpPr>
          <p:spPr>
            <a:xfrm>
              <a:off x="8341815" y="5470669"/>
              <a:ext cx="458780" cy="461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s1</a:t>
              </a:r>
              <a:endParaRPr lang="zh-CN" altLang="en-US" dirty="0"/>
            </a:p>
          </p:txBody>
        </p:sp>
      </p:grpSp>
      <p:grpSp>
        <p:nvGrpSpPr>
          <p:cNvPr id="201" name="组合 200"/>
          <p:cNvGrpSpPr/>
          <p:nvPr/>
        </p:nvGrpSpPr>
        <p:grpSpPr>
          <a:xfrm>
            <a:off x="6507106" y="1049683"/>
            <a:ext cx="471427" cy="816671"/>
            <a:chOff x="8341815" y="5470669"/>
            <a:chExt cx="458780" cy="3062168"/>
          </a:xfrm>
        </p:grpSpPr>
        <p:cxnSp>
          <p:nvCxnSpPr>
            <p:cNvPr id="203" name="直接箭头连接符 202"/>
            <p:cNvCxnSpPr/>
            <p:nvPr/>
          </p:nvCxnSpPr>
          <p:spPr>
            <a:xfrm flipH="1">
              <a:off x="8405978" y="6761512"/>
              <a:ext cx="3616" cy="177132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矩形 203"/>
            <p:cNvSpPr/>
            <p:nvPr/>
          </p:nvSpPr>
          <p:spPr>
            <a:xfrm>
              <a:off x="8341815" y="5470669"/>
              <a:ext cx="458780" cy="461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s1</a:t>
              </a:r>
              <a:endParaRPr lang="zh-CN" altLang="en-US" dirty="0"/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4164722" y="3009535"/>
            <a:ext cx="4866166" cy="3635486"/>
            <a:chOff x="1856319" y="3073679"/>
            <a:chExt cx="4866166" cy="3635486"/>
          </a:xfrm>
        </p:grpSpPr>
        <p:grpSp>
          <p:nvGrpSpPr>
            <p:cNvPr id="146" name="组合 145"/>
            <p:cNvGrpSpPr/>
            <p:nvPr/>
          </p:nvGrpSpPr>
          <p:grpSpPr>
            <a:xfrm>
              <a:off x="1856319" y="3073679"/>
              <a:ext cx="4866166" cy="3333160"/>
              <a:chOff x="1473308" y="1252345"/>
              <a:chExt cx="5452946" cy="3635297"/>
            </a:xfrm>
          </p:grpSpPr>
          <p:graphicFrame>
            <p:nvGraphicFramePr>
              <p:cNvPr id="154" name="图表 153"/>
              <p:cNvGraphicFramePr/>
              <p:nvPr>
                <p:extLst>
                  <p:ext uri="{D42A27DB-BD31-4B8C-83A1-F6EECF244321}">
                    <p14:modId xmlns:p14="http://schemas.microsoft.com/office/powerpoint/2010/main" val="2690946311"/>
                  </p:ext>
                </p:extLst>
              </p:nvPr>
            </p:nvGraphicFramePr>
            <p:xfrm>
              <a:off x="1473308" y="1252345"/>
              <a:ext cx="5452946" cy="363529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8"/>
              </a:graphicData>
            </a:graphic>
          </p:graphicFrame>
          <p:sp>
            <p:nvSpPr>
              <p:cNvPr id="155" name="椭圆 154"/>
              <p:cNvSpPr/>
              <p:nvPr/>
            </p:nvSpPr>
            <p:spPr>
              <a:xfrm>
                <a:off x="3251074" y="2121286"/>
                <a:ext cx="1897415" cy="1897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7" name="组合 146"/>
            <p:cNvGrpSpPr/>
            <p:nvPr/>
          </p:nvGrpSpPr>
          <p:grpSpPr>
            <a:xfrm>
              <a:off x="2390271" y="3350902"/>
              <a:ext cx="3354465" cy="3358263"/>
              <a:chOff x="4673904" y="3277759"/>
              <a:chExt cx="3354465" cy="3358263"/>
            </a:xfrm>
          </p:grpSpPr>
          <p:sp>
            <p:nvSpPr>
              <p:cNvPr id="148" name="Text Box 57"/>
              <p:cNvSpPr txBox="1">
                <a:spLocks noChangeArrowheads="1"/>
              </p:cNvSpPr>
              <p:nvPr/>
            </p:nvSpPr>
            <p:spPr bwMode="auto">
              <a:xfrm>
                <a:off x="6342965" y="6178822"/>
                <a:ext cx="3508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1</a:t>
                </a:r>
              </a:p>
            </p:txBody>
          </p:sp>
          <p:sp>
            <p:nvSpPr>
              <p:cNvPr id="149" name="Text Box 58"/>
              <p:cNvSpPr txBox="1">
                <a:spLocks noChangeArrowheads="1"/>
              </p:cNvSpPr>
              <p:nvPr/>
            </p:nvSpPr>
            <p:spPr bwMode="auto">
              <a:xfrm>
                <a:off x="7677531" y="3277759"/>
                <a:ext cx="3508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0</a:t>
                </a:r>
              </a:p>
            </p:txBody>
          </p:sp>
          <p:sp>
            <p:nvSpPr>
              <p:cNvPr id="150" name="Text Box 59"/>
              <p:cNvSpPr txBox="1">
                <a:spLocks noChangeArrowheads="1"/>
              </p:cNvSpPr>
              <p:nvPr/>
            </p:nvSpPr>
            <p:spPr bwMode="auto">
              <a:xfrm>
                <a:off x="4673904" y="3806037"/>
                <a:ext cx="3508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2</a:t>
                </a:r>
              </a:p>
            </p:txBody>
          </p:sp>
          <p:sp>
            <p:nvSpPr>
              <p:cNvPr id="151" name="Text Box 57"/>
              <p:cNvSpPr txBox="1">
                <a:spLocks noChangeArrowheads="1"/>
              </p:cNvSpPr>
              <p:nvPr/>
            </p:nvSpPr>
            <p:spPr bwMode="auto">
              <a:xfrm>
                <a:off x="7326693" y="3756526"/>
                <a:ext cx="3508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2</a:t>
                </a: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2" name="Text Box 60"/>
              <p:cNvSpPr txBox="1">
                <a:spLocks noChangeArrowheads="1"/>
              </p:cNvSpPr>
              <p:nvPr/>
            </p:nvSpPr>
            <p:spPr bwMode="auto">
              <a:xfrm>
                <a:off x="6475585" y="5577707"/>
                <a:ext cx="3508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4</a:t>
                </a: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3" name="Text Box 61"/>
              <p:cNvSpPr txBox="1">
                <a:spLocks noChangeArrowheads="1"/>
              </p:cNvSpPr>
              <p:nvPr/>
            </p:nvSpPr>
            <p:spPr bwMode="auto">
              <a:xfrm>
                <a:off x="5513616" y="3734959"/>
                <a:ext cx="3508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5</a:t>
                </a: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56" name="矩形 155"/>
          <p:cNvSpPr/>
          <p:nvPr/>
        </p:nvSpPr>
        <p:spPr>
          <a:xfrm>
            <a:off x="2763517" y="5989237"/>
            <a:ext cx="352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pSp>
        <p:nvGrpSpPr>
          <p:cNvPr id="205" name="组合 204"/>
          <p:cNvGrpSpPr/>
          <p:nvPr/>
        </p:nvGrpSpPr>
        <p:grpSpPr>
          <a:xfrm>
            <a:off x="4184943" y="2997972"/>
            <a:ext cx="4866166" cy="3333160"/>
            <a:chOff x="1856319" y="3073679"/>
            <a:chExt cx="4866166" cy="3333160"/>
          </a:xfrm>
        </p:grpSpPr>
        <p:grpSp>
          <p:nvGrpSpPr>
            <p:cNvPr id="206" name="组合 205"/>
            <p:cNvGrpSpPr/>
            <p:nvPr/>
          </p:nvGrpSpPr>
          <p:grpSpPr>
            <a:xfrm>
              <a:off x="1856319" y="3073679"/>
              <a:ext cx="4866166" cy="3333160"/>
              <a:chOff x="1473308" y="1252345"/>
              <a:chExt cx="5452946" cy="3635297"/>
            </a:xfrm>
          </p:grpSpPr>
          <p:graphicFrame>
            <p:nvGraphicFramePr>
              <p:cNvPr id="212" name="图表 211"/>
              <p:cNvGraphicFramePr/>
              <p:nvPr>
                <p:extLst>
                  <p:ext uri="{D42A27DB-BD31-4B8C-83A1-F6EECF244321}">
                    <p14:modId xmlns:p14="http://schemas.microsoft.com/office/powerpoint/2010/main" val="2580514449"/>
                  </p:ext>
                </p:extLst>
              </p:nvPr>
            </p:nvGraphicFramePr>
            <p:xfrm>
              <a:off x="1473308" y="1252345"/>
              <a:ext cx="5452946" cy="363529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  <p:sp>
            <p:nvSpPr>
              <p:cNvPr id="213" name="椭圆 212"/>
              <p:cNvSpPr/>
              <p:nvPr/>
            </p:nvSpPr>
            <p:spPr>
              <a:xfrm>
                <a:off x="3251074" y="2121286"/>
                <a:ext cx="1897415" cy="1897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7" name="组合 206"/>
            <p:cNvGrpSpPr/>
            <p:nvPr/>
          </p:nvGrpSpPr>
          <p:grpSpPr>
            <a:xfrm>
              <a:off x="2298713" y="4511659"/>
              <a:ext cx="4081623" cy="457200"/>
              <a:chOff x="4582346" y="4438516"/>
              <a:chExt cx="4081623" cy="457200"/>
            </a:xfrm>
          </p:grpSpPr>
          <p:sp>
            <p:nvSpPr>
              <p:cNvPr id="208" name="Text Box 57"/>
              <p:cNvSpPr txBox="1">
                <a:spLocks noChangeArrowheads="1"/>
              </p:cNvSpPr>
              <p:nvPr/>
            </p:nvSpPr>
            <p:spPr bwMode="auto">
              <a:xfrm>
                <a:off x="4582346" y="4438516"/>
                <a:ext cx="3508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1</a:t>
                </a:r>
              </a:p>
            </p:txBody>
          </p:sp>
          <p:sp>
            <p:nvSpPr>
              <p:cNvPr id="209" name="Text Box 58"/>
              <p:cNvSpPr txBox="1">
                <a:spLocks noChangeArrowheads="1"/>
              </p:cNvSpPr>
              <p:nvPr/>
            </p:nvSpPr>
            <p:spPr bwMode="auto">
              <a:xfrm>
                <a:off x="8313131" y="4438516"/>
                <a:ext cx="3508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0</a:t>
                </a:r>
              </a:p>
            </p:txBody>
          </p:sp>
          <p:sp>
            <p:nvSpPr>
              <p:cNvPr id="210" name="Text Box 60"/>
              <p:cNvSpPr txBox="1">
                <a:spLocks noChangeArrowheads="1"/>
              </p:cNvSpPr>
              <p:nvPr/>
            </p:nvSpPr>
            <p:spPr bwMode="auto">
              <a:xfrm>
                <a:off x="7592599" y="4438516"/>
                <a:ext cx="3508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4</a:t>
                </a: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1" name="Text Box 61"/>
              <p:cNvSpPr txBox="1">
                <a:spLocks noChangeArrowheads="1"/>
              </p:cNvSpPr>
              <p:nvPr/>
            </p:nvSpPr>
            <p:spPr bwMode="auto">
              <a:xfrm>
                <a:off x="5375578" y="4438516"/>
                <a:ext cx="3508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5</a:t>
                </a: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14" name="矩形 213"/>
          <p:cNvSpPr/>
          <p:nvPr/>
        </p:nvSpPr>
        <p:spPr>
          <a:xfrm>
            <a:off x="3206088" y="5989237"/>
            <a:ext cx="352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pSp>
        <p:nvGrpSpPr>
          <p:cNvPr id="215" name="组合 214"/>
          <p:cNvGrpSpPr/>
          <p:nvPr/>
        </p:nvGrpSpPr>
        <p:grpSpPr>
          <a:xfrm>
            <a:off x="4184943" y="3023645"/>
            <a:ext cx="4856026" cy="3325640"/>
            <a:chOff x="1856319" y="3073679"/>
            <a:chExt cx="4856026" cy="3325640"/>
          </a:xfrm>
        </p:grpSpPr>
        <p:grpSp>
          <p:nvGrpSpPr>
            <p:cNvPr id="216" name="组合 215"/>
            <p:cNvGrpSpPr/>
            <p:nvPr/>
          </p:nvGrpSpPr>
          <p:grpSpPr>
            <a:xfrm>
              <a:off x="1856319" y="3073679"/>
              <a:ext cx="4856026" cy="3325640"/>
              <a:chOff x="1473308" y="1252345"/>
              <a:chExt cx="5441583" cy="3627095"/>
            </a:xfrm>
          </p:grpSpPr>
          <p:graphicFrame>
            <p:nvGraphicFramePr>
              <p:cNvPr id="221" name="图表 220"/>
              <p:cNvGraphicFramePr/>
              <p:nvPr>
                <p:extLst>
                  <p:ext uri="{D42A27DB-BD31-4B8C-83A1-F6EECF244321}">
                    <p14:modId xmlns:p14="http://schemas.microsoft.com/office/powerpoint/2010/main" val="83384347"/>
                  </p:ext>
                </p:extLst>
              </p:nvPr>
            </p:nvGraphicFramePr>
            <p:xfrm>
              <a:off x="1473308" y="1252345"/>
              <a:ext cx="5441583" cy="362709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0"/>
              </a:graphicData>
            </a:graphic>
          </p:graphicFrame>
          <p:sp>
            <p:nvSpPr>
              <p:cNvPr id="222" name="椭圆 221"/>
              <p:cNvSpPr/>
              <p:nvPr/>
            </p:nvSpPr>
            <p:spPr>
              <a:xfrm>
                <a:off x="3251074" y="2121286"/>
                <a:ext cx="1897415" cy="1897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7" name="组合 216"/>
            <p:cNvGrpSpPr/>
            <p:nvPr/>
          </p:nvGrpSpPr>
          <p:grpSpPr>
            <a:xfrm>
              <a:off x="5308966" y="4511659"/>
              <a:ext cx="1071370" cy="457200"/>
              <a:chOff x="7592599" y="4438516"/>
              <a:chExt cx="1071370" cy="457200"/>
            </a:xfrm>
          </p:grpSpPr>
          <p:sp>
            <p:nvSpPr>
              <p:cNvPr id="219" name="Text Box 58"/>
              <p:cNvSpPr txBox="1">
                <a:spLocks noChangeArrowheads="1"/>
              </p:cNvSpPr>
              <p:nvPr/>
            </p:nvSpPr>
            <p:spPr bwMode="auto">
              <a:xfrm>
                <a:off x="8313131" y="4438516"/>
                <a:ext cx="3508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0</a:t>
                </a:r>
              </a:p>
            </p:txBody>
          </p:sp>
          <p:sp>
            <p:nvSpPr>
              <p:cNvPr id="220" name="Text Box 60"/>
              <p:cNvSpPr txBox="1">
                <a:spLocks noChangeArrowheads="1"/>
              </p:cNvSpPr>
              <p:nvPr/>
            </p:nvSpPr>
            <p:spPr bwMode="auto">
              <a:xfrm>
                <a:off x="7592599" y="4438516"/>
                <a:ext cx="3508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4</a:t>
                </a: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23" name="矩形 222"/>
          <p:cNvSpPr/>
          <p:nvPr/>
        </p:nvSpPr>
        <p:spPr>
          <a:xfrm>
            <a:off x="3648657" y="5989237"/>
            <a:ext cx="352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6507106" y="2406482"/>
            <a:ext cx="266118" cy="6171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4" name="组合 223"/>
          <p:cNvGrpSpPr/>
          <p:nvPr/>
        </p:nvGrpSpPr>
        <p:grpSpPr>
          <a:xfrm flipH="1">
            <a:off x="8034851" y="3018944"/>
            <a:ext cx="467008" cy="703026"/>
            <a:chOff x="8341815" y="5470669"/>
            <a:chExt cx="589700" cy="2635440"/>
          </a:xfrm>
        </p:grpSpPr>
        <p:cxnSp>
          <p:nvCxnSpPr>
            <p:cNvPr id="225" name="直接箭头连接符 224"/>
            <p:cNvCxnSpPr/>
            <p:nvPr/>
          </p:nvCxnSpPr>
          <p:spPr>
            <a:xfrm>
              <a:off x="8409595" y="6761512"/>
              <a:ext cx="521920" cy="134459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矩形 225"/>
            <p:cNvSpPr/>
            <p:nvPr/>
          </p:nvSpPr>
          <p:spPr>
            <a:xfrm>
              <a:off x="8341815" y="5470669"/>
              <a:ext cx="458780" cy="461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s1</a:t>
              </a:r>
              <a:endParaRPr lang="zh-CN" altLang="en-US" dirty="0"/>
            </a:p>
          </p:txBody>
        </p:sp>
      </p:grpSp>
      <p:grpSp>
        <p:nvGrpSpPr>
          <p:cNvPr id="227" name="组合 226"/>
          <p:cNvGrpSpPr/>
          <p:nvPr/>
        </p:nvGrpSpPr>
        <p:grpSpPr>
          <a:xfrm flipH="1">
            <a:off x="3847667" y="4421146"/>
            <a:ext cx="790555" cy="395357"/>
            <a:chOff x="7802346" y="5470669"/>
            <a:chExt cx="998249" cy="1482079"/>
          </a:xfrm>
        </p:grpSpPr>
        <p:cxnSp>
          <p:nvCxnSpPr>
            <p:cNvPr id="228" name="直接箭头连接符 227"/>
            <p:cNvCxnSpPr/>
            <p:nvPr/>
          </p:nvCxnSpPr>
          <p:spPr>
            <a:xfrm flipH="1">
              <a:off x="7802346" y="6761511"/>
              <a:ext cx="607249" cy="19123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矩形 228"/>
            <p:cNvSpPr/>
            <p:nvPr/>
          </p:nvSpPr>
          <p:spPr>
            <a:xfrm>
              <a:off x="8341815" y="5470669"/>
              <a:ext cx="458780" cy="461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s1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348877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3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6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4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63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66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0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3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500"/>
                            </p:stCondLst>
                            <p:childTnLst>
                              <p:par>
                                <p:cTn id="179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0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1" dur="5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2" dur="5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3" dur="5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000"/>
                            </p:stCondLst>
                            <p:childTnLst>
                              <p:par>
                                <p:cTn id="19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 tmFilter="0, 0; .2, .5; .8, .5; 1, 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8" dur="250" autoRev="1" fill="hold"/>
                                        <p:tgtEl>
                                          <p:spTgt spid="1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0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0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4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7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000"/>
                            </p:stCondLst>
                            <p:childTnLst>
                              <p:par>
                                <p:cTn id="2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8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47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1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5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68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2"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89"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3" dur="2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6" grpId="0" build="p"/>
      <p:bldP spid="6" grpId="1" build="allAtOnce"/>
      <p:bldP spid="67" grpId="0"/>
      <p:bldP spid="89" grpId="0"/>
      <p:bldP spid="89" grpId="1"/>
      <p:bldP spid="90" grpId="0"/>
      <p:bldP spid="90" grpId="1"/>
      <p:bldP spid="91" grpId="0"/>
      <p:bldP spid="91" grpId="1"/>
      <p:bldP spid="91" grpId="2"/>
      <p:bldP spid="91" grpId="3"/>
      <p:bldP spid="92" grpId="0" build="p"/>
      <p:bldP spid="92" grpId="1" build="allAtOnce"/>
      <p:bldP spid="98" grpId="0"/>
      <p:bldP spid="139" grpId="0"/>
      <p:bldP spid="140" grpId="0"/>
      <p:bldP spid="140" grpId="1"/>
      <p:bldP spid="141" grpId="0" build="p"/>
      <p:bldP spid="141" grpId="1" build="allAtOnce"/>
      <p:bldP spid="141" grpId="2" build="allAtOnce"/>
      <p:bldP spid="183" grpId="0"/>
      <p:bldP spid="183" grpId="1"/>
      <p:bldP spid="202" grpId="0"/>
      <p:bldP spid="176" grpId="0"/>
      <p:bldP spid="177" grpId="0" build="p"/>
      <p:bldP spid="178" grpId="0"/>
      <p:bldP spid="156" grpId="0"/>
      <p:bldP spid="214" grpId="0"/>
      <p:bldP spid="223" grpId="0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7408" y="281674"/>
            <a:ext cx="7613329" cy="485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约瑟夫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问题的顺序表实现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124744"/>
            <a:ext cx="7488832" cy="547260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b="1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josephus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_ </a:t>
            </a:r>
            <a:r>
              <a:rPr lang="en-US" altLang="zh-CN" sz="1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SeqList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800" b="1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PSeqList</a:t>
            </a:r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1800" b="1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josephus_seq</a:t>
            </a:r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800" b="1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s, </a:t>
            </a:r>
            <a:r>
              <a:rPr lang="en-US" altLang="zh-CN" sz="1800" b="1" dirty="0" err="1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m)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18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</a:t>
            </a:r>
            <a:r>
              <a:rPr lang="zh-CN" altLang="en-US" sz="18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出口参数：</a:t>
            </a:r>
            <a:r>
              <a:rPr lang="en-US" altLang="zh-CN" sz="18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8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表示成功，</a:t>
            </a:r>
            <a:r>
              <a:rPr lang="en-US" altLang="zh-CN" sz="18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18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表示表中没有元素*</a:t>
            </a:r>
            <a:r>
              <a:rPr lang="en-US" altLang="zh-CN" sz="18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</a:p>
          <a:p>
            <a:pPr>
              <a:lnSpc>
                <a:spcPct val="105000"/>
              </a:lnSpc>
              <a:buNone/>
            </a:pPr>
            <a:r>
              <a:rPr lang="zh-CN" altLang="en-US" sz="1800" b="1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zh-CN" sz="1800" b="1" dirty="0" err="1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1800" b="1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b="1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s1,i,w;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endParaRPr lang="en-US" altLang="zh-CN" sz="1800" b="1" u="sng" dirty="0" smtClean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endParaRPr lang="en-US" altLang="zh-CN" sz="1800" b="1" u="sng" dirty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1800" b="1" u="sng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endParaRPr lang="en-US" altLang="zh-CN" sz="1800" b="1" u="sng" dirty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endParaRPr lang="en-US" altLang="zh-CN" sz="1800" b="1" dirty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endParaRPr lang="en-US" altLang="zh-CN" sz="1800" b="1" dirty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endParaRPr lang="en-US" altLang="zh-CN" sz="1800" b="1" dirty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endParaRPr lang="en-US" altLang="zh-CN" sz="1800" b="1" dirty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endParaRPr lang="en-US" altLang="zh-CN" sz="1800" b="1" dirty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endParaRPr lang="en-US" altLang="zh-CN" sz="1800" b="1" dirty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 dirty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 dirty="0" smtClean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b="1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　</a:t>
            </a:r>
            <a:endParaRPr lang="en-US" altLang="zh-CN" sz="1800" b="1" dirty="0" smtClean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sz="1800" b="1" dirty="0">
              <a:solidFill>
                <a:srgbClr val="002A7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1066316" y="4080734"/>
            <a:ext cx="7322108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>
                <a:solidFill>
                  <a:srgbClr val="002A7E"/>
                </a:solidFill>
                <a:latin typeface="Times New Roman" panose="02020603050405020304" pitchFamily="18" charset="0"/>
              </a:rPr>
              <a:t>for(</a:t>
            </a:r>
            <a:r>
              <a:rPr lang="en-US" altLang="zh-CN" sz="1800" b="1" kern="0" dirty="0" err="1">
                <a:solidFill>
                  <a:srgbClr val="002A7E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kern="0" dirty="0">
                <a:solidFill>
                  <a:srgbClr val="002A7E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1800" b="1" kern="0" dirty="0" err="1">
                <a:solidFill>
                  <a:srgbClr val="002A7E"/>
                </a:solidFill>
                <a:latin typeface="Times New Roman" panose="02020603050405020304" pitchFamily="18" charset="0"/>
              </a:rPr>
              <a:t>josephus_seq</a:t>
            </a:r>
            <a:r>
              <a:rPr lang="en-US" altLang="zh-CN" sz="1800" b="1" kern="0" dirty="0">
                <a:solidFill>
                  <a:srgbClr val="002A7E"/>
                </a:solidFill>
                <a:latin typeface="Times New Roman" panose="02020603050405020304" pitchFamily="18" charset="0"/>
              </a:rPr>
              <a:t>-&gt;length; </a:t>
            </a:r>
            <a:r>
              <a:rPr lang="en-US" altLang="zh-CN" sz="1800" b="1" kern="0" dirty="0" err="1">
                <a:solidFill>
                  <a:srgbClr val="002A7E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kern="0" dirty="0">
                <a:solidFill>
                  <a:srgbClr val="002A7E"/>
                </a:solidFill>
                <a:latin typeface="Times New Roman" panose="02020603050405020304" pitchFamily="18" charset="0"/>
              </a:rPr>
              <a:t>&gt;0; </a:t>
            </a:r>
            <a:r>
              <a:rPr lang="en-US" altLang="zh-CN" sz="1800" b="1" kern="0" dirty="0" err="1">
                <a:solidFill>
                  <a:srgbClr val="002A7E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kern="0" dirty="0">
                <a:solidFill>
                  <a:srgbClr val="002A7E"/>
                </a:solidFill>
                <a:latin typeface="Times New Roman" panose="02020603050405020304" pitchFamily="18" charset="0"/>
              </a:rPr>
              <a:t> --;)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kern="0" dirty="0">
                <a:solidFill>
                  <a:srgbClr val="002A7E"/>
                </a:solidFill>
                <a:latin typeface="Times New Roman" panose="02020603050405020304" pitchFamily="18" charset="0"/>
              </a:rPr>
              <a:t>        s1=(s1+m-1)% </a:t>
            </a:r>
            <a:r>
              <a:rPr lang="en-US" altLang="zh-CN" sz="1800" b="1" kern="0" dirty="0" err="1">
                <a:solidFill>
                  <a:srgbClr val="002A7E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b="1" kern="0" dirty="0">
                <a:solidFill>
                  <a:srgbClr val="002A7E"/>
                </a:solidFill>
                <a:latin typeface="Times New Roman" panose="02020603050405020304" pitchFamily="18" charset="0"/>
              </a:rPr>
              <a:t>;   </a:t>
            </a:r>
            <a:r>
              <a:rPr lang="en-US" altLang="zh-CN" sz="18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</a:t>
            </a:r>
            <a:r>
              <a:rPr lang="zh-CN" altLang="en-US" sz="18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找到出列元素的下标，</a:t>
            </a:r>
            <a:r>
              <a:rPr lang="en-US" altLang="zh-CN" sz="1800" b="1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18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是当时数组的大小*</a:t>
            </a:r>
            <a:r>
              <a:rPr lang="en-US" altLang="zh-CN" sz="18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>
                <a:solidFill>
                  <a:srgbClr val="002A7E"/>
                </a:solidFill>
                <a:latin typeface="Times New Roman" panose="02020603050405020304" pitchFamily="18" charset="0"/>
              </a:rPr>
              <a:t>         w= </a:t>
            </a:r>
            <a:r>
              <a:rPr lang="en-US" altLang="zh-CN" sz="1800" b="1" kern="0" dirty="0" err="1">
                <a:solidFill>
                  <a:srgbClr val="002A7E"/>
                </a:solidFill>
                <a:latin typeface="Times New Roman" panose="02020603050405020304" pitchFamily="18" charset="0"/>
              </a:rPr>
              <a:t>josephus_seq</a:t>
            </a:r>
            <a:r>
              <a:rPr lang="en-US" altLang="zh-CN" sz="1800" b="1" kern="0" dirty="0">
                <a:solidFill>
                  <a:srgbClr val="002A7E"/>
                </a:solidFill>
                <a:latin typeface="Times New Roman" panose="02020603050405020304" pitchFamily="18" charset="0"/>
              </a:rPr>
              <a:t>-&gt;data[s1];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>
                <a:solidFill>
                  <a:srgbClr val="002A7E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1800" b="1" kern="0" dirty="0" err="1">
                <a:solidFill>
                  <a:srgbClr val="002A7E"/>
                </a:solidFill>
                <a:latin typeface="Times New Roman" panose="02020603050405020304" pitchFamily="18" charset="0"/>
              </a:rPr>
              <a:t>printf</a:t>
            </a:r>
            <a:r>
              <a:rPr lang="en-US" altLang="zh-CN" sz="1800" b="1" kern="0" dirty="0">
                <a:solidFill>
                  <a:srgbClr val="002A7E"/>
                </a:solidFill>
                <a:latin typeface="Times New Roman" panose="02020603050405020304" pitchFamily="18" charset="0"/>
              </a:rPr>
              <a:t>(“%d\t”, w)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b="1" kern="0" dirty="0">
                <a:solidFill>
                  <a:srgbClr val="002A7E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1800" b="1" kern="0" dirty="0" err="1">
                <a:solidFill>
                  <a:srgbClr val="002A7E"/>
                </a:solidFill>
                <a:latin typeface="Times New Roman" panose="02020603050405020304" pitchFamily="18" charset="0"/>
              </a:rPr>
              <a:t>Delete_SeqList</a:t>
            </a:r>
            <a:r>
              <a:rPr lang="en-US" altLang="zh-CN" sz="1800" b="1" kern="0" dirty="0">
                <a:solidFill>
                  <a:srgbClr val="002A7E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800" b="1" kern="0" dirty="0" err="1">
                <a:solidFill>
                  <a:srgbClr val="002A7E"/>
                </a:solidFill>
                <a:latin typeface="Times New Roman" panose="02020603050405020304" pitchFamily="18" charset="0"/>
              </a:rPr>
              <a:t>josephus_seq</a:t>
            </a:r>
            <a:r>
              <a:rPr lang="zh-CN" altLang="en-US" sz="1800" b="1" kern="0" dirty="0">
                <a:solidFill>
                  <a:srgbClr val="002A7E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1800" b="1" kern="0" dirty="0">
                <a:solidFill>
                  <a:srgbClr val="002A7E"/>
                </a:solidFill>
                <a:latin typeface="Times New Roman" panose="02020603050405020304" pitchFamily="18" charset="0"/>
              </a:rPr>
              <a:t>s1+1);   </a:t>
            </a:r>
            <a:r>
              <a:rPr lang="en-US" altLang="zh-CN" sz="18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</a:t>
            </a:r>
            <a:r>
              <a:rPr lang="zh-CN" altLang="en-US" sz="18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删除出列元素*</a:t>
            </a:r>
            <a:r>
              <a:rPr lang="en-US" altLang="zh-CN" sz="18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} </a:t>
            </a:r>
            <a:r>
              <a:rPr lang="en-US" altLang="zh-CN" sz="1800" b="1" kern="0" dirty="0">
                <a:solidFill>
                  <a:srgbClr val="002A7E"/>
                </a:solidFill>
                <a:latin typeface="Times New Roman" panose="02020603050405020304" pitchFamily="18" charset="0"/>
              </a:rPr>
              <a:t>/*for */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115029" y="2182624"/>
            <a:ext cx="6649288" cy="84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>
                <a:solidFill>
                  <a:srgbClr val="002A7E"/>
                </a:solidFill>
                <a:latin typeface="Times New Roman" panose="02020603050405020304" pitchFamily="18" charset="0"/>
              </a:rPr>
              <a:t>if ( ! </a:t>
            </a:r>
            <a:r>
              <a:rPr lang="en-US" altLang="zh-CN" sz="1800" b="1" kern="0" dirty="0" err="1">
                <a:solidFill>
                  <a:srgbClr val="002A7E"/>
                </a:solidFill>
                <a:latin typeface="Times New Roman" panose="02020603050405020304" pitchFamily="18" charset="0"/>
              </a:rPr>
              <a:t>josephus_seq</a:t>
            </a:r>
            <a:r>
              <a:rPr lang="en-US" altLang="zh-CN" sz="1800" b="1" kern="0" dirty="0">
                <a:solidFill>
                  <a:srgbClr val="002A7E"/>
                </a:solidFill>
                <a:latin typeface="Times New Roman" panose="02020603050405020304" pitchFamily="18" charset="0"/>
              </a:rPr>
              <a:t>-&gt;length)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>
                <a:solidFill>
                  <a:srgbClr val="002A7E"/>
                </a:solidFill>
                <a:latin typeface="Times New Roman" panose="02020603050405020304" pitchFamily="18" charset="0"/>
              </a:rPr>
              <a:t>             </a:t>
            </a:r>
            <a:r>
              <a:rPr lang="en-US" altLang="zh-CN" sz="1800" b="1" kern="0" dirty="0" err="1">
                <a:solidFill>
                  <a:srgbClr val="002A7E"/>
                </a:solidFill>
                <a:latin typeface="Times New Roman" panose="02020603050405020304" pitchFamily="18" charset="0"/>
              </a:rPr>
              <a:t>printf</a:t>
            </a:r>
            <a:r>
              <a:rPr lang="en-US" altLang="zh-CN" sz="1800" b="1" kern="0" dirty="0">
                <a:solidFill>
                  <a:srgbClr val="002A7E"/>
                </a:solidFill>
                <a:latin typeface="Times New Roman" panose="02020603050405020304" pitchFamily="18" charset="0"/>
              </a:rPr>
              <a:t>(“</a:t>
            </a:r>
            <a:r>
              <a:rPr lang="zh-CN" altLang="en-US" sz="1800" b="1" kern="0" dirty="0">
                <a:solidFill>
                  <a:srgbClr val="002A7E"/>
                </a:solidFill>
                <a:latin typeface="Times New Roman" panose="02020603050405020304" pitchFamily="18" charset="0"/>
              </a:rPr>
              <a:t>表中无元素”</a:t>
            </a:r>
            <a:r>
              <a:rPr lang="en-US" altLang="zh-CN" sz="1800" b="1" kern="0" dirty="0">
                <a:solidFill>
                  <a:srgbClr val="002A7E"/>
                </a:solidFill>
                <a:latin typeface="Times New Roman" panose="02020603050405020304" pitchFamily="18" charset="0"/>
              </a:rPr>
              <a:t>);    return (0);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}</a:t>
            </a:r>
            <a:endParaRPr lang="en-US" altLang="zh-CN" sz="1800" b="1" kern="0" dirty="0">
              <a:solidFill>
                <a:srgbClr val="002A7E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1066316" y="3149066"/>
            <a:ext cx="6382787" cy="649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b="1" kern="0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s1=s </a:t>
            </a:r>
            <a:r>
              <a:rPr lang="en-US" altLang="zh-CN" sz="2000" b="1" kern="0" dirty="0">
                <a:solidFill>
                  <a:srgbClr val="002A7E"/>
                </a:solidFill>
                <a:latin typeface="Times New Roman" panose="02020603050405020304" pitchFamily="18" charset="0"/>
              </a:rPr>
              <a:t>- 1;   </a:t>
            </a:r>
            <a:r>
              <a:rPr lang="en-US" altLang="zh-CN" sz="1800" b="1" kern="0" dirty="0">
                <a:solidFill>
                  <a:schemeClr val="hlink"/>
                </a:solidFill>
                <a:latin typeface="Times New Roman" panose="02020603050405020304" pitchFamily="18" charset="0"/>
              </a:rPr>
              <a:t>/*data</a:t>
            </a:r>
            <a:r>
              <a:rPr lang="zh-CN" altLang="en-US" sz="1800" b="1" kern="0" dirty="0">
                <a:solidFill>
                  <a:schemeClr val="hlink"/>
                </a:solidFill>
                <a:latin typeface="Times New Roman" panose="02020603050405020304" pitchFamily="18" charset="0"/>
              </a:rPr>
              <a:t>数组中下标从</a:t>
            </a:r>
            <a:r>
              <a:rPr lang="en-US" altLang="zh-CN" sz="1800" b="1" kern="0" dirty="0">
                <a:solidFill>
                  <a:schemeClr val="hlink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1800" b="1" kern="0" dirty="0">
                <a:solidFill>
                  <a:schemeClr val="hlink"/>
                </a:solidFill>
                <a:latin typeface="Times New Roman" panose="02020603050405020304" pitchFamily="18" charset="0"/>
              </a:rPr>
              <a:t>开始*</a:t>
            </a:r>
            <a:r>
              <a:rPr lang="en-US" altLang="zh-CN" sz="1800" b="1" kern="0" dirty="0">
                <a:solidFill>
                  <a:schemeClr val="hlink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1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 err="1">
                <a:solidFill>
                  <a:srgbClr val="002A7E"/>
                </a:solidFill>
                <a:latin typeface="Times New Roman" panose="02020603050405020304" pitchFamily="18" charset="0"/>
              </a:rPr>
              <a:t>printf</a:t>
            </a:r>
            <a:r>
              <a:rPr lang="en-US" altLang="zh-CN" sz="1800" b="1" kern="0" dirty="0">
                <a:solidFill>
                  <a:srgbClr val="002A7E"/>
                </a:solidFill>
                <a:latin typeface="Times New Roman" panose="02020603050405020304" pitchFamily="18" charset="0"/>
              </a:rPr>
              <a:t>(“</a:t>
            </a:r>
            <a:r>
              <a:rPr lang="zh-CN" altLang="en-US" sz="1800" b="1" kern="0" dirty="0">
                <a:solidFill>
                  <a:srgbClr val="002A7E"/>
                </a:solidFill>
                <a:latin typeface="Times New Roman" panose="02020603050405020304" pitchFamily="18" charset="0"/>
              </a:rPr>
              <a:t>输出约瑟夫序列：”</a:t>
            </a:r>
            <a:r>
              <a:rPr lang="en-US" altLang="zh-CN" sz="1800" b="1" kern="0" dirty="0">
                <a:solidFill>
                  <a:srgbClr val="002A7E"/>
                </a:solidFill>
                <a:latin typeface="Times New Roman" panose="02020603050405020304" pitchFamily="18" charset="0"/>
              </a:rPr>
              <a:t>); 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29539" y="5910740"/>
            <a:ext cx="3806665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1800" b="1" kern="0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return (1);              </a:t>
            </a:r>
            <a:r>
              <a:rPr lang="en-US" altLang="zh-CN" sz="1800" b="1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</a:t>
            </a:r>
            <a:r>
              <a:rPr lang="zh-CN" altLang="en-US" sz="18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成功，返回*</a:t>
            </a:r>
            <a:r>
              <a:rPr lang="en-US" altLang="zh-CN" sz="1800" b="1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endParaRPr lang="en-US" altLang="zh-CN" sz="1800" b="1" dirty="0">
              <a:solidFill>
                <a:schemeClr val="bg2">
                  <a:lumMod val="90000"/>
                  <a:lumOff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531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2" dur="25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25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25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8" dur="250" autoRev="1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250" autoRev="1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250" autoRev="1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4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4" grpId="0"/>
      <p:bldP spid="10" grpId="0"/>
      <p:bldP spid="13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89038"/>
            <a:ext cx="8137525" cy="647700"/>
          </a:xfrm>
        </p:spPr>
        <p:txBody>
          <a:bodyPr/>
          <a:lstStyle/>
          <a:p>
            <a:pPr>
              <a:lnSpc>
                <a:spcPct val="115000"/>
              </a:lnSpc>
              <a:buSzPct val="80000"/>
            </a:pPr>
            <a:r>
              <a:rPr lang="zh-CN" altLang="en-US" sz="32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线性表的定义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296863"/>
            <a:ext cx="5994400" cy="485775"/>
          </a:xfrm>
        </p:spPr>
        <p:txBody>
          <a:bodyPr/>
          <a:lstStyle/>
          <a:p>
            <a:pPr eaLnBrk="1" hangingPunct="1"/>
            <a:r>
              <a:rPr lang="en-US" altLang="zh-CN" smtClean="0"/>
              <a:t>2.1  </a:t>
            </a:r>
            <a:r>
              <a:rPr lang="zh-CN" altLang="en-US" smtClean="0"/>
              <a:t>线性表的逻辑结构</a:t>
            </a:r>
          </a:p>
        </p:txBody>
      </p:sp>
      <p:sp>
        <p:nvSpPr>
          <p:cNvPr id="6148" name="矩形 2"/>
          <p:cNvSpPr>
            <a:spLocks noChangeArrowheads="1"/>
          </p:cNvSpPr>
          <p:nvPr/>
        </p:nvSpPr>
        <p:spPr bwMode="auto">
          <a:xfrm>
            <a:off x="1331913" y="4702175"/>
            <a:ext cx="72263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400050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lvl="1" eaLnBrk="1" hangingPunct="1">
              <a:lnSpc>
                <a:spcPct val="90000"/>
              </a:lnSpc>
              <a:buClr>
                <a:srgbClr val="FF0000"/>
              </a:buClr>
              <a:buSzPct val="60000"/>
            </a:pPr>
            <a:r>
              <a:rPr lang="zh-CN" altLang="en-US" sz="2800">
                <a:solidFill>
                  <a:schemeClr val="tx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线性表中数据元素的个数被称为</a:t>
            </a:r>
            <a:r>
              <a:rPr lang="zh-CN" altLang="en-US" sz="28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线性表的长度</a:t>
            </a:r>
            <a:r>
              <a:rPr lang="zh-CN" altLang="en-US" sz="2800">
                <a:solidFill>
                  <a:schemeClr val="tx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，当</a:t>
            </a:r>
            <a:r>
              <a:rPr lang="en-US" altLang="zh-CN" sz="2800" i="1">
                <a:solidFill>
                  <a:schemeClr val="tx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>
                <a:solidFill>
                  <a:schemeClr val="tx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lang="zh-CN" altLang="en-US" sz="2800">
                <a:solidFill>
                  <a:schemeClr val="tx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时，称为</a:t>
            </a:r>
            <a:r>
              <a:rPr lang="zh-CN" altLang="en-US" sz="28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空线性表</a:t>
            </a:r>
            <a:r>
              <a:rPr lang="zh-CN" altLang="en-US" sz="2800">
                <a:solidFill>
                  <a:schemeClr val="tx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149" name="矩形 4"/>
          <p:cNvSpPr>
            <a:spLocks noChangeArrowheads="1"/>
          </p:cNvSpPr>
          <p:nvPr/>
        </p:nvSpPr>
        <p:spPr bwMode="auto">
          <a:xfrm>
            <a:off x="1331913" y="3133725"/>
            <a:ext cx="669607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400050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lvl="1" eaLnBrk="1" hangingPunct="1">
              <a:lnSpc>
                <a:spcPct val="90000"/>
              </a:lnSpc>
              <a:buClr>
                <a:srgbClr val="FF0000"/>
              </a:buClr>
              <a:buSzPct val="60000"/>
            </a:pPr>
            <a:r>
              <a:rPr lang="en-US" altLang="zh-CN" sz="2800" dirty="0">
                <a:solidFill>
                  <a:schemeClr val="tx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L=( </a:t>
            </a:r>
            <a:r>
              <a:rPr lang="en-US" altLang="zh-CN" sz="2800" i="1" dirty="0">
                <a:solidFill>
                  <a:schemeClr val="tx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chemeClr val="tx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tx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solidFill>
                  <a:schemeClr val="tx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chemeClr val="tx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tx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,...,</a:t>
            </a:r>
            <a:r>
              <a:rPr lang="en-US" altLang="zh-CN" sz="2800" i="1" dirty="0">
                <a:solidFill>
                  <a:schemeClr val="tx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solidFill>
                  <a:schemeClr val="tx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solidFill>
                  <a:schemeClr val="tx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solidFill>
                  <a:schemeClr val="tx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tx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solidFill>
                  <a:schemeClr val="tx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solidFill>
                  <a:schemeClr val="tx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solidFill>
                  <a:schemeClr val="tx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en-US" altLang="zh-CN" sz="2800" dirty="0">
                <a:solidFill>
                  <a:schemeClr val="tx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,...,</a:t>
            </a:r>
            <a:r>
              <a:rPr lang="en-US" altLang="zh-CN" sz="2800" i="1" dirty="0">
                <a:solidFill>
                  <a:schemeClr val="tx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solidFill>
                  <a:schemeClr val="tx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chemeClr val="tx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；其中：</a:t>
            </a:r>
            <a:r>
              <a:rPr lang="en-US" altLang="zh-CN" sz="2800" dirty="0">
                <a:solidFill>
                  <a:schemeClr val="tx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为表名，习惯用大写书写；</a:t>
            </a:r>
            <a:r>
              <a:rPr lang="en-US" altLang="zh-CN" sz="2800" i="1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表示该线性表的第</a:t>
            </a:r>
            <a:r>
              <a:rPr lang="en-US" altLang="zh-CN" sz="2800" i="1" dirty="0" err="1">
                <a:solidFill>
                  <a:schemeClr val="tx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数据元素，习惯用小写书写；</a:t>
            </a:r>
          </a:p>
        </p:txBody>
      </p:sp>
      <p:sp>
        <p:nvSpPr>
          <p:cNvPr id="6150" name="矩形 5"/>
          <p:cNvSpPr>
            <a:spLocks noChangeArrowheads="1"/>
          </p:cNvSpPr>
          <p:nvPr/>
        </p:nvSpPr>
        <p:spPr bwMode="auto">
          <a:xfrm>
            <a:off x="1331913" y="1954213"/>
            <a:ext cx="72263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400050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Pct val="60000"/>
            </a:pP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线性表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是由</a:t>
            </a:r>
            <a:r>
              <a:rPr lang="en-US" altLang="zh-CN" sz="2800" i="1" dirty="0">
                <a:solidFill>
                  <a:schemeClr val="tx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i="1" dirty="0">
                <a:solidFill>
                  <a:schemeClr val="tx2"/>
                </a:solidFill>
                <a:ea typeface="楷体" panose="02010609060101010101" pitchFamily="49" charset="-122"/>
              </a:rPr>
              <a:t>n</a:t>
            </a:r>
            <a:r>
              <a:rPr lang="en-US" altLang="zh-CN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≥0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）个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类型相同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的数据元素组成的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有限序列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SzPct val="80000"/>
              <a:defRPr/>
            </a:pP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线性表顺序存储结构的优点：</a:t>
            </a:r>
          </a:p>
          <a:p>
            <a:pPr marL="1066800" lvl="1" indent="-609600" eaLnBrk="1" hangingPunct="1">
              <a:spcBef>
                <a:spcPct val="0"/>
              </a:spcBef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逻辑上相邻、物理上相邻，结构简单</a:t>
            </a:r>
          </a:p>
          <a:p>
            <a:pPr marL="1066800" lvl="1" indent="-609600" eaLnBrk="1" hangingPunct="1">
              <a:spcBef>
                <a:spcPct val="0"/>
              </a:spcBef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可以根据元素的下标存取，速度便捷 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</a:p>
          <a:p>
            <a:pPr>
              <a:buSzPct val="80000"/>
              <a:defRPr/>
            </a:pP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线性表顺序存储结构的缺点：</a:t>
            </a:r>
          </a:p>
          <a:p>
            <a:pPr marL="1066800" lvl="1" indent="-609600" eaLnBrk="1" hangingPunct="1">
              <a:spcBef>
                <a:spcPct val="0"/>
              </a:spcBef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在做插入或删除元素的操作时，会产生大量的数据元素移动</a:t>
            </a:r>
          </a:p>
          <a:p>
            <a:pPr marL="1066800" lvl="1" indent="-609600" eaLnBrk="1" hangingPunct="1"/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对于长度变化较大的线性表，要一次性地分配足够的存储空间，但这些空间常常又得不到充分的利用</a:t>
            </a:r>
          </a:p>
          <a:p>
            <a:pPr marL="1066800" lvl="1" indent="-609600" eaLnBrk="1" hangingPunct="1"/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线性表的容量难以扩充</a:t>
            </a:r>
          </a:p>
        </p:txBody>
      </p:sp>
      <p:grpSp>
        <p:nvGrpSpPr>
          <p:cNvPr id="251908" name="Group 4"/>
          <p:cNvGrpSpPr>
            <a:grpSpLocks/>
          </p:cNvGrpSpPr>
          <p:nvPr/>
        </p:nvGrpSpPr>
        <p:grpSpPr bwMode="auto">
          <a:xfrm>
            <a:off x="1763713" y="5949950"/>
            <a:ext cx="5689600" cy="469900"/>
            <a:chOff x="0" y="0"/>
            <a:chExt cx="3584" cy="296"/>
          </a:xfrm>
        </p:grpSpPr>
        <p:sp>
          <p:nvSpPr>
            <p:cNvPr id="5125" name="Text Box 5"/>
            <p:cNvSpPr txBox="1">
              <a:spLocks noChangeArrowheads="1"/>
            </p:cNvSpPr>
            <p:nvPr/>
          </p:nvSpPr>
          <p:spPr bwMode="auto">
            <a:xfrm>
              <a:off x="0" y="0"/>
              <a:ext cx="2948" cy="296"/>
            </a:xfrm>
            <a:prstGeom prst="rect">
              <a:avLst/>
            </a:prstGeom>
            <a:noFill/>
            <a:ln w="12700" cap="sq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chemeClr val="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为此我们引入线性表的链式存储</a:t>
              </a:r>
            </a:p>
          </p:txBody>
        </p:sp>
        <p:sp>
          <p:nvSpPr>
            <p:cNvPr id="5126" name="AutoShape 6"/>
            <p:cNvSpPr>
              <a:spLocks noChangeArrowheads="1"/>
            </p:cNvSpPr>
            <p:nvPr/>
          </p:nvSpPr>
          <p:spPr bwMode="auto">
            <a:xfrm>
              <a:off x="3130" y="45"/>
              <a:ext cx="454" cy="182"/>
            </a:xfrm>
            <a:prstGeom prst="rightArrow">
              <a:avLst>
                <a:gd name="adj1" fmla="val 50000"/>
                <a:gd name="adj2" fmla="val 62363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9361" y="278608"/>
            <a:ext cx="836518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>
              <a:defRPr sz="4000">
                <a:solidFill>
                  <a:schemeClr val="tx2"/>
                </a:solidFill>
                <a:ea typeface="黑体" pitchFamily="2" charset="-122"/>
              </a:defRPr>
            </a:lvl2pPr>
            <a:lvl3pPr algn="ctr">
              <a:defRPr sz="4000">
                <a:solidFill>
                  <a:schemeClr val="tx2"/>
                </a:solidFill>
                <a:ea typeface="黑体" pitchFamily="2" charset="-122"/>
              </a:defRPr>
            </a:lvl3pPr>
            <a:lvl4pPr algn="ctr">
              <a:defRPr sz="4000">
                <a:solidFill>
                  <a:schemeClr val="tx2"/>
                </a:solidFill>
                <a:ea typeface="黑体" pitchFamily="2" charset="-122"/>
              </a:defRPr>
            </a:lvl4pPr>
            <a:lvl5pPr algn="ctr">
              <a:defRPr sz="4000">
                <a:solidFill>
                  <a:schemeClr val="tx2"/>
                </a:solidFill>
                <a:ea typeface="黑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9pPr>
          </a:lstStyle>
          <a:p>
            <a:r>
              <a:rPr lang="en-US" altLang="zh-CN" dirty="0" smtClean="0"/>
              <a:t>2.2   </a:t>
            </a:r>
            <a:r>
              <a:rPr lang="zh-CN" altLang="en-US" dirty="0"/>
              <a:t>线性表的顺序存储及运算实现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981295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55725" y="1341439"/>
            <a:ext cx="7032699" cy="3815754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线性表的逻辑结构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线性表的顺序存储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结构及应用</a:t>
            </a:r>
            <a:endParaRPr lang="zh-CN" altLang="en-US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线性表的链式存储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结构及应用</a:t>
            </a:r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1331913" y="260350"/>
            <a:ext cx="5829300" cy="431800"/>
          </a:xfrm>
        </p:spPr>
        <p:txBody>
          <a:bodyPr anchor="ctr"/>
          <a:lstStyle/>
          <a:p>
            <a:pPr eaLnBrk="1" hangingPunct="1"/>
            <a:r>
              <a:rPr lang="zh-CN" altLang="en-US" smtClean="0"/>
              <a:t>本章主要内容</a:t>
            </a:r>
          </a:p>
        </p:txBody>
      </p:sp>
    </p:spTree>
    <p:extLst>
      <p:ext uri="{BB962C8B-B14F-4D97-AF65-F5344CB8AC3E}">
        <p14:creationId xmlns:p14="http://schemas.microsoft.com/office/powerpoint/2010/main" val="241171652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955" name="Group 3"/>
          <p:cNvGrpSpPr>
            <a:grpSpLocks/>
          </p:cNvGrpSpPr>
          <p:nvPr/>
        </p:nvGrpSpPr>
        <p:grpSpPr bwMode="auto">
          <a:xfrm>
            <a:off x="684213" y="5589588"/>
            <a:ext cx="7848600" cy="720725"/>
            <a:chOff x="0" y="0"/>
            <a:chExt cx="4224" cy="591"/>
          </a:xfrm>
        </p:grpSpPr>
        <p:sp>
          <p:nvSpPr>
            <p:cNvPr id="6240" name="Text Box 4"/>
            <p:cNvSpPr txBox="1">
              <a:spLocks noChangeArrowheads="1"/>
            </p:cNvSpPr>
            <p:nvPr/>
          </p:nvSpPr>
          <p:spPr bwMode="auto">
            <a:xfrm>
              <a:off x="0" y="69"/>
              <a:ext cx="667" cy="5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head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1" name="Text Box 5"/>
            <p:cNvSpPr txBox="1">
              <a:spLocks noChangeArrowheads="1"/>
            </p:cNvSpPr>
            <p:nvPr/>
          </p:nvSpPr>
          <p:spPr bwMode="auto">
            <a:xfrm>
              <a:off x="3614" y="27"/>
              <a:ext cx="610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</a:rPr>
                <a:t>d   </a:t>
              </a:r>
              <a:r>
                <a: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</a:rPr>
                <a:t>^        </a:t>
              </a:r>
            </a:p>
          </p:txBody>
        </p:sp>
        <p:sp>
          <p:nvSpPr>
            <p:cNvPr id="6242" name="Text Box 6"/>
            <p:cNvSpPr txBox="1">
              <a:spLocks noChangeArrowheads="1"/>
            </p:cNvSpPr>
            <p:nvPr/>
          </p:nvSpPr>
          <p:spPr bwMode="auto">
            <a:xfrm>
              <a:off x="2724" y="0"/>
              <a:ext cx="339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3" name="Text Box 7"/>
            <p:cNvSpPr txBox="1">
              <a:spLocks noChangeArrowheads="1"/>
            </p:cNvSpPr>
            <p:nvPr/>
          </p:nvSpPr>
          <p:spPr bwMode="auto">
            <a:xfrm>
              <a:off x="1805" y="27"/>
              <a:ext cx="339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4" name="Text Box 8"/>
            <p:cNvSpPr txBox="1">
              <a:spLocks noChangeArrowheads="1"/>
            </p:cNvSpPr>
            <p:nvPr/>
          </p:nvSpPr>
          <p:spPr bwMode="auto">
            <a:xfrm>
              <a:off x="916" y="0"/>
              <a:ext cx="339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6245" name="Group 9"/>
            <p:cNvGrpSpPr>
              <a:grpSpLocks/>
            </p:cNvGrpSpPr>
            <p:nvPr/>
          </p:nvGrpSpPr>
          <p:grpSpPr bwMode="auto">
            <a:xfrm>
              <a:off x="900" y="67"/>
              <a:ext cx="543" cy="348"/>
              <a:chOff x="0" y="0"/>
              <a:chExt cx="840" cy="312"/>
            </a:xfrm>
          </p:grpSpPr>
          <p:sp>
            <p:nvSpPr>
              <p:cNvPr id="6259" name="Rectangle 1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4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  <a:cs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6260" name="Line 11"/>
              <p:cNvSpPr>
                <a:spLocks noChangeShapeType="1"/>
              </p:cNvSpPr>
              <p:nvPr/>
            </p:nvSpPr>
            <p:spPr bwMode="auto">
              <a:xfrm>
                <a:off x="420" y="0"/>
                <a:ext cx="0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46" name="Group 12"/>
            <p:cNvGrpSpPr>
              <a:grpSpLocks/>
            </p:cNvGrpSpPr>
            <p:nvPr/>
          </p:nvGrpSpPr>
          <p:grpSpPr bwMode="auto">
            <a:xfrm>
              <a:off x="2709" y="67"/>
              <a:ext cx="543" cy="348"/>
              <a:chOff x="0" y="0"/>
              <a:chExt cx="840" cy="312"/>
            </a:xfrm>
          </p:grpSpPr>
          <p:sp>
            <p:nvSpPr>
              <p:cNvPr id="6257" name="Rectangle 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4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  <a:cs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6258" name="Line 14"/>
              <p:cNvSpPr>
                <a:spLocks noChangeShapeType="1"/>
              </p:cNvSpPr>
              <p:nvPr/>
            </p:nvSpPr>
            <p:spPr bwMode="auto">
              <a:xfrm>
                <a:off x="420" y="0"/>
                <a:ext cx="0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47" name="Group 15"/>
            <p:cNvGrpSpPr>
              <a:grpSpLocks/>
            </p:cNvGrpSpPr>
            <p:nvPr/>
          </p:nvGrpSpPr>
          <p:grpSpPr bwMode="auto">
            <a:xfrm>
              <a:off x="1805" y="67"/>
              <a:ext cx="542" cy="348"/>
              <a:chOff x="0" y="0"/>
              <a:chExt cx="840" cy="312"/>
            </a:xfrm>
          </p:grpSpPr>
          <p:sp>
            <p:nvSpPr>
              <p:cNvPr id="6255" name="Rectangle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4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  <a:cs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6256" name="Line 17"/>
              <p:cNvSpPr>
                <a:spLocks noChangeShapeType="1"/>
              </p:cNvSpPr>
              <p:nvPr/>
            </p:nvSpPr>
            <p:spPr bwMode="auto">
              <a:xfrm>
                <a:off x="420" y="0"/>
                <a:ext cx="0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48" name="Group 18"/>
            <p:cNvGrpSpPr>
              <a:grpSpLocks/>
            </p:cNvGrpSpPr>
            <p:nvPr/>
          </p:nvGrpSpPr>
          <p:grpSpPr bwMode="auto">
            <a:xfrm>
              <a:off x="3614" y="67"/>
              <a:ext cx="542" cy="348"/>
              <a:chOff x="0" y="0"/>
              <a:chExt cx="840" cy="312"/>
            </a:xfrm>
          </p:grpSpPr>
          <p:sp>
            <p:nvSpPr>
              <p:cNvPr id="6253" name="Rectangle 1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4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  <a:cs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6254" name="Line 20"/>
              <p:cNvSpPr>
                <a:spLocks noChangeShapeType="1"/>
              </p:cNvSpPr>
              <p:nvPr/>
            </p:nvSpPr>
            <p:spPr bwMode="auto">
              <a:xfrm>
                <a:off x="420" y="0"/>
                <a:ext cx="0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249" name="Line 21"/>
            <p:cNvSpPr>
              <a:spLocks noChangeShapeType="1"/>
            </p:cNvSpPr>
            <p:nvPr/>
          </p:nvSpPr>
          <p:spPr bwMode="auto">
            <a:xfrm>
              <a:off x="493" y="241"/>
              <a:ext cx="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0" name="Line 22"/>
            <p:cNvSpPr>
              <a:spLocks noChangeShapeType="1"/>
            </p:cNvSpPr>
            <p:nvPr/>
          </p:nvSpPr>
          <p:spPr bwMode="auto">
            <a:xfrm>
              <a:off x="1307" y="241"/>
              <a:ext cx="4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1" name="Line 23"/>
            <p:cNvSpPr>
              <a:spLocks noChangeShapeType="1"/>
            </p:cNvSpPr>
            <p:nvPr/>
          </p:nvSpPr>
          <p:spPr bwMode="auto">
            <a:xfrm>
              <a:off x="2257" y="241"/>
              <a:ext cx="4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2" name="Line 24"/>
            <p:cNvSpPr>
              <a:spLocks noChangeShapeType="1"/>
            </p:cNvSpPr>
            <p:nvPr/>
          </p:nvSpPr>
          <p:spPr bwMode="auto">
            <a:xfrm>
              <a:off x="3139" y="241"/>
              <a:ext cx="4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3978" name="Text Box 26"/>
          <p:cNvSpPr txBox="1">
            <a:spLocks noChangeArrowheads="1"/>
          </p:cNvSpPr>
          <p:nvPr/>
        </p:nvSpPr>
        <p:spPr bwMode="auto">
          <a:xfrm>
            <a:off x="2195513" y="6237288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线性表链式存储结构示意图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54335" name="Group 383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621733698"/>
              </p:ext>
            </p:extLst>
          </p:nvPr>
        </p:nvGraphicFramePr>
        <p:xfrm>
          <a:off x="2848527" y="1123154"/>
          <a:ext cx="5435406" cy="4089528"/>
        </p:xfrm>
        <a:graphic>
          <a:graphicData uri="http://schemas.openxmlformats.org/drawingml/2006/table">
            <a:tbl>
              <a:tblPr/>
              <a:tblGrid>
                <a:gridCol w="1811802"/>
                <a:gridCol w="1811802"/>
                <a:gridCol w="1811802"/>
              </a:tblGrid>
              <a:tr h="320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存储地址</a:t>
                      </a:r>
                    </a:p>
                  </a:txBody>
                  <a:tcPr marL="18000" marR="36000" marT="17997" marB="179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内容</a:t>
                      </a:r>
                    </a:p>
                  </a:txBody>
                  <a:tcPr marL="18000" marR="36000" marT="17997" marB="179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" marR="36000" marT="17997" marB="17997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" marR="36000" marT="17997" marB="179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" marR="36000" marT="17997" marB="179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" marR="36000" marT="17997" marB="17997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0FFFH</a:t>
                      </a:r>
                    </a:p>
                  </a:txBody>
                  <a:tcPr marL="18000" marR="36000" marT="17997" marB="179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" marR="36000" marT="17997" marB="179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" marR="36000" marT="17997" marB="17997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" marR="36000" marT="17997" marB="179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" marR="36000" marT="17997" marB="179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" marR="36000" marT="17997" marB="17997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1000H</a:t>
                      </a:r>
                    </a:p>
                  </a:txBody>
                  <a:tcPr marL="18000" marR="36000" marT="17997" marB="179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" marR="36000" marT="17997" marB="179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" marR="36000" marT="17997" marB="17997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" marR="36000" marT="17997" marB="179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" marR="36000" marT="17997" marB="179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" marR="36000" marT="17997" marB="17997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1990H</a:t>
                      </a:r>
                    </a:p>
                  </a:txBody>
                  <a:tcPr marL="18000" marR="36000" marT="17997" marB="179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" marR="36000" marT="17997" marB="179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" marR="36000" marT="17997" marB="17997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" marR="36000" marT="17997" marB="179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" marR="36000" marT="17997" marB="179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" marR="36000" marT="17997" marB="17997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200AH</a:t>
                      </a:r>
                    </a:p>
                  </a:txBody>
                  <a:tcPr marL="18000" marR="36000" marT="17997" marB="179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" marR="36000" marT="17997" marB="179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" marR="36000" marT="17997" marB="17997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" marR="36000" marT="17997" marB="179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" marR="36000" marT="17997" marB="179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" marR="36000" marT="17997" marB="17997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2805H</a:t>
                      </a:r>
                    </a:p>
                  </a:txBody>
                  <a:tcPr marL="18000" marR="36000" marT="17997" marB="179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" marR="36000" marT="17997" marB="179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" marR="36000" marT="17997" marB="17997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" marR="36000" marT="17997" marB="179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" marR="36000" marT="17997" marB="179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  <a:cs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" marR="36000" marT="17997" marB="17997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4260" name="Text Box 308"/>
          <p:cNvSpPr txBox="1">
            <a:spLocks noChangeArrowheads="1"/>
          </p:cNvSpPr>
          <p:nvPr/>
        </p:nvSpPr>
        <p:spPr bwMode="auto">
          <a:xfrm>
            <a:off x="5401180" y="1755491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4261" name="Text Box 309"/>
          <p:cNvSpPr txBox="1">
            <a:spLocks noChangeArrowheads="1"/>
          </p:cNvSpPr>
          <p:nvPr/>
        </p:nvSpPr>
        <p:spPr bwMode="auto">
          <a:xfrm>
            <a:off x="5429613" y="3859293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54262" name="Text Box 310"/>
          <p:cNvSpPr txBox="1">
            <a:spLocks noChangeArrowheads="1"/>
          </p:cNvSpPr>
          <p:nvPr/>
        </p:nvSpPr>
        <p:spPr bwMode="auto">
          <a:xfrm>
            <a:off x="5374929" y="244642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54263" name="Text Box 311"/>
          <p:cNvSpPr txBox="1">
            <a:spLocks noChangeArrowheads="1"/>
          </p:cNvSpPr>
          <p:nvPr/>
        </p:nvSpPr>
        <p:spPr bwMode="auto">
          <a:xfrm>
            <a:off x="5413738" y="4457968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54264" name="Text Box 312"/>
          <p:cNvSpPr txBox="1">
            <a:spLocks noChangeArrowheads="1"/>
          </p:cNvSpPr>
          <p:nvPr/>
        </p:nvSpPr>
        <p:spPr bwMode="auto">
          <a:xfrm>
            <a:off x="6801473" y="1764874"/>
            <a:ext cx="119580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200AH</a:t>
            </a:r>
          </a:p>
        </p:txBody>
      </p:sp>
      <p:sp>
        <p:nvSpPr>
          <p:cNvPr id="6207" name="Text Box 313"/>
          <p:cNvSpPr txBox="1">
            <a:spLocks noChangeArrowheads="1"/>
          </p:cNvSpPr>
          <p:nvPr/>
        </p:nvSpPr>
        <p:spPr bwMode="auto">
          <a:xfrm>
            <a:off x="6762236" y="3850258"/>
            <a:ext cx="136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1000H</a:t>
            </a:r>
          </a:p>
        </p:txBody>
      </p:sp>
      <p:sp>
        <p:nvSpPr>
          <p:cNvPr id="254266" name="Text Box 314"/>
          <p:cNvSpPr txBox="1">
            <a:spLocks noChangeArrowheads="1"/>
          </p:cNvSpPr>
          <p:nvPr/>
        </p:nvSpPr>
        <p:spPr bwMode="auto">
          <a:xfrm>
            <a:off x="6801473" y="2484011"/>
            <a:ext cx="119580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2805H</a:t>
            </a:r>
          </a:p>
        </p:txBody>
      </p:sp>
      <p:sp>
        <p:nvSpPr>
          <p:cNvPr id="254268" name="Text Box 316"/>
          <p:cNvSpPr txBox="1">
            <a:spLocks noChangeArrowheads="1"/>
          </p:cNvSpPr>
          <p:nvPr/>
        </p:nvSpPr>
        <p:spPr bwMode="auto">
          <a:xfrm>
            <a:off x="6521545" y="1110512"/>
            <a:ext cx="177677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99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直接后继地址</a:t>
            </a:r>
          </a:p>
        </p:txBody>
      </p:sp>
      <p:grpSp>
        <p:nvGrpSpPr>
          <p:cNvPr id="254301" name="Group 349"/>
          <p:cNvGrpSpPr>
            <a:grpSpLocks/>
          </p:cNvGrpSpPr>
          <p:nvPr/>
        </p:nvGrpSpPr>
        <p:grpSpPr bwMode="auto">
          <a:xfrm>
            <a:off x="468313" y="5229225"/>
            <a:ext cx="9048750" cy="1465263"/>
            <a:chOff x="0" y="0"/>
            <a:chExt cx="5700" cy="923"/>
          </a:xfrm>
        </p:grpSpPr>
        <p:grpSp>
          <p:nvGrpSpPr>
            <p:cNvPr id="6211" name="Group 350"/>
            <p:cNvGrpSpPr>
              <a:grpSpLocks/>
            </p:cNvGrpSpPr>
            <p:nvPr/>
          </p:nvGrpSpPr>
          <p:grpSpPr bwMode="auto">
            <a:xfrm>
              <a:off x="0" y="0"/>
              <a:ext cx="5700" cy="579"/>
              <a:chOff x="0" y="0"/>
              <a:chExt cx="5520" cy="579"/>
            </a:xfrm>
          </p:grpSpPr>
          <p:sp>
            <p:nvSpPr>
              <p:cNvPr id="6213" name="Text Box 351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604" cy="5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  <a:cs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head</a:t>
                </a:r>
                <a:endPara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14" name="Text Box 352"/>
              <p:cNvSpPr txBox="1">
                <a:spLocks noChangeArrowheads="1"/>
              </p:cNvSpPr>
              <p:nvPr/>
            </p:nvSpPr>
            <p:spPr bwMode="auto">
              <a:xfrm>
                <a:off x="4416" y="54"/>
                <a:ext cx="1104" cy="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  <a:cs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96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4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d  ^</a:t>
                </a:r>
                <a:r>
                  <a:rPr lang="en-US" altLang="zh-CN" sz="1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       </a:t>
                </a:r>
              </a:p>
            </p:txBody>
          </p:sp>
          <p:sp>
            <p:nvSpPr>
              <p:cNvPr id="6215" name="Text Box 353"/>
              <p:cNvSpPr txBox="1">
                <a:spLocks noChangeArrowheads="1"/>
              </p:cNvSpPr>
              <p:nvPr/>
            </p:nvSpPr>
            <p:spPr bwMode="auto">
              <a:xfrm>
                <a:off x="3589" y="27"/>
                <a:ext cx="327" cy="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  <a:cs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96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4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16" name="Text Box 354"/>
              <p:cNvSpPr txBox="1">
                <a:spLocks noChangeArrowheads="1"/>
              </p:cNvSpPr>
              <p:nvPr/>
            </p:nvSpPr>
            <p:spPr bwMode="auto">
              <a:xfrm>
                <a:off x="2705" y="54"/>
                <a:ext cx="327" cy="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  <a:cs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96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4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6217" name="Text Box 355"/>
              <p:cNvSpPr txBox="1">
                <a:spLocks noChangeArrowheads="1"/>
              </p:cNvSpPr>
              <p:nvPr/>
            </p:nvSpPr>
            <p:spPr bwMode="auto">
              <a:xfrm>
                <a:off x="1849" y="27"/>
                <a:ext cx="327" cy="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  <a:cs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96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4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6218" name="Group 356"/>
              <p:cNvGrpSpPr>
                <a:grpSpLocks/>
              </p:cNvGrpSpPr>
              <p:nvPr/>
            </p:nvGrpSpPr>
            <p:grpSpPr bwMode="auto">
              <a:xfrm>
                <a:off x="1835" y="94"/>
                <a:ext cx="522" cy="350"/>
                <a:chOff x="0" y="0"/>
                <a:chExt cx="840" cy="312"/>
              </a:xfrm>
            </p:grpSpPr>
            <p:sp>
              <p:nvSpPr>
                <p:cNvPr id="6238" name="Rectangle 35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40" cy="31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39" name="Line 358"/>
                <p:cNvSpPr>
                  <a:spLocks noChangeShapeType="1"/>
                </p:cNvSpPr>
                <p:nvPr/>
              </p:nvSpPr>
              <p:spPr bwMode="auto">
                <a:xfrm>
                  <a:off x="420" y="0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19" name="Group 359"/>
              <p:cNvGrpSpPr>
                <a:grpSpLocks/>
              </p:cNvGrpSpPr>
              <p:nvPr/>
            </p:nvGrpSpPr>
            <p:grpSpPr bwMode="auto">
              <a:xfrm>
                <a:off x="3575" y="94"/>
                <a:ext cx="522" cy="350"/>
                <a:chOff x="0" y="0"/>
                <a:chExt cx="840" cy="312"/>
              </a:xfrm>
            </p:grpSpPr>
            <p:sp>
              <p:nvSpPr>
                <p:cNvPr id="6236" name="Rectangle 36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40" cy="31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37" name="Line 361"/>
                <p:cNvSpPr>
                  <a:spLocks noChangeShapeType="1"/>
                </p:cNvSpPr>
                <p:nvPr/>
              </p:nvSpPr>
              <p:spPr bwMode="auto">
                <a:xfrm>
                  <a:off x="420" y="0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20" name="Group 362"/>
              <p:cNvGrpSpPr>
                <a:grpSpLocks/>
              </p:cNvGrpSpPr>
              <p:nvPr/>
            </p:nvGrpSpPr>
            <p:grpSpPr bwMode="auto">
              <a:xfrm>
                <a:off x="2704" y="94"/>
                <a:ext cx="523" cy="350"/>
                <a:chOff x="0" y="0"/>
                <a:chExt cx="840" cy="312"/>
              </a:xfrm>
            </p:grpSpPr>
            <p:sp>
              <p:nvSpPr>
                <p:cNvPr id="6234" name="Rectangle 36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40" cy="31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35" name="Line 364"/>
                <p:cNvSpPr>
                  <a:spLocks noChangeShapeType="1"/>
                </p:cNvSpPr>
                <p:nvPr/>
              </p:nvSpPr>
              <p:spPr bwMode="auto">
                <a:xfrm>
                  <a:off x="420" y="0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21" name="Group 365"/>
              <p:cNvGrpSpPr>
                <a:grpSpLocks/>
              </p:cNvGrpSpPr>
              <p:nvPr/>
            </p:nvGrpSpPr>
            <p:grpSpPr bwMode="auto">
              <a:xfrm>
                <a:off x="4445" y="94"/>
                <a:ext cx="522" cy="350"/>
                <a:chOff x="0" y="0"/>
                <a:chExt cx="840" cy="312"/>
              </a:xfrm>
            </p:grpSpPr>
            <p:sp>
              <p:nvSpPr>
                <p:cNvPr id="6232" name="Rectangle 36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40" cy="31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33" name="Line 367"/>
                <p:cNvSpPr>
                  <a:spLocks noChangeShapeType="1"/>
                </p:cNvSpPr>
                <p:nvPr/>
              </p:nvSpPr>
              <p:spPr bwMode="auto">
                <a:xfrm>
                  <a:off x="420" y="0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222" name="Line 368"/>
              <p:cNvSpPr>
                <a:spLocks noChangeShapeType="1"/>
              </p:cNvSpPr>
              <p:nvPr/>
            </p:nvSpPr>
            <p:spPr bwMode="auto">
              <a:xfrm>
                <a:off x="524" y="269"/>
                <a:ext cx="3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3" name="Line 369"/>
              <p:cNvSpPr>
                <a:spLocks noChangeShapeType="1"/>
              </p:cNvSpPr>
              <p:nvPr/>
            </p:nvSpPr>
            <p:spPr bwMode="auto">
              <a:xfrm>
                <a:off x="2226" y="269"/>
                <a:ext cx="45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4" name="Line 370"/>
              <p:cNvSpPr>
                <a:spLocks noChangeShapeType="1"/>
              </p:cNvSpPr>
              <p:nvPr/>
            </p:nvSpPr>
            <p:spPr bwMode="auto">
              <a:xfrm>
                <a:off x="3140" y="269"/>
                <a:ext cx="4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5" name="Line 371"/>
              <p:cNvSpPr>
                <a:spLocks noChangeShapeType="1"/>
              </p:cNvSpPr>
              <p:nvPr/>
            </p:nvSpPr>
            <p:spPr bwMode="auto">
              <a:xfrm>
                <a:off x="3988" y="269"/>
                <a:ext cx="45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226" name="Group 372"/>
              <p:cNvGrpSpPr>
                <a:grpSpLocks/>
              </p:cNvGrpSpPr>
              <p:nvPr/>
            </p:nvGrpSpPr>
            <p:grpSpPr bwMode="auto">
              <a:xfrm>
                <a:off x="930" y="94"/>
                <a:ext cx="522" cy="350"/>
                <a:chOff x="0" y="0"/>
                <a:chExt cx="840" cy="312"/>
              </a:xfrm>
            </p:grpSpPr>
            <p:sp>
              <p:nvSpPr>
                <p:cNvPr id="6230" name="Rectangle 37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40" cy="31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600">
                      <a:solidFill>
                        <a:srgbClr val="993300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3200">
                      <a:solidFill>
                        <a:srgbClr val="002A7E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rgbClr val="003300"/>
                      </a:solidFill>
                      <a:latin typeface="Times New Roman" panose="02020603050405020304" pitchFamily="18" charset="0"/>
                      <a:ea typeface="楷体_GB2312" pitchFamily="49" charset="-122"/>
                      <a:cs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rgbClr val="993300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31" name="Line 374"/>
                <p:cNvSpPr>
                  <a:spLocks noChangeShapeType="1"/>
                </p:cNvSpPr>
                <p:nvPr/>
              </p:nvSpPr>
              <p:spPr bwMode="auto">
                <a:xfrm>
                  <a:off x="420" y="0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227" name="Line 375"/>
              <p:cNvSpPr>
                <a:spLocks noChangeShapeType="1"/>
              </p:cNvSpPr>
              <p:nvPr/>
            </p:nvSpPr>
            <p:spPr bwMode="auto">
              <a:xfrm>
                <a:off x="1387" y="269"/>
                <a:ext cx="45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8" name="Line 376"/>
              <p:cNvSpPr>
                <a:spLocks noChangeShapeType="1"/>
              </p:cNvSpPr>
              <p:nvPr/>
            </p:nvSpPr>
            <p:spPr bwMode="auto">
              <a:xfrm flipH="1">
                <a:off x="995" y="175"/>
                <a:ext cx="66" cy="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9" name="Line 377"/>
              <p:cNvSpPr>
                <a:spLocks noChangeShapeType="1"/>
              </p:cNvSpPr>
              <p:nvPr/>
            </p:nvSpPr>
            <p:spPr bwMode="auto">
              <a:xfrm flipH="1">
                <a:off x="1070" y="215"/>
                <a:ext cx="65" cy="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212" name="Text Box 378"/>
            <p:cNvSpPr txBox="1">
              <a:spLocks noChangeArrowheads="1"/>
            </p:cNvSpPr>
            <p:nvPr/>
          </p:nvSpPr>
          <p:spPr bwMode="auto">
            <a:xfrm>
              <a:off x="1088" y="635"/>
              <a:ext cx="26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带头结点的单链表结构示意图</a:t>
              </a:r>
            </a:p>
          </p:txBody>
        </p:sp>
      </p:grpSp>
      <p:sp>
        <p:nvSpPr>
          <p:cNvPr id="6268" name="AutoShape 124"/>
          <p:cNvSpPr>
            <a:spLocks noChangeArrowheads="1"/>
          </p:cNvSpPr>
          <p:nvPr/>
        </p:nvSpPr>
        <p:spPr bwMode="auto">
          <a:xfrm>
            <a:off x="539750" y="6281738"/>
            <a:ext cx="1295400" cy="576262"/>
          </a:xfrm>
          <a:prstGeom prst="wedgeRoundRectCallout">
            <a:avLst>
              <a:gd name="adj1" fmla="val 71444"/>
              <a:gd name="adj2" fmla="val -117495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头结点</a:t>
            </a:r>
          </a:p>
        </p:txBody>
      </p:sp>
      <p:sp>
        <p:nvSpPr>
          <p:cNvPr id="6270" name="Rectangle 126"/>
          <p:cNvSpPr>
            <a:spLocks noChangeArrowheads="1"/>
          </p:cNvSpPr>
          <p:nvPr/>
        </p:nvSpPr>
        <p:spPr bwMode="auto">
          <a:xfrm>
            <a:off x="6435726" y="1123154"/>
            <a:ext cx="1862596" cy="4106071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73" name="Oval 129"/>
          <p:cNvSpPr>
            <a:spLocks noChangeArrowheads="1"/>
          </p:cNvSpPr>
          <p:nvPr/>
        </p:nvSpPr>
        <p:spPr bwMode="auto">
          <a:xfrm>
            <a:off x="2339975" y="5589588"/>
            <a:ext cx="1008063" cy="720725"/>
          </a:xfrm>
          <a:prstGeom prst="ellipse">
            <a:avLst/>
          </a:prstGeom>
          <a:noFill/>
          <a:ln w="15875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Rectangle 2"/>
          <p:cNvSpPr txBox="1">
            <a:spLocks noChangeArrowheads="1"/>
          </p:cNvSpPr>
          <p:nvPr/>
        </p:nvSpPr>
        <p:spPr bwMode="auto">
          <a:xfrm>
            <a:off x="9361" y="278608"/>
            <a:ext cx="836518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>
              <a:defRPr sz="4000">
                <a:solidFill>
                  <a:schemeClr val="tx2"/>
                </a:solidFill>
                <a:ea typeface="黑体" pitchFamily="2" charset="-122"/>
              </a:defRPr>
            </a:lvl2pPr>
            <a:lvl3pPr algn="ctr">
              <a:defRPr sz="4000">
                <a:solidFill>
                  <a:schemeClr val="tx2"/>
                </a:solidFill>
                <a:ea typeface="黑体" pitchFamily="2" charset="-122"/>
              </a:defRPr>
            </a:lvl3pPr>
            <a:lvl4pPr algn="ctr">
              <a:defRPr sz="4000">
                <a:solidFill>
                  <a:schemeClr val="tx2"/>
                </a:solidFill>
                <a:ea typeface="黑体" pitchFamily="2" charset="-122"/>
              </a:defRPr>
            </a:lvl4pPr>
            <a:lvl5pPr algn="ctr">
              <a:defRPr sz="4000">
                <a:solidFill>
                  <a:schemeClr val="tx2"/>
                </a:solidFill>
                <a:ea typeface="黑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9pPr>
          </a:lstStyle>
          <a:p>
            <a:r>
              <a:rPr lang="en-US" altLang="zh-CN" dirty="0" smtClean="0"/>
              <a:t>2.4   </a:t>
            </a:r>
            <a:r>
              <a:rPr lang="zh-CN" altLang="en-US" dirty="0"/>
              <a:t>线性表的链式存储及运算实现</a:t>
            </a:r>
            <a:endParaRPr lang="en-US" altLang="zh-CN" dirty="0"/>
          </a:p>
        </p:txBody>
      </p:sp>
      <p:sp>
        <p:nvSpPr>
          <p:cNvPr id="68" name="AutoShape 124"/>
          <p:cNvSpPr>
            <a:spLocks noChangeArrowheads="1"/>
          </p:cNvSpPr>
          <p:nvPr/>
        </p:nvSpPr>
        <p:spPr bwMode="auto">
          <a:xfrm>
            <a:off x="1125279" y="4567346"/>
            <a:ext cx="1295400" cy="576262"/>
          </a:xfrm>
          <a:prstGeom prst="wedgeRoundRectCallout">
            <a:avLst>
              <a:gd name="adj1" fmla="val 62101"/>
              <a:gd name="adj2" fmla="val 129857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b="1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结点</a:t>
            </a:r>
            <a:endParaRPr lang="zh-CN" altLang="en-US" b="1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9361" y="5212682"/>
            <a:ext cx="8955127" cy="849981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形标注 3"/>
          <p:cNvSpPr/>
          <p:nvPr/>
        </p:nvSpPr>
        <p:spPr>
          <a:xfrm>
            <a:off x="179513" y="3898075"/>
            <a:ext cx="1813318" cy="792088"/>
          </a:xfrm>
          <a:prstGeom prst="wedgeEllipseCallout">
            <a:avLst>
              <a:gd name="adj1" fmla="val -27138"/>
              <a:gd name="adj2" fmla="val 99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单链表</a:t>
            </a:r>
            <a:endParaRPr lang="zh-CN" altLang="en-US" sz="2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Rectangle 6"/>
          <p:cNvSpPr txBox="1">
            <a:spLocks noChangeArrowheads="1"/>
          </p:cNvSpPr>
          <p:nvPr/>
        </p:nvSpPr>
        <p:spPr bwMode="auto">
          <a:xfrm>
            <a:off x="255693" y="1041451"/>
            <a:ext cx="1762021" cy="58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9pPr>
          </a:lstStyle>
          <a:p>
            <a:pPr>
              <a:lnSpc>
                <a:spcPct val="115000"/>
              </a:lnSpc>
              <a:buSzPct val="80000"/>
            </a:pP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单链</a:t>
            </a:r>
            <a:r>
              <a:rPr lang="zh-CN" altLang="en-US" sz="3200" kern="1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</a:t>
            </a:r>
            <a:endParaRPr lang="zh-CN" altLang="en-US" sz="3200" kern="1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971823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4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5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5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500"/>
                                        <p:tgtEl>
                                          <p:spTgt spid="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54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25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1000"/>
                                        <p:tgtEl>
                                          <p:spTgt spid="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54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4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78" grpId="0"/>
      <p:bldP spid="253978" grpId="1"/>
      <p:bldP spid="254260" grpId="0"/>
      <p:bldP spid="254261" grpId="0"/>
      <p:bldP spid="254262" grpId="0"/>
      <p:bldP spid="254263" grpId="0"/>
      <p:bldP spid="254264" grpId="0"/>
      <p:bldP spid="6207" grpId="0"/>
      <p:bldP spid="254266" grpId="0"/>
      <p:bldP spid="254268" grpId="0"/>
      <p:bldP spid="6268" grpId="0" animBg="1"/>
      <p:bldP spid="6270" grpId="0" animBg="1"/>
      <p:bldP spid="6273" grpId="0" animBg="1"/>
      <p:bldP spid="6273" grpId="1" animBg="1"/>
      <p:bldP spid="68" grpId="0" animBg="1"/>
      <p:bldP spid="68" grpId="1" animBg="1"/>
      <p:bldP spid="3" grpId="0" animBg="1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2304796"/>
            <a:ext cx="8029773" cy="441677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node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{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sz="28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DataType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data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;         </a:t>
            </a:r>
            <a:r>
              <a:rPr lang="en-US" altLang="zh-CN" sz="2400" dirty="0" smtClean="0">
                <a:solidFill>
                  <a:srgbClr val="77777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/*</a:t>
            </a:r>
            <a:r>
              <a:rPr lang="zh-CN" altLang="en-US" sz="2400" dirty="0" smtClean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每个元素数据信息</a:t>
            </a:r>
            <a:r>
              <a:rPr lang="zh-CN" altLang="en-US" sz="2400" dirty="0" smtClean="0">
                <a:solidFill>
                  <a:srgbClr val="77777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sz="2400" dirty="0" smtClean="0">
                <a:solidFill>
                  <a:srgbClr val="77777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sz="28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node *next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;    </a:t>
            </a:r>
            <a:r>
              <a:rPr lang="en-US" altLang="zh-CN" sz="2400" dirty="0" smtClean="0">
                <a:solidFill>
                  <a:srgbClr val="77777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/*</a:t>
            </a:r>
            <a:r>
              <a:rPr lang="zh-CN" altLang="en-US" sz="2400" dirty="0" smtClean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存放后继元素的地址</a:t>
            </a:r>
            <a:r>
              <a:rPr lang="zh-CN" altLang="en-US" sz="2400" dirty="0" smtClean="0">
                <a:solidFill>
                  <a:srgbClr val="77777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sz="2400" dirty="0" smtClean="0">
                <a:solidFill>
                  <a:srgbClr val="77777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} </a:t>
            </a:r>
            <a:r>
              <a:rPr lang="en-US" altLang="zh-CN" sz="28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LNode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，*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LinkList</a:t>
            </a:r>
            <a:r>
              <a:rPr lang="zh-CN" altLang="en-US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定义头指针变量</a:t>
            </a:r>
            <a:r>
              <a:rPr lang="zh-CN" altLang="en-US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LinkList  H</a:t>
            </a:r>
            <a:r>
              <a:rPr lang="zh-CN" altLang="en-US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；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119897" y="1121081"/>
            <a:ext cx="3813865" cy="65864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kern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单链表</a:t>
            </a:r>
            <a:r>
              <a:rPr lang="zh-CN" altLang="en-US" sz="3200" kern="1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的类型</a:t>
            </a:r>
            <a:r>
              <a:rPr lang="zh-CN" altLang="en-US" sz="3200" kern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定义</a:t>
            </a:r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3043139" y="2881058"/>
            <a:ext cx="935037" cy="503238"/>
          </a:xfrm>
          <a:prstGeom prst="ellipse">
            <a:avLst/>
          </a:prstGeom>
          <a:noFill/>
          <a:ln w="19050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177" name="AutoShape 9"/>
          <p:cNvSpPr>
            <a:spLocks noChangeArrowheads="1"/>
          </p:cNvSpPr>
          <p:nvPr/>
        </p:nvSpPr>
        <p:spPr bwMode="auto">
          <a:xfrm>
            <a:off x="4411564" y="2304796"/>
            <a:ext cx="1295400" cy="576262"/>
          </a:xfrm>
          <a:prstGeom prst="wedgeRoundRectCallout">
            <a:avLst>
              <a:gd name="adj1" fmla="val -75245"/>
              <a:gd name="adj2" fmla="val 76171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数据域</a:t>
            </a:r>
          </a:p>
        </p:txBody>
      </p:sp>
      <p:sp>
        <p:nvSpPr>
          <p:cNvPr id="7178" name="Oval 10"/>
          <p:cNvSpPr>
            <a:spLocks noChangeArrowheads="1"/>
          </p:cNvSpPr>
          <p:nvPr/>
        </p:nvSpPr>
        <p:spPr bwMode="auto">
          <a:xfrm>
            <a:off x="3221980" y="3312858"/>
            <a:ext cx="1259434" cy="576263"/>
          </a:xfrm>
          <a:prstGeom prst="ellipse">
            <a:avLst/>
          </a:prstGeom>
          <a:noFill/>
          <a:ln w="19050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179" name="AutoShape 11"/>
          <p:cNvSpPr>
            <a:spLocks noChangeArrowheads="1"/>
          </p:cNvSpPr>
          <p:nvPr/>
        </p:nvSpPr>
        <p:spPr bwMode="auto">
          <a:xfrm>
            <a:off x="4554439" y="3960558"/>
            <a:ext cx="1295400" cy="576263"/>
          </a:xfrm>
          <a:prstGeom prst="wedgeRoundRectCallout">
            <a:avLst>
              <a:gd name="adj1" fmla="val -77083"/>
              <a:gd name="adj2" fmla="val -80579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指针域</a:t>
            </a:r>
          </a:p>
        </p:txBody>
      </p:sp>
      <p:sp>
        <p:nvSpPr>
          <p:cNvPr id="7180" name="Oval 12"/>
          <p:cNvSpPr>
            <a:spLocks noChangeArrowheads="1"/>
          </p:cNvSpPr>
          <p:nvPr/>
        </p:nvSpPr>
        <p:spPr bwMode="auto">
          <a:xfrm>
            <a:off x="1781820" y="4897183"/>
            <a:ext cx="1043831" cy="576263"/>
          </a:xfrm>
          <a:prstGeom prst="ellipse">
            <a:avLst/>
          </a:prstGeom>
          <a:noFill/>
          <a:ln w="19050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181" name="AutoShape 13"/>
          <p:cNvSpPr>
            <a:spLocks noChangeArrowheads="1"/>
          </p:cNvSpPr>
          <p:nvPr/>
        </p:nvSpPr>
        <p:spPr bwMode="auto">
          <a:xfrm>
            <a:off x="2898676" y="5544883"/>
            <a:ext cx="1295400" cy="576263"/>
          </a:xfrm>
          <a:prstGeom prst="wedgeRoundRectCallout">
            <a:avLst>
              <a:gd name="adj1" fmla="val -77083"/>
              <a:gd name="adj2" fmla="val -80579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头指针</a:t>
            </a:r>
          </a:p>
        </p:txBody>
      </p:sp>
      <p:sp>
        <p:nvSpPr>
          <p:cNvPr id="7182" name="Oval 14"/>
          <p:cNvSpPr>
            <a:spLocks noChangeArrowheads="1"/>
          </p:cNvSpPr>
          <p:nvPr/>
        </p:nvSpPr>
        <p:spPr bwMode="auto">
          <a:xfrm>
            <a:off x="2250976" y="3889121"/>
            <a:ext cx="1295400" cy="576262"/>
          </a:xfrm>
          <a:prstGeom prst="ellipse">
            <a:avLst/>
          </a:prstGeom>
          <a:noFill/>
          <a:ln w="19050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183" name="AutoShape 15"/>
          <p:cNvSpPr>
            <a:spLocks noChangeArrowheads="1"/>
          </p:cNvSpPr>
          <p:nvPr/>
        </p:nvSpPr>
        <p:spPr bwMode="auto">
          <a:xfrm>
            <a:off x="4051201" y="4897183"/>
            <a:ext cx="2736850" cy="576263"/>
          </a:xfrm>
          <a:prstGeom prst="wedgeRoundRectCallout">
            <a:avLst>
              <a:gd name="adj1" fmla="val -83875"/>
              <a:gd name="adj2" fmla="val -143111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结点的指针类型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9361" y="278608"/>
            <a:ext cx="836518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>
              <a:defRPr sz="4000">
                <a:solidFill>
                  <a:schemeClr val="tx2"/>
                </a:solidFill>
                <a:ea typeface="黑体" pitchFamily="2" charset="-122"/>
              </a:defRPr>
            </a:lvl2pPr>
            <a:lvl3pPr algn="ctr">
              <a:defRPr sz="4000">
                <a:solidFill>
                  <a:schemeClr val="tx2"/>
                </a:solidFill>
                <a:ea typeface="黑体" pitchFamily="2" charset="-122"/>
              </a:defRPr>
            </a:lvl3pPr>
            <a:lvl4pPr algn="ctr">
              <a:defRPr sz="4000">
                <a:solidFill>
                  <a:schemeClr val="tx2"/>
                </a:solidFill>
                <a:ea typeface="黑体" pitchFamily="2" charset="-122"/>
              </a:defRPr>
            </a:lvl4pPr>
            <a:lvl5pPr algn="ctr">
              <a:defRPr sz="4000">
                <a:solidFill>
                  <a:schemeClr val="tx2"/>
                </a:solidFill>
                <a:ea typeface="黑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9pPr>
          </a:lstStyle>
          <a:p>
            <a:r>
              <a:rPr lang="en-US" altLang="zh-CN" dirty="0" smtClean="0"/>
              <a:t>2.4   </a:t>
            </a:r>
            <a:r>
              <a:rPr lang="zh-CN" altLang="en-US" dirty="0"/>
              <a:t>线性表的链式存储及运算实现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550846" y="1728534"/>
            <a:ext cx="67323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链表的每个元素构成一个结点，定义如下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88068575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nimBg="1"/>
      <p:bldP spid="7177" grpId="0" animBg="1"/>
      <p:bldP spid="7178" grpId="0" animBg="1"/>
      <p:bldP spid="7179" grpId="0" animBg="1"/>
      <p:bldP spid="7180" grpId="0" animBg="1"/>
      <p:bldP spid="7181" grpId="0" animBg="1"/>
      <p:bldP spid="7182" grpId="0" animBg="1"/>
      <p:bldP spid="718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298011" y="1107033"/>
            <a:ext cx="4634602" cy="65864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kern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单链表</a:t>
            </a:r>
            <a:r>
              <a:rPr lang="zh-CN" altLang="en-US" sz="3200" kern="1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的逻辑结构示意</a:t>
            </a:r>
            <a:endParaRPr lang="zh-CN" altLang="en-US" sz="3200" kern="1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9361" y="278608"/>
            <a:ext cx="836518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>
              <a:defRPr sz="4000">
                <a:solidFill>
                  <a:schemeClr val="tx2"/>
                </a:solidFill>
                <a:ea typeface="黑体" pitchFamily="2" charset="-122"/>
              </a:defRPr>
            </a:lvl2pPr>
            <a:lvl3pPr algn="ctr">
              <a:defRPr sz="4000">
                <a:solidFill>
                  <a:schemeClr val="tx2"/>
                </a:solidFill>
                <a:ea typeface="黑体" pitchFamily="2" charset="-122"/>
              </a:defRPr>
            </a:lvl3pPr>
            <a:lvl4pPr algn="ctr">
              <a:defRPr sz="4000">
                <a:solidFill>
                  <a:schemeClr val="tx2"/>
                </a:solidFill>
                <a:ea typeface="黑体" pitchFamily="2" charset="-122"/>
              </a:defRPr>
            </a:lvl4pPr>
            <a:lvl5pPr algn="ctr">
              <a:defRPr sz="4000">
                <a:solidFill>
                  <a:schemeClr val="tx2"/>
                </a:solidFill>
                <a:ea typeface="黑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9pPr>
          </a:lstStyle>
          <a:p>
            <a:r>
              <a:rPr lang="en-US" altLang="zh-CN" dirty="0" smtClean="0"/>
              <a:t>2.4   </a:t>
            </a:r>
            <a:r>
              <a:rPr lang="zh-CN" altLang="en-US" dirty="0"/>
              <a:t>线性表的链式存储及运算实现</a:t>
            </a:r>
            <a:endParaRPr lang="en-US" altLang="zh-CN" dirty="0"/>
          </a:p>
        </p:txBody>
      </p:sp>
      <p:grpSp>
        <p:nvGrpSpPr>
          <p:cNvPr id="37" name="组合 36"/>
          <p:cNvGrpSpPr/>
          <p:nvPr/>
        </p:nvGrpSpPr>
        <p:grpSpPr>
          <a:xfrm>
            <a:off x="778050" y="1804384"/>
            <a:ext cx="4400947" cy="982741"/>
            <a:chOff x="1088772" y="2088138"/>
            <a:chExt cx="4400947" cy="982741"/>
          </a:xfrm>
        </p:grpSpPr>
        <p:sp>
          <p:nvSpPr>
            <p:cNvPr id="4" name="矩形 3"/>
            <p:cNvSpPr/>
            <p:nvPr/>
          </p:nvSpPr>
          <p:spPr>
            <a:xfrm>
              <a:off x="2687976" y="2148486"/>
              <a:ext cx="802499" cy="356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NULL</a:t>
              </a: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88772" y="2088138"/>
              <a:ext cx="156966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指针变量</a:t>
              </a:r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H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2227287" y="2609214"/>
              <a:ext cx="32624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kern="1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不带头</a:t>
              </a:r>
              <a:r>
                <a:rPr lang="zh-CN" altLang="zh-CN" kern="100" dirty="0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结点</a:t>
              </a:r>
              <a:r>
                <a:rPr lang="zh-CN" altLang="en-US" kern="100" dirty="0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的空单链表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89218" y="3072674"/>
            <a:ext cx="6363124" cy="977594"/>
            <a:chOff x="681267" y="3588909"/>
            <a:chExt cx="6363124" cy="977594"/>
          </a:xfrm>
        </p:grpSpPr>
        <p:sp>
          <p:nvSpPr>
            <p:cNvPr id="69" name="矩形 68"/>
            <p:cNvSpPr/>
            <p:nvPr/>
          </p:nvSpPr>
          <p:spPr>
            <a:xfrm>
              <a:off x="2474623" y="4104838"/>
              <a:ext cx="35702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kern="1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不带头</a:t>
              </a:r>
              <a:r>
                <a:rPr lang="zh-CN" altLang="zh-CN" kern="100" dirty="0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结点</a:t>
              </a:r>
              <a:r>
                <a:rPr lang="zh-CN" altLang="en-US" kern="100" dirty="0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的非空单链表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681267" y="3588909"/>
              <a:ext cx="6363124" cy="468552"/>
              <a:chOff x="681267" y="3588909"/>
              <a:chExt cx="6363124" cy="468552"/>
            </a:xfrm>
          </p:grpSpPr>
          <p:grpSp>
            <p:nvGrpSpPr>
              <p:cNvPr id="32" name="Group 81"/>
              <p:cNvGrpSpPr>
                <a:grpSpLocks/>
              </p:cNvGrpSpPr>
              <p:nvPr/>
            </p:nvGrpSpPr>
            <p:grpSpPr bwMode="auto">
              <a:xfrm>
                <a:off x="3120265" y="3654236"/>
                <a:ext cx="647700" cy="401638"/>
                <a:chOff x="2797" y="2659"/>
                <a:chExt cx="408" cy="253"/>
              </a:xfrm>
            </p:grpSpPr>
            <p:sp>
              <p:nvSpPr>
                <p:cNvPr id="33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2797" y="2664"/>
                  <a:ext cx="408" cy="233"/>
                </a:xfrm>
                <a:prstGeom prst="rect">
                  <a:avLst/>
                </a:prstGeom>
                <a:noFill/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800" dirty="0" smtClean="0"/>
                    <a:t>e</a:t>
                  </a:r>
                  <a:r>
                    <a:rPr lang="en-US" altLang="zh-CN" sz="1800" baseline="-25000" dirty="0" smtClean="0"/>
                    <a:t>1</a:t>
                  </a:r>
                  <a:endParaRPr lang="en-US" altLang="zh-CN" sz="1800" baseline="-25000" dirty="0"/>
                </a:p>
              </p:txBody>
            </p:sp>
            <p:sp>
              <p:nvSpPr>
                <p:cNvPr id="34" name="Freeform 83"/>
                <p:cNvSpPr>
                  <a:spLocks/>
                </p:cNvSpPr>
                <p:nvPr/>
              </p:nvSpPr>
              <p:spPr bwMode="auto">
                <a:xfrm>
                  <a:off x="3018" y="2664"/>
                  <a:ext cx="6" cy="248"/>
                </a:xfrm>
                <a:custGeom>
                  <a:avLst/>
                  <a:gdLst>
                    <a:gd name="T0" fmla="*/ 6 w 6"/>
                    <a:gd name="T1" fmla="*/ 0 h 248"/>
                    <a:gd name="T2" fmla="*/ 0 w 6"/>
                    <a:gd name="T3" fmla="*/ 248 h 248"/>
                    <a:gd name="T4" fmla="*/ 0 60000 65536"/>
                    <a:gd name="T5" fmla="*/ 0 60000 65536"/>
                    <a:gd name="T6" fmla="*/ 0 w 6"/>
                    <a:gd name="T7" fmla="*/ 0 h 248"/>
                    <a:gd name="T8" fmla="*/ 6 w 6"/>
                    <a:gd name="T9" fmla="*/ 248 h 24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6" h="248">
                      <a:moveTo>
                        <a:pt x="6" y="0"/>
                      </a:moveTo>
                      <a:lnTo>
                        <a:pt x="0" y="248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5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971" y="2659"/>
                  <a:ext cx="116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en-US" altLang="zh-CN" sz="2000" dirty="0"/>
                </a:p>
              </p:txBody>
            </p:sp>
          </p:grpSp>
          <p:sp>
            <p:nvSpPr>
              <p:cNvPr id="39" name="矩形 38"/>
              <p:cNvSpPr/>
              <p:nvPr/>
            </p:nvSpPr>
            <p:spPr>
              <a:xfrm>
                <a:off x="2259458" y="3643174"/>
                <a:ext cx="543287" cy="4073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eaLnBrk="1" hangingPunct="1">
                  <a:spcBef>
                    <a:spcPct val="50000"/>
                  </a:spcBef>
                </a:pPr>
                <a:endParaRPr lang="zh-CN" altLang="en-US" sz="1800" b="1" dirty="0">
                  <a:solidFill>
                    <a:srgbClr val="000066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grpSp>
            <p:nvGrpSpPr>
              <p:cNvPr id="44" name="Group 81"/>
              <p:cNvGrpSpPr>
                <a:grpSpLocks/>
              </p:cNvGrpSpPr>
              <p:nvPr/>
            </p:nvGrpSpPr>
            <p:grpSpPr bwMode="auto">
              <a:xfrm>
                <a:off x="4090742" y="3654236"/>
                <a:ext cx="647700" cy="401638"/>
                <a:chOff x="2797" y="2659"/>
                <a:chExt cx="408" cy="253"/>
              </a:xfrm>
            </p:grpSpPr>
            <p:sp>
              <p:nvSpPr>
                <p:cNvPr id="45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2797" y="2664"/>
                  <a:ext cx="408" cy="233"/>
                </a:xfrm>
                <a:prstGeom prst="rect">
                  <a:avLst/>
                </a:prstGeom>
                <a:noFill/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800" dirty="0" smtClean="0"/>
                    <a:t>e</a:t>
                  </a:r>
                  <a:r>
                    <a:rPr lang="en-US" altLang="zh-CN" sz="1800" baseline="-25000" dirty="0"/>
                    <a:t>2</a:t>
                  </a:r>
                </a:p>
              </p:txBody>
            </p:sp>
            <p:sp>
              <p:nvSpPr>
                <p:cNvPr id="46" name="Freeform 83"/>
                <p:cNvSpPr>
                  <a:spLocks/>
                </p:cNvSpPr>
                <p:nvPr/>
              </p:nvSpPr>
              <p:spPr bwMode="auto">
                <a:xfrm>
                  <a:off x="3018" y="2664"/>
                  <a:ext cx="6" cy="248"/>
                </a:xfrm>
                <a:custGeom>
                  <a:avLst/>
                  <a:gdLst>
                    <a:gd name="T0" fmla="*/ 6 w 6"/>
                    <a:gd name="T1" fmla="*/ 0 h 248"/>
                    <a:gd name="T2" fmla="*/ 0 w 6"/>
                    <a:gd name="T3" fmla="*/ 248 h 248"/>
                    <a:gd name="T4" fmla="*/ 0 60000 65536"/>
                    <a:gd name="T5" fmla="*/ 0 60000 65536"/>
                    <a:gd name="T6" fmla="*/ 0 w 6"/>
                    <a:gd name="T7" fmla="*/ 0 h 248"/>
                    <a:gd name="T8" fmla="*/ 6 w 6"/>
                    <a:gd name="T9" fmla="*/ 248 h 24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6" h="248">
                      <a:moveTo>
                        <a:pt x="6" y="0"/>
                      </a:moveTo>
                      <a:lnTo>
                        <a:pt x="0" y="248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7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971" y="2659"/>
                  <a:ext cx="116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en-US" altLang="zh-CN" sz="2000" dirty="0"/>
                </a:p>
              </p:txBody>
            </p:sp>
          </p:grpSp>
          <p:sp>
            <p:nvSpPr>
              <p:cNvPr id="53" name="Line 48"/>
              <p:cNvSpPr>
                <a:spLocks noChangeShapeType="1"/>
              </p:cNvSpPr>
              <p:nvPr/>
            </p:nvSpPr>
            <p:spPr bwMode="auto">
              <a:xfrm>
                <a:off x="2687977" y="3854261"/>
                <a:ext cx="431800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Line 48"/>
              <p:cNvSpPr>
                <a:spLocks noChangeShapeType="1"/>
              </p:cNvSpPr>
              <p:nvPr/>
            </p:nvSpPr>
            <p:spPr bwMode="auto">
              <a:xfrm>
                <a:off x="3664500" y="3855055"/>
                <a:ext cx="431800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48"/>
              <p:cNvSpPr>
                <a:spLocks noChangeShapeType="1"/>
              </p:cNvSpPr>
              <p:nvPr/>
            </p:nvSpPr>
            <p:spPr bwMode="auto">
              <a:xfrm>
                <a:off x="4554924" y="3855055"/>
                <a:ext cx="431800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1" name="Group 81"/>
              <p:cNvGrpSpPr>
                <a:grpSpLocks/>
              </p:cNvGrpSpPr>
              <p:nvPr/>
            </p:nvGrpSpPr>
            <p:grpSpPr bwMode="auto">
              <a:xfrm>
                <a:off x="6309378" y="3651060"/>
                <a:ext cx="735013" cy="406401"/>
                <a:chOff x="2814" y="2656"/>
                <a:chExt cx="463" cy="256"/>
              </a:xfrm>
            </p:grpSpPr>
            <p:sp>
              <p:nvSpPr>
                <p:cNvPr id="62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2814" y="2656"/>
                  <a:ext cx="408" cy="233"/>
                </a:xfrm>
                <a:prstGeom prst="rect">
                  <a:avLst/>
                </a:prstGeom>
                <a:noFill/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800" dirty="0" smtClean="0"/>
                    <a:t>e</a:t>
                  </a:r>
                  <a:r>
                    <a:rPr lang="en-US" altLang="zh-CN" sz="1800" baseline="-25000" dirty="0" smtClean="0"/>
                    <a:t>n</a:t>
                  </a:r>
                  <a:endParaRPr lang="en-US" altLang="zh-CN" sz="1800" baseline="-25000" dirty="0"/>
                </a:p>
              </p:txBody>
            </p:sp>
            <p:sp>
              <p:nvSpPr>
                <p:cNvPr id="63" name="Freeform 83"/>
                <p:cNvSpPr>
                  <a:spLocks/>
                </p:cNvSpPr>
                <p:nvPr/>
              </p:nvSpPr>
              <p:spPr bwMode="auto">
                <a:xfrm>
                  <a:off x="3018" y="2664"/>
                  <a:ext cx="6" cy="248"/>
                </a:xfrm>
                <a:custGeom>
                  <a:avLst/>
                  <a:gdLst>
                    <a:gd name="T0" fmla="*/ 6 w 6"/>
                    <a:gd name="T1" fmla="*/ 0 h 248"/>
                    <a:gd name="T2" fmla="*/ 0 w 6"/>
                    <a:gd name="T3" fmla="*/ 248 h 248"/>
                    <a:gd name="T4" fmla="*/ 0 60000 65536"/>
                    <a:gd name="T5" fmla="*/ 0 60000 65536"/>
                    <a:gd name="T6" fmla="*/ 0 w 6"/>
                    <a:gd name="T7" fmla="*/ 0 h 248"/>
                    <a:gd name="T8" fmla="*/ 6 w 6"/>
                    <a:gd name="T9" fmla="*/ 248 h 24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6" h="248">
                      <a:moveTo>
                        <a:pt x="6" y="0"/>
                      </a:moveTo>
                      <a:lnTo>
                        <a:pt x="0" y="248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4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3031" y="2659"/>
                  <a:ext cx="24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dirty="0"/>
                    <a:t>∧</a:t>
                  </a:r>
                </a:p>
              </p:txBody>
            </p:sp>
          </p:grpSp>
          <p:sp>
            <p:nvSpPr>
              <p:cNvPr id="66" name="Line 48"/>
              <p:cNvSpPr>
                <a:spLocks noChangeShapeType="1"/>
              </p:cNvSpPr>
              <p:nvPr/>
            </p:nvSpPr>
            <p:spPr bwMode="auto">
              <a:xfrm>
                <a:off x="5847066" y="3847116"/>
                <a:ext cx="431800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681267" y="3588909"/>
                <a:ext cx="16241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指针变量</a:t>
                </a:r>
                <a:r>
                  <a:rPr lang="en-US" altLang="zh-CN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H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033960" y="3684984"/>
                <a:ext cx="80021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 smtClean="0">
                    <a:latin typeface="新宋体" panose="02010609030101010101" pitchFamily="49" charset="-122"/>
                    <a:ea typeface="新宋体" panose="02010609030101010101" pitchFamily="49" charset="-122"/>
                  </a:rPr>
                  <a:t>···</a:t>
                </a:r>
                <a:endParaRPr lang="zh-CN" altLang="en-US" sz="1600" dirty="0"/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638328" y="4374526"/>
            <a:ext cx="4757456" cy="909312"/>
            <a:chOff x="630377" y="4707036"/>
            <a:chExt cx="4757456" cy="909312"/>
          </a:xfrm>
        </p:grpSpPr>
        <p:grpSp>
          <p:nvGrpSpPr>
            <p:cNvPr id="15" name="Group 46"/>
            <p:cNvGrpSpPr>
              <a:grpSpLocks/>
            </p:cNvGrpSpPr>
            <p:nvPr/>
          </p:nvGrpSpPr>
          <p:grpSpPr bwMode="auto">
            <a:xfrm>
              <a:off x="2306214" y="4718794"/>
              <a:ext cx="1597024" cy="439738"/>
              <a:chOff x="3012" y="1888"/>
              <a:chExt cx="1006" cy="277"/>
            </a:xfrm>
          </p:grpSpPr>
          <p:sp>
            <p:nvSpPr>
              <p:cNvPr id="16" name="Text Box 47"/>
              <p:cNvSpPr txBox="1">
                <a:spLocks noChangeArrowheads="1"/>
              </p:cNvSpPr>
              <p:nvPr/>
            </p:nvSpPr>
            <p:spPr bwMode="auto">
              <a:xfrm>
                <a:off x="3012" y="1896"/>
                <a:ext cx="331" cy="252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en-US" altLang="zh-CN" sz="2000" dirty="0"/>
              </a:p>
            </p:txBody>
          </p: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3560" y="1888"/>
                <a:ext cx="458" cy="277"/>
                <a:chOff x="1746" y="1933"/>
                <a:chExt cx="458" cy="277"/>
              </a:xfrm>
            </p:grpSpPr>
            <p:grpSp>
              <p:nvGrpSpPr>
                <p:cNvPr id="19" name="Group 50"/>
                <p:cNvGrpSpPr>
                  <a:grpSpLocks/>
                </p:cNvGrpSpPr>
                <p:nvPr/>
              </p:nvGrpSpPr>
              <p:grpSpPr bwMode="auto">
                <a:xfrm>
                  <a:off x="1746" y="1933"/>
                  <a:ext cx="416" cy="277"/>
                  <a:chOff x="2418" y="1339"/>
                  <a:chExt cx="416" cy="277"/>
                </a:xfrm>
              </p:grpSpPr>
              <p:grpSp>
                <p:nvGrpSpPr>
                  <p:cNvPr id="21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2426" y="1344"/>
                    <a:ext cx="408" cy="272"/>
                    <a:chOff x="975" y="3748"/>
                    <a:chExt cx="408" cy="272"/>
                  </a:xfrm>
                </p:grpSpPr>
                <p:sp>
                  <p:nvSpPr>
                    <p:cNvPr id="27" name="Text Box 5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75" y="3748"/>
                      <a:ext cx="408" cy="266"/>
                    </a:xfrm>
                    <a:prstGeom prst="rect">
                      <a:avLst/>
                    </a:prstGeom>
                    <a:noFill/>
                    <a:ln w="25400">
                      <a:solidFill>
                        <a:srgbClr val="000066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endParaRPr lang="zh-CN" altLang="zh-CN" sz="2000"/>
                    </a:p>
                  </p:txBody>
                </p:sp>
                <p:sp>
                  <p:nvSpPr>
                    <p:cNvPr id="28" name="Line 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02" y="3748"/>
                      <a:ext cx="0" cy="272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2" name="Freeform 54"/>
                  <p:cNvSpPr>
                    <a:spLocks/>
                  </p:cNvSpPr>
                  <p:nvPr/>
                </p:nvSpPr>
                <p:spPr bwMode="auto">
                  <a:xfrm>
                    <a:off x="2418" y="1339"/>
                    <a:ext cx="97" cy="113"/>
                  </a:xfrm>
                  <a:custGeom>
                    <a:avLst/>
                    <a:gdLst>
                      <a:gd name="T0" fmla="*/ 97 w 97"/>
                      <a:gd name="T1" fmla="*/ 0 h 113"/>
                      <a:gd name="T2" fmla="*/ 0 w 97"/>
                      <a:gd name="T3" fmla="*/ 113 h 113"/>
                      <a:gd name="T4" fmla="*/ 0 60000 65536"/>
                      <a:gd name="T5" fmla="*/ 0 60000 65536"/>
                      <a:gd name="T6" fmla="*/ 0 w 97"/>
                      <a:gd name="T7" fmla="*/ 0 h 113"/>
                      <a:gd name="T8" fmla="*/ 97 w 97"/>
                      <a:gd name="T9" fmla="*/ 113 h 11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7" h="113">
                        <a:moveTo>
                          <a:pt x="97" y="0"/>
                        </a:moveTo>
                        <a:lnTo>
                          <a:pt x="0" y="113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3" name="Freeform 55"/>
                  <p:cNvSpPr>
                    <a:spLocks/>
                  </p:cNvSpPr>
                  <p:nvPr/>
                </p:nvSpPr>
                <p:spPr bwMode="auto">
                  <a:xfrm>
                    <a:off x="2426" y="1344"/>
                    <a:ext cx="154" cy="178"/>
                  </a:xfrm>
                  <a:custGeom>
                    <a:avLst/>
                    <a:gdLst>
                      <a:gd name="T0" fmla="*/ 154 w 154"/>
                      <a:gd name="T1" fmla="*/ 0 h 178"/>
                      <a:gd name="T2" fmla="*/ 0 w 154"/>
                      <a:gd name="T3" fmla="*/ 178 h 178"/>
                      <a:gd name="T4" fmla="*/ 0 60000 65536"/>
                      <a:gd name="T5" fmla="*/ 0 60000 65536"/>
                      <a:gd name="T6" fmla="*/ 0 w 154"/>
                      <a:gd name="T7" fmla="*/ 0 h 178"/>
                      <a:gd name="T8" fmla="*/ 154 w 154"/>
                      <a:gd name="T9" fmla="*/ 178 h 17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54" h="178">
                        <a:moveTo>
                          <a:pt x="154" y="0"/>
                        </a:moveTo>
                        <a:lnTo>
                          <a:pt x="0" y="178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4" name="Freeform 56"/>
                  <p:cNvSpPr>
                    <a:spLocks/>
                  </p:cNvSpPr>
                  <p:nvPr/>
                </p:nvSpPr>
                <p:spPr bwMode="auto">
                  <a:xfrm>
                    <a:off x="2426" y="1344"/>
                    <a:ext cx="228" cy="262"/>
                  </a:xfrm>
                  <a:custGeom>
                    <a:avLst/>
                    <a:gdLst>
                      <a:gd name="T0" fmla="*/ 228 w 228"/>
                      <a:gd name="T1" fmla="*/ 0 h 262"/>
                      <a:gd name="T2" fmla="*/ 0 w 228"/>
                      <a:gd name="T3" fmla="*/ 262 h 262"/>
                      <a:gd name="T4" fmla="*/ 0 60000 65536"/>
                      <a:gd name="T5" fmla="*/ 0 60000 65536"/>
                      <a:gd name="T6" fmla="*/ 0 w 228"/>
                      <a:gd name="T7" fmla="*/ 0 h 262"/>
                      <a:gd name="T8" fmla="*/ 228 w 228"/>
                      <a:gd name="T9" fmla="*/ 262 h 26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28" h="262">
                        <a:moveTo>
                          <a:pt x="228" y="0"/>
                        </a:moveTo>
                        <a:lnTo>
                          <a:pt x="0" y="262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5" name="Freeform 57"/>
                  <p:cNvSpPr>
                    <a:spLocks/>
                  </p:cNvSpPr>
                  <p:nvPr/>
                </p:nvSpPr>
                <p:spPr bwMode="auto">
                  <a:xfrm>
                    <a:off x="2507" y="1420"/>
                    <a:ext cx="154" cy="178"/>
                  </a:xfrm>
                  <a:custGeom>
                    <a:avLst/>
                    <a:gdLst>
                      <a:gd name="T0" fmla="*/ 154 w 154"/>
                      <a:gd name="T1" fmla="*/ 0 h 178"/>
                      <a:gd name="T2" fmla="*/ 0 w 154"/>
                      <a:gd name="T3" fmla="*/ 178 h 178"/>
                      <a:gd name="T4" fmla="*/ 0 60000 65536"/>
                      <a:gd name="T5" fmla="*/ 0 60000 65536"/>
                      <a:gd name="T6" fmla="*/ 0 w 154"/>
                      <a:gd name="T7" fmla="*/ 0 h 178"/>
                      <a:gd name="T8" fmla="*/ 154 w 154"/>
                      <a:gd name="T9" fmla="*/ 178 h 17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54" h="178">
                        <a:moveTo>
                          <a:pt x="154" y="0"/>
                        </a:moveTo>
                        <a:lnTo>
                          <a:pt x="0" y="178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6" name="Freeform 58"/>
                  <p:cNvSpPr>
                    <a:spLocks/>
                  </p:cNvSpPr>
                  <p:nvPr/>
                </p:nvSpPr>
                <p:spPr bwMode="auto">
                  <a:xfrm>
                    <a:off x="2556" y="1503"/>
                    <a:ext cx="97" cy="113"/>
                  </a:xfrm>
                  <a:custGeom>
                    <a:avLst/>
                    <a:gdLst>
                      <a:gd name="T0" fmla="*/ 97 w 97"/>
                      <a:gd name="T1" fmla="*/ 0 h 113"/>
                      <a:gd name="T2" fmla="*/ 0 w 97"/>
                      <a:gd name="T3" fmla="*/ 113 h 113"/>
                      <a:gd name="T4" fmla="*/ 0 60000 65536"/>
                      <a:gd name="T5" fmla="*/ 0 60000 65536"/>
                      <a:gd name="T6" fmla="*/ 0 w 97"/>
                      <a:gd name="T7" fmla="*/ 0 h 113"/>
                      <a:gd name="T8" fmla="*/ 97 w 97"/>
                      <a:gd name="T9" fmla="*/ 113 h 11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7" h="113">
                        <a:moveTo>
                          <a:pt x="97" y="0"/>
                        </a:moveTo>
                        <a:lnTo>
                          <a:pt x="0" y="113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sp>
              <p:nvSpPr>
                <p:cNvPr id="20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927" y="1933"/>
                  <a:ext cx="27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dirty="0"/>
                    <a:t>∧</a:t>
                  </a:r>
                </a:p>
              </p:txBody>
            </p:sp>
          </p:grpSp>
          <p:sp>
            <p:nvSpPr>
              <p:cNvPr id="17" name="Line 48"/>
              <p:cNvSpPr>
                <a:spLocks noChangeShapeType="1"/>
              </p:cNvSpPr>
              <p:nvPr/>
            </p:nvSpPr>
            <p:spPr bwMode="auto">
              <a:xfrm>
                <a:off x="3288" y="2008"/>
                <a:ext cx="272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2" name="矩形 71"/>
            <p:cNvSpPr/>
            <p:nvPr/>
          </p:nvSpPr>
          <p:spPr>
            <a:xfrm>
              <a:off x="2433178" y="5154683"/>
              <a:ext cx="29546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kern="100" dirty="0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带头结点</a:t>
              </a:r>
              <a:r>
                <a:rPr lang="zh-CN" altLang="en-US" kern="100" dirty="0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的空单链表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630377" y="4707036"/>
              <a:ext cx="162416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指针变量</a:t>
              </a:r>
              <a:r>
                <a:rPr lang="en-US" altLang="zh-CN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H</a:t>
              </a:r>
              <a:endParaRPr lang="en-US" altLang="zh-CN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14586" y="5608097"/>
            <a:ext cx="7393690" cy="997958"/>
            <a:chOff x="606635" y="5768326"/>
            <a:chExt cx="7393690" cy="997958"/>
          </a:xfrm>
        </p:grpSpPr>
        <p:grpSp>
          <p:nvGrpSpPr>
            <p:cNvPr id="11" name="组合 10"/>
            <p:cNvGrpSpPr/>
            <p:nvPr/>
          </p:nvGrpSpPr>
          <p:grpSpPr>
            <a:xfrm>
              <a:off x="606635" y="5768326"/>
              <a:ext cx="7393690" cy="480071"/>
              <a:chOff x="-494177" y="5903374"/>
              <a:chExt cx="7393690" cy="480071"/>
            </a:xfrm>
          </p:grpSpPr>
          <p:grpSp>
            <p:nvGrpSpPr>
              <p:cNvPr id="75" name="组合 74"/>
              <p:cNvGrpSpPr/>
              <p:nvPr/>
            </p:nvGrpSpPr>
            <p:grpSpPr>
              <a:xfrm>
                <a:off x="-494177" y="5903374"/>
                <a:ext cx="7393690" cy="463402"/>
                <a:chOff x="-349299" y="3594059"/>
                <a:chExt cx="7393690" cy="463402"/>
              </a:xfrm>
            </p:grpSpPr>
            <p:grpSp>
              <p:nvGrpSpPr>
                <p:cNvPr id="76" name="Group 81"/>
                <p:cNvGrpSpPr>
                  <a:grpSpLocks/>
                </p:cNvGrpSpPr>
                <p:nvPr/>
              </p:nvGrpSpPr>
              <p:grpSpPr bwMode="auto">
                <a:xfrm>
                  <a:off x="3120265" y="3654236"/>
                  <a:ext cx="647700" cy="401638"/>
                  <a:chOff x="2797" y="2659"/>
                  <a:chExt cx="408" cy="253"/>
                </a:xfrm>
              </p:grpSpPr>
              <p:sp>
                <p:nvSpPr>
                  <p:cNvPr id="92" name="Text Box 8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97" y="2664"/>
                    <a:ext cx="408" cy="233"/>
                  </a:xfrm>
                  <a:prstGeom prst="rect">
                    <a:avLst/>
                  </a:prstGeom>
                  <a:noFill/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1800" dirty="0" smtClean="0"/>
                      <a:t>e</a:t>
                    </a:r>
                    <a:r>
                      <a:rPr lang="en-US" altLang="zh-CN" sz="1800" baseline="-25000" dirty="0" smtClean="0"/>
                      <a:t>1</a:t>
                    </a:r>
                    <a:endParaRPr lang="en-US" altLang="zh-CN" sz="1800" baseline="-25000" dirty="0"/>
                  </a:p>
                </p:txBody>
              </p:sp>
              <p:sp>
                <p:nvSpPr>
                  <p:cNvPr id="93" name="Freeform 83"/>
                  <p:cNvSpPr>
                    <a:spLocks/>
                  </p:cNvSpPr>
                  <p:nvPr/>
                </p:nvSpPr>
                <p:spPr bwMode="auto">
                  <a:xfrm>
                    <a:off x="3018" y="2664"/>
                    <a:ext cx="6" cy="248"/>
                  </a:xfrm>
                  <a:custGeom>
                    <a:avLst/>
                    <a:gdLst>
                      <a:gd name="T0" fmla="*/ 6 w 6"/>
                      <a:gd name="T1" fmla="*/ 0 h 248"/>
                      <a:gd name="T2" fmla="*/ 0 w 6"/>
                      <a:gd name="T3" fmla="*/ 248 h 248"/>
                      <a:gd name="T4" fmla="*/ 0 60000 65536"/>
                      <a:gd name="T5" fmla="*/ 0 60000 65536"/>
                      <a:gd name="T6" fmla="*/ 0 w 6"/>
                      <a:gd name="T7" fmla="*/ 0 h 248"/>
                      <a:gd name="T8" fmla="*/ 6 w 6"/>
                      <a:gd name="T9" fmla="*/ 248 h 24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6" h="248">
                        <a:moveTo>
                          <a:pt x="6" y="0"/>
                        </a:moveTo>
                        <a:lnTo>
                          <a:pt x="0" y="248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94" name="Text Box 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1" y="2659"/>
                    <a:ext cx="116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en-US" altLang="zh-CN" sz="2000" dirty="0"/>
                  </a:p>
                </p:txBody>
              </p:sp>
            </p:grpSp>
            <p:grpSp>
              <p:nvGrpSpPr>
                <p:cNvPr id="78" name="Group 81"/>
                <p:cNvGrpSpPr>
                  <a:grpSpLocks/>
                </p:cNvGrpSpPr>
                <p:nvPr/>
              </p:nvGrpSpPr>
              <p:grpSpPr bwMode="auto">
                <a:xfrm>
                  <a:off x="4090742" y="3654236"/>
                  <a:ext cx="647700" cy="401638"/>
                  <a:chOff x="2797" y="2659"/>
                  <a:chExt cx="408" cy="253"/>
                </a:xfrm>
              </p:grpSpPr>
              <p:sp>
                <p:nvSpPr>
                  <p:cNvPr id="89" name="Text Box 8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97" y="2664"/>
                    <a:ext cx="408" cy="233"/>
                  </a:xfrm>
                  <a:prstGeom prst="rect">
                    <a:avLst/>
                  </a:prstGeom>
                  <a:noFill/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1800" dirty="0" smtClean="0"/>
                      <a:t>e</a:t>
                    </a:r>
                    <a:r>
                      <a:rPr lang="en-US" altLang="zh-CN" sz="1800" baseline="-25000" dirty="0"/>
                      <a:t>2</a:t>
                    </a:r>
                  </a:p>
                </p:txBody>
              </p:sp>
              <p:sp>
                <p:nvSpPr>
                  <p:cNvPr id="90" name="Freeform 83"/>
                  <p:cNvSpPr>
                    <a:spLocks/>
                  </p:cNvSpPr>
                  <p:nvPr/>
                </p:nvSpPr>
                <p:spPr bwMode="auto">
                  <a:xfrm>
                    <a:off x="3018" y="2664"/>
                    <a:ext cx="6" cy="248"/>
                  </a:xfrm>
                  <a:custGeom>
                    <a:avLst/>
                    <a:gdLst>
                      <a:gd name="T0" fmla="*/ 6 w 6"/>
                      <a:gd name="T1" fmla="*/ 0 h 248"/>
                      <a:gd name="T2" fmla="*/ 0 w 6"/>
                      <a:gd name="T3" fmla="*/ 248 h 248"/>
                      <a:gd name="T4" fmla="*/ 0 60000 65536"/>
                      <a:gd name="T5" fmla="*/ 0 60000 65536"/>
                      <a:gd name="T6" fmla="*/ 0 w 6"/>
                      <a:gd name="T7" fmla="*/ 0 h 248"/>
                      <a:gd name="T8" fmla="*/ 6 w 6"/>
                      <a:gd name="T9" fmla="*/ 248 h 24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6" h="248">
                        <a:moveTo>
                          <a:pt x="6" y="0"/>
                        </a:moveTo>
                        <a:lnTo>
                          <a:pt x="0" y="248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91" name="Text Box 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1" y="2659"/>
                    <a:ext cx="116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en-US" altLang="zh-CN" sz="2000" dirty="0"/>
                  </a:p>
                </p:txBody>
              </p:sp>
            </p:grpSp>
            <p:sp>
              <p:nvSpPr>
                <p:cNvPr id="79" name="Line 48"/>
                <p:cNvSpPr>
                  <a:spLocks noChangeShapeType="1"/>
                </p:cNvSpPr>
                <p:nvPr/>
              </p:nvSpPr>
              <p:spPr bwMode="auto">
                <a:xfrm>
                  <a:off x="2687977" y="3854261"/>
                  <a:ext cx="431800" cy="0"/>
                </a:xfrm>
                <a:prstGeom prst="line">
                  <a:avLst/>
                </a:prstGeom>
                <a:noFill/>
                <a:ln w="25400">
                  <a:solidFill>
                    <a:srgbClr val="00006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" name="Line 48"/>
                <p:cNvSpPr>
                  <a:spLocks noChangeShapeType="1"/>
                </p:cNvSpPr>
                <p:nvPr/>
              </p:nvSpPr>
              <p:spPr bwMode="auto">
                <a:xfrm>
                  <a:off x="3664500" y="3855055"/>
                  <a:ext cx="431800" cy="0"/>
                </a:xfrm>
                <a:prstGeom prst="line">
                  <a:avLst/>
                </a:prstGeom>
                <a:noFill/>
                <a:ln w="25400">
                  <a:solidFill>
                    <a:srgbClr val="00006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" name="Line 48"/>
                <p:cNvSpPr>
                  <a:spLocks noChangeShapeType="1"/>
                </p:cNvSpPr>
                <p:nvPr/>
              </p:nvSpPr>
              <p:spPr bwMode="auto">
                <a:xfrm>
                  <a:off x="4554924" y="3855055"/>
                  <a:ext cx="431800" cy="0"/>
                </a:xfrm>
                <a:prstGeom prst="line">
                  <a:avLst/>
                </a:prstGeom>
                <a:noFill/>
                <a:ln w="25400">
                  <a:solidFill>
                    <a:srgbClr val="00006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82" name="Group 81"/>
                <p:cNvGrpSpPr>
                  <a:grpSpLocks/>
                </p:cNvGrpSpPr>
                <p:nvPr/>
              </p:nvGrpSpPr>
              <p:grpSpPr bwMode="auto">
                <a:xfrm>
                  <a:off x="6309378" y="3651060"/>
                  <a:ext cx="735013" cy="406401"/>
                  <a:chOff x="2814" y="2656"/>
                  <a:chExt cx="463" cy="256"/>
                </a:xfrm>
              </p:grpSpPr>
              <p:sp>
                <p:nvSpPr>
                  <p:cNvPr id="86" name="Text Box 8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14" y="2656"/>
                    <a:ext cx="408" cy="233"/>
                  </a:xfrm>
                  <a:prstGeom prst="rect">
                    <a:avLst/>
                  </a:prstGeom>
                  <a:noFill/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1800" dirty="0" smtClean="0"/>
                      <a:t>e</a:t>
                    </a:r>
                    <a:r>
                      <a:rPr lang="en-US" altLang="zh-CN" sz="1800" baseline="-25000" dirty="0" smtClean="0"/>
                      <a:t>n</a:t>
                    </a:r>
                    <a:endParaRPr lang="en-US" altLang="zh-CN" sz="1800" baseline="-25000" dirty="0"/>
                  </a:p>
                </p:txBody>
              </p:sp>
              <p:sp>
                <p:nvSpPr>
                  <p:cNvPr id="87" name="Freeform 83"/>
                  <p:cNvSpPr>
                    <a:spLocks/>
                  </p:cNvSpPr>
                  <p:nvPr/>
                </p:nvSpPr>
                <p:spPr bwMode="auto">
                  <a:xfrm>
                    <a:off x="3018" y="2664"/>
                    <a:ext cx="6" cy="248"/>
                  </a:xfrm>
                  <a:custGeom>
                    <a:avLst/>
                    <a:gdLst>
                      <a:gd name="T0" fmla="*/ 6 w 6"/>
                      <a:gd name="T1" fmla="*/ 0 h 248"/>
                      <a:gd name="T2" fmla="*/ 0 w 6"/>
                      <a:gd name="T3" fmla="*/ 248 h 248"/>
                      <a:gd name="T4" fmla="*/ 0 60000 65536"/>
                      <a:gd name="T5" fmla="*/ 0 60000 65536"/>
                      <a:gd name="T6" fmla="*/ 0 w 6"/>
                      <a:gd name="T7" fmla="*/ 0 h 248"/>
                      <a:gd name="T8" fmla="*/ 6 w 6"/>
                      <a:gd name="T9" fmla="*/ 248 h 24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6" h="248">
                        <a:moveTo>
                          <a:pt x="6" y="0"/>
                        </a:moveTo>
                        <a:lnTo>
                          <a:pt x="0" y="248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88" name="Text Box 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31" y="2659"/>
                    <a:ext cx="24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 dirty="0"/>
                      <a:t>∧</a:t>
                    </a:r>
                  </a:p>
                </p:txBody>
              </p:sp>
            </p:grpSp>
            <p:sp>
              <p:nvSpPr>
                <p:cNvPr id="83" name="Line 48"/>
                <p:cNvSpPr>
                  <a:spLocks noChangeShapeType="1"/>
                </p:cNvSpPr>
                <p:nvPr/>
              </p:nvSpPr>
              <p:spPr bwMode="auto">
                <a:xfrm>
                  <a:off x="5847066" y="3847116"/>
                  <a:ext cx="431800" cy="0"/>
                </a:xfrm>
                <a:prstGeom prst="line">
                  <a:avLst/>
                </a:prstGeom>
                <a:noFill/>
                <a:ln w="25400">
                  <a:solidFill>
                    <a:srgbClr val="00006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" name="矩形 83"/>
                <p:cNvSpPr/>
                <p:nvPr/>
              </p:nvSpPr>
              <p:spPr>
                <a:xfrm>
                  <a:off x="-349299" y="3594059"/>
                  <a:ext cx="162416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zh-CN" altLang="en-US" dirty="0" smtClean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指针变量</a:t>
                  </a:r>
                  <a:r>
                    <a:rPr lang="en-US" altLang="zh-CN" dirty="0" smtClean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H</a:t>
                  </a:r>
                  <a:endPara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033960" y="3684984"/>
                  <a:ext cx="80021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600" dirty="0" smtClean="0"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···</a:t>
                  </a:r>
                  <a:endParaRPr lang="zh-CN" altLang="en-US" sz="1600" dirty="0"/>
                </a:p>
              </p:txBody>
            </p:sp>
          </p:grpSp>
          <p:grpSp>
            <p:nvGrpSpPr>
              <p:cNvPr id="95" name="Group 46"/>
              <p:cNvGrpSpPr>
                <a:grpSpLocks/>
              </p:cNvGrpSpPr>
              <p:nvPr/>
            </p:nvGrpSpPr>
            <p:grpSpPr bwMode="auto">
              <a:xfrm>
                <a:off x="1215711" y="5943707"/>
                <a:ext cx="1530349" cy="439738"/>
                <a:chOff x="3012" y="1888"/>
                <a:chExt cx="964" cy="277"/>
              </a:xfrm>
            </p:grpSpPr>
            <p:sp>
              <p:nvSpPr>
                <p:cNvPr id="96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3012" y="1896"/>
                  <a:ext cx="331" cy="252"/>
                </a:xfrm>
                <a:prstGeom prst="rect">
                  <a:avLst/>
                </a:prstGeom>
                <a:noFill/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en-US" altLang="zh-CN" sz="2000" dirty="0"/>
                </a:p>
              </p:txBody>
            </p:sp>
            <p:grpSp>
              <p:nvGrpSpPr>
                <p:cNvPr id="97" name="Group 49"/>
                <p:cNvGrpSpPr>
                  <a:grpSpLocks/>
                </p:cNvGrpSpPr>
                <p:nvPr/>
              </p:nvGrpSpPr>
              <p:grpSpPr bwMode="auto">
                <a:xfrm>
                  <a:off x="3560" y="1888"/>
                  <a:ext cx="416" cy="277"/>
                  <a:chOff x="1746" y="1933"/>
                  <a:chExt cx="416" cy="277"/>
                </a:xfrm>
              </p:grpSpPr>
              <p:grpSp>
                <p:nvGrpSpPr>
                  <p:cNvPr id="99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1746" y="1933"/>
                    <a:ext cx="416" cy="277"/>
                    <a:chOff x="2418" y="1339"/>
                    <a:chExt cx="416" cy="277"/>
                  </a:xfrm>
                </p:grpSpPr>
                <p:grpSp>
                  <p:nvGrpSpPr>
                    <p:cNvPr id="101" name="Group 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26" y="1344"/>
                      <a:ext cx="408" cy="272"/>
                      <a:chOff x="975" y="3748"/>
                      <a:chExt cx="408" cy="272"/>
                    </a:xfrm>
                  </p:grpSpPr>
                  <p:sp>
                    <p:nvSpPr>
                      <p:cNvPr id="107" name="Text Box 5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75" y="3748"/>
                        <a:ext cx="408" cy="266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00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1pPr>
                        <a:lvl2pPr marL="742950" indent="-28575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2pPr>
                        <a:lvl3pPr marL="11430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3pPr>
                        <a:lvl4pPr marL="16002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4pPr>
                        <a:lvl5pPr marL="20574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</a:pPr>
                        <a:endParaRPr lang="zh-CN" altLang="zh-CN" sz="2000"/>
                      </a:p>
                    </p:txBody>
                  </p:sp>
                  <p:sp>
                    <p:nvSpPr>
                      <p:cNvPr id="108" name="Line 5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02" y="3748"/>
                        <a:ext cx="0" cy="272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rgbClr val="00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02" name="Freeform 54"/>
                    <p:cNvSpPr>
                      <a:spLocks/>
                    </p:cNvSpPr>
                    <p:nvPr/>
                  </p:nvSpPr>
                  <p:spPr bwMode="auto">
                    <a:xfrm>
                      <a:off x="2418" y="1339"/>
                      <a:ext cx="97" cy="113"/>
                    </a:xfrm>
                    <a:custGeom>
                      <a:avLst/>
                      <a:gdLst>
                        <a:gd name="T0" fmla="*/ 97 w 97"/>
                        <a:gd name="T1" fmla="*/ 0 h 113"/>
                        <a:gd name="T2" fmla="*/ 0 w 97"/>
                        <a:gd name="T3" fmla="*/ 113 h 113"/>
                        <a:gd name="T4" fmla="*/ 0 60000 65536"/>
                        <a:gd name="T5" fmla="*/ 0 60000 65536"/>
                        <a:gd name="T6" fmla="*/ 0 w 97"/>
                        <a:gd name="T7" fmla="*/ 0 h 113"/>
                        <a:gd name="T8" fmla="*/ 97 w 97"/>
                        <a:gd name="T9" fmla="*/ 113 h 113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97" h="113">
                          <a:moveTo>
                            <a:pt x="97" y="0"/>
                          </a:moveTo>
                          <a:lnTo>
                            <a:pt x="0" y="113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103" name="Freeform 55"/>
                    <p:cNvSpPr>
                      <a:spLocks/>
                    </p:cNvSpPr>
                    <p:nvPr/>
                  </p:nvSpPr>
                  <p:spPr bwMode="auto">
                    <a:xfrm>
                      <a:off x="2426" y="1344"/>
                      <a:ext cx="154" cy="178"/>
                    </a:xfrm>
                    <a:custGeom>
                      <a:avLst/>
                      <a:gdLst>
                        <a:gd name="T0" fmla="*/ 154 w 154"/>
                        <a:gd name="T1" fmla="*/ 0 h 178"/>
                        <a:gd name="T2" fmla="*/ 0 w 154"/>
                        <a:gd name="T3" fmla="*/ 178 h 178"/>
                        <a:gd name="T4" fmla="*/ 0 60000 65536"/>
                        <a:gd name="T5" fmla="*/ 0 60000 65536"/>
                        <a:gd name="T6" fmla="*/ 0 w 154"/>
                        <a:gd name="T7" fmla="*/ 0 h 178"/>
                        <a:gd name="T8" fmla="*/ 154 w 154"/>
                        <a:gd name="T9" fmla="*/ 178 h 178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54" h="178">
                          <a:moveTo>
                            <a:pt x="154" y="0"/>
                          </a:moveTo>
                          <a:lnTo>
                            <a:pt x="0" y="178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104" name="Freeform 56"/>
                    <p:cNvSpPr>
                      <a:spLocks/>
                    </p:cNvSpPr>
                    <p:nvPr/>
                  </p:nvSpPr>
                  <p:spPr bwMode="auto">
                    <a:xfrm>
                      <a:off x="2426" y="1344"/>
                      <a:ext cx="228" cy="262"/>
                    </a:xfrm>
                    <a:custGeom>
                      <a:avLst/>
                      <a:gdLst>
                        <a:gd name="T0" fmla="*/ 228 w 228"/>
                        <a:gd name="T1" fmla="*/ 0 h 262"/>
                        <a:gd name="T2" fmla="*/ 0 w 228"/>
                        <a:gd name="T3" fmla="*/ 262 h 262"/>
                        <a:gd name="T4" fmla="*/ 0 60000 65536"/>
                        <a:gd name="T5" fmla="*/ 0 60000 65536"/>
                        <a:gd name="T6" fmla="*/ 0 w 228"/>
                        <a:gd name="T7" fmla="*/ 0 h 262"/>
                        <a:gd name="T8" fmla="*/ 228 w 228"/>
                        <a:gd name="T9" fmla="*/ 262 h 262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228" h="262">
                          <a:moveTo>
                            <a:pt x="228" y="0"/>
                          </a:moveTo>
                          <a:lnTo>
                            <a:pt x="0" y="262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105" name="Freeform 57"/>
                    <p:cNvSpPr>
                      <a:spLocks/>
                    </p:cNvSpPr>
                    <p:nvPr/>
                  </p:nvSpPr>
                  <p:spPr bwMode="auto">
                    <a:xfrm>
                      <a:off x="2507" y="1420"/>
                      <a:ext cx="154" cy="178"/>
                    </a:xfrm>
                    <a:custGeom>
                      <a:avLst/>
                      <a:gdLst>
                        <a:gd name="T0" fmla="*/ 154 w 154"/>
                        <a:gd name="T1" fmla="*/ 0 h 178"/>
                        <a:gd name="T2" fmla="*/ 0 w 154"/>
                        <a:gd name="T3" fmla="*/ 178 h 178"/>
                        <a:gd name="T4" fmla="*/ 0 60000 65536"/>
                        <a:gd name="T5" fmla="*/ 0 60000 65536"/>
                        <a:gd name="T6" fmla="*/ 0 w 154"/>
                        <a:gd name="T7" fmla="*/ 0 h 178"/>
                        <a:gd name="T8" fmla="*/ 154 w 154"/>
                        <a:gd name="T9" fmla="*/ 178 h 178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54" h="178">
                          <a:moveTo>
                            <a:pt x="154" y="0"/>
                          </a:moveTo>
                          <a:lnTo>
                            <a:pt x="0" y="178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106" name="Freeform 58"/>
                    <p:cNvSpPr>
                      <a:spLocks/>
                    </p:cNvSpPr>
                    <p:nvPr/>
                  </p:nvSpPr>
                  <p:spPr bwMode="auto">
                    <a:xfrm>
                      <a:off x="2556" y="1503"/>
                      <a:ext cx="97" cy="113"/>
                    </a:xfrm>
                    <a:custGeom>
                      <a:avLst/>
                      <a:gdLst>
                        <a:gd name="T0" fmla="*/ 97 w 97"/>
                        <a:gd name="T1" fmla="*/ 0 h 113"/>
                        <a:gd name="T2" fmla="*/ 0 w 97"/>
                        <a:gd name="T3" fmla="*/ 113 h 113"/>
                        <a:gd name="T4" fmla="*/ 0 60000 65536"/>
                        <a:gd name="T5" fmla="*/ 0 60000 65536"/>
                        <a:gd name="T6" fmla="*/ 0 w 97"/>
                        <a:gd name="T7" fmla="*/ 0 h 113"/>
                        <a:gd name="T8" fmla="*/ 97 w 97"/>
                        <a:gd name="T9" fmla="*/ 113 h 113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97" h="113">
                          <a:moveTo>
                            <a:pt x="97" y="0"/>
                          </a:moveTo>
                          <a:lnTo>
                            <a:pt x="0" y="113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</p:grpSp>
              <p:sp>
                <p:nvSpPr>
                  <p:cNvPr id="100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7" y="1933"/>
                    <a:ext cx="116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en-US" altLang="zh-CN" sz="2000" dirty="0"/>
                  </a:p>
                </p:txBody>
              </p:sp>
            </p:grpSp>
            <p:sp>
              <p:nvSpPr>
                <p:cNvPr id="98" name="Line 48"/>
                <p:cNvSpPr>
                  <a:spLocks noChangeShapeType="1"/>
                </p:cNvSpPr>
                <p:nvPr/>
              </p:nvSpPr>
              <p:spPr bwMode="auto">
                <a:xfrm>
                  <a:off x="3288" y="2008"/>
                  <a:ext cx="272" cy="0"/>
                </a:xfrm>
                <a:prstGeom prst="line">
                  <a:avLst/>
                </a:prstGeom>
                <a:noFill/>
                <a:ln w="25400">
                  <a:solidFill>
                    <a:srgbClr val="00006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0" name="矩形 109"/>
            <p:cNvSpPr/>
            <p:nvPr/>
          </p:nvSpPr>
          <p:spPr>
            <a:xfrm>
              <a:off x="2316523" y="6304619"/>
              <a:ext cx="32624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kern="100" dirty="0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带头结点</a:t>
              </a:r>
              <a:r>
                <a:rPr lang="zh-CN" altLang="en-US" kern="100" dirty="0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kern="1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非</a:t>
              </a:r>
              <a:r>
                <a:rPr lang="zh-CN" altLang="en-US" kern="100" dirty="0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空单链表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15" name="AutoShape 4"/>
          <p:cNvSpPr>
            <a:spLocks noChangeArrowheads="1"/>
          </p:cNvSpPr>
          <p:nvPr/>
        </p:nvSpPr>
        <p:spPr bwMode="auto">
          <a:xfrm>
            <a:off x="6804025" y="1270000"/>
            <a:ext cx="1835150" cy="1439863"/>
          </a:xfrm>
          <a:prstGeom prst="cloudCallout">
            <a:avLst>
              <a:gd name="adj1" fmla="val -88586"/>
              <a:gd name="adj2" fmla="val 37808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单链表的几种形态</a:t>
            </a:r>
          </a:p>
        </p:txBody>
      </p:sp>
    </p:spTree>
    <p:extLst>
      <p:ext uri="{BB962C8B-B14F-4D97-AF65-F5344CB8AC3E}">
        <p14:creationId xmlns:p14="http://schemas.microsoft.com/office/powerpoint/2010/main" val="249630966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94986"/>
            <a:ext cx="4634602" cy="658642"/>
          </a:xfrm>
        </p:spPr>
        <p:txBody>
          <a:bodyPr wrap="none">
            <a:spAutoFit/>
          </a:bodyPr>
          <a:lstStyle/>
          <a:p>
            <a:pPr marL="342900" indent="-342900" algn="l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kern="1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单链表</a:t>
            </a:r>
            <a:r>
              <a:rPr lang="zh-CN" altLang="en-US" sz="3200" kern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的基本运算实现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5646" y="1853629"/>
            <a:ext cx="7958802" cy="430602"/>
          </a:xfrm>
        </p:spPr>
        <p:txBody>
          <a:bodyPr/>
          <a:lstStyle/>
          <a:p>
            <a:pPr marL="514350" indent="-514350" eaLnBrk="1" hangingPunct="1">
              <a:buClr>
                <a:schemeClr val="tx1">
                  <a:lumMod val="85000"/>
                  <a:lumOff val="15000"/>
                </a:schemeClr>
              </a:buClr>
              <a:buSzPct val="100000"/>
              <a:buFont typeface="Wingdings" panose="05000000000000000000" pitchFamily="2" charset="2"/>
              <a:buAutoNum type="arabicPeriod"/>
            </a:pPr>
            <a:r>
              <a:rPr lang="zh-CN" altLang="en-US" sz="28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查找操作</a:t>
            </a:r>
            <a:endParaRPr lang="en-US" altLang="zh-CN" sz="2800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 eaLnBrk="1" hangingPunct="1">
              <a:buClr>
                <a:schemeClr val="tx1">
                  <a:lumMod val="85000"/>
                  <a:lumOff val="15000"/>
                </a:schemeClr>
              </a:buClr>
              <a:buSzPct val="100000"/>
              <a:buFont typeface="Wingdings" panose="05000000000000000000" pitchFamily="2" charset="2"/>
              <a:buAutoNum type="arabicPeriod"/>
            </a:pPr>
            <a:endParaRPr lang="en-US" altLang="zh-CN" sz="2800" dirty="0" smtClean="0">
              <a:solidFill>
                <a:schemeClr val="bg2">
                  <a:lumMod val="90000"/>
                  <a:lumOff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361" y="278608"/>
            <a:ext cx="836518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>
              <a:defRPr sz="4000">
                <a:solidFill>
                  <a:schemeClr val="tx2"/>
                </a:solidFill>
                <a:ea typeface="黑体" pitchFamily="2" charset="-122"/>
              </a:defRPr>
            </a:lvl2pPr>
            <a:lvl3pPr algn="ctr">
              <a:defRPr sz="4000">
                <a:solidFill>
                  <a:schemeClr val="tx2"/>
                </a:solidFill>
                <a:ea typeface="黑体" pitchFamily="2" charset="-122"/>
              </a:defRPr>
            </a:lvl3pPr>
            <a:lvl4pPr algn="ctr">
              <a:defRPr sz="4000">
                <a:solidFill>
                  <a:schemeClr val="tx2"/>
                </a:solidFill>
                <a:ea typeface="黑体" pitchFamily="2" charset="-122"/>
              </a:defRPr>
            </a:lvl4pPr>
            <a:lvl5pPr algn="ctr">
              <a:defRPr sz="4000">
                <a:solidFill>
                  <a:schemeClr val="tx2"/>
                </a:solidFill>
                <a:ea typeface="黑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9pPr>
          </a:lstStyle>
          <a:p>
            <a:r>
              <a:rPr lang="en-US" altLang="zh-CN" dirty="0" smtClean="0"/>
              <a:t>2.4   </a:t>
            </a:r>
            <a:r>
              <a:rPr lang="zh-CN" altLang="en-US" dirty="0"/>
              <a:t>线性表的链式存储及运算实现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1191233" y="4221088"/>
            <a:ext cx="7066698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按指定的值查找：</a:t>
            </a:r>
            <a:r>
              <a:rPr lang="zh-CN" altLang="en-US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en-US" sz="280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线性表查找</a:t>
            </a:r>
            <a:r>
              <a:rPr lang="zh-CN" altLang="en-US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值为</a:t>
            </a:r>
            <a:r>
              <a:rPr lang="en-US" altLang="zh-CN" sz="2800" dirty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的数据元素，若找到，</a:t>
            </a:r>
            <a:r>
              <a:rPr lang="zh-CN" altLang="en-US" sz="280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返回首次出现值为</a:t>
            </a:r>
            <a:r>
              <a:rPr lang="en-US" altLang="zh-CN" sz="280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的元素所在结点的</a:t>
            </a:r>
            <a:r>
              <a:rPr lang="zh-CN" altLang="en-US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指针</a:t>
            </a:r>
            <a:r>
              <a:rPr lang="zh-CN" altLang="en-US" sz="280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，查找成功，未</a:t>
            </a:r>
            <a:r>
              <a:rPr lang="zh-CN" altLang="en-US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找到，返回</a:t>
            </a:r>
            <a:r>
              <a:rPr lang="zh-CN" altLang="en-US" sz="280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空，查找失败。</a:t>
            </a:r>
            <a:endParaRPr lang="zh-CN" altLang="en-US" sz="2800" dirty="0">
              <a:solidFill>
                <a:srgbClr val="002A7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endParaRPr lang="zh-CN" altLang="en-US" sz="2800" dirty="0">
              <a:solidFill>
                <a:srgbClr val="002A7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77710" y="2472475"/>
            <a:ext cx="7066698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按序号查找：</a:t>
            </a:r>
            <a:r>
              <a:rPr lang="zh-CN" altLang="en-US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在单链表中查找第</a:t>
            </a:r>
            <a:r>
              <a:rPr lang="en-US" altLang="zh-CN" sz="2800" dirty="0" err="1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lang="zh-CN" altLang="en-US" sz="280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元素，若找到，返回该元素所在结点的</a:t>
            </a:r>
            <a:r>
              <a:rPr lang="zh-CN" altLang="en-US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指针，查找成功，未找到，返回空，查找失败。</a:t>
            </a:r>
          </a:p>
          <a:p>
            <a:pPr marL="285750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endParaRPr lang="zh-CN" altLang="en-US" sz="2800" dirty="0">
              <a:solidFill>
                <a:srgbClr val="002A7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094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94986"/>
            <a:ext cx="4634602" cy="658642"/>
          </a:xfrm>
        </p:spPr>
        <p:txBody>
          <a:bodyPr wrap="none">
            <a:spAutoFit/>
          </a:bodyPr>
          <a:lstStyle/>
          <a:p>
            <a:pPr marL="342900" indent="-342900" algn="l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kern="1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单链表</a:t>
            </a:r>
            <a:r>
              <a:rPr lang="zh-CN" altLang="en-US" sz="3200" kern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的基本运算实现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834956"/>
            <a:ext cx="7958802" cy="430602"/>
          </a:xfrm>
        </p:spPr>
        <p:txBody>
          <a:bodyPr/>
          <a:lstStyle/>
          <a:p>
            <a:pPr marL="514350" indent="-514350" eaLnBrk="1" hangingPunct="1">
              <a:buClr>
                <a:srgbClr val="0066FF"/>
              </a:buClr>
              <a:buSzPct val="100000"/>
              <a:buFont typeface="+mj-lt"/>
              <a:buAutoNum type="alphaLcParenR"/>
            </a:pPr>
            <a:r>
              <a:rPr lang="zh-CN" altLang="en-US" sz="280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按序号查找</a:t>
            </a:r>
            <a:endParaRPr lang="en-US" altLang="zh-CN" sz="2800" dirty="0" smtClean="0">
              <a:solidFill>
                <a:srgbClr val="0066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361" y="278608"/>
            <a:ext cx="836518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>
              <a:defRPr sz="4000">
                <a:solidFill>
                  <a:schemeClr val="tx2"/>
                </a:solidFill>
                <a:ea typeface="黑体" pitchFamily="2" charset="-122"/>
              </a:defRPr>
            </a:lvl2pPr>
            <a:lvl3pPr algn="ctr">
              <a:defRPr sz="4000">
                <a:solidFill>
                  <a:schemeClr val="tx2"/>
                </a:solidFill>
                <a:ea typeface="黑体" pitchFamily="2" charset="-122"/>
              </a:defRPr>
            </a:lvl3pPr>
            <a:lvl4pPr algn="ctr">
              <a:defRPr sz="4000">
                <a:solidFill>
                  <a:schemeClr val="tx2"/>
                </a:solidFill>
                <a:ea typeface="黑体" pitchFamily="2" charset="-122"/>
              </a:defRPr>
            </a:lvl4pPr>
            <a:lvl5pPr algn="ctr">
              <a:defRPr sz="4000">
                <a:solidFill>
                  <a:schemeClr val="tx2"/>
                </a:solidFill>
                <a:ea typeface="黑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9pPr>
          </a:lstStyle>
          <a:p>
            <a:r>
              <a:rPr lang="en-US" altLang="zh-CN" dirty="0" smtClean="0"/>
              <a:t>2.4   </a:t>
            </a:r>
            <a:r>
              <a:rPr lang="zh-CN" altLang="en-US" dirty="0"/>
              <a:t>线性表的链式存储及运算实现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362945" y="2493598"/>
            <a:ext cx="80350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思路：</a:t>
            </a:r>
            <a:r>
              <a:rPr lang="zh-CN" altLang="en-US" sz="28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从单链表的第一个元素结点起</a:t>
            </a:r>
            <a:r>
              <a:rPr lang="zh-CN" alt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，判断</a:t>
            </a:r>
            <a:r>
              <a:rPr lang="zh-CN" altLang="en-US" sz="28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当前结点</a:t>
            </a:r>
            <a:r>
              <a:rPr lang="zh-CN" alt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是否</a:t>
            </a:r>
            <a:r>
              <a:rPr lang="zh-CN" altLang="en-US" sz="28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zh-CN" alt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800" i="1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lang="zh-CN" altLang="en-US" sz="28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，若是，则返回该结点的指针，否则继续下一个结点的查找，直到表结束为止</a:t>
            </a:r>
            <a:r>
              <a:rPr lang="zh-CN" alt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。若</a:t>
            </a:r>
            <a:r>
              <a:rPr lang="zh-CN" altLang="en-US" sz="28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没有</a:t>
            </a:r>
            <a:r>
              <a:rPr lang="zh-CN" alt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800" i="1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lang="zh-CN" altLang="en-US" sz="28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结点则返回空。</a:t>
            </a:r>
            <a:r>
              <a:rPr lang="zh-CN" alt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en-US" altLang="zh-CN" sz="2800" i="1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i="1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sz="28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返回头指针。 </a:t>
            </a:r>
          </a:p>
        </p:txBody>
      </p:sp>
      <p:grpSp>
        <p:nvGrpSpPr>
          <p:cNvPr id="9" name="Group 3"/>
          <p:cNvGrpSpPr>
            <a:grpSpLocks/>
          </p:cNvGrpSpPr>
          <p:nvPr/>
        </p:nvGrpSpPr>
        <p:grpSpPr bwMode="auto">
          <a:xfrm>
            <a:off x="1779745" y="5380337"/>
            <a:ext cx="4824413" cy="469900"/>
            <a:chOff x="0" y="0"/>
            <a:chExt cx="3039" cy="296"/>
          </a:xfrm>
        </p:grpSpPr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2404" cy="296"/>
            </a:xfrm>
            <a:prstGeom prst="rect">
              <a:avLst/>
            </a:prstGeom>
            <a:noFill/>
            <a:ln w="12700" cap="sq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下页给出相应的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语言描述</a:t>
              </a:r>
            </a:p>
          </p:txBody>
        </p:sp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2494" y="46"/>
              <a:ext cx="545" cy="181"/>
            </a:xfrm>
            <a:prstGeom prst="rightArrow">
              <a:avLst>
                <a:gd name="adj1" fmla="val 50000"/>
                <a:gd name="adj2" fmla="val 75276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168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序号查找算法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LinkList 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Locate_LinkList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LinkList  H, </a:t>
            </a:r>
            <a:r>
              <a:rPr lang="en-US" altLang="zh-CN" sz="24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{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endParaRPr lang="en-US" altLang="zh-CN" sz="2400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endParaRPr lang="en-US" altLang="zh-CN" sz="1800" dirty="0" smtClean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800" dirty="0" smtClean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800" dirty="0" smtClean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800" dirty="0" smtClean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800" dirty="0" smtClean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800" dirty="0" smtClean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18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800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800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800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8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 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1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212688" y="2707329"/>
            <a:ext cx="6680919" cy="180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while(p&amp;&amp;j&lt;</a:t>
            </a:r>
            <a:r>
              <a:rPr lang="en-US" altLang="zh-CN" dirty="0" err="1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b="1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                </a:t>
            </a:r>
            <a:r>
              <a:rPr lang="en-US" altLang="zh-CN" dirty="0" smtClean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zh-CN" altLang="en-US" dirty="0">
                <a:solidFill>
                  <a:srgbClr val="777777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查找第</a:t>
            </a:r>
            <a:r>
              <a:rPr lang="en-US" altLang="zh-CN" dirty="0" err="1">
                <a:solidFill>
                  <a:srgbClr val="777777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777777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个结点</a:t>
            </a:r>
            <a:r>
              <a:rPr lang="zh-CN" altLang="en-US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b="1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p=p-&gt;next;  </a:t>
            </a:r>
          </a:p>
          <a:p>
            <a:pPr eaLnBrk="1" hangingPunct="1"/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j++;  </a:t>
            </a:r>
          </a:p>
          <a:p>
            <a:pPr eaLnBrk="1" hangingPunct="1"/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/*while*/</a:t>
            </a:r>
            <a:endParaRPr lang="zh-CN" altLang="en-US" dirty="0">
              <a:solidFill>
                <a:srgbClr val="77777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1800" b="1" kern="0" dirty="0">
              <a:solidFill>
                <a:schemeClr val="bg2">
                  <a:lumMod val="90000"/>
                  <a:lumOff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1195672" y="4366154"/>
            <a:ext cx="6697935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if ( j!=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  ||  !p    )</a:t>
            </a:r>
            <a:r>
              <a:rPr lang="en-US" altLang="zh-CN" b="1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              </a:t>
            </a:r>
            <a:r>
              <a:rPr lang="en-US" altLang="zh-CN" dirty="0" smtClean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zh-CN" altLang="en-US" dirty="0" smtClean="0">
                <a:solidFill>
                  <a:srgbClr val="777777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dirty="0" err="1">
                <a:solidFill>
                  <a:srgbClr val="777777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777777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dirty="0" smtClean="0">
                <a:solidFill>
                  <a:srgbClr val="777777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结点不存在</a:t>
            </a:r>
            <a:r>
              <a:rPr lang="zh-CN" altLang="en-US" dirty="0" smtClean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 smtClean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printf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＂</a:t>
            </a:r>
            <a:r>
              <a:rPr lang="zh-CN" altLang="en-US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参数</a:t>
            </a:r>
            <a:r>
              <a:rPr lang="en-US" altLang="zh-CN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错</a:t>
            </a:r>
            <a:r>
              <a:rPr lang="zh-CN" altLang="en-US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或单链表不存在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＂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return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(NULL);   </a:t>
            </a:r>
            <a:endParaRPr lang="en-US" altLang="zh-CN" dirty="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dirty="0" smtClean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/*while</a:t>
            </a:r>
            <a:r>
              <a:rPr lang="en-US" altLang="zh-CN" dirty="0" smtClean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en-US" altLang="zh-CN" sz="1800" b="1" kern="0" dirty="0">
              <a:solidFill>
                <a:schemeClr val="bg2">
                  <a:lumMod val="90000"/>
                  <a:lumOff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95672" y="1685601"/>
            <a:ext cx="2359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LinkList   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p; 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 j;</a:t>
            </a:r>
            <a:endParaRPr lang="zh-CN" altLang="en-US" dirty="0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254307" y="2214931"/>
            <a:ext cx="6342029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p=H;  j=0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b="1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dirty="0" smtClean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en-US" altLang="zh-CN" dirty="0" smtClean="0">
                <a:solidFill>
                  <a:srgbClr val="777777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dirty="0" smtClean="0">
                <a:solidFill>
                  <a:srgbClr val="777777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指向头结点，</a:t>
            </a:r>
            <a:r>
              <a:rPr lang="en-US" altLang="zh-CN" dirty="0" smtClean="0">
                <a:solidFill>
                  <a:srgbClr val="777777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j=0</a:t>
            </a:r>
            <a:r>
              <a:rPr lang="zh-CN" altLang="en-US" dirty="0" smtClean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 smtClean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96252" y="4170238"/>
            <a:ext cx="5194140" cy="1430178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时间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复杂度为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O(n)</a:t>
            </a:r>
            <a:endParaRPr lang="zh-CN" altLang="en-US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501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250" autoRev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2" dur="25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25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25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8" dur="25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25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25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94986"/>
            <a:ext cx="4634602" cy="658642"/>
          </a:xfrm>
        </p:spPr>
        <p:txBody>
          <a:bodyPr wrap="none">
            <a:spAutoFit/>
          </a:bodyPr>
          <a:lstStyle/>
          <a:p>
            <a:pPr marL="342900" indent="-342900" algn="l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kern="1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单链表</a:t>
            </a:r>
            <a:r>
              <a:rPr lang="zh-CN" altLang="en-US" sz="3200" kern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的基本运算实现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834956"/>
            <a:ext cx="7958802" cy="430602"/>
          </a:xfrm>
        </p:spPr>
        <p:txBody>
          <a:bodyPr/>
          <a:lstStyle/>
          <a:p>
            <a:pPr marL="514350" indent="-514350" eaLnBrk="1" hangingPunct="1">
              <a:buClr>
                <a:srgbClr val="0066FF"/>
              </a:buClr>
              <a:buSzPct val="100000"/>
              <a:buFont typeface="+mj-lt"/>
              <a:buAutoNum type="alphaLcParenR" startAt="2"/>
            </a:pPr>
            <a:r>
              <a:rPr lang="zh-CN" altLang="en-US" sz="28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按值查找</a:t>
            </a:r>
            <a:endParaRPr lang="en-US" altLang="zh-CN" sz="2800" dirty="0" smtClean="0">
              <a:solidFill>
                <a:srgbClr val="0066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361" y="278608"/>
            <a:ext cx="836518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>
              <a:defRPr sz="4000">
                <a:solidFill>
                  <a:schemeClr val="tx2"/>
                </a:solidFill>
                <a:ea typeface="黑体" pitchFamily="2" charset="-122"/>
              </a:defRPr>
            </a:lvl2pPr>
            <a:lvl3pPr algn="ctr">
              <a:defRPr sz="4000">
                <a:solidFill>
                  <a:schemeClr val="tx2"/>
                </a:solidFill>
                <a:ea typeface="黑体" pitchFamily="2" charset="-122"/>
              </a:defRPr>
            </a:lvl3pPr>
            <a:lvl4pPr algn="ctr">
              <a:defRPr sz="4000">
                <a:solidFill>
                  <a:schemeClr val="tx2"/>
                </a:solidFill>
                <a:ea typeface="黑体" pitchFamily="2" charset="-122"/>
              </a:defRPr>
            </a:lvl4pPr>
            <a:lvl5pPr algn="ctr">
              <a:defRPr sz="4000">
                <a:solidFill>
                  <a:schemeClr val="tx2"/>
                </a:solidFill>
                <a:ea typeface="黑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9pPr>
          </a:lstStyle>
          <a:p>
            <a:r>
              <a:rPr lang="en-US" altLang="zh-CN" dirty="0" smtClean="0"/>
              <a:t>2.4   </a:t>
            </a:r>
            <a:r>
              <a:rPr lang="zh-CN" altLang="en-US" dirty="0"/>
              <a:t>线性表的链式存储及运算实现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362945" y="2493598"/>
            <a:ext cx="80350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思路：</a:t>
            </a:r>
            <a:r>
              <a:rPr lang="zh-CN" altLang="en-US" sz="28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从单链表的第一个元素结点起</a:t>
            </a:r>
            <a:r>
              <a:rPr lang="zh-CN" alt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，判断</a:t>
            </a:r>
            <a:r>
              <a:rPr lang="zh-CN" altLang="en-US" sz="28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当前</a:t>
            </a:r>
            <a:r>
              <a:rPr lang="zh-CN" alt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结点值是否等于</a:t>
            </a:r>
            <a:r>
              <a:rPr lang="en-US" altLang="zh-CN" sz="2800" i="1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8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若是，则返回该结点的指针，否则继续下一个结点的查找，直到表结束为止</a:t>
            </a:r>
            <a:r>
              <a:rPr lang="zh-CN" alt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800" dirty="0">
              <a:solidFill>
                <a:schemeClr val="bg2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9" name="Group 3"/>
          <p:cNvGrpSpPr>
            <a:grpSpLocks/>
          </p:cNvGrpSpPr>
          <p:nvPr/>
        </p:nvGrpSpPr>
        <p:grpSpPr bwMode="auto">
          <a:xfrm>
            <a:off x="1779745" y="5380337"/>
            <a:ext cx="4824413" cy="469900"/>
            <a:chOff x="0" y="0"/>
            <a:chExt cx="3039" cy="296"/>
          </a:xfrm>
        </p:grpSpPr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2404" cy="296"/>
            </a:xfrm>
            <a:prstGeom prst="rect">
              <a:avLst/>
            </a:prstGeom>
            <a:noFill/>
            <a:ln w="12700" cap="sq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下页给出相应的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语言描述</a:t>
              </a:r>
            </a:p>
          </p:txBody>
        </p:sp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2494" y="46"/>
              <a:ext cx="545" cy="181"/>
            </a:xfrm>
            <a:prstGeom prst="rightArrow">
              <a:avLst>
                <a:gd name="adj1" fmla="val 50000"/>
                <a:gd name="adj2" fmla="val 75276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514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按值查找算法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4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LinkList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Locate_LinkList_Value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LinkList  H, </a:t>
            </a:r>
            <a:r>
              <a:rPr lang="en-US" altLang="zh-CN" sz="24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DataType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x)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{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endParaRPr lang="en-US" altLang="zh-CN" sz="2400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endParaRPr lang="en-US" altLang="zh-CN" sz="1800" dirty="0" smtClean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800" dirty="0" smtClean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800" dirty="0" smtClean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800" dirty="0" smtClean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800" dirty="0" smtClean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800" dirty="0" smtClean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18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endParaRPr lang="en-US" altLang="zh-CN" sz="18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 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1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215305" y="2879642"/>
            <a:ext cx="7461151" cy="1440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while(p&amp;&amp;p-&gt;data!=x) </a:t>
            </a:r>
            <a:r>
              <a:rPr lang="en-US" altLang="zh-CN" b="1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           </a:t>
            </a:r>
            <a:r>
              <a:rPr lang="en-US" altLang="zh-CN" dirty="0" smtClean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zh-CN" altLang="en-US" dirty="0" smtClean="0">
                <a:solidFill>
                  <a:srgbClr val="777777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查找值为</a:t>
            </a:r>
            <a:r>
              <a:rPr lang="en-US" altLang="zh-CN" dirty="0" smtClean="0">
                <a:solidFill>
                  <a:srgbClr val="777777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dirty="0" smtClean="0">
                <a:solidFill>
                  <a:srgbClr val="777777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的结点</a:t>
            </a:r>
            <a:r>
              <a:rPr lang="zh-CN" altLang="en-US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b="1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p=p-&gt;next;  </a:t>
            </a:r>
          </a:p>
          <a:p>
            <a:pPr eaLnBrk="1" hangingPunct="1"/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dirty="0" smtClean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/*while*/</a:t>
            </a:r>
            <a:endParaRPr lang="zh-CN" altLang="en-US" dirty="0">
              <a:solidFill>
                <a:srgbClr val="77777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1800" b="1" kern="0" dirty="0">
              <a:solidFill>
                <a:schemeClr val="bg2">
                  <a:lumMod val="90000"/>
                  <a:lumOff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95672" y="1685601"/>
            <a:ext cx="1712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LinkList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p;</a:t>
            </a:r>
            <a:endParaRPr lang="zh-CN" altLang="en-US" dirty="0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254307" y="2214931"/>
            <a:ext cx="6342029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p=H-&gt;next; </a:t>
            </a:r>
            <a:r>
              <a:rPr lang="en-US" altLang="zh-CN" b="1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dirty="0" smtClean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en-US" altLang="zh-CN" dirty="0" smtClean="0">
                <a:solidFill>
                  <a:srgbClr val="777777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dirty="0" smtClean="0">
                <a:solidFill>
                  <a:srgbClr val="777777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指向首元结点</a:t>
            </a:r>
            <a:r>
              <a:rPr lang="zh-CN" altLang="en-US" dirty="0" smtClean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 smtClean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88623" y="3922361"/>
            <a:ext cx="5194140" cy="1430178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时间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复杂度为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O(n)</a:t>
            </a:r>
            <a:endParaRPr lang="zh-CN" altLang="en-US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369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250" autoRev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2" dur="25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25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25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3648371"/>
            <a:ext cx="8207375" cy="2414588"/>
          </a:xfrm>
        </p:spPr>
        <p:txBody>
          <a:bodyPr/>
          <a:lstStyle/>
          <a:p>
            <a:pPr>
              <a:lnSpc>
                <a:spcPct val="115000"/>
              </a:lnSpc>
              <a:buSzPct val="80000"/>
              <a:defRPr/>
            </a:pP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特点</a:t>
            </a:r>
          </a:p>
          <a:p>
            <a:pPr marL="400050" lvl="1" indent="-457200" eaLnBrk="1" hangingPunct="1">
              <a:lnSpc>
                <a:spcPct val="90000"/>
              </a:lnSpc>
              <a:spcBef>
                <a:spcPct val="0"/>
              </a:spcBef>
              <a:buSzPct val="60000"/>
              <a:defRPr/>
            </a:pPr>
            <a:r>
              <a:rPr lang="zh-CN" altLang="en-US" sz="2800" kern="12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数据</a:t>
            </a:r>
            <a:r>
              <a:rPr lang="zh-CN" altLang="en-US" sz="2800" kern="120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类型相同</a:t>
            </a:r>
            <a:endParaRPr lang="en-US" altLang="zh-CN" sz="2800" kern="1200" dirty="0">
              <a:solidFill>
                <a:srgbClr val="FF00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400050" lvl="1" indent="-457200" eaLnBrk="1" hangingPunct="1">
              <a:lnSpc>
                <a:spcPct val="90000"/>
              </a:lnSpc>
              <a:spcBef>
                <a:spcPct val="0"/>
              </a:spcBef>
              <a:buSzPct val="60000"/>
              <a:defRPr/>
            </a:pPr>
            <a:r>
              <a:rPr lang="zh-CN" altLang="en-US" sz="2800" kern="12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元素</a:t>
            </a:r>
            <a:r>
              <a:rPr lang="zh-CN" altLang="en-US" sz="2800" kern="120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个数有限</a:t>
            </a:r>
            <a:endParaRPr lang="en-US" altLang="zh-CN" sz="2800" kern="1200" dirty="0">
              <a:solidFill>
                <a:srgbClr val="FF00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400050" lvl="1" indent="-457200" eaLnBrk="1" hangingPunct="1">
              <a:lnSpc>
                <a:spcPct val="90000"/>
              </a:lnSpc>
              <a:spcBef>
                <a:spcPct val="0"/>
              </a:spcBef>
              <a:buSzPct val="60000"/>
              <a:defRPr/>
            </a:pPr>
            <a:r>
              <a:rPr lang="zh-CN" altLang="en-US" sz="2800" kern="12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除第一个和最后一个元素外，其他元素都存在</a:t>
            </a:r>
            <a:r>
              <a:rPr lang="zh-CN" altLang="en-US" sz="2800" kern="12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唯一</a:t>
            </a:r>
            <a:r>
              <a:rPr lang="zh-CN" altLang="en-US" sz="2800" kern="12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的</a:t>
            </a:r>
            <a:r>
              <a:rPr lang="zh-CN" altLang="en-US" sz="2800" kern="12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直接前驱</a:t>
            </a:r>
            <a:r>
              <a:rPr lang="zh-CN" altLang="en-US" sz="2800" kern="12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、</a:t>
            </a:r>
            <a:r>
              <a:rPr lang="zh-CN" altLang="en-US" sz="2800" kern="12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后继</a:t>
            </a:r>
            <a:r>
              <a:rPr lang="zh-CN" altLang="en-US" sz="2800" kern="12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关系，</a:t>
            </a:r>
            <a:r>
              <a:rPr lang="zh-CN" altLang="en-US" sz="2800" kern="120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一对一</a:t>
            </a:r>
            <a:r>
              <a:rPr lang="zh-CN" altLang="en-US" sz="2800" kern="12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关系</a:t>
            </a:r>
            <a:endParaRPr lang="zh-CN" altLang="en-US" sz="2800" kern="1200" dirty="0">
              <a:solidFill>
                <a:srgbClr val="333399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296863"/>
            <a:ext cx="5994400" cy="485775"/>
          </a:xfrm>
        </p:spPr>
        <p:txBody>
          <a:bodyPr/>
          <a:lstStyle/>
          <a:p>
            <a:pPr eaLnBrk="1" hangingPunct="1"/>
            <a:r>
              <a:rPr lang="en-US" altLang="zh-CN" smtClean="0"/>
              <a:t>2.1  </a:t>
            </a:r>
            <a:r>
              <a:rPr lang="zh-CN" altLang="en-US" smtClean="0"/>
              <a:t>线性表的逻辑结构</a:t>
            </a:r>
          </a:p>
        </p:txBody>
      </p:sp>
      <p:sp>
        <p:nvSpPr>
          <p:cNvPr id="7172" name="矩形 1"/>
          <p:cNvSpPr>
            <a:spLocks noChangeArrowheads="1"/>
          </p:cNvSpPr>
          <p:nvPr/>
        </p:nvSpPr>
        <p:spPr bwMode="auto">
          <a:xfrm>
            <a:off x="1939925" y="2052638"/>
            <a:ext cx="49085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3600" i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600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6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600" i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600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,...,</a:t>
            </a:r>
            <a:r>
              <a:rPr lang="en-US" altLang="zh-CN" sz="3600" i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600" i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3600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en-US" altLang="zh-CN" sz="36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36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6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36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3600" i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600" i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3600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en-US" altLang="zh-CN" sz="36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,...,</a:t>
            </a:r>
            <a:r>
              <a:rPr lang="en-US" altLang="zh-CN" sz="3600" i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600" i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6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3600" dirty="0"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1177925" y="1484313"/>
            <a:ext cx="1416050" cy="892175"/>
            <a:chOff x="1134059" y="1940522"/>
            <a:chExt cx="1415772" cy="891324"/>
          </a:xfrm>
        </p:grpSpPr>
        <p:sp>
          <p:nvSpPr>
            <p:cNvPr id="7183" name="矩形 3"/>
            <p:cNvSpPr>
              <a:spLocks noChangeArrowheads="1"/>
            </p:cNvSpPr>
            <p:nvPr/>
          </p:nvSpPr>
          <p:spPr bwMode="auto">
            <a:xfrm>
              <a:off x="1134059" y="1940522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FF0066"/>
                  </a:solidFill>
                </a:rPr>
                <a:t>表头元素</a:t>
              </a:r>
            </a:p>
          </p:txBody>
        </p:sp>
        <p:cxnSp>
          <p:nvCxnSpPr>
            <p:cNvPr id="6" name="直接箭头连接符 5"/>
            <p:cNvCxnSpPr/>
            <p:nvPr/>
          </p:nvCxnSpPr>
          <p:spPr>
            <a:xfrm>
              <a:off x="2070500" y="2508305"/>
              <a:ext cx="274584" cy="3235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6140450" y="1490663"/>
            <a:ext cx="1416050" cy="785812"/>
            <a:chOff x="1356006" y="2321954"/>
            <a:chExt cx="1415772" cy="785925"/>
          </a:xfrm>
        </p:grpSpPr>
        <p:sp>
          <p:nvSpPr>
            <p:cNvPr id="7181" name="矩形 10"/>
            <p:cNvSpPr>
              <a:spLocks noChangeArrowheads="1"/>
            </p:cNvSpPr>
            <p:nvPr/>
          </p:nvSpPr>
          <p:spPr bwMode="auto">
            <a:xfrm>
              <a:off x="1356006" y="2321954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FF0066"/>
                  </a:solidFill>
                </a:rPr>
                <a:t>表尾元素</a:t>
              </a:r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H="1">
              <a:off x="1643288" y="2809386"/>
              <a:ext cx="295217" cy="29849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2928938" y="1483223"/>
            <a:ext cx="1935162" cy="852487"/>
            <a:chOff x="3213913" y="1665090"/>
            <a:chExt cx="1935145" cy="851346"/>
          </a:xfrm>
        </p:grpSpPr>
        <p:sp>
          <p:nvSpPr>
            <p:cNvPr id="7179" name="矩形 16"/>
            <p:cNvSpPr>
              <a:spLocks noChangeArrowheads="1"/>
            </p:cNvSpPr>
            <p:nvPr/>
          </p:nvSpPr>
          <p:spPr bwMode="auto">
            <a:xfrm>
              <a:off x="3213913" y="1665090"/>
              <a:ext cx="193514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i="1" baseline="-250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zh-CN" altLang="en-US" dirty="0">
                  <a:solidFill>
                    <a:srgbClr val="FF0066"/>
                  </a:solidFill>
                  <a:cs typeface="Times New Roman" panose="02020603050405020304" pitchFamily="18" charset="0"/>
                </a:rPr>
                <a:t>的直接前趋</a:t>
              </a: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3975906" y="2181922"/>
              <a:ext cx="296859" cy="3345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4977650" y="2643189"/>
            <a:ext cx="1935163" cy="848221"/>
            <a:chOff x="1994550" y="1275135"/>
            <a:chExt cx="1935145" cy="848764"/>
          </a:xfrm>
        </p:grpSpPr>
        <p:sp>
          <p:nvSpPr>
            <p:cNvPr id="7177" name="矩形 20"/>
            <p:cNvSpPr>
              <a:spLocks noChangeArrowheads="1"/>
            </p:cNvSpPr>
            <p:nvPr/>
          </p:nvSpPr>
          <p:spPr bwMode="auto">
            <a:xfrm>
              <a:off x="1994550" y="1662234"/>
              <a:ext cx="193514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i="1" baseline="-250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zh-CN" altLang="en-US" dirty="0">
                  <a:solidFill>
                    <a:srgbClr val="FF0066"/>
                  </a:solidFill>
                  <a:cs typeface="Times New Roman" panose="02020603050405020304" pitchFamily="18" charset="0"/>
                </a:rPr>
                <a:t>的直接后继</a:t>
              </a:r>
            </a:p>
          </p:txBody>
        </p:sp>
        <p:cxnSp>
          <p:nvCxnSpPr>
            <p:cNvPr id="22" name="直接箭头连接符 21"/>
            <p:cNvCxnSpPr/>
            <p:nvPr/>
          </p:nvCxnSpPr>
          <p:spPr>
            <a:xfrm flipH="1" flipV="1">
              <a:off x="2195323" y="1275135"/>
              <a:ext cx="766799" cy="38709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3020218" y="2670969"/>
            <a:ext cx="2731838" cy="1303502"/>
            <a:chOff x="1994550" y="819858"/>
            <a:chExt cx="2731812" cy="1304336"/>
          </a:xfrm>
        </p:grpSpPr>
        <p:sp>
          <p:nvSpPr>
            <p:cNvPr id="21" name="矩形 20"/>
            <p:cNvSpPr>
              <a:spLocks noChangeArrowheads="1"/>
            </p:cNvSpPr>
            <p:nvPr/>
          </p:nvSpPr>
          <p:spPr bwMode="auto">
            <a:xfrm>
              <a:off x="1994550" y="1662234"/>
              <a:ext cx="2731812" cy="461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zh-CN" altLang="en-US" dirty="0" smtClean="0">
                  <a:solidFill>
                    <a:srgbClr val="333399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元素在表中</a:t>
              </a:r>
              <a:r>
                <a:rPr lang="zh-CN" altLang="en-US" dirty="0">
                  <a:solidFill>
                    <a:srgbClr val="333399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dirty="0" smtClean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位序</a:t>
              </a:r>
              <a:endParaRPr lang="zh-CN" altLang="en-US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V="1">
              <a:off x="2962122" y="819858"/>
              <a:ext cx="800217" cy="84237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94986"/>
            <a:ext cx="4634602" cy="658642"/>
          </a:xfrm>
        </p:spPr>
        <p:txBody>
          <a:bodyPr wrap="none">
            <a:spAutoFit/>
          </a:bodyPr>
          <a:lstStyle/>
          <a:p>
            <a:pPr marL="342900" indent="-342900" algn="l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kern="1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单链表</a:t>
            </a:r>
            <a:r>
              <a:rPr lang="zh-CN" altLang="en-US" sz="3200" kern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的基本运算实现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263" y="1988840"/>
            <a:ext cx="7958802" cy="855291"/>
          </a:xfrm>
        </p:spPr>
        <p:txBody>
          <a:bodyPr/>
          <a:lstStyle/>
          <a:p>
            <a:pPr marL="514350" indent="-514350" eaLnBrk="1" hangingPunct="1">
              <a:buClr>
                <a:schemeClr val="hlink"/>
              </a:buClr>
              <a:buSzPct val="100000"/>
              <a:buFont typeface="+mj-lt"/>
              <a:buAutoNum type="arabicPeriod" startAt="2"/>
            </a:pPr>
            <a:r>
              <a:rPr lang="zh-CN" altLang="en-US" sz="2800" kern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插入操作：</a:t>
            </a:r>
            <a:r>
              <a:rPr lang="zh-CN" altLang="en-US" sz="2800" kern="12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在单链表的第</a:t>
            </a:r>
            <a:r>
              <a:rPr lang="en-US" altLang="zh-CN" sz="2800" kern="1200" dirty="0" err="1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kern="12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个位置前插入一个值</a:t>
            </a:r>
            <a:r>
              <a:rPr lang="zh-CN" altLang="en-US" sz="2800" kern="120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800" kern="120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kern="120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800" kern="12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新结点</a:t>
            </a:r>
          </a:p>
          <a:p>
            <a:pPr marL="514350" indent="-514350" eaLnBrk="1" hangingPunct="1">
              <a:buClr>
                <a:schemeClr val="tx1">
                  <a:lumMod val="85000"/>
                  <a:lumOff val="15000"/>
                </a:schemeClr>
              </a:buClr>
              <a:buSzPct val="100000"/>
              <a:buFont typeface="+mj-lt"/>
              <a:buAutoNum type="arabicPeriod" startAt="2"/>
            </a:pPr>
            <a:endParaRPr lang="en-US" altLang="zh-CN" sz="2800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 eaLnBrk="1" hangingPunct="1">
              <a:buClr>
                <a:schemeClr val="tx1">
                  <a:lumMod val="85000"/>
                  <a:lumOff val="15000"/>
                </a:schemeClr>
              </a:buClr>
              <a:buSzPct val="100000"/>
              <a:buFont typeface="Wingdings" panose="05000000000000000000" pitchFamily="2" charset="2"/>
              <a:buAutoNum type="arabicPeriod" startAt="2"/>
            </a:pPr>
            <a:endParaRPr lang="en-US" altLang="zh-CN" sz="2800" dirty="0" smtClean="0">
              <a:solidFill>
                <a:schemeClr val="bg2">
                  <a:lumMod val="90000"/>
                  <a:lumOff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361" y="278608"/>
            <a:ext cx="836518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>
              <a:defRPr sz="4000">
                <a:solidFill>
                  <a:schemeClr val="tx2"/>
                </a:solidFill>
                <a:ea typeface="黑体" pitchFamily="2" charset="-122"/>
              </a:defRPr>
            </a:lvl2pPr>
            <a:lvl3pPr algn="ctr">
              <a:defRPr sz="4000">
                <a:solidFill>
                  <a:schemeClr val="tx2"/>
                </a:solidFill>
                <a:ea typeface="黑体" pitchFamily="2" charset="-122"/>
              </a:defRPr>
            </a:lvl3pPr>
            <a:lvl4pPr algn="ctr">
              <a:defRPr sz="4000">
                <a:solidFill>
                  <a:schemeClr val="tx2"/>
                </a:solidFill>
                <a:ea typeface="黑体" pitchFamily="2" charset="-122"/>
              </a:defRPr>
            </a:lvl4pPr>
            <a:lvl5pPr algn="ctr">
              <a:defRPr sz="4000">
                <a:solidFill>
                  <a:schemeClr val="tx2"/>
                </a:solidFill>
                <a:ea typeface="黑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9pPr>
          </a:lstStyle>
          <a:p>
            <a:r>
              <a:rPr lang="en-US" altLang="zh-CN" dirty="0" smtClean="0"/>
              <a:t>2.4   </a:t>
            </a:r>
            <a:r>
              <a:rPr lang="zh-CN" altLang="en-US" dirty="0"/>
              <a:t>线性表的链式存储及运算实现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187582" y="3078085"/>
            <a:ext cx="38222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思路：</a:t>
            </a:r>
            <a:endParaRPr lang="zh-CN" altLang="en-US" sz="2800" dirty="0">
              <a:solidFill>
                <a:srgbClr val="002A7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468221" y="5267638"/>
            <a:ext cx="544513" cy="8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  <a:cs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  <a:cs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  <a:cs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  <a:cs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  <a:cs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  <a:cs typeface="仿宋_GB2312" pitchFamily="49" charset="-122"/>
              </a:defRPr>
            </a:lvl9pPr>
          </a:lstStyle>
          <a:p>
            <a:pPr algn="just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sz="1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166417" y="5260559"/>
            <a:ext cx="607739" cy="841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  <a:cs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  <a:cs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  <a:cs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  <a:cs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  <a:cs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  <a:cs typeface="仿宋_GB2312" pitchFamily="49" charset="-122"/>
              </a:defRPr>
            </a:lvl9pPr>
          </a:lstStyle>
          <a:p>
            <a:pPr algn="just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4996667" y="3078085"/>
            <a:ext cx="607739" cy="8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Tahoma" panose="020B0604030504040204" pitchFamily="34" charset="0"/>
                <a:ea typeface="黑体" panose="02010609060101010101" pitchFamily="49" charset="-122"/>
                <a:cs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  <a:cs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  <a:cs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  <a:cs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  <a:cs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仿宋_GB2312" pitchFamily="49" charset="-122"/>
                <a:cs typeface="仿宋_GB2312" pitchFamily="49" charset="-122"/>
              </a:defRPr>
            </a:lvl9pPr>
          </a:lstStyle>
          <a:p>
            <a:pPr algn="just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1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5705535" y="4176259"/>
            <a:ext cx="749671" cy="551302"/>
            <a:chOff x="0" y="0"/>
            <a:chExt cx="840" cy="312"/>
          </a:xfrm>
        </p:grpSpPr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0" y="0"/>
              <a:ext cx="840" cy="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  <a:cs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  <a:cs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  <a:cs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  <a:cs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  <a:cs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420" y="0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8172400" y="4166602"/>
            <a:ext cx="783431" cy="556196"/>
            <a:chOff x="0" y="0"/>
            <a:chExt cx="840" cy="312"/>
          </a:xfrm>
        </p:grpSpPr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840" cy="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  <a:cs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  <a:cs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  <a:cs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  <a:cs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  <a:cs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420" y="0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18"/>
          <p:cNvGrpSpPr>
            <a:grpSpLocks/>
          </p:cNvGrpSpPr>
          <p:nvPr/>
        </p:nvGrpSpPr>
        <p:grpSpPr bwMode="auto">
          <a:xfrm>
            <a:off x="6900511" y="4176259"/>
            <a:ext cx="773223" cy="560959"/>
            <a:chOff x="0" y="0"/>
            <a:chExt cx="840" cy="312"/>
          </a:xfrm>
        </p:grpSpPr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840" cy="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  <a:cs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  <a:cs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  <a:cs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  <a:cs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  <a:cs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420" y="0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" name="Line 24"/>
          <p:cNvSpPr>
            <a:spLocks noChangeShapeType="1"/>
          </p:cNvSpPr>
          <p:nvPr/>
        </p:nvSpPr>
        <p:spPr bwMode="auto">
          <a:xfrm>
            <a:off x="5639766" y="5667886"/>
            <a:ext cx="72641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25"/>
          <p:cNvSpPr>
            <a:spLocks noChangeShapeType="1"/>
          </p:cNvSpPr>
          <p:nvPr/>
        </p:nvSpPr>
        <p:spPr bwMode="auto">
          <a:xfrm>
            <a:off x="6269369" y="4452129"/>
            <a:ext cx="84687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>
            <a:off x="5377051" y="3644090"/>
            <a:ext cx="569980" cy="5080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27"/>
          <p:cNvSpPr>
            <a:spLocks noChangeShapeType="1"/>
          </p:cNvSpPr>
          <p:nvPr/>
        </p:nvSpPr>
        <p:spPr bwMode="auto">
          <a:xfrm>
            <a:off x="7553163" y="4449748"/>
            <a:ext cx="619237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3" name="Group 28"/>
          <p:cNvGrpSpPr>
            <a:grpSpLocks/>
          </p:cNvGrpSpPr>
          <p:nvPr/>
        </p:nvGrpSpPr>
        <p:grpSpPr bwMode="auto">
          <a:xfrm>
            <a:off x="6438325" y="5285835"/>
            <a:ext cx="901280" cy="636650"/>
            <a:chOff x="0" y="0"/>
            <a:chExt cx="840" cy="312"/>
          </a:xfrm>
        </p:grpSpPr>
        <p:sp>
          <p:nvSpPr>
            <p:cNvPr id="24" name="Rectangle 29"/>
            <p:cNvSpPr>
              <a:spLocks noChangeArrowheads="1"/>
            </p:cNvSpPr>
            <p:nvPr/>
          </p:nvSpPr>
          <p:spPr bwMode="auto">
            <a:xfrm>
              <a:off x="0" y="0"/>
              <a:ext cx="840" cy="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  <a:cs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  <a:cs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  <a:cs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  <a:cs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  <a:cs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" name="Line 30"/>
            <p:cNvSpPr>
              <a:spLocks noChangeShapeType="1"/>
            </p:cNvSpPr>
            <p:nvPr/>
          </p:nvSpPr>
          <p:spPr bwMode="auto">
            <a:xfrm>
              <a:off x="420" y="0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" name="Line 31"/>
          <p:cNvSpPr>
            <a:spLocks noChangeShapeType="1"/>
          </p:cNvSpPr>
          <p:nvPr/>
        </p:nvSpPr>
        <p:spPr bwMode="auto">
          <a:xfrm>
            <a:off x="4814114" y="4449748"/>
            <a:ext cx="84867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35"/>
          <p:cNvSpPr>
            <a:spLocks noChangeShapeType="1"/>
          </p:cNvSpPr>
          <p:nvPr/>
        </p:nvSpPr>
        <p:spPr bwMode="auto">
          <a:xfrm flipV="1">
            <a:off x="7116247" y="4767250"/>
            <a:ext cx="236149" cy="610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85794" y="3121997"/>
            <a:ext cx="34681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指针</a:t>
            </a:r>
            <a:r>
              <a:rPr lang="en-US" altLang="zh-CN" sz="28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8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指向第</a:t>
            </a:r>
            <a:r>
              <a:rPr lang="en-US" altLang="zh-CN" sz="28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i-1</a:t>
            </a:r>
            <a:r>
              <a:rPr lang="zh-CN" altLang="en-US" sz="28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结点，指针</a:t>
            </a:r>
            <a:r>
              <a:rPr lang="en-US" altLang="zh-CN" sz="28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r>
              <a:rPr lang="zh-CN" altLang="en-US" sz="28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指向值为</a:t>
            </a:r>
            <a:r>
              <a:rPr lang="en-US" altLang="zh-CN" sz="28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的新结点</a:t>
            </a:r>
            <a:endParaRPr lang="en-US" altLang="zh-CN" sz="2800" dirty="0">
              <a:solidFill>
                <a:schemeClr val="bg2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18966" y="4737218"/>
            <a:ext cx="29690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q-&gt;next=p-&gt;next; </a:t>
            </a:r>
            <a:endParaRPr lang="zh-CN" altLang="en-US" sz="2800" dirty="0">
              <a:solidFill>
                <a:srgbClr val="CC33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18966" y="5377364"/>
            <a:ext cx="189507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p-&gt;next=q;</a:t>
            </a:r>
          </a:p>
        </p:txBody>
      </p:sp>
    </p:spTree>
    <p:extLst>
      <p:ext uri="{BB962C8B-B14F-4D97-AF65-F5344CB8AC3E}">
        <p14:creationId xmlns:p14="http://schemas.microsoft.com/office/powerpoint/2010/main" val="60937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900000">
                                      <p:cBhvr>
                                        <p:cTn id="4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07407E-6 L -0.02291 0.0710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6" y="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9" grpId="0" animBg="1"/>
      <p:bldP spid="20" grpId="0" animBg="1"/>
      <p:bldP spid="20" grpId="1" animBg="1"/>
      <p:bldP spid="21" grpId="0" animBg="1"/>
      <p:bldP spid="27" grpId="0" animBg="1"/>
      <p:bldP spid="28" grpId="0"/>
      <p:bldP spid="2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插入算法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0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LinkList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Insert_LinkList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LinkList  H, </a:t>
            </a:r>
            <a:r>
              <a:rPr lang="en-US" altLang="zh-CN" sz="20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0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i,DataType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x)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{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endParaRPr lang="en-US" altLang="zh-CN" sz="2000" dirty="0" smtClean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dirty="0" smtClean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dirty="0" smtClean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dirty="0" smtClean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dirty="0" smtClean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dirty="0" smtClean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 </a:t>
            </a:r>
            <a:r>
              <a:rPr lang="zh-CN" alt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065810" y="5449134"/>
            <a:ext cx="770630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2A7E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</a:rPr>
              <a:t>q-&gt;next=p-&gt;next;     </a:t>
            </a:r>
            <a:r>
              <a:rPr lang="en-US" altLang="zh-CN" sz="2000" dirty="0">
                <a:solidFill>
                  <a:srgbClr val="777777"/>
                </a:solidFill>
                <a:latin typeface="Times New Roman" panose="02020603050405020304" pitchFamily="18" charset="0"/>
              </a:rPr>
              <a:t>/*</a:t>
            </a:r>
            <a:r>
              <a:rPr lang="zh-CN" altLang="en-US" sz="2000" dirty="0">
                <a:solidFill>
                  <a:srgbClr val="777777"/>
                </a:solidFill>
                <a:latin typeface="Times New Roman" panose="02020603050405020304" pitchFamily="18" charset="0"/>
              </a:rPr>
              <a:t>新结点插入在第</a:t>
            </a:r>
            <a:r>
              <a:rPr lang="en-US" altLang="zh-CN" sz="2000" dirty="0">
                <a:solidFill>
                  <a:srgbClr val="777777"/>
                </a:solidFill>
                <a:latin typeface="Times New Roman" panose="02020603050405020304" pitchFamily="18" charset="0"/>
              </a:rPr>
              <a:t>i-1</a:t>
            </a:r>
            <a:r>
              <a:rPr lang="zh-CN" altLang="en-US" sz="2000" dirty="0">
                <a:solidFill>
                  <a:srgbClr val="777777"/>
                </a:solidFill>
                <a:latin typeface="Times New Roman" panose="02020603050405020304" pitchFamily="18" charset="0"/>
              </a:rPr>
              <a:t>个结点的后面*</a:t>
            </a:r>
            <a:r>
              <a:rPr lang="en-US" altLang="zh-CN" sz="2000" dirty="0">
                <a:solidFill>
                  <a:srgbClr val="777777"/>
                </a:solidFill>
                <a:latin typeface="Times New Roman" panose="02020603050405020304" pitchFamily="18" charset="0"/>
              </a:rPr>
              <a:t>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p-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</a:rPr>
              <a:t>&gt;next=q;</a:t>
            </a:r>
            <a:endParaRPr lang="en-US" altLang="zh-CN" sz="2000" kern="0" dirty="0">
              <a:solidFill>
                <a:schemeClr val="bg2">
                  <a:lumMod val="90000"/>
                  <a:lumOff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1087301" y="2538004"/>
            <a:ext cx="669793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(!p) { 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＂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有误＂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return (0);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002A7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3608" y="1662718"/>
            <a:ext cx="16498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LinkList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00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p,q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  <a:endParaRPr lang="zh-CN" altLang="en-US" sz="2000" dirty="0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065810" y="2062828"/>
            <a:ext cx="72061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p=</a:t>
            </a:r>
            <a:r>
              <a:rPr lang="en-US" altLang="zh-CN" sz="2000" dirty="0" err="1" smtClean="0">
                <a:solidFill>
                  <a:srgbClr val="002A7E"/>
                </a:solidFill>
                <a:latin typeface="Times New Roman" panose="02020603050405020304" pitchFamily="18" charset="0"/>
              </a:rPr>
              <a:t>Locate_LinkList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</a:rPr>
              <a:t>( H, i-1);  </a:t>
            </a:r>
            <a:r>
              <a:rPr lang="en-US" altLang="zh-CN" sz="2000" b="1" dirty="0">
                <a:solidFill>
                  <a:srgbClr val="777777"/>
                </a:solidFill>
                <a:latin typeface="Times New Roman" panose="02020603050405020304" pitchFamily="18" charset="0"/>
              </a:rPr>
              <a:t>/*</a:t>
            </a:r>
            <a:r>
              <a:rPr lang="zh-CN" altLang="en-US" sz="2000" dirty="0">
                <a:solidFill>
                  <a:srgbClr val="777777"/>
                </a:solidFill>
                <a:latin typeface="Times New Roman" panose="02020603050405020304" pitchFamily="18" charset="0"/>
              </a:rPr>
              <a:t>找第</a:t>
            </a:r>
            <a:r>
              <a:rPr lang="en-US" altLang="zh-CN" sz="2000" dirty="0">
                <a:solidFill>
                  <a:srgbClr val="777777"/>
                </a:solidFill>
                <a:latin typeface="Times New Roman" panose="02020603050405020304" pitchFamily="18" charset="0"/>
              </a:rPr>
              <a:t>i-1</a:t>
            </a:r>
            <a:r>
              <a:rPr lang="zh-CN" altLang="en-US" sz="2000" dirty="0">
                <a:solidFill>
                  <a:srgbClr val="777777"/>
                </a:solidFill>
                <a:latin typeface="Times New Roman" panose="02020603050405020304" pitchFamily="18" charset="0"/>
              </a:rPr>
              <a:t>个结点地址</a:t>
            </a:r>
            <a:r>
              <a:rPr lang="zh-CN" altLang="en-US" sz="2000" b="1" dirty="0">
                <a:solidFill>
                  <a:srgbClr val="777777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000" b="1" dirty="0">
                <a:solidFill>
                  <a:srgbClr val="777777"/>
                </a:solidFill>
                <a:latin typeface="Times New Roman" panose="02020603050405020304" pitchFamily="18" charset="0"/>
              </a:rPr>
              <a:t>/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43608" y="3703042"/>
            <a:ext cx="424847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2A7E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q=(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LNode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if (!q) {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(”</a:t>
            </a:r>
            <a:r>
              <a:rPr lang="zh-CN" altLang="en-US" sz="2000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申请空间失败”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return (0);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     </a:t>
            </a:r>
            <a:r>
              <a:rPr lang="en-US" altLang="zh-CN" sz="20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zh-CN" altLang="en-US" sz="20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申请空间失败，不能插入*</a:t>
            </a:r>
            <a:r>
              <a:rPr lang="en-US" altLang="zh-CN" sz="20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q-&gt;data=x;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691680" y="2951699"/>
            <a:ext cx="5194140" cy="1430178"/>
            <a:chOff x="3104891" y="3064945"/>
            <a:chExt cx="5194140" cy="1430178"/>
          </a:xfrm>
        </p:grpSpPr>
        <p:sp>
          <p:nvSpPr>
            <p:cNvPr id="11" name="矩形 10"/>
            <p:cNvSpPr/>
            <p:nvPr/>
          </p:nvSpPr>
          <p:spPr>
            <a:xfrm>
              <a:off x="3104891" y="3064945"/>
              <a:ext cx="5194140" cy="1430178"/>
            </a:xfrm>
            <a:prstGeom prst="rec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isometricOffAxis1Right"/>
              <a:lightRig rig="threePt" dir="t"/>
            </a:scene3d>
            <a:sp3d z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 smtClean="0">
                  <a:solidFill>
                    <a:schemeClr val="tx2">
                      <a:lumMod val="50000"/>
                    </a:schemeClr>
                  </a:solidFill>
                </a:rPr>
                <a:t>              时间</a:t>
              </a:r>
              <a:r>
                <a:rPr lang="zh-CN" altLang="en-US" dirty="0">
                  <a:solidFill>
                    <a:schemeClr val="tx2">
                      <a:lumMod val="50000"/>
                    </a:schemeClr>
                  </a:solidFill>
                </a:rPr>
                <a:t>复杂</a:t>
              </a:r>
              <a:r>
                <a:rPr lang="zh-CN" altLang="en-US" dirty="0" smtClean="0">
                  <a:solidFill>
                    <a:schemeClr val="tx2">
                      <a:lumMod val="50000"/>
                    </a:schemeClr>
                  </a:solidFill>
                </a:rPr>
                <a:t>度</a:t>
              </a:r>
              <a:endParaRPr lang="zh-CN" altLang="en-US" dirty="0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zh-CN" altLang="en-US" dirty="0"/>
            </a:p>
          </p:txBody>
        </p:sp>
        <p:grpSp>
          <p:nvGrpSpPr>
            <p:cNvPr id="14" name="Group 4"/>
            <p:cNvGrpSpPr>
              <a:grpSpLocks/>
            </p:cNvGrpSpPr>
            <p:nvPr/>
          </p:nvGrpSpPr>
          <p:grpSpPr bwMode="auto">
            <a:xfrm>
              <a:off x="5980745" y="3074472"/>
              <a:ext cx="1174071" cy="863625"/>
              <a:chOff x="-25" y="-238"/>
              <a:chExt cx="944" cy="720"/>
            </a:xfrm>
          </p:grpSpPr>
          <p:sp>
            <p:nvSpPr>
              <p:cNvPr id="15" name="Rectangle 5"/>
              <p:cNvSpPr>
                <a:spLocks noChangeArrowheads="1"/>
              </p:cNvSpPr>
              <p:nvPr/>
            </p:nvSpPr>
            <p:spPr bwMode="auto">
              <a:xfrm>
                <a:off x="-25" y="-132"/>
                <a:ext cx="384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2562" tIns="46038" rIns="182562" bIns="46038">
                <a:spAutoFit/>
              </a:bodyPr>
              <a:lstStyle>
                <a:lvl1pPr marL="577850" indent="-5778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030288" indent="-4508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431925" indent="-4000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85737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971675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4288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8860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3432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004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None/>
                  <a:defRPr/>
                </a:pPr>
                <a:r>
                  <a:rPr lang="zh-CN" altLang="en-US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？</a:t>
                </a:r>
              </a:p>
            </p:txBody>
          </p:sp>
          <p:pic>
            <p:nvPicPr>
              <p:cNvPr id="17" name="Picture 6" descr="BD06774_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" y="-238"/>
                <a:ext cx="657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98452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250" autoRev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2" dur="25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25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25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8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AB7D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AB7D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4" dur="25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25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25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94986"/>
            <a:ext cx="4634602" cy="658642"/>
          </a:xfrm>
        </p:spPr>
        <p:txBody>
          <a:bodyPr wrap="none">
            <a:spAutoFit/>
          </a:bodyPr>
          <a:lstStyle/>
          <a:p>
            <a:pPr marL="342900" indent="-342900" algn="l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kern="1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单链表</a:t>
            </a:r>
            <a:r>
              <a:rPr lang="zh-CN" altLang="en-US" sz="3200" kern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的基本运算实现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263" y="1988840"/>
            <a:ext cx="7958802" cy="855291"/>
          </a:xfrm>
        </p:spPr>
        <p:txBody>
          <a:bodyPr/>
          <a:lstStyle/>
          <a:p>
            <a:pPr marL="514350" indent="-514350" eaLnBrk="1" hangingPunct="1">
              <a:buClr>
                <a:schemeClr val="hlink"/>
              </a:buClr>
              <a:buSzPct val="100000"/>
              <a:buFont typeface="+mj-lt"/>
              <a:buAutoNum type="arabicPeriod" startAt="2"/>
            </a:pPr>
            <a:r>
              <a:rPr lang="zh-CN" altLang="en-US" sz="2800" kern="1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删除操作：</a:t>
            </a:r>
            <a:r>
              <a:rPr lang="zh-CN" altLang="en-US" sz="2800" kern="12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删除</a:t>
            </a:r>
            <a:r>
              <a:rPr lang="zh-CN" altLang="en-US" sz="2800" kern="120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</a:t>
            </a:r>
            <a:r>
              <a:rPr lang="zh-CN" altLang="en-US" sz="2800" kern="12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链表的第</a:t>
            </a:r>
            <a:r>
              <a:rPr lang="en-US" altLang="zh-CN" sz="2800" kern="1200" dirty="0" err="1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kern="120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个结点</a:t>
            </a:r>
            <a:endParaRPr lang="en-US" altLang="zh-CN" sz="2800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 eaLnBrk="1" hangingPunct="1">
              <a:buClr>
                <a:schemeClr val="tx1">
                  <a:lumMod val="85000"/>
                  <a:lumOff val="15000"/>
                </a:schemeClr>
              </a:buClr>
              <a:buSzPct val="100000"/>
              <a:buFont typeface="Wingdings" panose="05000000000000000000" pitchFamily="2" charset="2"/>
              <a:buAutoNum type="arabicPeriod" startAt="2"/>
            </a:pPr>
            <a:endParaRPr lang="en-US" altLang="zh-CN" sz="2800" dirty="0" smtClean="0">
              <a:solidFill>
                <a:schemeClr val="bg2">
                  <a:lumMod val="90000"/>
                  <a:lumOff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361" y="278608"/>
            <a:ext cx="836518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>
              <a:defRPr sz="4000">
                <a:solidFill>
                  <a:schemeClr val="tx2"/>
                </a:solidFill>
                <a:ea typeface="黑体" pitchFamily="2" charset="-122"/>
              </a:defRPr>
            </a:lvl2pPr>
            <a:lvl3pPr algn="ctr">
              <a:defRPr sz="4000">
                <a:solidFill>
                  <a:schemeClr val="tx2"/>
                </a:solidFill>
                <a:ea typeface="黑体" pitchFamily="2" charset="-122"/>
              </a:defRPr>
            </a:lvl3pPr>
            <a:lvl4pPr algn="ctr">
              <a:defRPr sz="4000">
                <a:solidFill>
                  <a:schemeClr val="tx2"/>
                </a:solidFill>
                <a:ea typeface="黑体" pitchFamily="2" charset="-122"/>
              </a:defRPr>
            </a:lvl4pPr>
            <a:lvl5pPr algn="ctr">
              <a:defRPr sz="4000">
                <a:solidFill>
                  <a:schemeClr val="tx2"/>
                </a:solidFill>
                <a:ea typeface="黑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9pPr>
          </a:lstStyle>
          <a:p>
            <a:r>
              <a:rPr lang="en-US" altLang="zh-CN" dirty="0" smtClean="0"/>
              <a:t>2.4   </a:t>
            </a:r>
            <a:r>
              <a:rPr lang="zh-CN" altLang="en-US" dirty="0"/>
              <a:t>线性表的链式存储及运算实现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192606" y="2658526"/>
            <a:ext cx="38222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思路：</a:t>
            </a:r>
            <a:endParaRPr lang="zh-CN" altLang="en-US" sz="2800" dirty="0">
              <a:solidFill>
                <a:srgbClr val="002A7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86745" y="2619226"/>
            <a:ext cx="34681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指针</a:t>
            </a:r>
            <a:r>
              <a:rPr lang="en-US" altLang="zh-CN" sz="28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8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指向第</a:t>
            </a:r>
            <a:r>
              <a:rPr lang="en-US" altLang="zh-CN" sz="28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i-1</a:t>
            </a:r>
            <a:r>
              <a:rPr lang="zh-CN" altLang="en-US" sz="28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结点，指针</a:t>
            </a:r>
            <a:r>
              <a:rPr lang="en-US" altLang="zh-CN" sz="28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r>
              <a:rPr lang="zh-CN" alt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指向</a:t>
            </a:r>
            <a:r>
              <a:rPr lang="zh-CN" altLang="en-US" sz="2800" dirty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800" dirty="0" err="1" smtClean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个结点</a:t>
            </a:r>
            <a:endParaRPr lang="en-US" altLang="zh-CN" sz="2800" dirty="0">
              <a:solidFill>
                <a:schemeClr val="bg2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675581" y="3618576"/>
            <a:ext cx="29690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 smtClean="0">
                <a:solidFill>
                  <a:srgbClr val="CC3300"/>
                </a:solidFill>
                <a:latin typeface="Times New Roman" panose="02020603050405020304" pitchFamily="18" charset="0"/>
              </a:rPr>
              <a:t>-&gt;next=q-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&gt;next; </a:t>
            </a:r>
            <a:endParaRPr lang="zh-CN" altLang="en-US" sz="2800" dirty="0">
              <a:solidFill>
                <a:srgbClr val="CC33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733994" y="4243019"/>
            <a:ext cx="1335558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 smtClean="0">
                <a:solidFill>
                  <a:srgbClr val="CC3300"/>
                </a:solidFill>
                <a:latin typeface="Times New Roman" panose="02020603050405020304" pitchFamily="18" charset="0"/>
              </a:rPr>
              <a:t>ree(q);</a:t>
            </a:r>
            <a:endParaRPr lang="en-US" altLang="zh-CN" sz="2800" b="1" dirty="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0" name="Group 12"/>
          <p:cNvGrpSpPr>
            <a:grpSpLocks/>
          </p:cNvGrpSpPr>
          <p:nvPr/>
        </p:nvGrpSpPr>
        <p:grpSpPr bwMode="auto">
          <a:xfrm>
            <a:off x="3502839" y="5466147"/>
            <a:ext cx="855663" cy="555625"/>
            <a:chOff x="0" y="0"/>
            <a:chExt cx="840" cy="312"/>
          </a:xfrm>
        </p:grpSpPr>
        <p:sp>
          <p:nvSpPr>
            <p:cNvPr id="31" name="Rectangle 13"/>
            <p:cNvSpPr>
              <a:spLocks noChangeArrowheads="1"/>
            </p:cNvSpPr>
            <p:nvPr/>
          </p:nvSpPr>
          <p:spPr bwMode="auto">
            <a:xfrm>
              <a:off x="0" y="0"/>
              <a:ext cx="840" cy="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  <a:cs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  <a:cs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  <a:cs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  <a:cs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  <a:cs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" name="Line 14"/>
            <p:cNvSpPr>
              <a:spLocks noChangeShapeType="1"/>
            </p:cNvSpPr>
            <p:nvPr/>
          </p:nvSpPr>
          <p:spPr bwMode="auto">
            <a:xfrm>
              <a:off x="420" y="0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" name="Group 15"/>
          <p:cNvGrpSpPr>
            <a:grpSpLocks/>
          </p:cNvGrpSpPr>
          <p:nvPr/>
        </p:nvGrpSpPr>
        <p:grpSpPr bwMode="auto">
          <a:xfrm>
            <a:off x="6542902" y="5461384"/>
            <a:ext cx="855662" cy="555625"/>
            <a:chOff x="0" y="0"/>
            <a:chExt cx="840" cy="312"/>
          </a:xfrm>
        </p:grpSpPr>
        <p:sp>
          <p:nvSpPr>
            <p:cNvPr id="34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840" cy="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  <a:cs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  <a:cs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  <a:cs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  <a:cs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  <a:cs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5" name="Line 17"/>
            <p:cNvSpPr>
              <a:spLocks noChangeShapeType="1"/>
            </p:cNvSpPr>
            <p:nvPr/>
          </p:nvSpPr>
          <p:spPr bwMode="auto">
            <a:xfrm>
              <a:off x="420" y="0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" name="Line 22"/>
          <p:cNvSpPr>
            <a:spLocks noChangeShapeType="1"/>
          </p:cNvSpPr>
          <p:nvPr/>
        </p:nvSpPr>
        <p:spPr bwMode="auto">
          <a:xfrm>
            <a:off x="4166414" y="5748722"/>
            <a:ext cx="747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Line 28"/>
          <p:cNvSpPr>
            <a:spLocks noChangeShapeType="1"/>
          </p:cNvSpPr>
          <p:nvPr/>
        </p:nvSpPr>
        <p:spPr bwMode="auto">
          <a:xfrm>
            <a:off x="2767827" y="5743959"/>
            <a:ext cx="749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Arc 33"/>
          <p:cNvSpPr>
            <a:spLocks/>
          </p:cNvSpPr>
          <p:nvPr/>
        </p:nvSpPr>
        <p:spPr bwMode="auto">
          <a:xfrm rot="788063" flipV="1">
            <a:off x="4237852" y="5461384"/>
            <a:ext cx="2503487" cy="1143000"/>
          </a:xfrm>
          <a:custGeom>
            <a:avLst/>
            <a:gdLst>
              <a:gd name="T0" fmla="*/ 0 w 37562"/>
              <a:gd name="T1" fmla="*/ 19732837 h 21600"/>
              <a:gd name="T2" fmla="*/ 166856056 w 37562"/>
              <a:gd name="T3" fmla="*/ 60483750 h 21600"/>
              <a:gd name="T4" fmla="*/ 70905627 w 37562"/>
              <a:gd name="T5" fmla="*/ 6048375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562" h="21600" fill="none" extrusionOk="0">
                <a:moveTo>
                  <a:pt x="0" y="7047"/>
                </a:moveTo>
                <a:cubicBezTo>
                  <a:pt x="4093" y="2558"/>
                  <a:pt x="9887" y="-1"/>
                  <a:pt x="15962" y="0"/>
                </a:cubicBezTo>
                <a:cubicBezTo>
                  <a:pt x="27891" y="0"/>
                  <a:pt x="37562" y="9670"/>
                  <a:pt x="37562" y="21600"/>
                </a:cubicBezTo>
              </a:path>
              <a:path w="37562" h="21600" stroke="0" extrusionOk="0">
                <a:moveTo>
                  <a:pt x="0" y="7047"/>
                </a:moveTo>
                <a:cubicBezTo>
                  <a:pt x="4093" y="2558"/>
                  <a:pt x="9887" y="-1"/>
                  <a:pt x="15962" y="0"/>
                </a:cubicBezTo>
                <a:cubicBezTo>
                  <a:pt x="27891" y="0"/>
                  <a:pt x="37562" y="9670"/>
                  <a:pt x="37562" y="21600"/>
                </a:cubicBezTo>
                <a:lnTo>
                  <a:pt x="15962" y="21600"/>
                </a:lnTo>
                <a:lnTo>
                  <a:pt x="0" y="7047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4968065" y="5461384"/>
            <a:ext cx="1541462" cy="555625"/>
            <a:chOff x="4968065" y="5461384"/>
            <a:chExt cx="1541462" cy="555625"/>
          </a:xfrm>
        </p:grpSpPr>
        <p:sp>
          <p:nvSpPr>
            <p:cNvPr id="42" name="Line 46"/>
            <p:cNvSpPr>
              <a:spLocks noChangeShapeType="1"/>
            </p:cNvSpPr>
            <p:nvPr/>
          </p:nvSpPr>
          <p:spPr bwMode="auto">
            <a:xfrm>
              <a:off x="5760227" y="5748722"/>
              <a:ext cx="749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3" name="Group 47"/>
            <p:cNvGrpSpPr>
              <a:grpSpLocks/>
            </p:cNvGrpSpPr>
            <p:nvPr/>
          </p:nvGrpSpPr>
          <p:grpSpPr bwMode="auto">
            <a:xfrm>
              <a:off x="4968065" y="5461384"/>
              <a:ext cx="857250" cy="555625"/>
              <a:chOff x="0" y="0"/>
              <a:chExt cx="840" cy="312"/>
            </a:xfrm>
          </p:grpSpPr>
          <p:sp>
            <p:nvSpPr>
              <p:cNvPr id="45" name="Rectangle 4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4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rgbClr val="993300"/>
                    </a:solidFill>
                    <a:latin typeface="Tahoma" panose="020B0604030504040204" pitchFamily="34" charset="0"/>
                    <a:ea typeface="黑体" panose="02010609060101010101" pitchFamily="49" charset="-122"/>
                    <a:cs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200">
                    <a:solidFill>
                      <a:srgbClr val="002A7E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rgbClr val="003300"/>
                    </a:solidFill>
                    <a:latin typeface="Times New Roman" panose="02020603050405020304" pitchFamily="18" charset="0"/>
                    <a:ea typeface="楷体_GB2312" pitchFamily="49" charset="-122"/>
                    <a:cs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rgbClr val="993300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  <a:cs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  <a:cs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  <a:cs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  <a:cs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仿宋_GB2312" pitchFamily="49" charset="-122"/>
                    <a:cs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6" name="Line 49"/>
              <p:cNvSpPr>
                <a:spLocks noChangeShapeType="1"/>
              </p:cNvSpPr>
              <p:nvPr/>
            </p:nvSpPr>
            <p:spPr bwMode="auto">
              <a:xfrm>
                <a:off x="420" y="0"/>
                <a:ext cx="0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4823602" y="4524759"/>
            <a:ext cx="536575" cy="936625"/>
            <a:chOff x="4814114" y="4524759"/>
            <a:chExt cx="536575" cy="936625"/>
          </a:xfrm>
        </p:grpSpPr>
        <p:sp>
          <p:nvSpPr>
            <p:cNvPr id="41" name="Text Box 45"/>
            <p:cNvSpPr txBox="1">
              <a:spLocks noChangeArrowheads="1"/>
            </p:cNvSpPr>
            <p:nvPr/>
          </p:nvSpPr>
          <p:spPr bwMode="auto">
            <a:xfrm>
              <a:off x="4814114" y="4524759"/>
              <a:ext cx="536575" cy="833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  <a:cs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  <a:cs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  <a:cs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  <a:cs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  <a:cs typeface="仿宋_GB2312" pitchFamily="49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4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44" name="Line 50"/>
            <p:cNvSpPr>
              <a:spLocks noChangeShapeType="1"/>
            </p:cNvSpPr>
            <p:nvPr/>
          </p:nvSpPr>
          <p:spPr bwMode="auto">
            <a:xfrm>
              <a:off x="5174477" y="4956559"/>
              <a:ext cx="144463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831221" y="4539840"/>
            <a:ext cx="1046268" cy="848519"/>
            <a:chOff x="2831221" y="4539840"/>
            <a:chExt cx="1046268" cy="848519"/>
          </a:xfrm>
        </p:grpSpPr>
        <p:sp>
          <p:nvSpPr>
            <p:cNvPr id="37" name="Line 23"/>
            <p:cNvSpPr>
              <a:spLocks noChangeShapeType="1"/>
            </p:cNvSpPr>
            <p:nvPr/>
          </p:nvSpPr>
          <p:spPr bwMode="auto">
            <a:xfrm>
              <a:off x="3374252" y="4885122"/>
              <a:ext cx="503237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2831221" y="4539840"/>
              <a:ext cx="536575" cy="833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rgbClr val="993300"/>
                  </a:solidFill>
                  <a:latin typeface="Tahoma" panose="020B0604030504040204" pitchFamily="34" charset="0"/>
                  <a:ea typeface="黑体" panose="02010609060101010101" pitchFamily="49" charset="-122"/>
                  <a:cs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200">
                  <a:solidFill>
                    <a:srgbClr val="002A7E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rgbClr val="003300"/>
                  </a:solidFill>
                  <a:latin typeface="Times New Roman" panose="02020603050405020304" pitchFamily="18" charset="0"/>
                  <a:ea typeface="楷体_GB2312" pitchFamily="49" charset="-122"/>
                  <a:cs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rgbClr val="993300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  <a:cs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  <a:cs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  <a:cs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  <a:cs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仿宋_GB2312" pitchFamily="49" charset="-122"/>
                  <a:cs typeface="仿宋_GB2312" pitchFamily="49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4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330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/>
      <p:bldP spid="29" grpId="0"/>
      <p:bldP spid="36" grpId="0" animBg="1"/>
      <p:bldP spid="36" grpId="1" animBg="1"/>
      <p:bldP spid="3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删除算法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scene3d>
            <a:camera prst="orthographicFront"/>
            <a:lightRig rig="threePt" dir="t">
              <a:rot lat="0" lon="0" rev="18000000"/>
            </a:lightRig>
          </a:scene3d>
          <a:sp3d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0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LinkList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Del_LinkList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LinkList  H, </a:t>
            </a:r>
            <a:r>
              <a:rPr lang="en-US" altLang="zh-CN" sz="20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0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{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endParaRPr lang="en-US" altLang="zh-CN" sz="2000" dirty="0" smtClean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dirty="0" smtClean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dirty="0" smtClean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dirty="0" smtClean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dirty="0" smtClean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dirty="0" smtClean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 </a:t>
            </a:r>
            <a:r>
              <a:rPr lang="zh-CN" alt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043608" y="5109031"/>
            <a:ext cx="770630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2A7E"/>
                </a:solidFill>
                <a:latin typeface="Times New Roman" panose="02020603050405020304" pitchFamily="18" charset="0"/>
              </a:rPr>
              <a:t>  q=p-&gt;next;        </a:t>
            </a:r>
            <a:r>
              <a:rPr lang="en-US" altLang="zh-CN" sz="2000" b="1" dirty="0">
                <a:solidFill>
                  <a:srgbClr val="777777"/>
                </a:solidFill>
                <a:latin typeface="Times New Roman" panose="02020603050405020304" pitchFamily="18" charset="0"/>
              </a:rPr>
              <a:t>/*q</a:t>
            </a:r>
            <a:r>
              <a:rPr lang="zh-CN" altLang="en-US" sz="2000" b="1" dirty="0">
                <a:solidFill>
                  <a:srgbClr val="777777"/>
                </a:solidFill>
                <a:latin typeface="Times New Roman" panose="02020603050405020304" pitchFamily="18" charset="0"/>
              </a:rPr>
              <a:t>指向第</a:t>
            </a:r>
            <a:r>
              <a:rPr lang="en-US" altLang="zh-CN" sz="2000" b="1" dirty="0" err="1">
                <a:solidFill>
                  <a:srgbClr val="777777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000" b="1" dirty="0">
                <a:solidFill>
                  <a:srgbClr val="777777"/>
                </a:solidFill>
                <a:latin typeface="Times New Roman" panose="02020603050405020304" pitchFamily="18" charset="0"/>
              </a:rPr>
              <a:t>个结点*</a:t>
            </a:r>
            <a:r>
              <a:rPr lang="en-US" altLang="zh-CN" sz="2000" b="1" dirty="0">
                <a:solidFill>
                  <a:srgbClr val="777777"/>
                </a:solidFill>
                <a:latin typeface="Times New Roman" panose="02020603050405020304" pitchFamily="18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2A7E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p-</a:t>
            </a:r>
            <a:r>
              <a:rPr lang="en-US" altLang="zh-CN" sz="2000" b="1" dirty="0">
                <a:solidFill>
                  <a:srgbClr val="002A7E"/>
                </a:solidFill>
                <a:latin typeface="Times New Roman" panose="02020603050405020304" pitchFamily="18" charset="0"/>
              </a:rPr>
              <a:t>&gt;next=q-&gt;next;   </a:t>
            </a:r>
            <a:r>
              <a:rPr lang="en-US" altLang="zh-CN" sz="2000" b="1" dirty="0">
                <a:solidFill>
                  <a:srgbClr val="777777"/>
                </a:solidFill>
                <a:latin typeface="Times New Roman" panose="02020603050405020304" pitchFamily="18" charset="0"/>
              </a:rPr>
              <a:t>/*</a:t>
            </a:r>
            <a:r>
              <a:rPr lang="zh-CN" altLang="en-US" sz="2000" b="1" dirty="0">
                <a:solidFill>
                  <a:srgbClr val="777777"/>
                </a:solidFill>
                <a:latin typeface="Times New Roman" panose="02020603050405020304" pitchFamily="18" charset="0"/>
              </a:rPr>
              <a:t>从链表中删除*</a:t>
            </a:r>
            <a:r>
              <a:rPr lang="en-US" altLang="zh-CN" sz="2000" b="1" dirty="0">
                <a:solidFill>
                  <a:srgbClr val="777777"/>
                </a:solidFill>
                <a:latin typeface="Times New Roman" panose="02020603050405020304" pitchFamily="18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2A7E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free(q</a:t>
            </a:r>
            <a:r>
              <a:rPr lang="en-US" altLang="zh-CN" sz="2000" b="1" dirty="0">
                <a:solidFill>
                  <a:srgbClr val="002A7E"/>
                </a:solidFill>
                <a:latin typeface="Times New Roman" panose="02020603050405020304" pitchFamily="18" charset="0"/>
              </a:rPr>
              <a:t>);            </a:t>
            </a:r>
            <a:r>
              <a:rPr lang="en-US" altLang="zh-CN" sz="2000" b="1" dirty="0">
                <a:solidFill>
                  <a:srgbClr val="777777"/>
                </a:solidFill>
                <a:latin typeface="Times New Roman" panose="02020603050405020304" pitchFamily="18" charset="0"/>
              </a:rPr>
              <a:t>/*</a:t>
            </a:r>
            <a:r>
              <a:rPr lang="zh-CN" altLang="en-US" sz="2000" b="1" dirty="0">
                <a:solidFill>
                  <a:srgbClr val="777777"/>
                </a:solidFill>
                <a:latin typeface="Times New Roman" panose="02020603050405020304" pitchFamily="18" charset="0"/>
              </a:rPr>
              <a:t>释放*</a:t>
            </a:r>
            <a:r>
              <a:rPr lang="en-US" altLang="zh-CN" sz="2000" b="1" dirty="0">
                <a:solidFill>
                  <a:srgbClr val="777777"/>
                </a:solidFill>
                <a:latin typeface="Times New Roman" panose="02020603050405020304" pitchFamily="18" charset="0"/>
              </a:rPr>
              <a:t>s */</a:t>
            </a:r>
            <a:endParaRPr lang="en-US" altLang="zh-CN" sz="2000" kern="0" dirty="0">
              <a:solidFill>
                <a:schemeClr val="bg2">
                  <a:lumMod val="90000"/>
                  <a:lumOff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1087301" y="2097176"/>
            <a:ext cx="669793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</a:rPr>
              <a:t>if  (H==null  || H-&gt;next==null) {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</a:rPr>
              <a:t>             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</a:rPr>
              <a:t>printf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rgbClr val="002A7E"/>
                </a:solidFill>
                <a:latin typeface="Times New Roman" panose="02020603050405020304" pitchFamily="18" charset="0"/>
              </a:rPr>
              <a:t>＂空表不能删除＂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</a:rPr>
              <a:t>             return (0);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1043608" y="1662718"/>
            <a:ext cx="16498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LinkList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00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p,q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  <a:endParaRPr lang="zh-CN" altLang="en-US" sz="2000" dirty="0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126663" y="3226256"/>
            <a:ext cx="72061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p=</a:t>
            </a:r>
            <a:r>
              <a:rPr lang="en-US" altLang="zh-CN" sz="2000" dirty="0" err="1" smtClean="0">
                <a:solidFill>
                  <a:srgbClr val="002A7E"/>
                </a:solidFill>
                <a:latin typeface="Times New Roman" panose="02020603050405020304" pitchFamily="18" charset="0"/>
              </a:rPr>
              <a:t>Locate_LinkList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</a:rPr>
              <a:t>( H, i-1);  </a:t>
            </a:r>
            <a:r>
              <a:rPr lang="en-US" altLang="zh-CN" sz="2000" b="1" dirty="0">
                <a:solidFill>
                  <a:srgbClr val="777777"/>
                </a:solidFill>
                <a:latin typeface="Times New Roman" panose="02020603050405020304" pitchFamily="18" charset="0"/>
              </a:rPr>
              <a:t>/*</a:t>
            </a:r>
            <a:r>
              <a:rPr lang="zh-CN" altLang="en-US" sz="2000" dirty="0">
                <a:solidFill>
                  <a:srgbClr val="777777"/>
                </a:solidFill>
                <a:latin typeface="Times New Roman" panose="02020603050405020304" pitchFamily="18" charset="0"/>
              </a:rPr>
              <a:t>找第</a:t>
            </a:r>
            <a:r>
              <a:rPr lang="en-US" altLang="zh-CN" sz="2000" dirty="0">
                <a:solidFill>
                  <a:srgbClr val="777777"/>
                </a:solidFill>
                <a:latin typeface="Times New Roman" panose="02020603050405020304" pitchFamily="18" charset="0"/>
              </a:rPr>
              <a:t>i-1</a:t>
            </a:r>
            <a:r>
              <a:rPr lang="zh-CN" altLang="en-US" sz="2000" dirty="0">
                <a:solidFill>
                  <a:srgbClr val="777777"/>
                </a:solidFill>
                <a:latin typeface="Times New Roman" panose="02020603050405020304" pitchFamily="18" charset="0"/>
              </a:rPr>
              <a:t>个结点地址</a:t>
            </a:r>
            <a:r>
              <a:rPr lang="zh-CN" altLang="en-US" sz="2000" b="1" dirty="0">
                <a:solidFill>
                  <a:srgbClr val="777777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000" b="1" dirty="0">
                <a:solidFill>
                  <a:srgbClr val="777777"/>
                </a:solidFill>
                <a:latin typeface="Times New Roman" panose="02020603050405020304" pitchFamily="18" charset="0"/>
              </a:rPr>
              <a:t>/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996235" y="3810853"/>
            <a:ext cx="547260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2A7E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</a:rPr>
              <a:t>if (p==null || p-&gt;next==null 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</a:rPr>
              <a:t>               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</a:rPr>
              <a:t>printf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rgbClr val="002A7E"/>
                </a:solidFill>
                <a:latin typeface="Times New Roman" panose="02020603050405020304" pitchFamily="18" charset="0"/>
              </a:rPr>
              <a:t>＂参数 </a:t>
            </a:r>
            <a:r>
              <a:rPr lang="en-US" altLang="zh-CN" sz="2000" dirty="0" err="1">
                <a:solidFill>
                  <a:srgbClr val="002A7E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2A7E"/>
                </a:solidFill>
                <a:latin typeface="Times New Roman" panose="02020603050405020304" pitchFamily="18" charset="0"/>
              </a:rPr>
              <a:t>错＂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</a:rPr>
              <a:t>              return (0);    </a:t>
            </a:r>
            <a:r>
              <a:rPr lang="en-US" altLang="zh-CN" sz="2000" dirty="0">
                <a:solidFill>
                  <a:srgbClr val="777777"/>
                </a:solidFill>
                <a:latin typeface="Times New Roman" panose="02020603050405020304" pitchFamily="18" charset="0"/>
              </a:rPr>
              <a:t>/*</a:t>
            </a:r>
            <a:r>
              <a:rPr lang="zh-CN" altLang="en-US" sz="2000" dirty="0">
                <a:solidFill>
                  <a:srgbClr val="777777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sz="2000" dirty="0" err="1">
                <a:solidFill>
                  <a:srgbClr val="777777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rgbClr val="777777"/>
                </a:solidFill>
                <a:latin typeface="Times New Roman" panose="02020603050405020304" pitchFamily="18" charset="0"/>
              </a:rPr>
              <a:t>个结点不存在*</a:t>
            </a:r>
            <a:r>
              <a:rPr lang="en-US" altLang="zh-CN" sz="2000" dirty="0">
                <a:solidFill>
                  <a:srgbClr val="777777"/>
                </a:solidFill>
                <a:latin typeface="Times New Roman" panose="02020603050405020304" pitchFamily="18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</a:rPr>
              <a:t>      } </a:t>
            </a:r>
            <a:endParaRPr lang="en-US" altLang="zh-CN" sz="2000" dirty="0">
              <a:solidFill>
                <a:srgbClr val="002A7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88623" y="3922361"/>
            <a:ext cx="5194140" cy="1430178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时间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复杂度为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O(n)</a:t>
            </a:r>
            <a:endParaRPr lang="zh-CN" altLang="en-US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113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25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2" dur="250" autoRev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250" autoRev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250" autoRev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8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AB7D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AB7D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4" dur="25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25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25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10" grpId="0"/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13259" y="1111339"/>
            <a:ext cx="8568952" cy="1791260"/>
          </a:xfrm>
        </p:spPr>
        <p:txBody>
          <a:bodyPr wrap="square">
            <a:spAutoFit/>
          </a:bodyPr>
          <a:lstStyle/>
          <a:p>
            <a:pPr marL="342900" indent="-342900" algn="l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kern="1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循环</a:t>
            </a:r>
            <a:r>
              <a:rPr lang="zh-CN" altLang="en-US" sz="3200" kern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单</a:t>
            </a:r>
            <a:r>
              <a:rPr lang="zh-CN" altLang="en-US" sz="3200" kern="1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链表</a:t>
            </a:r>
            <a:r>
              <a:rPr lang="en-US" altLang="zh-CN" sz="3200" kern="1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: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将单链表头结点地址（头指针）放入最后一个结点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的指针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域中，整个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链表形成一个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环，称为</a:t>
            </a:r>
            <a:r>
              <a:rPr lang="zh-CN" altLang="en-US" sz="3200" kern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循环单</a:t>
            </a:r>
            <a:r>
              <a:rPr lang="zh-CN" altLang="en-US" sz="3200" kern="1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链表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zh-CN" altLang="en-US" sz="3200" kern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</a:t>
            </a:r>
            <a:r>
              <a:rPr lang="zh-CN" altLang="en-US" sz="3200" kern="1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循环链表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3200" kern="1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361" y="278608"/>
            <a:ext cx="836518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>
              <a:defRPr sz="4000">
                <a:solidFill>
                  <a:schemeClr val="tx2"/>
                </a:solidFill>
                <a:ea typeface="黑体" pitchFamily="2" charset="-122"/>
              </a:defRPr>
            </a:lvl2pPr>
            <a:lvl3pPr algn="ctr">
              <a:defRPr sz="4000">
                <a:solidFill>
                  <a:schemeClr val="tx2"/>
                </a:solidFill>
                <a:ea typeface="黑体" pitchFamily="2" charset="-122"/>
              </a:defRPr>
            </a:lvl3pPr>
            <a:lvl4pPr algn="ctr">
              <a:defRPr sz="4000">
                <a:solidFill>
                  <a:schemeClr val="tx2"/>
                </a:solidFill>
                <a:ea typeface="黑体" pitchFamily="2" charset="-122"/>
              </a:defRPr>
            </a:lvl4pPr>
            <a:lvl5pPr algn="ctr">
              <a:defRPr sz="4000">
                <a:solidFill>
                  <a:schemeClr val="tx2"/>
                </a:solidFill>
                <a:ea typeface="黑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9pPr>
          </a:lstStyle>
          <a:p>
            <a:r>
              <a:rPr lang="en-US" altLang="zh-CN" dirty="0" smtClean="0"/>
              <a:t>2.4   </a:t>
            </a:r>
            <a:r>
              <a:rPr lang="zh-CN" altLang="en-US" dirty="0"/>
              <a:t>线性表的链式存储及运算实现</a:t>
            </a:r>
            <a:endParaRPr lang="en-US" altLang="zh-CN" dirty="0"/>
          </a:p>
        </p:txBody>
      </p:sp>
      <p:grpSp>
        <p:nvGrpSpPr>
          <p:cNvPr id="40" name="组合 39"/>
          <p:cNvGrpSpPr/>
          <p:nvPr/>
        </p:nvGrpSpPr>
        <p:grpSpPr>
          <a:xfrm>
            <a:off x="445189" y="3396366"/>
            <a:ext cx="5683802" cy="1021620"/>
            <a:chOff x="2316523" y="5744664"/>
            <a:chExt cx="5683802" cy="1021620"/>
          </a:xfrm>
        </p:grpSpPr>
        <p:grpSp>
          <p:nvGrpSpPr>
            <p:cNvPr id="48" name="组合 47"/>
            <p:cNvGrpSpPr/>
            <p:nvPr/>
          </p:nvGrpSpPr>
          <p:grpSpPr>
            <a:xfrm>
              <a:off x="2435511" y="5744664"/>
              <a:ext cx="5564814" cy="503733"/>
              <a:chOff x="1334699" y="5879712"/>
              <a:chExt cx="5564814" cy="503733"/>
            </a:xfrm>
          </p:grpSpPr>
          <p:grpSp>
            <p:nvGrpSpPr>
              <p:cNvPr id="51" name="组合 50"/>
              <p:cNvGrpSpPr/>
              <p:nvPr/>
            </p:nvGrpSpPr>
            <p:grpSpPr>
              <a:xfrm>
                <a:off x="1334699" y="5879712"/>
                <a:ext cx="5564814" cy="485477"/>
                <a:chOff x="1479577" y="3570397"/>
                <a:chExt cx="5564814" cy="485477"/>
              </a:xfrm>
            </p:grpSpPr>
            <p:grpSp>
              <p:nvGrpSpPr>
                <p:cNvPr id="66" name="Group 81"/>
                <p:cNvGrpSpPr>
                  <a:grpSpLocks/>
                </p:cNvGrpSpPr>
                <p:nvPr/>
              </p:nvGrpSpPr>
              <p:grpSpPr bwMode="auto">
                <a:xfrm>
                  <a:off x="3120265" y="3654236"/>
                  <a:ext cx="647700" cy="401638"/>
                  <a:chOff x="2797" y="2659"/>
                  <a:chExt cx="408" cy="253"/>
                </a:xfrm>
              </p:grpSpPr>
              <p:sp>
                <p:nvSpPr>
                  <p:cNvPr id="81" name="Text Box 8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97" y="2664"/>
                    <a:ext cx="408" cy="233"/>
                  </a:xfrm>
                  <a:prstGeom prst="rect">
                    <a:avLst/>
                  </a:prstGeom>
                  <a:noFill/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18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e</a:t>
                    </a:r>
                    <a:r>
                      <a:rPr lang="en-US" altLang="zh-CN" sz="1800" baseline="-25000" dirty="0" smtClean="0"/>
                      <a:t>1</a:t>
                    </a:r>
                    <a:endParaRPr lang="en-US" altLang="zh-CN" sz="1800" baseline="-25000" dirty="0"/>
                  </a:p>
                </p:txBody>
              </p:sp>
              <p:sp>
                <p:nvSpPr>
                  <p:cNvPr id="82" name="Freeform 83"/>
                  <p:cNvSpPr>
                    <a:spLocks/>
                  </p:cNvSpPr>
                  <p:nvPr/>
                </p:nvSpPr>
                <p:spPr bwMode="auto">
                  <a:xfrm>
                    <a:off x="3018" y="2664"/>
                    <a:ext cx="6" cy="248"/>
                  </a:xfrm>
                  <a:custGeom>
                    <a:avLst/>
                    <a:gdLst>
                      <a:gd name="T0" fmla="*/ 6 w 6"/>
                      <a:gd name="T1" fmla="*/ 0 h 248"/>
                      <a:gd name="T2" fmla="*/ 0 w 6"/>
                      <a:gd name="T3" fmla="*/ 248 h 248"/>
                      <a:gd name="T4" fmla="*/ 0 60000 65536"/>
                      <a:gd name="T5" fmla="*/ 0 60000 65536"/>
                      <a:gd name="T6" fmla="*/ 0 w 6"/>
                      <a:gd name="T7" fmla="*/ 0 h 248"/>
                      <a:gd name="T8" fmla="*/ 6 w 6"/>
                      <a:gd name="T9" fmla="*/ 248 h 24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6" h="248">
                        <a:moveTo>
                          <a:pt x="6" y="0"/>
                        </a:moveTo>
                        <a:lnTo>
                          <a:pt x="0" y="248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83" name="Text Box 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1" y="2659"/>
                    <a:ext cx="116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en-US" altLang="zh-CN" sz="2000" dirty="0"/>
                  </a:p>
                </p:txBody>
              </p:sp>
            </p:grpSp>
            <p:grpSp>
              <p:nvGrpSpPr>
                <p:cNvPr id="67" name="Group 81"/>
                <p:cNvGrpSpPr>
                  <a:grpSpLocks/>
                </p:cNvGrpSpPr>
                <p:nvPr/>
              </p:nvGrpSpPr>
              <p:grpSpPr bwMode="auto">
                <a:xfrm>
                  <a:off x="4090742" y="3654236"/>
                  <a:ext cx="647700" cy="401638"/>
                  <a:chOff x="2797" y="2659"/>
                  <a:chExt cx="408" cy="253"/>
                </a:xfrm>
              </p:grpSpPr>
              <p:sp>
                <p:nvSpPr>
                  <p:cNvPr id="78" name="Text Box 8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97" y="2664"/>
                    <a:ext cx="408" cy="233"/>
                  </a:xfrm>
                  <a:prstGeom prst="rect">
                    <a:avLst/>
                  </a:prstGeom>
                  <a:noFill/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18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e</a:t>
                    </a:r>
                    <a:r>
                      <a:rPr lang="en-US" altLang="zh-CN" sz="1800" baseline="-25000" dirty="0"/>
                      <a:t>2</a:t>
                    </a:r>
                  </a:p>
                </p:txBody>
              </p:sp>
              <p:sp>
                <p:nvSpPr>
                  <p:cNvPr id="79" name="Freeform 83"/>
                  <p:cNvSpPr>
                    <a:spLocks/>
                  </p:cNvSpPr>
                  <p:nvPr/>
                </p:nvSpPr>
                <p:spPr bwMode="auto">
                  <a:xfrm>
                    <a:off x="3018" y="2664"/>
                    <a:ext cx="6" cy="248"/>
                  </a:xfrm>
                  <a:custGeom>
                    <a:avLst/>
                    <a:gdLst>
                      <a:gd name="T0" fmla="*/ 6 w 6"/>
                      <a:gd name="T1" fmla="*/ 0 h 248"/>
                      <a:gd name="T2" fmla="*/ 0 w 6"/>
                      <a:gd name="T3" fmla="*/ 248 h 248"/>
                      <a:gd name="T4" fmla="*/ 0 60000 65536"/>
                      <a:gd name="T5" fmla="*/ 0 60000 65536"/>
                      <a:gd name="T6" fmla="*/ 0 w 6"/>
                      <a:gd name="T7" fmla="*/ 0 h 248"/>
                      <a:gd name="T8" fmla="*/ 6 w 6"/>
                      <a:gd name="T9" fmla="*/ 248 h 24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6" h="248">
                        <a:moveTo>
                          <a:pt x="6" y="0"/>
                        </a:moveTo>
                        <a:lnTo>
                          <a:pt x="0" y="248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80" name="Text Box 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1" y="2659"/>
                    <a:ext cx="116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en-US" altLang="zh-CN" sz="2000" dirty="0"/>
                  </a:p>
                </p:txBody>
              </p:sp>
            </p:grpSp>
            <p:sp>
              <p:nvSpPr>
                <p:cNvPr id="68" name="Line 48"/>
                <p:cNvSpPr>
                  <a:spLocks noChangeShapeType="1"/>
                </p:cNvSpPr>
                <p:nvPr/>
              </p:nvSpPr>
              <p:spPr bwMode="auto">
                <a:xfrm>
                  <a:off x="2687977" y="3854261"/>
                  <a:ext cx="431800" cy="0"/>
                </a:xfrm>
                <a:prstGeom prst="line">
                  <a:avLst/>
                </a:prstGeom>
                <a:noFill/>
                <a:ln w="25400">
                  <a:solidFill>
                    <a:srgbClr val="00006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" name="Line 48"/>
                <p:cNvSpPr>
                  <a:spLocks noChangeShapeType="1"/>
                </p:cNvSpPr>
                <p:nvPr/>
              </p:nvSpPr>
              <p:spPr bwMode="auto">
                <a:xfrm>
                  <a:off x="3664500" y="3855055"/>
                  <a:ext cx="431800" cy="0"/>
                </a:xfrm>
                <a:prstGeom prst="line">
                  <a:avLst/>
                </a:prstGeom>
                <a:noFill/>
                <a:ln w="25400">
                  <a:solidFill>
                    <a:srgbClr val="00006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" name="Line 48"/>
                <p:cNvSpPr>
                  <a:spLocks noChangeShapeType="1"/>
                </p:cNvSpPr>
                <p:nvPr/>
              </p:nvSpPr>
              <p:spPr bwMode="auto">
                <a:xfrm>
                  <a:off x="4554924" y="3855055"/>
                  <a:ext cx="431800" cy="0"/>
                </a:xfrm>
                <a:prstGeom prst="line">
                  <a:avLst/>
                </a:prstGeom>
                <a:noFill/>
                <a:ln w="25400">
                  <a:solidFill>
                    <a:srgbClr val="00006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71" name="Group 81"/>
                <p:cNvGrpSpPr>
                  <a:grpSpLocks/>
                </p:cNvGrpSpPr>
                <p:nvPr/>
              </p:nvGrpSpPr>
              <p:grpSpPr bwMode="auto">
                <a:xfrm>
                  <a:off x="6309378" y="3636772"/>
                  <a:ext cx="735013" cy="415926"/>
                  <a:chOff x="2814" y="2647"/>
                  <a:chExt cx="463" cy="262"/>
                </a:xfrm>
              </p:grpSpPr>
              <p:sp>
                <p:nvSpPr>
                  <p:cNvPr id="75" name="Text Box 8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14" y="2656"/>
                    <a:ext cx="408" cy="233"/>
                  </a:xfrm>
                  <a:prstGeom prst="rect">
                    <a:avLst/>
                  </a:prstGeom>
                  <a:noFill/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18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e</a:t>
                    </a:r>
                    <a:r>
                      <a:rPr lang="en-US" altLang="zh-CN" sz="18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</a:t>
                    </a:r>
                    <a:endParaRPr lang="en-US" altLang="zh-CN" sz="18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6" name="Freeform 83"/>
                  <p:cNvSpPr>
                    <a:spLocks/>
                  </p:cNvSpPr>
                  <p:nvPr/>
                </p:nvSpPr>
                <p:spPr bwMode="auto">
                  <a:xfrm>
                    <a:off x="3018" y="2647"/>
                    <a:ext cx="29" cy="242"/>
                  </a:xfrm>
                  <a:custGeom>
                    <a:avLst/>
                    <a:gdLst>
                      <a:gd name="T0" fmla="*/ 6 w 6"/>
                      <a:gd name="T1" fmla="*/ 0 h 248"/>
                      <a:gd name="T2" fmla="*/ 0 w 6"/>
                      <a:gd name="T3" fmla="*/ 248 h 248"/>
                      <a:gd name="T4" fmla="*/ 0 60000 65536"/>
                      <a:gd name="T5" fmla="*/ 0 60000 65536"/>
                      <a:gd name="T6" fmla="*/ 0 w 6"/>
                      <a:gd name="T7" fmla="*/ 0 h 248"/>
                      <a:gd name="T8" fmla="*/ 6 w 6"/>
                      <a:gd name="T9" fmla="*/ 248 h 24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6" h="248">
                        <a:moveTo>
                          <a:pt x="6" y="0"/>
                        </a:moveTo>
                        <a:lnTo>
                          <a:pt x="0" y="248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77" name="Text Box 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31" y="2659"/>
                    <a:ext cx="24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en-US" altLang="zh-CN" sz="2000" dirty="0"/>
                  </a:p>
                </p:txBody>
              </p:sp>
            </p:grpSp>
            <p:sp>
              <p:nvSpPr>
                <p:cNvPr id="72" name="Line 48"/>
                <p:cNvSpPr>
                  <a:spLocks noChangeShapeType="1"/>
                </p:cNvSpPr>
                <p:nvPr/>
              </p:nvSpPr>
              <p:spPr bwMode="auto">
                <a:xfrm>
                  <a:off x="5847066" y="3847116"/>
                  <a:ext cx="431800" cy="0"/>
                </a:xfrm>
                <a:prstGeom prst="line">
                  <a:avLst/>
                </a:prstGeom>
                <a:noFill/>
                <a:ln w="25400">
                  <a:solidFill>
                    <a:srgbClr val="00006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" name="矩形 72"/>
                <p:cNvSpPr/>
                <p:nvPr/>
              </p:nvSpPr>
              <p:spPr>
                <a:xfrm>
                  <a:off x="1479577" y="3570397"/>
                  <a:ext cx="33855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dirty="0" smtClean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H</a:t>
                  </a:r>
                  <a:endPara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74" name="矩形 73"/>
                <p:cNvSpPr/>
                <p:nvPr/>
              </p:nvSpPr>
              <p:spPr>
                <a:xfrm>
                  <a:off x="5033960" y="3684984"/>
                  <a:ext cx="80021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600" dirty="0" smtClean="0"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···</a:t>
                  </a:r>
                  <a:endParaRPr lang="zh-CN" altLang="en-US" sz="1600" dirty="0"/>
                </a:p>
              </p:txBody>
            </p:sp>
          </p:grpSp>
          <p:grpSp>
            <p:nvGrpSpPr>
              <p:cNvPr id="52" name="Group 46"/>
              <p:cNvGrpSpPr>
                <a:grpSpLocks/>
              </p:cNvGrpSpPr>
              <p:nvPr/>
            </p:nvGrpSpPr>
            <p:grpSpPr bwMode="auto">
              <a:xfrm>
                <a:off x="1653859" y="5943707"/>
                <a:ext cx="1092199" cy="439738"/>
                <a:chOff x="3288" y="1888"/>
                <a:chExt cx="688" cy="277"/>
              </a:xfrm>
            </p:grpSpPr>
            <p:grpSp>
              <p:nvGrpSpPr>
                <p:cNvPr id="54" name="Group 49"/>
                <p:cNvGrpSpPr>
                  <a:grpSpLocks/>
                </p:cNvGrpSpPr>
                <p:nvPr/>
              </p:nvGrpSpPr>
              <p:grpSpPr bwMode="auto">
                <a:xfrm>
                  <a:off x="3560" y="1888"/>
                  <a:ext cx="416" cy="277"/>
                  <a:chOff x="1746" y="1933"/>
                  <a:chExt cx="416" cy="277"/>
                </a:xfrm>
              </p:grpSpPr>
              <p:grpSp>
                <p:nvGrpSpPr>
                  <p:cNvPr id="56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1746" y="1933"/>
                    <a:ext cx="416" cy="277"/>
                    <a:chOff x="2418" y="1339"/>
                    <a:chExt cx="416" cy="277"/>
                  </a:xfrm>
                </p:grpSpPr>
                <p:grpSp>
                  <p:nvGrpSpPr>
                    <p:cNvPr id="58" name="Group 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26" y="1344"/>
                      <a:ext cx="408" cy="272"/>
                      <a:chOff x="975" y="3748"/>
                      <a:chExt cx="408" cy="272"/>
                    </a:xfrm>
                  </p:grpSpPr>
                  <p:sp>
                    <p:nvSpPr>
                      <p:cNvPr id="64" name="Text Box 5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75" y="3748"/>
                        <a:ext cx="408" cy="266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00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1pPr>
                        <a:lvl2pPr marL="742950" indent="-28575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2pPr>
                        <a:lvl3pPr marL="11430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3pPr>
                        <a:lvl4pPr marL="16002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4pPr>
                        <a:lvl5pPr marL="20574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</a:pPr>
                        <a:endParaRPr lang="zh-CN" altLang="zh-CN" sz="2000"/>
                      </a:p>
                    </p:txBody>
                  </p:sp>
                  <p:sp>
                    <p:nvSpPr>
                      <p:cNvPr id="65" name="Line 5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02" y="3748"/>
                        <a:ext cx="0" cy="272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rgbClr val="00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59" name="Freeform 54"/>
                    <p:cNvSpPr>
                      <a:spLocks/>
                    </p:cNvSpPr>
                    <p:nvPr/>
                  </p:nvSpPr>
                  <p:spPr bwMode="auto">
                    <a:xfrm>
                      <a:off x="2418" y="1339"/>
                      <a:ext cx="97" cy="113"/>
                    </a:xfrm>
                    <a:custGeom>
                      <a:avLst/>
                      <a:gdLst>
                        <a:gd name="T0" fmla="*/ 97 w 97"/>
                        <a:gd name="T1" fmla="*/ 0 h 113"/>
                        <a:gd name="T2" fmla="*/ 0 w 97"/>
                        <a:gd name="T3" fmla="*/ 113 h 113"/>
                        <a:gd name="T4" fmla="*/ 0 60000 65536"/>
                        <a:gd name="T5" fmla="*/ 0 60000 65536"/>
                        <a:gd name="T6" fmla="*/ 0 w 97"/>
                        <a:gd name="T7" fmla="*/ 0 h 113"/>
                        <a:gd name="T8" fmla="*/ 97 w 97"/>
                        <a:gd name="T9" fmla="*/ 113 h 113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97" h="113">
                          <a:moveTo>
                            <a:pt x="97" y="0"/>
                          </a:moveTo>
                          <a:lnTo>
                            <a:pt x="0" y="113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60" name="Freeform 55"/>
                    <p:cNvSpPr>
                      <a:spLocks/>
                    </p:cNvSpPr>
                    <p:nvPr/>
                  </p:nvSpPr>
                  <p:spPr bwMode="auto">
                    <a:xfrm>
                      <a:off x="2426" y="1344"/>
                      <a:ext cx="154" cy="178"/>
                    </a:xfrm>
                    <a:custGeom>
                      <a:avLst/>
                      <a:gdLst>
                        <a:gd name="T0" fmla="*/ 154 w 154"/>
                        <a:gd name="T1" fmla="*/ 0 h 178"/>
                        <a:gd name="T2" fmla="*/ 0 w 154"/>
                        <a:gd name="T3" fmla="*/ 178 h 178"/>
                        <a:gd name="T4" fmla="*/ 0 60000 65536"/>
                        <a:gd name="T5" fmla="*/ 0 60000 65536"/>
                        <a:gd name="T6" fmla="*/ 0 w 154"/>
                        <a:gd name="T7" fmla="*/ 0 h 178"/>
                        <a:gd name="T8" fmla="*/ 154 w 154"/>
                        <a:gd name="T9" fmla="*/ 178 h 178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54" h="178">
                          <a:moveTo>
                            <a:pt x="154" y="0"/>
                          </a:moveTo>
                          <a:lnTo>
                            <a:pt x="0" y="178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61" name="Freeform 56"/>
                    <p:cNvSpPr>
                      <a:spLocks/>
                    </p:cNvSpPr>
                    <p:nvPr/>
                  </p:nvSpPr>
                  <p:spPr bwMode="auto">
                    <a:xfrm>
                      <a:off x="2426" y="1344"/>
                      <a:ext cx="228" cy="262"/>
                    </a:xfrm>
                    <a:custGeom>
                      <a:avLst/>
                      <a:gdLst>
                        <a:gd name="T0" fmla="*/ 228 w 228"/>
                        <a:gd name="T1" fmla="*/ 0 h 262"/>
                        <a:gd name="T2" fmla="*/ 0 w 228"/>
                        <a:gd name="T3" fmla="*/ 262 h 262"/>
                        <a:gd name="T4" fmla="*/ 0 60000 65536"/>
                        <a:gd name="T5" fmla="*/ 0 60000 65536"/>
                        <a:gd name="T6" fmla="*/ 0 w 228"/>
                        <a:gd name="T7" fmla="*/ 0 h 262"/>
                        <a:gd name="T8" fmla="*/ 228 w 228"/>
                        <a:gd name="T9" fmla="*/ 262 h 262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228" h="262">
                          <a:moveTo>
                            <a:pt x="228" y="0"/>
                          </a:moveTo>
                          <a:lnTo>
                            <a:pt x="0" y="262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62" name="Freeform 57"/>
                    <p:cNvSpPr>
                      <a:spLocks/>
                    </p:cNvSpPr>
                    <p:nvPr/>
                  </p:nvSpPr>
                  <p:spPr bwMode="auto">
                    <a:xfrm>
                      <a:off x="2507" y="1420"/>
                      <a:ext cx="154" cy="178"/>
                    </a:xfrm>
                    <a:custGeom>
                      <a:avLst/>
                      <a:gdLst>
                        <a:gd name="T0" fmla="*/ 154 w 154"/>
                        <a:gd name="T1" fmla="*/ 0 h 178"/>
                        <a:gd name="T2" fmla="*/ 0 w 154"/>
                        <a:gd name="T3" fmla="*/ 178 h 178"/>
                        <a:gd name="T4" fmla="*/ 0 60000 65536"/>
                        <a:gd name="T5" fmla="*/ 0 60000 65536"/>
                        <a:gd name="T6" fmla="*/ 0 w 154"/>
                        <a:gd name="T7" fmla="*/ 0 h 178"/>
                        <a:gd name="T8" fmla="*/ 154 w 154"/>
                        <a:gd name="T9" fmla="*/ 178 h 178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54" h="178">
                          <a:moveTo>
                            <a:pt x="154" y="0"/>
                          </a:moveTo>
                          <a:lnTo>
                            <a:pt x="0" y="178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63" name="Freeform 58"/>
                    <p:cNvSpPr>
                      <a:spLocks/>
                    </p:cNvSpPr>
                    <p:nvPr/>
                  </p:nvSpPr>
                  <p:spPr bwMode="auto">
                    <a:xfrm>
                      <a:off x="2556" y="1503"/>
                      <a:ext cx="97" cy="113"/>
                    </a:xfrm>
                    <a:custGeom>
                      <a:avLst/>
                      <a:gdLst>
                        <a:gd name="T0" fmla="*/ 97 w 97"/>
                        <a:gd name="T1" fmla="*/ 0 h 113"/>
                        <a:gd name="T2" fmla="*/ 0 w 97"/>
                        <a:gd name="T3" fmla="*/ 113 h 113"/>
                        <a:gd name="T4" fmla="*/ 0 60000 65536"/>
                        <a:gd name="T5" fmla="*/ 0 60000 65536"/>
                        <a:gd name="T6" fmla="*/ 0 w 97"/>
                        <a:gd name="T7" fmla="*/ 0 h 113"/>
                        <a:gd name="T8" fmla="*/ 97 w 97"/>
                        <a:gd name="T9" fmla="*/ 113 h 113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97" h="113">
                          <a:moveTo>
                            <a:pt x="97" y="0"/>
                          </a:moveTo>
                          <a:lnTo>
                            <a:pt x="0" y="113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</p:grpSp>
              <p:sp>
                <p:nvSpPr>
                  <p:cNvPr id="57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7" y="1933"/>
                    <a:ext cx="116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en-US" altLang="zh-CN" sz="2000" dirty="0"/>
                  </a:p>
                </p:txBody>
              </p:sp>
            </p:grpSp>
            <p:sp>
              <p:nvSpPr>
                <p:cNvPr id="55" name="Line 48"/>
                <p:cNvSpPr>
                  <a:spLocks noChangeShapeType="1"/>
                </p:cNvSpPr>
                <p:nvPr/>
              </p:nvSpPr>
              <p:spPr bwMode="auto">
                <a:xfrm>
                  <a:off x="3288" y="2008"/>
                  <a:ext cx="272" cy="0"/>
                </a:xfrm>
                <a:prstGeom prst="line">
                  <a:avLst/>
                </a:prstGeom>
                <a:noFill/>
                <a:ln w="25400">
                  <a:solidFill>
                    <a:srgbClr val="00006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0" name="矩形 49"/>
            <p:cNvSpPr/>
            <p:nvPr/>
          </p:nvSpPr>
          <p:spPr>
            <a:xfrm>
              <a:off x="2316523" y="6304619"/>
              <a:ext cx="1847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5679685" y="3413673"/>
            <a:ext cx="4090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/>
              <a:t>∧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5884228" y="3679436"/>
            <a:ext cx="4540" cy="5585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735565" y="4387063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带头结点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的非</a:t>
            </a:r>
            <a:r>
              <a:rPr lang="zh-CN" altLang="en-US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空循环单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链表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1534212" y="4237963"/>
            <a:ext cx="435001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63" idx="1"/>
          </p:cNvCxnSpPr>
          <p:nvPr/>
        </p:nvCxnSpPr>
        <p:spPr>
          <a:xfrm flipV="1">
            <a:off x="1534212" y="3900099"/>
            <a:ext cx="0" cy="3378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组合 88"/>
          <p:cNvGrpSpPr/>
          <p:nvPr/>
        </p:nvGrpSpPr>
        <p:grpSpPr>
          <a:xfrm>
            <a:off x="6658318" y="3249555"/>
            <a:ext cx="1411359" cy="564791"/>
            <a:chOff x="1334699" y="5879712"/>
            <a:chExt cx="1411359" cy="503733"/>
          </a:xfrm>
        </p:grpSpPr>
        <p:sp>
          <p:nvSpPr>
            <p:cNvPr id="112" name="矩形 111"/>
            <p:cNvSpPr/>
            <p:nvPr/>
          </p:nvSpPr>
          <p:spPr>
            <a:xfrm>
              <a:off x="1334699" y="5879712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H</a:t>
              </a:r>
              <a:endParaRPr lang="en-US" altLang="zh-CN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92" name="Group 46"/>
            <p:cNvGrpSpPr>
              <a:grpSpLocks/>
            </p:cNvGrpSpPr>
            <p:nvPr/>
          </p:nvGrpSpPr>
          <p:grpSpPr bwMode="auto">
            <a:xfrm>
              <a:off x="1653859" y="5943707"/>
              <a:ext cx="1092199" cy="439738"/>
              <a:chOff x="3288" y="1888"/>
              <a:chExt cx="688" cy="277"/>
            </a:xfrm>
          </p:grpSpPr>
          <p:grpSp>
            <p:nvGrpSpPr>
              <p:cNvPr id="93" name="Group 49"/>
              <p:cNvGrpSpPr>
                <a:grpSpLocks/>
              </p:cNvGrpSpPr>
              <p:nvPr/>
            </p:nvGrpSpPr>
            <p:grpSpPr bwMode="auto">
              <a:xfrm>
                <a:off x="3560" y="1888"/>
                <a:ext cx="416" cy="277"/>
                <a:chOff x="1746" y="1933"/>
                <a:chExt cx="416" cy="277"/>
              </a:xfrm>
            </p:grpSpPr>
            <p:grpSp>
              <p:nvGrpSpPr>
                <p:cNvPr id="95" name="Group 50"/>
                <p:cNvGrpSpPr>
                  <a:grpSpLocks/>
                </p:cNvGrpSpPr>
                <p:nvPr/>
              </p:nvGrpSpPr>
              <p:grpSpPr bwMode="auto">
                <a:xfrm>
                  <a:off x="1746" y="1933"/>
                  <a:ext cx="416" cy="277"/>
                  <a:chOff x="2418" y="1339"/>
                  <a:chExt cx="416" cy="277"/>
                </a:xfrm>
              </p:grpSpPr>
              <p:grpSp>
                <p:nvGrpSpPr>
                  <p:cNvPr id="97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2426" y="1344"/>
                    <a:ext cx="408" cy="272"/>
                    <a:chOff x="975" y="3748"/>
                    <a:chExt cx="408" cy="272"/>
                  </a:xfrm>
                </p:grpSpPr>
                <p:sp>
                  <p:nvSpPr>
                    <p:cNvPr id="103" name="Text Box 5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75" y="3748"/>
                      <a:ext cx="408" cy="266"/>
                    </a:xfrm>
                    <a:prstGeom prst="rect">
                      <a:avLst/>
                    </a:prstGeom>
                    <a:noFill/>
                    <a:ln w="25400">
                      <a:solidFill>
                        <a:srgbClr val="000066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endParaRPr lang="zh-CN" altLang="zh-CN" sz="2000"/>
                    </a:p>
                  </p:txBody>
                </p:sp>
                <p:sp>
                  <p:nvSpPr>
                    <p:cNvPr id="104" name="Line 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02" y="3748"/>
                      <a:ext cx="0" cy="272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98" name="Freeform 54"/>
                  <p:cNvSpPr>
                    <a:spLocks/>
                  </p:cNvSpPr>
                  <p:nvPr/>
                </p:nvSpPr>
                <p:spPr bwMode="auto">
                  <a:xfrm>
                    <a:off x="2418" y="1339"/>
                    <a:ext cx="97" cy="113"/>
                  </a:xfrm>
                  <a:custGeom>
                    <a:avLst/>
                    <a:gdLst>
                      <a:gd name="T0" fmla="*/ 97 w 97"/>
                      <a:gd name="T1" fmla="*/ 0 h 113"/>
                      <a:gd name="T2" fmla="*/ 0 w 97"/>
                      <a:gd name="T3" fmla="*/ 113 h 113"/>
                      <a:gd name="T4" fmla="*/ 0 60000 65536"/>
                      <a:gd name="T5" fmla="*/ 0 60000 65536"/>
                      <a:gd name="T6" fmla="*/ 0 w 97"/>
                      <a:gd name="T7" fmla="*/ 0 h 113"/>
                      <a:gd name="T8" fmla="*/ 97 w 97"/>
                      <a:gd name="T9" fmla="*/ 113 h 11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7" h="113">
                        <a:moveTo>
                          <a:pt x="97" y="0"/>
                        </a:moveTo>
                        <a:lnTo>
                          <a:pt x="0" y="113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99" name="Freeform 55"/>
                  <p:cNvSpPr>
                    <a:spLocks/>
                  </p:cNvSpPr>
                  <p:nvPr/>
                </p:nvSpPr>
                <p:spPr bwMode="auto">
                  <a:xfrm>
                    <a:off x="2426" y="1344"/>
                    <a:ext cx="154" cy="178"/>
                  </a:xfrm>
                  <a:custGeom>
                    <a:avLst/>
                    <a:gdLst>
                      <a:gd name="T0" fmla="*/ 154 w 154"/>
                      <a:gd name="T1" fmla="*/ 0 h 178"/>
                      <a:gd name="T2" fmla="*/ 0 w 154"/>
                      <a:gd name="T3" fmla="*/ 178 h 178"/>
                      <a:gd name="T4" fmla="*/ 0 60000 65536"/>
                      <a:gd name="T5" fmla="*/ 0 60000 65536"/>
                      <a:gd name="T6" fmla="*/ 0 w 154"/>
                      <a:gd name="T7" fmla="*/ 0 h 178"/>
                      <a:gd name="T8" fmla="*/ 154 w 154"/>
                      <a:gd name="T9" fmla="*/ 178 h 17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54" h="178">
                        <a:moveTo>
                          <a:pt x="154" y="0"/>
                        </a:moveTo>
                        <a:lnTo>
                          <a:pt x="0" y="178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0" name="Freeform 56"/>
                  <p:cNvSpPr>
                    <a:spLocks/>
                  </p:cNvSpPr>
                  <p:nvPr/>
                </p:nvSpPr>
                <p:spPr bwMode="auto">
                  <a:xfrm>
                    <a:off x="2426" y="1344"/>
                    <a:ext cx="228" cy="262"/>
                  </a:xfrm>
                  <a:custGeom>
                    <a:avLst/>
                    <a:gdLst>
                      <a:gd name="T0" fmla="*/ 228 w 228"/>
                      <a:gd name="T1" fmla="*/ 0 h 262"/>
                      <a:gd name="T2" fmla="*/ 0 w 228"/>
                      <a:gd name="T3" fmla="*/ 262 h 262"/>
                      <a:gd name="T4" fmla="*/ 0 60000 65536"/>
                      <a:gd name="T5" fmla="*/ 0 60000 65536"/>
                      <a:gd name="T6" fmla="*/ 0 w 228"/>
                      <a:gd name="T7" fmla="*/ 0 h 262"/>
                      <a:gd name="T8" fmla="*/ 228 w 228"/>
                      <a:gd name="T9" fmla="*/ 262 h 26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28" h="262">
                        <a:moveTo>
                          <a:pt x="228" y="0"/>
                        </a:moveTo>
                        <a:lnTo>
                          <a:pt x="0" y="262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1" name="Freeform 57"/>
                  <p:cNvSpPr>
                    <a:spLocks/>
                  </p:cNvSpPr>
                  <p:nvPr/>
                </p:nvSpPr>
                <p:spPr bwMode="auto">
                  <a:xfrm>
                    <a:off x="2507" y="1420"/>
                    <a:ext cx="154" cy="178"/>
                  </a:xfrm>
                  <a:custGeom>
                    <a:avLst/>
                    <a:gdLst>
                      <a:gd name="T0" fmla="*/ 154 w 154"/>
                      <a:gd name="T1" fmla="*/ 0 h 178"/>
                      <a:gd name="T2" fmla="*/ 0 w 154"/>
                      <a:gd name="T3" fmla="*/ 178 h 178"/>
                      <a:gd name="T4" fmla="*/ 0 60000 65536"/>
                      <a:gd name="T5" fmla="*/ 0 60000 65536"/>
                      <a:gd name="T6" fmla="*/ 0 w 154"/>
                      <a:gd name="T7" fmla="*/ 0 h 178"/>
                      <a:gd name="T8" fmla="*/ 154 w 154"/>
                      <a:gd name="T9" fmla="*/ 178 h 17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54" h="178">
                        <a:moveTo>
                          <a:pt x="154" y="0"/>
                        </a:moveTo>
                        <a:lnTo>
                          <a:pt x="0" y="178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2" name="Freeform 58"/>
                  <p:cNvSpPr>
                    <a:spLocks/>
                  </p:cNvSpPr>
                  <p:nvPr/>
                </p:nvSpPr>
                <p:spPr bwMode="auto">
                  <a:xfrm>
                    <a:off x="2556" y="1503"/>
                    <a:ext cx="97" cy="113"/>
                  </a:xfrm>
                  <a:custGeom>
                    <a:avLst/>
                    <a:gdLst>
                      <a:gd name="T0" fmla="*/ 97 w 97"/>
                      <a:gd name="T1" fmla="*/ 0 h 113"/>
                      <a:gd name="T2" fmla="*/ 0 w 97"/>
                      <a:gd name="T3" fmla="*/ 113 h 113"/>
                      <a:gd name="T4" fmla="*/ 0 60000 65536"/>
                      <a:gd name="T5" fmla="*/ 0 60000 65536"/>
                      <a:gd name="T6" fmla="*/ 0 w 97"/>
                      <a:gd name="T7" fmla="*/ 0 h 113"/>
                      <a:gd name="T8" fmla="*/ 97 w 97"/>
                      <a:gd name="T9" fmla="*/ 113 h 11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7" h="113">
                        <a:moveTo>
                          <a:pt x="97" y="0"/>
                        </a:moveTo>
                        <a:lnTo>
                          <a:pt x="0" y="113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sp>
              <p:nvSpPr>
                <p:cNvPr id="96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927" y="1933"/>
                  <a:ext cx="116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en-US" altLang="zh-CN" sz="2000" dirty="0"/>
                </a:p>
              </p:txBody>
            </p:sp>
          </p:grpSp>
          <p:sp>
            <p:nvSpPr>
              <p:cNvPr id="94" name="Line 48"/>
              <p:cNvSpPr>
                <a:spLocks noChangeShapeType="1"/>
              </p:cNvSpPr>
              <p:nvPr/>
            </p:nvSpPr>
            <p:spPr bwMode="auto">
              <a:xfrm>
                <a:off x="3288" y="2008"/>
                <a:ext cx="272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cxnSp>
        <p:nvCxnSpPr>
          <p:cNvPr id="123" name="直接连接符 122"/>
          <p:cNvCxnSpPr/>
          <p:nvPr/>
        </p:nvCxnSpPr>
        <p:spPr>
          <a:xfrm>
            <a:off x="7938625" y="3593278"/>
            <a:ext cx="4540" cy="5585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 flipH="1" flipV="1">
            <a:off x="7602952" y="4132275"/>
            <a:ext cx="352903" cy="92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flipV="1">
            <a:off x="7602952" y="3803666"/>
            <a:ext cx="0" cy="3378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625489" y="423641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空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循环单链表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1695345" y="6202224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带</a:t>
            </a:r>
            <a:r>
              <a:rPr lang="zh-CN" altLang="en-US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尾指针的循环单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链表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02198" y="5286239"/>
            <a:ext cx="5596494" cy="957625"/>
            <a:chOff x="404969" y="5275522"/>
            <a:chExt cx="5596494" cy="957625"/>
          </a:xfrm>
        </p:grpSpPr>
        <p:grpSp>
          <p:nvGrpSpPr>
            <p:cNvPr id="84" name="组合 83"/>
            <p:cNvGrpSpPr/>
            <p:nvPr/>
          </p:nvGrpSpPr>
          <p:grpSpPr>
            <a:xfrm>
              <a:off x="404969" y="5275522"/>
              <a:ext cx="5596494" cy="957625"/>
              <a:chOff x="2316523" y="5808659"/>
              <a:chExt cx="5596494" cy="957625"/>
            </a:xfrm>
          </p:grpSpPr>
          <p:grpSp>
            <p:nvGrpSpPr>
              <p:cNvPr id="85" name="组合 84"/>
              <p:cNvGrpSpPr/>
              <p:nvPr/>
            </p:nvGrpSpPr>
            <p:grpSpPr>
              <a:xfrm>
                <a:off x="3186467" y="5808659"/>
                <a:ext cx="4726550" cy="439738"/>
                <a:chOff x="2085655" y="5943707"/>
                <a:chExt cx="4726550" cy="439738"/>
              </a:xfrm>
            </p:grpSpPr>
            <p:grpSp>
              <p:nvGrpSpPr>
                <p:cNvPr id="88" name="组合 87"/>
                <p:cNvGrpSpPr/>
                <p:nvPr/>
              </p:nvGrpSpPr>
              <p:grpSpPr>
                <a:xfrm>
                  <a:off x="2543099" y="5946088"/>
                  <a:ext cx="4269106" cy="419101"/>
                  <a:chOff x="2687977" y="3636773"/>
                  <a:chExt cx="4269106" cy="419101"/>
                </a:xfrm>
              </p:grpSpPr>
              <p:grpSp>
                <p:nvGrpSpPr>
                  <p:cNvPr id="117" name="Group 81"/>
                  <p:cNvGrpSpPr>
                    <a:grpSpLocks/>
                  </p:cNvGrpSpPr>
                  <p:nvPr/>
                </p:nvGrpSpPr>
                <p:grpSpPr bwMode="auto">
                  <a:xfrm>
                    <a:off x="3120265" y="3654236"/>
                    <a:ext cx="647700" cy="401638"/>
                    <a:chOff x="2797" y="2659"/>
                    <a:chExt cx="408" cy="253"/>
                  </a:xfrm>
                </p:grpSpPr>
                <p:sp>
                  <p:nvSpPr>
                    <p:cNvPr id="135" name="Text Box 8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97" y="2664"/>
                      <a:ext cx="408" cy="233"/>
                    </a:xfrm>
                    <a:prstGeom prst="rect">
                      <a:avLst/>
                    </a:prstGeom>
                    <a:noFill/>
                    <a:ln w="25400">
                      <a:solidFill>
                        <a:srgbClr val="000066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altLang="zh-CN" sz="1800" baseline="-25000" dirty="0" smtClean="0"/>
                        <a:t>1</a:t>
                      </a:r>
                      <a:endParaRPr lang="en-US" altLang="zh-CN" sz="1800" baseline="-25000" dirty="0"/>
                    </a:p>
                  </p:txBody>
                </p:sp>
                <p:sp>
                  <p:nvSpPr>
                    <p:cNvPr id="136" name="Freeform 83"/>
                    <p:cNvSpPr>
                      <a:spLocks/>
                    </p:cNvSpPr>
                    <p:nvPr/>
                  </p:nvSpPr>
                  <p:spPr bwMode="auto">
                    <a:xfrm>
                      <a:off x="3018" y="2664"/>
                      <a:ext cx="6" cy="248"/>
                    </a:xfrm>
                    <a:custGeom>
                      <a:avLst/>
                      <a:gdLst>
                        <a:gd name="T0" fmla="*/ 6 w 6"/>
                        <a:gd name="T1" fmla="*/ 0 h 248"/>
                        <a:gd name="T2" fmla="*/ 0 w 6"/>
                        <a:gd name="T3" fmla="*/ 248 h 248"/>
                        <a:gd name="T4" fmla="*/ 0 60000 65536"/>
                        <a:gd name="T5" fmla="*/ 0 60000 65536"/>
                        <a:gd name="T6" fmla="*/ 0 w 6"/>
                        <a:gd name="T7" fmla="*/ 0 h 248"/>
                        <a:gd name="T8" fmla="*/ 6 w 6"/>
                        <a:gd name="T9" fmla="*/ 248 h 248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6" h="248">
                          <a:moveTo>
                            <a:pt x="6" y="0"/>
                          </a:moveTo>
                          <a:lnTo>
                            <a:pt x="0" y="248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137" name="Text Box 8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71" y="2659"/>
                      <a:ext cx="116" cy="25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54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/>
                      <a:endParaRPr lang="en-US" altLang="zh-CN" sz="2000" dirty="0"/>
                    </a:p>
                  </p:txBody>
                </p:sp>
              </p:grpSp>
              <p:grpSp>
                <p:nvGrpSpPr>
                  <p:cNvPr id="118" name="Group 81"/>
                  <p:cNvGrpSpPr>
                    <a:grpSpLocks/>
                  </p:cNvGrpSpPr>
                  <p:nvPr/>
                </p:nvGrpSpPr>
                <p:grpSpPr bwMode="auto">
                  <a:xfrm>
                    <a:off x="4090742" y="3654236"/>
                    <a:ext cx="647700" cy="401638"/>
                    <a:chOff x="2797" y="2659"/>
                    <a:chExt cx="408" cy="253"/>
                  </a:xfrm>
                </p:grpSpPr>
                <p:sp>
                  <p:nvSpPr>
                    <p:cNvPr id="132" name="Text Box 8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97" y="2664"/>
                      <a:ext cx="408" cy="233"/>
                    </a:xfrm>
                    <a:prstGeom prst="rect">
                      <a:avLst/>
                    </a:prstGeom>
                    <a:noFill/>
                    <a:ln w="25400">
                      <a:solidFill>
                        <a:srgbClr val="000066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altLang="zh-CN" sz="1800" baseline="-25000" dirty="0"/>
                        <a:t>2</a:t>
                      </a:r>
                    </a:p>
                  </p:txBody>
                </p:sp>
                <p:sp>
                  <p:nvSpPr>
                    <p:cNvPr id="133" name="Freeform 83"/>
                    <p:cNvSpPr>
                      <a:spLocks/>
                    </p:cNvSpPr>
                    <p:nvPr/>
                  </p:nvSpPr>
                  <p:spPr bwMode="auto">
                    <a:xfrm>
                      <a:off x="3018" y="2664"/>
                      <a:ext cx="6" cy="248"/>
                    </a:xfrm>
                    <a:custGeom>
                      <a:avLst/>
                      <a:gdLst>
                        <a:gd name="T0" fmla="*/ 6 w 6"/>
                        <a:gd name="T1" fmla="*/ 0 h 248"/>
                        <a:gd name="T2" fmla="*/ 0 w 6"/>
                        <a:gd name="T3" fmla="*/ 248 h 248"/>
                        <a:gd name="T4" fmla="*/ 0 60000 65536"/>
                        <a:gd name="T5" fmla="*/ 0 60000 65536"/>
                        <a:gd name="T6" fmla="*/ 0 w 6"/>
                        <a:gd name="T7" fmla="*/ 0 h 248"/>
                        <a:gd name="T8" fmla="*/ 6 w 6"/>
                        <a:gd name="T9" fmla="*/ 248 h 248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6" h="248">
                          <a:moveTo>
                            <a:pt x="6" y="0"/>
                          </a:moveTo>
                          <a:lnTo>
                            <a:pt x="0" y="248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134" name="Text Box 8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71" y="2659"/>
                      <a:ext cx="116" cy="25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54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/>
                      <a:endParaRPr lang="en-US" altLang="zh-CN" sz="2000" dirty="0"/>
                    </a:p>
                  </p:txBody>
                </p:sp>
              </p:grpSp>
              <p:sp>
                <p:nvSpPr>
                  <p:cNvPr id="119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687977" y="3854261"/>
                    <a:ext cx="43180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664500" y="3855055"/>
                    <a:ext cx="43180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4554924" y="3855055"/>
                    <a:ext cx="43180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22" name="Group 81"/>
                  <p:cNvGrpSpPr>
                    <a:grpSpLocks/>
                  </p:cNvGrpSpPr>
                  <p:nvPr/>
                </p:nvGrpSpPr>
                <p:grpSpPr bwMode="auto">
                  <a:xfrm>
                    <a:off x="6309382" y="3636773"/>
                    <a:ext cx="647701" cy="384176"/>
                    <a:chOff x="2814" y="2647"/>
                    <a:chExt cx="408" cy="242"/>
                  </a:xfrm>
                </p:grpSpPr>
                <p:sp>
                  <p:nvSpPr>
                    <p:cNvPr id="129" name="Text Box 8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14" y="2656"/>
                      <a:ext cx="408" cy="233"/>
                    </a:xfrm>
                    <a:prstGeom prst="rect">
                      <a:avLst/>
                    </a:prstGeom>
                    <a:noFill/>
                    <a:ln w="25400">
                      <a:solidFill>
                        <a:srgbClr val="000066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altLang="zh-CN" sz="18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zh-CN" sz="1800" i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0" name="Freeform 83"/>
                    <p:cNvSpPr>
                      <a:spLocks/>
                    </p:cNvSpPr>
                    <p:nvPr/>
                  </p:nvSpPr>
                  <p:spPr bwMode="auto">
                    <a:xfrm>
                      <a:off x="3018" y="2647"/>
                      <a:ext cx="29" cy="242"/>
                    </a:xfrm>
                    <a:custGeom>
                      <a:avLst/>
                      <a:gdLst>
                        <a:gd name="T0" fmla="*/ 6 w 6"/>
                        <a:gd name="T1" fmla="*/ 0 h 248"/>
                        <a:gd name="T2" fmla="*/ 0 w 6"/>
                        <a:gd name="T3" fmla="*/ 248 h 248"/>
                        <a:gd name="T4" fmla="*/ 0 60000 65536"/>
                        <a:gd name="T5" fmla="*/ 0 60000 65536"/>
                        <a:gd name="T6" fmla="*/ 0 w 6"/>
                        <a:gd name="T7" fmla="*/ 0 h 248"/>
                        <a:gd name="T8" fmla="*/ 6 w 6"/>
                        <a:gd name="T9" fmla="*/ 248 h 248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6" h="248">
                          <a:moveTo>
                            <a:pt x="6" y="0"/>
                          </a:moveTo>
                          <a:lnTo>
                            <a:pt x="0" y="248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</p:grpSp>
              <p:sp>
                <p:nvSpPr>
                  <p:cNvPr id="126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5847066" y="3847116"/>
                    <a:ext cx="43180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矩形 127"/>
                  <p:cNvSpPr/>
                  <p:nvPr/>
                </p:nvSpPr>
                <p:spPr>
                  <a:xfrm>
                    <a:off x="5033960" y="3684984"/>
                    <a:ext cx="800219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1600" dirty="0" smtClean="0">
                        <a:latin typeface="新宋体" panose="02010609030101010101" pitchFamily="49" charset="-122"/>
                        <a:ea typeface="新宋体" panose="02010609030101010101" pitchFamily="49" charset="-122"/>
                      </a:rPr>
                      <a:t>···</a:t>
                    </a:r>
                    <a:endParaRPr lang="zh-CN" altLang="en-US" sz="1600" dirty="0"/>
                  </a:p>
                </p:txBody>
              </p:sp>
            </p:grpSp>
            <p:grpSp>
              <p:nvGrpSpPr>
                <p:cNvPr id="91" name="Group 49"/>
                <p:cNvGrpSpPr>
                  <a:grpSpLocks/>
                </p:cNvGrpSpPr>
                <p:nvPr/>
              </p:nvGrpSpPr>
              <p:grpSpPr bwMode="auto">
                <a:xfrm>
                  <a:off x="2085655" y="5943707"/>
                  <a:ext cx="660399" cy="439738"/>
                  <a:chOff x="1746" y="1933"/>
                  <a:chExt cx="416" cy="277"/>
                </a:xfrm>
              </p:grpSpPr>
              <p:grpSp>
                <p:nvGrpSpPr>
                  <p:cNvPr id="106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1746" y="1933"/>
                    <a:ext cx="416" cy="277"/>
                    <a:chOff x="2418" y="1339"/>
                    <a:chExt cx="416" cy="277"/>
                  </a:xfrm>
                </p:grpSpPr>
                <p:grpSp>
                  <p:nvGrpSpPr>
                    <p:cNvPr id="108" name="Group 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26" y="1344"/>
                      <a:ext cx="408" cy="272"/>
                      <a:chOff x="975" y="3748"/>
                      <a:chExt cx="408" cy="272"/>
                    </a:xfrm>
                  </p:grpSpPr>
                  <p:sp>
                    <p:nvSpPr>
                      <p:cNvPr id="115" name="Text Box 5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75" y="3748"/>
                        <a:ext cx="408" cy="266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00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1pPr>
                        <a:lvl2pPr marL="742950" indent="-28575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2pPr>
                        <a:lvl3pPr marL="11430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3pPr>
                        <a:lvl4pPr marL="16002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4pPr>
                        <a:lvl5pPr marL="20574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</a:pPr>
                        <a:endParaRPr lang="zh-CN" altLang="zh-CN" sz="2000"/>
                      </a:p>
                    </p:txBody>
                  </p:sp>
                  <p:sp>
                    <p:nvSpPr>
                      <p:cNvPr id="116" name="Line 5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02" y="3748"/>
                        <a:ext cx="0" cy="272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rgbClr val="00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09" name="Freeform 54"/>
                    <p:cNvSpPr>
                      <a:spLocks/>
                    </p:cNvSpPr>
                    <p:nvPr/>
                  </p:nvSpPr>
                  <p:spPr bwMode="auto">
                    <a:xfrm>
                      <a:off x="2418" y="1339"/>
                      <a:ext cx="97" cy="113"/>
                    </a:xfrm>
                    <a:custGeom>
                      <a:avLst/>
                      <a:gdLst>
                        <a:gd name="T0" fmla="*/ 97 w 97"/>
                        <a:gd name="T1" fmla="*/ 0 h 113"/>
                        <a:gd name="T2" fmla="*/ 0 w 97"/>
                        <a:gd name="T3" fmla="*/ 113 h 113"/>
                        <a:gd name="T4" fmla="*/ 0 60000 65536"/>
                        <a:gd name="T5" fmla="*/ 0 60000 65536"/>
                        <a:gd name="T6" fmla="*/ 0 w 97"/>
                        <a:gd name="T7" fmla="*/ 0 h 113"/>
                        <a:gd name="T8" fmla="*/ 97 w 97"/>
                        <a:gd name="T9" fmla="*/ 113 h 113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97" h="113">
                          <a:moveTo>
                            <a:pt x="97" y="0"/>
                          </a:moveTo>
                          <a:lnTo>
                            <a:pt x="0" y="113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110" name="Freeform 55"/>
                    <p:cNvSpPr>
                      <a:spLocks/>
                    </p:cNvSpPr>
                    <p:nvPr/>
                  </p:nvSpPr>
                  <p:spPr bwMode="auto">
                    <a:xfrm>
                      <a:off x="2426" y="1344"/>
                      <a:ext cx="154" cy="178"/>
                    </a:xfrm>
                    <a:custGeom>
                      <a:avLst/>
                      <a:gdLst>
                        <a:gd name="T0" fmla="*/ 154 w 154"/>
                        <a:gd name="T1" fmla="*/ 0 h 178"/>
                        <a:gd name="T2" fmla="*/ 0 w 154"/>
                        <a:gd name="T3" fmla="*/ 178 h 178"/>
                        <a:gd name="T4" fmla="*/ 0 60000 65536"/>
                        <a:gd name="T5" fmla="*/ 0 60000 65536"/>
                        <a:gd name="T6" fmla="*/ 0 w 154"/>
                        <a:gd name="T7" fmla="*/ 0 h 178"/>
                        <a:gd name="T8" fmla="*/ 154 w 154"/>
                        <a:gd name="T9" fmla="*/ 178 h 178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54" h="178">
                          <a:moveTo>
                            <a:pt x="154" y="0"/>
                          </a:moveTo>
                          <a:lnTo>
                            <a:pt x="0" y="178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111" name="Freeform 56"/>
                    <p:cNvSpPr>
                      <a:spLocks/>
                    </p:cNvSpPr>
                    <p:nvPr/>
                  </p:nvSpPr>
                  <p:spPr bwMode="auto">
                    <a:xfrm>
                      <a:off x="2426" y="1344"/>
                      <a:ext cx="228" cy="262"/>
                    </a:xfrm>
                    <a:custGeom>
                      <a:avLst/>
                      <a:gdLst>
                        <a:gd name="T0" fmla="*/ 228 w 228"/>
                        <a:gd name="T1" fmla="*/ 0 h 262"/>
                        <a:gd name="T2" fmla="*/ 0 w 228"/>
                        <a:gd name="T3" fmla="*/ 262 h 262"/>
                        <a:gd name="T4" fmla="*/ 0 60000 65536"/>
                        <a:gd name="T5" fmla="*/ 0 60000 65536"/>
                        <a:gd name="T6" fmla="*/ 0 w 228"/>
                        <a:gd name="T7" fmla="*/ 0 h 262"/>
                        <a:gd name="T8" fmla="*/ 228 w 228"/>
                        <a:gd name="T9" fmla="*/ 262 h 262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228" h="262">
                          <a:moveTo>
                            <a:pt x="228" y="0"/>
                          </a:moveTo>
                          <a:lnTo>
                            <a:pt x="0" y="262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113" name="Freeform 57"/>
                    <p:cNvSpPr>
                      <a:spLocks/>
                    </p:cNvSpPr>
                    <p:nvPr/>
                  </p:nvSpPr>
                  <p:spPr bwMode="auto">
                    <a:xfrm>
                      <a:off x="2507" y="1420"/>
                      <a:ext cx="154" cy="178"/>
                    </a:xfrm>
                    <a:custGeom>
                      <a:avLst/>
                      <a:gdLst>
                        <a:gd name="T0" fmla="*/ 154 w 154"/>
                        <a:gd name="T1" fmla="*/ 0 h 178"/>
                        <a:gd name="T2" fmla="*/ 0 w 154"/>
                        <a:gd name="T3" fmla="*/ 178 h 178"/>
                        <a:gd name="T4" fmla="*/ 0 60000 65536"/>
                        <a:gd name="T5" fmla="*/ 0 60000 65536"/>
                        <a:gd name="T6" fmla="*/ 0 w 154"/>
                        <a:gd name="T7" fmla="*/ 0 h 178"/>
                        <a:gd name="T8" fmla="*/ 154 w 154"/>
                        <a:gd name="T9" fmla="*/ 178 h 178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54" h="178">
                          <a:moveTo>
                            <a:pt x="154" y="0"/>
                          </a:moveTo>
                          <a:lnTo>
                            <a:pt x="0" y="178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114" name="Freeform 58"/>
                    <p:cNvSpPr>
                      <a:spLocks/>
                    </p:cNvSpPr>
                    <p:nvPr/>
                  </p:nvSpPr>
                  <p:spPr bwMode="auto">
                    <a:xfrm>
                      <a:off x="2556" y="1503"/>
                      <a:ext cx="97" cy="113"/>
                    </a:xfrm>
                    <a:custGeom>
                      <a:avLst/>
                      <a:gdLst>
                        <a:gd name="T0" fmla="*/ 97 w 97"/>
                        <a:gd name="T1" fmla="*/ 0 h 113"/>
                        <a:gd name="T2" fmla="*/ 0 w 97"/>
                        <a:gd name="T3" fmla="*/ 113 h 113"/>
                        <a:gd name="T4" fmla="*/ 0 60000 65536"/>
                        <a:gd name="T5" fmla="*/ 0 60000 65536"/>
                        <a:gd name="T6" fmla="*/ 0 w 97"/>
                        <a:gd name="T7" fmla="*/ 0 h 113"/>
                        <a:gd name="T8" fmla="*/ 97 w 97"/>
                        <a:gd name="T9" fmla="*/ 113 h 113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97" h="113">
                          <a:moveTo>
                            <a:pt x="97" y="0"/>
                          </a:moveTo>
                          <a:lnTo>
                            <a:pt x="0" y="113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</p:grpSp>
              <p:sp>
                <p:nvSpPr>
                  <p:cNvPr id="107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7" y="1933"/>
                    <a:ext cx="116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en-US" altLang="zh-CN" sz="2000" dirty="0"/>
                  </a:p>
                </p:txBody>
              </p:sp>
            </p:grpSp>
          </p:grpSp>
          <p:sp>
            <p:nvSpPr>
              <p:cNvPr id="86" name="矩形 85"/>
              <p:cNvSpPr/>
              <p:nvPr/>
            </p:nvSpPr>
            <p:spPr>
              <a:xfrm>
                <a:off x="2316523" y="6304619"/>
                <a:ext cx="1847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cxnSp>
          <p:nvCxnSpPr>
            <p:cNvPr id="139" name="直接连接符 138"/>
            <p:cNvCxnSpPr/>
            <p:nvPr/>
          </p:nvCxnSpPr>
          <p:spPr>
            <a:xfrm>
              <a:off x="5844008" y="5494597"/>
              <a:ext cx="4540" cy="55852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 flipH="1">
              <a:off x="1493992" y="6053124"/>
              <a:ext cx="435001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/>
            <p:cNvCxnSpPr>
              <a:endCxn id="114" idx="1"/>
            </p:cNvCxnSpPr>
            <p:nvPr/>
          </p:nvCxnSpPr>
          <p:spPr>
            <a:xfrm flipV="1">
              <a:off x="1493992" y="5715260"/>
              <a:ext cx="0" cy="33786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511869" y="5255915"/>
            <a:ext cx="750960" cy="461665"/>
            <a:chOff x="511869" y="5255915"/>
            <a:chExt cx="750960" cy="461665"/>
          </a:xfrm>
        </p:grpSpPr>
        <p:sp>
          <p:nvSpPr>
            <p:cNvPr id="143" name="矩形 142"/>
            <p:cNvSpPr/>
            <p:nvPr/>
          </p:nvSpPr>
          <p:spPr>
            <a:xfrm>
              <a:off x="511869" y="5255915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H</a:t>
              </a:r>
              <a:endParaRPr lang="en-US" altLang="zh-CN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4" name="Line 48"/>
            <p:cNvSpPr>
              <a:spLocks noChangeShapeType="1"/>
            </p:cNvSpPr>
            <p:nvPr/>
          </p:nvSpPr>
          <p:spPr bwMode="auto">
            <a:xfrm>
              <a:off x="831029" y="5510410"/>
              <a:ext cx="431800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994310" y="5566035"/>
            <a:ext cx="588309" cy="595486"/>
            <a:chOff x="4913431" y="4623175"/>
            <a:chExt cx="588309" cy="595486"/>
          </a:xfrm>
        </p:grpSpPr>
        <p:sp>
          <p:nvSpPr>
            <p:cNvPr id="145" name="矩形 144"/>
            <p:cNvSpPr/>
            <p:nvPr/>
          </p:nvSpPr>
          <p:spPr>
            <a:xfrm>
              <a:off x="5163186" y="4756996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R</a:t>
              </a:r>
              <a:endParaRPr lang="en-US" altLang="zh-CN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6" name="Line 48"/>
            <p:cNvSpPr>
              <a:spLocks noChangeShapeType="1"/>
            </p:cNvSpPr>
            <p:nvPr/>
          </p:nvSpPr>
          <p:spPr bwMode="auto">
            <a:xfrm flipH="1" flipV="1">
              <a:off x="4913431" y="4623175"/>
              <a:ext cx="287850" cy="311237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27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8" grpId="0"/>
      <p:bldP spid="87" grpId="0"/>
      <p:bldP spid="14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361" y="278608"/>
            <a:ext cx="836518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>
              <a:defRPr sz="4000">
                <a:solidFill>
                  <a:schemeClr val="tx2"/>
                </a:solidFill>
                <a:ea typeface="黑体" pitchFamily="2" charset="-122"/>
              </a:defRPr>
            </a:lvl2pPr>
            <a:lvl3pPr algn="ctr">
              <a:defRPr sz="4000">
                <a:solidFill>
                  <a:schemeClr val="tx2"/>
                </a:solidFill>
                <a:ea typeface="黑体" pitchFamily="2" charset="-122"/>
              </a:defRPr>
            </a:lvl3pPr>
            <a:lvl4pPr algn="ctr">
              <a:defRPr sz="4000">
                <a:solidFill>
                  <a:schemeClr val="tx2"/>
                </a:solidFill>
                <a:ea typeface="黑体" pitchFamily="2" charset="-122"/>
              </a:defRPr>
            </a:lvl4pPr>
            <a:lvl5pPr algn="ctr">
              <a:defRPr sz="4000">
                <a:solidFill>
                  <a:schemeClr val="tx2"/>
                </a:solidFill>
                <a:ea typeface="黑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9pPr>
          </a:lstStyle>
          <a:p>
            <a:r>
              <a:rPr lang="en-US" altLang="zh-CN" dirty="0" smtClean="0"/>
              <a:t>2.4   </a:t>
            </a:r>
            <a:r>
              <a:rPr lang="zh-CN" altLang="en-US" dirty="0" smtClean="0"/>
              <a:t>线性表的链式</a:t>
            </a:r>
            <a:r>
              <a:rPr lang="zh-CN" altLang="en-US" dirty="0"/>
              <a:t>存储及运算实现</a:t>
            </a:r>
            <a:endParaRPr lang="en-US" altLang="zh-CN" dirty="0"/>
          </a:p>
        </p:txBody>
      </p:sp>
      <p:sp>
        <p:nvSpPr>
          <p:cNvPr id="147" name="AutoShape 6"/>
          <p:cNvSpPr>
            <a:spLocks noChangeArrowheads="1"/>
          </p:cNvSpPr>
          <p:nvPr/>
        </p:nvSpPr>
        <p:spPr bwMode="auto">
          <a:xfrm>
            <a:off x="6732240" y="4077072"/>
            <a:ext cx="2160587" cy="2088232"/>
          </a:xfrm>
          <a:prstGeom prst="cloudCallout">
            <a:avLst>
              <a:gd name="adj1" fmla="val -78719"/>
              <a:gd name="adj2" fmla="val -57703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latin typeface="Times New Roman" panose="02020603050405020304" pitchFamily="18" charset="0"/>
              </a:rPr>
              <a:t>请自行阅读教材上两个循环链表合并的例子</a:t>
            </a:r>
          </a:p>
        </p:txBody>
      </p:sp>
      <p:sp>
        <p:nvSpPr>
          <p:cNvPr id="127" name="Text Box 5"/>
          <p:cNvSpPr txBox="1">
            <a:spLocks noChangeArrowheads="1"/>
          </p:cNvSpPr>
          <p:nvPr/>
        </p:nvSpPr>
        <p:spPr bwMode="auto">
          <a:xfrm>
            <a:off x="240104" y="1988840"/>
            <a:ext cx="8163039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1.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可以通过链表中</a:t>
            </a:r>
            <a:r>
              <a:rPr lang="zh-CN" altLang="en-US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任意结点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遍历整个链表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可以通过尾指针访问</a:t>
            </a:r>
            <a:r>
              <a:rPr lang="zh-CN" altLang="en-US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到头结点</a:t>
            </a:r>
            <a:endParaRPr lang="zh-CN" altLang="en-US" sz="28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循环链表的操作基本上和单链表相同  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</a:p>
        </p:txBody>
      </p:sp>
      <p:sp>
        <p:nvSpPr>
          <p:cNvPr id="7" name="矩形 6"/>
          <p:cNvSpPr/>
          <p:nvPr/>
        </p:nvSpPr>
        <p:spPr>
          <a:xfrm>
            <a:off x="200268" y="1268760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循环单链表特点：</a:t>
            </a:r>
          </a:p>
        </p:txBody>
      </p:sp>
    </p:spTree>
    <p:extLst>
      <p:ext uri="{BB962C8B-B14F-4D97-AF65-F5344CB8AC3E}">
        <p14:creationId xmlns:p14="http://schemas.microsoft.com/office/powerpoint/2010/main" val="156044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 autoUpdateAnimBg="0"/>
      <p:bldP spid="127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0169" y="1230763"/>
            <a:ext cx="8640960" cy="1718932"/>
          </a:xfrm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</a:pPr>
            <a:r>
              <a:rPr lang="zh-CN" altLang="en-US" sz="3200" kern="1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双向链表</a:t>
            </a:r>
            <a:r>
              <a:rPr lang="en-US" altLang="zh-CN" sz="3200" kern="1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: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单链表的每个结点中增加一个指向前趋的指针域，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每个结点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中除了有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指向</a:t>
            </a:r>
            <a:r>
              <a:rPr lang="zh-CN" altLang="en-US" sz="320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后继结点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的指针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，还有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指向</a:t>
            </a:r>
            <a:r>
              <a:rPr lang="zh-CN" altLang="en-US" sz="320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前趋结点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指针－</a:t>
            </a:r>
            <a:r>
              <a:rPr lang="zh-CN" altLang="en-US" sz="3200" b="1" kern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双向</a:t>
            </a:r>
            <a:r>
              <a:rPr lang="zh-CN" altLang="en-US" sz="3200" b="1" kern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链表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361" y="278608"/>
            <a:ext cx="836518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>
              <a:defRPr sz="4000">
                <a:solidFill>
                  <a:schemeClr val="tx2"/>
                </a:solidFill>
                <a:ea typeface="黑体" pitchFamily="2" charset="-122"/>
              </a:defRPr>
            </a:lvl2pPr>
            <a:lvl3pPr algn="ctr">
              <a:defRPr sz="4000">
                <a:solidFill>
                  <a:schemeClr val="tx2"/>
                </a:solidFill>
                <a:ea typeface="黑体" pitchFamily="2" charset="-122"/>
              </a:defRPr>
            </a:lvl3pPr>
            <a:lvl4pPr algn="ctr">
              <a:defRPr sz="4000">
                <a:solidFill>
                  <a:schemeClr val="tx2"/>
                </a:solidFill>
                <a:ea typeface="黑体" pitchFamily="2" charset="-122"/>
              </a:defRPr>
            </a:lvl4pPr>
            <a:lvl5pPr algn="ctr">
              <a:defRPr sz="4000">
                <a:solidFill>
                  <a:schemeClr val="tx2"/>
                </a:solidFill>
                <a:ea typeface="黑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9pPr>
          </a:lstStyle>
          <a:p>
            <a:r>
              <a:rPr lang="en-US" altLang="zh-CN" dirty="0" smtClean="0"/>
              <a:t>2.4   </a:t>
            </a:r>
            <a:r>
              <a:rPr lang="zh-CN" altLang="en-US" dirty="0"/>
              <a:t>线性表的链式存储及运算实现</a:t>
            </a:r>
            <a:endParaRPr lang="en-US" altLang="zh-CN" dirty="0"/>
          </a:p>
        </p:txBody>
      </p:sp>
      <p:grpSp>
        <p:nvGrpSpPr>
          <p:cNvPr id="49" name="组合 48"/>
          <p:cNvGrpSpPr/>
          <p:nvPr/>
        </p:nvGrpSpPr>
        <p:grpSpPr>
          <a:xfrm>
            <a:off x="2272230" y="4290558"/>
            <a:ext cx="5020508" cy="5955"/>
            <a:chOff x="2581473" y="5321854"/>
            <a:chExt cx="5020508" cy="5955"/>
          </a:xfrm>
        </p:grpSpPr>
        <p:sp>
          <p:nvSpPr>
            <p:cNvPr id="213" name="Line 48"/>
            <p:cNvSpPr>
              <a:spLocks noChangeShapeType="1"/>
            </p:cNvSpPr>
            <p:nvPr/>
          </p:nvSpPr>
          <p:spPr bwMode="auto">
            <a:xfrm flipH="1" flipV="1">
              <a:off x="7070731" y="5321854"/>
              <a:ext cx="531250" cy="595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48"/>
            <p:cNvSpPr>
              <a:spLocks noChangeShapeType="1"/>
            </p:cNvSpPr>
            <p:nvPr/>
          </p:nvSpPr>
          <p:spPr bwMode="auto">
            <a:xfrm flipH="1" flipV="1">
              <a:off x="5740969" y="5321854"/>
              <a:ext cx="531250" cy="595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48"/>
            <p:cNvSpPr>
              <a:spLocks noChangeShapeType="1"/>
            </p:cNvSpPr>
            <p:nvPr/>
          </p:nvSpPr>
          <p:spPr bwMode="auto">
            <a:xfrm flipH="1" flipV="1">
              <a:off x="4173370" y="5321854"/>
              <a:ext cx="531250" cy="595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48"/>
            <p:cNvSpPr>
              <a:spLocks noChangeShapeType="1"/>
            </p:cNvSpPr>
            <p:nvPr/>
          </p:nvSpPr>
          <p:spPr bwMode="auto">
            <a:xfrm flipH="1" flipV="1">
              <a:off x="2581473" y="5321854"/>
              <a:ext cx="531250" cy="595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1" name="组合 220"/>
          <p:cNvGrpSpPr/>
          <p:nvPr/>
        </p:nvGrpSpPr>
        <p:grpSpPr>
          <a:xfrm>
            <a:off x="712708" y="4070610"/>
            <a:ext cx="7504221" cy="522493"/>
            <a:chOff x="937980" y="3378061"/>
            <a:chExt cx="7504221" cy="522493"/>
          </a:xfrm>
        </p:grpSpPr>
        <p:grpSp>
          <p:nvGrpSpPr>
            <p:cNvPr id="46" name="组合 45"/>
            <p:cNvGrpSpPr/>
            <p:nvPr/>
          </p:nvGrpSpPr>
          <p:grpSpPr>
            <a:xfrm>
              <a:off x="937980" y="3378061"/>
              <a:ext cx="7504221" cy="522493"/>
              <a:chOff x="1060890" y="3645024"/>
              <a:chExt cx="7504221" cy="522493"/>
            </a:xfrm>
          </p:grpSpPr>
          <p:sp>
            <p:nvSpPr>
              <p:cNvPr id="177" name="Text Box 82"/>
              <p:cNvSpPr txBox="1">
                <a:spLocks noChangeArrowheads="1"/>
              </p:cNvSpPr>
              <p:nvPr/>
            </p:nvSpPr>
            <p:spPr bwMode="auto">
              <a:xfrm>
                <a:off x="3302017" y="3743944"/>
                <a:ext cx="878010" cy="369888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1800" baseline="-25000" dirty="0" smtClean="0"/>
                  <a:t>1</a:t>
                </a:r>
                <a:endParaRPr lang="en-US" altLang="zh-CN" sz="1800" baseline="-25000" dirty="0"/>
              </a:p>
            </p:txBody>
          </p:sp>
          <p:sp>
            <p:nvSpPr>
              <p:cNvPr id="174" name="Text Box 82"/>
              <p:cNvSpPr txBox="1">
                <a:spLocks noChangeArrowheads="1"/>
              </p:cNvSpPr>
              <p:nvPr/>
            </p:nvSpPr>
            <p:spPr bwMode="auto">
              <a:xfrm>
                <a:off x="4605546" y="3743944"/>
                <a:ext cx="878010" cy="369888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1800" baseline="-25000" dirty="0"/>
                  <a:t>2</a:t>
                </a:r>
              </a:p>
            </p:txBody>
          </p:sp>
          <p:sp>
            <p:nvSpPr>
              <p:cNvPr id="164" name="Line 48"/>
              <p:cNvSpPr>
                <a:spLocks noChangeShapeType="1"/>
              </p:cNvSpPr>
              <p:nvPr/>
            </p:nvSpPr>
            <p:spPr bwMode="auto">
              <a:xfrm>
                <a:off x="2698974" y="3928888"/>
                <a:ext cx="585340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" name="Line 48"/>
              <p:cNvSpPr>
                <a:spLocks noChangeShapeType="1"/>
              </p:cNvSpPr>
              <p:nvPr/>
            </p:nvSpPr>
            <p:spPr bwMode="auto">
              <a:xfrm>
                <a:off x="4022731" y="3928888"/>
                <a:ext cx="585340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Line 48"/>
              <p:cNvSpPr>
                <a:spLocks noChangeShapeType="1"/>
              </p:cNvSpPr>
              <p:nvPr/>
            </p:nvSpPr>
            <p:spPr bwMode="auto">
              <a:xfrm>
                <a:off x="5229773" y="3928888"/>
                <a:ext cx="585340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" name="Text Box 82"/>
              <p:cNvSpPr txBox="1">
                <a:spLocks noChangeArrowheads="1"/>
              </p:cNvSpPr>
              <p:nvPr/>
            </p:nvSpPr>
            <p:spPr bwMode="auto">
              <a:xfrm>
                <a:off x="7598871" y="3743944"/>
                <a:ext cx="966240" cy="369888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18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en-US" altLang="zh-CN" sz="18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Line 48"/>
              <p:cNvSpPr>
                <a:spLocks noChangeShapeType="1"/>
              </p:cNvSpPr>
              <p:nvPr/>
            </p:nvSpPr>
            <p:spPr bwMode="auto">
              <a:xfrm>
                <a:off x="6981377" y="3928888"/>
                <a:ext cx="585340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1060890" y="3645024"/>
                <a:ext cx="4589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H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0" name="矩形 169"/>
              <p:cNvSpPr/>
              <p:nvPr/>
            </p:nvSpPr>
            <p:spPr>
              <a:xfrm>
                <a:off x="5989943" y="3727779"/>
                <a:ext cx="10847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 smtClean="0">
                    <a:latin typeface="新宋体" panose="02010609030101010101" pitchFamily="49" charset="-122"/>
                    <a:ea typeface="新宋体" panose="02010609030101010101" pitchFamily="49" charset="-122"/>
                  </a:rPr>
                  <a:t>···</a:t>
                </a:r>
                <a:endParaRPr lang="zh-CN" altLang="en-US" sz="1600" dirty="0"/>
              </a:p>
            </p:txBody>
          </p:sp>
          <p:grpSp>
            <p:nvGrpSpPr>
              <p:cNvPr id="149" name="Group 46"/>
              <p:cNvGrpSpPr>
                <a:grpSpLocks/>
              </p:cNvGrpSpPr>
              <p:nvPr/>
            </p:nvGrpSpPr>
            <p:grpSpPr bwMode="auto">
              <a:xfrm>
                <a:off x="1395933" y="3727779"/>
                <a:ext cx="1480565" cy="439738"/>
                <a:chOff x="3288" y="1888"/>
                <a:chExt cx="688" cy="277"/>
              </a:xfrm>
            </p:grpSpPr>
            <p:grpSp>
              <p:nvGrpSpPr>
                <p:cNvPr id="150" name="Group 49"/>
                <p:cNvGrpSpPr>
                  <a:grpSpLocks/>
                </p:cNvGrpSpPr>
                <p:nvPr/>
              </p:nvGrpSpPr>
              <p:grpSpPr bwMode="auto">
                <a:xfrm>
                  <a:off x="3560" y="1888"/>
                  <a:ext cx="416" cy="277"/>
                  <a:chOff x="1746" y="1933"/>
                  <a:chExt cx="416" cy="277"/>
                </a:xfrm>
              </p:grpSpPr>
              <p:grpSp>
                <p:nvGrpSpPr>
                  <p:cNvPr id="152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1746" y="1933"/>
                    <a:ext cx="416" cy="277"/>
                    <a:chOff x="2418" y="1339"/>
                    <a:chExt cx="416" cy="277"/>
                  </a:xfrm>
                </p:grpSpPr>
                <p:grpSp>
                  <p:nvGrpSpPr>
                    <p:cNvPr id="154" name="Group 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26" y="1344"/>
                      <a:ext cx="408" cy="272"/>
                      <a:chOff x="975" y="3748"/>
                      <a:chExt cx="408" cy="272"/>
                    </a:xfrm>
                  </p:grpSpPr>
                  <p:sp>
                    <p:nvSpPr>
                      <p:cNvPr id="160" name="Text Box 5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75" y="3748"/>
                        <a:ext cx="408" cy="266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00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1pPr>
                        <a:lvl2pPr marL="742950" indent="-28575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2pPr>
                        <a:lvl3pPr marL="11430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3pPr>
                        <a:lvl4pPr marL="16002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4pPr>
                        <a:lvl5pPr marL="20574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</a:pPr>
                        <a:endParaRPr lang="zh-CN" altLang="zh-CN" sz="2000"/>
                      </a:p>
                    </p:txBody>
                  </p:sp>
                  <p:sp>
                    <p:nvSpPr>
                      <p:cNvPr id="161" name="Line 5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02" y="3748"/>
                        <a:ext cx="0" cy="272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rgbClr val="00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55" name="Freeform 54"/>
                    <p:cNvSpPr>
                      <a:spLocks/>
                    </p:cNvSpPr>
                    <p:nvPr/>
                  </p:nvSpPr>
                  <p:spPr bwMode="auto">
                    <a:xfrm>
                      <a:off x="2418" y="1339"/>
                      <a:ext cx="97" cy="113"/>
                    </a:xfrm>
                    <a:custGeom>
                      <a:avLst/>
                      <a:gdLst>
                        <a:gd name="T0" fmla="*/ 97 w 97"/>
                        <a:gd name="T1" fmla="*/ 0 h 113"/>
                        <a:gd name="T2" fmla="*/ 0 w 97"/>
                        <a:gd name="T3" fmla="*/ 113 h 113"/>
                        <a:gd name="T4" fmla="*/ 0 60000 65536"/>
                        <a:gd name="T5" fmla="*/ 0 60000 65536"/>
                        <a:gd name="T6" fmla="*/ 0 w 97"/>
                        <a:gd name="T7" fmla="*/ 0 h 113"/>
                        <a:gd name="T8" fmla="*/ 97 w 97"/>
                        <a:gd name="T9" fmla="*/ 113 h 113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97" h="113">
                          <a:moveTo>
                            <a:pt x="97" y="0"/>
                          </a:moveTo>
                          <a:lnTo>
                            <a:pt x="0" y="113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156" name="Freeform 55"/>
                    <p:cNvSpPr>
                      <a:spLocks/>
                    </p:cNvSpPr>
                    <p:nvPr/>
                  </p:nvSpPr>
                  <p:spPr bwMode="auto">
                    <a:xfrm>
                      <a:off x="2426" y="1344"/>
                      <a:ext cx="154" cy="178"/>
                    </a:xfrm>
                    <a:custGeom>
                      <a:avLst/>
                      <a:gdLst>
                        <a:gd name="T0" fmla="*/ 154 w 154"/>
                        <a:gd name="T1" fmla="*/ 0 h 178"/>
                        <a:gd name="T2" fmla="*/ 0 w 154"/>
                        <a:gd name="T3" fmla="*/ 178 h 178"/>
                        <a:gd name="T4" fmla="*/ 0 60000 65536"/>
                        <a:gd name="T5" fmla="*/ 0 60000 65536"/>
                        <a:gd name="T6" fmla="*/ 0 w 154"/>
                        <a:gd name="T7" fmla="*/ 0 h 178"/>
                        <a:gd name="T8" fmla="*/ 154 w 154"/>
                        <a:gd name="T9" fmla="*/ 178 h 178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54" h="178">
                          <a:moveTo>
                            <a:pt x="154" y="0"/>
                          </a:moveTo>
                          <a:lnTo>
                            <a:pt x="0" y="178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157" name="Freeform 56"/>
                    <p:cNvSpPr>
                      <a:spLocks/>
                    </p:cNvSpPr>
                    <p:nvPr/>
                  </p:nvSpPr>
                  <p:spPr bwMode="auto">
                    <a:xfrm>
                      <a:off x="2426" y="1344"/>
                      <a:ext cx="228" cy="262"/>
                    </a:xfrm>
                    <a:custGeom>
                      <a:avLst/>
                      <a:gdLst>
                        <a:gd name="T0" fmla="*/ 228 w 228"/>
                        <a:gd name="T1" fmla="*/ 0 h 262"/>
                        <a:gd name="T2" fmla="*/ 0 w 228"/>
                        <a:gd name="T3" fmla="*/ 262 h 262"/>
                        <a:gd name="T4" fmla="*/ 0 60000 65536"/>
                        <a:gd name="T5" fmla="*/ 0 60000 65536"/>
                        <a:gd name="T6" fmla="*/ 0 w 228"/>
                        <a:gd name="T7" fmla="*/ 0 h 262"/>
                        <a:gd name="T8" fmla="*/ 228 w 228"/>
                        <a:gd name="T9" fmla="*/ 262 h 262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228" h="262">
                          <a:moveTo>
                            <a:pt x="228" y="0"/>
                          </a:moveTo>
                          <a:lnTo>
                            <a:pt x="0" y="262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158" name="Freeform 57"/>
                    <p:cNvSpPr>
                      <a:spLocks/>
                    </p:cNvSpPr>
                    <p:nvPr/>
                  </p:nvSpPr>
                  <p:spPr bwMode="auto">
                    <a:xfrm>
                      <a:off x="2507" y="1420"/>
                      <a:ext cx="154" cy="178"/>
                    </a:xfrm>
                    <a:custGeom>
                      <a:avLst/>
                      <a:gdLst>
                        <a:gd name="T0" fmla="*/ 154 w 154"/>
                        <a:gd name="T1" fmla="*/ 0 h 178"/>
                        <a:gd name="T2" fmla="*/ 0 w 154"/>
                        <a:gd name="T3" fmla="*/ 178 h 178"/>
                        <a:gd name="T4" fmla="*/ 0 60000 65536"/>
                        <a:gd name="T5" fmla="*/ 0 60000 65536"/>
                        <a:gd name="T6" fmla="*/ 0 w 154"/>
                        <a:gd name="T7" fmla="*/ 0 h 178"/>
                        <a:gd name="T8" fmla="*/ 154 w 154"/>
                        <a:gd name="T9" fmla="*/ 178 h 178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54" h="178">
                          <a:moveTo>
                            <a:pt x="154" y="0"/>
                          </a:moveTo>
                          <a:lnTo>
                            <a:pt x="0" y="178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159" name="Freeform 58"/>
                    <p:cNvSpPr>
                      <a:spLocks/>
                    </p:cNvSpPr>
                    <p:nvPr/>
                  </p:nvSpPr>
                  <p:spPr bwMode="auto">
                    <a:xfrm>
                      <a:off x="2556" y="1503"/>
                      <a:ext cx="97" cy="113"/>
                    </a:xfrm>
                    <a:custGeom>
                      <a:avLst/>
                      <a:gdLst>
                        <a:gd name="T0" fmla="*/ 97 w 97"/>
                        <a:gd name="T1" fmla="*/ 0 h 113"/>
                        <a:gd name="T2" fmla="*/ 0 w 97"/>
                        <a:gd name="T3" fmla="*/ 113 h 113"/>
                        <a:gd name="T4" fmla="*/ 0 60000 65536"/>
                        <a:gd name="T5" fmla="*/ 0 60000 65536"/>
                        <a:gd name="T6" fmla="*/ 0 w 97"/>
                        <a:gd name="T7" fmla="*/ 0 h 113"/>
                        <a:gd name="T8" fmla="*/ 97 w 97"/>
                        <a:gd name="T9" fmla="*/ 113 h 113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97" h="113">
                          <a:moveTo>
                            <a:pt x="97" y="0"/>
                          </a:moveTo>
                          <a:lnTo>
                            <a:pt x="0" y="113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</p:grpSp>
              <p:sp>
                <p:nvSpPr>
                  <p:cNvPr id="153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7" y="1933"/>
                    <a:ext cx="116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en-US" altLang="zh-CN" sz="2000" dirty="0"/>
                  </a:p>
                </p:txBody>
              </p:sp>
            </p:grpSp>
            <p:sp>
              <p:nvSpPr>
                <p:cNvPr id="151" name="Line 48"/>
                <p:cNvSpPr>
                  <a:spLocks noChangeShapeType="1"/>
                </p:cNvSpPr>
                <p:nvPr/>
              </p:nvSpPr>
              <p:spPr bwMode="auto">
                <a:xfrm>
                  <a:off x="3288" y="2008"/>
                  <a:ext cx="272" cy="0"/>
                </a:xfrm>
                <a:prstGeom prst="line">
                  <a:avLst/>
                </a:prstGeom>
                <a:noFill/>
                <a:ln w="25400">
                  <a:solidFill>
                    <a:srgbClr val="00006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cxnSp>
            <p:nvCxnSpPr>
              <p:cNvPr id="9" name="直接连接符 8"/>
              <p:cNvCxnSpPr>
                <a:stCxn id="171" idx="0"/>
                <a:endCxn id="171" idx="2"/>
              </p:cNvCxnSpPr>
              <p:nvPr/>
            </p:nvCxnSpPr>
            <p:spPr>
              <a:xfrm>
                <a:off x="8081991" y="3743944"/>
                <a:ext cx="0" cy="369888"/>
              </a:xfrm>
              <a:prstGeom prst="line">
                <a:avLst/>
              </a:prstGeom>
              <a:ln w="190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>
                <a:stCxn id="174" idx="0"/>
                <a:endCxn id="174" idx="2"/>
              </p:cNvCxnSpPr>
              <p:nvPr/>
            </p:nvCxnSpPr>
            <p:spPr>
              <a:xfrm>
                <a:off x="5044551" y="3743944"/>
                <a:ext cx="0" cy="369888"/>
              </a:xfrm>
              <a:prstGeom prst="line">
                <a:avLst/>
              </a:prstGeom>
              <a:ln w="190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直接连接符 179"/>
              <p:cNvCxnSpPr>
                <a:stCxn id="177" idx="0"/>
                <a:endCxn id="177" idx="2"/>
              </p:cNvCxnSpPr>
              <p:nvPr/>
            </p:nvCxnSpPr>
            <p:spPr>
              <a:xfrm>
                <a:off x="3741022" y="3743944"/>
                <a:ext cx="0" cy="369888"/>
              </a:xfrm>
              <a:prstGeom prst="line">
                <a:avLst/>
              </a:prstGeom>
              <a:ln w="190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7" name="矩形 216"/>
            <p:cNvSpPr/>
            <p:nvPr/>
          </p:nvSpPr>
          <p:spPr>
            <a:xfrm>
              <a:off x="7991236" y="3423014"/>
              <a:ext cx="4090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dirty="0"/>
                <a:t>∧</a:t>
              </a: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391579" y="3921170"/>
            <a:ext cx="8007595" cy="661690"/>
            <a:chOff x="759363" y="5013176"/>
            <a:chExt cx="8007595" cy="661690"/>
          </a:xfrm>
        </p:grpSpPr>
        <p:grpSp>
          <p:nvGrpSpPr>
            <p:cNvPr id="90" name="组合 89"/>
            <p:cNvGrpSpPr/>
            <p:nvPr/>
          </p:nvGrpSpPr>
          <p:grpSpPr>
            <a:xfrm>
              <a:off x="759363" y="5013176"/>
              <a:ext cx="8002091" cy="646759"/>
              <a:chOff x="694196" y="4672377"/>
              <a:chExt cx="8002091" cy="646759"/>
            </a:xfrm>
          </p:grpSpPr>
          <p:sp>
            <p:nvSpPr>
              <p:cNvPr id="189" name="矩形 188"/>
              <p:cNvSpPr/>
              <p:nvPr/>
            </p:nvSpPr>
            <p:spPr>
              <a:xfrm>
                <a:off x="6145264" y="4923701"/>
                <a:ext cx="10847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 smtClean="0">
                    <a:latin typeface="新宋体" panose="02010609030101010101" pitchFamily="49" charset="-122"/>
                    <a:ea typeface="新宋体" panose="02010609030101010101" pitchFamily="49" charset="-122"/>
                  </a:rPr>
                  <a:t>···</a:t>
                </a:r>
                <a:endParaRPr lang="zh-CN" altLang="en-US" sz="1600" dirty="0"/>
              </a:p>
            </p:txBody>
          </p:sp>
          <p:grpSp>
            <p:nvGrpSpPr>
              <p:cNvPr id="53" name="组合 52"/>
              <p:cNvGrpSpPr/>
              <p:nvPr/>
            </p:nvGrpSpPr>
            <p:grpSpPr>
              <a:xfrm>
                <a:off x="694196" y="4672377"/>
                <a:ext cx="8002091" cy="646759"/>
                <a:chOff x="915702" y="4112885"/>
                <a:chExt cx="8002091" cy="646759"/>
              </a:xfrm>
            </p:grpSpPr>
            <p:sp>
              <p:nvSpPr>
                <p:cNvPr id="188" name="矩形 187"/>
                <p:cNvSpPr/>
                <p:nvPr/>
              </p:nvSpPr>
              <p:spPr>
                <a:xfrm>
                  <a:off x="924032" y="4112885"/>
                  <a:ext cx="45893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dirty="0" smtClean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H</a:t>
                  </a:r>
                  <a:endPara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grpSp>
              <p:nvGrpSpPr>
                <p:cNvPr id="47" name="组合 46"/>
                <p:cNvGrpSpPr/>
                <p:nvPr/>
              </p:nvGrpSpPr>
              <p:grpSpPr>
                <a:xfrm>
                  <a:off x="915702" y="4327843"/>
                  <a:ext cx="8002091" cy="431801"/>
                  <a:chOff x="705018" y="5195126"/>
                  <a:chExt cx="8002091" cy="431801"/>
                </a:xfrm>
              </p:grpSpPr>
              <p:sp>
                <p:nvSpPr>
                  <p:cNvPr id="183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302866" y="5478495"/>
                    <a:ext cx="58534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4063288" y="5478495"/>
                    <a:ext cx="416119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705018" y="5420773"/>
                    <a:ext cx="58534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45" name="组合 44"/>
                  <p:cNvGrpSpPr/>
                  <p:nvPr/>
                </p:nvGrpSpPr>
                <p:grpSpPr>
                  <a:xfrm>
                    <a:off x="1264240" y="5195126"/>
                    <a:ext cx="1322464" cy="431801"/>
                    <a:chOff x="1685298" y="5193481"/>
                    <a:chExt cx="1322464" cy="431801"/>
                  </a:xfrm>
                </p:grpSpPr>
                <p:grpSp>
                  <p:nvGrpSpPr>
                    <p:cNvPr id="193" name="Group 5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85298" y="5193481"/>
                      <a:ext cx="1322464" cy="431801"/>
                      <a:chOff x="2426" y="1338"/>
                      <a:chExt cx="408" cy="272"/>
                    </a:xfrm>
                  </p:grpSpPr>
                  <p:grpSp>
                    <p:nvGrpSpPr>
                      <p:cNvPr id="195" name="Group 5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26" y="1338"/>
                        <a:ext cx="408" cy="272"/>
                        <a:chOff x="975" y="3742"/>
                        <a:chExt cx="408" cy="272"/>
                      </a:xfrm>
                    </p:grpSpPr>
                    <p:sp>
                      <p:nvSpPr>
                        <p:cNvPr id="201" name="Text Box 5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975" y="3748"/>
                          <a:ext cx="408" cy="266"/>
                        </a:xfrm>
                        <a:prstGeom prst="rect">
                          <a:avLst/>
                        </a:prstGeom>
                        <a:noFill/>
                        <a:ln w="25400">
                          <a:solidFill>
                            <a:srgbClr val="000066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>
                          <a:lvl1pPr eaLnBrk="0" hangingPunct="0"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50000"/>
                            </a:spcBef>
                          </a:pPr>
                          <a:endParaRPr lang="zh-CN" altLang="zh-CN" sz="2000"/>
                        </a:p>
                      </p:txBody>
                    </p:sp>
                    <p:sp>
                      <p:nvSpPr>
                        <p:cNvPr id="202" name="Line 5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254" y="3742"/>
                          <a:ext cx="0" cy="272"/>
                        </a:xfrm>
                        <a:prstGeom prst="line">
                          <a:avLst/>
                        </a:prstGeom>
                        <a:noFill/>
                        <a:ln w="25400">
                          <a:solidFill>
                            <a:srgbClr val="0000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97" name="Freeform 5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62" y="1348"/>
                        <a:ext cx="96" cy="90"/>
                      </a:xfrm>
                      <a:custGeom>
                        <a:avLst/>
                        <a:gdLst>
                          <a:gd name="T0" fmla="*/ 154 w 154"/>
                          <a:gd name="T1" fmla="*/ 0 h 178"/>
                          <a:gd name="T2" fmla="*/ 0 w 154"/>
                          <a:gd name="T3" fmla="*/ 178 h 178"/>
                          <a:gd name="T4" fmla="*/ 0 60000 65536"/>
                          <a:gd name="T5" fmla="*/ 0 60000 65536"/>
                          <a:gd name="T6" fmla="*/ 0 w 154"/>
                          <a:gd name="T7" fmla="*/ 0 h 178"/>
                          <a:gd name="T8" fmla="*/ 154 w 154"/>
                          <a:gd name="T9" fmla="*/ 178 h 178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154" h="178">
                            <a:moveTo>
                              <a:pt x="154" y="0"/>
                            </a:moveTo>
                            <a:lnTo>
                              <a:pt x="0" y="178"/>
                            </a:lnTo>
                          </a:path>
                        </a:pathLst>
                      </a:custGeom>
                      <a:noFill/>
                      <a:ln w="25400">
                        <a:solidFill>
                          <a:srgbClr val="00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1pPr>
                        <a:lvl2pPr marL="742950" indent="-28575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2pPr>
                        <a:lvl3pPr marL="11430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3pPr>
                        <a:lvl4pPr marL="16002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4pPr>
                        <a:lvl5pPr marL="20574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98" name="Freeform 5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63" y="1361"/>
                        <a:ext cx="138" cy="159"/>
                      </a:xfrm>
                      <a:custGeom>
                        <a:avLst/>
                        <a:gdLst>
                          <a:gd name="T0" fmla="*/ 228 w 228"/>
                          <a:gd name="T1" fmla="*/ 0 h 262"/>
                          <a:gd name="T2" fmla="*/ 0 w 228"/>
                          <a:gd name="T3" fmla="*/ 262 h 262"/>
                          <a:gd name="T4" fmla="*/ 0 60000 65536"/>
                          <a:gd name="T5" fmla="*/ 0 60000 65536"/>
                          <a:gd name="T6" fmla="*/ 0 w 228"/>
                          <a:gd name="T7" fmla="*/ 0 h 262"/>
                          <a:gd name="T8" fmla="*/ 228 w 228"/>
                          <a:gd name="T9" fmla="*/ 262 h 262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228" h="262">
                            <a:moveTo>
                              <a:pt x="228" y="0"/>
                            </a:moveTo>
                            <a:lnTo>
                              <a:pt x="0" y="262"/>
                            </a:lnTo>
                          </a:path>
                        </a:pathLst>
                      </a:custGeom>
                      <a:noFill/>
                      <a:ln w="25400">
                        <a:solidFill>
                          <a:srgbClr val="00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1pPr>
                        <a:lvl2pPr marL="742950" indent="-28575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2pPr>
                        <a:lvl3pPr marL="11430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3pPr>
                        <a:lvl4pPr marL="16002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4pPr>
                        <a:lvl5pPr marL="20574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99" name="Freeform 5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62" y="1432"/>
                        <a:ext cx="143" cy="169"/>
                      </a:xfrm>
                      <a:custGeom>
                        <a:avLst/>
                        <a:gdLst>
                          <a:gd name="T0" fmla="*/ 154 w 154"/>
                          <a:gd name="T1" fmla="*/ 0 h 178"/>
                          <a:gd name="T2" fmla="*/ 0 w 154"/>
                          <a:gd name="T3" fmla="*/ 178 h 178"/>
                          <a:gd name="T4" fmla="*/ 0 60000 65536"/>
                          <a:gd name="T5" fmla="*/ 0 60000 65536"/>
                          <a:gd name="T6" fmla="*/ 0 w 154"/>
                          <a:gd name="T7" fmla="*/ 0 h 178"/>
                          <a:gd name="T8" fmla="*/ 154 w 154"/>
                          <a:gd name="T9" fmla="*/ 178 h 178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154" h="178">
                            <a:moveTo>
                              <a:pt x="154" y="0"/>
                            </a:moveTo>
                            <a:lnTo>
                              <a:pt x="0" y="178"/>
                            </a:lnTo>
                          </a:path>
                        </a:pathLst>
                      </a:custGeom>
                      <a:noFill/>
                      <a:ln w="25400">
                        <a:solidFill>
                          <a:srgbClr val="00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1pPr>
                        <a:lvl2pPr marL="742950" indent="-28575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2pPr>
                        <a:lvl3pPr marL="11430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3pPr>
                        <a:lvl4pPr marL="16002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4pPr>
                        <a:lvl5pPr marL="20574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200" name="Freeform 5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13" y="1497"/>
                        <a:ext cx="97" cy="113"/>
                      </a:xfrm>
                      <a:custGeom>
                        <a:avLst/>
                        <a:gdLst>
                          <a:gd name="T0" fmla="*/ 97 w 97"/>
                          <a:gd name="T1" fmla="*/ 0 h 113"/>
                          <a:gd name="T2" fmla="*/ 0 w 97"/>
                          <a:gd name="T3" fmla="*/ 113 h 113"/>
                          <a:gd name="T4" fmla="*/ 0 60000 65536"/>
                          <a:gd name="T5" fmla="*/ 0 60000 65536"/>
                          <a:gd name="T6" fmla="*/ 0 w 97"/>
                          <a:gd name="T7" fmla="*/ 0 h 113"/>
                          <a:gd name="T8" fmla="*/ 97 w 97"/>
                          <a:gd name="T9" fmla="*/ 113 h 113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97" h="113">
                            <a:moveTo>
                              <a:pt x="97" y="0"/>
                            </a:moveTo>
                            <a:lnTo>
                              <a:pt x="0" y="113"/>
                            </a:lnTo>
                          </a:path>
                        </a:pathLst>
                      </a:custGeom>
                      <a:noFill/>
                      <a:ln w="25400">
                        <a:solidFill>
                          <a:srgbClr val="00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1pPr>
                        <a:lvl2pPr marL="742950" indent="-28575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2pPr>
                        <a:lvl3pPr marL="11430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3pPr>
                        <a:lvl4pPr marL="16002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4pPr>
                        <a:lvl5pPr marL="20574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  <p:cxnSp>
                  <p:nvCxnSpPr>
                    <p:cNvPr id="206" name="直接连接符 205"/>
                    <p:cNvCxnSpPr/>
                    <p:nvPr/>
                  </p:nvCxnSpPr>
                  <p:spPr>
                    <a:xfrm>
                      <a:off x="2129362" y="5193481"/>
                      <a:ext cx="0" cy="421274"/>
                    </a:xfrm>
                    <a:prstGeom prst="line">
                      <a:avLst/>
                    </a:prstGeom>
                    <a:ln w="19050">
                      <a:solidFill>
                        <a:srgbClr val="00006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" name="组合 42"/>
                  <p:cNvGrpSpPr/>
                  <p:nvPr/>
                </p:nvGrpSpPr>
                <p:grpSpPr>
                  <a:xfrm>
                    <a:off x="4479407" y="5226082"/>
                    <a:ext cx="1250238" cy="369888"/>
                    <a:chOff x="7380312" y="5646688"/>
                    <a:chExt cx="1250238" cy="369888"/>
                  </a:xfrm>
                </p:grpSpPr>
                <p:sp>
                  <p:nvSpPr>
                    <p:cNvPr id="186" name="Text Box 8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80312" y="5646688"/>
                      <a:ext cx="1250238" cy="369888"/>
                    </a:xfrm>
                    <a:prstGeom prst="rect">
                      <a:avLst/>
                    </a:prstGeom>
                    <a:noFill/>
                    <a:ln w="25400">
                      <a:solidFill>
                        <a:srgbClr val="000066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zh-CN" alt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　　</a:t>
                      </a:r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altLang="zh-CN" sz="180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zh-CN" sz="1800" i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203" name="直接连接符 202"/>
                    <p:cNvCxnSpPr/>
                    <p:nvPr/>
                  </p:nvCxnSpPr>
                  <p:spPr>
                    <a:xfrm>
                      <a:off x="8244408" y="5646688"/>
                      <a:ext cx="0" cy="369888"/>
                    </a:xfrm>
                    <a:prstGeom prst="line">
                      <a:avLst/>
                    </a:prstGeom>
                    <a:ln w="19050">
                      <a:solidFill>
                        <a:srgbClr val="00006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7" name="直接连接符 206"/>
                    <p:cNvCxnSpPr/>
                    <p:nvPr/>
                  </p:nvCxnSpPr>
                  <p:spPr>
                    <a:xfrm>
                      <a:off x="7812360" y="5646688"/>
                      <a:ext cx="0" cy="369888"/>
                    </a:xfrm>
                    <a:prstGeom prst="line">
                      <a:avLst/>
                    </a:prstGeom>
                    <a:ln w="19050">
                      <a:solidFill>
                        <a:srgbClr val="00006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" name="组合 43"/>
                  <p:cNvGrpSpPr/>
                  <p:nvPr/>
                </p:nvGrpSpPr>
                <p:grpSpPr>
                  <a:xfrm>
                    <a:off x="7456872" y="5226082"/>
                    <a:ext cx="1250237" cy="369888"/>
                    <a:chOff x="7380312" y="6064175"/>
                    <a:chExt cx="1250237" cy="369888"/>
                  </a:xfrm>
                </p:grpSpPr>
                <p:sp>
                  <p:nvSpPr>
                    <p:cNvPr id="182" name="Text Box 8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80312" y="6064175"/>
                      <a:ext cx="1250237" cy="369888"/>
                    </a:xfrm>
                    <a:prstGeom prst="rect">
                      <a:avLst/>
                    </a:prstGeom>
                    <a:noFill/>
                    <a:ln w="25400">
                      <a:solidFill>
                        <a:srgbClr val="000066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zh-CN" alt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　　</a:t>
                      </a:r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altLang="zh-CN" sz="1800" baseline="-25000" dirty="0" smtClean="0"/>
                        <a:t>2</a:t>
                      </a:r>
                      <a:endParaRPr lang="en-US" altLang="zh-CN" sz="1800" baseline="-25000" dirty="0"/>
                    </a:p>
                  </p:txBody>
                </p:sp>
                <p:cxnSp>
                  <p:nvCxnSpPr>
                    <p:cNvPr id="204" name="直接连接符 203"/>
                    <p:cNvCxnSpPr/>
                    <p:nvPr/>
                  </p:nvCxnSpPr>
                  <p:spPr>
                    <a:xfrm>
                      <a:off x="8244408" y="6064175"/>
                      <a:ext cx="0" cy="369888"/>
                    </a:xfrm>
                    <a:prstGeom prst="line">
                      <a:avLst/>
                    </a:prstGeom>
                    <a:ln w="19050">
                      <a:solidFill>
                        <a:srgbClr val="00006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9" name="直接连接符 208"/>
                    <p:cNvCxnSpPr/>
                    <p:nvPr/>
                  </p:nvCxnSpPr>
                  <p:spPr>
                    <a:xfrm>
                      <a:off x="7812360" y="6064175"/>
                      <a:ext cx="0" cy="369888"/>
                    </a:xfrm>
                    <a:prstGeom prst="line">
                      <a:avLst/>
                    </a:prstGeom>
                    <a:ln w="19050">
                      <a:solidFill>
                        <a:srgbClr val="00006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" name="组合 41"/>
                  <p:cNvGrpSpPr/>
                  <p:nvPr/>
                </p:nvGrpSpPr>
                <p:grpSpPr>
                  <a:xfrm>
                    <a:off x="2907937" y="5220672"/>
                    <a:ext cx="1250237" cy="380708"/>
                    <a:chOff x="7333783" y="5219174"/>
                    <a:chExt cx="1250237" cy="380708"/>
                  </a:xfrm>
                </p:grpSpPr>
                <p:sp>
                  <p:nvSpPr>
                    <p:cNvPr id="181" name="Text Box 8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33783" y="5229994"/>
                      <a:ext cx="1250237" cy="369888"/>
                    </a:xfrm>
                    <a:prstGeom prst="rect">
                      <a:avLst/>
                    </a:prstGeom>
                    <a:noFill/>
                    <a:ln w="25400">
                      <a:solidFill>
                        <a:srgbClr val="000066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zh-CN" alt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　　</a:t>
                      </a:r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altLang="zh-CN" sz="1800" baseline="-25000" dirty="0" smtClean="0"/>
                        <a:t>1</a:t>
                      </a:r>
                      <a:endParaRPr lang="en-US" altLang="zh-CN" sz="1800" baseline="-25000" dirty="0"/>
                    </a:p>
                  </p:txBody>
                </p:sp>
                <p:cxnSp>
                  <p:nvCxnSpPr>
                    <p:cNvPr id="205" name="直接连接符 204"/>
                    <p:cNvCxnSpPr/>
                    <p:nvPr/>
                  </p:nvCxnSpPr>
                  <p:spPr>
                    <a:xfrm>
                      <a:off x="8244408" y="5219174"/>
                      <a:ext cx="0" cy="369888"/>
                    </a:xfrm>
                    <a:prstGeom prst="line">
                      <a:avLst/>
                    </a:prstGeom>
                    <a:ln w="19050">
                      <a:solidFill>
                        <a:srgbClr val="00006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0" name="直接连接符 209"/>
                    <p:cNvCxnSpPr/>
                    <p:nvPr/>
                  </p:nvCxnSpPr>
                  <p:spPr>
                    <a:xfrm>
                      <a:off x="7745404" y="5229994"/>
                      <a:ext cx="0" cy="369888"/>
                    </a:xfrm>
                    <a:prstGeom prst="line">
                      <a:avLst/>
                    </a:prstGeom>
                    <a:ln w="19050">
                      <a:solidFill>
                        <a:srgbClr val="00006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11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5634759" y="5478495"/>
                    <a:ext cx="416119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7062577" y="5494958"/>
                    <a:ext cx="416119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218" name="矩形 217"/>
            <p:cNvSpPr/>
            <p:nvPr/>
          </p:nvSpPr>
          <p:spPr>
            <a:xfrm>
              <a:off x="8357872" y="5185563"/>
              <a:ext cx="4090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dirty="0"/>
                <a:t>∧</a:t>
              </a:r>
            </a:p>
          </p:txBody>
        </p:sp>
        <p:sp>
          <p:nvSpPr>
            <p:cNvPr id="220" name="矩形 219"/>
            <p:cNvSpPr/>
            <p:nvPr/>
          </p:nvSpPr>
          <p:spPr>
            <a:xfrm>
              <a:off x="1354924" y="5213201"/>
              <a:ext cx="4090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dirty="0"/>
                <a:t>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77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1988840"/>
            <a:ext cx="8029773" cy="270838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node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{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sz="28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DataType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data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;         </a:t>
            </a:r>
            <a:endParaRPr lang="en-US" altLang="zh-CN" sz="2400" dirty="0" smtClean="0">
              <a:solidFill>
                <a:srgbClr val="777777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sz="28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node  *prior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*next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;    </a:t>
            </a:r>
            <a:endParaRPr lang="en-US" altLang="zh-CN" sz="2400" dirty="0" smtClean="0">
              <a:solidFill>
                <a:srgbClr val="777777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} </a:t>
            </a:r>
            <a:r>
              <a:rPr lang="en-US" altLang="zh-CN" sz="2800" dirty="0" err="1" smtClean="0">
                <a:solidFill>
                  <a:schemeClr val="tx2"/>
                </a:solidFill>
                <a:ea typeface="宋体" panose="02010600030101010101" pitchFamily="2" charset="-122"/>
              </a:rPr>
              <a:t>Du</a:t>
            </a:r>
            <a:r>
              <a:rPr lang="en-US" altLang="zh-CN" sz="28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Node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，*</a:t>
            </a:r>
            <a:r>
              <a:rPr lang="en-US" altLang="zh-CN" sz="28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DLinkList</a:t>
            </a:r>
            <a:r>
              <a:rPr lang="zh-CN" altLang="en-US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；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119897" y="1121081"/>
            <a:ext cx="4224233" cy="65864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kern="1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双向链表的类型</a:t>
            </a:r>
            <a:r>
              <a:rPr lang="zh-CN" altLang="en-US" sz="3200" kern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定义</a:t>
            </a:r>
          </a:p>
        </p:txBody>
      </p:sp>
      <p:sp>
        <p:nvSpPr>
          <p:cNvPr id="7178" name="Oval 10"/>
          <p:cNvSpPr>
            <a:spLocks noChangeArrowheads="1"/>
          </p:cNvSpPr>
          <p:nvPr/>
        </p:nvSpPr>
        <p:spPr bwMode="auto">
          <a:xfrm>
            <a:off x="3287311" y="3015158"/>
            <a:ext cx="1068665" cy="601942"/>
          </a:xfrm>
          <a:prstGeom prst="ellipse">
            <a:avLst/>
          </a:prstGeom>
          <a:noFill/>
          <a:ln w="19050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179" name="AutoShape 11"/>
          <p:cNvSpPr>
            <a:spLocks noChangeArrowheads="1"/>
          </p:cNvSpPr>
          <p:nvPr/>
        </p:nvSpPr>
        <p:spPr bwMode="auto">
          <a:xfrm>
            <a:off x="4355976" y="2150303"/>
            <a:ext cx="2088232" cy="576263"/>
          </a:xfrm>
          <a:prstGeom prst="wedgeRoundRectCallout">
            <a:avLst>
              <a:gd name="adj1" fmla="val -67296"/>
              <a:gd name="adj2" fmla="val 107967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b="1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前趋指针</a:t>
            </a:r>
            <a:r>
              <a:rPr lang="zh-CN" altLang="en-US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域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9361" y="278608"/>
            <a:ext cx="836518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>
              <a:defRPr sz="4000">
                <a:solidFill>
                  <a:schemeClr val="tx2"/>
                </a:solidFill>
                <a:ea typeface="黑体" pitchFamily="2" charset="-122"/>
              </a:defRPr>
            </a:lvl2pPr>
            <a:lvl3pPr algn="ctr">
              <a:defRPr sz="4000">
                <a:solidFill>
                  <a:schemeClr val="tx2"/>
                </a:solidFill>
                <a:ea typeface="黑体" pitchFamily="2" charset="-122"/>
              </a:defRPr>
            </a:lvl3pPr>
            <a:lvl4pPr algn="ctr">
              <a:defRPr sz="4000">
                <a:solidFill>
                  <a:schemeClr val="tx2"/>
                </a:solidFill>
                <a:ea typeface="黑体" pitchFamily="2" charset="-122"/>
              </a:defRPr>
            </a:lvl4pPr>
            <a:lvl5pPr algn="ctr">
              <a:defRPr sz="4000">
                <a:solidFill>
                  <a:schemeClr val="tx2"/>
                </a:solidFill>
                <a:ea typeface="黑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9pPr>
          </a:lstStyle>
          <a:p>
            <a:r>
              <a:rPr lang="en-US" altLang="zh-CN" dirty="0" smtClean="0"/>
              <a:t>2.4   </a:t>
            </a:r>
            <a:r>
              <a:rPr lang="zh-CN" altLang="en-US" dirty="0"/>
              <a:t>线性表的链式存储及运算实现</a:t>
            </a:r>
            <a:endParaRPr lang="en-US" altLang="zh-CN" dirty="0"/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4758683" y="3015158"/>
            <a:ext cx="1050330" cy="587504"/>
          </a:xfrm>
          <a:prstGeom prst="ellipse">
            <a:avLst/>
          </a:prstGeom>
          <a:noFill/>
          <a:ln w="19050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16" name="AutoShape 11"/>
          <p:cNvSpPr>
            <a:spLocks noChangeArrowheads="1"/>
          </p:cNvSpPr>
          <p:nvPr/>
        </p:nvSpPr>
        <p:spPr bwMode="auto">
          <a:xfrm>
            <a:off x="6239094" y="3701694"/>
            <a:ext cx="2088232" cy="576263"/>
          </a:xfrm>
          <a:prstGeom prst="wedgeRoundRectCallout">
            <a:avLst>
              <a:gd name="adj1" fmla="val -77083"/>
              <a:gd name="adj2" fmla="val -80579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b="1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后继指针</a:t>
            </a:r>
            <a:r>
              <a:rPr lang="zh-CN" altLang="en-US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域</a:t>
            </a:r>
          </a:p>
        </p:txBody>
      </p:sp>
    </p:spTree>
    <p:extLst>
      <p:ext uri="{BB962C8B-B14F-4D97-AF65-F5344CB8AC3E}">
        <p14:creationId xmlns:p14="http://schemas.microsoft.com/office/powerpoint/2010/main" val="58949496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" grpId="0" animBg="1"/>
      <p:bldP spid="7179" grpId="0" animBg="1"/>
      <p:bldP spid="15" grpId="0" animBg="1"/>
      <p:bldP spid="1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934" y="1197089"/>
            <a:ext cx="4608512" cy="586314"/>
          </a:xfrm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</a:pPr>
            <a:r>
              <a:rPr lang="zh-CN" altLang="en-US" sz="3200" kern="1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双向链表几种形态：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361" y="278608"/>
            <a:ext cx="836518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>
              <a:defRPr sz="4000">
                <a:solidFill>
                  <a:schemeClr val="tx2"/>
                </a:solidFill>
                <a:ea typeface="黑体" pitchFamily="2" charset="-122"/>
              </a:defRPr>
            </a:lvl2pPr>
            <a:lvl3pPr algn="ctr">
              <a:defRPr sz="4000">
                <a:solidFill>
                  <a:schemeClr val="tx2"/>
                </a:solidFill>
                <a:ea typeface="黑体" pitchFamily="2" charset="-122"/>
              </a:defRPr>
            </a:lvl3pPr>
            <a:lvl4pPr algn="ctr">
              <a:defRPr sz="4000">
                <a:solidFill>
                  <a:schemeClr val="tx2"/>
                </a:solidFill>
                <a:ea typeface="黑体" pitchFamily="2" charset="-122"/>
              </a:defRPr>
            </a:lvl4pPr>
            <a:lvl5pPr algn="ctr">
              <a:defRPr sz="4000">
                <a:solidFill>
                  <a:schemeClr val="tx2"/>
                </a:solidFill>
                <a:ea typeface="黑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9pPr>
          </a:lstStyle>
          <a:p>
            <a:r>
              <a:rPr lang="en-US" altLang="zh-CN" dirty="0" smtClean="0"/>
              <a:t>2.4   </a:t>
            </a:r>
            <a:r>
              <a:rPr lang="zh-CN" altLang="en-US" dirty="0"/>
              <a:t>线性表的链式存储及运算实现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396907" y="1943288"/>
            <a:ext cx="8007595" cy="661690"/>
            <a:chOff x="391579" y="2346101"/>
            <a:chExt cx="8007595" cy="661690"/>
          </a:xfrm>
        </p:grpSpPr>
        <p:grpSp>
          <p:nvGrpSpPr>
            <p:cNvPr id="72" name="组合 71"/>
            <p:cNvGrpSpPr/>
            <p:nvPr/>
          </p:nvGrpSpPr>
          <p:grpSpPr>
            <a:xfrm>
              <a:off x="2267744" y="2717521"/>
              <a:ext cx="5020508" cy="5955"/>
              <a:chOff x="2581473" y="5321854"/>
              <a:chExt cx="5020508" cy="5955"/>
            </a:xfrm>
          </p:grpSpPr>
          <p:sp>
            <p:nvSpPr>
              <p:cNvPr id="73" name="Line 48"/>
              <p:cNvSpPr>
                <a:spLocks noChangeShapeType="1"/>
              </p:cNvSpPr>
              <p:nvPr/>
            </p:nvSpPr>
            <p:spPr bwMode="auto">
              <a:xfrm flipH="1" flipV="1">
                <a:off x="7070731" y="5321854"/>
                <a:ext cx="531250" cy="5955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Line 48"/>
              <p:cNvSpPr>
                <a:spLocks noChangeShapeType="1"/>
              </p:cNvSpPr>
              <p:nvPr/>
            </p:nvSpPr>
            <p:spPr bwMode="auto">
              <a:xfrm flipH="1" flipV="1">
                <a:off x="5740969" y="5321854"/>
                <a:ext cx="531250" cy="5955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Line 48"/>
              <p:cNvSpPr>
                <a:spLocks noChangeShapeType="1"/>
              </p:cNvSpPr>
              <p:nvPr/>
            </p:nvSpPr>
            <p:spPr bwMode="auto">
              <a:xfrm flipH="1" flipV="1">
                <a:off x="4173370" y="5321854"/>
                <a:ext cx="531250" cy="5955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Line 48"/>
              <p:cNvSpPr>
                <a:spLocks noChangeShapeType="1"/>
              </p:cNvSpPr>
              <p:nvPr/>
            </p:nvSpPr>
            <p:spPr bwMode="auto">
              <a:xfrm flipH="1" flipV="1">
                <a:off x="2581473" y="5321854"/>
                <a:ext cx="531250" cy="5955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391579" y="2346101"/>
              <a:ext cx="8007595" cy="661690"/>
              <a:chOff x="759363" y="5013176"/>
              <a:chExt cx="8007595" cy="661690"/>
            </a:xfrm>
          </p:grpSpPr>
          <p:grpSp>
            <p:nvGrpSpPr>
              <p:cNvPr id="108" name="组合 107"/>
              <p:cNvGrpSpPr/>
              <p:nvPr/>
            </p:nvGrpSpPr>
            <p:grpSpPr>
              <a:xfrm>
                <a:off x="759363" y="5013176"/>
                <a:ext cx="8002091" cy="646759"/>
                <a:chOff x="694196" y="4672377"/>
                <a:chExt cx="8002091" cy="646759"/>
              </a:xfrm>
            </p:grpSpPr>
            <p:sp>
              <p:nvSpPr>
                <p:cNvPr id="111" name="矩形 110"/>
                <p:cNvSpPr/>
                <p:nvPr/>
              </p:nvSpPr>
              <p:spPr>
                <a:xfrm>
                  <a:off x="6145264" y="4923701"/>
                  <a:ext cx="108476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600" dirty="0" smtClean="0"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···</a:t>
                  </a:r>
                  <a:endParaRPr lang="zh-CN" altLang="en-US" sz="1600" dirty="0"/>
                </a:p>
              </p:txBody>
            </p:sp>
            <p:grpSp>
              <p:nvGrpSpPr>
                <p:cNvPr id="112" name="组合 111"/>
                <p:cNvGrpSpPr/>
                <p:nvPr/>
              </p:nvGrpSpPr>
              <p:grpSpPr>
                <a:xfrm>
                  <a:off x="694196" y="4672377"/>
                  <a:ext cx="8002091" cy="646759"/>
                  <a:chOff x="915702" y="4112885"/>
                  <a:chExt cx="8002091" cy="646759"/>
                </a:xfrm>
              </p:grpSpPr>
              <p:sp>
                <p:nvSpPr>
                  <p:cNvPr id="113" name="矩形 112"/>
                  <p:cNvSpPr/>
                  <p:nvPr/>
                </p:nvSpPr>
                <p:spPr>
                  <a:xfrm>
                    <a:off x="924032" y="4112885"/>
                    <a:ext cx="45893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CN" dirty="0" smtClean="0"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H</a:t>
                    </a:r>
                    <a:endParaRPr lang="en-US" altLang="zh-CN" dirty="0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grpSp>
                <p:nvGrpSpPr>
                  <p:cNvPr id="114" name="组合 113"/>
                  <p:cNvGrpSpPr/>
                  <p:nvPr/>
                </p:nvGrpSpPr>
                <p:grpSpPr>
                  <a:xfrm>
                    <a:off x="915702" y="4327843"/>
                    <a:ext cx="8002091" cy="431801"/>
                    <a:chOff x="705018" y="5195126"/>
                    <a:chExt cx="8002091" cy="431801"/>
                  </a:xfrm>
                </p:grpSpPr>
                <p:sp>
                  <p:nvSpPr>
                    <p:cNvPr id="115" name="Line 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2866" y="5478495"/>
                      <a:ext cx="58534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6" name="Line 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63288" y="5478495"/>
                      <a:ext cx="416119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7" name="Line 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05018" y="5420773"/>
                      <a:ext cx="58534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18" name="组合 117"/>
                    <p:cNvGrpSpPr/>
                    <p:nvPr/>
                  </p:nvGrpSpPr>
                  <p:grpSpPr>
                    <a:xfrm>
                      <a:off x="1264240" y="5195126"/>
                      <a:ext cx="1322464" cy="431801"/>
                      <a:chOff x="1685298" y="5193481"/>
                      <a:chExt cx="1322464" cy="431801"/>
                    </a:xfrm>
                  </p:grpSpPr>
                  <p:grpSp>
                    <p:nvGrpSpPr>
                      <p:cNvPr id="133" name="Group 5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685298" y="5193481"/>
                        <a:ext cx="1322464" cy="431801"/>
                        <a:chOff x="2426" y="1338"/>
                        <a:chExt cx="408" cy="272"/>
                      </a:xfrm>
                    </p:grpSpPr>
                    <p:grpSp>
                      <p:nvGrpSpPr>
                        <p:cNvPr id="135" name="Group 5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426" y="1338"/>
                          <a:ext cx="408" cy="272"/>
                          <a:chOff x="975" y="3742"/>
                          <a:chExt cx="408" cy="272"/>
                        </a:xfrm>
                      </p:grpSpPr>
                      <p:sp>
                        <p:nvSpPr>
                          <p:cNvPr id="140" name="Text Box 5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75" y="3748"/>
                            <a:ext cx="408" cy="266"/>
                          </a:xfrm>
                          <a:prstGeom prst="rect">
                            <a:avLst/>
                          </a:prstGeom>
                          <a:noFill/>
                          <a:ln w="25400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>
                            <a:spAutoFit/>
                          </a:bodyPr>
                          <a:lstStyle>
                            <a:lvl1pPr eaLnBrk="0" hangingPunct="0">
                              <a:defRPr sz="2800" b="1">
                                <a:solidFill>
                                  <a:srgbClr val="000066"/>
                                </a:solidFill>
                                <a:latin typeface="Arial" panose="020B0604020202020204" pitchFamily="34" charset="0"/>
                                <a:ea typeface="楷体_GB2312" pitchFamily="49" charset="-122"/>
                              </a:defRPr>
                            </a:lvl1pPr>
                            <a:lvl2pPr marL="742950" indent="-285750" eaLnBrk="0" hangingPunct="0">
                              <a:defRPr sz="2800" b="1">
                                <a:solidFill>
                                  <a:srgbClr val="000066"/>
                                </a:solidFill>
                                <a:latin typeface="Arial" panose="020B0604020202020204" pitchFamily="34" charset="0"/>
                                <a:ea typeface="楷体_GB2312" pitchFamily="49" charset="-122"/>
                              </a:defRPr>
                            </a:lvl2pPr>
                            <a:lvl3pPr marL="1143000" indent="-228600" eaLnBrk="0" hangingPunct="0">
                              <a:defRPr sz="2800" b="1">
                                <a:solidFill>
                                  <a:srgbClr val="000066"/>
                                </a:solidFill>
                                <a:latin typeface="Arial" panose="020B0604020202020204" pitchFamily="34" charset="0"/>
                                <a:ea typeface="楷体_GB2312" pitchFamily="49" charset="-122"/>
                              </a:defRPr>
                            </a:lvl3pPr>
                            <a:lvl4pPr marL="1600200" indent="-228600" eaLnBrk="0" hangingPunct="0">
                              <a:defRPr sz="2800" b="1">
                                <a:solidFill>
                                  <a:srgbClr val="000066"/>
                                </a:solidFill>
                                <a:latin typeface="Arial" panose="020B0604020202020204" pitchFamily="34" charset="0"/>
                                <a:ea typeface="楷体_GB2312" pitchFamily="49" charset="-122"/>
                              </a:defRPr>
                            </a:lvl4pPr>
                            <a:lvl5pPr marL="2057400" indent="-228600" eaLnBrk="0" hangingPunct="0">
                              <a:defRPr sz="2800" b="1">
                                <a:solidFill>
                                  <a:srgbClr val="000066"/>
                                </a:solidFill>
                                <a:latin typeface="Arial" panose="020B0604020202020204" pitchFamily="34" charset="0"/>
                                <a:ea typeface="楷体_GB2312" pitchFamily="49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800" b="1">
                                <a:solidFill>
                                  <a:srgbClr val="000066"/>
                                </a:solidFill>
                                <a:latin typeface="Arial" panose="020B0604020202020204" pitchFamily="34" charset="0"/>
                                <a:ea typeface="楷体_GB2312" pitchFamily="49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800" b="1">
                                <a:solidFill>
                                  <a:srgbClr val="000066"/>
                                </a:solidFill>
                                <a:latin typeface="Arial" panose="020B0604020202020204" pitchFamily="34" charset="0"/>
                                <a:ea typeface="楷体_GB2312" pitchFamily="49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800" b="1">
                                <a:solidFill>
                                  <a:srgbClr val="000066"/>
                                </a:solidFill>
                                <a:latin typeface="Arial" panose="020B0604020202020204" pitchFamily="34" charset="0"/>
                                <a:ea typeface="楷体_GB2312" pitchFamily="49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800" b="1">
                                <a:solidFill>
                                  <a:srgbClr val="000066"/>
                                </a:solidFill>
                                <a:latin typeface="Arial" panose="020B0604020202020204" pitchFamily="34" charset="0"/>
                                <a:ea typeface="楷体_GB2312" pitchFamily="49" charset="-122"/>
                              </a:defRPr>
                            </a:lvl9pPr>
                          </a:lstStyle>
                          <a:p>
                            <a:pPr eaLnBrk="1" hangingPunct="1">
                              <a:spcBef>
                                <a:spcPct val="50000"/>
                              </a:spcBef>
                            </a:pPr>
                            <a:endParaRPr lang="zh-CN" altLang="zh-CN" sz="2000"/>
                          </a:p>
                        </p:txBody>
                      </p:sp>
                      <p:sp>
                        <p:nvSpPr>
                          <p:cNvPr id="141" name="Line 5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1254" y="3742"/>
                            <a:ext cx="0" cy="272"/>
                          </a:xfrm>
                          <a:prstGeom prst="line">
                            <a:avLst/>
                          </a:prstGeom>
                          <a:noFill/>
                          <a:ln w="25400">
                            <a:solidFill>
                              <a:srgbClr val="0000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sp>
                      <p:nvSpPr>
                        <p:cNvPr id="136" name="Freeform 5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562" y="1348"/>
                          <a:ext cx="96" cy="90"/>
                        </a:xfrm>
                        <a:custGeom>
                          <a:avLst/>
                          <a:gdLst>
                            <a:gd name="T0" fmla="*/ 154 w 154"/>
                            <a:gd name="T1" fmla="*/ 0 h 178"/>
                            <a:gd name="T2" fmla="*/ 0 w 154"/>
                            <a:gd name="T3" fmla="*/ 178 h 178"/>
                            <a:gd name="T4" fmla="*/ 0 60000 65536"/>
                            <a:gd name="T5" fmla="*/ 0 60000 65536"/>
                            <a:gd name="T6" fmla="*/ 0 w 154"/>
                            <a:gd name="T7" fmla="*/ 0 h 178"/>
                            <a:gd name="T8" fmla="*/ 154 w 154"/>
                            <a:gd name="T9" fmla="*/ 178 h 178"/>
                          </a:gdLst>
                          <a:ahLst/>
                          <a:cxnLst>
                            <a:cxn ang="T4">
                              <a:pos x="T0" y="T1"/>
                            </a:cxn>
                            <a:cxn ang="T5">
                              <a:pos x="T2" y="T3"/>
                            </a:cxn>
                          </a:cxnLst>
                          <a:rect l="T6" t="T7" r="T8" b="T9"/>
                          <a:pathLst>
                            <a:path w="154" h="178">
                              <a:moveTo>
                                <a:pt x="154" y="0"/>
                              </a:moveTo>
                              <a:lnTo>
                                <a:pt x="0" y="178"/>
                              </a:lnTo>
                            </a:path>
                          </a:pathLst>
                        </a:custGeom>
                        <a:noFill/>
                        <a:ln w="25400">
                          <a:solidFill>
                            <a:srgbClr val="0000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 eaLnBrk="0" hangingPunct="0"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eaLnBrk="1" hangingPunct="1"/>
                          <a:endParaRPr lang="zh-CN" altLang="en-US"/>
                        </a:p>
                      </p:txBody>
                    </p:sp>
                    <p:sp>
                      <p:nvSpPr>
                        <p:cNvPr id="137" name="Freeform 5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563" y="1361"/>
                          <a:ext cx="138" cy="159"/>
                        </a:xfrm>
                        <a:custGeom>
                          <a:avLst/>
                          <a:gdLst>
                            <a:gd name="T0" fmla="*/ 228 w 228"/>
                            <a:gd name="T1" fmla="*/ 0 h 262"/>
                            <a:gd name="T2" fmla="*/ 0 w 228"/>
                            <a:gd name="T3" fmla="*/ 262 h 262"/>
                            <a:gd name="T4" fmla="*/ 0 60000 65536"/>
                            <a:gd name="T5" fmla="*/ 0 60000 65536"/>
                            <a:gd name="T6" fmla="*/ 0 w 228"/>
                            <a:gd name="T7" fmla="*/ 0 h 262"/>
                            <a:gd name="T8" fmla="*/ 228 w 228"/>
                            <a:gd name="T9" fmla="*/ 262 h 262"/>
                          </a:gdLst>
                          <a:ahLst/>
                          <a:cxnLst>
                            <a:cxn ang="T4">
                              <a:pos x="T0" y="T1"/>
                            </a:cxn>
                            <a:cxn ang="T5">
                              <a:pos x="T2" y="T3"/>
                            </a:cxn>
                          </a:cxnLst>
                          <a:rect l="T6" t="T7" r="T8" b="T9"/>
                          <a:pathLst>
                            <a:path w="228" h="262">
                              <a:moveTo>
                                <a:pt x="228" y="0"/>
                              </a:moveTo>
                              <a:lnTo>
                                <a:pt x="0" y="262"/>
                              </a:lnTo>
                            </a:path>
                          </a:pathLst>
                        </a:custGeom>
                        <a:noFill/>
                        <a:ln w="25400">
                          <a:solidFill>
                            <a:srgbClr val="0000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 eaLnBrk="0" hangingPunct="0"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eaLnBrk="1" hangingPunct="1"/>
                          <a:endParaRPr lang="zh-CN" altLang="en-US"/>
                        </a:p>
                      </p:txBody>
                    </p:sp>
                    <p:sp>
                      <p:nvSpPr>
                        <p:cNvPr id="138" name="Freeform 5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562" y="1432"/>
                          <a:ext cx="143" cy="169"/>
                        </a:xfrm>
                        <a:custGeom>
                          <a:avLst/>
                          <a:gdLst>
                            <a:gd name="T0" fmla="*/ 154 w 154"/>
                            <a:gd name="T1" fmla="*/ 0 h 178"/>
                            <a:gd name="T2" fmla="*/ 0 w 154"/>
                            <a:gd name="T3" fmla="*/ 178 h 178"/>
                            <a:gd name="T4" fmla="*/ 0 60000 65536"/>
                            <a:gd name="T5" fmla="*/ 0 60000 65536"/>
                            <a:gd name="T6" fmla="*/ 0 w 154"/>
                            <a:gd name="T7" fmla="*/ 0 h 178"/>
                            <a:gd name="T8" fmla="*/ 154 w 154"/>
                            <a:gd name="T9" fmla="*/ 178 h 178"/>
                          </a:gdLst>
                          <a:ahLst/>
                          <a:cxnLst>
                            <a:cxn ang="T4">
                              <a:pos x="T0" y="T1"/>
                            </a:cxn>
                            <a:cxn ang="T5">
                              <a:pos x="T2" y="T3"/>
                            </a:cxn>
                          </a:cxnLst>
                          <a:rect l="T6" t="T7" r="T8" b="T9"/>
                          <a:pathLst>
                            <a:path w="154" h="178">
                              <a:moveTo>
                                <a:pt x="154" y="0"/>
                              </a:moveTo>
                              <a:lnTo>
                                <a:pt x="0" y="178"/>
                              </a:lnTo>
                            </a:path>
                          </a:pathLst>
                        </a:custGeom>
                        <a:noFill/>
                        <a:ln w="25400">
                          <a:solidFill>
                            <a:srgbClr val="0000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 eaLnBrk="0" hangingPunct="0"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eaLnBrk="1" hangingPunct="1"/>
                          <a:endParaRPr lang="zh-CN" altLang="en-US"/>
                        </a:p>
                      </p:txBody>
                    </p:sp>
                    <p:sp>
                      <p:nvSpPr>
                        <p:cNvPr id="139" name="Freeform 5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613" y="1497"/>
                          <a:ext cx="97" cy="113"/>
                        </a:xfrm>
                        <a:custGeom>
                          <a:avLst/>
                          <a:gdLst>
                            <a:gd name="T0" fmla="*/ 97 w 97"/>
                            <a:gd name="T1" fmla="*/ 0 h 113"/>
                            <a:gd name="T2" fmla="*/ 0 w 97"/>
                            <a:gd name="T3" fmla="*/ 113 h 113"/>
                            <a:gd name="T4" fmla="*/ 0 60000 65536"/>
                            <a:gd name="T5" fmla="*/ 0 60000 65536"/>
                            <a:gd name="T6" fmla="*/ 0 w 97"/>
                            <a:gd name="T7" fmla="*/ 0 h 113"/>
                            <a:gd name="T8" fmla="*/ 97 w 97"/>
                            <a:gd name="T9" fmla="*/ 113 h 113"/>
                          </a:gdLst>
                          <a:ahLst/>
                          <a:cxnLst>
                            <a:cxn ang="T4">
                              <a:pos x="T0" y="T1"/>
                            </a:cxn>
                            <a:cxn ang="T5">
                              <a:pos x="T2" y="T3"/>
                            </a:cxn>
                          </a:cxnLst>
                          <a:rect l="T6" t="T7" r="T8" b="T9"/>
                          <a:pathLst>
                            <a:path w="97" h="113">
                              <a:moveTo>
                                <a:pt x="97" y="0"/>
                              </a:moveTo>
                              <a:lnTo>
                                <a:pt x="0" y="113"/>
                              </a:lnTo>
                            </a:path>
                          </a:pathLst>
                        </a:custGeom>
                        <a:noFill/>
                        <a:ln w="25400">
                          <a:solidFill>
                            <a:srgbClr val="0000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 eaLnBrk="0" hangingPunct="0"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eaLnBrk="1" hangingPunct="1"/>
                          <a:endParaRPr lang="zh-CN" altLang="en-US"/>
                        </a:p>
                      </p:txBody>
                    </p:sp>
                  </p:grpSp>
                  <p:cxnSp>
                    <p:nvCxnSpPr>
                      <p:cNvPr id="134" name="直接连接符 133"/>
                      <p:cNvCxnSpPr/>
                      <p:nvPr/>
                    </p:nvCxnSpPr>
                    <p:spPr>
                      <a:xfrm>
                        <a:off x="2129362" y="5193481"/>
                        <a:ext cx="0" cy="421274"/>
                      </a:xfrm>
                      <a:prstGeom prst="line">
                        <a:avLst/>
                      </a:prstGeom>
                      <a:ln w="19050">
                        <a:solidFill>
                          <a:srgbClr val="000066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9" name="组合 118"/>
                    <p:cNvGrpSpPr/>
                    <p:nvPr/>
                  </p:nvGrpSpPr>
                  <p:grpSpPr>
                    <a:xfrm>
                      <a:off x="4479407" y="5226082"/>
                      <a:ext cx="1250238" cy="369888"/>
                      <a:chOff x="7380312" y="5646688"/>
                      <a:chExt cx="1250238" cy="369888"/>
                    </a:xfrm>
                  </p:grpSpPr>
                  <p:sp>
                    <p:nvSpPr>
                      <p:cNvPr id="130" name="Text Box 8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380312" y="5646688"/>
                        <a:ext cx="1250238" cy="369888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00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square">
                        <a:spAutoFit/>
                      </a:bodyPr>
                      <a:lstStyle>
                        <a:lvl1pPr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1pPr>
                        <a:lvl2pPr marL="742950" indent="-28575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2pPr>
                        <a:lvl3pPr marL="11430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3pPr>
                        <a:lvl4pPr marL="16002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4pPr>
                        <a:lvl5pPr marL="20574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</a:pPr>
                        <a:r>
                          <a:rPr lang="zh-CN" altLang="en-US" sz="18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　　</a:t>
                        </a:r>
                        <a:r>
                          <a:rPr lang="en-US" altLang="zh-CN" sz="18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e</a:t>
                        </a:r>
                        <a:r>
                          <a:rPr lang="en-US" altLang="zh-CN" sz="1800" i="1" baseline="-25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n</a:t>
                        </a:r>
                        <a:endParaRPr lang="en-US" altLang="zh-CN" sz="1800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cxnSp>
                    <p:nvCxnSpPr>
                      <p:cNvPr id="131" name="直接连接符 130"/>
                      <p:cNvCxnSpPr/>
                      <p:nvPr/>
                    </p:nvCxnSpPr>
                    <p:spPr>
                      <a:xfrm>
                        <a:off x="8244408" y="5646688"/>
                        <a:ext cx="0" cy="369888"/>
                      </a:xfrm>
                      <a:prstGeom prst="line">
                        <a:avLst/>
                      </a:prstGeom>
                      <a:ln w="19050">
                        <a:solidFill>
                          <a:srgbClr val="000066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2" name="直接连接符 131"/>
                      <p:cNvCxnSpPr/>
                      <p:nvPr/>
                    </p:nvCxnSpPr>
                    <p:spPr>
                      <a:xfrm>
                        <a:off x="7812360" y="5646688"/>
                        <a:ext cx="0" cy="369888"/>
                      </a:xfrm>
                      <a:prstGeom prst="line">
                        <a:avLst/>
                      </a:prstGeom>
                      <a:ln w="19050">
                        <a:solidFill>
                          <a:srgbClr val="000066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0" name="组合 119"/>
                    <p:cNvGrpSpPr/>
                    <p:nvPr/>
                  </p:nvGrpSpPr>
                  <p:grpSpPr>
                    <a:xfrm>
                      <a:off x="7456872" y="5226082"/>
                      <a:ext cx="1250237" cy="369888"/>
                      <a:chOff x="7380312" y="6064175"/>
                      <a:chExt cx="1250237" cy="369888"/>
                    </a:xfrm>
                  </p:grpSpPr>
                  <p:sp>
                    <p:nvSpPr>
                      <p:cNvPr id="127" name="Text Box 8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380312" y="6064175"/>
                        <a:ext cx="1250237" cy="369888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00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square">
                        <a:spAutoFit/>
                      </a:bodyPr>
                      <a:lstStyle>
                        <a:lvl1pPr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1pPr>
                        <a:lvl2pPr marL="742950" indent="-28575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2pPr>
                        <a:lvl3pPr marL="11430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3pPr>
                        <a:lvl4pPr marL="16002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4pPr>
                        <a:lvl5pPr marL="20574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</a:pPr>
                        <a:r>
                          <a:rPr lang="zh-CN" altLang="en-US" sz="18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　　</a:t>
                        </a:r>
                        <a:r>
                          <a:rPr lang="en-US" altLang="zh-CN" sz="18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e</a:t>
                        </a:r>
                        <a:r>
                          <a:rPr lang="en-US" altLang="zh-CN" sz="1800" baseline="-25000" dirty="0" smtClean="0"/>
                          <a:t>2</a:t>
                        </a:r>
                        <a:endParaRPr lang="en-US" altLang="zh-CN" sz="1800" baseline="-25000" dirty="0"/>
                      </a:p>
                    </p:txBody>
                  </p:sp>
                  <p:cxnSp>
                    <p:nvCxnSpPr>
                      <p:cNvPr id="128" name="直接连接符 127"/>
                      <p:cNvCxnSpPr/>
                      <p:nvPr/>
                    </p:nvCxnSpPr>
                    <p:spPr>
                      <a:xfrm>
                        <a:off x="8244408" y="6064175"/>
                        <a:ext cx="0" cy="369888"/>
                      </a:xfrm>
                      <a:prstGeom prst="line">
                        <a:avLst/>
                      </a:prstGeom>
                      <a:ln w="19050">
                        <a:solidFill>
                          <a:srgbClr val="000066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9" name="直接连接符 128"/>
                      <p:cNvCxnSpPr/>
                      <p:nvPr/>
                    </p:nvCxnSpPr>
                    <p:spPr>
                      <a:xfrm>
                        <a:off x="7812360" y="6064175"/>
                        <a:ext cx="0" cy="369888"/>
                      </a:xfrm>
                      <a:prstGeom prst="line">
                        <a:avLst/>
                      </a:prstGeom>
                      <a:ln w="19050">
                        <a:solidFill>
                          <a:srgbClr val="000066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1" name="组合 120"/>
                    <p:cNvGrpSpPr/>
                    <p:nvPr/>
                  </p:nvGrpSpPr>
                  <p:grpSpPr>
                    <a:xfrm>
                      <a:off x="2907937" y="5220672"/>
                      <a:ext cx="1250237" cy="380708"/>
                      <a:chOff x="7333783" y="5219174"/>
                      <a:chExt cx="1250237" cy="380708"/>
                    </a:xfrm>
                  </p:grpSpPr>
                  <p:sp>
                    <p:nvSpPr>
                      <p:cNvPr id="124" name="Text Box 8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333783" y="5229994"/>
                        <a:ext cx="1250237" cy="369888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00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square">
                        <a:spAutoFit/>
                      </a:bodyPr>
                      <a:lstStyle>
                        <a:lvl1pPr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1pPr>
                        <a:lvl2pPr marL="742950" indent="-28575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2pPr>
                        <a:lvl3pPr marL="11430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3pPr>
                        <a:lvl4pPr marL="16002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4pPr>
                        <a:lvl5pPr marL="20574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</a:pPr>
                        <a:r>
                          <a:rPr lang="zh-CN" altLang="en-US" sz="18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　　</a:t>
                        </a:r>
                        <a:r>
                          <a:rPr lang="en-US" altLang="zh-CN" sz="18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e</a:t>
                        </a:r>
                        <a:r>
                          <a:rPr lang="en-US" altLang="zh-CN" sz="1800" baseline="-25000" dirty="0" smtClean="0"/>
                          <a:t>1</a:t>
                        </a:r>
                        <a:endParaRPr lang="en-US" altLang="zh-CN" sz="1800" baseline="-25000" dirty="0"/>
                      </a:p>
                    </p:txBody>
                  </p:sp>
                  <p:cxnSp>
                    <p:nvCxnSpPr>
                      <p:cNvPr id="125" name="直接连接符 124"/>
                      <p:cNvCxnSpPr/>
                      <p:nvPr/>
                    </p:nvCxnSpPr>
                    <p:spPr>
                      <a:xfrm>
                        <a:off x="8244408" y="5219174"/>
                        <a:ext cx="0" cy="369888"/>
                      </a:xfrm>
                      <a:prstGeom prst="line">
                        <a:avLst/>
                      </a:prstGeom>
                      <a:ln w="19050">
                        <a:solidFill>
                          <a:srgbClr val="000066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6" name="直接连接符 125"/>
                      <p:cNvCxnSpPr/>
                      <p:nvPr/>
                    </p:nvCxnSpPr>
                    <p:spPr>
                      <a:xfrm>
                        <a:off x="7745404" y="5229994"/>
                        <a:ext cx="0" cy="369888"/>
                      </a:xfrm>
                      <a:prstGeom prst="line">
                        <a:avLst/>
                      </a:prstGeom>
                      <a:ln w="19050">
                        <a:solidFill>
                          <a:srgbClr val="000066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22" name="Line 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634759" y="5478495"/>
                      <a:ext cx="416119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3" name="Line 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062577" y="5494958"/>
                      <a:ext cx="416119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109" name="矩形 108"/>
              <p:cNvSpPr/>
              <p:nvPr/>
            </p:nvSpPr>
            <p:spPr>
              <a:xfrm>
                <a:off x="8357872" y="5185563"/>
                <a:ext cx="4090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dirty="0"/>
                  <a:t>∧</a:t>
                </a:r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354924" y="5213201"/>
                <a:ext cx="4090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dirty="0"/>
                  <a:t>∧</a:t>
                </a:r>
              </a:p>
            </p:txBody>
          </p:sp>
        </p:grpSp>
      </p:grpSp>
      <p:grpSp>
        <p:nvGrpSpPr>
          <p:cNvPr id="147" name="组合 146"/>
          <p:cNvGrpSpPr/>
          <p:nvPr/>
        </p:nvGrpSpPr>
        <p:grpSpPr>
          <a:xfrm>
            <a:off x="1396950" y="5080017"/>
            <a:ext cx="1888729" cy="661690"/>
            <a:chOff x="759363" y="5013176"/>
            <a:chExt cx="1888729" cy="661690"/>
          </a:xfrm>
        </p:grpSpPr>
        <p:grpSp>
          <p:nvGrpSpPr>
            <p:cNvPr id="172" name="组合 171"/>
            <p:cNvGrpSpPr/>
            <p:nvPr/>
          </p:nvGrpSpPr>
          <p:grpSpPr>
            <a:xfrm>
              <a:off x="759363" y="5013176"/>
              <a:ext cx="1881686" cy="646759"/>
              <a:chOff x="915702" y="4112885"/>
              <a:chExt cx="1881686" cy="646759"/>
            </a:xfrm>
          </p:grpSpPr>
          <p:sp>
            <p:nvSpPr>
              <p:cNvPr id="173" name="矩形 172"/>
              <p:cNvSpPr/>
              <p:nvPr/>
            </p:nvSpPr>
            <p:spPr>
              <a:xfrm>
                <a:off x="924032" y="4112885"/>
                <a:ext cx="4589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H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grpSp>
            <p:nvGrpSpPr>
              <p:cNvPr id="175" name="组合 174"/>
              <p:cNvGrpSpPr/>
              <p:nvPr/>
            </p:nvGrpSpPr>
            <p:grpSpPr>
              <a:xfrm>
                <a:off x="915702" y="4327843"/>
                <a:ext cx="1881686" cy="431801"/>
                <a:chOff x="705018" y="5195126"/>
                <a:chExt cx="1881686" cy="431801"/>
              </a:xfrm>
            </p:grpSpPr>
            <p:sp>
              <p:nvSpPr>
                <p:cNvPr id="179" name="Line 48"/>
                <p:cNvSpPr>
                  <a:spLocks noChangeShapeType="1"/>
                </p:cNvSpPr>
                <p:nvPr/>
              </p:nvSpPr>
              <p:spPr bwMode="auto">
                <a:xfrm>
                  <a:off x="705018" y="5420773"/>
                  <a:ext cx="585340" cy="0"/>
                </a:xfrm>
                <a:prstGeom prst="line">
                  <a:avLst/>
                </a:prstGeom>
                <a:noFill/>
                <a:ln w="25400">
                  <a:solidFill>
                    <a:srgbClr val="00006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85" name="组合 184"/>
                <p:cNvGrpSpPr/>
                <p:nvPr/>
              </p:nvGrpSpPr>
              <p:grpSpPr>
                <a:xfrm>
                  <a:off x="1264240" y="5195126"/>
                  <a:ext cx="1322464" cy="431801"/>
                  <a:chOff x="1685298" y="5193481"/>
                  <a:chExt cx="1322464" cy="431801"/>
                </a:xfrm>
              </p:grpSpPr>
              <p:grpSp>
                <p:nvGrpSpPr>
                  <p:cNvPr id="229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1685298" y="5193481"/>
                    <a:ext cx="1322464" cy="431801"/>
                    <a:chOff x="2426" y="1338"/>
                    <a:chExt cx="408" cy="272"/>
                  </a:xfrm>
                </p:grpSpPr>
                <p:grpSp>
                  <p:nvGrpSpPr>
                    <p:cNvPr id="231" name="Group 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26" y="1338"/>
                      <a:ext cx="408" cy="272"/>
                      <a:chOff x="975" y="3742"/>
                      <a:chExt cx="408" cy="272"/>
                    </a:xfrm>
                  </p:grpSpPr>
                  <p:sp>
                    <p:nvSpPr>
                      <p:cNvPr id="236" name="Text Box 5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75" y="3748"/>
                        <a:ext cx="408" cy="266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00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1pPr>
                        <a:lvl2pPr marL="742950" indent="-28575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2pPr>
                        <a:lvl3pPr marL="11430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3pPr>
                        <a:lvl4pPr marL="16002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4pPr>
                        <a:lvl5pPr marL="20574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</a:pPr>
                        <a:endParaRPr lang="zh-CN" altLang="zh-CN" sz="2000"/>
                      </a:p>
                    </p:txBody>
                  </p:sp>
                  <p:sp>
                    <p:nvSpPr>
                      <p:cNvPr id="237" name="Line 5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54" y="3742"/>
                        <a:ext cx="0" cy="272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rgbClr val="00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232" name="Freeform 55"/>
                    <p:cNvSpPr>
                      <a:spLocks/>
                    </p:cNvSpPr>
                    <p:nvPr/>
                  </p:nvSpPr>
                  <p:spPr bwMode="auto">
                    <a:xfrm>
                      <a:off x="2562" y="1348"/>
                      <a:ext cx="96" cy="90"/>
                    </a:xfrm>
                    <a:custGeom>
                      <a:avLst/>
                      <a:gdLst>
                        <a:gd name="T0" fmla="*/ 154 w 154"/>
                        <a:gd name="T1" fmla="*/ 0 h 178"/>
                        <a:gd name="T2" fmla="*/ 0 w 154"/>
                        <a:gd name="T3" fmla="*/ 178 h 178"/>
                        <a:gd name="T4" fmla="*/ 0 60000 65536"/>
                        <a:gd name="T5" fmla="*/ 0 60000 65536"/>
                        <a:gd name="T6" fmla="*/ 0 w 154"/>
                        <a:gd name="T7" fmla="*/ 0 h 178"/>
                        <a:gd name="T8" fmla="*/ 154 w 154"/>
                        <a:gd name="T9" fmla="*/ 178 h 178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54" h="178">
                          <a:moveTo>
                            <a:pt x="154" y="0"/>
                          </a:moveTo>
                          <a:lnTo>
                            <a:pt x="0" y="178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233" name="Freeform 56"/>
                    <p:cNvSpPr>
                      <a:spLocks/>
                    </p:cNvSpPr>
                    <p:nvPr/>
                  </p:nvSpPr>
                  <p:spPr bwMode="auto">
                    <a:xfrm>
                      <a:off x="2563" y="1361"/>
                      <a:ext cx="138" cy="159"/>
                    </a:xfrm>
                    <a:custGeom>
                      <a:avLst/>
                      <a:gdLst>
                        <a:gd name="T0" fmla="*/ 228 w 228"/>
                        <a:gd name="T1" fmla="*/ 0 h 262"/>
                        <a:gd name="T2" fmla="*/ 0 w 228"/>
                        <a:gd name="T3" fmla="*/ 262 h 262"/>
                        <a:gd name="T4" fmla="*/ 0 60000 65536"/>
                        <a:gd name="T5" fmla="*/ 0 60000 65536"/>
                        <a:gd name="T6" fmla="*/ 0 w 228"/>
                        <a:gd name="T7" fmla="*/ 0 h 262"/>
                        <a:gd name="T8" fmla="*/ 228 w 228"/>
                        <a:gd name="T9" fmla="*/ 262 h 262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228" h="262">
                          <a:moveTo>
                            <a:pt x="228" y="0"/>
                          </a:moveTo>
                          <a:lnTo>
                            <a:pt x="0" y="262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234" name="Freeform 57"/>
                    <p:cNvSpPr>
                      <a:spLocks/>
                    </p:cNvSpPr>
                    <p:nvPr/>
                  </p:nvSpPr>
                  <p:spPr bwMode="auto">
                    <a:xfrm>
                      <a:off x="2562" y="1432"/>
                      <a:ext cx="143" cy="169"/>
                    </a:xfrm>
                    <a:custGeom>
                      <a:avLst/>
                      <a:gdLst>
                        <a:gd name="T0" fmla="*/ 154 w 154"/>
                        <a:gd name="T1" fmla="*/ 0 h 178"/>
                        <a:gd name="T2" fmla="*/ 0 w 154"/>
                        <a:gd name="T3" fmla="*/ 178 h 178"/>
                        <a:gd name="T4" fmla="*/ 0 60000 65536"/>
                        <a:gd name="T5" fmla="*/ 0 60000 65536"/>
                        <a:gd name="T6" fmla="*/ 0 w 154"/>
                        <a:gd name="T7" fmla="*/ 0 h 178"/>
                        <a:gd name="T8" fmla="*/ 154 w 154"/>
                        <a:gd name="T9" fmla="*/ 178 h 178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54" h="178">
                          <a:moveTo>
                            <a:pt x="154" y="0"/>
                          </a:moveTo>
                          <a:lnTo>
                            <a:pt x="0" y="178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235" name="Freeform 58"/>
                    <p:cNvSpPr>
                      <a:spLocks/>
                    </p:cNvSpPr>
                    <p:nvPr/>
                  </p:nvSpPr>
                  <p:spPr bwMode="auto">
                    <a:xfrm>
                      <a:off x="2613" y="1497"/>
                      <a:ext cx="97" cy="113"/>
                    </a:xfrm>
                    <a:custGeom>
                      <a:avLst/>
                      <a:gdLst>
                        <a:gd name="T0" fmla="*/ 97 w 97"/>
                        <a:gd name="T1" fmla="*/ 0 h 113"/>
                        <a:gd name="T2" fmla="*/ 0 w 97"/>
                        <a:gd name="T3" fmla="*/ 113 h 113"/>
                        <a:gd name="T4" fmla="*/ 0 60000 65536"/>
                        <a:gd name="T5" fmla="*/ 0 60000 65536"/>
                        <a:gd name="T6" fmla="*/ 0 w 97"/>
                        <a:gd name="T7" fmla="*/ 0 h 113"/>
                        <a:gd name="T8" fmla="*/ 97 w 97"/>
                        <a:gd name="T9" fmla="*/ 113 h 113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97" h="113">
                          <a:moveTo>
                            <a:pt x="97" y="0"/>
                          </a:moveTo>
                          <a:lnTo>
                            <a:pt x="0" y="113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</p:grpSp>
              <p:cxnSp>
                <p:nvCxnSpPr>
                  <p:cNvPr id="230" name="直接连接符 229"/>
                  <p:cNvCxnSpPr/>
                  <p:nvPr/>
                </p:nvCxnSpPr>
                <p:spPr>
                  <a:xfrm>
                    <a:off x="2129362" y="5193481"/>
                    <a:ext cx="0" cy="421274"/>
                  </a:xfrm>
                  <a:prstGeom prst="line">
                    <a:avLst/>
                  </a:prstGeom>
                  <a:ln w="19050">
                    <a:solidFill>
                      <a:srgbClr val="0000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62" name="矩形 161"/>
            <p:cNvSpPr/>
            <p:nvPr/>
          </p:nvSpPr>
          <p:spPr>
            <a:xfrm>
              <a:off x="2239006" y="5213201"/>
              <a:ext cx="4090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dirty="0"/>
                <a:t>∧</a:t>
              </a:r>
            </a:p>
          </p:txBody>
        </p:sp>
        <p:sp>
          <p:nvSpPr>
            <p:cNvPr id="163" name="矩形 162"/>
            <p:cNvSpPr/>
            <p:nvPr/>
          </p:nvSpPr>
          <p:spPr>
            <a:xfrm>
              <a:off x="1354924" y="5213201"/>
              <a:ext cx="4090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dirty="0"/>
                <a:t>∧</a:t>
              </a:r>
            </a:p>
          </p:txBody>
        </p:sp>
      </p:grpSp>
      <p:sp>
        <p:nvSpPr>
          <p:cNvPr id="239" name="矩形 238"/>
          <p:cNvSpPr/>
          <p:nvPr/>
        </p:nvSpPr>
        <p:spPr>
          <a:xfrm>
            <a:off x="2954317" y="2906429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带头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结点的非空</a:t>
            </a:r>
            <a:r>
              <a:rPr lang="zh-CN" altLang="en-US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双向链表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40" name="组合 239"/>
          <p:cNvGrpSpPr/>
          <p:nvPr/>
        </p:nvGrpSpPr>
        <p:grpSpPr>
          <a:xfrm>
            <a:off x="372174" y="3461757"/>
            <a:ext cx="8002091" cy="661690"/>
            <a:chOff x="391579" y="2346101"/>
            <a:chExt cx="8002091" cy="661690"/>
          </a:xfrm>
        </p:grpSpPr>
        <p:grpSp>
          <p:nvGrpSpPr>
            <p:cNvPr id="241" name="组合 240"/>
            <p:cNvGrpSpPr/>
            <p:nvPr/>
          </p:nvGrpSpPr>
          <p:grpSpPr>
            <a:xfrm>
              <a:off x="2267744" y="2717521"/>
              <a:ext cx="5020508" cy="5955"/>
              <a:chOff x="2581473" y="5321854"/>
              <a:chExt cx="5020508" cy="5955"/>
            </a:xfrm>
          </p:grpSpPr>
          <p:sp>
            <p:nvSpPr>
              <p:cNvPr id="277" name="Line 48"/>
              <p:cNvSpPr>
                <a:spLocks noChangeShapeType="1"/>
              </p:cNvSpPr>
              <p:nvPr/>
            </p:nvSpPr>
            <p:spPr bwMode="auto">
              <a:xfrm flipH="1" flipV="1">
                <a:off x="7070731" y="5321854"/>
                <a:ext cx="531250" cy="5955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8" name="Line 48"/>
              <p:cNvSpPr>
                <a:spLocks noChangeShapeType="1"/>
              </p:cNvSpPr>
              <p:nvPr/>
            </p:nvSpPr>
            <p:spPr bwMode="auto">
              <a:xfrm flipH="1" flipV="1">
                <a:off x="5740969" y="5321854"/>
                <a:ext cx="531250" cy="5955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9" name="Line 48"/>
              <p:cNvSpPr>
                <a:spLocks noChangeShapeType="1"/>
              </p:cNvSpPr>
              <p:nvPr/>
            </p:nvSpPr>
            <p:spPr bwMode="auto">
              <a:xfrm flipH="1" flipV="1">
                <a:off x="4173370" y="5321854"/>
                <a:ext cx="531250" cy="5955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0" name="Line 48"/>
              <p:cNvSpPr>
                <a:spLocks noChangeShapeType="1"/>
              </p:cNvSpPr>
              <p:nvPr/>
            </p:nvSpPr>
            <p:spPr bwMode="auto">
              <a:xfrm flipH="1" flipV="1">
                <a:off x="2581473" y="5321854"/>
                <a:ext cx="531250" cy="5955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2" name="组合 241"/>
            <p:cNvGrpSpPr/>
            <p:nvPr/>
          </p:nvGrpSpPr>
          <p:grpSpPr>
            <a:xfrm>
              <a:off x="391579" y="2346101"/>
              <a:ext cx="8002091" cy="661690"/>
              <a:chOff x="759363" y="5013176"/>
              <a:chExt cx="8002091" cy="661690"/>
            </a:xfrm>
          </p:grpSpPr>
          <p:grpSp>
            <p:nvGrpSpPr>
              <p:cNvPr id="243" name="组合 242"/>
              <p:cNvGrpSpPr/>
              <p:nvPr/>
            </p:nvGrpSpPr>
            <p:grpSpPr>
              <a:xfrm>
                <a:off x="759363" y="5013176"/>
                <a:ext cx="8002091" cy="646759"/>
                <a:chOff x="694196" y="4672377"/>
                <a:chExt cx="8002091" cy="646759"/>
              </a:xfrm>
            </p:grpSpPr>
            <p:sp>
              <p:nvSpPr>
                <p:cNvPr id="246" name="矩形 245"/>
                <p:cNvSpPr/>
                <p:nvPr/>
              </p:nvSpPr>
              <p:spPr>
                <a:xfrm>
                  <a:off x="6145264" y="4923701"/>
                  <a:ext cx="108476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600" dirty="0" smtClean="0"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···</a:t>
                  </a:r>
                  <a:endParaRPr lang="zh-CN" altLang="en-US" sz="1600" dirty="0"/>
                </a:p>
              </p:txBody>
            </p:sp>
            <p:grpSp>
              <p:nvGrpSpPr>
                <p:cNvPr id="247" name="组合 246"/>
                <p:cNvGrpSpPr/>
                <p:nvPr/>
              </p:nvGrpSpPr>
              <p:grpSpPr>
                <a:xfrm>
                  <a:off x="694196" y="4672377"/>
                  <a:ext cx="8002091" cy="646759"/>
                  <a:chOff x="915702" y="4112885"/>
                  <a:chExt cx="8002091" cy="646759"/>
                </a:xfrm>
              </p:grpSpPr>
              <p:sp>
                <p:nvSpPr>
                  <p:cNvPr id="248" name="矩形 247"/>
                  <p:cNvSpPr/>
                  <p:nvPr/>
                </p:nvSpPr>
                <p:spPr>
                  <a:xfrm>
                    <a:off x="924032" y="4112885"/>
                    <a:ext cx="45893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CN" dirty="0" smtClean="0"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H</a:t>
                    </a:r>
                    <a:endParaRPr lang="en-US" altLang="zh-CN" dirty="0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grpSp>
                <p:nvGrpSpPr>
                  <p:cNvPr id="249" name="组合 248"/>
                  <p:cNvGrpSpPr/>
                  <p:nvPr/>
                </p:nvGrpSpPr>
                <p:grpSpPr>
                  <a:xfrm>
                    <a:off x="915702" y="4327843"/>
                    <a:ext cx="8002091" cy="431801"/>
                    <a:chOff x="705018" y="5195126"/>
                    <a:chExt cx="8002091" cy="431801"/>
                  </a:xfrm>
                </p:grpSpPr>
                <p:sp>
                  <p:nvSpPr>
                    <p:cNvPr id="250" name="Line 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2866" y="5478495"/>
                      <a:ext cx="58534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1" name="Line 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63288" y="5478495"/>
                      <a:ext cx="416119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2" name="Line 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05018" y="5420773"/>
                      <a:ext cx="58534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253" name="组合 252"/>
                    <p:cNvGrpSpPr/>
                    <p:nvPr/>
                  </p:nvGrpSpPr>
                  <p:grpSpPr>
                    <a:xfrm>
                      <a:off x="1264240" y="5195126"/>
                      <a:ext cx="1322464" cy="431801"/>
                      <a:chOff x="1685298" y="5193481"/>
                      <a:chExt cx="1322464" cy="431801"/>
                    </a:xfrm>
                  </p:grpSpPr>
                  <p:grpSp>
                    <p:nvGrpSpPr>
                      <p:cNvPr id="268" name="Group 5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685298" y="5193481"/>
                        <a:ext cx="1322464" cy="431801"/>
                        <a:chOff x="2426" y="1338"/>
                        <a:chExt cx="408" cy="272"/>
                      </a:xfrm>
                    </p:grpSpPr>
                    <p:grpSp>
                      <p:nvGrpSpPr>
                        <p:cNvPr id="270" name="Group 5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426" y="1338"/>
                          <a:ext cx="408" cy="272"/>
                          <a:chOff x="975" y="3742"/>
                          <a:chExt cx="408" cy="272"/>
                        </a:xfrm>
                      </p:grpSpPr>
                      <p:sp>
                        <p:nvSpPr>
                          <p:cNvPr id="275" name="Text Box 5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75" y="3748"/>
                            <a:ext cx="408" cy="266"/>
                          </a:xfrm>
                          <a:prstGeom prst="rect">
                            <a:avLst/>
                          </a:prstGeom>
                          <a:noFill/>
                          <a:ln w="25400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>
                            <a:spAutoFit/>
                          </a:bodyPr>
                          <a:lstStyle>
                            <a:lvl1pPr eaLnBrk="0" hangingPunct="0">
                              <a:defRPr sz="2800" b="1">
                                <a:solidFill>
                                  <a:srgbClr val="000066"/>
                                </a:solidFill>
                                <a:latin typeface="Arial" panose="020B0604020202020204" pitchFamily="34" charset="0"/>
                                <a:ea typeface="楷体_GB2312" pitchFamily="49" charset="-122"/>
                              </a:defRPr>
                            </a:lvl1pPr>
                            <a:lvl2pPr marL="742950" indent="-285750" eaLnBrk="0" hangingPunct="0">
                              <a:defRPr sz="2800" b="1">
                                <a:solidFill>
                                  <a:srgbClr val="000066"/>
                                </a:solidFill>
                                <a:latin typeface="Arial" panose="020B0604020202020204" pitchFamily="34" charset="0"/>
                                <a:ea typeface="楷体_GB2312" pitchFamily="49" charset="-122"/>
                              </a:defRPr>
                            </a:lvl2pPr>
                            <a:lvl3pPr marL="1143000" indent="-228600" eaLnBrk="0" hangingPunct="0">
                              <a:defRPr sz="2800" b="1">
                                <a:solidFill>
                                  <a:srgbClr val="000066"/>
                                </a:solidFill>
                                <a:latin typeface="Arial" panose="020B0604020202020204" pitchFamily="34" charset="0"/>
                                <a:ea typeface="楷体_GB2312" pitchFamily="49" charset="-122"/>
                              </a:defRPr>
                            </a:lvl3pPr>
                            <a:lvl4pPr marL="1600200" indent="-228600" eaLnBrk="0" hangingPunct="0">
                              <a:defRPr sz="2800" b="1">
                                <a:solidFill>
                                  <a:srgbClr val="000066"/>
                                </a:solidFill>
                                <a:latin typeface="Arial" panose="020B0604020202020204" pitchFamily="34" charset="0"/>
                                <a:ea typeface="楷体_GB2312" pitchFamily="49" charset="-122"/>
                              </a:defRPr>
                            </a:lvl4pPr>
                            <a:lvl5pPr marL="2057400" indent="-228600" eaLnBrk="0" hangingPunct="0">
                              <a:defRPr sz="2800" b="1">
                                <a:solidFill>
                                  <a:srgbClr val="000066"/>
                                </a:solidFill>
                                <a:latin typeface="Arial" panose="020B0604020202020204" pitchFamily="34" charset="0"/>
                                <a:ea typeface="楷体_GB2312" pitchFamily="49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800" b="1">
                                <a:solidFill>
                                  <a:srgbClr val="000066"/>
                                </a:solidFill>
                                <a:latin typeface="Arial" panose="020B0604020202020204" pitchFamily="34" charset="0"/>
                                <a:ea typeface="楷体_GB2312" pitchFamily="49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800" b="1">
                                <a:solidFill>
                                  <a:srgbClr val="000066"/>
                                </a:solidFill>
                                <a:latin typeface="Arial" panose="020B0604020202020204" pitchFamily="34" charset="0"/>
                                <a:ea typeface="楷体_GB2312" pitchFamily="49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800" b="1">
                                <a:solidFill>
                                  <a:srgbClr val="000066"/>
                                </a:solidFill>
                                <a:latin typeface="Arial" panose="020B0604020202020204" pitchFamily="34" charset="0"/>
                                <a:ea typeface="楷体_GB2312" pitchFamily="49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800" b="1">
                                <a:solidFill>
                                  <a:srgbClr val="000066"/>
                                </a:solidFill>
                                <a:latin typeface="Arial" panose="020B0604020202020204" pitchFamily="34" charset="0"/>
                                <a:ea typeface="楷体_GB2312" pitchFamily="49" charset="-122"/>
                              </a:defRPr>
                            </a:lvl9pPr>
                          </a:lstStyle>
                          <a:p>
                            <a:pPr eaLnBrk="1" hangingPunct="1">
                              <a:spcBef>
                                <a:spcPct val="50000"/>
                              </a:spcBef>
                            </a:pPr>
                            <a:endParaRPr lang="zh-CN" altLang="zh-CN" sz="2000"/>
                          </a:p>
                        </p:txBody>
                      </p:sp>
                      <p:sp>
                        <p:nvSpPr>
                          <p:cNvPr id="276" name="Line 5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1254" y="3742"/>
                            <a:ext cx="0" cy="272"/>
                          </a:xfrm>
                          <a:prstGeom prst="line">
                            <a:avLst/>
                          </a:prstGeom>
                          <a:noFill/>
                          <a:ln w="25400">
                            <a:solidFill>
                              <a:srgbClr val="0000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sp>
                      <p:nvSpPr>
                        <p:cNvPr id="271" name="Freeform 5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562" y="1348"/>
                          <a:ext cx="96" cy="90"/>
                        </a:xfrm>
                        <a:custGeom>
                          <a:avLst/>
                          <a:gdLst>
                            <a:gd name="T0" fmla="*/ 154 w 154"/>
                            <a:gd name="T1" fmla="*/ 0 h 178"/>
                            <a:gd name="T2" fmla="*/ 0 w 154"/>
                            <a:gd name="T3" fmla="*/ 178 h 178"/>
                            <a:gd name="T4" fmla="*/ 0 60000 65536"/>
                            <a:gd name="T5" fmla="*/ 0 60000 65536"/>
                            <a:gd name="T6" fmla="*/ 0 w 154"/>
                            <a:gd name="T7" fmla="*/ 0 h 178"/>
                            <a:gd name="T8" fmla="*/ 154 w 154"/>
                            <a:gd name="T9" fmla="*/ 178 h 178"/>
                          </a:gdLst>
                          <a:ahLst/>
                          <a:cxnLst>
                            <a:cxn ang="T4">
                              <a:pos x="T0" y="T1"/>
                            </a:cxn>
                            <a:cxn ang="T5">
                              <a:pos x="T2" y="T3"/>
                            </a:cxn>
                          </a:cxnLst>
                          <a:rect l="T6" t="T7" r="T8" b="T9"/>
                          <a:pathLst>
                            <a:path w="154" h="178">
                              <a:moveTo>
                                <a:pt x="154" y="0"/>
                              </a:moveTo>
                              <a:lnTo>
                                <a:pt x="0" y="178"/>
                              </a:lnTo>
                            </a:path>
                          </a:pathLst>
                        </a:custGeom>
                        <a:noFill/>
                        <a:ln w="25400">
                          <a:solidFill>
                            <a:srgbClr val="0000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 eaLnBrk="0" hangingPunct="0"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eaLnBrk="1" hangingPunct="1"/>
                          <a:endParaRPr lang="zh-CN" altLang="en-US"/>
                        </a:p>
                      </p:txBody>
                    </p:sp>
                    <p:sp>
                      <p:nvSpPr>
                        <p:cNvPr id="272" name="Freeform 5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563" y="1361"/>
                          <a:ext cx="138" cy="159"/>
                        </a:xfrm>
                        <a:custGeom>
                          <a:avLst/>
                          <a:gdLst>
                            <a:gd name="T0" fmla="*/ 228 w 228"/>
                            <a:gd name="T1" fmla="*/ 0 h 262"/>
                            <a:gd name="T2" fmla="*/ 0 w 228"/>
                            <a:gd name="T3" fmla="*/ 262 h 262"/>
                            <a:gd name="T4" fmla="*/ 0 60000 65536"/>
                            <a:gd name="T5" fmla="*/ 0 60000 65536"/>
                            <a:gd name="T6" fmla="*/ 0 w 228"/>
                            <a:gd name="T7" fmla="*/ 0 h 262"/>
                            <a:gd name="T8" fmla="*/ 228 w 228"/>
                            <a:gd name="T9" fmla="*/ 262 h 262"/>
                          </a:gdLst>
                          <a:ahLst/>
                          <a:cxnLst>
                            <a:cxn ang="T4">
                              <a:pos x="T0" y="T1"/>
                            </a:cxn>
                            <a:cxn ang="T5">
                              <a:pos x="T2" y="T3"/>
                            </a:cxn>
                          </a:cxnLst>
                          <a:rect l="T6" t="T7" r="T8" b="T9"/>
                          <a:pathLst>
                            <a:path w="228" h="262">
                              <a:moveTo>
                                <a:pt x="228" y="0"/>
                              </a:moveTo>
                              <a:lnTo>
                                <a:pt x="0" y="262"/>
                              </a:lnTo>
                            </a:path>
                          </a:pathLst>
                        </a:custGeom>
                        <a:noFill/>
                        <a:ln w="25400">
                          <a:solidFill>
                            <a:srgbClr val="0000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 eaLnBrk="0" hangingPunct="0"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eaLnBrk="1" hangingPunct="1"/>
                          <a:endParaRPr lang="zh-CN" altLang="en-US"/>
                        </a:p>
                      </p:txBody>
                    </p:sp>
                    <p:sp>
                      <p:nvSpPr>
                        <p:cNvPr id="273" name="Freeform 5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562" y="1432"/>
                          <a:ext cx="143" cy="169"/>
                        </a:xfrm>
                        <a:custGeom>
                          <a:avLst/>
                          <a:gdLst>
                            <a:gd name="T0" fmla="*/ 154 w 154"/>
                            <a:gd name="T1" fmla="*/ 0 h 178"/>
                            <a:gd name="T2" fmla="*/ 0 w 154"/>
                            <a:gd name="T3" fmla="*/ 178 h 178"/>
                            <a:gd name="T4" fmla="*/ 0 60000 65536"/>
                            <a:gd name="T5" fmla="*/ 0 60000 65536"/>
                            <a:gd name="T6" fmla="*/ 0 w 154"/>
                            <a:gd name="T7" fmla="*/ 0 h 178"/>
                            <a:gd name="T8" fmla="*/ 154 w 154"/>
                            <a:gd name="T9" fmla="*/ 178 h 178"/>
                          </a:gdLst>
                          <a:ahLst/>
                          <a:cxnLst>
                            <a:cxn ang="T4">
                              <a:pos x="T0" y="T1"/>
                            </a:cxn>
                            <a:cxn ang="T5">
                              <a:pos x="T2" y="T3"/>
                            </a:cxn>
                          </a:cxnLst>
                          <a:rect l="T6" t="T7" r="T8" b="T9"/>
                          <a:pathLst>
                            <a:path w="154" h="178">
                              <a:moveTo>
                                <a:pt x="154" y="0"/>
                              </a:moveTo>
                              <a:lnTo>
                                <a:pt x="0" y="178"/>
                              </a:lnTo>
                            </a:path>
                          </a:pathLst>
                        </a:custGeom>
                        <a:noFill/>
                        <a:ln w="25400">
                          <a:solidFill>
                            <a:srgbClr val="0000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 eaLnBrk="0" hangingPunct="0"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eaLnBrk="1" hangingPunct="1"/>
                          <a:endParaRPr lang="zh-CN" altLang="en-US"/>
                        </a:p>
                      </p:txBody>
                    </p:sp>
                    <p:sp>
                      <p:nvSpPr>
                        <p:cNvPr id="274" name="Freeform 5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613" y="1497"/>
                          <a:ext cx="97" cy="113"/>
                        </a:xfrm>
                        <a:custGeom>
                          <a:avLst/>
                          <a:gdLst>
                            <a:gd name="T0" fmla="*/ 97 w 97"/>
                            <a:gd name="T1" fmla="*/ 0 h 113"/>
                            <a:gd name="T2" fmla="*/ 0 w 97"/>
                            <a:gd name="T3" fmla="*/ 113 h 113"/>
                            <a:gd name="T4" fmla="*/ 0 60000 65536"/>
                            <a:gd name="T5" fmla="*/ 0 60000 65536"/>
                            <a:gd name="T6" fmla="*/ 0 w 97"/>
                            <a:gd name="T7" fmla="*/ 0 h 113"/>
                            <a:gd name="T8" fmla="*/ 97 w 97"/>
                            <a:gd name="T9" fmla="*/ 113 h 113"/>
                          </a:gdLst>
                          <a:ahLst/>
                          <a:cxnLst>
                            <a:cxn ang="T4">
                              <a:pos x="T0" y="T1"/>
                            </a:cxn>
                            <a:cxn ang="T5">
                              <a:pos x="T2" y="T3"/>
                            </a:cxn>
                          </a:cxnLst>
                          <a:rect l="T6" t="T7" r="T8" b="T9"/>
                          <a:pathLst>
                            <a:path w="97" h="113">
                              <a:moveTo>
                                <a:pt x="97" y="0"/>
                              </a:moveTo>
                              <a:lnTo>
                                <a:pt x="0" y="113"/>
                              </a:lnTo>
                            </a:path>
                          </a:pathLst>
                        </a:custGeom>
                        <a:noFill/>
                        <a:ln w="25400">
                          <a:solidFill>
                            <a:srgbClr val="0000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 eaLnBrk="0" hangingPunct="0"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eaLnBrk="1" hangingPunct="1"/>
                          <a:endParaRPr lang="zh-CN" altLang="en-US"/>
                        </a:p>
                      </p:txBody>
                    </p:sp>
                  </p:grpSp>
                  <p:cxnSp>
                    <p:nvCxnSpPr>
                      <p:cNvPr id="269" name="直接连接符 268"/>
                      <p:cNvCxnSpPr/>
                      <p:nvPr/>
                    </p:nvCxnSpPr>
                    <p:spPr>
                      <a:xfrm>
                        <a:off x="2129362" y="5193481"/>
                        <a:ext cx="0" cy="421274"/>
                      </a:xfrm>
                      <a:prstGeom prst="line">
                        <a:avLst/>
                      </a:prstGeom>
                      <a:ln w="19050">
                        <a:solidFill>
                          <a:srgbClr val="000066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54" name="组合 253"/>
                    <p:cNvGrpSpPr/>
                    <p:nvPr/>
                  </p:nvGrpSpPr>
                  <p:grpSpPr>
                    <a:xfrm>
                      <a:off x="4479407" y="5226082"/>
                      <a:ext cx="1250238" cy="369888"/>
                      <a:chOff x="7380312" y="5646688"/>
                      <a:chExt cx="1250238" cy="369888"/>
                    </a:xfrm>
                  </p:grpSpPr>
                  <p:sp>
                    <p:nvSpPr>
                      <p:cNvPr id="265" name="Text Box 8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380312" y="5646688"/>
                        <a:ext cx="1250238" cy="369888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00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square">
                        <a:spAutoFit/>
                      </a:bodyPr>
                      <a:lstStyle>
                        <a:lvl1pPr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1pPr>
                        <a:lvl2pPr marL="742950" indent="-28575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2pPr>
                        <a:lvl3pPr marL="11430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3pPr>
                        <a:lvl4pPr marL="16002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4pPr>
                        <a:lvl5pPr marL="20574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</a:pPr>
                        <a:r>
                          <a:rPr lang="zh-CN" altLang="en-US" sz="18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　　</a:t>
                        </a:r>
                        <a:r>
                          <a:rPr lang="en-US" altLang="zh-CN" sz="18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e</a:t>
                        </a:r>
                        <a:r>
                          <a:rPr lang="en-US" altLang="zh-CN" sz="1800" i="1" baseline="-25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n</a:t>
                        </a:r>
                        <a:endParaRPr lang="en-US" altLang="zh-CN" sz="1800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cxnSp>
                    <p:nvCxnSpPr>
                      <p:cNvPr id="266" name="直接连接符 265"/>
                      <p:cNvCxnSpPr/>
                      <p:nvPr/>
                    </p:nvCxnSpPr>
                    <p:spPr>
                      <a:xfrm>
                        <a:off x="8244408" y="5646688"/>
                        <a:ext cx="0" cy="369888"/>
                      </a:xfrm>
                      <a:prstGeom prst="line">
                        <a:avLst/>
                      </a:prstGeom>
                      <a:ln w="19050">
                        <a:solidFill>
                          <a:srgbClr val="000066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7" name="直接连接符 266"/>
                      <p:cNvCxnSpPr/>
                      <p:nvPr/>
                    </p:nvCxnSpPr>
                    <p:spPr>
                      <a:xfrm>
                        <a:off x="7812360" y="5646688"/>
                        <a:ext cx="0" cy="369888"/>
                      </a:xfrm>
                      <a:prstGeom prst="line">
                        <a:avLst/>
                      </a:prstGeom>
                      <a:ln w="19050">
                        <a:solidFill>
                          <a:srgbClr val="000066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55" name="组合 254"/>
                    <p:cNvGrpSpPr/>
                    <p:nvPr/>
                  </p:nvGrpSpPr>
                  <p:grpSpPr>
                    <a:xfrm>
                      <a:off x="7456872" y="5226082"/>
                      <a:ext cx="1250237" cy="369888"/>
                      <a:chOff x="7380312" y="6064175"/>
                      <a:chExt cx="1250237" cy="369888"/>
                    </a:xfrm>
                  </p:grpSpPr>
                  <p:sp>
                    <p:nvSpPr>
                      <p:cNvPr id="262" name="Text Box 8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380312" y="6064175"/>
                        <a:ext cx="1250237" cy="369888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00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square">
                        <a:spAutoFit/>
                      </a:bodyPr>
                      <a:lstStyle>
                        <a:lvl1pPr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1pPr>
                        <a:lvl2pPr marL="742950" indent="-28575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2pPr>
                        <a:lvl3pPr marL="11430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3pPr>
                        <a:lvl4pPr marL="16002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4pPr>
                        <a:lvl5pPr marL="20574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</a:pPr>
                        <a:r>
                          <a:rPr lang="zh-CN" altLang="en-US" sz="18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　　</a:t>
                        </a:r>
                        <a:r>
                          <a:rPr lang="en-US" altLang="zh-CN" sz="18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e</a:t>
                        </a:r>
                        <a:r>
                          <a:rPr lang="en-US" altLang="zh-CN" sz="1800" baseline="-25000" dirty="0" smtClean="0"/>
                          <a:t>2</a:t>
                        </a:r>
                        <a:endParaRPr lang="en-US" altLang="zh-CN" sz="1800" baseline="-25000" dirty="0"/>
                      </a:p>
                    </p:txBody>
                  </p:sp>
                  <p:cxnSp>
                    <p:nvCxnSpPr>
                      <p:cNvPr id="263" name="直接连接符 262"/>
                      <p:cNvCxnSpPr/>
                      <p:nvPr/>
                    </p:nvCxnSpPr>
                    <p:spPr>
                      <a:xfrm>
                        <a:off x="8244408" y="6064175"/>
                        <a:ext cx="0" cy="369888"/>
                      </a:xfrm>
                      <a:prstGeom prst="line">
                        <a:avLst/>
                      </a:prstGeom>
                      <a:ln w="19050">
                        <a:solidFill>
                          <a:srgbClr val="000066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4" name="直接连接符 263"/>
                      <p:cNvCxnSpPr/>
                      <p:nvPr/>
                    </p:nvCxnSpPr>
                    <p:spPr>
                      <a:xfrm>
                        <a:off x="7812360" y="6064175"/>
                        <a:ext cx="0" cy="369888"/>
                      </a:xfrm>
                      <a:prstGeom prst="line">
                        <a:avLst/>
                      </a:prstGeom>
                      <a:ln w="19050">
                        <a:solidFill>
                          <a:srgbClr val="000066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56" name="组合 255"/>
                    <p:cNvGrpSpPr/>
                    <p:nvPr/>
                  </p:nvGrpSpPr>
                  <p:grpSpPr>
                    <a:xfrm>
                      <a:off x="2907937" y="5220672"/>
                      <a:ext cx="1250237" cy="380708"/>
                      <a:chOff x="7333783" y="5219174"/>
                      <a:chExt cx="1250237" cy="380708"/>
                    </a:xfrm>
                  </p:grpSpPr>
                  <p:sp>
                    <p:nvSpPr>
                      <p:cNvPr id="259" name="Text Box 8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333783" y="5229994"/>
                        <a:ext cx="1250237" cy="369888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00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square">
                        <a:spAutoFit/>
                      </a:bodyPr>
                      <a:lstStyle>
                        <a:lvl1pPr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1pPr>
                        <a:lvl2pPr marL="742950" indent="-28575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2pPr>
                        <a:lvl3pPr marL="11430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3pPr>
                        <a:lvl4pPr marL="16002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4pPr>
                        <a:lvl5pPr marL="20574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</a:pPr>
                        <a:r>
                          <a:rPr lang="zh-CN" altLang="en-US" sz="18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　　</a:t>
                        </a:r>
                        <a:r>
                          <a:rPr lang="en-US" altLang="zh-CN" sz="18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e</a:t>
                        </a:r>
                        <a:r>
                          <a:rPr lang="en-US" altLang="zh-CN" sz="1800" baseline="-25000" dirty="0" smtClean="0"/>
                          <a:t>1</a:t>
                        </a:r>
                        <a:endParaRPr lang="en-US" altLang="zh-CN" sz="1800" baseline="-25000" dirty="0"/>
                      </a:p>
                    </p:txBody>
                  </p:sp>
                  <p:cxnSp>
                    <p:nvCxnSpPr>
                      <p:cNvPr id="260" name="直接连接符 259"/>
                      <p:cNvCxnSpPr/>
                      <p:nvPr/>
                    </p:nvCxnSpPr>
                    <p:spPr>
                      <a:xfrm>
                        <a:off x="8244408" y="5219174"/>
                        <a:ext cx="0" cy="369888"/>
                      </a:xfrm>
                      <a:prstGeom prst="line">
                        <a:avLst/>
                      </a:prstGeom>
                      <a:ln w="19050">
                        <a:solidFill>
                          <a:srgbClr val="000066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1" name="直接连接符 260"/>
                      <p:cNvCxnSpPr/>
                      <p:nvPr/>
                    </p:nvCxnSpPr>
                    <p:spPr>
                      <a:xfrm>
                        <a:off x="7745404" y="5229994"/>
                        <a:ext cx="0" cy="369888"/>
                      </a:xfrm>
                      <a:prstGeom prst="line">
                        <a:avLst/>
                      </a:prstGeom>
                      <a:ln w="19050">
                        <a:solidFill>
                          <a:srgbClr val="000066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57" name="Line 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634759" y="5478495"/>
                      <a:ext cx="416119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8" name="Line 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062577" y="5494958"/>
                      <a:ext cx="416119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244" name="矩形 243"/>
              <p:cNvSpPr/>
              <p:nvPr/>
            </p:nvSpPr>
            <p:spPr>
              <a:xfrm>
                <a:off x="8357872" y="5185563"/>
                <a:ext cx="1847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endParaRPr lang="en-US" altLang="zh-CN" dirty="0"/>
              </a:p>
            </p:txBody>
          </p:sp>
          <p:sp>
            <p:nvSpPr>
              <p:cNvPr id="245" name="矩形 244"/>
              <p:cNvSpPr/>
              <p:nvPr/>
            </p:nvSpPr>
            <p:spPr>
              <a:xfrm>
                <a:off x="1354924" y="5213201"/>
                <a:ext cx="1847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endParaRPr lang="en-US" altLang="zh-CN" dirty="0"/>
              </a:p>
            </p:txBody>
          </p:sp>
        </p:grpSp>
      </p:grpSp>
      <p:sp>
        <p:nvSpPr>
          <p:cNvPr id="281" name="矩形 280"/>
          <p:cNvSpPr/>
          <p:nvPr/>
        </p:nvSpPr>
        <p:spPr>
          <a:xfrm>
            <a:off x="2515347" y="4475211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带头结点的非空双向循环链表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562258" y="3929266"/>
            <a:ext cx="6657267" cy="385772"/>
            <a:chOff x="3864969" y="3998022"/>
            <a:chExt cx="4354556" cy="558527"/>
          </a:xfrm>
        </p:grpSpPr>
        <p:cxnSp>
          <p:nvCxnSpPr>
            <p:cNvPr id="282" name="直接连接符 281"/>
            <p:cNvCxnSpPr/>
            <p:nvPr/>
          </p:nvCxnSpPr>
          <p:spPr>
            <a:xfrm>
              <a:off x="8214985" y="3998022"/>
              <a:ext cx="4540" cy="55852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连接符 282"/>
            <p:cNvCxnSpPr/>
            <p:nvPr/>
          </p:nvCxnSpPr>
          <p:spPr>
            <a:xfrm flipH="1">
              <a:off x="3864969" y="4556549"/>
              <a:ext cx="435001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箭头连接符 283"/>
            <p:cNvCxnSpPr/>
            <p:nvPr/>
          </p:nvCxnSpPr>
          <p:spPr>
            <a:xfrm flipV="1">
              <a:off x="3864969" y="4218685"/>
              <a:ext cx="0" cy="33786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组合 284"/>
          <p:cNvGrpSpPr/>
          <p:nvPr/>
        </p:nvGrpSpPr>
        <p:grpSpPr>
          <a:xfrm rot="10800000">
            <a:off x="6403784" y="5085134"/>
            <a:ext cx="933129" cy="428232"/>
            <a:chOff x="3864969" y="3998022"/>
            <a:chExt cx="4354556" cy="558527"/>
          </a:xfrm>
        </p:grpSpPr>
        <p:cxnSp>
          <p:nvCxnSpPr>
            <p:cNvPr id="286" name="直接连接符 285"/>
            <p:cNvCxnSpPr/>
            <p:nvPr/>
          </p:nvCxnSpPr>
          <p:spPr>
            <a:xfrm>
              <a:off x="8214985" y="3998022"/>
              <a:ext cx="4540" cy="55852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/>
            <p:cNvCxnSpPr/>
            <p:nvPr/>
          </p:nvCxnSpPr>
          <p:spPr>
            <a:xfrm flipH="1">
              <a:off x="3864969" y="4556549"/>
              <a:ext cx="435001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箭头连接符 287"/>
            <p:cNvCxnSpPr/>
            <p:nvPr/>
          </p:nvCxnSpPr>
          <p:spPr>
            <a:xfrm flipV="1">
              <a:off x="3864969" y="4218685"/>
              <a:ext cx="0" cy="33786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9" name="矩形 288"/>
          <p:cNvSpPr/>
          <p:nvPr/>
        </p:nvSpPr>
        <p:spPr>
          <a:xfrm>
            <a:off x="900856" y="5996642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带头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结点的空双向</a:t>
            </a:r>
            <a:r>
              <a:rPr lang="zh-CN" altLang="en-US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链表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90" name="组合 289"/>
          <p:cNvGrpSpPr/>
          <p:nvPr/>
        </p:nvGrpSpPr>
        <p:grpSpPr>
          <a:xfrm>
            <a:off x="5580160" y="5082509"/>
            <a:ext cx="1881686" cy="661690"/>
            <a:chOff x="759363" y="5013176"/>
            <a:chExt cx="1881686" cy="661690"/>
          </a:xfrm>
        </p:grpSpPr>
        <p:grpSp>
          <p:nvGrpSpPr>
            <p:cNvPr id="291" name="组合 290"/>
            <p:cNvGrpSpPr/>
            <p:nvPr/>
          </p:nvGrpSpPr>
          <p:grpSpPr>
            <a:xfrm>
              <a:off x="759363" y="5013176"/>
              <a:ext cx="1881686" cy="646759"/>
              <a:chOff x="915702" y="4112885"/>
              <a:chExt cx="1881686" cy="646759"/>
            </a:xfrm>
          </p:grpSpPr>
          <p:sp>
            <p:nvSpPr>
              <p:cNvPr id="294" name="矩形 293"/>
              <p:cNvSpPr/>
              <p:nvPr/>
            </p:nvSpPr>
            <p:spPr>
              <a:xfrm>
                <a:off x="924032" y="4112885"/>
                <a:ext cx="4589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H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grpSp>
            <p:nvGrpSpPr>
              <p:cNvPr id="295" name="组合 294"/>
              <p:cNvGrpSpPr/>
              <p:nvPr/>
            </p:nvGrpSpPr>
            <p:grpSpPr>
              <a:xfrm>
                <a:off x="915702" y="4327843"/>
                <a:ext cx="1881686" cy="431801"/>
                <a:chOff x="705018" y="5195126"/>
                <a:chExt cx="1881686" cy="431801"/>
              </a:xfrm>
            </p:grpSpPr>
            <p:sp>
              <p:nvSpPr>
                <p:cNvPr id="296" name="Line 48"/>
                <p:cNvSpPr>
                  <a:spLocks noChangeShapeType="1"/>
                </p:cNvSpPr>
                <p:nvPr/>
              </p:nvSpPr>
              <p:spPr bwMode="auto">
                <a:xfrm>
                  <a:off x="705018" y="5420773"/>
                  <a:ext cx="585340" cy="0"/>
                </a:xfrm>
                <a:prstGeom prst="line">
                  <a:avLst/>
                </a:prstGeom>
                <a:noFill/>
                <a:ln w="25400">
                  <a:solidFill>
                    <a:srgbClr val="00006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97" name="组合 296"/>
                <p:cNvGrpSpPr/>
                <p:nvPr/>
              </p:nvGrpSpPr>
              <p:grpSpPr>
                <a:xfrm>
                  <a:off x="1264240" y="5195126"/>
                  <a:ext cx="1322464" cy="431801"/>
                  <a:chOff x="1685298" y="5193481"/>
                  <a:chExt cx="1322464" cy="431801"/>
                </a:xfrm>
              </p:grpSpPr>
              <p:grpSp>
                <p:nvGrpSpPr>
                  <p:cNvPr id="298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1685298" y="5193481"/>
                    <a:ext cx="1322464" cy="431801"/>
                    <a:chOff x="2426" y="1338"/>
                    <a:chExt cx="408" cy="272"/>
                  </a:xfrm>
                </p:grpSpPr>
                <p:grpSp>
                  <p:nvGrpSpPr>
                    <p:cNvPr id="300" name="Group 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26" y="1338"/>
                      <a:ext cx="408" cy="272"/>
                      <a:chOff x="975" y="3742"/>
                      <a:chExt cx="408" cy="272"/>
                    </a:xfrm>
                  </p:grpSpPr>
                  <p:sp>
                    <p:nvSpPr>
                      <p:cNvPr id="305" name="Text Box 5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75" y="3748"/>
                        <a:ext cx="408" cy="266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00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1pPr>
                        <a:lvl2pPr marL="742950" indent="-28575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2pPr>
                        <a:lvl3pPr marL="11430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3pPr>
                        <a:lvl4pPr marL="16002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4pPr>
                        <a:lvl5pPr marL="20574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</a:pPr>
                        <a:endParaRPr lang="zh-CN" altLang="zh-CN" sz="2000"/>
                      </a:p>
                    </p:txBody>
                  </p:sp>
                  <p:sp>
                    <p:nvSpPr>
                      <p:cNvPr id="306" name="Line 5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54" y="3742"/>
                        <a:ext cx="0" cy="272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rgbClr val="00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301" name="Freeform 55"/>
                    <p:cNvSpPr>
                      <a:spLocks/>
                    </p:cNvSpPr>
                    <p:nvPr/>
                  </p:nvSpPr>
                  <p:spPr bwMode="auto">
                    <a:xfrm>
                      <a:off x="2562" y="1348"/>
                      <a:ext cx="96" cy="90"/>
                    </a:xfrm>
                    <a:custGeom>
                      <a:avLst/>
                      <a:gdLst>
                        <a:gd name="T0" fmla="*/ 154 w 154"/>
                        <a:gd name="T1" fmla="*/ 0 h 178"/>
                        <a:gd name="T2" fmla="*/ 0 w 154"/>
                        <a:gd name="T3" fmla="*/ 178 h 178"/>
                        <a:gd name="T4" fmla="*/ 0 60000 65536"/>
                        <a:gd name="T5" fmla="*/ 0 60000 65536"/>
                        <a:gd name="T6" fmla="*/ 0 w 154"/>
                        <a:gd name="T7" fmla="*/ 0 h 178"/>
                        <a:gd name="T8" fmla="*/ 154 w 154"/>
                        <a:gd name="T9" fmla="*/ 178 h 178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54" h="178">
                          <a:moveTo>
                            <a:pt x="154" y="0"/>
                          </a:moveTo>
                          <a:lnTo>
                            <a:pt x="0" y="178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302" name="Freeform 56"/>
                    <p:cNvSpPr>
                      <a:spLocks/>
                    </p:cNvSpPr>
                    <p:nvPr/>
                  </p:nvSpPr>
                  <p:spPr bwMode="auto">
                    <a:xfrm>
                      <a:off x="2563" y="1361"/>
                      <a:ext cx="138" cy="159"/>
                    </a:xfrm>
                    <a:custGeom>
                      <a:avLst/>
                      <a:gdLst>
                        <a:gd name="T0" fmla="*/ 228 w 228"/>
                        <a:gd name="T1" fmla="*/ 0 h 262"/>
                        <a:gd name="T2" fmla="*/ 0 w 228"/>
                        <a:gd name="T3" fmla="*/ 262 h 262"/>
                        <a:gd name="T4" fmla="*/ 0 60000 65536"/>
                        <a:gd name="T5" fmla="*/ 0 60000 65536"/>
                        <a:gd name="T6" fmla="*/ 0 w 228"/>
                        <a:gd name="T7" fmla="*/ 0 h 262"/>
                        <a:gd name="T8" fmla="*/ 228 w 228"/>
                        <a:gd name="T9" fmla="*/ 262 h 262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228" h="262">
                          <a:moveTo>
                            <a:pt x="228" y="0"/>
                          </a:moveTo>
                          <a:lnTo>
                            <a:pt x="0" y="262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303" name="Freeform 57"/>
                    <p:cNvSpPr>
                      <a:spLocks/>
                    </p:cNvSpPr>
                    <p:nvPr/>
                  </p:nvSpPr>
                  <p:spPr bwMode="auto">
                    <a:xfrm>
                      <a:off x="2562" y="1432"/>
                      <a:ext cx="143" cy="169"/>
                    </a:xfrm>
                    <a:custGeom>
                      <a:avLst/>
                      <a:gdLst>
                        <a:gd name="T0" fmla="*/ 154 w 154"/>
                        <a:gd name="T1" fmla="*/ 0 h 178"/>
                        <a:gd name="T2" fmla="*/ 0 w 154"/>
                        <a:gd name="T3" fmla="*/ 178 h 178"/>
                        <a:gd name="T4" fmla="*/ 0 60000 65536"/>
                        <a:gd name="T5" fmla="*/ 0 60000 65536"/>
                        <a:gd name="T6" fmla="*/ 0 w 154"/>
                        <a:gd name="T7" fmla="*/ 0 h 178"/>
                        <a:gd name="T8" fmla="*/ 154 w 154"/>
                        <a:gd name="T9" fmla="*/ 178 h 178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54" h="178">
                          <a:moveTo>
                            <a:pt x="154" y="0"/>
                          </a:moveTo>
                          <a:lnTo>
                            <a:pt x="0" y="178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304" name="Freeform 58"/>
                    <p:cNvSpPr>
                      <a:spLocks/>
                    </p:cNvSpPr>
                    <p:nvPr/>
                  </p:nvSpPr>
                  <p:spPr bwMode="auto">
                    <a:xfrm>
                      <a:off x="2613" y="1497"/>
                      <a:ext cx="97" cy="113"/>
                    </a:xfrm>
                    <a:custGeom>
                      <a:avLst/>
                      <a:gdLst>
                        <a:gd name="T0" fmla="*/ 97 w 97"/>
                        <a:gd name="T1" fmla="*/ 0 h 113"/>
                        <a:gd name="T2" fmla="*/ 0 w 97"/>
                        <a:gd name="T3" fmla="*/ 113 h 113"/>
                        <a:gd name="T4" fmla="*/ 0 60000 65536"/>
                        <a:gd name="T5" fmla="*/ 0 60000 65536"/>
                        <a:gd name="T6" fmla="*/ 0 w 97"/>
                        <a:gd name="T7" fmla="*/ 0 h 113"/>
                        <a:gd name="T8" fmla="*/ 97 w 97"/>
                        <a:gd name="T9" fmla="*/ 113 h 113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97" h="113">
                          <a:moveTo>
                            <a:pt x="97" y="0"/>
                          </a:moveTo>
                          <a:lnTo>
                            <a:pt x="0" y="113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</p:grpSp>
              <p:cxnSp>
                <p:nvCxnSpPr>
                  <p:cNvPr id="299" name="直接连接符 298"/>
                  <p:cNvCxnSpPr/>
                  <p:nvPr/>
                </p:nvCxnSpPr>
                <p:spPr>
                  <a:xfrm>
                    <a:off x="2129362" y="5193481"/>
                    <a:ext cx="0" cy="421274"/>
                  </a:xfrm>
                  <a:prstGeom prst="line">
                    <a:avLst/>
                  </a:prstGeom>
                  <a:ln w="19050">
                    <a:solidFill>
                      <a:srgbClr val="0000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92" name="矩形 291"/>
            <p:cNvSpPr/>
            <p:nvPr/>
          </p:nvSpPr>
          <p:spPr>
            <a:xfrm>
              <a:off x="2239006" y="5213201"/>
              <a:ext cx="1847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endParaRPr lang="en-US" altLang="zh-CN" dirty="0"/>
            </a:p>
          </p:txBody>
        </p:sp>
        <p:sp>
          <p:nvSpPr>
            <p:cNvPr id="293" name="矩形 292"/>
            <p:cNvSpPr/>
            <p:nvPr/>
          </p:nvSpPr>
          <p:spPr>
            <a:xfrm>
              <a:off x="1354924" y="5213201"/>
              <a:ext cx="1847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endParaRPr lang="en-US" altLang="zh-CN" dirty="0"/>
            </a:p>
          </p:txBody>
        </p:sp>
      </p:grpSp>
      <p:sp>
        <p:nvSpPr>
          <p:cNvPr id="307" name="矩形 306"/>
          <p:cNvSpPr/>
          <p:nvPr/>
        </p:nvSpPr>
        <p:spPr>
          <a:xfrm>
            <a:off x="4993744" y="5999788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带头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结点的空</a:t>
            </a:r>
            <a:r>
              <a:rPr lang="zh-CN" altLang="en-US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双向</a:t>
            </a:r>
            <a:r>
              <a:rPr lang="zh-CN" altLang="en-US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循环链表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08" name="组合 307"/>
          <p:cNvGrpSpPr/>
          <p:nvPr/>
        </p:nvGrpSpPr>
        <p:grpSpPr>
          <a:xfrm>
            <a:off x="6370673" y="5556577"/>
            <a:ext cx="943260" cy="385772"/>
            <a:chOff x="3864969" y="3998022"/>
            <a:chExt cx="4354556" cy="558527"/>
          </a:xfrm>
        </p:grpSpPr>
        <p:cxnSp>
          <p:nvCxnSpPr>
            <p:cNvPr id="309" name="直接连接符 308"/>
            <p:cNvCxnSpPr/>
            <p:nvPr/>
          </p:nvCxnSpPr>
          <p:spPr>
            <a:xfrm>
              <a:off x="8214985" y="3998022"/>
              <a:ext cx="4540" cy="55852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/>
          </p:nvCxnSpPr>
          <p:spPr>
            <a:xfrm flipH="1">
              <a:off x="3864969" y="4556549"/>
              <a:ext cx="435001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箭头连接符 310"/>
            <p:cNvCxnSpPr/>
            <p:nvPr/>
          </p:nvCxnSpPr>
          <p:spPr>
            <a:xfrm flipV="1">
              <a:off x="3864969" y="4218685"/>
              <a:ext cx="0" cy="33786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409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361" y="278608"/>
            <a:ext cx="836518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>
              <a:defRPr sz="4000">
                <a:solidFill>
                  <a:schemeClr val="tx2"/>
                </a:solidFill>
                <a:ea typeface="黑体" pitchFamily="2" charset="-122"/>
              </a:defRPr>
            </a:lvl2pPr>
            <a:lvl3pPr algn="ctr">
              <a:defRPr sz="4000">
                <a:solidFill>
                  <a:schemeClr val="tx2"/>
                </a:solidFill>
                <a:ea typeface="黑体" pitchFamily="2" charset="-122"/>
              </a:defRPr>
            </a:lvl3pPr>
            <a:lvl4pPr algn="ctr">
              <a:defRPr sz="4000">
                <a:solidFill>
                  <a:schemeClr val="tx2"/>
                </a:solidFill>
                <a:ea typeface="黑体" pitchFamily="2" charset="-122"/>
              </a:defRPr>
            </a:lvl4pPr>
            <a:lvl5pPr algn="ctr">
              <a:defRPr sz="4000">
                <a:solidFill>
                  <a:schemeClr val="tx2"/>
                </a:solidFill>
                <a:ea typeface="黑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9pPr>
          </a:lstStyle>
          <a:p>
            <a:r>
              <a:rPr lang="en-US" altLang="zh-CN" dirty="0" smtClean="0"/>
              <a:t>2.4   </a:t>
            </a:r>
            <a:r>
              <a:rPr lang="zh-CN" altLang="en-US" dirty="0" smtClean="0"/>
              <a:t>线性表的链式</a:t>
            </a:r>
            <a:r>
              <a:rPr lang="zh-CN" altLang="en-US" dirty="0"/>
              <a:t>存储及运算实现</a:t>
            </a:r>
            <a:endParaRPr lang="en-US" altLang="zh-CN" dirty="0"/>
          </a:p>
        </p:txBody>
      </p:sp>
      <p:sp>
        <p:nvSpPr>
          <p:cNvPr id="127" name="Text Box 5"/>
          <p:cNvSpPr txBox="1">
            <a:spLocks noChangeArrowheads="1"/>
          </p:cNvSpPr>
          <p:nvPr/>
        </p:nvSpPr>
        <p:spPr bwMode="auto">
          <a:xfrm>
            <a:off x="584192" y="1988840"/>
            <a:ext cx="7588208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514350" indent="-51435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zh-CN" altLang="en-US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任一结点出发可以快速找到其前趋结点和后继结点</a:t>
            </a:r>
            <a:r>
              <a:rPr lang="zh-CN" altLang="en-US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zh-CN" altLang="en-US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lang="zh-CN" altLang="en-US" sz="28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任一结点出发可以访问其他</a:t>
            </a:r>
            <a:r>
              <a:rPr lang="zh-CN" altLang="en-US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结点</a:t>
            </a:r>
            <a:endParaRPr lang="en-US" altLang="zh-CN" sz="2800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zh-CN" altLang="en-US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空间利用率比单链表低</a:t>
            </a:r>
            <a:endParaRPr lang="en-US" altLang="zh-CN" sz="2800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endParaRPr lang="zh-CN" altLang="en-US" sz="28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0268" y="1268760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双向链表</a:t>
            </a: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特点</a:t>
            </a: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9059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 descr="https://ss1.bdstatic.com/70cFvXSh_Q1YnxGkpoWK1HF6hhy/it/u=544854991,756400092&amp;fm=11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833" y="2519003"/>
            <a:ext cx="4762500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5425" y="1196975"/>
            <a:ext cx="8207375" cy="719138"/>
          </a:xfrm>
        </p:spPr>
        <p:txBody>
          <a:bodyPr/>
          <a:lstStyle/>
          <a:p>
            <a:pPr marL="400050" lvl="1" indent="-457200" eaLnBrk="1" hangingPunct="1">
              <a:lnSpc>
                <a:spcPct val="90000"/>
              </a:lnSpc>
              <a:spcBef>
                <a:spcPct val="0"/>
              </a:spcBef>
              <a:buSzPct val="60000"/>
              <a:defRPr/>
            </a:pPr>
            <a:r>
              <a:rPr lang="zh-CN" altLang="en-US" kern="12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线性表是实际问题的数据模型抽象</a:t>
            </a:r>
            <a:endParaRPr lang="zh-CN" altLang="en-US" kern="1200" dirty="0">
              <a:solidFill>
                <a:srgbClr val="333399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296863"/>
            <a:ext cx="5994400" cy="485775"/>
          </a:xfrm>
        </p:spPr>
        <p:txBody>
          <a:bodyPr/>
          <a:lstStyle/>
          <a:p>
            <a:pPr eaLnBrk="1" hangingPunct="1"/>
            <a:r>
              <a:rPr lang="en-US" altLang="zh-CN" smtClean="0"/>
              <a:t>2.1  </a:t>
            </a:r>
            <a:r>
              <a:rPr lang="zh-CN" altLang="en-US" smtClean="0"/>
              <a:t>线性表的逻辑结构</a:t>
            </a: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798465" y="1747128"/>
            <a:ext cx="7612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L=( people</a:t>
            </a:r>
            <a:r>
              <a:rPr lang="en-US" altLang="zh-CN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,people</a:t>
            </a:r>
            <a:r>
              <a:rPr lang="en-US" altLang="zh-CN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,...,people</a:t>
            </a:r>
            <a:r>
              <a:rPr lang="en-US" altLang="zh-CN" i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,people</a:t>
            </a:r>
            <a:r>
              <a:rPr lang="en-US" altLang="zh-CN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,people</a:t>
            </a:r>
            <a:r>
              <a:rPr lang="en-US" altLang="zh-CN" i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,...,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people</a:t>
            </a:r>
            <a:r>
              <a:rPr lang="en-US" altLang="zh-CN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557213" y="2328863"/>
            <a:ext cx="7932737" cy="1958975"/>
            <a:chOff x="550283" y="2302582"/>
            <a:chExt cx="7933722" cy="1959446"/>
          </a:xfrm>
        </p:grpSpPr>
        <p:sp>
          <p:nvSpPr>
            <p:cNvPr id="8200" name="矩形 23"/>
            <p:cNvSpPr>
              <a:spLocks noChangeArrowheads="1"/>
            </p:cNvSpPr>
            <p:nvPr/>
          </p:nvSpPr>
          <p:spPr bwMode="auto">
            <a:xfrm>
              <a:off x="1945600" y="2302582"/>
              <a:ext cx="6320117" cy="831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当不需要个人信息</a:t>
              </a:r>
              <a:r>
                <a:rPr lang="zh-CN" altLang="en-US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时：</a:t>
              </a:r>
              <a:endPara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zh-CN" altLang="en-US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整型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字符串类型</a:t>
              </a:r>
              <a:endParaRPr lang="zh-CN" altLang="en-US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201" name="矩形 14"/>
            <p:cNvSpPr>
              <a:spLocks noChangeArrowheads="1"/>
            </p:cNvSpPr>
            <p:nvPr/>
          </p:nvSpPr>
          <p:spPr bwMode="auto">
            <a:xfrm>
              <a:off x="550283" y="2861757"/>
              <a:ext cx="167500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people:</a:t>
              </a:r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16" name="左大括号 15"/>
            <p:cNvSpPr/>
            <p:nvPr/>
          </p:nvSpPr>
          <p:spPr>
            <a:xfrm>
              <a:off x="1656907" y="2455019"/>
              <a:ext cx="260382" cy="1368754"/>
            </a:xfrm>
            <a:prstGeom prst="leftBrace">
              <a:avLst>
                <a:gd name="adj1" fmla="val 59777"/>
                <a:gd name="adj2" fmla="val 5099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203" name="矩形 27"/>
            <p:cNvSpPr>
              <a:spLocks noChangeArrowheads="1"/>
            </p:cNvSpPr>
            <p:nvPr/>
          </p:nvSpPr>
          <p:spPr bwMode="auto">
            <a:xfrm>
              <a:off x="1945599" y="3431031"/>
              <a:ext cx="653840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需要个人信息</a:t>
              </a:r>
              <a:r>
                <a:rPr lang="zh-CN" altLang="en-US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时：</a:t>
              </a:r>
              <a:endPara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结构体类型</a:t>
              </a:r>
              <a:endParaRPr lang="zh-CN" altLang="en-US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1260475" y="4397375"/>
            <a:ext cx="75057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people{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No;               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编号</a:t>
            </a:r>
            <a:endParaRPr lang="zh-CN" altLang="en-US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*name;            //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姓名</a:t>
            </a:r>
            <a:endParaRPr lang="en-US" altLang="zh-CN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*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IDCard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//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身份证号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65234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9933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0.36511 -0.4157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47" y="-2078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/>
      <p:bldP spid="14" grpId="0"/>
      <p:bldP spid="2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361" y="278608"/>
            <a:ext cx="836518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>
              <a:defRPr sz="4000">
                <a:solidFill>
                  <a:schemeClr val="tx2"/>
                </a:solidFill>
                <a:ea typeface="黑体" pitchFamily="2" charset="-122"/>
              </a:defRPr>
            </a:lvl2pPr>
            <a:lvl3pPr algn="ctr">
              <a:defRPr sz="4000">
                <a:solidFill>
                  <a:schemeClr val="tx2"/>
                </a:solidFill>
                <a:ea typeface="黑体" pitchFamily="2" charset="-122"/>
              </a:defRPr>
            </a:lvl3pPr>
            <a:lvl4pPr algn="ctr">
              <a:defRPr sz="4000">
                <a:solidFill>
                  <a:schemeClr val="tx2"/>
                </a:solidFill>
                <a:ea typeface="黑体" pitchFamily="2" charset="-122"/>
              </a:defRPr>
            </a:lvl4pPr>
            <a:lvl5pPr algn="ctr">
              <a:defRPr sz="4000">
                <a:solidFill>
                  <a:schemeClr val="tx2"/>
                </a:solidFill>
                <a:ea typeface="黑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9pPr>
          </a:lstStyle>
          <a:p>
            <a:r>
              <a:rPr lang="en-US" altLang="zh-CN" dirty="0" smtClean="0"/>
              <a:t>2.4   </a:t>
            </a:r>
            <a:r>
              <a:rPr lang="zh-CN" altLang="en-US" dirty="0" smtClean="0"/>
              <a:t>线性表的链式</a:t>
            </a:r>
            <a:r>
              <a:rPr lang="zh-CN" altLang="en-US" dirty="0"/>
              <a:t>存储及运算实现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204941" y="1146372"/>
            <a:ext cx="55194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双向</a:t>
            </a: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链表的插入和删除操作：</a:t>
            </a:r>
            <a:endParaRPr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4506" y="2267135"/>
            <a:ext cx="7920037" cy="1040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800" kern="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lang="en-US" altLang="zh-CN" sz="2800" kern="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 kern="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指向双向链表中某结点，</a:t>
            </a:r>
            <a:r>
              <a:rPr lang="en-US" altLang="zh-CN" sz="2800" kern="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800" kern="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指向待插入的值为</a:t>
            </a:r>
            <a:r>
              <a:rPr lang="en-US" altLang="zh-CN" sz="2800" i="1" kern="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800" kern="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的新结点，将*</a:t>
            </a:r>
            <a:r>
              <a:rPr lang="en-US" altLang="zh-CN" sz="2800" kern="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800" kern="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插入到*</a:t>
            </a:r>
            <a:r>
              <a:rPr lang="en-US" altLang="zh-CN" sz="2800" kern="0" dirty="0" smtClean="0">
                <a:solidFill>
                  <a:srgbClr val="002A7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 kern="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的前面</a:t>
            </a:r>
          </a:p>
        </p:txBody>
      </p:sp>
      <p:sp>
        <p:nvSpPr>
          <p:cNvPr id="2" name="矩形 1"/>
          <p:cNvSpPr/>
          <p:nvPr/>
        </p:nvSpPr>
        <p:spPr>
          <a:xfrm>
            <a:off x="445342" y="1713106"/>
            <a:ext cx="21403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eaLnBrk="1" hangingPunct="1">
              <a:buClr>
                <a:srgbClr val="0066FF"/>
              </a:buClr>
              <a:buSzPct val="100000"/>
              <a:buFont typeface="+mj-lt"/>
              <a:buAutoNum type="alphaLcParenR"/>
            </a:pPr>
            <a:r>
              <a:rPr lang="zh-CN" altLang="en-US" sz="28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插入操作</a:t>
            </a:r>
            <a:endParaRPr lang="en-US" altLang="zh-CN" sz="2800" dirty="0">
              <a:solidFill>
                <a:srgbClr val="0066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5651376" y="458088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6299076" y="3572817"/>
            <a:ext cx="503237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 flipH="1">
            <a:off x="3851151" y="4364980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8"/>
          <p:cNvSpPr>
            <a:spLocks noChangeShapeType="1"/>
          </p:cNvSpPr>
          <p:nvPr/>
        </p:nvSpPr>
        <p:spPr bwMode="auto">
          <a:xfrm>
            <a:off x="7811963" y="4438005"/>
            <a:ext cx="749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 flipV="1">
            <a:off x="5003676" y="4653905"/>
            <a:ext cx="360362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" name="Group 31"/>
          <p:cNvGrpSpPr>
            <a:grpSpLocks/>
          </p:cNvGrpSpPr>
          <p:nvPr/>
        </p:nvGrpSpPr>
        <p:grpSpPr bwMode="auto">
          <a:xfrm>
            <a:off x="4355976" y="4149080"/>
            <a:ext cx="1574800" cy="555625"/>
            <a:chOff x="1837" y="2931"/>
            <a:chExt cx="992" cy="350"/>
          </a:xfrm>
        </p:grpSpPr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1837" y="2931"/>
              <a:ext cx="992" cy="3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2109" y="2931"/>
              <a:ext cx="0" cy="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>
              <a:off x="2472" y="2931"/>
              <a:ext cx="0" cy="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Group 32"/>
          <p:cNvGrpSpPr>
            <a:grpSpLocks/>
          </p:cNvGrpSpPr>
          <p:nvPr/>
        </p:nvGrpSpPr>
        <p:grpSpPr bwMode="auto">
          <a:xfrm>
            <a:off x="6588001" y="4149080"/>
            <a:ext cx="1289050" cy="555625"/>
            <a:chOff x="3243" y="2931"/>
            <a:chExt cx="812" cy="350"/>
          </a:xfrm>
        </p:grpSpPr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3243" y="2931"/>
              <a:ext cx="812" cy="3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3470" y="2931"/>
              <a:ext cx="0" cy="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>
              <a:off x="3742" y="2931"/>
              <a:ext cx="0" cy="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" name="Line 26"/>
          <p:cNvSpPr>
            <a:spLocks noChangeShapeType="1"/>
          </p:cNvSpPr>
          <p:nvPr/>
        </p:nvSpPr>
        <p:spPr bwMode="auto">
          <a:xfrm flipH="1">
            <a:off x="6011738" y="4364980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2" name="Group 30"/>
          <p:cNvGrpSpPr>
            <a:grpSpLocks/>
          </p:cNvGrpSpPr>
          <p:nvPr/>
        </p:nvGrpSpPr>
        <p:grpSpPr bwMode="auto">
          <a:xfrm>
            <a:off x="4067051" y="5157142"/>
            <a:ext cx="2727325" cy="555625"/>
            <a:chOff x="1655" y="3566"/>
            <a:chExt cx="1718" cy="350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2381" y="3566"/>
              <a:ext cx="992" cy="3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Line 11"/>
            <p:cNvSpPr>
              <a:spLocks noChangeShapeType="1"/>
            </p:cNvSpPr>
            <p:nvPr/>
          </p:nvSpPr>
          <p:spPr bwMode="auto">
            <a:xfrm>
              <a:off x="2699" y="3566"/>
              <a:ext cx="0" cy="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3061" y="3566"/>
              <a:ext cx="0" cy="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1655" y="3702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3851151" y="4869805"/>
            <a:ext cx="536575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en-US" altLang="zh-CN" sz="4000" dirty="0">
                <a:latin typeface="Times New Roman" panose="02020603050405020304" pitchFamily="18" charset="0"/>
              </a:rPr>
              <a:t>S</a:t>
            </a:r>
            <a:endParaRPr lang="en-US" altLang="zh-CN" sz="1000" dirty="0">
              <a:latin typeface="Times New Roman" panose="02020603050405020304" pitchFamily="18" charset="0"/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V="1">
            <a:off x="6659438" y="4653905"/>
            <a:ext cx="215900" cy="790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6499100" y="3083073"/>
            <a:ext cx="536575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en-US" altLang="zh-CN" sz="4000" dirty="0">
                <a:latin typeface="Times New Roman" panose="02020603050405020304" pitchFamily="18" charset="0"/>
              </a:rPr>
              <a:t>p</a:t>
            </a:r>
            <a:endParaRPr lang="en-US" altLang="zh-CN" sz="1000" dirty="0">
              <a:latin typeface="Times New Roman" panose="02020603050405020304" pitchFamily="18" charset="0"/>
            </a:endParaRPr>
          </a:p>
        </p:txBody>
      </p:sp>
      <p:sp>
        <p:nvSpPr>
          <p:cNvPr id="30" name="矩形 1"/>
          <p:cNvSpPr>
            <a:spLocks noChangeArrowheads="1"/>
          </p:cNvSpPr>
          <p:nvPr/>
        </p:nvSpPr>
        <p:spPr bwMode="auto">
          <a:xfrm>
            <a:off x="169077" y="3600089"/>
            <a:ext cx="45720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AutoNum type="circleNumDbPlain"/>
            </a:pP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</a:rPr>
              <a:t>s-&gt;prior=p-&gt;prior;</a:t>
            </a:r>
          </a:p>
          <a:p>
            <a:pPr eaLnBrk="1" hangingPunct="1">
              <a:buFontTx/>
              <a:buAutoNum type="circleNumDbPlain"/>
            </a:pP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</a:rPr>
              <a:t>p-&gt;prior-&gt;next=s;</a:t>
            </a:r>
          </a:p>
          <a:p>
            <a:pPr eaLnBrk="1" hangingPunct="1">
              <a:buFontTx/>
              <a:buAutoNum type="circleNumDbPlain"/>
            </a:pP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</a:rPr>
              <a:t>s-&gt;next=p;</a:t>
            </a:r>
          </a:p>
          <a:p>
            <a:pPr eaLnBrk="1" hangingPunct="1">
              <a:buFontTx/>
              <a:buAutoNum type="circleNumDbPlain"/>
            </a:pP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</a:rPr>
              <a:t>p-&gt;prior=s;</a:t>
            </a:r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>
            <a:off x="576708" y="5301605"/>
            <a:ext cx="2921092" cy="1496435"/>
          </a:xfrm>
          <a:prstGeom prst="cloudCallout">
            <a:avLst>
              <a:gd name="adj1" fmla="val -50708"/>
              <a:gd name="adj2" fmla="val -61535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 smtClean="0">
                <a:latin typeface="Times New Roman" panose="02020603050405020304" pitchFamily="18" charset="0"/>
              </a:rPr>
              <a:t>操作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必须要放到操作４前面完成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11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000000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44444E-6 L -0.03143 0.0418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3000000">
                                      <p:cBhvr>
                                        <p:cTn id="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07407E-6 L 0.0158 0.0525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2" grpId="0" animBg="1"/>
      <p:bldP spid="21" grpId="0" animBg="1"/>
      <p:bldP spid="21" grpId="1" animBg="1"/>
      <p:bldP spid="21" grpId="2" animBg="1"/>
      <p:bldP spid="28" grpId="0" animBg="1"/>
      <p:bldP spid="30" grpId="0"/>
      <p:bldP spid="3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361" y="278608"/>
            <a:ext cx="836518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>
              <a:defRPr sz="4000">
                <a:solidFill>
                  <a:schemeClr val="tx2"/>
                </a:solidFill>
                <a:ea typeface="黑体" pitchFamily="2" charset="-122"/>
              </a:defRPr>
            </a:lvl2pPr>
            <a:lvl3pPr algn="ctr">
              <a:defRPr sz="4000">
                <a:solidFill>
                  <a:schemeClr val="tx2"/>
                </a:solidFill>
                <a:ea typeface="黑体" pitchFamily="2" charset="-122"/>
              </a:defRPr>
            </a:lvl3pPr>
            <a:lvl4pPr algn="ctr">
              <a:defRPr sz="4000">
                <a:solidFill>
                  <a:schemeClr val="tx2"/>
                </a:solidFill>
                <a:ea typeface="黑体" pitchFamily="2" charset="-122"/>
              </a:defRPr>
            </a:lvl4pPr>
            <a:lvl5pPr algn="ctr">
              <a:defRPr sz="4000">
                <a:solidFill>
                  <a:schemeClr val="tx2"/>
                </a:solidFill>
                <a:ea typeface="黑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9pPr>
          </a:lstStyle>
          <a:p>
            <a:r>
              <a:rPr lang="en-US" altLang="zh-CN" dirty="0" smtClean="0"/>
              <a:t>2.4   </a:t>
            </a:r>
            <a:r>
              <a:rPr lang="zh-CN" altLang="en-US" dirty="0" smtClean="0"/>
              <a:t>线性表的链式</a:t>
            </a:r>
            <a:r>
              <a:rPr lang="zh-CN" altLang="en-US" dirty="0"/>
              <a:t>存储及运算实现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204941" y="1146372"/>
            <a:ext cx="55194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双向</a:t>
            </a: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链表的插入和删除操作：</a:t>
            </a:r>
            <a:endParaRPr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4506" y="2267135"/>
            <a:ext cx="7920037" cy="1040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9pPr>
          </a:lstStyle>
          <a:p>
            <a:pPr marL="457200" indent="-457200" eaLnBrk="1" hangingPunct="1"/>
            <a:r>
              <a:rPr lang="zh-CN" altLang="en-US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指向双向链表中某结点，删除*</a:t>
            </a:r>
            <a:r>
              <a:rPr lang="en-US" altLang="zh-CN" sz="2400" dirty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454506" y="1713106"/>
            <a:ext cx="21403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eaLnBrk="1" hangingPunct="1">
              <a:buClr>
                <a:srgbClr val="0066FF"/>
              </a:buClr>
              <a:buSzPct val="100000"/>
              <a:buFont typeface="+mj-lt"/>
              <a:buAutoNum type="alphaLcParenR"/>
            </a:pPr>
            <a:r>
              <a:rPr lang="zh-CN" altLang="en-US" sz="280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删除</a:t>
            </a:r>
            <a:r>
              <a:rPr lang="zh-CN" altLang="en-US" sz="28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</a:t>
            </a:r>
            <a:endParaRPr lang="en-US" altLang="zh-CN" sz="2800" dirty="0">
              <a:solidFill>
                <a:srgbClr val="0066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矩形 1"/>
          <p:cNvSpPr>
            <a:spLocks noChangeArrowheads="1"/>
          </p:cNvSpPr>
          <p:nvPr/>
        </p:nvSpPr>
        <p:spPr bwMode="auto">
          <a:xfrm>
            <a:off x="822788" y="5042099"/>
            <a:ext cx="389797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+mj-ea"/>
              <a:buAutoNum type="circleNumDbPlain"/>
            </a:pP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p-&gt;prior-&gt;next=p-&gt;next;</a:t>
            </a:r>
          </a:p>
          <a:p>
            <a:pPr eaLnBrk="1" hangingPunct="1">
              <a:buFont typeface="+mj-ea"/>
              <a:buAutoNum type="circleNumDbPlain"/>
            </a:pP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p-&gt;next-&gt;prior=p-&gt;prior;</a:t>
            </a:r>
          </a:p>
          <a:p>
            <a:pPr eaLnBrk="1" hangingPunct="1">
              <a:buFont typeface="+mj-ea"/>
              <a:buAutoNum type="circleNumDbPlain"/>
            </a:pP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free(p)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4572000" y="2698509"/>
            <a:ext cx="536575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en-US" altLang="zh-CN" sz="4000">
                <a:latin typeface="Times New Roman" panose="02020603050405020304" pitchFamily="18" charset="0"/>
              </a:rPr>
              <a:t>p</a:t>
            </a:r>
            <a:endParaRPr lang="en-US" altLang="zh-CN" sz="1000">
              <a:latin typeface="Times New Roman" panose="02020603050405020304" pitchFamily="18" charset="0"/>
            </a:endParaRPr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>
            <a:off x="4356100" y="3274771"/>
            <a:ext cx="503238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9"/>
          <p:cNvSpPr>
            <a:spLocks noChangeShapeType="1"/>
          </p:cNvSpPr>
          <p:nvPr/>
        </p:nvSpPr>
        <p:spPr bwMode="auto">
          <a:xfrm flipH="1">
            <a:off x="971550" y="4066934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10"/>
          <p:cNvSpPr>
            <a:spLocks noChangeShapeType="1"/>
          </p:cNvSpPr>
          <p:nvPr/>
        </p:nvSpPr>
        <p:spPr bwMode="auto">
          <a:xfrm>
            <a:off x="7308850" y="4139959"/>
            <a:ext cx="749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" name="Group 12"/>
          <p:cNvGrpSpPr>
            <a:grpSpLocks/>
          </p:cNvGrpSpPr>
          <p:nvPr/>
        </p:nvGrpSpPr>
        <p:grpSpPr bwMode="auto">
          <a:xfrm>
            <a:off x="1619250" y="3851034"/>
            <a:ext cx="1574800" cy="555625"/>
            <a:chOff x="1837" y="2931"/>
            <a:chExt cx="992" cy="350"/>
          </a:xfrm>
        </p:grpSpPr>
        <p:sp>
          <p:nvSpPr>
            <p:cNvPr id="38" name="Rectangle 13"/>
            <p:cNvSpPr>
              <a:spLocks noChangeArrowheads="1"/>
            </p:cNvSpPr>
            <p:nvPr/>
          </p:nvSpPr>
          <p:spPr bwMode="auto">
            <a:xfrm>
              <a:off x="1837" y="2931"/>
              <a:ext cx="992" cy="3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" name="Line 14"/>
            <p:cNvSpPr>
              <a:spLocks noChangeShapeType="1"/>
            </p:cNvSpPr>
            <p:nvPr/>
          </p:nvSpPr>
          <p:spPr bwMode="auto">
            <a:xfrm>
              <a:off x="2109" y="2931"/>
              <a:ext cx="0" cy="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15"/>
            <p:cNvSpPr>
              <a:spLocks noChangeShapeType="1"/>
            </p:cNvSpPr>
            <p:nvPr/>
          </p:nvSpPr>
          <p:spPr bwMode="auto">
            <a:xfrm>
              <a:off x="2472" y="2931"/>
              <a:ext cx="0" cy="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" name="Group 16"/>
          <p:cNvGrpSpPr>
            <a:grpSpLocks/>
          </p:cNvGrpSpPr>
          <p:nvPr/>
        </p:nvGrpSpPr>
        <p:grpSpPr bwMode="auto">
          <a:xfrm>
            <a:off x="6227763" y="3851034"/>
            <a:ext cx="1289050" cy="555625"/>
            <a:chOff x="3243" y="2931"/>
            <a:chExt cx="812" cy="350"/>
          </a:xfrm>
        </p:grpSpPr>
        <p:sp>
          <p:nvSpPr>
            <p:cNvPr id="42" name="Rectangle 17"/>
            <p:cNvSpPr>
              <a:spLocks noChangeArrowheads="1"/>
            </p:cNvSpPr>
            <p:nvPr/>
          </p:nvSpPr>
          <p:spPr bwMode="auto">
            <a:xfrm>
              <a:off x="3243" y="2931"/>
              <a:ext cx="812" cy="3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" name="Line 18"/>
            <p:cNvSpPr>
              <a:spLocks noChangeShapeType="1"/>
            </p:cNvSpPr>
            <p:nvPr/>
          </p:nvSpPr>
          <p:spPr bwMode="auto">
            <a:xfrm>
              <a:off x="3470" y="2931"/>
              <a:ext cx="0" cy="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9"/>
            <p:cNvSpPr>
              <a:spLocks noChangeShapeType="1"/>
            </p:cNvSpPr>
            <p:nvPr/>
          </p:nvSpPr>
          <p:spPr bwMode="auto">
            <a:xfrm>
              <a:off x="3742" y="2931"/>
              <a:ext cx="0" cy="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" name="Line 20"/>
          <p:cNvSpPr>
            <a:spLocks noChangeShapeType="1"/>
          </p:cNvSpPr>
          <p:nvPr/>
        </p:nvSpPr>
        <p:spPr bwMode="auto">
          <a:xfrm flipH="1">
            <a:off x="5508625" y="4066934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25"/>
          <p:cNvSpPr>
            <a:spLocks noChangeShapeType="1"/>
          </p:cNvSpPr>
          <p:nvPr/>
        </p:nvSpPr>
        <p:spPr bwMode="auto">
          <a:xfrm>
            <a:off x="2771775" y="4066934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205163" y="3851034"/>
            <a:ext cx="2951162" cy="555625"/>
            <a:chOff x="3205163" y="3851034"/>
            <a:chExt cx="2951162" cy="555625"/>
          </a:xfrm>
        </p:grpSpPr>
        <p:sp>
          <p:nvSpPr>
            <p:cNvPr id="36" name="Line 11"/>
            <p:cNvSpPr>
              <a:spLocks noChangeShapeType="1"/>
            </p:cNvSpPr>
            <p:nvPr/>
          </p:nvSpPr>
          <p:spPr bwMode="auto">
            <a:xfrm flipH="1" flipV="1">
              <a:off x="3205163" y="4282834"/>
              <a:ext cx="7921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6" name="Group 28"/>
            <p:cNvGrpSpPr>
              <a:grpSpLocks/>
            </p:cNvGrpSpPr>
            <p:nvPr/>
          </p:nvGrpSpPr>
          <p:grpSpPr bwMode="auto">
            <a:xfrm>
              <a:off x="3924300" y="3851034"/>
              <a:ext cx="1574800" cy="555625"/>
              <a:chOff x="2471" y="2931"/>
              <a:chExt cx="992" cy="350"/>
            </a:xfrm>
          </p:grpSpPr>
          <p:sp>
            <p:nvSpPr>
              <p:cNvPr id="47" name="Rectangle 22"/>
              <p:cNvSpPr>
                <a:spLocks noChangeArrowheads="1"/>
              </p:cNvSpPr>
              <p:nvPr/>
            </p:nvSpPr>
            <p:spPr bwMode="auto">
              <a:xfrm>
                <a:off x="2471" y="2931"/>
                <a:ext cx="992" cy="3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" name="Line 23"/>
              <p:cNvSpPr>
                <a:spLocks noChangeShapeType="1"/>
              </p:cNvSpPr>
              <p:nvPr/>
            </p:nvSpPr>
            <p:spPr bwMode="auto">
              <a:xfrm>
                <a:off x="2789" y="2931"/>
                <a:ext cx="0" cy="3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24"/>
              <p:cNvSpPr>
                <a:spLocks noChangeShapeType="1"/>
              </p:cNvSpPr>
              <p:nvPr/>
            </p:nvSpPr>
            <p:spPr bwMode="auto">
              <a:xfrm>
                <a:off x="3152" y="2931"/>
                <a:ext cx="0" cy="3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" name="Line 27"/>
            <p:cNvSpPr>
              <a:spLocks noChangeShapeType="1"/>
            </p:cNvSpPr>
            <p:nvPr/>
          </p:nvSpPr>
          <p:spPr bwMode="auto">
            <a:xfrm flipV="1">
              <a:off x="5076825" y="4211396"/>
              <a:ext cx="1079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 rot="10800000">
            <a:off x="2987824" y="3557472"/>
            <a:ext cx="3743178" cy="428232"/>
            <a:chOff x="3864969" y="3998022"/>
            <a:chExt cx="4354556" cy="558527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8214985" y="3998022"/>
              <a:ext cx="4540" cy="55852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3864969" y="4556549"/>
              <a:ext cx="435001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flipV="1">
              <a:off x="3864969" y="4218685"/>
              <a:ext cx="0" cy="33786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2664767" y="4265568"/>
            <a:ext cx="3743178" cy="428232"/>
            <a:chOff x="3864969" y="3998022"/>
            <a:chExt cx="4354556" cy="558527"/>
          </a:xfrm>
        </p:grpSpPr>
        <p:cxnSp>
          <p:nvCxnSpPr>
            <p:cNvPr id="59" name="直接连接符 58"/>
            <p:cNvCxnSpPr/>
            <p:nvPr/>
          </p:nvCxnSpPr>
          <p:spPr>
            <a:xfrm>
              <a:off x="8214985" y="3998022"/>
              <a:ext cx="4540" cy="55852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>
              <a:off x="3864969" y="4556549"/>
              <a:ext cx="435001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 flipV="1">
              <a:off x="3864969" y="4218685"/>
              <a:ext cx="0" cy="33786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AutoShape 5"/>
          <p:cNvSpPr>
            <a:spLocks noChangeArrowheads="1"/>
          </p:cNvSpPr>
          <p:nvPr/>
        </p:nvSpPr>
        <p:spPr bwMode="auto">
          <a:xfrm>
            <a:off x="6731001" y="4972249"/>
            <a:ext cx="1871662" cy="1223962"/>
          </a:xfrm>
          <a:prstGeom prst="cloudCallout">
            <a:avLst>
              <a:gd name="adj1" fmla="val -163850"/>
              <a:gd name="adj2" fmla="val -6298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</a:rPr>
              <a:t>的顺序可以调换</a:t>
            </a:r>
          </a:p>
        </p:txBody>
      </p:sp>
    </p:spTree>
    <p:extLst>
      <p:ext uri="{BB962C8B-B14F-4D97-AF65-F5344CB8AC3E}">
        <p14:creationId xmlns:p14="http://schemas.microsoft.com/office/powerpoint/2010/main" val="173909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0" grpId="0" animBg="1"/>
      <p:bldP spid="6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99280"/>
            <a:ext cx="2299446" cy="658642"/>
          </a:xfrm>
        </p:spPr>
        <p:txBody>
          <a:bodyPr wrap="square">
            <a:spAutoFit/>
          </a:bodyPr>
          <a:lstStyle/>
          <a:p>
            <a:pPr marL="342900" indent="-342900" algn="l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静态链表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361" y="278608"/>
            <a:ext cx="836518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>
              <a:defRPr sz="4000">
                <a:solidFill>
                  <a:schemeClr val="tx2"/>
                </a:solidFill>
                <a:ea typeface="黑体" pitchFamily="2" charset="-122"/>
              </a:defRPr>
            </a:lvl2pPr>
            <a:lvl3pPr algn="ctr">
              <a:defRPr sz="4000">
                <a:solidFill>
                  <a:schemeClr val="tx2"/>
                </a:solidFill>
                <a:ea typeface="黑体" pitchFamily="2" charset="-122"/>
              </a:defRPr>
            </a:lvl3pPr>
            <a:lvl4pPr algn="ctr">
              <a:defRPr sz="4000">
                <a:solidFill>
                  <a:schemeClr val="tx2"/>
                </a:solidFill>
                <a:ea typeface="黑体" pitchFamily="2" charset="-122"/>
              </a:defRPr>
            </a:lvl4pPr>
            <a:lvl5pPr algn="ctr">
              <a:defRPr sz="4000">
                <a:solidFill>
                  <a:schemeClr val="tx2"/>
                </a:solidFill>
                <a:ea typeface="黑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9pPr>
          </a:lstStyle>
          <a:p>
            <a:r>
              <a:rPr lang="en-US" altLang="zh-CN" dirty="0" smtClean="0"/>
              <a:t>2.4   </a:t>
            </a:r>
            <a:r>
              <a:rPr lang="zh-CN" altLang="en-US" dirty="0"/>
              <a:t>线性表的链式存储及运算实现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811757" y="1569032"/>
            <a:ext cx="77768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kern="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是一种以</a:t>
            </a:r>
            <a:r>
              <a:rPr lang="zh-CN" altLang="en-US" sz="2800" kern="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数组</a:t>
            </a:r>
            <a:r>
              <a:rPr lang="zh-CN" altLang="en-US" sz="2800" kern="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模拟的链表存储形式，用数据的下标相对的表示</a:t>
            </a:r>
            <a:r>
              <a:rPr lang="zh-CN" altLang="en-US" sz="2800" kern="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地址（称为</a:t>
            </a:r>
            <a:r>
              <a:rPr lang="zh-CN" altLang="en-US" sz="2800" kern="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静态指针</a:t>
            </a:r>
            <a:r>
              <a:rPr lang="zh-CN" altLang="en-US" sz="2800" kern="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zh-CN" altLang="en-US" sz="2800" kern="0" dirty="0" smtClean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索引</a:t>
            </a:r>
            <a:r>
              <a:rPr lang="zh-CN" altLang="en-US" sz="2800" kern="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），这样的存储结构称之为</a:t>
            </a:r>
            <a:r>
              <a:rPr lang="zh-CN" altLang="en-US" sz="2800" kern="0" dirty="0" smtClean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静态链表</a:t>
            </a:r>
            <a:endParaRPr lang="zh-CN" altLang="en-US" sz="2800" kern="0" dirty="0">
              <a:solidFill>
                <a:srgbClr val="FF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5" name="Group 241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945764631"/>
              </p:ext>
            </p:extLst>
          </p:nvPr>
        </p:nvGraphicFramePr>
        <p:xfrm>
          <a:off x="1835696" y="2954027"/>
          <a:ext cx="5894388" cy="3320496"/>
        </p:xfrm>
        <a:graphic>
          <a:graphicData uri="http://schemas.openxmlformats.org/drawingml/2006/table">
            <a:tbl>
              <a:tblPr/>
              <a:tblGrid>
                <a:gridCol w="1547813"/>
                <a:gridCol w="2290762"/>
                <a:gridCol w="2055813"/>
              </a:tblGrid>
              <a:tr h="3689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下标</a:t>
                      </a:r>
                    </a:p>
                  </a:txBody>
                  <a:tcPr marL="18000" marR="36000" marT="17997" marB="1799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data</a:t>
                      </a:r>
                    </a:p>
                  </a:txBody>
                  <a:tcPr marL="18000" marR="36000" marT="17997" marB="179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next</a:t>
                      </a:r>
                    </a:p>
                  </a:txBody>
                  <a:tcPr marL="18000" marR="36000" marT="17997" marB="17997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9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18000" marR="36000" marT="17997" marB="1799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18000" marR="36000" marT="17997" marB="179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2C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18000" marR="36000" marT="17997" marB="17997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9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18000" marR="36000" marT="17997" marB="1799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18000" marR="36000" marT="17997" marB="179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18000" marR="36000" marT="17997" marB="17997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9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marL="18000" marR="36000" marT="17997" marB="1799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18000" marR="36000" marT="17997" marB="179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18000" marR="36000" marT="17997" marB="17997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9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3</a:t>
                      </a:r>
                    </a:p>
                  </a:txBody>
                  <a:tcPr marL="18000" marR="36000" marT="17997" marB="1799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18000" marR="36000" marT="17997" marB="179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36000" marT="17997" marB="17997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9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4</a:t>
                      </a:r>
                    </a:p>
                  </a:txBody>
                  <a:tcPr marL="18000" marR="36000" marT="17997" marB="1799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18000" marR="36000" marT="17997" marB="179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18000" marR="36000" marT="17997" marB="17997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9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5</a:t>
                      </a:r>
                    </a:p>
                  </a:txBody>
                  <a:tcPr marL="18000" marR="36000" marT="17997" marB="1799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18000" marR="36000" marT="17997" marB="179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18000" marR="36000" marT="17997" marB="17997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9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6</a:t>
                      </a:r>
                    </a:p>
                  </a:txBody>
                  <a:tcPr marL="18000" marR="36000" marT="17997" marB="1799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18000" marR="36000" marT="17997" marB="179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18000" marR="36000" marT="17997" marB="17997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9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7</a:t>
                      </a:r>
                    </a:p>
                  </a:txBody>
                  <a:tcPr marL="18000" marR="36000" marT="17997" marB="1799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18000" marR="36000" marT="17997" marB="179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32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800">
                          <a:solidFill>
                            <a:srgbClr val="002A7E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rgbClr val="003300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rgbClr val="99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仿宋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18000" marR="36000" marT="17997" marB="17997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6" name="Text Box 83"/>
          <p:cNvSpPr txBox="1">
            <a:spLocks noChangeArrowheads="1"/>
          </p:cNvSpPr>
          <p:nvPr/>
        </p:nvSpPr>
        <p:spPr bwMode="auto">
          <a:xfrm>
            <a:off x="4021286" y="4350798"/>
            <a:ext cx="4986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7" name="Text Box 84"/>
          <p:cNvSpPr txBox="1">
            <a:spLocks noChangeArrowheads="1"/>
          </p:cNvSpPr>
          <p:nvPr/>
        </p:nvSpPr>
        <p:spPr bwMode="auto">
          <a:xfrm>
            <a:off x="4021286" y="3530289"/>
            <a:ext cx="5245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 Box 86"/>
          <p:cNvSpPr txBox="1">
            <a:spLocks noChangeArrowheads="1"/>
          </p:cNvSpPr>
          <p:nvPr/>
        </p:nvSpPr>
        <p:spPr bwMode="auto">
          <a:xfrm>
            <a:off x="4021286" y="3921532"/>
            <a:ext cx="48880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0" name="Text Box 87"/>
          <p:cNvSpPr txBox="1">
            <a:spLocks noChangeArrowheads="1"/>
          </p:cNvSpPr>
          <p:nvPr/>
        </p:nvSpPr>
        <p:spPr bwMode="auto">
          <a:xfrm>
            <a:off x="5681759" y="4829928"/>
            <a:ext cx="20161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rgbClr val="99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rgbClr val="9933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3" name="Text Box 90"/>
          <p:cNvSpPr txBox="1">
            <a:spLocks noChangeArrowheads="1"/>
          </p:cNvSpPr>
          <p:nvPr/>
        </p:nvSpPr>
        <p:spPr bwMode="auto">
          <a:xfrm>
            <a:off x="5652046" y="3314389"/>
            <a:ext cx="2016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rgbClr val="990000"/>
                </a:solidFill>
                <a:latin typeface="Times New Roman" panose="02020603050405020304" pitchFamily="18" charset="0"/>
              </a:rPr>
              <a:t>4</a:t>
            </a:r>
            <a:endParaRPr lang="en-US" altLang="zh-CN" sz="2000" dirty="0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" name="Text Box 240"/>
          <p:cNvSpPr txBox="1">
            <a:spLocks noChangeArrowheads="1"/>
          </p:cNvSpPr>
          <p:nvPr/>
        </p:nvSpPr>
        <p:spPr bwMode="auto">
          <a:xfrm>
            <a:off x="5649559" y="5196294"/>
            <a:ext cx="2016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i="1" dirty="0">
                <a:solidFill>
                  <a:srgbClr val="993300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CN" sz="2000" dirty="0">
                <a:solidFill>
                  <a:srgbClr val="9933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5" name="Text Box 242"/>
          <p:cNvSpPr txBox="1">
            <a:spLocks noChangeArrowheads="1"/>
          </p:cNvSpPr>
          <p:nvPr/>
        </p:nvSpPr>
        <p:spPr bwMode="auto">
          <a:xfrm>
            <a:off x="1548359" y="3387414"/>
            <a:ext cx="1008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SL</a:t>
            </a:r>
            <a:r>
              <a:rPr lang="en-US" altLang="zh-CN" i="1" dirty="0"/>
              <a:t>=0</a:t>
            </a:r>
          </a:p>
        </p:txBody>
      </p:sp>
      <p:sp>
        <p:nvSpPr>
          <p:cNvPr id="86" name="Text Box 83"/>
          <p:cNvSpPr txBox="1">
            <a:spLocks noChangeArrowheads="1"/>
          </p:cNvSpPr>
          <p:nvPr/>
        </p:nvSpPr>
        <p:spPr bwMode="auto">
          <a:xfrm>
            <a:off x="4021286" y="4719315"/>
            <a:ext cx="6169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7" name="Text Box 83"/>
          <p:cNvSpPr txBox="1">
            <a:spLocks noChangeArrowheads="1"/>
          </p:cNvSpPr>
          <p:nvPr/>
        </p:nvSpPr>
        <p:spPr bwMode="auto">
          <a:xfrm>
            <a:off x="4021286" y="5053961"/>
            <a:ext cx="6169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" name="矩形 2"/>
          <p:cNvSpPr/>
          <p:nvPr/>
        </p:nvSpPr>
        <p:spPr>
          <a:xfrm>
            <a:off x="1828637" y="6246245"/>
            <a:ext cx="65459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0" dirty="0" smtClean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线性表（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kern="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kern="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kern="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kern="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kern="0" dirty="0">
                <a:solidFill>
                  <a:schemeClr val="bg2">
                    <a:lumMod val="90000"/>
                    <a:lumOff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）静态链式存储</a:t>
            </a:r>
          </a:p>
        </p:txBody>
      </p:sp>
      <p:sp>
        <p:nvSpPr>
          <p:cNvPr id="94" name="Text Box 87"/>
          <p:cNvSpPr txBox="1">
            <a:spLocks noChangeArrowheads="1"/>
          </p:cNvSpPr>
          <p:nvPr/>
        </p:nvSpPr>
        <p:spPr bwMode="auto">
          <a:xfrm>
            <a:off x="5649558" y="4076765"/>
            <a:ext cx="20161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rgbClr val="99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rgbClr val="9933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5" name="Text Box 87"/>
          <p:cNvSpPr txBox="1">
            <a:spLocks noChangeArrowheads="1"/>
          </p:cNvSpPr>
          <p:nvPr/>
        </p:nvSpPr>
        <p:spPr bwMode="auto">
          <a:xfrm>
            <a:off x="5649558" y="4399065"/>
            <a:ext cx="20161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rgbClr val="99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rgbClr val="9933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6" name="Text Box 87"/>
          <p:cNvSpPr txBox="1">
            <a:spLocks noChangeArrowheads="1"/>
          </p:cNvSpPr>
          <p:nvPr/>
        </p:nvSpPr>
        <p:spPr bwMode="auto">
          <a:xfrm>
            <a:off x="5649558" y="3700336"/>
            <a:ext cx="20161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rgbClr val="99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endParaRPr lang="zh-CN" altLang="en-US" sz="2000" dirty="0">
              <a:solidFill>
                <a:srgbClr val="9933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37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9" grpId="0"/>
      <p:bldP spid="80" grpId="0"/>
      <p:bldP spid="83" grpId="0"/>
      <p:bldP spid="84" grpId="0"/>
      <p:bldP spid="86" grpId="0"/>
      <p:bldP spid="87" grpId="0"/>
      <p:bldP spid="3" grpId="0"/>
      <p:bldP spid="94" grpId="0"/>
      <p:bldP spid="95" grpId="0"/>
      <p:bldP spid="9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13802"/>
            <a:ext cx="4248472" cy="65864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静态链表的类型定义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916832"/>
            <a:ext cx="8486775" cy="482374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 err="1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</a:t>
            </a:r>
            <a:r>
              <a:rPr lang="en-US" altLang="zh-CN" sz="28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dirty="0" err="1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8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800" dirty="0" err="1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DataType</a:t>
            </a:r>
            <a:r>
              <a:rPr lang="en-US" altLang="zh-CN" sz="28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data; </a:t>
            </a:r>
            <a:r>
              <a:rPr lang="en-US" altLang="zh-CN" sz="280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lang="zh-CN" altLang="en-US" sz="280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元素*</a:t>
            </a:r>
            <a:r>
              <a:rPr lang="en-US" altLang="zh-CN" sz="280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800" dirty="0" err="1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next</a:t>
            </a:r>
            <a:r>
              <a:rPr lang="zh-CN" altLang="en-US" sz="28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lang="zh-CN" altLang="en-US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相对指针*</a:t>
            </a:r>
            <a:r>
              <a:rPr lang="en-US" altLang="zh-CN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zh-CN" sz="2800" dirty="0" err="1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SNode</a:t>
            </a:r>
            <a:r>
              <a:rPr lang="en-US" altLang="zh-CN" sz="28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</a:t>
            </a:r>
            <a:r>
              <a:rPr lang="en-US" altLang="zh-CN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/*</a:t>
            </a:r>
            <a:r>
              <a:rPr lang="zh-CN" altLang="en-US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结点类型*</a:t>
            </a:r>
            <a:r>
              <a:rPr lang="en-US" altLang="zh-CN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再定义一个静态链表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#define  MAXSIZE  100  </a:t>
            </a:r>
            <a:r>
              <a:rPr lang="en-US" altLang="zh-CN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lang="zh-CN" altLang="en-US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链表可能的最大长度*</a:t>
            </a:r>
            <a:r>
              <a:rPr lang="en-US" altLang="zh-CN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 err="1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</a:t>
            </a:r>
            <a:r>
              <a:rPr lang="en-US" altLang="zh-CN" sz="28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dirty="0" err="1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8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800" dirty="0" err="1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SNode</a:t>
            </a:r>
            <a:r>
              <a:rPr lang="en-US" altLang="zh-CN" sz="28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dirty="0" err="1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</a:t>
            </a:r>
            <a:r>
              <a:rPr lang="en-US" altLang="zh-CN" sz="28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[MAXSIZE]; 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800" dirty="0" err="1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SL;   </a:t>
            </a:r>
            <a:r>
              <a:rPr lang="en-US" altLang="zh-CN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lang="zh-CN" altLang="en-US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静态链表头指针*</a:t>
            </a:r>
            <a:r>
              <a:rPr lang="en-US" altLang="zh-CN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zh-CN" sz="2800" dirty="0" err="1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StList</a:t>
            </a:r>
            <a:r>
              <a:rPr lang="en-US" altLang="zh-CN" sz="28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*</a:t>
            </a:r>
            <a:r>
              <a:rPr lang="en-US" altLang="zh-CN" sz="2800" dirty="0" err="1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PStList</a:t>
            </a:r>
            <a:r>
              <a:rPr lang="en-US" altLang="zh-CN" sz="2800" dirty="0" smtClean="0">
                <a:solidFill>
                  <a:srgbClr val="002A7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361" y="278608"/>
            <a:ext cx="836518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>
              <a:defRPr sz="4000">
                <a:solidFill>
                  <a:schemeClr val="tx2"/>
                </a:solidFill>
                <a:ea typeface="黑体" pitchFamily="2" charset="-122"/>
              </a:defRPr>
            </a:lvl2pPr>
            <a:lvl3pPr algn="ctr">
              <a:defRPr sz="4000">
                <a:solidFill>
                  <a:schemeClr val="tx2"/>
                </a:solidFill>
                <a:ea typeface="黑体" pitchFamily="2" charset="-122"/>
              </a:defRPr>
            </a:lvl3pPr>
            <a:lvl4pPr algn="ctr">
              <a:defRPr sz="4000">
                <a:solidFill>
                  <a:schemeClr val="tx2"/>
                </a:solidFill>
                <a:ea typeface="黑体" pitchFamily="2" charset="-122"/>
              </a:defRPr>
            </a:lvl4pPr>
            <a:lvl5pPr algn="ctr">
              <a:defRPr sz="4000">
                <a:solidFill>
                  <a:schemeClr val="tx2"/>
                </a:solidFill>
                <a:ea typeface="黑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9pPr>
          </a:lstStyle>
          <a:p>
            <a:r>
              <a:rPr lang="en-US" altLang="zh-CN" dirty="0" smtClean="0"/>
              <a:t>2.4   </a:t>
            </a:r>
            <a:r>
              <a:rPr lang="zh-CN" altLang="en-US" dirty="0" smtClean="0"/>
              <a:t>线性表的链式</a:t>
            </a:r>
            <a:r>
              <a:rPr lang="zh-CN" altLang="en-US" dirty="0"/>
              <a:t>存储及运算实现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515103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2"/>
          <p:cNvSpPr txBox="1">
            <a:spLocks noChangeArrowheads="1"/>
          </p:cNvSpPr>
          <p:nvPr/>
        </p:nvSpPr>
        <p:spPr bwMode="auto">
          <a:xfrm>
            <a:off x="9361" y="278608"/>
            <a:ext cx="836518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>
              <a:defRPr sz="4000">
                <a:solidFill>
                  <a:schemeClr val="tx2"/>
                </a:solidFill>
                <a:ea typeface="黑体" pitchFamily="2" charset="-122"/>
              </a:defRPr>
            </a:lvl2pPr>
            <a:lvl3pPr algn="ctr">
              <a:defRPr sz="4000">
                <a:solidFill>
                  <a:schemeClr val="tx2"/>
                </a:solidFill>
                <a:ea typeface="黑体" pitchFamily="2" charset="-122"/>
              </a:defRPr>
            </a:lvl3pPr>
            <a:lvl4pPr algn="ctr">
              <a:defRPr sz="4000">
                <a:solidFill>
                  <a:schemeClr val="tx2"/>
                </a:solidFill>
                <a:ea typeface="黑体" pitchFamily="2" charset="-122"/>
              </a:defRPr>
            </a:lvl4pPr>
            <a:lvl5pPr algn="ctr">
              <a:defRPr sz="4000">
                <a:solidFill>
                  <a:schemeClr val="tx2"/>
                </a:solidFill>
                <a:ea typeface="黑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9pPr>
          </a:lstStyle>
          <a:p>
            <a:r>
              <a:rPr lang="zh-CN" altLang="en-US" dirty="0" smtClean="0"/>
              <a:t>单链表应用举例</a:t>
            </a:r>
            <a:endParaRPr lang="en-US" altLang="zh-CN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79512" y="1196752"/>
            <a:ext cx="8622310" cy="144655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algn="l"/>
            <a:r>
              <a:rPr lang="zh-CN" altLang="en-US" sz="3200" dirty="0" smtClean="0">
                <a:solidFill>
                  <a:srgbClr val="9933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例</a:t>
            </a:r>
            <a:r>
              <a:rPr lang="en-US" altLang="zh-CN" sz="3200" dirty="0">
                <a:solidFill>
                  <a:srgbClr val="9933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3</a:t>
            </a:r>
            <a:r>
              <a:rPr lang="en-US" altLang="zh-CN" sz="3200" dirty="0" smtClean="0">
                <a:solidFill>
                  <a:srgbClr val="9933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: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有一线性表的单链表表示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，… ，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，设计一算法将该单链表逆置成逆线性表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n-1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，… ，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383926" y="2514415"/>
            <a:ext cx="8365182" cy="1928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思路：</a:t>
            </a:r>
            <a:endParaRPr lang="en-US" altLang="zh-CN" sz="28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eaLnBrk="1" hangingPunct="1">
              <a:spcBef>
                <a:spcPts val="800"/>
              </a:spcBef>
              <a:buFont typeface="Wingdings" panose="05000000000000000000" pitchFamily="2" charset="2"/>
              <a:buChar char="l"/>
            </a:pPr>
            <a:r>
              <a:rPr lang="zh-CN" altLang="zh-CN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zh-CN" altLang="zh-CN" sz="260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单链表拆开成一个空</a:t>
            </a:r>
            <a:r>
              <a:rPr lang="zh-CN" altLang="zh-CN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</a:t>
            </a:r>
            <a:r>
              <a:rPr lang="en-US" altLang="zh-CN" sz="2600" dirty="0" smtClean="0">
                <a:solidFill>
                  <a:srgbClr val="0066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zh-CN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zh-CN" sz="260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一个不带头结点的单</a:t>
            </a:r>
            <a:r>
              <a:rPr lang="zh-CN" altLang="zh-CN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链表</a:t>
            </a:r>
            <a:r>
              <a:rPr lang="zh-CN" altLang="en-US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600" dirty="0" smtClean="0">
              <a:solidFill>
                <a:srgbClr val="0066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eaLnBrk="1" hangingPunct="1">
              <a:spcBef>
                <a:spcPts val="800"/>
              </a:spcBef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lang="zh-CN" altLang="zh-CN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</a:t>
            </a:r>
            <a:r>
              <a:rPr lang="zh-CN" altLang="zh-CN" sz="260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带头结点的单链表从第一个结点开始依次取出每个结点，将其插入到</a:t>
            </a:r>
            <a:r>
              <a:rPr lang="en-US" altLang="zh-CN" sz="2600" dirty="0">
                <a:solidFill>
                  <a:srgbClr val="0066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zh-CN" sz="260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单链表的第一个位置。</a:t>
            </a:r>
            <a:endParaRPr lang="zh-CN" altLang="en-US" sz="2600" dirty="0">
              <a:solidFill>
                <a:srgbClr val="0066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676275" y="6135865"/>
            <a:ext cx="4090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/>
              <a:t>∧</a:t>
            </a:r>
          </a:p>
        </p:txBody>
      </p:sp>
      <p:grpSp>
        <p:nvGrpSpPr>
          <p:cNvPr id="85" name="组合 84"/>
          <p:cNvGrpSpPr/>
          <p:nvPr/>
        </p:nvGrpSpPr>
        <p:grpSpPr>
          <a:xfrm>
            <a:off x="4665962" y="5374758"/>
            <a:ext cx="1288620" cy="338554"/>
            <a:chOff x="4890974" y="3391664"/>
            <a:chExt cx="1288620" cy="338554"/>
          </a:xfrm>
        </p:grpSpPr>
        <p:sp>
          <p:nvSpPr>
            <p:cNvPr id="86" name="Line 48"/>
            <p:cNvSpPr>
              <a:spLocks noChangeShapeType="1"/>
            </p:cNvSpPr>
            <p:nvPr/>
          </p:nvSpPr>
          <p:spPr bwMode="auto">
            <a:xfrm>
              <a:off x="5594254" y="3579993"/>
              <a:ext cx="585340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4890974" y="3391664"/>
              <a:ext cx="10847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新宋体" panose="02010609030101010101" pitchFamily="49" charset="-122"/>
                  <a:ea typeface="新宋体" panose="02010609030101010101" pitchFamily="49" charset="-122"/>
                </a:rPr>
                <a:t>···</a:t>
              </a:r>
              <a:endParaRPr lang="zh-CN" altLang="en-US" sz="1600" dirty="0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330801" y="6116180"/>
            <a:ext cx="1715570" cy="499283"/>
            <a:chOff x="441799" y="4045653"/>
            <a:chExt cx="1715570" cy="499283"/>
          </a:xfrm>
        </p:grpSpPr>
        <p:sp>
          <p:nvSpPr>
            <p:cNvPr id="90" name="矩形 89"/>
            <p:cNvSpPr/>
            <p:nvPr/>
          </p:nvSpPr>
          <p:spPr>
            <a:xfrm>
              <a:off x="441799" y="4045653"/>
              <a:ext cx="4589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H</a:t>
              </a:r>
              <a:endParaRPr lang="en-US" altLang="zh-CN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91" name="Group 49"/>
            <p:cNvGrpSpPr>
              <a:grpSpLocks/>
            </p:cNvGrpSpPr>
            <p:nvPr/>
          </p:nvGrpSpPr>
          <p:grpSpPr bwMode="auto">
            <a:xfrm>
              <a:off x="1279360" y="4105198"/>
              <a:ext cx="878009" cy="439738"/>
              <a:chOff x="1736" y="1933"/>
              <a:chExt cx="408" cy="277"/>
            </a:xfrm>
          </p:grpSpPr>
          <p:grpSp>
            <p:nvGrpSpPr>
              <p:cNvPr id="93" name="Group 50"/>
              <p:cNvGrpSpPr>
                <a:grpSpLocks/>
              </p:cNvGrpSpPr>
              <p:nvPr/>
            </p:nvGrpSpPr>
            <p:grpSpPr bwMode="auto">
              <a:xfrm>
                <a:off x="1736" y="1933"/>
                <a:ext cx="408" cy="277"/>
                <a:chOff x="2408" y="1339"/>
                <a:chExt cx="408" cy="277"/>
              </a:xfrm>
            </p:grpSpPr>
            <p:grpSp>
              <p:nvGrpSpPr>
                <p:cNvPr id="95" name="Group 51"/>
                <p:cNvGrpSpPr>
                  <a:grpSpLocks/>
                </p:cNvGrpSpPr>
                <p:nvPr/>
              </p:nvGrpSpPr>
              <p:grpSpPr bwMode="auto">
                <a:xfrm>
                  <a:off x="2408" y="1341"/>
                  <a:ext cx="408" cy="275"/>
                  <a:chOff x="957" y="3745"/>
                  <a:chExt cx="408" cy="275"/>
                </a:xfrm>
              </p:grpSpPr>
              <p:sp>
                <p:nvSpPr>
                  <p:cNvPr id="101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57" y="3745"/>
                    <a:ext cx="408" cy="266"/>
                  </a:xfrm>
                  <a:prstGeom prst="rect">
                    <a:avLst/>
                  </a:prstGeom>
                  <a:noFill/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endParaRPr lang="zh-CN" altLang="zh-CN" sz="2000"/>
                  </a:p>
                </p:txBody>
              </p:sp>
              <p:sp>
                <p:nvSpPr>
                  <p:cNvPr id="102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1202" y="3748"/>
                    <a:ext cx="0" cy="272"/>
                  </a:xfrm>
                  <a:prstGeom prst="line">
                    <a:avLst/>
                  </a:pr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6" name="Freeform 54"/>
                <p:cNvSpPr>
                  <a:spLocks/>
                </p:cNvSpPr>
                <p:nvPr/>
              </p:nvSpPr>
              <p:spPr bwMode="auto">
                <a:xfrm>
                  <a:off x="2418" y="1339"/>
                  <a:ext cx="97" cy="113"/>
                </a:xfrm>
                <a:custGeom>
                  <a:avLst/>
                  <a:gdLst>
                    <a:gd name="T0" fmla="*/ 97 w 97"/>
                    <a:gd name="T1" fmla="*/ 0 h 113"/>
                    <a:gd name="T2" fmla="*/ 0 w 97"/>
                    <a:gd name="T3" fmla="*/ 113 h 113"/>
                    <a:gd name="T4" fmla="*/ 0 60000 65536"/>
                    <a:gd name="T5" fmla="*/ 0 60000 65536"/>
                    <a:gd name="T6" fmla="*/ 0 w 97"/>
                    <a:gd name="T7" fmla="*/ 0 h 113"/>
                    <a:gd name="T8" fmla="*/ 97 w 97"/>
                    <a:gd name="T9" fmla="*/ 113 h 11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7" h="113">
                      <a:moveTo>
                        <a:pt x="97" y="0"/>
                      </a:moveTo>
                      <a:lnTo>
                        <a:pt x="0" y="113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97" name="Freeform 55"/>
                <p:cNvSpPr>
                  <a:spLocks/>
                </p:cNvSpPr>
                <p:nvPr/>
              </p:nvSpPr>
              <p:spPr bwMode="auto">
                <a:xfrm>
                  <a:off x="2426" y="1344"/>
                  <a:ext cx="154" cy="178"/>
                </a:xfrm>
                <a:custGeom>
                  <a:avLst/>
                  <a:gdLst>
                    <a:gd name="T0" fmla="*/ 154 w 154"/>
                    <a:gd name="T1" fmla="*/ 0 h 178"/>
                    <a:gd name="T2" fmla="*/ 0 w 154"/>
                    <a:gd name="T3" fmla="*/ 178 h 178"/>
                    <a:gd name="T4" fmla="*/ 0 60000 65536"/>
                    <a:gd name="T5" fmla="*/ 0 60000 65536"/>
                    <a:gd name="T6" fmla="*/ 0 w 154"/>
                    <a:gd name="T7" fmla="*/ 0 h 178"/>
                    <a:gd name="T8" fmla="*/ 154 w 154"/>
                    <a:gd name="T9" fmla="*/ 178 h 17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54" h="178">
                      <a:moveTo>
                        <a:pt x="154" y="0"/>
                      </a:moveTo>
                      <a:lnTo>
                        <a:pt x="0" y="178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98" name="Freeform 56"/>
                <p:cNvSpPr>
                  <a:spLocks/>
                </p:cNvSpPr>
                <p:nvPr/>
              </p:nvSpPr>
              <p:spPr bwMode="auto">
                <a:xfrm>
                  <a:off x="2426" y="1344"/>
                  <a:ext cx="228" cy="262"/>
                </a:xfrm>
                <a:custGeom>
                  <a:avLst/>
                  <a:gdLst>
                    <a:gd name="T0" fmla="*/ 228 w 228"/>
                    <a:gd name="T1" fmla="*/ 0 h 262"/>
                    <a:gd name="T2" fmla="*/ 0 w 228"/>
                    <a:gd name="T3" fmla="*/ 262 h 262"/>
                    <a:gd name="T4" fmla="*/ 0 60000 65536"/>
                    <a:gd name="T5" fmla="*/ 0 60000 65536"/>
                    <a:gd name="T6" fmla="*/ 0 w 228"/>
                    <a:gd name="T7" fmla="*/ 0 h 262"/>
                    <a:gd name="T8" fmla="*/ 228 w 228"/>
                    <a:gd name="T9" fmla="*/ 262 h 2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28" h="262">
                      <a:moveTo>
                        <a:pt x="228" y="0"/>
                      </a:moveTo>
                      <a:lnTo>
                        <a:pt x="0" y="262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99" name="Freeform 57"/>
                <p:cNvSpPr>
                  <a:spLocks/>
                </p:cNvSpPr>
                <p:nvPr/>
              </p:nvSpPr>
              <p:spPr bwMode="auto">
                <a:xfrm>
                  <a:off x="2507" y="1420"/>
                  <a:ext cx="154" cy="178"/>
                </a:xfrm>
                <a:custGeom>
                  <a:avLst/>
                  <a:gdLst>
                    <a:gd name="T0" fmla="*/ 154 w 154"/>
                    <a:gd name="T1" fmla="*/ 0 h 178"/>
                    <a:gd name="T2" fmla="*/ 0 w 154"/>
                    <a:gd name="T3" fmla="*/ 178 h 178"/>
                    <a:gd name="T4" fmla="*/ 0 60000 65536"/>
                    <a:gd name="T5" fmla="*/ 0 60000 65536"/>
                    <a:gd name="T6" fmla="*/ 0 w 154"/>
                    <a:gd name="T7" fmla="*/ 0 h 178"/>
                    <a:gd name="T8" fmla="*/ 154 w 154"/>
                    <a:gd name="T9" fmla="*/ 178 h 17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54" h="178">
                      <a:moveTo>
                        <a:pt x="154" y="0"/>
                      </a:moveTo>
                      <a:lnTo>
                        <a:pt x="0" y="178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0" name="Freeform 58"/>
                <p:cNvSpPr>
                  <a:spLocks/>
                </p:cNvSpPr>
                <p:nvPr/>
              </p:nvSpPr>
              <p:spPr bwMode="auto">
                <a:xfrm>
                  <a:off x="2556" y="1503"/>
                  <a:ext cx="97" cy="113"/>
                </a:xfrm>
                <a:custGeom>
                  <a:avLst/>
                  <a:gdLst>
                    <a:gd name="T0" fmla="*/ 97 w 97"/>
                    <a:gd name="T1" fmla="*/ 0 h 113"/>
                    <a:gd name="T2" fmla="*/ 0 w 97"/>
                    <a:gd name="T3" fmla="*/ 113 h 113"/>
                    <a:gd name="T4" fmla="*/ 0 60000 65536"/>
                    <a:gd name="T5" fmla="*/ 0 60000 65536"/>
                    <a:gd name="T6" fmla="*/ 0 w 97"/>
                    <a:gd name="T7" fmla="*/ 0 h 113"/>
                    <a:gd name="T8" fmla="*/ 97 w 97"/>
                    <a:gd name="T9" fmla="*/ 113 h 11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7" h="113">
                      <a:moveTo>
                        <a:pt x="97" y="0"/>
                      </a:moveTo>
                      <a:lnTo>
                        <a:pt x="0" y="113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94" name="Text Box 59"/>
              <p:cNvSpPr txBox="1">
                <a:spLocks noChangeArrowheads="1"/>
              </p:cNvSpPr>
              <p:nvPr/>
            </p:nvSpPr>
            <p:spPr bwMode="auto">
              <a:xfrm>
                <a:off x="1927" y="1933"/>
                <a:ext cx="11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en-US" altLang="zh-CN" sz="2000" dirty="0"/>
              </a:p>
            </p:txBody>
          </p:sp>
        </p:grpSp>
        <p:sp>
          <p:nvSpPr>
            <p:cNvPr id="92" name="Line 48"/>
            <p:cNvSpPr>
              <a:spLocks noChangeShapeType="1"/>
            </p:cNvSpPr>
            <p:nvPr/>
          </p:nvSpPr>
          <p:spPr bwMode="auto">
            <a:xfrm>
              <a:off x="732756" y="4296171"/>
              <a:ext cx="585340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3576760" y="5378143"/>
            <a:ext cx="1209567" cy="369888"/>
            <a:chOff x="3799247" y="3407829"/>
            <a:chExt cx="1209567" cy="369888"/>
          </a:xfrm>
        </p:grpSpPr>
        <p:sp>
          <p:nvSpPr>
            <p:cNvPr id="104" name="Text Box 82"/>
            <p:cNvSpPr txBox="1">
              <a:spLocks noChangeArrowheads="1"/>
            </p:cNvSpPr>
            <p:nvPr/>
          </p:nvSpPr>
          <p:spPr bwMode="auto">
            <a:xfrm>
              <a:off x="3799247" y="3407829"/>
              <a:ext cx="878010" cy="369888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1800" baseline="-25000" dirty="0" smtClean="0"/>
                <a:t>2</a:t>
              </a:r>
              <a:endParaRPr lang="en-US" altLang="zh-CN" sz="1800" baseline="-25000" dirty="0"/>
            </a:p>
          </p:txBody>
        </p:sp>
        <p:sp>
          <p:nvSpPr>
            <p:cNvPr id="105" name="Line 48"/>
            <p:cNvSpPr>
              <a:spLocks noChangeShapeType="1"/>
            </p:cNvSpPr>
            <p:nvPr/>
          </p:nvSpPr>
          <p:spPr bwMode="auto">
            <a:xfrm>
              <a:off x="4423474" y="3592773"/>
              <a:ext cx="585340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06" name="直接连接符 105"/>
            <p:cNvCxnSpPr>
              <a:stCxn id="104" idx="0"/>
              <a:endCxn id="104" idx="2"/>
            </p:cNvCxnSpPr>
            <p:nvPr/>
          </p:nvCxnSpPr>
          <p:spPr>
            <a:xfrm>
              <a:off x="4238252" y="3407829"/>
              <a:ext cx="0" cy="3698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组合 106"/>
          <p:cNvGrpSpPr/>
          <p:nvPr/>
        </p:nvGrpSpPr>
        <p:grpSpPr>
          <a:xfrm>
            <a:off x="2231149" y="5390923"/>
            <a:ext cx="1345611" cy="369888"/>
            <a:chOff x="2456161" y="3407829"/>
            <a:chExt cx="1345611" cy="369888"/>
          </a:xfrm>
        </p:grpSpPr>
        <p:grpSp>
          <p:nvGrpSpPr>
            <p:cNvPr id="108" name="组合 107"/>
            <p:cNvGrpSpPr/>
            <p:nvPr/>
          </p:nvGrpSpPr>
          <p:grpSpPr>
            <a:xfrm>
              <a:off x="2456161" y="3407829"/>
              <a:ext cx="1345611" cy="369888"/>
              <a:chOff x="2456161" y="3407829"/>
              <a:chExt cx="1345611" cy="369888"/>
            </a:xfrm>
          </p:grpSpPr>
          <p:sp>
            <p:nvSpPr>
              <p:cNvPr id="110" name="Text Box 82"/>
              <p:cNvSpPr txBox="1">
                <a:spLocks noChangeArrowheads="1"/>
              </p:cNvSpPr>
              <p:nvPr/>
            </p:nvSpPr>
            <p:spPr bwMode="auto">
              <a:xfrm>
                <a:off x="2456161" y="3407829"/>
                <a:ext cx="878010" cy="369888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1800" baseline="-25000" dirty="0" smtClean="0"/>
                  <a:t>1</a:t>
                </a:r>
                <a:endParaRPr lang="en-US" altLang="zh-CN" sz="1800" baseline="-25000" dirty="0"/>
              </a:p>
            </p:txBody>
          </p:sp>
          <p:sp>
            <p:nvSpPr>
              <p:cNvPr id="111" name="Line 48"/>
              <p:cNvSpPr>
                <a:spLocks noChangeShapeType="1"/>
              </p:cNvSpPr>
              <p:nvPr/>
            </p:nvSpPr>
            <p:spPr bwMode="auto">
              <a:xfrm>
                <a:off x="3216432" y="3592773"/>
                <a:ext cx="585340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109" name="直接连接符 108"/>
            <p:cNvCxnSpPr>
              <a:stCxn id="110" idx="2"/>
              <a:endCxn id="110" idx="0"/>
            </p:cNvCxnSpPr>
            <p:nvPr/>
          </p:nvCxnSpPr>
          <p:spPr>
            <a:xfrm flipV="1">
              <a:off x="2895166" y="3407829"/>
              <a:ext cx="0" cy="3698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/>
        </p:nvGrpSpPr>
        <p:grpSpPr>
          <a:xfrm>
            <a:off x="5948564" y="5353975"/>
            <a:ext cx="1462810" cy="378660"/>
            <a:chOff x="6173576" y="3370881"/>
            <a:chExt cx="1462810" cy="378660"/>
          </a:xfrm>
        </p:grpSpPr>
        <p:sp>
          <p:nvSpPr>
            <p:cNvPr id="113" name="Line 48"/>
            <p:cNvSpPr>
              <a:spLocks noChangeShapeType="1"/>
            </p:cNvSpPr>
            <p:nvPr/>
          </p:nvSpPr>
          <p:spPr bwMode="auto">
            <a:xfrm>
              <a:off x="7051046" y="3579993"/>
              <a:ext cx="585340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Text Box 82"/>
            <p:cNvSpPr txBox="1">
              <a:spLocks noChangeArrowheads="1"/>
            </p:cNvSpPr>
            <p:nvPr/>
          </p:nvSpPr>
          <p:spPr bwMode="auto">
            <a:xfrm>
              <a:off x="6173576" y="3379653"/>
              <a:ext cx="966240" cy="369888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18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n-1</a:t>
              </a:r>
              <a:endParaRPr lang="en-US" altLang="zh-CN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5" name="直接连接符 114"/>
            <p:cNvCxnSpPr/>
            <p:nvPr/>
          </p:nvCxnSpPr>
          <p:spPr>
            <a:xfrm>
              <a:off x="6656696" y="3370881"/>
              <a:ext cx="0" cy="3698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组合 115"/>
          <p:cNvGrpSpPr/>
          <p:nvPr/>
        </p:nvGrpSpPr>
        <p:grpSpPr>
          <a:xfrm>
            <a:off x="7377543" y="5299146"/>
            <a:ext cx="966240" cy="461665"/>
            <a:chOff x="7635079" y="2877981"/>
            <a:chExt cx="966240" cy="461665"/>
          </a:xfrm>
        </p:grpSpPr>
        <p:sp>
          <p:nvSpPr>
            <p:cNvPr id="117" name="Text Box 82"/>
            <p:cNvSpPr txBox="1">
              <a:spLocks noChangeArrowheads="1"/>
            </p:cNvSpPr>
            <p:nvPr/>
          </p:nvSpPr>
          <p:spPr bwMode="auto">
            <a:xfrm>
              <a:off x="7635079" y="2945503"/>
              <a:ext cx="966240" cy="369888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18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altLang="zh-CN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" name="直接连接符 117"/>
            <p:cNvCxnSpPr>
              <a:stCxn id="117" idx="0"/>
              <a:endCxn id="117" idx="2"/>
            </p:cNvCxnSpPr>
            <p:nvPr/>
          </p:nvCxnSpPr>
          <p:spPr>
            <a:xfrm>
              <a:off x="8118199" y="2945503"/>
              <a:ext cx="0" cy="3698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矩形 118"/>
            <p:cNvSpPr/>
            <p:nvPr/>
          </p:nvSpPr>
          <p:spPr>
            <a:xfrm>
              <a:off x="8161095" y="2877981"/>
              <a:ext cx="4090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dirty="0"/>
                <a:t>∧</a:t>
              </a: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2250005" y="4343878"/>
            <a:ext cx="669560" cy="1018381"/>
            <a:chOff x="2431485" y="2389448"/>
            <a:chExt cx="669560" cy="1018381"/>
          </a:xfrm>
        </p:grpSpPr>
        <p:sp>
          <p:nvSpPr>
            <p:cNvPr id="121" name="Text Box 6"/>
            <p:cNvSpPr txBox="1">
              <a:spLocks noChangeArrowheads="1"/>
            </p:cNvSpPr>
            <p:nvPr/>
          </p:nvSpPr>
          <p:spPr bwMode="auto">
            <a:xfrm>
              <a:off x="2564470" y="2389448"/>
              <a:ext cx="536575" cy="833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4000" dirty="0">
                  <a:latin typeface="Times New Roman" panose="02020603050405020304" pitchFamily="18" charset="0"/>
                </a:rPr>
                <a:t>p</a:t>
              </a:r>
              <a:endParaRPr lang="en-US" altLang="zh-CN" sz="1000" dirty="0">
                <a:latin typeface="Times New Roman" panose="02020603050405020304" pitchFamily="18" charset="0"/>
              </a:endParaRPr>
            </a:p>
          </p:txBody>
        </p:sp>
        <p:sp>
          <p:nvSpPr>
            <p:cNvPr id="122" name="Line 8"/>
            <p:cNvSpPr>
              <a:spLocks noChangeShapeType="1"/>
            </p:cNvSpPr>
            <p:nvPr/>
          </p:nvSpPr>
          <p:spPr bwMode="auto">
            <a:xfrm>
              <a:off x="2431485" y="2904591"/>
              <a:ext cx="503238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271102" y="5183952"/>
            <a:ext cx="1981901" cy="629005"/>
            <a:chOff x="496114" y="3200858"/>
            <a:chExt cx="1981901" cy="629005"/>
          </a:xfrm>
        </p:grpSpPr>
        <p:sp>
          <p:nvSpPr>
            <p:cNvPr id="124" name="矩形 123"/>
            <p:cNvSpPr/>
            <p:nvPr/>
          </p:nvSpPr>
          <p:spPr>
            <a:xfrm>
              <a:off x="496114" y="3200858"/>
              <a:ext cx="4589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H</a:t>
              </a:r>
              <a:endParaRPr lang="en-US" altLang="zh-CN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125" name="组合 124"/>
            <p:cNvGrpSpPr/>
            <p:nvPr/>
          </p:nvGrpSpPr>
          <p:grpSpPr>
            <a:xfrm>
              <a:off x="754025" y="3390125"/>
              <a:ext cx="1723990" cy="439738"/>
              <a:chOff x="754025" y="3390125"/>
              <a:chExt cx="1723990" cy="439738"/>
            </a:xfrm>
          </p:grpSpPr>
          <p:sp>
            <p:nvSpPr>
              <p:cNvPr id="126" name="Line 48"/>
              <p:cNvSpPr>
                <a:spLocks noChangeShapeType="1"/>
              </p:cNvSpPr>
              <p:nvPr/>
            </p:nvSpPr>
            <p:spPr bwMode="auto">
              <a:xfrm>
                <a:off x="1892675" y="3592773"/>
                <a:ext cx="585340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7" name="Group 46"/>
              <p:cNvGrpSpPr>
                <a:grpSpLocks/>
              </p:cNvGrpSpPr>
              <p:nvPr/>
            </p:nvGrpSpPr>
            <p:grpSpPr bwMode="auto">
              <a:xfrm>
                <a:off x="754025" y="3390125"/>
                <a:ext cx="1480565" cy="439738"/>
                <a:chOff x="3288" y="1888"/>
                <a:chExt cx="688" cy="277"/>
              </a:xfrm>
            </p:grpSpPr>
            <p:grpSp>
              <p:nvGrpSpPr>
                <p:cNvPr id="128" name="Group 49"/>
                <p:cNvGrpSpPr>
                  <a:grpSpLocks/>
                </p:cNvGrpSpPr>
                <p:nvPr/>
              </p:nvGrpSpPr>
              <p:grpSpPr bwMode="auto">
                <a:xfrm>
                  <a:off x="3560" y="1888"/>
                  <a:ext cx="416" cy="277"/>
                  <a:chOff x="1746" y="1933"/>
                  <a:chExt cx="416" cy="277"/>
                </a:xfrm>
              </p:grpSpPr>
              <p:grpSp>
                <p:nvGrpSpPr>
                  <p:cNvPr id="130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1746" y="1933"/>
                    <a:ext cx="416" cy="277"/>
                    <a:chOff x="2418" y="1339"/>
                    <a:chExt cx="416" cy="277"/>
                  </a:xfrm>
                </p:grpSpPr>
                <p:grpSp>
                  <p:nvGrpSpPr>
                    <p:cNvPr id="132" name="Group 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26" y="1344"/>
                      <a:ext cx="408" cy="272"/>
                      <a:chOff x="975" y="3748"/>
                      <a:chExt cx="408" cy="272"/>
                    </a:xfrm>
                  </p:grpSpPr>
                  <p:sp>
                    <p:nvSpPr>
                      <p:cNvPr id="138" name="Text Box 5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75" y="3748"/>
                        <a:ext cx="408" cy="266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00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1pPr>
                        <a:lvl2pPr marL="742950" indent="-28575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2pPr>
                        <a:lvl3pPr marL="11430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3pPr>
                        <a:lvl4pPr marL="16002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4pPr>
                        <a:lvl5pPr marL="20574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</a:pPr>
                        <a:endParaRPr lang="zh-CN" altLang="zh-CN" sz="2000"/>
                      </a:p>
                    </p:txBody>
                  </p:sp>
                  <p:sp>
                    <p:nvSpPr>
                      <p:cNvPr id="139" name="Line 5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02" y="3748"/>
                        <a:ext cx="0" cy="272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rgbClr val="00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33" name="Freeform 54"/>
                    <p:cNvSpPr>
                      <a:spLocks/>
                    </p:cNvSpPr>
                    <p:nvPr/>
                  </p:nvSpPr>
                  <p:spPr bwMode="auto">
                    <a:xfrm>
                      <a:off x="2418" y="1339"/>
                      <a:ext cx="97" cy="113"/>
                    </a:xfrm>
                    <a:custGeom>
                      <a:avLst/>
                      <a:gdLst>
                        <a:gd name="T0" fmla="*/ 97 w 97"/>
                        <a:gd name="T1" fmla="*/ 0 h 113"/>
                        <a:gd name="T2" fmla="*/ 0 w 97"/>
                        <a:gd name="T3" fmla="*/ 113 h 113"/>
                        <a:gd name="T4" fmla="*/ 0 60000 65536"/>
                        <a:gd name="T5" fmla="*/ 0 60000 65536"/>
                        <a:gd name="T6" fmla="*/ 0 w 97"/>
                        <a:gd name="T7" fmla="*/ 0 h 113"/>
                        <a:gd name="T8" fmla="*/ 97 w 97"/>
                        <a:gd name="T9" fmla="*/ 113 h 113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97" h="113">
                          <a:moveTo>
                            <a:pt x="97" y="0"/>
                          </a:moveTo>
                          <a:lnTo>
                            <a:pt x="0" y="113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134" name="Freeform 55"/>
                    <p:cNvSpPr>
                      <a:spLocks/>
                    </p:cNvSpPr>
                    <p:nvPr/>
                  </p:nvSpPr>
                  <p:spPr bwMode="auto">
                    <a:xfrm>
                      <a:off x="2426" y="1344"/>
                      <a:ext cx="154" cy="178"/>
                    </a:xfrm>
                    <a:custGeom>
                      <a:avLst/>
                      <a:gdLst>
                        <a:gd name="T0" fmla="*/ 154 w 154"/>
                        <a:gd name="T1" fmla="*/ 0 h 178"/>
                        <a:gd name="T2" fmla="*/ 0 w 154"/>
                        <a:gd name="T3" fmla="*/ 178 h 178"/>
                        <a:gd name="T4" fmla="*/ 0 60000 65536"/>
                        <a:gd name="T5" fmla="*/ 0 60000 65536"/>
                        <a:gd name="T6" fmla="*/ 0 w 154"/>
                        <a:gd name="T7" fmla="*/ 0 h 178"/>
                        <a:gd name="T8" fmla="*/ 154 w 154"/>
                        <a:gd name="T9" fmla="*/ 178 h 178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54" h="178">
                          <a:moveTo>
                            <a:pt x="154" y="0"/>
                          </a:moveTo>
                          <a:lnTo>
                            <a:pt x="0" y="178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135" name="Freeform 56"/>
                    <p:cNvSpPr>
                      <a:spLocks/>
                    </p:cNvSpPr>
                    <p:nvPr/>
                  </p:nvSpPr>
                  <p:spPr bwMode="auto">
                    <a:xfrm>
                      <a:off x="2426" y="1344"/>
                      <a:ext cx="228" cy="262"/>
                    </a:xfrm>
                    <a:custGeom>
                      <a:avLst/>
                      <a:gdLst>
                        <a:gd name="T0" fmla="*/ 228 w 228"/>
                        <a:gd name="T1" fmla="*/ 0 h 262"/>
                        <a:gd name="T2" fmla="*/ 0 w 228"/>
                        <a:gd name="T3" fmla="*/ 262 h 262"/>
                        <a:gd name="T4" fmla="*/ 0 60000 65536"/>
                        <a:gd name="T5" fmla="*/ 0 60000 65536"/>
                        <a:gd name="T6" fmla="*/ 0 w 228"/>
                        <a:gd name="T7" fmla="*/ 0 h 262"/>
                        <a:gd name="T8" fmla="*/ 228 w 228"/>
                        <a:gd name="T9" fmla="*/ 262 h 262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228" h="262">
                          <a:moveTo>
                            <a:pt x="228" y="0"/>
                          </a:moveTo>
                          <a:lnTo>
                            <a:pt x="0" y="262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136" name="Freeform 57"/>
                    <p:cNvSpPr>
                      <a:spLocks/>
                    </p:cNvSpPr>
                    <p:nvPr/>
                  </p:nvSpPr>
                  <p:spPr bwMode="auto">
                    <a:xfrm>
                      <a:off x="2507" y="1420"/>
                      <a:ext cx="154" cy="178"/>
                    </a:xfrm>
                    <a:custGeom>
                      <a:avLst/>
                      <a:gdLst>
                        <a:gd name="T0" fmla="*/ 154 w 154"/>
                        <a:gd name="T1" fmla="*/ 0 h 178"/>
                        <a:gd name="T2" fmla="*/ 0 w 154"/>
                        <a:gd name="T3" fmla="*/ 178 h 178"/>
                        <a:gd name="T4" fmla="*/ 0 60000 65536"/>
                        <a:gd name="T5" fmla="*/ 0 60000 65536"/>
                        <a:gd name="T6" fmla="*/ 0 w 154"/>
                        <a:gd name="T7" fmla="*/ 0 h 178"/>
                        <a:gd name="T8" fmla="*/ 154 w 154"/>
                        <a:gd name="T9" fmla="*/ 178 h 178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54" h="178">
                          <a:moveTo>
                            <a:pt x="154" y="0"/>
                          </a:moveTo>
                          <a:lnTo>
                            <a:pt x="0" y="178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137" name="Freeform 58"/>
                    <p:cNvSpPr>
                      <a:spLocks/>
                    </p:cNvSpPr>
                    <p:nvPr/>
                  </p:nvSpPr>
                  <p:spPr bwMode="auto">
                    <a:xfrm>
                      <a:off x="2556" y="1503"/>
                      <a:ext cx="97" cy="113"/>
                    </a:xfrm>
                    <a:custGeom>
                      <a:avLst/>
                      <a:gdLst>
                        <a:gd name="T0" fmla="*/ 97 w 97"/>
                        <a:gd name="T1" fmla="*/ 0 h 113"/>
                        <a:gd name="T2" fmla="*/ 0 w 97"/>
                        <a:gd name="T3" fmla="*/ 113 h 113"/>
                        <a:gd name="T4" fmla="*/ 0 60000 65536"/>
                        <a:gd name="T5" fmla="*/ 0 60000 65536"/>
                        <a:gd name="T6" fmla="*/ 0 w 97"/>
                        <a:gd name="T7" fmla="*/ 0 h 113"/>
                        <a:gd name="T8" fmla="*/ 97 w 97"/>
                        <a:gd name="T9" fmla="*/ 113 h 113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97" h="113">
                          <a:moveTo>
                            <a:pt x="97" y="0"/>
                          </a:moveTo>
                          <a:lnTo>
                            <a:pt x="0" y="113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</p:grpSp>
              <p:sp>
                <p:nvSpPr>
                  <p:cNvPr id="131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7" y="1933"/>
                    <a:ext cx="116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en-US" altLang="zh-CN" sz="2000" dirty="0"/>
                  </a:p>
                </p:txBody>
              </p:sp>
            </p:grpSp>
            <p:sp>
              <p:nvSpPr>
                <p:cNvPr id="129" name="Line 48"/>
                <p:cNvSpPr>
                  <a:spLocks noChangeShapeType="1"/>
                </p:cNvSpPr>
                <p:nvPr/>
              </p:nvSpPr>
              <p:spPr bwMode="auto">
                <a:xfrm>
                  <a:off x="3288" y="2008"/>
                  <a:ext cx="272" cy="0"/>
                </a:xfrm>
                <a:prstGeom prst="line">
                  <a:avLst/>
                </a:prstGeom>
                <a:noFill/>
                <a:ln w="25400">
                  <a:solidFill>
                    <a:srgbClr val="00006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40" name="组合 139"/>
          <p:cNvGrpSpPr/>
          <p:nvPr/>
        </p:nvGrpSpPr>
        <p:grpSpPr>
          <a:xfrm>
            <a:off x="1954218" y="6162058"/>
            <a:ext cx="1472438" cy="461665"/>
            <a:chOff x="2851907" y="4659259"/>
            <a:chExt cx="1472438" cy="461665"/>
          </a:xfrm>
        </p:grpSpPr>
        <p:sp>
          <p:nvSpPr>
            <p:cNvPr id="141" name="Line 48"/>
            <p:cNvSpPr>
              <a:spLocks noChangeShapeType="1"/>
            </p:cNvSpPr>
            <p:nvPr/>
          </p:nvSpPr>
          <p:spPr bwMode="auto">
            <a:xfrm>
              <a:off x="2851907" y="4890091"/>
              <a:ext cx="585340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2" name="组合 141"/>
            <p:cNvGrpSpPr/>
            <p:nvPr/>
          </p:nvGrpSpPr>
          <p:grpSpPr>
            <a:xfrm>
              <a:off x="3446335" y="4659259"/>
              <a:ext cx="878010" cy="461665"/>
              <a:chOff x="4716244" y="4758298"/>
              <a:chExt cx="878010" cy="461665"/>
            </a:xfrm>
          </p:grpSpPr>
          <p:grpSp>
            <p:nvGrpSpPr>
              <p:cNvPr id="143" name="组合 142"/>
              <p:cNvGrpSpPr/>
              <p:nvPr/>
            </p:nvGrpSpPr>
            <p:grpSpPr>
              <a:xfrm>
                <a:off x="4716244" y="4804187"/>
                <a:ext cx="878010" cy="369888"/>
                <a:chOff x="2495718" y="4172356"/>
                <a:chExt cx="878010" cy="369888"/>
              </a:xfrm>
            </p:grpSpPr>
            <p:sp>
              <p:nvSpPr>
                <p:cNvPr id="145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2495718" y="4172356"/>
                  <a:ext cx="878010" cy="369888"/>
                </a:xfrm>
                <a:prstGeom prst="rect">
                  <a:avLst/>
                </a:prstGeom>
                <a:noFill/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8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altLang="zh-CN" sz="1800" baseline="-25000" dirty="0" smtClean="0"/>
                    <a:t>1</a:t>
                  </a:r>
                  <a:endParaRPr lang="en-US" altLang="zh-CN" sz="1800" baseline="-25000" dirty="0"/>
                </a:p>
              </p:txBody>
            </p:sp>
            <p:cxnSp>
              <p:nvCxnSpPr>
                <p:cNvPr id="146" name="直接连接符 145"/>
                <p:cNvCxnSpPr>
                  <a:stCxn id="145" idx="2"/>
                  <a:endCxn id="145" idx="0"/>
                </p:cNvCxnSpPr>
                <p:nvPr/>
              </p:nvCxnSpPr>
              <p:spPr>
                <a:xfrm flipV="1">
                  <a:off x="2934723" y="4172356"/>
                  <a:ext cx="0" cy="369888"/>
                </a:xfrm>
                <a:prstGeom prst="line">
                  <a:avLst/>
                </a:prstGeom>
                <a:ln w="190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4" name="矩形 143"/>
              <p:cNvSpPr/>
              <p:nvPr/>
            </p:nvSpPr>
            <p:spPr>
              <a:xfrm>
                <a:off x="5109951" y="4758298"/>
                <a:ext cx="4090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dirty="0"/>
                  <a:t>∧</a:t>
                </a:r>
              </a:p>
            </p:txBody>
          </p:sp>
        </p:grpSp>
      </p:grpSp>
      <p:grpSp>
        <p:nvGrpSpPr>
          <p:cNvPr id="147" name="组合 146"/>
          <p:cNvGrpSpPr/>
          <p:nvPr/>
        </p:nvGrpSpPr>
        <p:grpSpPr>
          <a:xfrm>
            <a:off x="3596095" y="4317564"/>
            <a:ext cx="669560" cy="1018381"/>
            <a:chOff x="2431485" y="2389448"/>
            <a:chExt cx="669560" cy="1018381"/>
          </a:xfrm>
        </p:grpSpPr>
        <p:sp>
          <p:nvSpPr>
            <p:cNvPr id="148" name="Text Box 6"/>
            <p:cNvSpPr txBox="1">
              <a:spLocks noChangeArrowheads="1"/>
            </p:cNvSpPr>
            <p:nvPr/>
          </p:nvSpPr>
          <p:spPr bwMode="auto">
            <a:xfrm>
              <a:off x="2564470" y="2389448"/>
              <a:ext cx="536575" cy="833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4000" dirty="0">
                  <a:latin typeface="Times New Roman" panose="02020603050405020304" pitchFamily="18" charset="0"/>
                </a:rPr>
                <a:t>p</a:t>
              </a:r>
              <a:endParaRPr lang="en-US" altLang="zh-CN" sz="1000" dirty="0">
                <a:latin typeface="Times New Roman" panose="02020603050405020304" pitchFamily="18" charset="0"/>
              </a:endParaRPr>
            </a:p>
          </p:txBody>
        </p:sp>
        <p:sp>
          <p:nvSpPr>
            <p:cNvPr id="149" name="Line 8"/>
            <p:cNvSpPr>
              <a:spLocks noChangeShapeType="1"/>
            </p:cNvSpPr>
            <p:nvPr/>
          </p:nvSpPr>
          <p:spPr bwMode="auto">
            <a:xfrm>
              <a:off x="2431485" y="2904591"/>
              <a:ext cx="503238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1958534" y="6157189"/>
            <a:ext cx="2749678" cy="461665"/>
            <a:chOff x="2141296" y="4944582"/>
            <a:chExt cx="2749678" cy="461665"/>
          </a:xfrm>
        </p:grpSpPr>
        <p:grpSp>
          <p:nvGrpSpPr>
            <p:cNvPr id="151" name="组合 150"/>
            <p:cNvGrpSpPr/>
            <p:nvPr/>
          </p:nvGrpSpPr>
          <p:grpSpPr>
            <a:xfrm>
              <a:off x="3418536" y="4944582"/>
              <a:ext cx="1472438" cy="461665"/>
              <a:chOff x="2851907" y="4659259"/>
              <a:chExt cx="1472438" cy="461665"/>
            </a:xfrm>
          </p:grpSpPr>
          <p:sp>
            <p:nvSpPr>
              <p:cNvPr id="156" name="Line 48"/>
              <p:cNvSpPr>
                <a:spLocks noChangeShapeType="1"/>
              </p:cNvSpPr>
              <p:nvPr/>
            </p:nvSpPr>
            <p:spPr bwMode="auto">
              <a:xfrm>
                <a:off x="2851907" y="4890091"/>
                <a:ext cx="585340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57" name="组合 156"/>
              <p:cNvGrpSpPr/>
              <p:nvPr/>
            </p:nvGrpSpPr>
            <p:grpSpPr>
              <a:xfrm>
                <a:off x="3446335" y="4659259"/>
                <a:ext cx="878010" cy="461665"/>
                <a:chOff x="4716244" y="4758298"/>
                <a:chExt cx="878010" cy="461665"/>
              </a:xfrm>
            </p:grpSpPr>
            <p:grpSp>
              <p:nvGrpSpPr>
                <p:cNvPr id="158" name="组合 157"/>
                <p:cNvGrpSpPr/>
                <p:nvPr/>
              </p:nvGrpSpPr>
              <p:grpSpPr>
                <a:xfrm>
                  <a:off x="4716244" y="4804187"/>
                  <a:ext cx="878010" cy="369888"/>
                  <a:chOff x="2495718" y="4172356"/>
                  <a:chExt cx="878010" cy="369888"/>
                </a:xfrm>
              </p:grpSpPr>
              <p:sp>
                <p:nvSpPr>
                  <p:cNvPr id="160" name="Text Box 8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95718" y="4172356"/>
                    <a:ext cx="878010" cy="369888"/>
                  </a:xfrm>
                  <a:prstGeom prst="rect">
                    <a:avLst/>
                  </a:prstGeom>
                  <a:noFill/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18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r>
                      <a:rPr lang="en-US" altLang="zh-CN" sz="1800" baseline="-25000" dirty="0" smtClean="0"/>
                      <a:t>1</a:t>
                    </a:r>
                    <a:endParaRPr lang="en-US" altLang="zh-CN" sz="1800" baseline="-25000" dirty="0"/>
                  </a:p>
                </p:txBody>
              </p:sp>
              <p:cxnSp>
                <p:nvCxnSpPr>
                  <p:cNvPr id="161" name="直接连接符 160"/>
                  <p:cNvCxnSpPr>
                    <a:stCxn id="160" idx="2"/>
                    <a:endCxn id="160" idx="0"/>
                  </p:cNvCxnSpPr>
                  <p:nvPr/>
                </p:nvCxnSpPr>
                <p:spPr>
                  <a:xfrm flipV="1">
                    <a:off x="2934723" y="4172356"/>
                    <a:ext cx="0" cy="369888"/>
                  </a:xfrm>
                  <a:prstGeom prst="line">
                    <a:avLst/>
                  </a:prstGeom>
                  <a:ln w="19050">
                    <a:solidFill>
                      <a:srgbClr val="0000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9" name="矩形 158"/>
                <p:cNvSpPr/>
                <p:nvPr/>
              </p:nvSpPr>
              <p:spPr>
                <a:xfrm>
                  <a:off x="5109951" y="4758298"/>
                  <a:ext cx="40908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dirty="0"/>
                    <a:t>∧</a:t>
                  </a:r>
                </a:p>
              </p:txBody>
            </p:sp>
          </p:grpSp>
        </p:grpSp>
        <p:grpSp>
          <p:nvGrpSpPr>
            <p:cNvPr id="152" name="组合 151"/>
            <p:cNvGrpSpPr/>
            <p:nvPr/>
          </p:nvGrpSpPr>
          <p:grpSpPr>
            <a:xfrm>
              <a:off x="2141296" y="4990470"/>
              <a:ext cx="1467889" cy="369888"/>
              <a:chOff x="3209368" y="3407829"/>
              <a:chExt cx="1467889" cy="369888"/>
            </a:xfrm>
          </p:grpSpPr>
          <p:sp>
            <p:nvSpPr>
              <p:cNvPr id="153" name="Text Box 82"/>
              <p:cNvSpPr txBox="1">
                <a:spLocks noChangeArrowheads="1"/>
              </p:cNvSpPr>
              <p:nvPr/>
            </p:nvSpPr>
            <p:spPr bwMode="auto">
              <a:xfrm>
                <a:off x="3799247" y="3407829"/>
                <a:ext cx="878010" cy="369888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1800" baseline="-25000" dirty="0" smtClean="0"/>
                  <a:t>2</a:t>
                </a:r>
                <a:endParaRPr lang="en-US" altLang="zh-CN" sz="1800" baseline="-25000" dirty="0"/>
              </a:p>
            </p:txBody>
          </p:sp>
          <p:cxnSp>
            <p:nvCxnSpPr>
              <p:cNvPr id="154" name="直接连接符 153"/>
              <p:cNvCxnSpPr>
                <a:stCxn id="153" idx="0"/>
                <a:endCxn id="153" idx="2"/>
              </p:cNvCxnSpPr>
              <p:nvPr/>
            </p:nvCxnSpPr>
            <p:spPr>
              <a:xfrm>
                <a:off x="4238252" y="3407829"/>
                <a:ext cx="0" cy="369888"/>
              </a:xfrm>
              <a:prstGeom prst="line">
                <a:avLst/>
              </a:prstGeom>
              <a:ln w="190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Line 48"/>
              <p:cNvSpPr>
                <a:spLocks noChangeShapeType="1"/>
              </p:cNvSpPr>
              <p:nvPr/>
            </p:nvSpPr>
            <p:spPr bwMode="auto">
              <a:xfrm>
                <a:off x="3209368" y="3592773"/>
                <a:ext cx="585340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62" name="组合 161"/>
          <p:cNvGrpSpPr/>
          <p:nvPr/>
        </p:nvGrpSpPr>
        <p:grpSpPr>
          <a:xfrm>
            <a:off x="1954218" y="6148249"/>
            <a:ext cx="4211062" cy="474991"/>
            <a:chOff x="1941158" y="5670914"/>
            <a:chExt cx="4211062" cy="474991"/>
          </a:xfrm>
        </p:grpSpPr>
        <p:grpSp>
          <p:nvGrpSpPr>
            <p:cNvPr id="163" name="组合 162"/>
            <p:cNvGrpSpPr/>
            <p:nvPr/>
          </p:nvGrpSpPr>
          <p:grpSpPr>
            <a:xfrm>
              <a:off x="4679782" y="5684240"/>
              <a:ext cx="1472438" cy="461665"/>
              <a:chOff x="2851907" y="4659259"/>
              <a:chExt cx="1472438" cy="461665"/>
            </a:xfrm>
          </p:grpSpPr>
          <p:sp>
            <p:nvSpPr>
              <p:cNvPr id="171" name="Line 48"/>
              <p:cNvSpPr>
                <a:spLocks noChangeShapeType="1"/>
              </p:cNvSpPr>
              <p:nvPr/>
            </p:nvSpPr>
            <p:spPr bwMode="auto">
              <a:xfrm>
                <a:off x="2851907" y="4890091"/>
                <a:ext cx="585340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72" name="组合 171"/>
              <p:cNvGrpSpPr/>
              <p:nvPr/>
            </p:nvGrpSpPr>
            <p:grpSpPr>
              <a:xfrm>
                <a:off x="3446335" y="4659259"/>
                <a:ext cx="878010" cy="461665"/>
                <a:chOff x="4716244" y="4758298"/>
                <a:chExt cx="878010" cy="461665"/>
              </a:xfrm>
            </p:grpSpPr>
            <p:grpSp>
              <p:nvGrpSpPr>
                <p:cNvPr id="173" name="组合 172"/>
                <p:cNvGrpSpPr/>
                <p:nvPr/>
              </p:nvGrpSpPr>
              <p:grpSpPr>
                <a:xfrm>
                  <a:off x="4716244" y="4804187"/>
                  <a:ext cx="878010" cy="369888"/>
                  <a:chOff x="2495718" y="4172356"/>
                  <a:chExt cx="878010" cy="369888"/>
                </a:xfrm>
              </p:grpSpPr>
              <p:sp>
                <p:nvSpPr>
                  <p:cNvPr id="175" name="Text Box 8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95718" y="4172356"/>
                    <a:ext cx="878010" cy="369888"/>
                  </a:xfrm>
                  <a:prstGeom prst="rect">
                    <a:avLst/>
                  </a:prstGeom>
                  <a:noFill/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18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r>
                      <a:rPr lang="en-US" altLang="zh-CN" sz="1800" baseline="-25000" dirty="0" smtClean="0"/>
                      <a:t>1</a:t>
                    </a:r>
                    <a:endParaRPr lang="en-US" altLang="zh-CN" sz="1800" baseline="-25000" dirty="0"/>
                  </a:p>
                </p:txBody>
              </p:sp>
              <p:cxnSp>
                <p:nvCxnSpPr>
                  <p:cNvPr id="176" name="直接连接符 175"/>
                  <p:cNvCxnSpPr>
                    <a:stCxn id="175" idx="2"/>
                    <a:endCxn id="175" idx="0"/>
                  </p:cNvCxnSpPr>
                  <p:nvPr/>
                </p:nvCxnSpPr>
                <p:spPr>
                  <a:xfrm flipV="1">
                    <a:off x="2934723" y="4172356"/>
                    <a:ext cx="0" cy="369888"/>
                  </a:xfrm>
                  <a:prstGeom prst="line">
                    <a:avLst/>
                  </a:prstGeom>
                  <a:ln w="19050">
                    <a:solidFill>
                      <a:srgbClr val="0000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4" name="矩形 173"/>
                <p:cNvSpPr/>
                <p:nvPr/>
              </p:nvSpPr>
              <p:spPr>
                <a:xfrm>
                  <a:off x="5109951" y="4758298"/>
                  <a:ext cx="40908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dirty="0"/>
                    <a:t>∧</a:t>
                  </a:r>
                </a:p>
              </p:txBody>
            </p:sp>
          </p:grpSp>
        </p:grpSp>
        <p:grpSp>
          <p:nvGrpSpPr>
            <p:cNvPr id="164" name="组合 163"/>
            <p:cNvGrpSpPr/>
            <p:nvPr/>
          </p:nvGrpSpPr>
          <p:grpSpPr>
            <a:xfrm>
              <a:off x="3418536" y="5730130"/>
              <a:ext cx="1467889" cy="369888"/>
              <a:chOff x="3209368" y="3407829"/>
              <a:chExt cx="1467889" cy="369888"/>
            </a:xfrm>
          </p:grpSpPr>
          <p:sp>
            <p:nvSpPr>
              <p:cNvPr id="168" name="Text Box 82"/>
              <p:cNvSpPr txBox="1">
                <a:spLocks noChangeArrowheads="1"/>
              </p:cNvSpPr>
              <p:nvPr/>
            </p:nvSpPr>
            <p:spPr bwMode="auto">
              <a:xfrm>
                <a:off x="3799247" y="3407829"/>
                <a:ext cx="878010" cy="369888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1800" baseline="-25000" dirty="0" smtClean="0"/>
                  <a:t>2</a:t>
                </a:r>
                <a:endParaRPr lang="en-US" altLang="zh-CN" sz="1800" baseline="-25000" dirty="0"/>
              </a:p>
            </p:txBody>
          </p:sp>
          <p:cxnSp>
            <p:nvCxnSpPr>
              <p:cNvPr id="169" name="直接连接符 168"/>
              <p:cNvCxnSpPr>
                <a:stCxn id="168" idx="0"/>
                <a:endCxn id="168" idx="2"/>
              </p:cNvCxnSpPr>
              <p:nvPr/>
            </p:nvCxnSpPr>
            <p:spPr>
              <a:xfrm>
                <a:off x="4238252" y="3407829"/>
                <a:ext cx="0" cy="369888"/>
              </a:xfrm>
              <a:prstGeom prst="line">
                <a:avLst/>
              </a:prstGeom>
              <a:ln w="190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Line 48"/>
              <p:cNvSpPr>
                <a:spLocks noChangeShapeType="1"/>
              </p:cNvSpPr>
              <p:nvPr/>
            </p:nvSpPr>
            <p:spPr bwMode="auto">
              <a:xfrm>
                <a:off x="3209368" y="3592773"/>
                <a:ext cx="585340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1941158" y="5670914"/>
              <a:ext cx="1539606" cy="461665"/>
              <a:chOff x="787071" y="5735040"/>
              <a:chExt cx="1539606" cy="461665"/>
            </a:xfrm>
          </p:grpSpPr>
          <p:sp>
            <p:nvSpPr>
              <p:cNvPr id="166" name="矩形 165"/>
              <p:cNvSpPr/>
              <p:nvPr/>
            </p:nvSpPr>
            <p:spPr>
              <a:xfrm>
                <a:off x="1218681" y="5735040"/>
                <a:ext cx="11079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新宋体" panose="02010609030101010101" pitchFamily="49" charset="-122"/>
                    <a:ea typeface="新宋体" panose="02010609030101010101" pitchFamily="49" charset="-122"/>
                  </a:rPr>
                  <a:t>···</a:t>
                </a:r>
                <a:endParaRPr lang="zh-CN" altLang="en-US" dirty="0"/>
              </a:p>
            </p:txBody>
          </p:sp>
          <p:sp>
            <p:nvSpPr>
              <p:cNvPr id="167" name="Line 48"/>
              <p:cNvSpPr>
                <a:spLocks noChangeShapeType="1"/>
              </p:cNvSpPr>
              <p:nvPr/>
            </p:nvSpPr>
            <p:spPr bwMode="auto">
              <a:xfrm>
                <a:off x="787071" y="5989150"/>
                <a:ext cx="585340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77" name="组合 176"/>
          <p:cNvGrpSpPr/>
          <p:nvPr/>
        </p:nvGrpSpPr>
        <p:grpSpPr>
          <a:xfrm>
            <a:off x="1931095" y="6152635"/>
            <a:ext cx="5572372" cy="474991"/>
            <a:chOff x="1894037" y="6191794"/>
            <a:chExt cx="5572372" cy="474991"/>
          </a:xfrm>
        </p:grpSpPr>
        <p:grpSp>
          <p:nvGrpSpPr>
            <p:cNvPr id="178" name="组合 177"/>
            <p:cNvGrpSpPr/>
            <p:nvPr/>
          </p:nvGrpSpPr>
          <p:grpSpPr>
            <a:xfrm>
              <a:off x="3255347" y="6191794"/>
              <a:ext cx="4211062" cy="474991"/>
              <a:chOff x="1941158" y="5670914"/>
              <a:chExt cx="4211062" cy="474991"/>
            </a:xfrm>
          </p:grpSpPr>
          <p:grpSp>
            <p:nvGrpSpPr>
              <p:cNvPr id="183" name="组合 182"/>
              <p:cNvGrpSpPr/>
              <p:nvPr/>
            </p:nvGrpSpPr>
            <p:grpSpPr>
              <a:xfrm>
                <a:off x="4679782" y="5684240"/>
                <a:ext cx="1472438" cy="461665"/>
                <a:chOff x="2851907" y="4659259"/>
                <a:chExt cx="1472438" cy="461665"/>
              </a:xfrm>
            </p:grpSpPr>
            <p:sp>
              <p:nvSpPr>
                <p:cNvPr id="191" name="Line 48"/>
                <p:cNvSpPr>
                  <a:spLocks noChangeShapeType="1"/>
                </p:cNvSpPr>
                <p:nvPr/>
              </p:nvSpPr>
              <p:spPr bwMode="auto">
                <a:xfrm>
                  <a:off x="2851907" y="4890091"/>
                  <a:ext cx="585340" cy="0"/>
                </a:xfrm>
                <a:prstGeom prst="line">
                  <a:avLst/>
                </a:prstGeom>
                <a:noFill/>
                <a:ln w="25400">
                  <a:solidFill>
                    <a:srgbClr val="00006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92" name="组合 191"/>
                <p:cNvGrpSpPr/>
                <p:nvPr/>
              </p:nvGrpSpPr>
              <p:grpSpPr>
                <a:xfrm>
                  <a:off x="3446335" y="4659259"/>
                  <a:ext cx="878010" cy="461665"/>
                  <a:chOff x="4716244" y="4758298"/>
                  <a:chExt cx="878010" cy="461665"/>
                </a:xfrm>
              </p:grpSpPr>
              <p:grpSp>
                <p:nvGrpSpPr>
                  <p:cNvPr id="193" name="组合 192"/>
                  <p:cNvGrpSpPr/>
                  <p:nvPr/>
                </p:nvGrpSpPr>
                <p:grpSpPr>
                  <a:xfrm>
                    <a:off x="4716244" y="4804187"/>
                    <a:ext cx="878010" cy="369888"/>
                    <a:chOff x="2495718" y="4172356"/>
                    <a:chExt cx="878010" cy="369888"/>
                  </a:xfrm>
                </p:grpSpPr>
                <p:sp>
                  <p:nvSpPr>
                    <p:cNvPr id="195" name="Text Box 8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495718" y="4172356"/>
                      <a:ext cx="878010" cy="369888"/>
                    </a:xfrm>
                    <a:prstGeom prst="rect">
                      <a:avLst/>
                    </a:prstGeom>
                    <a:noFill/>
                    <a:ln w="25400">
                      <a:solidFill>
                        <a:srgbClr val="000066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800" baseline="-25000" dirty="0" smtClean="0"/>
                        <a:t>1</a:t>
                      </a:r>
                      <a:endParaRPr lang="en-US" altLang="zh-CN" sz="1800" baseline="-25000" dirty="0"/>
                    </a:p>
                  </p:txBody>
                </p:sp>
                <p:cxnSp>
                  <p:nvCxnSpPr>
                    <p:cNvPr id="196" name="直接连接符 195"/>
                    <p:cNvCxnSpPr>
                      <a:stCxn id="195" idx="2"/>
                      <a:endCxn id="195" idx="0"/>
                    </p:cNvCxnSpPr>
                    <p:nvPr/>
                  </p:nvCxnSpPr>
                  <p:spPr>
                    <a:xfrm flipV="1">
                      <a:off x="2934723" y="4172356"/>
                      <a:ext cx="0" cy="369888"/>
                    </a:xfrm>
                    <a:prstGeom prst="line">
                      <a:avLst/>
                    </a:prstGeom>
                    <a:ln w="19050">
                      <a:solidFill>
                        <a:srgbClr val="00006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94" name="矩形 193"/>
                  <p:cNvSpPr/>
                  <p:nvPr/>
                </p:nvSpPr>
                <p:spPr>
                  <a:xfrm>
                    <a:off x="5109951" y="4758298"/>
                    <a:ext cx="409086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CN" dirty="0"/>
                      <a:t>∧</a:t>
                    </a:r>
                  </a:p>
                </p:txBody>
              </p:sp>
            </p:grpSp>
          </p:grpSp>
          <p:grpSp>
            <p:nvGrpSpPr>
              <p:cNvPr id="184" name="组合 183"/>
              <p:cNvGrpSpPr/>
              <p:nvPr/>
            </p:nvGrpSpPr>
            <p:grpSpPr>
              <a:xfrm>
                <a:off x="3418536" y="5730130"/>
                <a:ext cx="1467889" cy="369888"/>
                <a:chOff x="3209368" y="3407829"/>
                <a:chExt cx="1467889" cy="369888"/>
              </a:xfrm>
            </p:grpSpPr>
            <p:sp>
              <p:nvSpPr>
                <p:cNvPr id="188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3799247" y="3407829"/>
                  <a:ext cx="878010" cy="369888"/>
                </a:xfrm>
                <a:prstGeom prst="rect">
                  <a:avLst/>
                </a:prstGeom>
                <a:noFill/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8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altLang="zh-CN" sz="1800" baseline="-25000" dirty="0" smtClean="0"/>
                    <a:t>2</a:t>
                  </a:r>
                  <a:endParaRPr lang="en-US" altLang="zh-CN" sz="1800" baseline="-25000" dirty="0"/>
                </a:p>
              </p:txBody>
            </p:sp>
            <p:cxnSp>
              <p:nvCxnSpPr>
                <p:cNvPr id="189" name="直接连接符 188"/>
                <p:cNvCxnSpPr>
                  <a:stCxn id="188" idx="0"/>
                  <a:endCxn id="188" idx="2"/>
                </p:cNvCxnSpPr>
                <p:nvPr/>
              </p:nvCxnSpPr>
              <p:spPr>
                <a:xfrm>
                  <a:off x="4238252" y="3407829"/>
                  <a:ext cx="0" cy="369888"/>
                </a:xfrm>
                <a:prstGeom prst="line">
                  <a:avLst/>
                </a:prstGeom>
                <a:ln w="190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0" name="Line 48"/>
                <p:cNvSpPr>
                  <a:spLocks noChangeShapeType="1"/>
                </p:cNvSpPr>
                <p:nvPr/>
              </p:nvSpPr>
              <p:spPr bwMode="auto">
                <a:xfrm>
                  <a:off x="3209368" y="3592773"/>
                  <a:ext cx="585340" cy="0"/>
                </a:xfrm>
                <a:prstGeom prst="line">
                  <a:avLst/>
                </a:prstGeom>
                <a:noFill/>
                <a:ln w="25400">
                  <a:solidFill>
                    <a:srgbClr val="00006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5" name="组合 184"/>
              <p:cNvGrpSpPr/>
              <p:nvPr/>
            </p:nvGrpSpPr>
            <p:grpSpPr>
              <a:xfrm>
                <a:off x="1941158" y="5670914"/>
                <a:ext cx="1539606" cy="461665"/>
                <a:chOff x="787071" y="5735040"/>
                <a:chExt cx="1539606" cy="461665"/>
              </a:xfrm>
            </p:grpSpPr>
            <p:sp>
              <p:nvSpPr>
                <p:cNvPr id="186" name="矩形 185"/>
                <p:cNvSpPr/>
                <p:nvPr/>
              </p:nvSpPr>
              <p:spPr>
                <a:xfrm>
                  <a:off x="1218681" y="5735040"/>
                  <a:ext cx="110799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···</a:t>
                  </a:r>
                  <a:endParaRPr lang="zh-CN" altLang="en-US" dirty="0"/>
                </a:p>
              </p:txBody>
            </p:sp>
            <p:sp>
              <p:nvSpPr>
                <p:cNvPr id="187" name="Line 48"/>
                <p:cNvSpPr>
                  <a:spLocks noChangeShapeType="1"/>
                </p:cNvSpPr>
                <p:nvPr/>
              </p:nvSpPr>
              <p:spPr bwMode="auto">
                <a:xfrm>
                  <a:off x="787071" y="5989150"/>
                  <a:ext cx="585340" cy="0"/>
                </a:xfrm>
                <a:prstGeom prst="line">
                  <a:avLst/>
                </a:prstGeom>
                <a:noFill/>
                <a:ln w="25400">
                  <a:solidFill>
                    <a:srgbClr val="00006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79" name="组合 178"/>
            <p:cNvGrpSpPr/>
            <p:nvPr/>
          </p:nvGrpSpPr>
          <p:grpSpPr>
            <a:xfrm>
              <a:off x="1894037" y="6239959"/>
              <a:ext cx="1586727" cy="378660"/>
              <a:chOff x="5553089" y="3370881"/>
              <a:chExt cx="1586727" cy="378660"/>
            </a:xfrm>
          </p:grpSpPr>
          <p:sp>
            <p:nvSpPr>
              <p:cNvPr id="180" name="Line 48"/>
              <p:cNvSpPr>
                <a:spLocks noChangeShapeType="1"/>
              </p:cNvSpPr>
              <p:nvPr/>
            </p:nvSpPr>
            <p:spPr bwMode="auto">
              <a:xfrm>
                <a:off x="5553089" y="3564597"/>
                <a:ext cx="585340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1" name="Text Box 82"/>
              <p:cNvSpPr txBox="1">
                <a:spLocks noChangeArrowheads="1"/>
              </p:cNvSpPr>
              <p:nvPr/>
            </p:nvSpPr>
            <p:spPr bwMode="auto">
              <a:xfrm>
                <a:off x="6173576" y="3379653"/>
                <a:ext cx="966240" cy="369888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18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endParaRPr lang="en-US" altLang="zh-CN" sz="18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2" name="直接连接符 181"/>
              <p:cNvCxnSpPr/>
              <p:nvPr/>
            </p:nvCxnSpPr>
            <p:spPr>
              <a:xfrm>
                <a:off x="6656696" y="3370881"/>
                <a:ext cx="0" cy="369888"/>
              </a:xfrm>
              <a:prstGeom prst="line">
                <a:avLst/>
              </a:prstGeom>
              <a:ln w="190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7" name="组合 196"/>
          <p:cNvGrpSpPr/>
          <p:nvPr/>
        </p:nvGrpSpPr>
        <p:grpSpPr>
          <a:xfrm>
            <a:off x="1921557" y="6142252"/>
            <a:ext cx="6907728" cy="474991"/>
            <a:chOff x="675672" y="6153895"/>
            <a:chExt cx="6907728" cy="474991"/>
          </a:xfrm>
        </p:grpSpPr>
        <p:grpSp>
          <p:nvGrpSpPr>
            <p:cNvPr id="198" name="组合 197"/>
            <p:cNvGrpSpPr/>
            <p:nvPr/>
          </p:nvGrpSpPr>
          <p:grpSpPr>
            <a:xfrm>
              <a:off x="2011028" y="6153895"/>
              <a:ext cx="5572372" cy="474991"/>
              <a:chOff x="1894037" y="6191794"/>
              <a:chExt cx="5572372" cy="474991"/>
            </a:xfrm>
          </p:grpSpPr>
          <p:grpSp>
            <p:nvGrpSpPr>
              <p:cNvPr id="202" name="组合 201"/>
              <p:cNvGrpSpPr/>
              <p:nvPr/>
            </p:nvGrpSpPr>
            <p:grpSpPr>
              <a:xfrm>
                <a:off x="3255347" y="6191794"/>
                <a:ext cx="4211062" cy="474991"/>
                <a:chOff x="1941158" y="5670914"/>
                <a:chExt cx="4211062" cy="474991"/>
              </a:xfrm>
            </p:grpSpPr>
            <p:grpSp>
              <p:nvGrpSpPr>
                <p:cNvPr id="207" name="组合 206"/>
                <p:cNvGrpSpPr/>
                <p:nvPr/>
              </p:nvGrpSpPr>
              <p:grpSpPr>
                <a:xfrm>
                  <a:off x="4679782" y="5684240"/>
                  <a:ext cx="1472438" cy="461665"/>
                  <a:chOff x="2851907" y="4659259"/>
                  <a:chExt cx="1472438" cy="461665"/>
                </a:xfrm>
              </p:grpSpPr>
              <p:sp>
                <p:nvSpPr>
                  <p:cNvPr id="215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851907" y="4890091"/>
                    <a:ext cx="58534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16" name="组合 215"/>
                  <p:cNvGrpSpPr/>
                  <p:nvPr/>
                </p:nvGrpSpPr>
                <p:grpSpPr>
                  <a:xfrm>
                    <a:off x="3446335" y="4659259"/>
                    <a:ext cx="878010" cy="461665"/>
                    <a:chOff x="4716244" y="4758298"/>
                    <a:chExt cx="878010" cy="461665"/>
                  </a:xfrm>
                </p:grpSpPr>
                <p:grpSp>
                  <p:nvGrpSpPr>
                    <p:cNvPr id="217" name="组合 216"/>
                    <p:cNvGrpSpPr/>
                    <p:nvPr/>
                  </p:nvGrpSpPr>
                  <p:grpSpPr>
                    <a:xfrm>
                      <a:off x="4716244" y="4804187"/>
                      <a:ext cx="878010" cy="369888"/>
                      <a:chOff x="2495718" y="4172356"/>
                      <a:chExt cx="878010" cy="369888"/>
                    </a:xfrm>
                  </p:grpSpPr>
                  <p:sp>
                    <p:nvSpPr>
                      <p:cNvPr id="219" name="Text Box 8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495718" y="4172356"/>
                        <a:ext cx="878010" cy="369888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00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1pPr>
                        <a:lvl2pPr marL="742950" indent="-28575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2pPr>
                        <a:lvl3pPr marL="11430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3pPr>
                        <a:lvl4pPr marL="16002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4pPr>
                        <a:lvl5pPr marL="20574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</a:pPr>
                        <a:r>
                          <a:rPr lang="en-US" altLang="zh-CN" sz="18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a</a:t>
                        </a:r>
                        <a:r>
                          <a:rPr lang="en-US" altLang="zh-CN" sz="1800" baseline="-25000" dirty="0" smtClean="0"/>
                          <a:t>1</a:t>
                        </a:r>
                        <a:endParaRPr lang="en-US" altLang="zh-CN" sz="1800" baseline="-25000" dirty="0"/>
                      </a:p>
                    </p:txBody>
                  </p:sp>
                  <p:cxnSp>
                    <p:nvCxnSpPr>
                      <p:cNvPr id="220" name="直接连接符 219"/>
                      <p:cNvCxnSpPr>
                        <a:stCxn id="219" idx="2"/>
                        <a:endCxn id="219" idx="0"/>
                      </p:cNvCxnSpPr>
                      <p:nvPr/>
                    </p:nvCxnSpPr>
                    <p:spPr>
                      <a:xfrm flipV="1">
                        <a:off x="2934723" y="4172356"/>
                        <a:ext cx="0" cy="369888"/>
                      </a:xfrm>
                      <a:prstGeom prst="line">
                        <a:avLst/>
                      </a:prstGeom>
                      <a:ln w="19050">
                        <a:solidFill>
                          <a:srgbClr val="000066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18" name="矩形 217"/>
                    <p:cNvSpPr/>
                    <p:nvPr/>
                  </p:nvSpPr>
                  <p:spPr>
                    <a:xfrm>
                      <a:off x="5109951" y="4758298"/>
                      <a:ext cx="409086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eaLnBrk="1" hangingPunct="1"/>
                      <a:r>
                        <a:rPr lang="en-US" altLang="zh-CN" dirty="0"/>
                        <a:t>∧</a:t>
                      </a:r>
                    </a:p>
                  </p:txBody>
                </p:sp>
              </p:grpSp>
            </p:grpSp>
            <p:grpSp>
              <p:nvGrpSpPr>
                <p:cNvPr id="208" name="组合 207"/>
                <p:cNvGrpSpPr/>
                <p:nvPr/>
              </p:nvGrpSpPr>
              <p:grpSpPr>
                <a:xfrm>
                  <a:off x="3418536" y="5730130"/>
                  <a:ext cx="1467889" cy="369888"/>
                  <a:chOff x="3209368" y="3407829"/>
                  <a:chExt cx="1467889" cy="369888"/>
                </a:xfrm>
              </p:grpSpPr>
              <p:sp>
                <p:nvSpPr>
                  <p:cNvPr id="212" name="Text Box 8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99247" y="3407829"/>
                    <a:ext cx="878010" cy="369888"/>
                  </a:xfrm>
                  <a:prstGeom prst="rect">
                    <a:avLst/>
                  </a:prstGeom>
                  <a:noFill/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18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r>
                      <a:rPr lang="en-US" altLang="zh-CN" sz="1800" baseline="-25000" dirty="0" smtClean="0"/>
                      <a:t>2</a:t>
                    </a:r>
                    <a:endParaRPr lang="en-US" altLang="zh-CN" sz="1800" baseline="-25000" dirty="0"/>
                  </a:p>
                </p:txBody>
              </p:sp>
              <p:cxnSp>
                <p:nvCxnSpPr>
                  <p:cNvPr id="213" name="直接连接符 212"/>
                  <p:cNvCxnSpPr>
                    <a:stCxn id="212" idx="0"/>
                    <a:endCxn id="212" idx="2"/>
                  </p:cNvCxnSpPr>
                  <p:nvPr/>
                </p:nvCxnSpPr>
                <p:spPr>
                  <a:xfrm>
                    <a:off x="4238252" y="3407829"/>
                    <a:ext cx="0" cy="369888"/>
                  </a:xfrm>
                  <a:prstGeom prst="line">
                    <a:avLst/>
                  </a:prstGeom>
                  <a:ln w="19050">
                    <a:solidFill>
                      <a:srgbClr val="0000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4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209368" y="3592773"/>
                    <a:ext cx="58534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9" name="组合 208"/>
                <p:cNvGrpSpPr/>
                <p:nvPr/>
              </p:nvGrpSpPr>
              <p:grpSpPr>
                <a:xfrm>
                  <a:off x="1941158" y="5670914"/>
                  <a:ext cx="1539606" cy="461665"/>
                  <a:chOff x="787071" y="5735040"/>
                  <a:chExt cx="1539606" cy="461665"/>
                </a:xfrm>
              </p:grpSpPr>
              <p:sp>
                <p:nvSpPr>
                  <p:cNvPr id="210" name="矩形 209"/>
                  <p:cNvSpPr/>
                  <p:nvPr/>
                </p:nvSpPr>
                <p:spPr>
                  <a:xfrm>
                    <a:off x="1218681" y="5735040"/>
                    <a:ext cx="1107996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dirty="0">
                        <a:latin typeface="新宋体" panose="02010609030101010101" pitchFamily="49" charset="-122"/>
                        <a:ea typeface="新宋体" panose="02010609030101010101" pitchFamily="49" charset="-122"/>
                      </a:rPr>
                      <a:t>···</a:t>
                    </a:r>
                    <a:endParaRPr lang="zh-CN" altLang="en-US" dirty="0"/>
                  </a:p>
                </p:txBody>
              </p:sp>
              <p:sp>
                <p:nvSpPr>
                  <p:cNvPr id="211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787071" y="5989150"/>
                    <a:ext cx="58534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03" name="组合 202"/>
              <p:cNvGrpSpPr/>
              <p:nvPr/>
            </p:nvGrpSpPr>
            <p:grpSpPr>
              <a:xfrm>
                <a:off x="1894037" y="6239959"/>
                <a:ext cx="1586727" cy="378660"/>
                <a:chOff x="5553089" y="3370881"/>
                <a:chExt cx="1586727" cy="378660"/>
              </a:xfrm>
            </p:grpSpPr>
            <p:sp>
              <p:nvSpPr>
                <p:cNvPr id="204" name="Line 48"/>
                <p:cNvSpPr>
                  <a:spLocks noChangeShapeType="1"/>
                </p:cNvSpPr>
                <p:nvPr/>
              </p:nvSpPr>
              <p:spPr bwMode="auto">
                <a:xfrm>
                  <a:off x="5553089" y="3564597"/>
                  <a:ext cx="585340" cy="0"/>
                </a:xfrm>
                <a:prstGeom prst="line">
                  <a:avLst/>
                </a:prstGeom>
                <a:noFill/>
                <a:ln w="25400">
                  <a:solidFill>
                    <a:srgbClr val="00006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6173576" y="3379653"/>
                  <a:ext cx="966240" cy="369888"/>
                </a:xfrm>
                <a:prstGeom prst="rect">
                  <a:avLst/>
                </a:prstGeom>
                <a:noFill/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8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altLang="zh-CN" sz="1800" i="1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n-1</a:t>
                  </a:r>
                  <a:endParaRPr lang="en-US" altLang="zh-CN" sz="1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06" name="直接连接符 205"/>
                <p:cNvCxnSpPr/>
                <p:nvPr/>
              </p:nvCxnSpPr>
              <p:spPr>
                <a:xfrm>
                  <a:off x="6656696" y="3370881"/>
                  <a:ext cx="0" cy="369888"/>
                </a:xfrm>
                <a:prstGeom prst="line">
                  <a:avLst/>
                </a:prstGeom>
                <a:ln w="190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9" name="Text Box 82"/>
            <p:cNvSpPr txBox="1">
              <a:spLocks noChangeArrowheads="1"/>
            </p:cNvSpPr>
            <p:nvPr/>
          </p:nvSpPr>
          <p:spPr bwMode="auto">
            <a:xfrm>
              <a:off x="1261012" y="6199783"/>
              <a:ext cx="966240" cy="369888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18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altLang="zh-CN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0" name="直接连接符 199"/>
            <p:cNvCxnSpPr/>
            <p:nvPr/>
          </p:nvCxnSpPr>
          <p:spPr>
            <a:xfrm>
              <a:off x="1761398" y="6211063"/>
              <a:ext cx="0" cy="3698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Line 48"/>
            <p:cNvSpPr>
              <a:spLocks noChangeShapeType="1"/>
            </p:cNvSpPr>
            <p:nvPr/>
          </p:nvSpPr>
          <p:spPr bwMode="auto">
            <a:xfrm>
              <a:off x="675672" y="6408005"/>
              <a:ext cx="585340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1" name="组合 220"/>
          <p:cNvGrpSpPr/>
          <p:nvPr/>
        </p:nvGrpSpPr>
        <p:grpSpPr>
          <a:xfrm>
            <a:off x="4717281" y="4343117"/>
            <a:ext cx="669560" cy="1018381"/>
            <a:chOff x="2431485" y="2389448"/>
            <a:chExt cx="669560" cy="1018381"/>
          </a:xfrm>
        </p:grpSpPr>
        <p:sp>
          <p:nvSpPr>
            <p:cNvPr id="222" name="Text Box 6"/>
            <p:cNvSpPr txBox="1">
              <a:spLocks noChangeArrowheads="1"/>
            </p:cNvSpPr>
            <p:nvPr/>
          </p:nvSpPr>
          <p:spPr bwMode="auto">
            <a:xfrm>
              <a:off x="2564470" y="2389448"/>
              <a:ext cx="536575" cy="833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4000" dirty="0">
                  <a:latin typeface="Times New Roman" panose="02020603050405020304" pitchFamily="18" charset="0"/>
                </a:rPr>
                <a:t>p</a:t>
              </a:r>
              <a:endParaRPr lang="en-US" altLang="zh-CN" sz="1000" dirty="0">
                <a:latin typeface="Times New Roman" panose="02020603050405020304" pitchFamily="18" charset="0"/>
              </a:endParaRPr>
            </a:p>
          </p:txBody>
        </p:sp>
        <p:sp>
          <p:nvSpPr>
            <p:cNvPr id="223" name="Line 8"/>
            <p:cNvSpPr>
              <a:spLocks noChangeShapeType="1"/>
            </p:cNvSpPr>
            <p:nvPr/>
          </p:nvSpPr>
          <p:spPr bwMode="auto">
            <a:xfrm>
              <a:off x="2431485" y="2904591"/>
              <a:ext cx="503238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4" name="组合 223"/>
          <p:cNvGrpSpPr/>
          <p:nvPr/>
        </p:nvGrpSpPr>
        <p:grpSpPr>
          <a:xfrm>
            <a:off x="5975858" y="4278271"/>
            <a:ext cx="669560" cy="1018381"/>
            <a:chOff x="2431485" y="2389448"/>
            <a:chExt cx="669560" cy="1018381"/>
          </a:xfrm>
        </p:grpSpPr>
        <p:sp>
          <p:nvSpPr>
            <p:cNvPr id="225" name="Text Box 6"/>
            <p:cNvSpPr txBox="1">
              <a:spLocks noChangeArrowheads="1"/>
            </p:cNvSpPr>
            <p:nvPr/>
          </p:nvSpPr>
          <p:spPr bwMode="auto">
            <a:xfrm>
              <a:off x="2564470" y="2389448"/>
              <a:ext cx="536575" cy="833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4000" dirty="0">
                  <a:latin typeface="Times New Roman" panose="02020603050405020304" pitchFamily="18" charset="0"/>
                </a:rPr>
                <a:t>p</a:t>
              </a:r>
              <a:endParaRPr lang="en-US" altLang="zh-CN" sz="1000" dirty="0">
                <a:latin typeface="Times New Roman" panose="02020603050405020304" pitchFamily="18" charset="0"/>
              </a:endParaRPr>
            </a:p>
          </p:txBody>
        </p:sp>
        <p:sp>
          <p:nvSpPr>
            <p:cNvPr id="226" name="Line 8"/>
            <p:cNvSpPr>
              <a:spLocks noChangeShapeType="1"/>
            </p:cNvSpPr>
            <p:nvPr/>
          </p:nvSpPr>
          <p:spPr bwMode="auto">
            <a:xfrm>
              <a:off x="2431485" y="2904591"/>
              <a:ext cx="503238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7" name="组合 226"/>
          <p:cNvGrpSpPr/>
          <p:nvPr/>
        </p:nvGrpSpPr>
        <p:grpSpPr>
          <a:xfrm>
            <a:off x="7424181" y="4303926"/>
            <a:ext cx="669560" cy="1018381"/>
            <a:chOff x="2431485" y="2389448"/>
            <a:chExt cx="669560" cy="1018381"/>
          </a:xfrm>
        </p:grpSpPr>
        <p:sp>
          <p:nvSpPr>
            <p:cNvPr id="228" name="Text Box 6"/>
            <p:cNvSpPr txBox="1">
              <a:spLocks noChangeArrowheads="1"/>
            </p:cNvSpPr>
            <p:nvPr/>
          </p:nvSpPr>
          <p:spPr bwMode="auto">
            <a:xfrm>
              <a:off x="2564470" y="2389448"/>
              <a:ext cx="536575" cy="833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4000" dirty="0">
                  <a:latin typeface="Times New Roman" panose="02020603050405020304" pitchFamily="18" charset="0"/>
                </a:rPr>
                <a:t>p</a:t>
              </a:r>
              <a:endParaRPr lang="en-US" altLang="zh-CN" sz="1000" dirty="0">
                <a:latin typeface="Times New Roman" panose="02020603050405020304" pitchFamily="18" charset="0"/>
              </a:endParaRPr>
            </a:p>
          </p:txBody>
        </p:sp>
        <p:sp>
          <p:nvSpPr>
            <p:cNvPr id="229" name="Line 8"/>
            <p:cNvSpPr>
              <a:spLocks noChangeShapeType="1"/>
            </p:cNvSpPr>
            <p:nvPr/>
          </p:nvSpPr>
          <p:spPr bwMode="auto">
            <a:xfrm>
              <a:off x="2431485" y="2904591"/>
              <a:ext cx="503238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146766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4" grpId="0"/>
      <p:bldP spid="84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2"/>
          <p:cNvSpPr txBox="1">
            <a:spLocks noChangeArrowheads="1"/>
          </p:cNvSpPr>
          <p:nvPr/>
        </p:nvSpPr>
        <p:spPr bwMode="auto">
          <a:xfrm>
            <a:off x="9361" y="278608"/>
            <a:ext cx="836518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>
              <a:defRPr sz="4000">
                <a:solidFill>
                  <a:schemeClr val="tx2"/>
                </a:solidFill>
                <a:ea typeface="黑体" pitchFamily="2" charset="-122"/>
              </a:defRPr>
            </a:lvl2pPr>
            <a:lvl3pPr algn="ctr">
              <a:defRPr sz="4000">
                <a:solidFill>
                  <a:schemeClr val="tx2"/>
                </a:solidFill>
                <a:ea typeface="黑体" pitchFamily="2" charset="-122"/>
              </a:defRPr>
            </a:lvl3pPr>
            <a:lvl4pPr algn="ctr">
              <a:defRPr sz="4000">
                <a:solidFill>
                  <a:schemeClr val="tx2"/>
                </a:solidFill>
                <a:ea typeface="黑体" pitchFamily="2" charset="-122"/>
              </a:defRPr>
            </a:lvl4pPr>
            <a:lvl5pPr algn="ctr">
              <a:defRPr sz="4000">
                <a:solidFill>
                  <a:schemeClr val="tx2"/>
                </a:solidFill>
                <a:ea typeface="黑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9pPr>
          </a:lstStyle>
          <a:p>
            <a:r>
              <a:rPr lang="zh-CN" altLang="en-US" dirty="0" smtClean="0"/>
              <a:t>单链表应用举例</a:t>
            </a:r>
            <a:endParaRPr lang="en-US" altLang="zh-CN" dirty="0"/>
          </a:p>
        </p:txBody>
      </p:sp>
      <p:sp>
        <p:nvSpPr>
          <p:cNvPr id="187" name="Rectangle 3"/>
          <p:cNvSpPr txBox="1">
            <a:spLocks noChangeArrowheads="1"/>
          </p:cNvSpPr>
          <p:nvPr/>
        </p:nvSpPr>
        <p:spPr>
          <a:xfrm>
            <a:off x="323850" y="1125538"/>
            <a:ext cx="8486775" cy="5399087"/>
          </a:xfrm>
          <a:prstGeom prst="rect">
            <a:avLst/>
          </a:prstGeom>
          <a:scene3d>
            <a:camera prst="orthographicFront"/>
            <a:lightRig rig="threePt" dir="t">
              <a:rot lat="0" lon="0" rev="18000000"/>
            </a:lightRig>
          </a:scene3d>
          <a:sp3d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kern="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400" kern="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void  </a:t>
            </a:r>
            <a:r>
              <a:rPr lang="en-US" altLang="zh-CN" sz="2400" kern="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reverse_LinkList</a:t>
            </a:r>
            <a:r>
              <a:rPr lang="en-US" altLang="zh-CN" sz="2400" kern="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sz="2400" kern="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LinkList</a:t>
            </a:r>
            <a:r>
              <a:rPr lang="en-US" altLang="zh-CN" sz="2400" kern="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H)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kern="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{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kern="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kern="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endParaRPr lang="en-US" altLang="zh-CN" sz="2000" kern="0" dirty="0" smtClean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kern="0" dirty="0" smtClean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kern="0" dirty="0" smtClean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kern="0" dirty="0" smtClean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kern="0" dirty="0" smtClean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kern="0" dirty="0" smtClean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000" kern="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kern="0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kern="0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kern="0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kern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kern="0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kern="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kern="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8" name="Rectangle 8"/>
          <p:cNvSpPr>
            <a:spLocks noChangeArrowheads="1"/>
          </p:cNvSpPr>
          <p:nvPr/>
        </p:nvSpPr>
        <p:spPr bwMode="auto">
          <a:xfrm>
            <a:off x="1104317" y="3130878"/>
            <a:ext cx="770630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</a:rPr>
              <a:t>while (p)  </a:t>
            </a:r>
            <a:endParaRPr lang="zh-CN" altLang="zh-CN" dirty="0">
              <a:solidFill>
                <a:srgbClr val="002A7E"/>
              </a:solidFill>
              <a:latin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chemeClr val="tx2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q=p</a:t>
            </a:r>
            <a:r>
              <a:rPr lang="zh-CN" altLang="zh-CN" dirty="0">
                <a:solidFill>
                  <a:srgbClr val="002A7E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</a:rPr>
              <a:t> </a:t>
            </a:r>
            <a:endParaRPr lang="zh-CN" altLang="zh-CN" dirty="0">
              <a:solidFill>
                <a:srgbClr val="002A7E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</a:rPr>
              <a:t>   p=p-&gt;next</a:t>
            </a:r>
            <a:r>
              <a:rPr lang="zh-CN" altLang="zh-CN" dirty="0">
                <a:solidFill>
                  <a:srgbClr val="002A7E"/>
                </a:solidFill>
                <a:latin typeface="Times New Roman" panose="02020603050405020304" pitchFamily="18" charset="0"/>
              </a:rPr>
              <a:t>；</a:t>
            </a:r>
          </a:p>
          <a:p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</a:rPr>
              <a:t>   q-&gt;next=H-&gt;next</a:t>
            </a:r>
            <a:r>
              <a:rPr lang="zh-CN" altLang="zh-CN" dirty="0"/>
              <a:t>；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</a:t>
            </a:r>
            <a:r>
              <a:rPr lang="zh-CN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将当前结点插到头结点的后面</a:t>
            </a:r>
            <a:r>
              <a:rPr lang="en-US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*/</a:t>
            </a:r>
            <a:endParaRPr lang="zh-CN" altLang="zh-CN" dirty="0">
              <a:solidFill>
                <a:srgbClr val="77777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H-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</a:rPr>
              <a:t>&gt;next=q</a:t>
            </a:r>
            <a:r>
              <a:rPr lang="zh-CN" altLang="zh-CN" dirty="0"/>
              <a:t>；</a:t>
            </a:r>
          </a:p>
          <a:p>
            <a:r>
              <a:rPr lang="en-US" altLang="zh-CN" dirty="0"/>
              <a:t> </a:t>
            </a:r>
            <a:r>
              <a:rPr lang="en-US" altLang="zh-CN" kern="0" dirty="0">
                <a:solidFill>
                  <a:schemeClr val="tx2"/>
                </a:solidFill>
                <a:latin typeface="Times New Roman" panose="02020603050405020304" pitchFamily="18" charset="0"/>
              </a:rPr>
              <a:t>}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/*while*/</a:t>
            </a:r>
            <a:endParaRPr lang="zh-CN" altLang="zh-CN" dirty="0">
              <a:solidFill>
                <a:srgbClr val="77777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9" name="Rectangle 8"/>
          <p:cNvSpPr>
            <a:spLocks noChangeArrowheads="1"/>
          </p:cNvSpPr>
          <p:nvPr/>
        </p:nvSpPr>
        <p:spPr bwMode="auto">
          <a:xfrm>
            <a:off x="1104317" y="2308329"/>
            <a:ext cx="6697935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p=H-&gt;next;                    </a:t>
            </a:r>
            <a:r>
              <a:rPr lang="en-US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/*p</a:t>
            </a:r>
            <a:r>
              <a:rPr lang="zh-CN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指向第一个数据结点</a:t>
            </a:r>
            <a:r>
              <a:rPr lang="en-US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H-&gt;next=NULL;           </a:t>
            </a:r>
            <a:r>
              <a:rPr lang="en-US" altLang="zh-CN" dirty="0" smtClean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</a:t>
            </a:r>
            <a:r>
              <a:rPr lang="zh-CN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将原链表置为空表</a:t>
            </a:r>
            <a:r>
              <a:rPr lang="en-US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H*/ </a:t>
            </a:r>
          </a:p>
        </p:txBody>
      </p:sp>
      <p:sp>
        <p:nvSpPr>
          <p:cNvPr id="190" name="矩形 189"/>
          <p:cNvSpPr/>
          <p:nvPr/>
        </p:nvSpPr>
        <p:spPr>
          <a:xfrm>
            <a:off x="1104317" y="1781245"/>
            <a:ext cx="1943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LinkList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p,q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  <a:endParaRPr lang="zh-CN" altLang="en-US" dirty="0"/>
          </a:p>
        </p:txBody>
      </p:sp>
      <p:sp>
        <p:nvSpPr>
          <p:cNvPr id="194" name="矩形 193"/>
          <p:cNvSpPr/>
          <p:nvPr/>
        </p:nvSpPr>
        <p:spPr>
          <a:xfrm>
            <a:off x="1331640" y="2864980"/>
            <a:ext cx="5194140" cy="1430178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时间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复杂度为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O(n)</a:t>
            </a:r>
            <a:endParaRPr lang="zh-CN" altLang="en-US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837396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250" autoRev="1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250" autoRev="1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2" dur="250" autoRev="1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250" autoRev="1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250" autoRev="1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/>
      <p:bldP spid="189" grpId="0"/>
      <p:bldP spid="19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2"/>
          <p:cNvSpPr txBox="1">
            <a:spLocks noChangeArrowheads="1"/>
          </p:cNvSpPr>
          <p:nvPr/>
        </p:nvSpPr>
        <p:spPr bwMode="auto">
          <a:xfrm>
            <a:off x="9361" y="278608"/>
            <a:ext cx="836518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>
              <a:defRPr sz="4000">
                <a:solidFill>
                  <a:schemeClr val="tx2"/>
                </a:solidFill>
                <a:ea typeface="黑体" pitchFamily="2" charset="-122"/>
              </a:defRPr>
            </a:lvl2pPr>
            <a:lvl3pPr algn="ctr">
              <a:defRPr sz="4000">
                <a:solidFill>
                  <a:schemeClr val="tx2"/>
                </a:solidFill>
                <a:ea typeface="黑体" pitchFamily="2" charset="-122"/>
              </a:defRPr>
            </a:lvl3pPr>
            <a:lvl4pPr algn="ctr">
              <a:defRPr sz="4000">
                <a:solidFill>
                  <a:schemeClr val="tx2"/>
                </a:solidFill>
                <a:ea typeface="黑体" pitchFamily="2" charset="-122"/>
              </a:defRPr>
            </a:lvl4pPr>
            <a:lvl5pPr algn="ctr">
              <a:defRPr sz="4000">
                <a:solidFill>
                  <a:schemeClr val="tx2"/>
                </a:solidFill>
                <a:ea typeface="黑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9pPr>
          </a:lstStyle>
          <a:p>
            <a:r>
              <a:rPr lang="zh-CN" altLang="en-US" dirty="0" smtClean="0"/>
              <a:t>单链表应用举例</a:t>
            </a:r>
            <a:endParaRPr lang="en-US" altLang="zh-CN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79512" y="1196752"/>
            <a:ext cx="8496944" cy="65864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algn="l" eaLnBrk="1" hangingPunct="1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3200" dirty="0" smtClean="0">
                <a:solidFill>
                  <a:srgbClr val="9933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例</a:t>
            </a:r>
            <a:r>
              <a:rPr lang="en-US" altLang="zh-CN" sz="3200" dirty="0" smtClean="0">
                <a:solidFill>
                  <a:srgbClr val="9933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4:</a:t>
            </a:r>
            <a:r>
              <a:rPr lang="zh-CN" altLang="en-US" sz="280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已知</a:t>
            </a:r>
            <a:r>
              <a:rPr lang="zh-CN" altLang="en-US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集合</a:t>
            </a:r>
            <a:r>
              <a:rPr lang="en-US" altLang="zh-CN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B,</a:t>
            </a:r>
            <a:r>
              <a:rPr lang="zh-CN" altLang="en-US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编写一个算法求</a:t>
            </a:r>
            <a:r>
              <a:rPr lang="en-US" altLang="zh-CN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A=A∩B,A=A∪</a:t>
            </a:r>
            <a:r>
              <a:rPr lang="en-US" altLang="zh-CN" sz="280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8886" y="1897067"/>
            <a:ext cx="83651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思路：</a:t>
            </a:r>
            <a:endParaRPr lang="en-US" altLang="zh-CN" sz="28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eaLnBrk="1" hangingPunct="1">
              <a:spcBef>
                <a:spcPts val="800"/>
              </a:spcBef>
              <a:buFont typeface="Wingdings" panose="05000000000000000000" pitchFamily="2" charset="2"/>
              <a:buChar char="l"/>
            </a:pPr>
            <a:r>
              <a:rPr lang="zh-CN" altLang="en-US" sz="260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分别用</a:t>
            </a:r>
            <a:r>
              <a:rPr lang="zh-CN" altLang="en-US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两个带关结点的</a:t>
            </a:r>
            <a:r>
              <a:rPr lang="zh-CN" altLang="zh-CN" sz="260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</a:t>
            </a:r>
            <a:r>
              <a:rPr lang="zh-CN" altLang="zh-CN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链表</a:t>
            </a:r>
            <a:r>
              <a:rPr lang="zh-CN" altLang="en-US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存储集合</a:t>
            </a:r>
            <a:r>
              <a:rPr lang="en-US" altLang="zh-CN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600" dirty="0" smtClean="0">
              <a:solidFill>
                <a:srgbClr val="0066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eaLnBrk="1" hangingPunct="1">
              <a:spcBef>
                <a:spcPts val="800"/>
              </a:spcBef>
              <a:buFont typeface="Wingdings" panose="05000000000000000000" pitchFamily="2" charset="2"/>
              <a:buChar char="l"/>
            </a:pPr>
            <a:r>
              <a:rPr lang="en-US" altLang="zh-CN" sz="260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A=A∩</a:t>
            </a:r>
            <a:r>
              <a:rPr lang="en-US" altLang="zh-CN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B:</a:t>
            </a:r>
            <a:r>
              <a:rPr lang="zh-CN" altLang="en-US" sz="2600" dirty="0" smtClean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lang="en-US" altLang="zh-CN" sz="2600" dirty="0" smtClean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600" dirty="0" smtClean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中每个元素，在</a:t>
            </a:r>
            <a:r>
              <a:rPr lang="en-US" altLang="zh-CN" sz="2600" dirty="0" smtClean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600" dirty="0" smtClean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中查找，若没有，则从</a:t>
            </a:r>
            <a:r>
              <a:rPr lang="en-US" altLang="zh-CN" sz="2600" dirty="0" smtClean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600" dirty="0" smtClean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表中删除</a:t>
            </a:r>
            <a:r>
              <a:rPr lang="zh-CN" altLang="zh-CN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600" dirty="0" smtClean="0">
              <a:solidFill>
                <a:srgbClr val="0066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eaLnBrk="1" hangingPunct="1">
              <a:spcBef>
                <a:spcPts val="800"/>
              </a:spcBef>
              <a:buFont typeface="Wingdings" panose="05000000000000000000" pitchFamily="2" charset="2"/>
              <a:buChar char="l"/>
            </a:pPr>
            <a:r>
              <a:rPr lang="en-US" altLang="zh-CN" sz="260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A=A∪B</a:t>
            </a:r>
            <a:r>
              <a:rPr lang="zh-CN" altLang="en-US" sz="280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600" dirty="0" smtClean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lang="en-US" altLang="zh-CN" sz="2600" dirty="0" smtClean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600" dirty="0" smtClean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r>
              <a:rPr lang="zh-CN" altLang="en-US" sz="260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每个元素，</a:t>
            </a:r>
            <a:r>
              <a:rPr lang="zh-CN" altLang="en-US" sz="2600" dirty="0" smtClean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600" dirty="0" smtClean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600" dirty="0" smtClean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r>
              <a:rPr lang="zh-CN" altLang="en-US" sz="260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查找，若没有，</a:t>
            </a:r>
            <a:r>
              <a:rPr lang="zh-CN" altLang="en-US" sz="2600" dirty="0" smtClean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则将其添加到</a:t>
            </a:r>
            <a:r>
              <a:rPr lang="en-US" altLang="zh-CN" sz="2600" dirty="0" smtClean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60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</a:t>
            </a:r>
            <a:r>
              <a:rPr lang="zh-CN" altLang="en-US" sz="2600" dirty="0" smtClean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r>
              <a:rPr lang="zh-CN" altLang="zh-CN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600" dirty="0">
              <a:solidFill>
                <a:srgbClr val="0066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76194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2"/>
          <p:cNvSpPr txBox="1">
            <a:spLocks noChangeArrowheads="1"/>
          </p:cNvSpPr>
          <p:nvPr/>
        </p:nvSpPr>
        <p:spPr bwMode="auto">
          <a:xfrm>
            <a:off x="9361" y="278608"/>
            <a:ext cx="836518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>
              <a:defRPr sz="4000">
                <a:solidFill>
                  <a:schemeClr val="tx2"/>
                </a:solidFill>
                <a:ea typeface="黑体" pitchFamily="2" charset="-122"/>
              </a:defRPr>
            </a:lvl2pPr>
            <a:lvl3pPr algn="ctr">
              <a:defRPr sz="4000">
                <a:solidFill>
                  <a:schemeClr val="tx2"/>
                </a:solidFill>
                <a:ea typeface="黑体" pitchFamily="2" charset="-122"/>
              </a:defRPr>
            </a:lvl3pPr>
            <a:lvl4pPr algn="ctr">
              <a:defRPr sz="4000">
                <a:solidFill>
                  <a:schemeClr val="tx2"/>
                </a:solidFill>
                <a:ea typeface="黑体" pitchFamily="2" charset="-122"/>
              </a:defRPr>
            </a:lvl4pPr>
            <a:lvl5pPr algn="ctr">
              <a:defRPr sz="4000">
                <a:solidFill>
                  <a:schemeClr val="tx2"/>
                </a:solidFill>
                <a:ea typeface="黑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9pPr>
          </a:lstStyle>
          <a:p>
            <a:r>
              <a:rPr lang="zh-CN" altLang="en-US" dirty="0" smtClean="0"/>
              <a:t>单链表应用举例</a:t>
            </a:r>
            <a:endParaRPr lang="en-US" altLang="zh-CN" dirty="0"/>
          </a:p>
        </p:txBody>
      </p:sp>
      <p:sp>
        <p:nvSpPr>
          <p:cNvPr id="187" name="Rectangle 3"/>
          <p:cNvSpPr txBox="1">
            <a:spLocks noChangeArrowheads="1"/>
          </p:cNvSpPr>
          <p:nvPr/>
        </p:nvSpPr>
        <p:spPr>
          <a:xfrm>
            <a:off x="323850" y="1125538"/>
            <a:ext cx="8486775" cy="5399087"/>
          </a:xfrm>
          <a:prstGeom prst="rect">
            <a:avLst/>
          </a:prstGeom>
          <a:scene3d>
            <a:camera prst="orthographicFront"/>
            <a:lightRig rig="threePt" dir="t">
              <a:rot lat="0" lon="0" rev="18000000"/>
            </a:lightRig>
          </a:scene3d>
          <a:sp3d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lang="zh-CN" altLang="en-US" sz="2000" b="1" kern="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400" kern="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void  </a:t>
            </a:r>
            <a:r>
              <a:rPr lang="en-US" altLang="zh-CN" sz="2400" kern="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Inter_sec</a:t>
            </a:r>
            <a:r>
              <a:rPr lang="en-US" altLang="zh-CN" sz="2400" kern="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sz="2400" kern="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LinkList</a:t>
            </a:r>
            <a:r>
              <a:rPr lang="en-US" altLang="zh-CN" sz="2400" kern="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kern="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A,LinkList</a:t>
            </a:r>
            <a:r>
              <a:rPr lang="en-US" altLang="zh-CN" sz="2400" kern="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B)</a:t>
            </a:r>
            <a:r>
              <a:rPr lang="en-US" altLang="zh-CN" sz="2400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/*</a:t>
            </a:r>
            <a:r>
              <a:rPr lang="zh-CN" altLang="en-US" sz="2400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求集合</a:t>
            </a:r>
            <a:r>
              <a:rPr lang="zh-CN" altLang="en-US" sz="2400" dirty="0" smtClean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Ａ</a:t>
            </a:r>
            <a:r>
              <a:rPr lang="en-US" altLang="zh-CN" sz="24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∩</a:t>
            </a:r>
            <a:r>
              <a:rPr lang="zh-CN" altLang="en-US" sz="2400" dirty="0" smtClean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Ｂ</a:t>
            </a:r>
            <a:r>
              <a:rPr lang="en-US" altLang="zh-CN" sz="2400" dirty="0" smtClean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en-US" altLang="zh-CN" sz="2400" kern="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 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kern="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{</a:t>
            </a:r>
            <a:endParaRPr lang="en-US" altLang="zh-CN" sz="2000" kern="0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kern="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endParaRPr lang="en-US" altLang="zh-CN" sz="2000" kern="0" dirty="0" smtClean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            while (p) </a:t>
            </a: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 </a:t>
            </a:r>
          </a:p>
          <a:p>
            <a:pPr marL="0" indent="0">
              <a:buNone/>
            </a:pPr>
            <a:r>
              <a:rPr lang="en-US" altLang="zh-CN" sz="2000" dirty="0" smtClean="0"/>
              <a:t>            </a:t>
            </a:r>
          </a:p>
          <a:p>
            <a:pPr marL="0" indent="0">
              <a:buNone/>
            </a:pPr>
            <a:endParaRPr lang="en-US" altLang="zh-CN" sz="2000" kern="0" dirty="0" smtClean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kern="0" dirty="0" smtClean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kern="0" dirty="0" smtClean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kern="0" dirty="0" smtClean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000" kern="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kern="0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kern="0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kern="0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}</a:t>
            </a:r>
            <a:r>
              <a:rPr lang="en-US" altLang="zh-CN" sz="2000" dirty="0" smtClean="0"/>
              <a:t> </a:t>
            </a:r>
            <a:r>
              <a:rPr lang="en-US" altLang="zh-CN" sz="2000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/*while*/</a:t>
            </a:r>
            <a:endParaRPr lang="zh-CN" altLang="zh-CN" sz="2000" dirty="0">
              <a:solidFill>
                <a:srgbClr val="77777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kern="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kern="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8" name="Rectangle 8"/>
          <p:cNvSpPr>
            <a:spLocks noChangeArrowheads="1"/>
          </p:cNvSpPr>
          <p:nvPr/>
        </p:nvSpPr>
        <p:spPr bwMode="auto">
          <a:xfrm>
            <a:off x="1259632" y="2695963"/>
            <a:ext cx="770630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</a:rPr>
              <a:t>x=p-&gt;data</a:t>
            </a:r>
            <a:r>
              <a:rPr lang="zh-CN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；</a:t>
            </a:r>
            <a:endParaRPr lang="en-US" altLang="zh-CN" sz="2000" dirty="0" smtClean="0">
              <a:solidFill>
                <a:srgbClr val="002A7E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if(!</a:t>
            </a:r>
            <a:r>
              <a:rPr lang="en-US" altLang="zh-CN" sz="2000" dirty="0" err="1" smtClean="0">
                <a:solidFill>
                  <a:srgbClr val="002A7E"/>
                </a:solidFill>
                <a:latin typeface="Times New Roman" panose="02020603050405020304" pitchFamily="18" charset="0"/>
              </a:rPr>
              <a:t>Locate_LinkList_Value</a:t>
            </a: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solidFill>
                  <a:srgbClr val="002A7E"/>
                </a:solidFill>
                <a:latin typeface="Times New Roman" panose="02020603050405020304" pitchFamily="18" charset="0"/>
              </a:rPr>
              <a:t>B,x</a:t>
            </a: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)){</a:t>
            </a:r>
            <a:r>
              <a:rPr lang="en-US" altLang="zh-CN" sz="2000" dirty="0" smtClean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/*B</a:t>
            </a:r>
            <a:r>
              <a:rPr lang="zh-CN" altLang="en-US" sz="2000" dirty="0" smtClean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中没有</a:t>
            </a:r>
            <a:r>
              <a:rPr lang="en-US" altLang="zh-CN" sz="2000" dirty="0" smtClean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x*/</a:t>
            </a:r>
            <a:endParaRPr lang="zh-CN" altLang="zh-CN" sz="2000" dirty="0">
              <a:solidFill>
                <a:srgbClr val="002A7E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     pre-&gt;next=p-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</a:rPr>
              <a:t>&gt;next</a:t>
            </a:r>
            <a:r>
              <a:rPr lang="zh-CN" altLang="zh-CN" sz="2000" dirty="0"/>
              <a:t>；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r>
              <a:rPr lang="zh-CN" altLang="en-US" sz="2000" dirty="0">
                <a:solidFill>
                  <a:srgbClr val="002A7E"/>
                </a:solidFill>
                <a:latin typeface="Times New Roman" panose="02020603050405020304" pitchFamily="18" charset="0"/>
              </a:rPr>
              <a:t>　</a:t>
            </a:r>
            <a:r>
              <a:rPr lang="zh-CN" altLang="en-US" sz="2000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　</a:t>
            </a: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free(p);</a:t>
            </a:r>
            <a:r>
              <a:rPr lang="en-US" altLang="zh-CN" sz="2000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dirty="0" smtClean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/*</a:t>
            </a:r>
            <a:r>
              <a:rPr lang="zh-CN" altLang="en-US" sz="2000" dirty="0" smtClean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删除该</a:t>
            </a:r>
            <a:r>
              <a:rPr lang="zh-CN" altLang="zh-CN" sz="2000" dirty="0" smtClean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结点</a:t>
            </a:r>
            <a:r>
              <a:rPr lang="zh-CN" altLang="en-US" sz="2000" dirty="0" smtClean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，考察下一个结点</a:t>
            </a:r>
            <a:r>
              <a:rPr lang="en-US" altLang="zh-CN" sz="2000" dirty="0" smtClean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*/</a:t>
            </a:r>
            <a:endParaRPr lang="en-US" altLang="zh-CN" sz="2000" dirty="0" smtClean="0">
              <a:solidFill>
                <a:srgbClr val="002A7E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p=pre-&gt;next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89" name="Rectangle 8"/>
          <p:cNvSpPr>
            <a:spLocks noChangeArrowheads="1"/>
          </p:cNvSpPr>
          <p:nvPr/>
        </p:nvSpPr>
        <p:spPr bwMode="auto">
          <a:xfrm>
            <a:off x="1104317" y="1922270"/>
            <a:ext cx="77063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pre=A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</a:rPr>
              <a:t>; p=pre-&gt;next;      </a:t>
            </a:r>
            <a:r>
              <a:rPr lang="en-US" altLang="zh-CN" sz="2000" dirty="0" smtClean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/*pre</a:t>
            </a:r>
            <a:r>
              <a:rPr lang="zh-CN" altLang="zh-CN" sz="2000" dirty="0" smtClean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指向</a:t>
            </a:r>
            <a:r>
              <a:rPr lang="zh-CN" altLang="en-US" sz="2000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头</a:t>
            </a:r>
            <a:r>
              <a:rPr lang="zh-CN" altLang="zh-CN" sz="2000" dirty="0" smtClean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结点</a:t>
            </a:r>
            <a:r>
              <a:rPr lang="zh-CN" altLang="en-US" sz="2000" dirty="0" smtClean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dirty="0" smtClean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000" dirty="0" smtClean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指向第一个元素结点</a:t>
            </a:r>
            <a:r>
              <a:rPr lang="en-US" altLang="zh-CN" sz="2000" dirty="0" smtClean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*/</a:t>
            </a:r>
            <a:endParaRPr lang="en-US" altLang="zh-CN" sz="2000" dirty="0">
              <a:solidFill>
                <a:srgbClr val="77777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1104317" y="1565421"/>
            <a:ext cx="31692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LinkList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pre,p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sz="2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DataType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x;</a:t>
            </a:r>
            <a:endParaRPr lang="zh-CN" altLang="en-US" sz="2000" dirty="0"/>
          </a:p>
        </p:txBody>
      </p:sp>
      <p:sp>
        <p:nvSpPr>
          <p:cNvPr id="194" name="矩形 193"/>
          <p:cNvSpPr/>
          <p:nvPr/>
        </p:nvSpPr>
        <p:spPr>
          <a:xfrm>
            <a:off x="1104317" y="3088334"/>
            <a:ext cx="6696744" cy="1430178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时间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复杂度为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O(</a:t>
            </a:r>
            <a:r>
              <a:rPr lang="en-US" altLang="zh-CN" dirty="0" err="1" smtClean="0">
                <a:solidFill>
                  <a:schemeClr val="tx2">
                    <a:lumMod val="50000"/>
                  </a:schemeClr>
                </a:solidFill>
              </a:rPr>
              <a:t>Length_LinkList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(A)*</a:t>
            </a:r>
            <a:r>
              <a:rPr lang="en-US" altLang="zh-CN" dirty="0" err="1" smtClean="0">
                <a:solidFill>
                  <a:schemeClr val="tx2">
                    <a:lumMod val="50000"/>
                  </a:schemeClr>
                </a:solidFill>
              </a:rPr>
              <a:t>Length_LinkList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(B))</a:t>
            </a:r>
            <a:endParaRPr lang="zh-CN" altLang="en-US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284672" y="4662934"/>
            <a:ext cx="770630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pre=p;</a:t>
            </a:r>
          </a:p>
          <a:p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p=p-&gt;next</a:t>
            </a: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sz="2000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</a:t>
            </a:r>
            <a:r>
              <a:rPr lang="en-US" altLang="zh-CN" sz="2000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</a:t>
            </a:r>
            <a:r>
              <a:rPr lang="zh-CN" altLang="en-US" sz="2000" dirty="0" smtClean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考察</a:t>
            </a:r>
            <a:r>
              <a:rPr lang="zh-CN" altLang="en-US" sz="2000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下一个结点</a:t>
            </a:r>
            <a:r>
              <a:rPr lang="en-US" altLang="zh-CN" sz="2000" dirty="0" smtClean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*/</a:t>
            </a:r>
            <a:endParaRPr lang="en-US" altLang="zh-CN" sz="2000" dirty="0">
              <a:solidFill>
                <a:srgbClr val="002A7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000" dirty="0">
              <a:solidFill>
                <a:srgbClr val="002A7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36911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250" autoRev="1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250" autoRev="1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2" dur="250" autoRev="1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250" autoRev="1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250" autoRev="1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8" dur="2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2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2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/>
      <p:bldP spid="189" grpId="0"/>
      <p:bldP spid="194" grpId="0" animBg="1"/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2"/>
          <p:cNvSpPr txBox="1">
            <a:spLocks noChangeArrowheads="1"/>
          </p:cNvSpPr>
          <p:nvPr/>
        </p:nvSpPr>
        <p:spPr bwMode="auto">
          <a:xfrm>
            <a:off x="9361" y="278608"/>
            <a:ext cx="836518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>
              <a:defRPr sz="4000">
                <a:solidFill>
                  <a:schemeClr val="tx2"/>
                </a:solidFill>
                <a:ea typeface="黑体" pitchFamily="2" charset="-122"/>
              </a:defRPr>
            </a:lvl2pPr>
            <a:lvl3pPr algn="ctr">
              <a:defRPr sz="4000">
                <a:solidFill>
                  <a:schemeClr val="tx2"/>
                </a:solidFill>
                <a:ea typeface="黑体" pitchFamily="2" charset="-122"/>
              </a:defRPr>
            </a:lvl3pPr>
            <a:lvl4pPr algn="ctr">
              <a:defRPr sz="4000">
                <a:solidFill>
                  <a:schemeClr val="tx2"/>
                </a:solidFill>
                <a:ea typeface="黑体" pitchFamily="2" charset="-122"/>
              </a:defRPr>
            </a:lvl4pPr>
            <a:lvl5pPr algn="ctr">
              <a:defRPr sz="4000">
                <a:solidFill>
                  <a:schemeClr val="tx2"/>
                </a:solidFill>
                <a:ea typeface="黑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9pPr>
          </a:lstStyle>
          <a:p>
            <a:r>
              <a:rPr lang="zh-CN" altLang="en-US" dirty="0" smtClean="0"/>
              <a:t>单链表应用举例</a:t>
            </a:r>
            <a:endParaRPr lang="en-US" altLang="zh-CN" dirty="0"/>
          </a:p>
        </p:txBody>
      </p:sp>
      <p:sp>
        <p:nvSpPr>
          <p:cNvPr id="187" name="Rectangle 3"/>
          <p:cNvSpPr txBox="1">
            <a:spLocks noChangeArrowheads="1"/>
          </p:cNvSpPr>
          <p:nvPr/>
        </p:nvSpPr>
        <p:spPr>
          <a:xfrm>
            <a:off x="323850" y="1125538"/>
            <a:ext cx="8486775" cy="5399087"/>
          </a:xfrm>
          <a:prstGeom prst="rect">
            <a:avLst/>
          </a:prstGeom>
          <a:scene3d>
            <a:camera prst="orthographicFront"/>
            <a:lightRig rig="threePt" dir="t">
              <a:rot lat="0" lon="0" rev="18000000"/>
            </a:lightRig>
          </a:scene3d>
          <a:sp3d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rgbClr val="99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200">
                <a:solidFill>
                  <a:srgbClr val="002A7E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rgbClr val="993300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lang="zh-CN" altLang="en-US" sz="2000" b="1" kern="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400" kern="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void  </a:t>
            </a:r>
            <a:r>
              <a:rPr lang="en-US" altLang="zh-CN" sz="2400" kern="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Merge_sec</a:t>
            </a:r>
            <a:r>
              <a:rPr lang="en-US" altLang="zh-CN" sz="2400" kern="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sz="2400" kern="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LinkList</a:t>
            </a:r>
            <a:r>
              <a:rPr lang="en-US" altLang="zh-CN" sz="2400" kern="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kern="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A,LinkList</a:t>
            </a:r>
            <a:r>
              <a:rPr lang="en-US" altLang="zh-CN" sz="2400" kern="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B)</a:t>
            </a:r>
            <a:r>
              <a:rPr lang="en-US" altLang="zh-CN" sz="2400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/*</a:t>
            </a:r>
            <a:r>
              <a:rPr lang="zh-CN" altLang="en-US" sz="2400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求集合</a:t>
            </a:r>
            <a:r>
              <a:rPr lang="zh-CN" altLang="en-US" sz="2400" dirty="0" smtClean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Ａ</a:t>
            </a:r>
            <a:r>
              <a:rPr lang="en-US" altLang="zh-CN" sz="24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∪</a:t>
            </a:r>
            <a:r>
              <a:rPr lang="zh-CN" altLang="en-US" sz="2400" dirty="0" smtClean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Ｂ</a:t>
            </a:r>
            <a:r>
              <a:rPr lang="en-US" altLang="zh-CN" sz="2400" dirty="0" smtClean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en-US" altLang="zh-CN" sz="2400" kern="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 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kern="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{</a:t>
            </a:r>
            <a:endParaRPr lang="en-US" altLang="zh-CN" sz="2000" kern="0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kern="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endParaRPr lang="en-US" altLang="zh-CN" sz="2000" kern="0" dirty="0" smtClean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            while (p) </a:t>
            </a: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 </a:t>
            </a:r>
          </a:p>
          <a:p>
            <a:pPr marL="0" indent="0">
              <a:buNone/>
            </a:pPr>
            <a:r>
              <a:rPr lang="en-US" altLang="zh-CN" sz="2000" dirty="0" smtClean="0"/>
              <a:t>            </a:t>
            </a:r>
            <a:endParaRPr lang="en-US" altLang="zh-CN" sz="2000" kern="0" dirty="0" smtClean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kern="0" dirty="0" smtClean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kern="0" dirty="0" smtClean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}</a:t>
            </a:r>
            <a:r>
              <a:rPr lang="en-US" altLang="zh-CN" sz="2000" dirty="0" smtClean="0"/>
              <a:t> </a:t>
            </a:r>
            <a:r>
              <a:rPr lang="en-US" altLang="zh-CN" sz="2000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/*while*/</a:t>
            </a:r>
            <a:endParaRPr lang="zh-CN" altLang="zh-CN" sz="2000" dirty="0">
              <a:solidFill>
                <a:srgbClr val="77777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kern="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kern="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8" name="Rectangle 8"/>
          <p:cNvSpPr>
            <a:spLocks noChangeArrowheads="1"/>
          </p:cNvSpPr>
          <p:nvPr/>
        </p:nvSpPr>
        <p:spPr bwMode="auto">
          <a:xfrm>
            <a:off x="1331640" y="2719368"/>
            <a:ext cx="770630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</a:rPr>
              <a:t>x=p-&gt;data</a:t>
            </a:r>
            <a:r>
              <a:rPr lang="zh-CN" altLang="zh-CN" sz="2000" dirty="0">
                <a:solidFill>
                  <a:srgbClr val="002A7E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</a:rPr>
              <a:t> </a:t>
            </a:r>
            <a:endParaRPr lang="zh-CN" altLang="zh-CN" sz="2000" dirty="0">
              <a:solidFill>
                <a:srgbClr val="002A7E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if(!</a:t>
            </a:r>
            <a:r>
              <a:rPr lang="en-US" altLang="zh-CN" sz="2000" dirty="0" err="1" smtClean="0">
                <a:solidFill>
                  <a:srgbClr val="002A7E"/>
                </a:solidFill>
                <a:latin typeface="Times New Roman" panose="02020603050405020304" pitchFamily="18" charset="0"/>
              </a:rPr>
              <a:t>Locate_LinkList_Value</a:t>
            </a: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solidFill>
                  <a:srgbClr val="002A7E"/>
                </a:solidFill>
                <a:latin typeface="Times New Roman" panose="02020603050405020304" pitchFamily="18" charset="0"/>
              </a:rPr>
              <a:t>A,x</a:t>
            </a: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)){       </a:t>
            </a:r>
            <a:r>
              <a:rPr lang="en-US" altLang="zh-CN" sz="2000" dirty="0" smtClean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/*A</a:t>
            </a:r>
            <a:r>
              <a:rPr lang="zh-CN" altLang="en-US" sz="2000" dirty="0" smtClean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中没有</a:t>
            </a:r>
            <a:r>
              <a:rPr lang="en-US" altLang="zh-CN" sz="2000" dirty="0" smtClean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x*/</a:t>
            </a:r>
            <a:endParaRPr lang="zh-CN" altLang="zh-CN" sz="2000" dirty="0">
              <a:solidFill>
                <a:srgbClr val="002A7E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000" dirty="0" err="1" smtClean="0">
                <a:solidFill>
                  <a:srgbClr val="002A7E"/>
                </a:solidFill>
                <a:latin typeface="Times New Roman" panose="02020603050405020304" pitchFamily="18" charset="0"/>
              </a:rPr>
              <a:t>Insert_LinkList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</a:rPr>
              <a:t>(A,1,x); </a:t>
            </a: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))    </a:t>
            </a:r>
            <a:r>
              <a:rPr lang="zh-CN" altLang="en-US" sz="2000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　　</a:t>
            </a:r>
            <a:r>
              <a:rPr lang="en-US" altLang="zh-CN" sz="2000" dirty="0" smtClean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</a:t>
            </a:r>
            <a:r>
              <a:rPr lang="zh-CN" altLang="en-US" sz="2000" dirty="0" smtClean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en-US" altLang="zh-CN" sz="2000" dirty="0" smtClean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000" dirty="0" smtClean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插入Ａ中</a:t>
            </a:r>
            <a:r>
              <a:rPr lang="en-US" altLang="zh-CN" sz="2000" dirty="0" smtClean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*/</a:t>
            </a:r>
            <a:endParaRPr lang="zh-CN" altLang="zh-CN" sz="2000" dirty="0">
              <a:solidFill>
                <a:srgbClr val="002A7E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dirty="0" smtClean="0"/>
              <a:t> 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  <a:ea typeface="+mn-ea"/>
              </a:rPr>
              <a:t>p=p-&gt;next;</a:t>
            </a:r>
          </a:p>
        </p:txBody>
      </p:sp>
      <p:sp>
        <p:nvSpPr>
          <p:cNvPr id="189" name="Rectangle 8"/>
          <p:cNvSpPr>
            <a:spLocks noChangeArrowheads="1"/>
          </p:cNvSpPr>
          <p:nvPr/>
        </p:nvSpPr>
        <p:spPr bwMode="auto">
          <a:xfrm>
            <a:off x="1104317" y="1922270"/>
            <a:ext cx="77063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000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p=B-&gt;</a:t>
            </a:r>
            <a:r>
              <a:rPr lang="en-US" altLang="zh-CN" sz="2000" dirty="0">
                <a:solidFill>
                  <a:srgbClr val="002A7E"/>
                </a:solidFill>
                <a:latin typeface="Times New Roman" panose="02020603050405020304" pitchFamily="18" charset="0"/>
              </a:rPr>
              <a:t>next;      </a:t>
            </a:r>
            <a:r>
              <a:rPr lang="en-US" altLang="zh-CN" sz="2000" dirty="0" smtClean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/*pre</a:t>
            </a:r>
            <a:r>
              <a:rPr lang="zh-CN" altLang="zh-CN" sz="2000" dirty="0" smtClean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指向</a:t>
            </a:r>
            <a:r>
              <a:rPr lang="zh-CN" altLang="en-US" sz="2000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头</a:t>
            </a:r>
            <a:r>
              <a:rPr lang="zh-CN" altLang="zh-CN" sz="2000" dirty="0" smtClean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结点</a:t>
            </a:r>
            <a:r>
              <a:rPr lang="zh-CN" altLang="en-US" sz="2000" dirty="0" smtClean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dirty="0" smtClean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000" dirty="0" smtClean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指向第一个元素结点</a:t>
            </a:r>
            <a:r>
              <a:rPr lang="en-US" altLang="zh-CN" sz="2000" dirty="0" smtClean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*/</a:t>
            </a:r>
            <a:endParaRPr lang="en-US" altLang="zh-CN" sz="2000" dirty="0">
              <a:solidFill>
                <a:srgbClr val="77777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1104317" y="1565421"/>
            <a:ext cx="2778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LinkList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p; </a:t>
            </a:r>
            <a:r>
              <a:rPr lang="en-US" altLang="zh-CN" sz="200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DataType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x;</a:t>
            </a:r>
            <a:endParaRPr lang="zh-CN" altLang="en-US" sz="2000" dirty="0"/>
          </a:p>
        </p:txBody>
      </p:sp>
      <p:sp>
        <p:nvSpPr>
          <p:cNvPr id="194" name="矩形 193"/>
          <p:cNvSpPr/>
          <p:nvPr/>
        </p:nvSpPr>
        <p:spPr>
          <a:xfrm>
            <a:off x="1099201" y="5083274"/>
            <a:ext cx="6696744" cy="1430178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时间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复杂度为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O(</a:t>
            </a:r>
            <a:r>
              <a:rPr lang="en-US" altLang="zh-CN" dirty="0" err="1" smtClean="0">
                <a:solidFill>
                  <a:schemeClr val="tx2">
                    <a:lumMod val="50000"/>
                  </a:schemeClr>
                </a:solidFill>
              </a:rPr>
              <a:t>Length_LinkList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(A)*</a:t>
            </a:r>
            <a:r>
              <a:rPr lang="en-US" altLang="zh-CN" dirty="0" err="1" smtClean="0">
                <a:solidFill>
                  <a:schemeClr val="tx2">
                    <a:lumMod val="50000"/>
                  </a:schemeClr>
                </a:solidFill>
              </a:rPr>
              <a:t>Length_LinkList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(B))</a:t>
            </a:r>
            <a:endParaRPr lang="zh-CN" altLang="en-US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311165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250" autoRev="1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250" autoRev="1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2" dur="250" autoRev="1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250" autoRev="1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250" autoRev="1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/>
      <p:bldP spid="189" grpId="0"/>
      <p:bldP spid="19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2"/>
          <p:cNvSpPr txBox="1">
            <a:spLocks noChangeArrowheads="1"/>
          </p:cNvSpPr>
          <p:nvPr/>
        </p:nvSpPr>
        <p:spPr bwMode="auto">
          <a:xfrm>
            <a:off x="9361" y="278608"/>
            <a:ext cx="836518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>
              <a:defRPr sz="4000">
                <a:solidFill>
                  <a:schemeClr val="tx2"/>
                </a:solidFill>
                <a:ea typeface="黑体" pitchFamily="2" charset="-122"/>
              </a:defRPr>
            </a:lvl2pPr>
            <a:lvl3pPr algn="ctr">
              <a:defRPr sz="4000">
                <a:solidFill>
                  <a:schemeClr val="tx2"/>
                </a:solidFill>
                <a:ea typeface="黑体" pitchFamily="2" charset="-122"/>
              </a:defRPr>
            </a:lvl3pPr>
            <a:lvl4pPr algn="ctr">
              <a:defRPr sz="4000">
                <a:solidFill>
                  <a:schemeClr val="tx2"/>
                </a:solidFill>
                <a:ea typeface="黑体" pitchFamily="2" charset="-122"/>
              </a:defRPr>
            </a:lvl4pPr>
            <a:lvl5pPr algn="ctr">
              <a:defRPr sz="4000">
                <a:solidFill>
                  <a:schemeClr val="tx2"/>
                </a:solidFill>
                <a:ea typeface="黑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9pPr>
          </a:lstStyle>
          <a:p>
            <a:r>
              <a:rPr lang="zh-CN" altLang="en-US" dirty="0" smtClean="0"/>
              <a:t>单链表应用举例</a:t>
            </a:r>
            <a:endParaRPr lang="en-US" altLang="zh-CN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79512" y="1196752"/>
            <a:ext cx="8496944" cy="65864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algn="l" eaLnBrk="1" hangingPunct="1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3200" dirty="0" smtClean="0">
                <a:solidFill>
                  <a:srgbClr val="9933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例</a:t>
            </a:r>
            <a:r>
              <a:rPr lang="en-US" altLang="zh-CN" sz="3200" dirty="0" smtClean="0">
                <a:solidFill>
                  <a:srgbClr val="9933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5:</a:t>
            </a:r>
            <a:r>
              <a:rPr lang="zh-CN" altLang="en-US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用链表求解约瑟夫</a:t>
            </a:r>
            <a:r>
              <a:rPr lang="zh-CN" altLang="en-US" sz="280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问题</a:t>
            </a:r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8886" y="1897067"/>
            <a:ext cx="83651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ts val="800"/>
              </a:spcBef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思路：</a:t>
            </a:r>
            <a:r>
              <a:rPr lang="zh-CN" altLang="zh-CN" sz="260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由于约瑟夫问题是</a:t>
            </a:r>
            <a:r>
              <a:rPr lang="en-US" altLang="zh-CN" sz="260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zh-CN" sz="260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个人围坐一圈，所以采用循环链表实现，又由于报数时可能循环到开始，所以采用不带头结点的循环链表结构。</a:t>
            </a:r>
          </a:p>
        </p:txBody>
      </p:sp>
    </p:spTree>
    <p:extLst>
      <p:ext uri="{BB962C8B-B14F-4D97-AF65-F5344CB8AC3E}">
        <p14:creationId xmlns:p14="http://schemas.microsoft.com/office/powerpoint/2010/main" val="3394341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1" descr="书架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1768475"/>
            <a:ext cx="604837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5425" y="1196975"/>
            <a:ext cx="8207375" cy="719138"/>
          </a:xfrm>
        </p:spPr>
        <p:txBody>
          <a:bodyPr/>
          <a:lstStyle/>
          <a:p>
            <a:pPr marL="400050" lvl="1" indent="-457200" eaLnBrk="1" hangingPunct="1">
              <a:lnSpc>
                <a:spcPct val="90000"/>
              </a:lnSpc>
              <a:spcBef>
                <a:spcPct val="0"/>
              </a:spcBef>
              <a:buSzPct val="60000"/>
              <a:defRPr/>
            </a:pPr>
            <a:r>
              <a:rPr lang="zh-CN" altLang="en-US" kern="12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线性表是实际问题的数据模型抽象</a:t>
            </a:r>
            <a:endParaRPr lang="zh-CN" altLang="en-US" kern="1200" dirty="0">
              <a:solidFill>
                <a:srgbClr val="333399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296863"/>
            <a:ext cx="5994400" cy="485775"/>
          </a:xfrm>
        </p:spPr>
        <p:txBody>
          <a:bodyPr/>
          <a:lstStyle/>
          <a:p>
            <a:pPr eaLnBrk="1" hangingPunct="1"/>
            <a:r>
              <a:rPr lang="en-US" altLang="zh-CN" smtClean="0"/>
              <a:t>2.1  </a:t>
            </a:r>
            <a:r>
              <a:rPr lang="zh-CN" altLang="en-US" smtClean="0"/>
              <a:t>线性表的逻辑结构</a:t>
            </a: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935038" y="4248150"/>
            <a:ext cx="6391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L=( book</a:t>
            </a:r>
            <a:r>
              <a:rPr lang="en-US" altLang="zh-CN" baseline="-250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,book</a:t>
            </a:r>
            <a:r>
              <a:rPr lang="en-US" altLang="zh-CN" baseline="-250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,...,book</a:t>
            </a:r>
            <a:r>
              <a:rPr lang="en-US" altLang="zh-CN" i="1" baseline="-250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aseline="-250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,book</a:t>
            </a:r>
            <a:r>
              <a:rPr lang="en-US" altLang="zh-CN" i="1" baseline="-25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,book</a:t>
            </a:r>
            <a:r>
              <a:rPr lang="en-US" altLang="zh-CN" i="1" baseline="-250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aseline="-250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,...,book</a:t>
            </a:r>
            <a:r>
              <a:rPr lang="en-US" altLang="zh-CN" i="1" baseline="-250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1035050" y="1768475"/>
            <a:ext cx="7505700" cy="23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book{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int  No;               //</a:t>
            </a:r>
            <a:r>
              <a:rPr lang="zh-CN" altLang="en-US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图书编号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*name;            //</a:t>
            </a:r>
            <a:r>
              <a:rPr lang="zh-CN" altLang="en-US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图书名称</a:t>
            </a:r>
            <a:endParaRPr lang="en-US" altLang="zh-CN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*</a:t>
            </a: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auther;            //</a:t>
            </a:r>
            <a:r>
              <a:rPr lang="zh-CN" altLang="en-US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作者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en-US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32114" y="3060709"/>
            <a:ext cx="7725192" cy="1077218"/>
          </a:xfrm>
          <a:prstGeom prst="rect">
            <a:avLst/>
          </a:prstGeom>
          <a:solidFill>
            <a:srgbClr val="92D050"/>
          </a:solidFill>
          <a:scene3d>
            <a:camera prst="perspectiveHeroicExtremeRightFacing"/>
            <a:lightRig rig="threePt" dir="t"/>
          </a:scene3d>
          <a:sp3d>
            <a:bevelT w="165100" prst="coolSlant"/>
          </a:sp3d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思考：</a:t>
            </a:r>
            <a:endParaRPr lang="en-US" altLang="zh-CN" sz="36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zh-CN" altLang="en-US" sz="28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你还能列举出哪此可以抽象成线性表的实际问题</a:t>
            </a:r>
            <a:endParaRPr lang="zh-CN" altLang="en-US" sz="2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0.43125 -0.372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63" y="-1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2"/>
          <p:cNvSpPr txBox="1">
            <a:spLocks noChangeArrowheads="1"/>
          </p:cNvSpPr>
          <p:nvPr/>
        </p:nvSpPr>
        <p:spPr bwMode="auto">
          <a:xfrm>
            <a:off x="9361" y="278608"/>
            <a:ext cx="836518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>
              <a:defRPr sz="4000">
                <a:solidFill>
                  <a:schemeClr val="tx2"/>
                </a:solidFill>
                <a:ea typeface="黑体" pitchFamily="2" charset="-122"/>
              </a:defRPr>
            </a:lvl2pPr>
            <a:lvl3pPr algn="ctr">
              <a:defRPr sz="4000">
                <a:solidFill>
                  <a:schemeClr val="tx2"/>
                </a:solidFill>
                <a:ea typeface="黑体" pitchFamily="2" charset="-122"/>
              </a:defRPr>
            </a:lvl3pPr>
            <a:lvl4pPr algn="ctr">
              <a:defRPr sz="4000">
                <a:solidFill>
                  <a:schemeClr val="tx2"/>
                </a:solidFill>
                <a:ea typeface="黑体" pitchFamily="2" charset="-122"/>
              </a:defRPr>
            </a:lvl4pPr>
            <a:lvl5pPr algn="ctr">
              <a:defRPr sz="4000">
                <a:solidFill>
                  <a:schemeClr val="tx2"/>
                </a:solidFill>
                <a:ea typeface="黑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9pPr>
          </a:lstStyle>
          <a:p>
            <a:r>
              <a:rPr lang="zh-CN" altLang="en-US" dirty="0" smtClean="0"/>
              <a:t>单链表应用举例</a:t>
            </a:r>
            <a:endParaRPr lang="en-US" altLang="zh-CN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79512" y="1196752"/>
            <a:ext cx="8496944" cy="65864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algn="l" eaLnBrk="1" hangingPunct="1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3200" dirty="0" smtClean="0">
                <a:solidFill>
                  <a:srgbClr val="9933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例</a:t>
            </a:r>
            <a:r>
              <a:rPr lang="en-US" altLang="zh-CN" sz="3200" dirty="0" smtClean="0">
                <a:solidFill>
                  <a:srgbClr val="9933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5:</a:t>
            </a:r>
            <a:r>
              <a:rPr lang="zh-CN" altLang="en-US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用链表求解约瑟夫</a:t>
            </a:r>
            <a:r>
              <a:rPr lang="zh-CN" altLang="en-US" sz="280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问题</a:t>
            </a:r>
            <a:r>
              <a:rPr lang="zh-CN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1855394"/>
            <a:ext cx="8365182" cy="3765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r>
              <a:rPr lang="zh-CN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步骤</a:t>
            </a:r>
            <a:r>
              <a:rPr lang="zh-CN" altLang="zh-CN" sz="2800" dirty="0"/>
              <a:t>：</a:t>
            </a:r>
          </a:p>
          <a:p>
            <a:pPr marL="514350" indent="-514350" eaLnBrk="1" hangingPunct="1">
              <a:spcBef>
                <a:spcPts val="800"/>
              </a:spcBef>
              <a:buFont typeface="+mj-lt"/>
              <a:buAutoNum type="arabicPeriod"/>
            </a:pPr>
            <a:r>
              <a:rPr lang="zh-CN" altLang="zh-CN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zh-CN" sz="260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不带头结点的循环链表中查找第</a:t>
            </a:r>
            <a:r>
              <a:rPr lang="en-US" altLang="zh-CN" sz="2600" dirty="0">
                <a:solidFill>
                  <a:srgbClr val="0066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zh-CN" sz="260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个结点，用</a:t>
            </a:r>
            <a:r>
              <a:rPr lang="en-US" altLang="zh-CN" sz="2600" dirty="0">
                <a:solidFill>
                  <a:srgbClr val="0066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sz="260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作为第</a:t>
            </a:r>
            <a:r>
              <a:rPr lang="en-US" altLang="zh-CN" sz="2600" dirty="0">
                <a:solidFill>
                  <a:srgbClr val="0066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zh-CN" sz="260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个结点的指针，</a:t>
            </a:r>
            <a:r>
              <a:rPr lang="en-US" altLang="zh-CN" sz="2600" dirty="0">
                <a:solidFill>
                  <a:srgbClr val="0066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pre</a:t>
            </a:r>
            <a:r>
              <a:rPr lang="zh-CN" altLang="zh-CN" sz="260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指向</a:t>
            </a:r>
            <a:r>
              <a:rPr lang="en-US" altLang="zh-CN" sz="2600" dirty="0">
                <a:solidFill>
                  <a:srgbClr val="0066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zh-CN" sz="260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前驱；</a:t>
            </a:r>
          </a:p>
          <a:p>
            <a:pPr marL="514350" indent="-514350" eaLnBrk="1" hangingPunct="1">
              <a:spcBef>
                <a:spcPts val="800"/>
              </a:spcBef>
              <a:buFont typeface="+mj-lt"/>
              <a:buAutoNum type="arabicPeriod"/>
            </a:pPr>
            <a:r>
              <a:rPr lang="zh-CN" altLang="zh-CN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lang="en-US" altLang="zh-CN" sz="2600" dirty="0">
                <a:solidFill>
                  <a:srgbClr val="0066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sz="260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所指的结点开始计数查找第</a:t>
            </a:r>
            <a:r>
              <a:rPr lang="en-US" altLang="zh-CN" sz="2600" dirty="0">
                <a:solidFill>
                  <a:srgbClr val="0066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zh-CN" sz="260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个结点；</a:t>
            </a:r>
          </a:p>
          <a:p>
            <a:pPr marL="514350" indent="-514350" eaLnBrk="1" hangingPunct="1">
              <a:spcBef>
                <a:spcPts val="800"/>
              </a:spcBef>
              <a:buFont typeface="+mj-lt"/>
              <a:buAutoNum type="arabicPeriod"/>
            </a:pPr>
            <a:r>
              <a:rPr lang="zh-CN" altLang="zh-CN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</a:t>
            </a:r>
            <a:r>
              <a:rPr lang="zh-CN" altLang="zh-CN" sz="260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该结点元素值；</a:t>
            </a:r>
          </a:p>
          <a:p>
            <a:pPr marL="514350" indent="-514350" eaLnBrk="1" hangingPunct="1">
              <a:spcBef>
                <a:spcPts val="800"/>
              </a:spcBef>
              <a:buFont typeface="+mj-lt"/>
              <a:buAutoNum type="arabicPeriod"/>
            </a:pPr>
            <a:r>
              <a:rPr lang="zh-CN" altLang="zh-CN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删除</a:t>
            </a:r>
            <a:r>
              <a:rPr lang="zh-CN" altLang="zh-CN" sz="260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该结点，同时将该结点下一结点指针作为当前指针即</a:t>
            </a:r>
            <a:r>
              <a:rPr lang="en-US" altLang="zh-CN" sz="2600" dirty="0">
                <a:solidFill>
                  <a:srgbClr val="0066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sz="260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指针，重复到步骤（</a:t>
            </a:r>
            <a:r>
              <a:rPr lang="en-US" altLang="zh-CN" sz="260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sz="260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），直到链表中所有结点都被删除完为止。</a:t>
            </a:r>
          </a:p>
        </p:txBody>
      </p:sp>
    </p:spTree>
    <p:extLst>
      <p:ext uri="{BB962C8B-B14F-4D97-AF65-F5344CB8AC3E}">
        <p14:creationId xmlns:p14="http://schemas.microsoft.com/office/powerpoint/2010/main" val="164500557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5805488"/>
            <a:ext cx="8966200" cy="863600"/>
          </a:xfrm>
        </p:spPr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zh-CN" altLang="en-US" sz="4000" dirty="0"/>
              <a:t>单链表实现约瑟夫示例</a:t>
            </a:r>
            <a:endParaRPr lang="en-US" altLang="zh-CN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单链表应用举例</a:t>
            </a:r>
            <a:endParaRPr lang="en-US" altLang="zh-CN" dirty="0"/>
          </a:p>
        </p:txBody>
      </p:sp>
      <p:grpSp>
        <p:nvGrpSpPr>
          <p:cNvPr id="429216" name="Group 160"/>
          <p:cNvGrpSpPr>
            <a:grpSpLocks/>
          </p:cNvGrpSpPr>
          <p:nvPr/>
        </p:nvGrpSpPr>
        <p:grpSpPr bwMode="auto">
          <a:xfrm>
            <a:off x="3779838" y="2071688"/>
            <a:ext cx="1012825" cy="354012"/>
            <a:chOff x="2472" y="663"/>
            <a:chExt cx="636" cy="268"/>
          </a:xfrm>
        </p:grpSpPr>
        <p:grpSp>
          <p:nvGrpSpPr>
            <p:cNvPr id="429066" name="Group 10"/>
            <p:cNvGrpSpPr>
              <a:grpSpLocks/>
            </p:cNvGrpSpPr>
            <p:nvPr/>
          </p:nvGrpSpPr>
          <p:grpSpPr bwMode="auto">
            <a:xfrm>
              <a:off x="2472" y="663"/>
              <a:ext cx="636" cy="268"/>
              <a:chOff x="0" y="0"/>
              <a:chExt cx="840" cy="312"/>
            </a:xfrm>
          </p:grpSpPr>
          <p:sp>
            <p:nvSpPr>
              <p:cNvPr id="429067" name="Rectangle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4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9068" name="Line 12"/>
              <p:cNvSpPr>
                <a:spLocks noChangeShapeType="1"/>
              </p:cNvSpPr>
              <p:nvPr/>
            </p:nvSpPr>
            <p:spPr bwMode="auto">
              <a:xfrm>
                <a:off x="420" y="0"/>
                <a:ext cx="0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9165" name="Text Box 109"/>
            <p:cNvSpPr txBox="1">
              <a:spLocks noChangeArrowheads="1"/>
            </p:cNvSpPr>
            <p:nvPr/>
          </p:nvSpPr>
          <p:spPr bwMode="auto">
            <a:xfrm>
              <a:off x="2517" y="709"/>
              <a:ext cx="22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lnSpc>
                  <a:spcPct val="96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429215" name="Group 159"/>
          <p:cNvGrpSpPr>
            <a:grpSpLocks/>
          </p:cNvGrpSpPr>
          <p:nvPr/>
        </p:nvGrpSpPr>
        <p:grpSpPr bwMode="auto">
          <a:xfrm>
            <a:off x="5435600" y="1412875"/>
            <a:ext cx="1009650" cy="354013"/>
            <a:chOff x="3288" y="981"/>
            <a:chExt cx="634" cy="268"/>
          </a:xfrm>
        </p:grpSpPr>
        <p:grpSp>
          <p:nvGrpSpPr>
            <p:cNvPr id="429144" name="Group 88"/>
            <p:cNvGrpSpPr>
              <a:grpSpLocks/>
            </p:cNvGrpSpPr>
            <p:nvPr/>
          </p:nvGrpSpPr>
          <p:grpSpPr bwMode="auto">
            <a:xfrm>
              <a:off x="3288" y="981"/>
              <a:ext cx="634" cy="268"/>
              <a:chOff x="0" y="0"/>
              <a:chExt cx="840" cy="312"/>
            </a:xfrm>
          </p:grpSpPr>
          <p:sp>
            <p:nvSpPr>
              <p:cNvPr id="429145" name="Rectangle 8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4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9146" name="Line 90"/>
              <p:cNvSpPr>
                <a:spLocks noChangeShapeType="1"/>
              </p:cNvSpPr>
              <p:nvPr/>
            </p:nvSpPr>
            <p:spPr bwMode="auto">
              <a:xfrm>
                <a:off x="420" y="0"/>
                <a:ext cx="0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9166" name="Text Box 110"/>
            <p:cNvSpPr txBox="1">
              <a:spLocks noChangeArrowheads="1"/>
            </p:cNvSpPr>
            <p:nvPr/>
          </p:nvSpPr>
          <p:spPr bwMode="auto">
            <a:xfrm>
              <a:off x="3288" y="1026"/>
              <a:ext cx="22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lnSpc>
                  <a:spcPct val="96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429214" name="Group 158"/>
          <p:cNvGrpSpPr>
            <a:grpSpLocks/>
          </p:cNvGrpSpPr>
          <p:nvPr/>
        </p:nvGrpSpPr>
        <p:grpSpPr bwMode="auto">
          <a:xfrm>
            <a:off x="7092950" y="2120900"/>
            <a:ext cx="1009650" cy="354013"/>
            <a:chOff x="3742" y="1389"/>
            <a:chExt cx="634" cy="268"/>
          </a:xfrm>
        </p:grpSpPr>
        <p:grpSp>
          <p:nvGrpSpPr>
            <p:cNvPr id="429113" name="Group 57"/>
            <p:cNvGrpSpPr>
              <a:grpSpLocks/>
            </p:cNvGrpSpPr>
            <p:nvPr/>
          </p:nvGrpSpPr>
          <p:grpSpPr bwMode="auto">
            <a:xfrm>
              <a:off x="3742" y="1389"/>
              <a:ext cx="634" cy="268"/>
              <a:chOff x="0" y="0"/>
              <a:chExt cx="840" cy="312"/>
            </a:xfrm>
          </p:grpSpPr>
          <p:sp>
            <p:nvSpPr>
              <p:cNvPr id="429114" name="Rectangle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4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9115" name="Line 59"/>
              <p:cNvSpPr>
                <a:spLocks noChangeShapeType="1"/>
              </p:cNvSpPr>
              <p:nvPr/>
            </p:nvSpPr>
            <p:spPr bwMode="auto">
              <a:xfrm>
                <a:off x="420" y="0"/>
                <a:ext cx="0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9167" name="Text Box 111"/>
            <p:cNvSpPr txBox="1">
              <a:spLocks noChangeArrowheads="1"/>
            </p:cNvSpPr>
            <p:nvPr/>
          </p:nvSpPr>
          <p:spPr bwMode="auto">
            <a:xfrm>
              <a:off x="3787" y="1389"/>
              <a:ext cx="22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lnSpc>
                  <a:spcPct val="96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429218" name="Group 162"/>
          <p:cNvGrpSpPr>
            <a:grpSpLocks/>
          </p:cNvGrpSpPr>
          <p:nvPr/>
        </p:nvGrpSpPr>
        <p:grpSpPr bwMode="auto">
          <a:xfrm>
            <a:off x="7954963" y="3295650"/>
            <a:ext cx="1011237" cy="354013"/>
            <a:chOff x="4195" y="1842"/>
            <a:chExt cx="635" cy="268"/>
          </a:xfrm>
        </p:grpSpPr>
        <p:grpSp>
          <p:nvGrpSpPr>
            <p:cNvPr id="429129" name="Group 73"/>
            <p:cNvGrpSpPr>
              <a:grpSpLocks/>
            </p:cNvGrpSpPr>
            <p:nvPr/>
          </p:nvGrpSpPr>
          <p:grpSpPr bwMode="auto">
            <a:xfrm>
              <a:off x="4195" y="1842"/>
              <a:ext cx="635" cy="268"/>
              <a:chOff x="0" y="0"/>
              <a:chExt cx="840" cy="312"/>
            </a:xfrm>
          </p:grpSpPr>
          <p:sp>
            <p:nvSpPr>
              <p:cNvPr id="429130" name="Rectangle 7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4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9131" name="Line 75"/>
              <p:cNvSpPr>
                <a:spLocks noChangeShapeType="1"/>
              </p:cNvSpPr>
              <p:nvPr/>
            </p:nvSpPr>
            <p:spPr bwMode="auto">
              <a:xfrm>
                <a:off x="420" y="0"/>
                <a:ext cx="0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9168" name="Text Box 112"/>
            <p:cNvSpPr txBox="1">
              <a:spLocks noChangeArrowheads="1"/>
            </p:cNvSpPr>
            <p:nvPr/>
          </p:nvSpPr>
          <p:spPr bwMode="auto">
            <a:xfrm>
              <a:off x="4195" y="1888"/>
              <a:ext cx="22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lnSpc>
                  <a:spcPct val="96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429217" name="Group 161"/>
          <p:cNvGrpSpPr>
            <a:grpSpLocks/>
          </p:cNvGrpSpPr>
          <p:nvPr/>
        </p:nvGrpSpPr>
        <p:grpSpPr bwMode="auto">
          <a:xfrm>
            <a:off x="6948488" y="4581525"/>
            <a:ext cx="1011237" cy="354013"/>
            <a:chOff x="4150" y="2523"/>
            <a:chExt cx="635" cy="268"/>
          </a:xfrm>
        </p:grpSpPr>
        <p:grpSp>
          <p:nvGrpSpPr>
            <p:cNvPr id="429069" name="Group 13"/>
            <p:cNvGrpSpPr>
              <a:grpSpLocks/>
            </p:cNvGrpSpPr>
            <p:nvPr/>
          </p:nvGrpSpPr>
          <p:grpSpPr bwMode="auto">
            <a:xfrm>
              <a:off x="4150" y="2523"/>
              <a:ext cx="635" cy="268"/>
              <a:chOff x="0" y="0"/>
              <a:chExt cx="840" cy="312"/>
            </a:xfrm>
          </p:grpSpPr>
          <p:sp>
            <p:nvSpPr>
              <p:cNvPr id="429070" name="Rectangle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4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9071" name="Line 15"/>
              <p:cNvSpPr>
                <a:spLocks noChangeShapeType="1"/>
              </p:cNvSpPr>
              <p:nvPr/>
            </p:nvSpPr>
            <p:spPr bwMode="auto">
              <a:xfrm>
                <a:off x="420" y="0"/>
                <a:ext cx="0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9169" name="Text Box 113"/>
            <p:cNvSpPr txBox="1">
              <a:spLocks noChangeArrowheads="1"/>
            </p:cNvSpPr>
            <p:nvPr/>
          </p:nvSpPr>
          <p:spPr bwMode="auto">
            <a:xfrm>
              <a:off x="4195" y="2568"/>
              <a:ext cx="22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lnSpc>
                  <a:spcPct val="96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429198" name="Group 142"/>
          <p:cNvGrpSpPr>
            <a:grpSpLocks/>
          </p:cNvGrpSpPr>
          <p:nvPr/>
        </p:nvGrpSpPr>
        <p:grpSpPr bwMode="auto">
          <a:xfrm>
            <a:off x="3851275" y="4508500"/>
            <a:ext cx="1009650" cy="354013"/>
            <a:chOff x="3560" y="3158"/>
            <a:chExt cx="634" cy="268"/>
          </a:xfrm>
        </p:grpSpPr>
        <p:grpSp>
          <p:nvGrpSpPr>
            <p:cNvPr id="429123" name="Group 67"/>
            <p:cNvGrpSpPr>
              <a:grpSpLocks/>
            </p:cNvGrpSpPr>
            <p:nvPr/>
          </p:nvGrpSpPr>
          <p:grpSpPr bwMode="auto">
            <a:xfrm>
              <a:off x="3560" y="3158"/>
              <a:ext cx="634" cy="268"/>
              <a:chOff x="0" y="0"/>
              <a:chExt cx="840" cy="312"/>
            </a:xfrm>
          </p:grpSpPr>
          <p:sp>
            <p:nvSpPr>
              <p:cNvPr id="429124" name="Rectangle 6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4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9125" name="Line 69"/>
              <p:cNvSpPr>
                <a:spLocks noChangeShapeType="1"/>
              </p:cNvSpPr>
              <p:nvPr/>
            </p:nvSpPr>
            <p:spPr bwMode="auto">
              <a:xfrm>
                <a:off x="420" y="0"/>
                <a:ext cx="0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9171" name="Text Box 115"/>
            <p:cNvSpPr txBox="1">
              <a:spLocks noChangeArrowheads="1"/>
            </p:cNvSpPr>
            <p:nvPr/>
          </p:nvSpPr>
          <p:spPr bwMode="auto">
            <a:xfrm>
              <a:off x="3606" y="3203"/>
              <a:ext cx="22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lnSpc>
                  <a:spcPct val="96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8</a:t>
              </a:r>
            </a:p>
          </p:txBody>
        </p:sp>
      </p:grpSp>
      <p:grpSp>
        <p:nvGrpSpPr>
          <p:cNvPr id="429202" name="Group 146"/>
          <p:cNvGrpSpPr>
            <a:grpSpLocks/>
          </p:cNvGrpSpPr>
          <p:nvPr/>
        </p:nvGrpSpPr>
        <p:grpSpPr bwMode="auto">
          <a:xfrm>
            <a:off x="2989263" y="3213100"/>
            <a:ext cx="1009650" cy="354013"/>
            <a:chOff x="1746" y="1434"/>
            <a:chExt cx="634" cy="268"/>
          </a:xfrm>
        </p:grpSpPr>
        <p:sp>
          <p:nvSpPr>
            <p:cNvPr id="429063" name="Text Box 7"/>
            <p:cNvSpPr txBox="1">
              <a:spLocks noChangeArrowheads="1"/>
            </p:cNvSpPr>
            <p:nvPr/>
          </p:nvSpPr>
          <p:spPr bwMode="auto">
            <a:xfrm>
              <a:off x="1791" y="1480"/>
              <a:ext cx="22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lnSpc>
                  <a:spcPct val="96000"/>
                </a:lnSpc>
              </a:pPr>
              <a:r>
                <a:rPr lang="en-US" altLang="zh-CN" sz="1600">
                  <a:latin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429199" name="Group 143"/>
            <p:cNvGrpSpPr>
              <a:grpSpLocks/>
            </p:cNvGrpSpPr>
            <p:nvPr/>
          </p:nvGrpSpPr>
          <p:grpSpPr bwMode="auto">
            <a:xfrm>
              <a:off x="1746" y="1434"/>
              <a:ext cx="634" cy="268"/>
              <a:chOff x="0" y="0"/>
              <a:chExt cx="840" cy="312"/>
            </a:xfrm>
          </p:grpSpPr>
          <p:sp>
            <p:nvSpPr>
              <p:cNvPr id="429200" name="Rectangle 14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40" cy="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9201" name="Line 145"/>
              <p:cNvSpPr>
                <a:spLocks noChangeShapeType="1"/>
              </p:cNvSpPr>
              <p:nvPr/>
            </p:nvSpPr>
            <p:spPr bwMode="auto">
              <a:xfrm>
                <a:off x="420" y="0"/>
                <a:ext cx="0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29219" name="Line 163"/>
          <p:cNvSpPr>
            <a:spLocks noChangeShapeType="1"/>
          </p:cNvSpPr>
          <p:nvPr/>
        </p:nvSpPr>
        <p:spPr bwMode="auto">
          <a:xfrm flipV="1">
            <a:off x="3851275" y="2492375"/>
            <a:ext cx="576263" cy="803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9220" name="Line 164"/>
          <p:cNvSpPr>
            <a:spLocks noChangeShapeType="1"/>
          </p:cNvSpPr>
          <p:nvPr/>
        </p:nvSpPr>
        <p:spPr bwMode="auto">
          <a:xfrm flipV="1">
            <a:off x="4643438" y="1700213"/>
            <a:ext cx="720725" cy="538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9221" name="Line 165"/>
          <p:cNvSpPr>
            <a:spLocks noChangeShapeType="1"/>
          </p:cNvSpPr>
          <p:nvPr/>
        </p:nvSpPr>
        <p:spPr bwMode="auto">
          <a:xfrm>
            <a:off x="6300788" y="1677988"/>
            <a:ext cx="86677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9222" name="Line 166"/>
          <p:cNvSpPr>
            <a:spLocks noChangeShapeType="1"/>
          </p:cNvSpPr>
          <p:nvPr/>
        </p:nvSpPr>
        <p:spPr bwMode="auto">
          <a:xfrm>
            <a:off x="7812088" y="2492375"/>
            <a:ext cx="650875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9223" name="Line 167"/>
          <p:cNvSpPr>
            <a:spLocks noChangeShapeType="1"/>
          </p:cNvSpPr>
          <p:nvPr/>
        </p:nvSpPr>
        <p:spPr bwMode="auto">
          <a:xfrm flipH="1">
            <a:off x="7885113" y="3573463"/>
            <a:ext cx="719137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29270" name="Group 214"/>
          <p:cNvGrpSpPr>
            <a:grpSpLocks/>
          </p:cNvGrpSpPr>
          <p:nvPr/>
        </p:nvGrpSpPr>
        <p:grpSpPr bwMode="auto">
          <a:xfrm>
            <a:off x="4787900" y="4786313"/>
            <a:ext cx="2808288" cy="1084262"/>
            <a:chOff x="3016" y="3015"/>
            <a:chExt cx="1769" cy="683"/>
          </a:xfrm>
        </p:grpSpPr>
        <p:grpSp>
          <p:nvGrpSpPr>
            <p:cNvPr id="429203" name="Group 147"/>
            <p:cNvGrpSpPr>
              <a:grpSpLocks/>
            </p:cNvGrpSpPr>
            <p:nvPr/>
          </p:nvGrpSpPr>
          <p:grpSpPr bwMode="auto">
            <a:xfrm>
              <a:off x="3424" y="3475"/>
              <a:ext cx="636" cy="223"/>
              <a:chOff x="3878" y="2750"/>
              <a:chExt cx="634" cy="268"/>
            </a:xfrm>
          </p:grpSpPr>
          <p:grpSp>
            <p:nvGrpSpPr>
              <p:cNvPr id="429126" name="Group 70"/>
              <p:cNvGrpSpPr>
                <a:grpSpLocks/>
              </p:cNvGrpSpPr>
              <p:nvPr/>
            </p:nvGrpSpPr>
            <p:grpSpPr bwMode="auto">
              <a:xfrm>
                <a:off x="3878" y="2750"/>
                <a:ext cx="634" cy="268"/>
                <a:chOff x="0" y="0"/>
                <a:chExt cx="840" cy="312"/>
              </a:xfrm>
            </p:grpSpPr>
            <p:sp>
              <p:nvSpPr>
                <p:cNvPr id="429127" name="Rectangle 7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40" cy="31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9128" name="Line 72"/>
                <p:cNvSpPr>
                  <a:spLocks noChangeShapeType="1"/>
                </p:cNvSpPr>
                <p:nvPr/>
              </p:nvSpPr>
              <p:spPr bwMode="auto">
                <a:xfrm>
                  <a:off x="420" y="0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29170" name="Text Box 114"/>
              <p:cNvSpPr txBox="1">
                <a:spLocks noChangeArrowheads="1"/>
              </p:cNvSpPr>
              <p:nvPr/>
            </p:nvSpPr>
            <p:spPr bwMode="auto">
              <a:xfrm>
                <a:off x="3923" y="2795"/>
                <a:ext cx="227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>
                  <a:lnSpc>
                    <a:spcPct val="96000"/>
                  </a:lnSpc>
                </a:pPr>
                <a:r>
                  <a:rPr lang="en-US" altLang="zh-CN" sz="1600">
                    <a:latin typeface="Times New Roman" panose="02020603050405020304" pitchFamily="18" charset="0"/>
                  </a:rPr>
                  <a:t>7</a:t>
                </a:r>
              </a:p>
            </p:txBody>
          </p:sp>
        </p:grpSp>
        <p:sp>
          <p:nvSpPr>
            <p:cNvPr id="429224" name="Line 168"/>
            <p:cNvSpPr>
              <a:spLocks noChangeShapeType="1"/>
            </p:cNvSpPr>
            <p:nvPr/>
          </p:nvSpPr>
          <p:spPr bwMode="auto">
            <a:xfrm flipH="1">
              <a:off x="4105" y="3015"/>
              <a:ext cx="680" cy="5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9225" name="Line 169"/>
            <p:cNvSpPr>
              <a:spLocks noChangeShapeType="1"/>
            </p:cNvSpPr>
            <p:nvPr/>
          </p:nvSpPr>
          <p:spPr bwMode="auto">
            <a:xfrm flipH="1" flipV="1">
              <a:off x="3016" y="3151"/>
              <a:ext cx="820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9226" name="Line 170"/>
          <p:cNvSpPr>
            <a:spLocks noChangeShapeType="1"/>
          </p:cNvSpPr>
          <p:nvPr/>
        </p:nvSpPr>
        <p:spPr bwMode="auto">
          <a:xfrm flipH="1" flipV="1">
            <a:off x="3924300" y="3573463"/>
            <a:ext cx="647700" cy="995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9227" name="Line 171"/>
          <p:cNvSpPr>
            <a:spLocks noChangeShapeType="1"/>
          </p:cNvSpPr>
          <p:nvPr/>
        </p:nvSpPr>
        <p:spPr bwMode="auto">
          <a:xfrm>
            <a:off x="2339975" y="2433638"/>
            <a:ext cx="100965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9228" name="Text Box 172"/>
          <p:cNvSpPr txBox="1">
            <a:spLocks noChangeArrowheads="1"/>
          </p:cNvSpPr>
          <p:nvPr/>
        </p:nvSpPr>
        <p:spPr bwMode="auto">
          <a:xfrm>
            <a:off x="323850" y="1989138"/>
            <a:ext cx="1239838" cy="636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just"/>
            <a:r>
              <a:rPr lang="en-US" altLang="zh-CN" sz="2800">
                <a:latin typeface="Times New Roman" panose="02020603050405020304" pitchFamily="18" charset="0"/>
              </a:rPr>
              <a:t>s=2</a:t>
            </a:r>
            <a:endParaRPr lang="en-US" altLang="zh-CN" sz="1000">
              <a:latin typeface="Times New Roman" panose="02020603050405020304" pitchFamily="18" charset="0"/>
            </a:endParaRPr>
          </a:p>
        </p:txBody>
      </p:sp>
      <p:sp>
        <p:nvSpPr>
          <p:cNvPr id="429229" name="Text Box 173"/>
          <p:cNvSpPr txBox="1">
            <a:spLocks noChangeArrowheads="1"/>
          </p:cNvSpPr>
          <p:nvPr/>
        </p:nvSpPr>
        <p:spPr bwMode="auto">
          <a:xfrm>
            <a:off x="323850" y="2997200"/>
            <a:ext cx="1239838" cy="636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just"/>
            <a:r>
              <a:rPr lang="en-US" altLang="zh-CN" sz="2800">
                <a:latin typeface="Times New Roman" panose="02020603050405020304" pitchFamily="18" charset="0"/>
              </a:rPr>
              <a:t>m=5</a:t>
            </a:r>
            <a:endParaRPr lang="en-US" altLang="zh-CN" sz="1000">
              <a:latin typeface="Times New Roman" panose="02020603050405020304" pitchFamily="18" charset="0"/>
            </a:endParaRPr>
          </a:p>
        </p:txBody>
      </p:sp>
      <p:sp>
        <p:nvSpPr>
          <p:cNvPr id="429231" name="Rectangle 175"/>
          <p:cNvSpPr>
            <a:spLocks noChangeArrowheads="1"/>
          </p:cNvSpPr>
          <p:nvPr/>
        </p:nvSpPr>
        <p:spPr bwMode="auto">
          <a:xfrm>
            <a:off x="1835150" y="1931988"/>
            <a:ext cx="1011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head</a:t>
            </a:r>
            <a:endParaRPr lang="zh-CN" altLang="en-US"/>
          </a:p>
        </p:txBody>
      </p:sp>
      <p:grpSp>
        <p:nvGrpSpPr>
          <p:cNvPr id="429233" name="Group 177"/>
          <p:cNvGrpSpPr>
            <a:grpSpLocks/>
          </p:cNvGrpSpPr>
          <p:nvPr/>
        </p:nvGrpSpPr>
        <p:grpSpPr bwMode="auto">
          <a:xfrm>
            <a:off x="3276600" y="1423988"/>
            <a:ext cx="720725" cy="538162"/>
            <a:chOff x="1565" y="799"/>
            <a:chExt cx="453" cy="408"/>
          </a:xfrm>
        </p:grpSpPr>
        <p:sp>
          <p:nvSpPr>
            <p:cNvPr id="429230" name="Rectangle 174"/>
            <p:cNvSpPr>
              <a:spLocks noChangeArrowheads="1"/>
            </p:cNvSpPr>
            <p:nvPr/>
          </p:nvSpPr>
          <p:spPr bwMode="auto">
            <a:xfrm>
              <a:off x="1565" y="799"/>
              <a:ext cx="222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429232" name="Line 176"/>
            <p:cNvSpPr>
              <a:spLocks noChangeShapeType="1"/>
            </p:cNvSpPr>
            <p:nvPr/>
          </p:nvSpPr>
          <p:spPr bwMode="auto">
            <a:xfrm>
              <a:off x="1701" y="981"/>
              <a:ext cx="317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29234" name="Group 178"/>
          <p:cNvGrpSpPr>
            <a:grpSpLocks/>
          </p:cNvGrpSpPr>
          <p:nvPr/>
        </p:nvGrpSpPr>
        <p:grpSpPr bwMode="auto">
          <a:xfrm>
            <a:off x="3203575" y="3933825"/>
            <a:ext cx="720725" cy="538163"/>
            <a:chOff x="1565" y="799"/>
            <a:chExt cx="453" cy="408"/>
          </a:xfrm>
        </p:grpSpPr>
        <p:sp>
          <p:nvSpPr>
            <p:cNvPr id="429235" name="Rectangle 179"/>
            <p:cNvSpPr>
              <a:spLocks noChangeArrowheads="1"/>
            </p:cNvSpPr>
            <p:nvPr/>
          </p:nvSpPr>
          <p:spPr bwMode="auto">
            <a:xfrm>
              <a:off x="1565" y="799"/>
              <a:ext cx="222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429236" name="Line 180"/>
            <p:cNvSpPr>
              <a:spLocks noChangeShapeType="1"/>
            </p:cNvSpPr>
            <p:nvPr/>
          </p:nvSpPr>
          <p:spPr bwMode="auto">
            <a:xfrm>
              <a:off x="1701" y="981"/>
              <a:ext cx="317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29237" name="Group 181"/>
          <p:cNvGrpSpPr>
            <a:grpSpLocks/>
          </p:cNvGrpSpPr>
          <p:nvPr/>
        </p:nvGrpSpPr>
        <p:grpSpPr bwMode="auto">
          <a:xfrm>
            <a:off x="6156325" y="4076700"/>
            <a:ext cx="720725" cy="538163"/>
            <a:chOff x="1565" y="799"/>
            <a:chExt cx="453" cy="408"/>
          </a:xfrm>
        </p:grpSpPr>
        <p:sp>
          <p:nvSpPr>
            <p:cNvPr id="429238" name="Rectangle 182"/>
            <p:cNvSpPr>
              <a:spLocks noChangeArrowheads="1"/>
            </p:cNvSpPr>
            <p:nvPr/>
          </p:nvSpPr>
          <p:spPr bwMode="auto">
            <a:xfrm>
              <a:off x="1565" y="799"/>
              <a:ext cx="39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pre</a:t>
              </a:r>
              <a:endParaRPr lang="zh-CN" altLang="en-US"/>
            </a:p>
          </p:txBody>
        </p:sp>
        <p:sp>
          <p:nvSpPr>
            <p:cNvPr id="429239" name="Line 183"/>
            <p:cNvSpPr>
              <a:spLocks noChangeShapeType="1"/>
            </p:cNvSpPr>
            <p:nvPr/>
          </p:nvSpPr>
          <p:spPr bwMode="auto">
            <a:xfrm>
              <a:off x="1701" y="981"/>
              <a:ext cx="317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9240" name="Line 184"/>
          <p:cNvSpPr>
            <a:spLocks noChangeShapeType="1"/>
          </p:cNvSpPr>
          <p:nvPr/>
        </p:nvSpPr>
        <p:spPr bwMode="auto">
          <a:xfrm flipH="1">
            <a:off x="4859338" y="4797425"/>
            <a:ext cx="2017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29244" name="Group 188"/>
          <p:cNvGrpSpPr>
            <a:grpSpLocks/>
          </p:cNvGrpSpPr>
          <p:nvPr/>
        </p:nvGrpSpPr>
        <p:grpSpPr bwMode="auto">
          <a:xfrm>
            <a:off x="5867400" y="4652963"/>
            <a:ext cx="350838" cy="863600"/>
            <a:chOff x="3696" y="2931"/>
            <a:chExt cx="221" cy="544"/>
          </a:xfrm>
        </p:grpSpPr>
        <p:sp>
          <p:nvSpPr>
            <p:cNvPr id="429242" name="Rectangle 186"/>
            <p:cNvSpPr>
              <a:spLocks noChangeArrowheads="1"/>
            </p:cNvSpPr>
            <p:nvPr/>
          </p:nvSpPr>
          <p:spPr bwMode="auto">
            <a:xfrm>
              <a:off x="3696" y="2931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429243" name="Line 187"/>
            <p:cNvSpPr>
              <a:spLocks noChangeShapeType="1"/>
            </p:cNvSpPr>
            <p:nvPr/>
          </p:nvSpPr>
          <p:spPr bwMode="auto">
            <a:xfrm>
              <a:off x="3833" y="3203"/>
              <a:ext cx="49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29245" name="Group 189"/>
          <p:cNvGrpSpPr>
            <a:grpSpLocks/>
          </p:cNvGrpSpPr>
          <p:nvPr/>
        </p:nvGrpSpPr>
        <p:grpSpPr bwMode="auto">
          <a:xfrm>
            <a:off x="5651500" y="692150"/>
            <a:ext cx="350838" cy="863600"/>
            <a:chOff x="3696" y="2931"/>
            <a:chExt cx="221" cy="544"/>
          </a:xfrm>
        </p:grpSpPr>
        <p:sp>
          <p:nvSpPr>
            <p:cNvPr id="429246" name="Rectangle 190"/>
            <p:cNvSpPr>
              <a:spLocks noChangeArrowheads="1"/>
            </p:cNvSpPr>
            <p:nvPr/>
          </p:nvSpPr>
          <p:spPr bwMode="auto">
            <a:xfrm>
              <a:off x="3696" y="2931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429247" name="Line 191"/>
            <p:cNvSpPr>
              <a:spLocks noChangeShapeType="1"/>
            </p:cNvSpPr>
            <p:nvPr/>
          </p:nvSpPr>
          <p:spPr bwMode="auto">
            <a:xfrm>
              <a:off x="3833" y="3203"/>
              <a:ext cx="49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29248" name="Group 192"/>
          <p:cNvGrpSpPr>
            <a:grpSpLocks/>
          </p:cNvGrpSpPr>
          <p:nvPr/>
        </p:nvGrpSpPr>
        <p:grpSpPr bwMode="auto">
          <a:xfrm>
            <a:off x="2124075" y="2924175"/>
            <a:ext cx="720725" cy="538163"/>
            <a:chOff x="1565" y="799"/>
            <a:chExt cx="453" cy="408"/>
          </a:xfrm>
        </p:grpSpPr>
        <p:sp>
          <p:nvSpPr>
            <p:cNvPr id="429249" name="Rectangle 193"/>
            <p:cNvSpPr>
              <a:spLocks noChangeArrowheads="1"/>
            </p:cNvSpPr>
            <p:nvPr/>
          </p:nvSpPr>
          <p:spPr bwMode="auto">
            <a:xfrm>
              <a:off x="1565" y="799"/>
              <a:ext cx="39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pre</a:t>
              </a:r>
              <a:endParaRPr lang="zh-CN" altLang="en-US"/>
            </a:p>
          </p:txBody>
        </p:sp>
        <p:sp>
          <p:nvSpPr>
            <p:cNvPr id="429250" name="Line 194"/>
            <p:cNvSpPr>
              <a:spLocks noChangeShapeType="1"/>
            </p:cNvSpPr>
            <p:nvPr/>
          </p:nvSpPr>
          <p:spPr bwMode="auto">
            <a:xfrm>
              <a:off x="1701" y="981"/>
              <a:ext cx="317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29251" name="Group 195"/>
          <p:cNvGrpSpPr>
            <a:grpSpLocks/>
          </p:cNvGrpSpPr>
          <p:nvPr/>
        </p:nvGrpSpPr>
        <p:grpSpPr bwMode="auto">
          <a:xfrm>
            <a:off x="7308850" y="1125538"/>
            <a:ext cx="350838" cy="863600"/>
            <a:chOff x="3696" y="2931"/>
            <a:chExt cx="221" cy="544"/>
          </a:xfrm>
        </p:grpSpPr>
        <p:sp>
          <p:nvSpPr>
            <p:cNvPr id="429252" name="Rectangle 196"/>
            <p:cNvSpPr>
              <a:spLocks noChangeArrowheads="1"/>
            </p:cNvSpPr>
            <p:nvPr/>
          </p:nvSpPr>
          <p:spPr bwMode="auto">
            <a:xfrm>
              <a:off x="3696" y="2931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429253" name="Line 197"/>
            <p:cNvSpPr>
              <a:spLocks noChangeShapeType="1"/>
            </p:cNvSpPr>
            <p:nvPr/>
          </p:nvSpPr>
          <p:spPr bwMode="auto">
            <a:xfrm>
              <a:off x="3833" y="3203"/>
              <a:ext cx="49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9254" name="Line 198"/>
          <p:cNvSpPr>
            <a:spLocks noChangeShapeType="1"/>
          </p:cNvSpPr>
          <p:nvPr/>
        </p:nvSpPr>
        <p:spPr bwMode="auto">
          <a:xfrm>
            <a:off x="6156325" y="1700213"/>
            <a:ext cx="1728788" cy="1728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29258" name="Group 202"/>
          <p:cNvGrpSpPr>
            <a:grpSpLocks/>
          </p:cNvGrpSpPr>
          <p:nvPr/>
        </p:nvGrpSpPr>
        <p:grpSpPr bwMode="auto">
          <a:xfrm>
            <a:off x="3419475" y="2349500"/>
            <a:ext cx="350838" cy="863600"/>
            <a:chOff x="3696" y="2931"/>
            <a:chExt cx="221" cy="544"/>
          </a:xfrm>
        </p:grpSpPr>
        <p:sp>
          <p:nvSpPr>
            <p:cNvPr id="429259" name="Rectangle 203"/>
            <p:cNvSpPr>
              <a:spLocks noChangeArrowheads="1"/>
            </p:cNvSpPr>
            <p:nvPr/>
          </p:nvSpPr>
          <p:spPr bwMode="auto">
            <a:xfrm>
              <a:off x="3696" y="2931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429260" name="Line 204"/>
            <p:cNvSpPr>
              <a:spLocks noChangeShapeType="1"/>
            </p:cNvSpPr>
            <p:nvPr/>
          </p:nvSpPr>
          <p:spPr bwMode="auto">
            <a:xfrm>
              <a:off x="3833" y="3203"/>
              <a:ext cx="49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29271" name="Group 215"/>
          <p:cNvGrpSpPr>
            <a:grpSpLocks/>
          </p:cNvGrpSpPr>
          <p:nvPr/>
        </p:nvGrpSpPr>
        <p:grpSpPr bwMode="auto">
          <a:xfrm>
            <a:off x="4067175" y="1020763"/>
            <a:ext cx="1296988" cy="463550"/>
            <a:chOff x="2562" y="643"/>
            <a:chExt cx="817" cy="292"/>
          </a:xfrm>
        </p:grpSpPr>
        <p:sp>
          <p:nvSpPr>
            <p:cNvPr id="429264" name="Line 208"/>
            <p:cNvSpPr>
              <a:spLocks noChangeShapeType="1"/>
            </p:cNvSpPr>
            <p:nvPr/>
          </p:nvSpPr>
          <p:spPr bwMode="auto">
            <a:xfrm>
              <a:off x="2671" y="810"/>
              <a:ext cx="708" cy="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9265" name="Text Box 209"/>
            <p:cNvSpPr txBox="1">
              <a:spLocks noChangeArrowheads="1"/>
            </p:cNvSpPr>
            <p:nvPr/>
          </p:nvSpPr>
          <p:spPr bwMode="auto">
            <a:xfrm>
              <a:off x="2562" y="643"/>
              <a:ext cx="3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pre</a:t>
              </a:r>
            </a:p>
          </p:txBody>
        </p:sp>
      </p:grpSp>
      <p:sp>
        <p:nvSpPr>
          <p:cNvPr id="429268" name="Line 212"/>
          <p:cNvSpPr>
            <a:spLocks noChangeShapeType="1"/>
          </p:cNvSpPr>
          <p:nvPr/>
        </p:nvSpPr>
        <p:spPr bwMode="auto">
          <a:xfrm flipV="1">
            <a:off x="4500563" y="1916113"/>
            <a:ext cx="1511300" cy="2520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9269" name="Line 213"/>
          <p:cNvSpPr>
            <a:spLocks noChangeShapeType="1"/>
          </p:cNvSpPr>
          <p:nvPr/>
        </p:nvSpPr>
        <p:spPr bwMode="auto">
          <a:xfrm flipV="1">
            <a:off x="3851275" y="1844675"/>
            <a:ext cx="1728788" cy="151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29275" name="Group 219"/>
          <p:cNvGrpSpPr>
            <a:grpSpLocks/>
          </p:cNvGrpSpPr>
          <p:nvPr/>
        </p:nvGrpSpPr>
        <p:grpSpPr bwMode="auto">
          <a:xfrm>
            <a:off x="8459788" y="2205038"/>
            <a:ext cx="350837" cy="863600"/>
            <a:chOff x="3696" y="2931"/>
            <a:chExt cx="221" cy="544"/>
          </a:xfrm>
        </p:grpSpPr>
        <p:sp>
          <p:nvSpPr>
            <p:cNvPr id="429276" name="Rectangle 220"/>
            <p:cNvSpPr>
              <a:spLocks noChangeArrowheads="1"/>
            </p:cNvSpPr>
            <p:nvPr/>
          </p:nvSpPr>
          <p:spPr bwMode="auto">
            <a:xfrm>
              <a:off x="3696" y="2931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429277" name="Line 221"/>
            <p:cNvSpPr>
              <a:spLocks noChangeShapeType="1"/>
            </p:cNvSpPr>
            <p:nvPr/>
          </p:nvSpPr>
          <p:spPr bwMode="auto">
            <a:xfrm>
              <a:off x="3833" y="3203"/>
              <a:ext cx="49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29278" name="Group 222"/>
          <p:cNvGrpSpPr>
            <a:grpSpLocks/>
          </p:cNvGrpSpPr>
          <p:nvPr/>
        </p:nvGrpSpPr>
        <p:grpSpPr bwMode="auto">
          <a:xfrm>
            <a:off x="2987675" y="4221163"/>
            <a:ext cx="720725" cy="538162"/>
            <a:chOff x="1565" y="799"/>
            <a:chExt cx="453" cy="408"/>
          </a:xfrm>
        </p:grpSpPr>
        <p:sp>
          <p:nvSpPr>
            <p:cNvPr id="429279" name="Rectangle 223"/>
            <p:cNvSpPr>
              <a:spLocks noChangeArrowheads="1"/>
            </p:cNvSpPr>
            <p:nvPr/>
          </p:nvSpPr>
          <p:spPr bwMode="auto">
            <a:xfrm>
              <a:off x="1565" y="799"/>
              <a:ext cx="39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pre</a:t>
              </a:r>
              <a:endParaRPr lang="zh-CN" altLang="en-US"/>
            </a:p>
          </p:txBody>
        </p:sp>
        <p:sp>
          <p:nvSpPr>
            <p:cNvPr id="429280" name="Line 224"/>
            <p:cNvSpPr>
              <a:spLocks noChangeShapeType="1"/>
            </p:cNvSpPr>
            <p:nvPr/>
          </p:nvSpPr>
          <p:spPr bwMode="auto">
            <a:xfrm>
              <a:off x="1701" y="981"/>
              <a:ext cx="317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9294" name="Line 238"/>
          <p:cNvSpPr>
            <a:spLocks noChangeShapeType="1"/>
          </p:cNvSpPr>
          <p:nvPr/>
        </p:nvSpPr>
        <p:spPr bwMode="auto">
          <a:xfrm flipV="1">
            <a:off x="4716463" y="3500438"/>
            <a:ext cx="3097212" cy="1225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29295" name="Group 239"/>
          <p:cNvGrpSpPr>
            <a:grpSpLocks/>
          </p:cNvGrpSpPr>
          <p:nvPr/>
        </p:nvGrpSpPr>
        <p:grpSpPr bwMode="auto">
          <a:xfrm>
            <a:off x="7164388" y="3644900"/>
            <a:ext cx="350837" cy="863600"/>
            <a:chOff x="3696" y="2931"/>
            <a:chExt cx="221" cy="544"/>
          </a:xfrm>
        </p:grpSpPr>
        <p:sp>
          <p:nvSpPr>
            <p:cNvPr id="429296" name="Rectangle 240"/>
            <p:cNvSpPr>
              <a:spLocks noChangeArrowheads="1"/>
            </p:cNvSpPr>
            <p:nvPr/>
          </p:nvSpPr>
          <p:spPr bwMode="auto">
            <a:xfrm>
              <a:off x="3696" y="2931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429297" name="Line 241"/>
            <p:cNvSpPr>
              <a:spLocks noChangeShapeType="1"/>
            </p:cNvSpPr>
            <p:nvPr/>
          </p:nvSpPr>
          <p:spPr bwMode="auto">
            <a:xfrm>
              <a:off x="3833" y="3203"/>
              <a:ext cx="49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29298" name="Group 242"/>
          <p:cNvGrpSpPr>
            <a:grpSpLocks/>
          </p:cNvGrpSpPr>
          <p:nvPr/>
        </p:nvGrpSpPr>
        <p:grpSpPr bwMode="auto">
          <a:xfrm>
            <a:off x="7380288" y="2708275"/>
            <a:ext cx="720725" cy="538163"/>
            <a:chOff x="1565" y="799"/>
            <a:chExt cx="453" cy="408"/>
          </a:xfrm>
        </p:grpSpPr>
        <p:sp>
          <p:nvSpPr>
            <p:cNvPr id="429299" name="Rectangle 243"/>
            <p:cNvSpPr>
              <a:spLocks noChangeArrowheads="1"/>
            </p:cNvSpPr>
            <p:nvPr/>
          </p:nvSpPr>
          <p:spPr bwMode="auto">
            <a:xfrm>
              <a:off x="1565" y="799"/>
              <a:ext cx="39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pre</a:t>
              </a:r>
              <a:endParaRPr lang="zh-CN" altLang="en-US"/>
            </a:p>
          </p:txBody>
        </p:sp>
        <p:sp>
          <p:nvSpPr>
            <p:cNvPr id="429300" name="Line 244"/>
            <p:cNvSpPr>
              <a:spLocks noChangeShapeType="1"/>
            </p:cNvSpPr>
            <p:nvPr/>
          </p:nvSpPr>
          <p:spPr bwMode="auto">
            <a:xfrm>
              <a:off x="1701" y="981"/>
              <a:ext cx="317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9301" name="Line 245"/>
          <p:cNvSpPr>
            <a:spLocks noChangeShapeType="1"/>
          </p:cNvSpPr>
          <p:nvPr/>
        </p:nvSpPr>
        <p:spPr bwMode="auto">
          <a:xfrm flipH="1">
            <a:off x="5003800" y="3573463"/>
            <a:ext cx="3168650" cy="1150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9303" name="Freeform 247"/>
          <p:cNvSpPr>
            <a:spLocks/>
          </p:cNvSpPr>
          <p:nvPr/>
        </p:nvSpPr>
        <p:spPr bwMode="auto">
          <a:xfrm>
            <a:off x="8027988" y="3644900"/>
            <a:ext cx="863600" cy="503238"/>
          </a:xfrm>
          <a:custGeom>
            <a:avLst/>
            <a:gdLst>
              <a:gd name="T0" fmla="*/ 476 w 544"/>
              <a:gd name="T1" fmla="*/ 0 h 317"/>
              <a:gd name="T2" fmla="*/ 476 w 544"/>
              <a:gd name="T3" fmla="*/ 272 h 317"/>
              <a:gd name="T4" fmla="*/ 68 w 544"/>
              <a:gd name="T5" fmla="*/ 272 h 317"/>
              <a:gd name="T6" fmla="*/ 68 w 544"/>
              <a:gd name="T7" fmla="*/ 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4" h="317">
                <a:moveTo>
                  <a:pt x="476" y="0"/>
                </a:moveTo>
                <a:cubicBezTo>
                  <a:pt x="510" y="113"/>
                  <a:pt x="544" y="227"/>
                  <a:pt x="476" y="272"/>
                </a:cubicBezTo>
                <a:cubicBezTo>
                  <a:pt x="408" y="317"/>
                  <a:pt x="136" y="317"/>
                  <a:pt x="68" y="272"/>
                </a:cubicBezTo>
                <a:cubicBezTo>
                  <a:pt x="0" y="227"/>
                  <a:pt x="68" y="45"/>
                  <a:pt x="68" y="0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78064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9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9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9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9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9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9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9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9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429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9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29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429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29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29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9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29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429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29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29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429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9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9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429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29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29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429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429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429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429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29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29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29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29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500"/>
                                        <p:tgtEl>
                                          <p:spTgt spid="429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29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29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29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29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500"/>
                                        <p:tgtEl>
                                          <p:spTgt spid="429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429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0" dur="500"/>
                                        <p:tgtEl>
                                          <p:spTgt spid="429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3" dur="500"/>
                                        <p:tgtEl>
                                          <p:spTgt spid="429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6" dur="500"/>
                                        <p:tgtEl>
                                          <p:spTgt spid="429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9" dur="500"/>
                                        <p:tgtEl>
                                          <p:spTgt spid="429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29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29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29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29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29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29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429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9" dur="500"/>
                                        <p:tgtEl>
                                          <p:spTgt spid="429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2" dur="500"/>
                                        <p:tgtEl>
                                          <p:spTgt spid="429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429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29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1" dur="500"/>
                                        <p:tgtEl>
                                          <p:spTgt spid="429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4" dur="500"/>
                                        <p:tgtEl>
                                          <p:spTgt spid="429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7" dur="500"/>
                                        <p:tgtEl>
                                          <p:spTgt spid="429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0" dur="500"/>
                                        <p:tgtEl>
                                          <p:spTgt spid="429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29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429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29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429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 tmFilter="0, 0; .2, .5; .8, .5; 1, 0"/>
                                        <p:tgtEl>
                                          <p:spTgt spid="4292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4" dur="250" autoRev="1" fill="hold"/>
                                        <p:tgtEl>
                                          <p:spTgt spid="4292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 tmFilter="0, 0; .2, .5; .8, .5; 1, 0"/>
                                        <p:tgtEl>
                                          <p:spTgt spid="4292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7" dur="250" autoRev="1" fill="hold"/>
                                        <p:tgtEl>
                                          <p:spTgt spid="4292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1" dur="500"/>
                                        <p:tgtEl>
                                          <p:spTgt spid="429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4" dur="500"/>
                                        <p:tgtEl>
                                          <p:spTgt spid="429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7" dur="500"/>
                                        <p:tgtEl>
                                          <p:spTgt spid="429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0" dur="500"/>
                                        <p:tgtEl>
                                          <p:spTgt spid="429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429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429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429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429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7" dur="500"/>
                                        <p:tgtEl>
                                          <p:spTgt spid="429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0" dur="500"/>
                                        <p:tgtEl>
                                          <p:spTgt spid="429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5" dur="500"/>
                                        <p:tgtEl>
                                          <p:spTgt spid="429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8" dur="500"/>
                                        <p:tgtEl>
                                          <p:spTgt spid="429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1" dur="500"/>
                                        <p:tgtEl>
                                          <p:spTgt spid="429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4" dur="500"/>
                                        <p:tgtEl>
                                          <p:spTgt spid="429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429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429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429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429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 tmFilter="0, 0; .2, .5; .8, .5; 1, 0"/>
                                        <p:tgtEl>
                                          <p:spTgt spid="4292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8" dur="250" autoRev="1" fill="hold"/>
                                        <p:tgtEl>
                                          <p:spTgt spid="4292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 tmFilter="0, 0; .2, .5; .8, .5; 1, 0"/>
                                        <p:tgtEl>
                                          <p:spTgt spid="4292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1" dur="250" autoRev="1" fill="hold"/>
                                        <p:tgtEl>
                                          <p:spTgt spid="4292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5" dur="500"/>
                                        <p:tgtEl>
                                          <p:spTgt spid="429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8" dur="500"/>
                                        <p:tgtEl>
                                          <p:spTgt spid="429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1" dur="500"/>
                                        <p:tgtEl>
                                          <p:spTgt spid="429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4" dur="500"/>
                                        <p:tgtEl>
                                          <p:spTgt spid="429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429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429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429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429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219" grpId="0" animBg="1"/>
      <p:bldP spid="429220" grpId="0" animBg="1"/>
      <p:bldP spid="429221" grpId="0" animBg="1"/>
      <p:bldP spid="429222" grpId="0" animBg="1"/>
      <p:bldP spid="429223" grpId="0" animBg="1"/>
      <p:bldP spid="429226" grpId="0" animBg="1"/>
      <p:bldP spid="429228" grpId="0" animBg="1"/>
      <p:bldP spid="429229" grpId="0" animBg="1"/>
      <p:bldP spid="429240" grpId="0" animBg="1"/>
      <p:bldP spid="429240" grpId="1" animBg="1"/>
      <p:bldP spid="429254" grpId="0" animBg="1"/>
      <p:bldP spid="429254" grpId="1" animBg="1"/>
      <p:bldP spid="429268" grpId="0" animBg="1"/>
      <p:bldP spid="429268" grpId="1" animBg="1"/>
      <p:bldP spid="429269" grpId="0" animBg="1"/>
      <p:bldP spid="429269" grpId="1" animBg="1"/>
      <p:bldP spid="429294" grpId="0" animBg="1"/>
      <p:bldP spid="429294" grpId="1" animBg="1"/>
      <p:bldP spid="429301" grpId="0" animBg="1"/>
      <p:bldP spid="429301" grpId="1" animBg="1"/>
      <p:bldP spid="42930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7772400" cy="576262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链式存储的</a:t>
            </a:r>
            <a:r>
              <a:rPr lang="en-US" altLang="zh-CN" dirty="0">
                <a:solidFill>
                  <a:srgbClr val="0000FF"/>
                </a:solidFill>
              </a:rPr>
              <a:t>C</a:t>
            </a:r>
            <a:r>
              <a:rPr lang="zh-CN" altLang="en-US" dirty="0">
                <a:solidFill>
                  <a:srgbClr val="0000FF"/>
                </a:solidFill>
              </a:rPr>
              <a:t>语言算法</a:t>
            </a:r>
          </a:p>
        </p:txBody>
      </p:sp>
      <p:sp>
        <p:nvSpPr>
          <p:cNvPr id="2" name="矩形 1"/>
          <p:cNvSpPr/>
          <p:nvPr/>
        </p:nvSpPr>
        <p:spPr>
          <a:xfrm>
            <a:off x="123156" y="1156904"/>
            <a:ext cx="8748464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kern="0" dirty="0" err="1">
                <a:solidFill>
                  <a:srgbClr val="002A7E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rgbClr val="002A7E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josephus</a:t>
            </a:r>
            <a:r>
              <a:rPr lang="en-US" altLang="zh-CN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_ </a:t>
            </a:r>
            <a:r>
              <a:rPr lang="en-US" altLang="zh-CN" kern="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LinkList</a:t>
            </a:r>
            <a:r>
              <a:rPr lang="en-US" altLang="zh-CN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2A7E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2A7E"/>
                </a:solidFill>
                <a:latin typeface="Times New Roman" panose="02020603050405020304" pitchFamily="18" charset="0"/>
              </a:rPr>
              <a:t>LinkList</a:t>
            </a:r>
            <a:r>
              <a:rPr lang="en-US" altLang="zh-CN" kern="0" dirty="0">
                <a:solidFill>
                  <a:srgbClr val="002A7E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002A7E"/>
                </a:solidFill>
                <a:latin typeface="Times New Roman" panose="02020603050405020304" pitchFamily="18" charset="0"/>
              </a:rPr>
              <a:t>josephus_Link</a:t>
            </a:r>
            <a:r>
              <a:rPr lang="en-US" altLang="zh-CN" kern="0" dirty="0">
                <a:solidFill>
                  <a:srgbClr val="002A7E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kern="0" dirty="0" err="1">
                <a:solidFill>
                  <a:srgbClr val="002A7E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rgbClr val="002A7E"/>
                </a:solidFill>
                <a:latin typeface="Times New Roman" panose="02020603050405020304" pitchFamily="18" charset="0"/>
              </a:rPr>
              <a:t> s, </a:t>
            </a:r>
            <a:r>
              <a:rPr lang="en-US" altLang="zh-CN" kern="0" dirty="0" err="1">
                <a:solidFill>
                  <a:srgbClr val="002A7E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rgbClr val="002A7E"/>
                </a:solidFill>
                <a:latin typeface="Times New Roman" panose="02020603050405020304" pitchFamily="18" charset="0"/>
              </a:rPr>
              <a:t> m)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kern="0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{</a:t>
            </a:r>
            <a:endParaRPr lang="en-US" altLang="zh-CN" sz="2000" kern="0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792363" y="1591374"/>
            <a:ext cx="78661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</a:pPr>
            <a:r>
              <a:rPr lang="en-US" altLang="zh-CN" dirty="0" err="1">
                <a:solidFill>
                  <a:srgbClr val="002A7E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count;</a:t>
            </a:r>
          </a:p>
          <a:p>
            <a:pPr eaLnBrk="1" hangingPunct="1">
              <a:buClr>
                <a:schemeClr val="folHlink"/>
              </a:buClr>
              <a:buSzPct val="60000"/>
            </a:pPr>
            <a:r>
              <a:rPr lang="en-US" altLang="zh-CN" dirty="0" err="1" smtClean="0">
                <a:solidFill>
                  <a:srgbClr val="002A7E"/>
                </a:solidFill>
                <a:latin typeface="Times New Roman" panose="02020603050405020304" pitchFamily="18" charset="0"/>
              </a:rPr>
              <a:t>LinkList</a:t>
            </a:r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2A7E"/>
                </a:solidFill>
                <a:latin typeface="Times New Roman" panose="02020603050405020304" pitchFamily="18" charset="0"/>
              </a:rPr>
              <a:t>p,pre</a:t>
            </a:r>
            <a:r>
              <a:rPr lang="en-US" altLang="zh-CN" dirty="0">
                <a:solidFill>
                  <a:srgbClr val="002A7E"/>
                </a:solidFill>
              </a:rPr>
              <a:t>; </a:t>
            </a:r>
            <a:r>
              <a:rPr lang="en-US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/*p</a:t>
            </a:r>
            <a:r>
              <a:rPr lang="zh-CN" altLang="en-US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指向当前结点，</a:t>
            </a:r>
            <a:r>
              <a:rPr lang="en-US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pre</a:t>
            </a:r>
            <a:r>
              <a:rPr lang="zh-CN" altLang="en-US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指向其前驱结点*</a:t>
            </a:r>
            <a:r>
              <a:rPr lang="en-US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    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792363" y="2474762"/>
            <a:ext cx="593987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</a:rPr>
              <a:t>if ( ! </a:t>
            </a:r>
            <a:r>
              <a:rPr lang="en-US" altLang="zh-CN" dirty="0" err="1">
                <a:solidFill>
                  <a:srgbClr val="002A7E"/>
                </a:solidFill>
                <a:latin typeface="Times New Roman" panose="02020603050405020304" pitchFamily="18" charset="0"/>
              </a:rPr>
              <a:t>josephus_Link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002A7E"/>
                </a:solidFill>
              </a:rPr>
              <a:t> </a:t>
            </a:r>
          </a:p>
          <a:p>
            <a:pPr eaLnBrk="1" hangingPunct="1"/>
            <a:r>
              <a:rPr lang="en-US" altLang="zh-CN" dirty="0">
                <a:solidFill>
                  <a:srgbClr val="002A7E"/>
                </a:solidFill>
              </a:rPr>
              <a:t>{   </a:t>
            </a:r>
            <a:r>
              <a:rPr lang="en-US" altLang="zh-CN" dirty="0" err="1">
                <a:solidFill>
                  <a:srgbClr val="002A7E"/>
                </a:solidFill>
                <a:latin typeface="Times New Roman" panose="02020603050405020304" pitchFamily="18" charset="0"/>
              </a:rPr>
              <a:t>printf</a:t>
            </a:r>
            <a:r>
              <a:rPr lang="en-US" altLang="zh-CN" dirty="0">
                <a:solidFill>
                  <a:srgbClr val="002A7E"/>
                </a:solidFill>
              </a:rPr>
              <a:t>(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dirty="0">
                <a:solidFill>
                  <a:srgbClr val="002A7E"/>
                </a:solidFill>
              </a:rPr>
              <a:t>表中无元素</a:t>
            </a:r>
            <a:r>
              <a:rPr lang="zh-CN" altLang="en-US" dirty="0">
                <a:solidFill>
                  <a:srgbClr val="002A7E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zh-CN" dirty="0">
                <a:solidFill>
                  <a:srgbClr val="002A7E"/>
                </a:solidFill>
              </a:rPr>
              <a:t>); </a:t>
            </a:r>
          </a:p>
          <a:p>
            <a:pPr eaLnBrk="1" hangingPunct="1"/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</a:rPr>
              <a:t>      return (0);</a:t>
            </a:r>
            <a:r>
              <a:rPr lang="en-US" altLang="zh-CN" dirty="0">
                <a:solidFill>
                  <a:srgbClr val="002A7E"/>
                </a:solidFill>
              </a:rPr>
              <a:t> </a:t>
            </a:r>
          </a:p>
          <a:p>
            <a:pPr eaLnBrk="1" hangingPunct="1"/>
            <a:r>
              <a:rPr lang="en-US" altLang="zh-CN" dirty="0">
                <a:solidFill>
                  <a:srgbClr val="002A7E"/>
                </a:solidFill>
              </a:rPr>
              <a:t> }</a:t>
            </a: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827584" y="3891039"/>
            <a:ext cx="24849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</a:rPr>
              <a:t>p= </a:t>
            </a:r>
            <a:r>
              <a:rPr lang="en-US" altLang="zh-CN" dirty="0" err="1">
                <a:solidFill>
                  <a:srgbClr val="002A7E"/>
                </a:solidFill>
                <a:latin typeface="Times New Roman" panose="02020603050405020304" pitchFamily="18" charset="0"/>
              </a:rPr>
              <a:t>josephus_Link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</a:rPr>
              <a:t>;</a:t>
            </a:r>
            <a:endParaRPr lang="zh-CN" altLang="en-US" dirty="0">
              <a:solidFill>
                <a:srgbClr val="002A7E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827584" y="4402166"/>
            <a:ext cx="619268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</a:rPr>
              <a:t>for(count=1;count&lt;</a:t>
            </a:r>
            <a:r>
              <a:rPr lang="en-US" altLang="zh-CN" dirty="0" err="1">
                <a:solidFill>
                  <a:srgbClr val="002A7E"/>
                </a:solidFill>
                <a:latin typeface="Times New Roman" panose="02020603050405020304" pitchFamily="18" charset="0"/>
              </a:rPr>
              <a:t>s;count</a:t>
            </a:r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++)</a:t>
            </a:r>
          </a:p>
          <a:p>
            <a:pPr eaLnBrk="1" hangingPunct="1"/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dirty="0" smtClean="0">
                <a:solidFill>
                  <a:srgbClr val="002A7E"/>
                </a:solidFill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</a:t>
            </a:r>
            <a:r>
              <a:rPr lang="zh-CN" altLang="en-US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查找第</a:t>
            </a:r>
            <a:r>
              <a:rPr lang="en-US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个结点*</a:t>
            </a:r>
            <a:r>
              <a:rPr lang="en-US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</a:p>
          <a:p>
            <a:pPr eaLnBrk="1" hangingPunct="1"/>
            <a:r>
              <a:rPr lang="en-US" altLang="zh-CN" dirty="0">
                <a:solidFill>
                  <a:srgbClr val="002A7E"/>
                </a:solidFill>
              </a:rPr>
              <a:t>     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</a:rPr>
              <a:t>p=p-&gt;next;</a:t>
            </a:r>
            <a:r>
              <a:rPr lang="en-US" altLang="zh-CN" dirty="0">
                <a:solidFill>
                  <a:srgbClr val="002A7E"/>
                </a:solidFill>
              </a:rPr>
              <a:t> </a:t>
            </a:r>
            <a:endParaRPr lang="en-US" altLang="zh-CN" dirty="0" smtClean="0">
              <a:solidFill>
                <a:srgbClr val="002A7E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002A7E"/>
                </a:solidFill>
              </a:rPr>
              <a:t>}</a:t>
            </a: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827584" y="6021288"/>
            <a:ext cx="40639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rgbClr val="002A7E"/>
                </a:solidFill>
                <a:latin typeface="Times New Roman" panose="02020603050405020304" pitchFamily="18" charset="0"/>
              </a:rPr>
              <a:t>printf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</a:rPr>
              <a:t>(“</a:t>
            </a:r>
            <a:r>
              <a:rPr lang="zh-CN" altLang="en-US" dirty="0">
                <a:solidFill>
                  <a:srgbClr val="002A7E"/>
                </a:solidFill>
                <a:latin typeface="Times New Roman" panose="02020603050405020304" pitchFamily="18" charset="0"/>
              </a:rPr>
              <a:t>输出约瑟夫序列：”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5868014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7772400" cy="576262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链式存储的</a:t>
            </a:r>
            <a:r>
              <a:rPr lang="en-US" altLang="zh-CN" dirty="0">
                <a:solidFill>
                  <a:srgbClr val="0000FF"/>
                </a:solidFill>
              </a:rPr>
              <a:t>C</a:t>
            </a:r>
            <a:r>
              <a:rPr lang="zh-CN" altLang="en-US" dirty="0">
                <a:solidFill>
                  <a:srgbClr val="0000FF"/>
                </a:solidFill>
              </a:rPr>
              <a:t>语言算法</a:t>
            </a: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846546" y="1828909"/>
            <a:ext cx="768589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</a:rPr>
              <a:t>for(count=1;count&lt;</a:t>
            </a:r>
            <a:r>
              <a:rPr lang="en-US" altLang="zh-CN" dirty="0" err="1">
                <a:solidFill>
                  <a:srgbClr val="002A7E"/>
                </a:solidFill>
                <a:latin typeface="Times New Roman" panose="02020603050405020304" pitchFamily="18" charset="0"/>
              </a:rPr>
              <a:t>m;count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</a:rPr>
              <a:t>++) </a:t>
            </a:r>
            <a:r>
              <a:rPr lang="en-US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</a:t>
            </a:r>
            <a:r>
              <a:rPr lang="zh-CN" altLang="en-US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定位到下一个</a:t>
            </a:r>
            <a:r>
              <a:rPr lang="en-US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位置*</a:t>
            </a:r>
            <a:r>
              <a:rPr lang="en-US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</a:p>
          <a:p>
            <a:pPr eaLnBrk="1" hangingPunct="1"/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</a:rPr>
              <a:t> { pre=p; p=p-&gt;next; }</a:t>
            </a:r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323528" y="1124744"/>
            <a:ext cx="7916044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</a:rPr>
              <a:t>  while ( p!=p-&gt;next) </a:t>
            </a:r>
            <a:r>
              <a:rPr lang="en-US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</a:t>
            </a:r>
            <a:r>
              <a:rPr lang="zh-CN" altLang="en-US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 </a:t>
            </a:r>
            <a:r>
              <a:rPr lang="en-US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n-1</a:t>
            </a:r>
            <a:r>
              <a:rPr lang="zh-CN" altLang="en-US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个结点*</a:t>
            </a:r>
            <a:r>
              <a:rPr lang="en-US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 </a:t>
            </a:r>
          </a:p>
          <a:p>
            <a:pPr eaLnBrk="1" hangingPunct="1"/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</a:rPr>
              <a:t>  {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</a:rPr>
              <a:t>        </a:t>
            </a:r>
          </a:p>
          <a:p>
            <a:pPr eaLnBrk="1" hangingPunct="1"/>
            <a:endParaRPr lang="en-US" altLang="zh-CN" dirty="0">
              <a:solidFill>
                <a:srgbClr val="002A7E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en-US" altLang="zh-CN" dirty="0">
              <a:solidFill>
                <a:srgbClr val="002A7E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en-US" altLang="zh-CN" dirty="0">
              <a:solidFill>
                <a:srgbClr val="002A7E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en-US" altLang="zh-CN" dirty="0">
              <a:solidFill>
                <a:srgbClr val="002A7E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en-US" altLang="zh-CN" dirty="0">
              <a:solidFill>
                <a:srgbClr val="002A7E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 </a:t>
            </a:r>
            <a:endParaRPr lang="en-US" altLang="zh-CN" dirty="0">
              <a:solidFill>
                <a:srgbClr val="002A7E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  }/*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</a:rPr>
              <a:t>while*/</a:t>
            </a:r>
          </a:p>
          <a:p>
            <a:pPr eaLnBrk="1" hangingPunct="1"/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846546" y="3137051"/>
            <a:ext cx="768589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pre-&gt;next=p-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</a:rPr>
              <a:t>&gt;next</a:t>
            </a:r>
            <a:r>
              <a:rPr lang="zh-CN" altLang="zh-CN" dirty="0"/>
              <a:t>；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</a:rPr>
              <a:t>free(p);</a:t>
            </a:r>
            <a:r>
              <a:rPr lang="en-US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/*</a:t>
            </a:r>
            <a:r>
              <a:rPr lang="zh-CN" altLang="en-US" dirty="0" smtClean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删除该</a:t>
            </a:r>
            <a:r>
              <a:rPr lang="zh-CN" altLang="zh-CN" dirty="0" smtClean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结点</a:t>
            </a:r>
            <a:r>
              <a:rPr lang="zh-CN" altLang="en-US" dirty="0" smtClean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，考察下一个结点</a:t>
            </a:r>
            <a:r>
              <a:rPr lang="en-US" altLang="zh-CN" dirty="0" smtClean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*/</a:t>
            </a:r>
            <a:endParaRPr lang="en-US" altLang="zh-CN" dirty="0" smtClean="0">
              <a:solidFill>
                <a:srgbClr val="002A7E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p=pre-&gt;next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846545" y="2670845"/>
            <a:ext cx="39496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>
                <a:solidFill>
                  <a:srgbClr val="002A7E"/>
                </a:solidFill>
                <a:latin typeface="Times New Roman" panose="02020603050405020304" pitchFamily="18" charset="0"/>
              </a:rPr>
              <a:t>printf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</a:rPr>
              <a:t>(“%d\t”, p-&gt;data);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45117" y="5021884"/>
            <a:ext cx="777202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2A7E"/>
                </a:solidFill>
                <a:latin typeface="Times New Roman" panose="02020603050405020304" pitchFamily="18" charset="0"/>
              </a:rPr>
              <a:t>printf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</a:rPr>
              <a:t>(“%d\</a:t>
            </a:r>
            <a:r>
              <a:rPr lang="en-US" altLang="zh-CN" dirty="0" err="1">
                <a:solidFill>
                  <a:srgbClr val="002A7E"/>
                </a:solidFill>
                <a:latin typeface="Times New Roman" panose="02020603050405020304" pitchFamily="18" charset="0"/>
              </a:rPr>
              <a:t>t”,p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</a:rPr>
              <a:t>-&gt;data); </a:t>
            </a:r>
            <a:r>
              <a:rPr lang="en-US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</a:t>
            </a:r>
            <a:r>
              <a:rPr lang="zh-CN" altLang="en-US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输出最后一个元素个结点*</a:t>
            </a:r>
            <a:r>
              <a:rPr lang="en-US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</a:p>
          <a:p>
            <a:pPr eaLnBrk="1" hangingPunct="1"/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</a:rPr>
              <a:t> free(p);</a:t>
            </a:r>
            <a:r>
              <a:rPr lang="en-US" altLang="zh-CN" dirty="0">
                <a:latin typeface="Times New Roman" panose="02020603050405020304" pitchFamily="18" charset="0"/>
              </a:rPr>
              <a:t>    </a:t>
            </a: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611188" y="5875344"/>
            <a:ext cx="1555518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</a:rPr>
              <a:t>return 1;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279046" y="6263142"/>
            <a:ext cx="332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</a:rPr>
              <a:t>}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331640" y="2864980"/>
            <a:ext cx="5194140" cy="1430178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时间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复杂度为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O(n*m)</a:t>
            </a:r>
            <a:endParaRPr lang="zh-CN" altLang="en-US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712814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2" dur="25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25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25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8" dur="250" autoRev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250" autoRev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250" autoRev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mph" presetSubtype="0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style.fontFamily</p:attrName>
                                        </p:attrNameLst>
                                      </p:cBhvr>
                                      <p:to>
                                        <p:strVal val="Tahoma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mph" presetSubtype="0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style.fontFamily</p:attrName>
                                        </p:attrNameLst>
                                      </p:cBhvr>
                                      <p:to>
                                        <p:strVal val="Tahoma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style.fontFamily</p:attrName>
                                        </p:attrNameLst>
                                      </p:cBhvr>
                                      <p:to>
                                        <p:strVal val="Tahoma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0" grpId="0"/>
      <p:bldP spid="31" grpId="0"/>
      <p:bldP spid="32" grpId="0"/>
      <p:bldP spid="13" grpId="0"/>
      <p:bldP spid="14" grpId="0"/>
      <p:bldP spid="1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2"/>
          <p:cNvSpPr txBox="1">
            <a:spLocks noChangeArrowheads="1"/>
          </p:cNvSpPr>
          <p:nvPr/>
        </p:nvSpPr>
        <p:spPr bwMode="auto">
          <a:xfrm>
            <a:off x="9361" y="278608"/>
            <a:ext cx="836518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>
              <a:defRPr sz="4000">
                <a:solidFill>
                  <a:schemeClr val="tx2"/>
                </a:solidFill>
                <a:ea typeface="黑体" pitchFamily="2" charset="-122"/>
              </a:defRPr>
            </a:lvl2pPr>
            <a:lvl3pPr algn="ctr">
              <a:defRPr sz="4000">
                <a:solidFill>
                  <a:schemeClr val="tx2"/>
                </a:solidFill>
                <a:ea typeface="黑体" pitchFamily="2" charset="-122"/>
              </a:defRPr>
            </a:lvl3pPr>
            <a:lvl4pPr algn="ctr">
              <a:defRPr sz="4000">
                <a:solidFill>
                  <a:schemeClr val="tx2"/>
                </a:solidFill>
                <a:ea typeface="黑体" pitchFamily="2" charset="-122"/>
              </a:defRPr>
            </a:lvl4pPr>
            <a:lvl5pPr algn="ctr">
              <a:defRPr sz="4000">
                <a:solidFill>
                  <a:schemeClr val="tx2"/>
                </a:solidFill>
                <a:ea typeface="黑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9pPr>
          </a:lstStyle>
          <a:p>
            <a:r>
              <a:rPr lang="zh-CN" altLang="en-US" dirty="0" smtClean="0"/>
              <a:t>单链表应用举例</a:t>
            </a:r>
            <a:endParaRPr lang="en-US" altLang="zh-CN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79512" y="1196752"/>
            <a:ext cx="8496944" cy="115416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algn="l" eaLnBrk="1" hangingPunct="1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3200" dirty="0" smtClean="0">
                <a:solidFill>
                  <a:srgbClr val="9933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例</a:t>
            </a:r>
            <a:r>
              <a:rPr lang="en-US" altLang="zh-CN" sz="3200" dirty="0" smtClean="0">
                <a:solidFill>
                  <a:srgbClr val="9933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6:</a:t>
            </a:r>
            <a:r>
              <a:rPr lang="zh-CN" altLang="zh-CN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用链表实现一元多项式</a:t>
            </a:r>
            <a:r>
              <a:rPr lang="en-US" altLang="zh-CN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zh-CN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Polynomial</a:t>
            </a:r>
            <a:r>
              <a:rPr lang="en-US" altLang="zh-CN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zh-CN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的加法运算，如</a:t>
            </a:r>
            <a:r>
              <a:rPr lang="en-US" altLang="zh-CN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P1=P1+P2</a:t>
            </a:r>
            <a:r>
              <a:rPr lang="zh-CN" altLang="zh-CN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，其中</a:t>
            </a:r>
            <a:r>
              <a:rPr lang="en-US" altLang="zh-CN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P1</a:t>
            </a:r>
            <a:r>
              <a:rPr lang="zh-CN" altLang="zh-CN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P2</a:t>
            </a:r>
            <a:r>
              <a:rPr lang="zh-CN" altLang="zh-CN" sz="2800" dirty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为一元多项式</a:t>
            </a:r>
            <a:r>
              <a:rPr lang="zh-CN" altLang="zh-CN" sz="2800" dirty="0" smtClean="0">
                <a:solidFill>
                  <a:srgbClr val="002A7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1274" y="2350914"/>
            <a:ext cx="8221166" cy="4052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思路</a:t>
            </a:r>
            <a:r>
              <a:rPr lang="zh-CN" altLang="zh-CN" sz="2800" dirty="0" smtClean="0"/>
              <a:t>：</a:t>
            </a:r>
          </a:p>
          <a:p>
            <a:pPr marL="514350" indent="-514350" eaLnBrk="1" hangingPunct="1">
              <a:spcBef>
                <a:spcPts val="800"/>
              </a:spcBef>
              <a:buFont typeface="Wingdings" panose="05000000000000000000" pitchFamily="2" charset="2"/>
              <a:buChar char="u"/>
            </a:pPr>
            <a:r>
              <a:rPr lang="zh-CN" altLang="en-US" sz="2600" dirty="0" smtClean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逻辑表示</a:t>
            </a:r>
            <a:r>
              <a:rPr lang="zh-CN" altLang="en-US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zh-CN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一元多项式</a:t>
            </a:r>
            <a:r>
              <a:rPr lang="zh-CN" altLang="zh-CN" sz="260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可以按照升幂的次序写成</a:t>
            </a:r>
            <a:r>
              <a:rPr lang="zh-CN" altLang="zh-CN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(x)=p</a:t>
            </a:r>
            <a:r>
              <a:rPr lang="zh-CN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+p</a:t>
            </a:r>
            <a:r>
              <a:rPr lang="zh-CN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x+p</a:t>
            </a:r>
            <a:r>
              <a:rPr lang="zh-CN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+…+p</a:t>
            </a:r>
            <a:r>
              <a:rPr lang="zh-CN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　　　　　　</a:t>
            </a:r>
            <a:r>
              <a:rPr lang="zh-CN" altLang="en-US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如果将多项式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的每一项看成是一个由系数和指数两个数据域的数据元素，则可将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600" dirty="0" smtClean="0">
                <a:solidFill>
                  <a:srgbClr val="0066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可表示为线性表（</a:t>
            </a:r>
            <a:r>
              <a:rPr lang="en-US" altLang="zh-CN" sz="2600" i="1" dirty="0" smtClean="0">
                <a:solidFill>
                  <a:srgbClr val="0066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600" baseline="-25000" dirty="0" smtClean="0">
                <a:solidFill>
                  <a:srgbClr val="0066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600" dirty="0" smtClean="0">
                <a:solidFill>
                  <a:srgbClr val="0066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600" i="1" dirty="0" smtClean="0">
                <a:solidFill>
                  <a:srgbClr val="0066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600" baseline="-25000" dirty="0">
                <a:solidFill>
                  <a:srgbClr val="0066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600" dirty="0" smtClean="0">
                <a:solidFill>
                  <a:srgbClr val="0066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600" i="1" dirty="0" smtClean="0">
                <a:solidFill>
                  <a:srgbClr val="0066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600" baseline="-25000" dirty="0">
                <a:solidFill>
                  <a:srgbClr val="0066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600" dirty="0" smtClean="0">
                <a:solidFill>
                  <a:srgbClr val="0066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en-US" altLang="zh-CN" sz="2600" i="1" dirty="0" err="1">
                <a:solidFill>
                  <a:srgbClr val="0066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600" i="1" baseline="-25000" dirty="0" err="1">
                <a:solidFill>
                  <a:srgbClr val="0066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600" dirty="0" smtClean="0">
                <a:solidFill>
                  <a:srgbClr val="0066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）其中</a:t>
            </a:r>
            <a:r>
              <a:rPr lang="en-US" altLang="zh-CN" sz="2600" i="1" dirty="0" smtClean="0">
                <a:solidFill>
                  <a:srgbClr val="0066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600" i="1" baseline="-25000" dirty="0" smtClean="0">
                <a:solidFill>
                  <a:srgbClr val="0066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600" dirty="0">
                <a:solidFill>
                  <a:srgbClr val="0066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指数</a:t>
            </a:r>
            <a:r>
              <a:rPr lang="zh-CN" altLang="en-US" sz="2600" dirty="0">
                <a:solidFill>
                  <a:srgbClr val="0066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系数</a:t>
            </a:r>
            <a:r>
              <a:rPr lang="zh-CN" altLang="en-US" sz="2600" dirty="0">
                <a:solidFill>
                  <a:srgbClr val="0066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两个</a:t>
            </a:r>
            <a:r>
              <a:rPr lang="zh-CN" altLang="en-US" sz="2600" dirty="0" smtClean="0">
                <a:solidFill>
                  <a:srgbClr val="0066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数据项</a:t>
            </a:r>
            <a:r>
              <a:rPr lang="zh-CN" altLang="en-US" sz="2600" dirty="0">
                <a:solidFill>
                  <a:srgbClr val="0066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组成</a:t>
            </a:r>
            <a:r>
              <a:rPr lang="zh-CN" altLang="zh-CN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zh-CN" sz="2600" dirty="0">
              <a:solidFill>
                <a:srgbClr val="0066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 eaLnBrk="1" hangingPunct="1">
              <a:spcBef>
                <a:spcPts val="800"/>
              </a:spcBef>
              <a:buFont typeface="Wingdings" panose="05000000000000000000" pitchFamily="2" charset="2"/>
              <a:buChar char="u"/>
            </a:pPr>
            <a:r>
              <a:rPr lang="zh-CN" altLang="en-US" sz="260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存储结构</a:t>
            </a:r>
            <a:r>
              <a:rPr lang="zh-CN" altLang="en-US" sz="2600" dirty="0" smtClean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60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多项式加法运算涉及数据元素的</a:t>
            </a:r>
            <a:r>
              <a:rPr lang="zh-CN" altLang="en-US" sz="2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增加</a:t>
            </a:r>
            <a:r>
              <a:rPr lang="zh-CN" altLang="en-US" sz="260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zh-CN" altLang="en-US" sz="2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删除</a:t>
            </a:r>
            <a:r>
              <a:rPr lang="zh-CN" altLang="en-US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－－</a:t>
            </a:r>
            <a:r>
              <a:rPr lang="zh-CN" altLang="en-US" sz="2600" dirty="0" smtClean="0">
                <a:solidFill>
                  <a:srgbClr val="B12D1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带头结点的单链表</a:t>
            </a:r>
            <a:r>
              <a:rPr lang="en-US" altLang="zh-CN" sz="2600" dirty="0" smtClean="0">
                <a:solidFill>
                  <a:srgbClr val="B12D1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60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按</a:t>
            </a:r>
            <a:r>
              <a:rPr lang="zh-CN" altLang="en-US" sz="2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指数递增</a:t>
            </a:r>
            <a:r>
              <a:rPr lang="zh-CN" altLang="en-US" sz="260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排列各项</a:t>
            </a:r>
            <a:endParaRPr lang="zh-CN" altLang="zh-CN" sz="2600" dirty="0">
              <a:solidFill>
                <a:srgbClr val="0066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451668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2"/>
          <p:cNvSpPr txBox="1">
            <a:spLocks noChangeArrowheads="1"/>
          </p:cNvSpPr>
          <p:nvPr/>
        </p:nvSpPr>
        <p:spPr bwMode="auto">
          <a:xfrm>
            <a:off x="9361" y="278608"/>
            <a:ext cx="836518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>
              <a:defRPr sz="4000">
                <a:solidFill>
                  <a:schemeClr val="tx2"/>
                </a:solidFill>
                <a:ea typeface="黑体" pitchFamily="2" charset="-122"/>
              </a:defRPr>
            </a:lvl2pPr>
            <a:lvl3pPr algn="ctr">
              <a:defRPr sz="4000">
                <a:solidFill>
                  <a:schemeClr val="tx2"/>
                </a:solidFill>
                <a:ea typeface="黑体" pitchFamily="2" charset="-122"/>
              </a:defRPr>
            </a:lvl3pPr>
            <a:lvl4pPr algn="ctr">
              <a:defRPr sz="4000">
                <a:solidFill>
                  <a:schemeClr val="tx2"/>
                </a:solidFill>
                <a:ea typeface="黑体" pitchFamily="2" charset="-122"/>
              </a:defRPr>
            </a:lvl4pPr>
            <a:lvl5pPr algn="ctr">
              <a:defRPr sz="4000">
                <a:solidFill>
                  <a:schemeClr val="tx2"/>
                </a:solidFill>
                <a:ea typeface="黑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9pPr>
          </a:lstStyle>
          <a:p>
            <a:r>
              <a:rPr lang="zh-CN" altLang="en-US" dirty="0" smtClean="0"/>
              <a:t>单链表应用举例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95536" y="1196752"/>
            <a:ext cx="8221166" cy="1056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思路</a:t>
            </a:r>
            <a:r>
              <a:rPr lang="zh-CN" altLang="zh-CN" sz="2800" dirty="0" smtClean="0"/>
              <a:t>：</a:t>
            </a:r>
          </a:p>
          <a:p>
            <a:pPr marL="514350" indent="-514350" eaLnBrk="1" hangingPunct="1">
              <a:spcBef>
                <a:spcPts val="800"/>
              </a:spcBef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结点数据类型</a:t>
            </a:r>
            <a:r>
              <a:rPr lang="zh-CN" altLang="zh-CN" sz="2800" dirty="0" smtClean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lang="zh-CN" altLang="en-US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600" dirty="0">
              <a:solidFill>
                <a:srgbClr val="FF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2253452"/>
            <a:ext cx="797900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00050">
              <a:spcAft>
                <a:spcPts val="0"/>
              </a:spcAft>
            </a:pPr>
            <a:r>
              <a:rPr lang="zh-CN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  struct  node</a:t>
            </a:r>
            <a:r>
              <a:rPr lang="zh-CN" altLang="zh-CN" sz="28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endParaRPr lang="zh-CN" altLang="zh-CN" sz="2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266700">
              <a:spcAft>
                <a:spcPts val="0"/>
              </a:spcAft>
            </a:pPr>
            <a:r>
              <a:rPr lang="zh-CN" altLang="zh-CN" sz="280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zh-CN" altLang="zh-CN" sz="2800" kern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zh-CN" sz="2800" kern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/*各项的系数*/</a:t>
            </a:r>
          </a:p>
          <a:p>
            <a:pPr marL="533400" indent="266700">
              <a:spcAft>
                <a:spcPts val="0"/>
              </a:spcAft>
            </a:pPr>
            <a:r>
              <a:rPr lang="en-US" altLang="zh-CN" sz="2800" kern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zh-CN" sz="280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nsigned</a:t>
            </a:r>
            <a:r>
              <a:rPr lang="zh-CN" altLang="zh-CN" sz="2800" kern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zh-CN" altLang="zh-CN" sz="2800" kern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kern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zh-CN" sz="2800" kern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/*各项的指数*/</a:t>
            </a:r>
          </a:p>
          <a:p>
            <a:pPr marL="533400" indent="266700">
              <a:spcAft>
                <a:spcPts val="0"/>
              </a:spcAft>
            </a:pPr>
            <a:r>
              <a:rPr lang="zh-CN" altLang="zh-CN" sz="2800" kern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zh-CN" altLang="zh-CN" sz="280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*</a:t>
            </a:r>
            <a:r>
              <a:rPr lang="zh-CN" altLang="zh-CN" sz="2800" kern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zh-CN" sz="2800" kern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zh-CN" sz="2800" kern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/*存放后继元素的地址*/</a:t>
            </a:r>
          </a:p>
          <a:p>
            <a:pPr indent="400050" algn="just">
              <a:spcAft>
                <a:spcPts val="0"/>
              </a:spcAft>
            </a:pPr>
            <a:r>
              <a:rPr lang="zh-CN" altLang="zh-CN" sz="28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zh-CN" sz="280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Polynomial，* P_</a:t>
            </a:r>
            <a:r>
              <a:rPr lang="zh-CN" altLang="zh-CN" sz="2800" kern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Polynomial</a:t>
            </a:r>
            <a:r>
              <a:rPr lang="en-US" altLang="zh-CN" sz="2800" kern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800" kern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61703" y="4872932"/>
            <a:ext cx="40527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P1=3+4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-5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30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+7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30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-9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30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endParaRPr lang="zh-CN" altLang="en-US" sz="2800" baseline="30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51277" y="6298200"/>
            <a:ext cx="10847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···</a:t>
            </a:r>
            <a:endParaRPr lang="zh-CN" altLang="en-US" sz="1600" dirty="0"/>
          </a:p>
        </p:txBody>
      </p:sp>
      <p:grpSp>
        <p:nvGrpSpPr>
          <p:cNvPr id="84" name="组合 83"/>
          <p:cNvGrpSpPr/>
          <p:nvPr/>
        </p:nvGrpSpPr>
        <p:grpSpPr>
          <a:xfrm>
            <a:off x="163808" y="5556921"/>
            <a:ext cx="8684621" cy="661049"/>
            <a:chOff x="136833" y="5126063"/>
            <a:chExt cx="8684621" cy="661049"/>
          </a:xfrm>
        </p:grpSpPr>
        <p:sp>
          <p:nvSpPr>
            <p:cNvPr id="16" name="矩形 15"/>
            <p:cNvSpPr/>
            <p:nvPr/>
          </p:nvSpPr>
          <p:spPr>
            <a:xfrm>
              <a:off x="145163" y="5126063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P1</a:t>
              </a:r>
              <a:endParaRPr lang="en-US" altLang="zh-CN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" name="Line 48"/>
            <p:cNvSpPr>
              <a:spLocks noChangeShapeType="1"/>
            </p:cNvSpPr>
            <p:nvPr/>
          </p:nvSpPr>
          <p:spPr bwMode="auto">
            <a:xfrm>
              <a:off x="1734681" y="5624390"/>
              <a:ext cx="400530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8"/>
            <p:cNvSpPr>
              <a:spLocks noChangeShapeType="1"/>
            </p:cNvSpPr>
            <p:nvPr/>
          </p:nvSpPr>
          <p:spPr bwMode="auto">
            <a:xfrm>
              <a:off x="136833" y="5566668"/>
              <a:ext cx="585340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624749" y="5341021"/>
              <a:ext cx="1354878" cy="446091"/>
              <a:chOff x="1613992" y="5193481"/>
              <a:chExt cx="1354878" cy="446091"/>
            </a:xfrm>
          </p:grpSpPr>
          <p:grpSp>
            <p:nvGrpSpPr>
              <p:cNvPr id="36" name="Group 50"/>
              <p:cNvGrpSpPr>
                <a:grpSpLocks/>
              </p:cNvGrpSpPr>
              <p:nvPr/>
            </p:nvGrpSpPr>
            <p:grpSpPr bwMode="auto">
              <a:xfrm>
                <a:off x="1613992" y="5193483"/>
                <a:ext cx="1354878" cy="446089"/>
                <a:chOff x="2404" y="1338"/>
                <a:chExt cx="418" cy="281"/>
              </a:xfrm>
            </p:grpSpPr>
            <p:grpSp>
              <p:nvGrpSpPr>
                <p:cNvPr id="38" name="Group 51"/>
                <p:cNvGrpSpPr>
                  <a:grpSpLocks/>
                </p:cNvGrpSpPr>
                <p:nvPr/>
              </p:nvGrpSpPr>
              <p:grpSpPr bwMode="auto">
                <a:xfrm>
                  <a:off x="2414" y="1338"/>
                  <a:ext cx="408" cy="281"/>
                  <a:chOff x="963" y="3742"/>
                  <a:chExt cx="408" cy="281"/>
                </a:xfrm>
              </p:grpSpPr>
              <p:sp>
                <p:nvSpPr>
                  <p:cNvPr id="43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3" y="3757"/>
                    <a:ext cx="408" cy="266"/>
                  </a:xfrm>
                  <a:prstGeom prst="rect">
                    <a:avLst/>
                  </a:prstGeom>
                  <a:noFill/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endParaRPr lang="zh-CN" altLang="zh-CN" sz="2000"/>
                  </a:p>
                </p:txBody>
              </p:sp>
              <p:sp>
                <p:nvSpPr>
                  <p:cNvPr id="44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1254" y="3742"/>
                    <a:ext cx="0" cy="272"/>
                  </a:xfrm>
                  <a:prstGeom prst="line">
                    <a:avLst/>
                  </a:pr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" name="Freeform 55"/>
                <p:cNvSpPr>
                  <a:spLocks/>
                </p:cNvSpPr>
                <p:nvPr/>
              </p:nvSpPr>
              <p:spPr bwMode="auto">
                <a:xfrm>
                  <a:off x="2562" y="1352"/>
                  <a:ext cx="80" cy="86"/>
                </a:xfrm>
                <a:custGeom>
                  <a:avLst/>
                  <a:gdLst>
                    <a:gd name="T0" fmla="*/ 154 w 154"/>
                    <a:gd name="T1" fmla="*/ 0 h 178"/>
                    <a:gd name="T2" fmla="*/ 0 w 154"/>
                    <a:gd name="T3" fmla="*/ 178 h 178"/>
                    <a:gd name="T4" fmla="*/ 0 60000 65536"/>
                    <a:gd name="T5" fmla="*/ 0 60000 65536"/>
                    <a:gd name="T6" fmla="*/ 0 w 154"/>
                    <a:gd name="T7" fmla="*/ 0 h 178"/>
                    <a:gd name="T8" fmla="*/ 154 w 154"/>
                    <a:gd name="T9" fmla="*/ 178 h 17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54" h="178">
                      <a:moveTo>
                        <a:pt x="154" y="0"/>
                      </a:moveTo>
                      <a:lnTo>
                        <a:pt x="0" y="178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0" name="Freeform 56"/>
                <p:cNvSpPr>
                  <a:spLocks/>
                </p:cNvSpPr>
                <p:nvPr/>
              </p:nvSpPr>
              <p:spPr bwMode="auto">
                <a:xfrm>
                  <a:off x="2563" y="1361"/>
                  <a:ext cx="138" cy="159"/>
                </a:xfrm>
                <a:custGeom>
                  <a:avLst/>
                  <a:gdLst>
                    <a:gd name="T0" fmla="*/ 228 w 228"/>
                    <a:gd name="T1" fmla="*/ 0 h 262"/>
                    <a:gd name="T2" fmla="*/ 0 w 228"/>
                    <a:gd name="T3" fmla="*/ 262 h 262"/>
                    <a:gd name="T4" fmla="*/ 0 60000 65536"/>
                    <a:gd name="T5" fmla="*/ 0 60000 65536"/>
                    <a:gd name="T6" fmla="*/ 0 w 228"/>
                    <a:gd name="T7" fmla="*/ 0 h 262"/>
                    <a:gd name="T8" fmla="*/ 228 w 228"/>
                    <a:gd name="T9" fmla="*/ 262 h 2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28" h="262">
                      <a:moveTo>
                        <a:pt x="228" y="0"/>
                      </a:moveTo>
                      <a:lnTo>
                        <a:pt x="0" y="262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" name="Freeform 57"/>
                <p:cNvSpPr>
                  <a:spLocks/>
                </p:cNvSpPr>
                <p:nvPr/>
              </p:nvSpPr>
              <p:spPr bwMode="auto">
                <a:xfrm>
                  <a:off x="2562" y="1432"/>
                  <a:ext cx="143" cy="169"/>
                </a:xfrm>
                <a:custGeom>
                  <a:avLst/>
                  <a:gdLst>
                    <a:gd name="T0" fmla="*/ 154 w 154"/>
                    <a:gd name="T1" fmla="*/ 0 h 178"/>
                    <a:gd name="T2" fmla="*/ 0 w 154"/>
                    <a:gd name="T3" fmla="*/ 178 h 178"/>
                    <a:gd name="T4" fmla="*/ 0 60000 65536"/>
                    <a:gd name="T5" fmla="*/ 0 60000 65536"/>
                    <a:gd name="T6" fmla="*/ 0 w 154"/>
                    <a:gd name="T7" fmla="*/ 0 h 178"/>
                    <a:gd name="T8" fmla="*/ 154 w 154"/>
                    <a:gd name="T9" fmla="*/ 178 h 17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54" h="178">
                      <a:moveTo>
                        <a:pt x="154" y="0"/>
                      </a:moveTo>
                      <a:lnTo>
                        <a:pt x="0" y="178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2" name="Freeform 58"/>
                <p:cNvSpPr>
                  <a:spLocks/>
                </p:cNvSpPr>
                <p:nvPr/>
              </p:nvSpPr>
              <p:spPr bwMode="auto">
                <a:xfrm>
                  <a:off x="2611" y="1497"/>
                  <a:ext cx="99" cy="121"/>
                </a:xfrm>
                <a:custGeom>
                  <a:avLst/>
                  <a:gdLst>
                    <a:gd name="T0" fmla="*/ 97 w 97"/>
                    <a:gd name="T1" fmla="*/ 0 h 113"/>
                    <a:gd name="T2" fmla="*/ 0 w 97"/>
                    <a:gd name="T3" fmla="*/ 113 h 113"/>
                    <a:gd name="T4" fmla="*/ 0 60000 65536"/>
                    <a:gd name="T5" fmla="*/ 0 60000 65536"/>
                    <a:gd name="T6" fmla="*/ 0 w 97"/>
                    <a:gd name="T7" fmla="*/ 0 h 113"/>
                    <a:gd name="T8" fmla="*/ 97 w 97"/>
                    <a:gd name="T9" fmla="*/ 113 h 11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7" h="113">
                      <a:moveTo>
                        <a:pt x="97" y="0"/>
                      </a:moveTo>
                      <a:lnTo>
                        <a:pt x="0" y="113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9" name="Freeform 56"/>
                <p:cNvSpPr>
                  <a:spLocks/>
                </p:cNvSpPr>
                <p:nvPr/>
              </p:nvSpPr>
              <p:spPr bwMode="auto">
                <a:xfrm>
                  <a:off x="2404" y="1357"/>
                  <a:ext cx="110" cy="130"/>
                </a:xfrm>
                <a:custGeom>
                  <a:avLst/>
                  <a:gdLst>
                    <a:gd name="T0" fmla="*/ 228 w 228"/>
                    <a:gd name="T1" fmla="*/ 0 h 262"/>
                    <a:gd name="T2" fmla="*/ 0 w 228"/>
                    <a:gd name="T3" fmla="*/ 262 h 262"/>
                    <a:gd name="T4" fmla="*/ 0 60000 65536"/>
                    <a:gd name="T5" fmla="*/ 0 60000 65536"/>
                    <a:gd name="T6" fmla="*/ 0 w 228"/>
                    <a:gd name="T7" fmla="*/ 0 h 262"/>
                    <a:gd name="T8" fmla="*/ 228 w 228"/>
                    <a:gd name="T9" fmla="*/ 262 h 2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28" h="262">
                      <a:moveTo>
                        <a:pt x="228" y="0"/>
                      </a:moveTo>
                      <a:lnTo>
                        <a:pt x="0" y="262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0" name="Freeform 56"/>
                <p:cNvSpPr>
                  <a:spLocks/>
                </p:cNvSpPr>
                <p:nvPr/>
              </p:nvSpPr>
              <p:spPr bwMode="auto">
                <a:xfrm>
                  <a:off x="2436" y="1444"/>
                  <a:ext cx="138" cy="159"/>
                </a:xfrm>
                <a:custGeom>
                  <a:avLst/>
                  <a:gdLst>
                    <a:gd name="T0" fmla="*/ 228 w 228"/>
                    <a:gd name="T1" fmla="*/ 0 h 262"/>
                    <a:gd name="T2" fmla="*/ 0 w 228"/>
                    <a:gd name="T3" fmla="*/ 262 h 262"/>
                    <a:gd name="T4" fmla="*/ 0 60000 65536"/>
                    <a:gd name="T5" fmla="*/ 0 60000 65536"/>
                    <a:gd name="T6" fmla="*/ 0 w 228"/>
                    <a:gd name="T7" fmla="*/ 0 h 262"/>
                    <a:gd name="T8" fmla="*/ 228 w 228"/>
                    <a:gd name="T9" fmla="*/ 262 h 2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28" h="262">
                      <a:moveTo>
                        <a:pt x="228" y="0"/>
                      </a:moveTo>
                      <a:lnTo>
                        <a:pt x="0" y="262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1" name="Freeform 57"/>
                <p:cNvSpPr>
                  <a:spLocks/>
                </p:cNvSpPr>
                <p:nvPr/>
              </p:nvSpPr>
              <p:spPr bwMode="auto">
                <a:xfrm>
                  <a:off x="2412" y="1361"/>
                  <a:ext cx="158" cy="197"/>
                </a:xfrm>
                <a:custGeom>
                  <a:avLst/>
                  <a:gdLst>
                    <a:gd name="T0" fmla="*/ 154 w 154"/>
                    <a:gd name="T1" fmla="*/ 0 h 178"/>
                    <a:gd name="T2" fmla="*/ 0 w 154"/>
                    <a:gd name="T3" fmla="*/ 178 h 178"/>
                    <a:gd name="T4" fmla="*/ 0 60000 65536"/>
                    <a:gd name="T5" fmla="*/ 0 60000 65536"/>
                    <a:gd name="T6" fmla="*/ 0 w 154"/>
                    <a:gd name="T7" fmla="*/ 0 h 178"/>
                    <a:gd name="T8" fmla="*/ 154 w 154"/>
                    <a:gd name="T9" fmla="*/ 178 h 17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54" h="178">
                      <a:moveTo>
                        <a:pt x="154" y="0"/>
                      </a:moveTo>
                      <a:lnTo>
                        <a:pt x="0" y="178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2" name="Freeform 58"/>
                <p:cNvSpPr>
                  <a:spLocks/>
                </p:cNvSpPr>
                <p:nvPr/>
              </p:nvSpPr>
              <p:spPr bwMode="auto">
                <a:xfrm>
                  <a:off x="2482" y="1497"/>
                  <a:ext cx="97" cy="113"/>
                </a:xfrm>
                <a:custGeom>
                  <a:avLst/>
                  <a:gdLst>
                    <a:gd name="T0" fmla="*/ 97 w 97"/>
                    <a:gd name="T1" fmla="*/ 0 h 113"/>
                    <a:gd name="T2" fmla="*/ 0 w 97"/>
                    <a:gd name="T3" fmla="*/ 113 h 113"/>
                    <a:gd name="T4" fmla="*/ 0 60000 65536"/>
                    <a:gd name="T5" fmla="*/ 0 60000 65536"/>
                    <a:gd name="T6" fmla="*/ 0 w 97"/>
                    <a:gd name="T7" fmla="*/ 0 h 113"/>
                    <a:gd name="T8" fmla="*/ 97 w 97"/>
                    <a:gd name="T9" fmla="*/ 113 h 11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7" h="113">
                      <a:moveTo>
                        <a:pt x="97" y="0"/>
                      </a:moveTo>
                      <a:lnTo>
                        <a:pt x="0" y="113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cxnSp>
            <p:nvCxnSpPr>
              <p:cNvPr id="37" name="直接连接符 36"/>
              <p:cNvCxnSpPr/>
              <p:nvPr/>
            </p:nvCxnSpPr>
            <p:spPr>
              <a:xfrm>
                <a:off x="2129362" y="5193481"/>
                <a:ext cx="0" cy="421274"/>
              </a:xfrm>
              <a:prstGeom prst="line">
                <a:avLst/>
              </a:prstGeom>
              <a:ln w="190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组合 59"/>
            <p:cNvGrpSpPr/>
            <p:nvPr/>
          </p:nvGrpSpPr>
          <p:grpSpPr>
            <a:xfrm>
              <a:off x="2154629" y="5391799"/>
              <a:ext cx="1276347" cy="370707"/>
              <a:chOff x="2339752" y="5377386"/>
              <a:chExt cx="1276347" cy="370707"/>
            </a:xfrm>
          </p:grpSpPr>
          <p:sp>
            <p:nvSpPr>
              <p:cNvPr id="19" name="Line 48"/>
              <p:cNvSpPr>
                <a:spLocks noChangeShapeType="1"/>
              </p:cNvSpPr>
              <p:nvPr/>
            </p:nvSpPr>
            <p:spPr bwMode="auto">
              <a:xfrm>
                <a:off x="3199980" y="5558460"/>
                <a:ext cx="416119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2339752" y="5377386"/>
                <a:ext cx="1029937" cy="370707"/>
                <a:chOff x="7333783" y="5229993"/>
                <a:chExt cx="1029937" cy="370707"/>
              </a:xfrm>
            </p:grpSpPr>
            <p:sp>
              <p:nvSpPr>
                <p:cNvPr id="27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7333783" y="5229993"/>
                  <a:ext cx="1029937" cy="369889"/>
                </a:xfrm>
                <a:prstGeom prst="rect">
                  <a:avLst/>
                </a:prstGeom>
                <a:noFill/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r>
                    <a:rPr lang="zh-CN" altLang="en-US" sz="18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　</a:t>
                  </a:r>
                  <a:r>
                    <a:rPr lang="en-US" altLang="zh-CN" sz="1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en-US" altLang="zh-CN" sz="1800" baseline="-25000" dirty="0"/>
                </a:p>
              </p:txBody>
            </p:sp>
            <p:cxnSp>
              <p:nvCxnSpPr>
                <p:cNvPr id="28" name="直接连接符 27"/>
                <p:cNvCxnSpPr/>
                <p:nvPr/>
              </p:nvCxnSpPr>
              <p:spPr>
                <a:xfrm>
                  <a:off x="8022962" y="5230812"/>
                  <a:ext cx="0" cy="369888"/>
                </a:xfrm>
                <a:prstGeom prst="line">
                  <a:avLst/>
                </a:prstGeom>
                <a:ln w="190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/>
                <p:cNvCxnSpPr/>
                <p:nvPr/>
              </p:nvCxnSpPr>
              <p:spPr>
                <a:xfrm>
                  <a:off x="7662922" y="5229994"/>
                  <a:ext cx="0" cy="369888"/>
                </a:xfrm>
                <a:prstGeom prst="line">
                  <a:avLst/>
                </a:prstGeom>
                <a:ln w="190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" name="组合 3"/>
            <p:cNvGrpSpPr/>
            <p:nvPr/>
          </p:nvGrpSpPr>
          <p:grpSpPr>
            <a:xfrm>
              <a:off x="3444420" y="5384967"/>
              <a:ext cx="1403688" cy="376164"/>
              <a:chOff x="4342761" y="5472310"/>
              <a:chExt cx="1403688" cy="376164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4342761" y="5472310"/>
                <a:ext cx="1156619" cy="376164"/>
                <a:chOff x="7365099" y="5646688"/>
                <a:chExt cx="1156619" cy="376164"/>
              </a:xfrm>
            </p:grpSpPr>
            <p:sp>
              <p:nvSpPr>
                <p:cNvPr id="33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7365099" y="5653520"/>
                  <a:ext cx="1156619" cy="369332"/>
                </a:xfrm>
                <a:prstGeom prst="rect">
                  <a:avLst/>
                </a:prstGeom>
                <a:noFill/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r>
                    <a:rPr lang="zh-CN" altLang="en-US" sz="18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　</a:t>
                  </a:r>
                  <a:r>
                    <a:rPr lang="zh-CN" altLang="en-US" sz="18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altLang="zh-CN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4" name="直接连接符 33"/>
                <p:cNvCxnSpPr/>
                <p:nvPr/>
              </p:nvCxnSpPr>
              <p:spPr>
                <a:xfrm>
                  <a:off x="8155129" y="5646688"/>
                  <a:ext cx="0" cy="369888"/>
                </a:xfrm>
                <a:prstGeom prst="line">
                  <a:avLst/>
                </a:prstGeom>
                <a:ln w="190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/>
                <p:cNvCxnSpPr/>
                <p:nvPr/>
              </p:nvCxnSpPr>
              <p:spPr>
                <a:xfrm>
                  <a:off x="7723081" y="5646688"/>
                  <a:ext cx="0" cy="369888"/>
                </a:xfrm>
                <a:prstGeom prst="line">
                  <a:avLst/>
                </a:prstGeom>
                <a:ln w="190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Line 48"/>
              <p:cNvSpPr>
                <a:spLocks noChangeShapeType="1"/>
              </p:cNvSpPr>
              <p:nvPr/>
            </p:nvSpPr>
            <p:spPr bwMode="auto">
              <a:xfrm>
                <a:off x="5330330" y="5672469"/>
                <a:ext cx="416119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6265816" y="5387333"/>
              <a:ext cx="1403688" cy="376164"/>
              <a:chOff x="4342761" y="5472310"/>
              <a:chExt cx="1403688" cy="376164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4342761" y="5472310"/>
                <a:ext cx="1156619" cy="376164"/>
                <a:chOff x="7365099" y="5646688"/>
                <a:chExt cx="1156619" cy="376164"/>
              </a:xfrm>
            </p:grpSpPr>
            <p:sp>
              <p:nvSpPr>
                <p:cNvPr id="65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7365099" y="5653520"/>
                  <a:ext cx="1156619" cy="369332"/>
                </a:xfrm>
                <a:prstGeom prst="rect">
                  <a:avLst/>
                </a:prstGeom>
                <a:noFill/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r>
                    <a:rPr lang="zh-CN" altLang="en-US" sz="18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　</a:t>
                  </a:r>
                  <a:r>
                    <a:rPr lang="zh-CN" altLang="en-US" sz="18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altLang="zh-CN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66" name="直接连接符 65"/>
                <p:cNvCxnSpPr/>
                <p:nvPr/>
              </p:nvCxnSpPr>
              <p:spPr>
                <a:xfrm>
                  <a:off x="8155129" y="5646688"/>
                  <a:ext cx="0" cy="369888"/>
                </a:xfrm>
                <a:prstGeom prst="line">
                  <a:avLst/>
                </a:prstGeom>
                <a:ln w="190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/>
                <p:nvPr/>
              </p:nvCxnSpPr>
              <p:spPr>
                <a:xfrm>
                  <a:off x="7723081" y="5646688"/>
                  <a:ext cx="0" cy="369888"/>
                </a:xfrm>
                <a:prstGeom prst="line">
                  <a:avLst/>
                </a:prstGeom>
                <a:ln w="190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Line 48"/>
              <p:cNvSpPr>
                <a:spLocks noChangeShapeType="1"/>
              </p:cNvSpPr>
              <p:nvPr/>
            </p:nvSpPr>
            <p:spPr bwMode="auto">
              <a:xfrm>
                <a:off x="5330330" y="5672469"/>
                <a:ext cx="416119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4862128" y="5389524"/>
              <a:ext cx="1403688" cy="376164"/>
              <a:chOff x="4342761" y="5472310"/>
              <a:chExt cx="1403688" cy="376164"/>
            </a:xfrm>
          </p:grpSpPr>
          <p:grpSp>
            <p:nvGrpSpPr>
              <p:cNvPr id="73" name="组合 72"/>
              <p:cNvGrpSpPr/>
              <p:nvPr/>
            </p:nvGrpSpPr>
            <p:grpSpPr>
              <a:xfrm>
                <a:off x="4342761" y="5472310"/>
                <a:ext cx="1156619" cy="376164"/>
                <a:chOff x="7365099" y="5646688"/>
                <a:chExt cx="1156619" cy="376164"/>
              </a:xfrm>
            </p:grpSpPr>
            <p:sp>
              <p:nvSpPr>
                <p:cNvPr id="75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7365099" y="5653520"/>
                  <a:ext cx="1156619" cy="369332"/>
                </a:xfrm>
                <a:prstGeom prst="rect">
                  <a:avLst/>
                </a:prstGeom>
                <a:noFill/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-5</a:t>
                  </a:r>
                  <a:r>
                    <a:rPr lang="zh-CN" altLang="en-US" sz="18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　</a:t>
                  </a:r>
                  <a:r>
                    <a:rPr lang="zh-CN" altLang="en-US" sz="18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altLang="zh-CN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76" name="直接连接符 75"/>
                <p:cNvCxnSpPr/>
                <p:nvPr/>
              </p:nvCxnSpPr>
              <p:spPr>
                <a:xfrm>
                  <a:off x="8155129" y="5646688"/>
                  <a:ext cx="0" cy="369888"/>
                </a:xfrm>
                <a:prstGeom prst="line">
                  <a:avLst/>
                </a:prstGeom>
                <a:ln w="190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/>
                <p:cNvCxnSpPr/>
                <p:nvPr/>
              </p:nvCxnSpPr>
              <p:spPr>
                <a:xfrm>
                  <a:off x="7723081" y="5646688"/>
                  <a:ext cx="0" cy="369888"/>
                </a:xfrm>
                <a:prstGeom prst="line">
                  <a:avLst/>
                </a:prstGeom>
                <a:ln w="190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Line 48"/>
              <p:cNvSpPr>
                <a:spLocks noChangeShapeType="1"/>
              </p:cNvSpPr>
              <p:nvPr/>
            </p:nvSpPr>
            <p:spPr bwMode="auto">
              <a:xfrm>
                <a:off x="5330330" y="5672469"/>
                <a:ext cx="416119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7664835" y="5385524"/>
              <a:ext cx="1156619" cy="376164"/>
              <a:chOff x="7365099" y="5646688"/>
              <a:chExt cx="1156619" cy="376164"/>
            </a:xfrm>
          </p:grpSpPr>
          <p:sp>
            <p:nvSpPr>
              <p:cNvPr id="81" name="Text Box 82"/>
              <p:cNvSpPr txBox="1">
                <a:spLocks noChangeArrowheads="1"/>
              </p:cNvSpPr>
              <p:nvPr/>
            </p:nvSpPr>
            <p:spPr bwMode="auto">
              <a:xfrm>
                <a:off x="7365099" y="5653520"/>
                <a:ext cx="1156619" cy="369332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-9</a:t>
                </a:r>
                <a:r>
                  <a:rPr lang="zh-CN" alt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en-US" altLang="zh-CN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en-US" altLang="zh-CN" sz="1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2" name="直接连接符 81"/>
              <p:cNvCxnSpPr/>
              <p:nvPr/>
            </p:nvCxnSpPr>
            <p:spPr>
              <a:xfrm>
                <a:off x="8155129" y="5646688"/>
                <a:ext cx="0" cy="369888"/>
              </a:xfrm>
              <a:prstGeom prst="line">
                <a:avLst/>
              </a:prstGeom>
              <a:ln w="190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>
                <a:off x="7723081" y="5646688"/>
                <a:ext cx="0" cy="369888"/>
              </a:xfrm>
              <a:prstGeom prst="line">
                <a:avLst/>
              </a:prstGeom>
              <a:ln w="190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矩形 60"/>
            <p:cNvSpPr/>
            <p:nvPr/>
          </p:nvSpPr>
          <p:spPr>
            <a:xfrm>
              <a:off x="8397106" y="5317109"/>
              <a:ext cx="4090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dirty="0"/>
                <a:t>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297674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2"/>
          <p:cNvSpPr txBox="1">
            <a:spLocks noChangeArrowheads="1"/>
          </p:cNvSpPr>
          <p:nvPr/>
        </p:nvSpPr>
        <p:spPr bwMode="auto">
          <a:xfrm>
            <a:off x="9361" y="278608"/>
            <a:ext cx="836518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>
              <a:defRPr sz="4000">
                <a:solidFill>
                  <a:schemeClr val="tx2"/>
                </a:solidFill>
                <a:ea typeface="黑体" pitchFamily="2" charset="-122"/>
              </a:defRPr>
            </a:lvl2pPr>
            <a:lvl3pPr algn="ctr">
              <a:defRPr sz="4000">
                <a:solidFill>
                  <a:schemeClr val="tx2"/>
                </a:solidFill>
                <a:ea typeface="黑体" pitchFamily="2" charset="-122"/>
              </a:defRPr>
            </a:lvl3pPr>
            <a:lvl4pPr algn="ctr">
              <a:defRPr sz="4000">
                <a:solidFill>
                  <a:schemeClr val="tx2"/>
                </a:solidFill>
                <a:ea typeface="黑体" pitchFamily="2" charset="-122"/>
              </a:defRPr>
            </a:lvl4pPr>
            <a:lvl5pPr algn="ctr">
              <a:defRPr sz="4000">
                <a:solidFill>
                  <a:schemeClr val="tx2"/>
                </a:solidFill>
                <a:ea typeface="黑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9pPr>
          </a:lstStyle>
          <a:p>
            <a:r>
              <a:rPr lang="zh-CN" altLang="en-US" dirty="0" smtClean="0"/>
              <a:t>单链表应用举例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95536" y="1196752"/>
            <a:ext cx="82211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eaLnBrk="1" hangingPunct="1">
              <a:spcBef>
                <a:spcPts val="800"/>
              </a:spcBef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算法思路</a:t>
            </a:r>
            <a:r>
              <a:rPr lang="zh-CN" altLang="en-US" sz="28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zh-CN" sz="260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同时扫描多项式</a:t>
            </a:r>
            <a:r>
              <a:rPr lang="zh-CN" altLang="zh-CN" sz="2600" dirty="0">
                <a:solidFill>
                  <a:srgbClr val="0066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sz="260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1,</a:t>
            </a:r>
            <a:r>
              <a:rPr lang="zh-CN" altLang="zh-CN" sz="2600" dirty="0">
                <a:solidFill>
                  <a:srgbClr val="0066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sz="260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2的各项分量（从第一个分量开始），</a:t>
            </a:r>
            <a:r>
              <a:rPr lang="zh-CN" altLang="zh-CN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比较指数</a:t>
            </a:r>
            <a:r>
              <a:rPr lang="zh-CN" altLang="zh-CN" sz="260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值</a:t>
            </a:r>
            <a:endParaRPr lang="en-US" altLang="zh-CN" sz="2600" dirty="0">
              <a:solidFill>
                <a:srgbClr val="0066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51724" y="2218720"/>
            <a:ext cx="8365182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eaLnBrk="1" hangingPunct="1">
              <a:spcBef>
                <a:spcPts val="800"/>
              </a:spcBef>
              <a:buFont typeface="+mj-lt"/>
              <a:buAutoNum type="arabicPeriod"/>
            </a:pPr>
            <a:r>
              <a:rPr lang="en-US" altLang="zh-CN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P1</a:t>
            </a:r>
            <a:r>
              <a:rPr lang="zh-CN" altLang="en-US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zh-CN" sz="2600" dirty="0">
                <a:solidFill>
                  <a:srgbClr val="0066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对应元素的</a:t>
            </a:r>
            <a:r>
              <a:rPr lang="zh-CN" altLang="zh-CN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</a:t>
            </a:r>
            <a:r>
              <a:rPr lang="zh-CN" altLang="en-US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数值相等，则系数相加，如不为</a:t>
            </a:r>
            <a:r>
              <a:rPr lang="en-US" altLang="zh-CN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0,</a:t>
            </a:r>
            <a:r>
              <a:rPr lang="zh-CN" altLang="en-US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则写入</a:t>
            </a:r>
            <a:r>
              <a:rPr lang="en-US" altLang="zh-CN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P1,</a:t>
            </a:r>
            <a:r>
              <a:rPr lang="zh-CN" altLang="en-US" sz="260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0,P1</a:t>
            </a:r>
            <a:r>
              <a:rPr lang="zh-CN" altLang="en-US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删除当前项；</a:t>
            </a:r>
            <a:r>
              <a:rPr lang="en-US" altLang="zh-CN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P1</a:t>
            </a:r>
            <a:r>
              <a:rPr lang="zh-CN" altLang="en-US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P2</a:t>
            </a:r>
            <a:r>
              <a:rPr lang="zh-CN" altLang="en-US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分别指向下一元素</a:t>
            </a:r>
            <a:r>
              <a:rPr lang="zh-CN" altLang="zh-CN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zh-CN" sz="2600" dirty="0">
              <a:solidFill>
                <a:srgbClr val="0066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 eaLnBrk="1" hangingPunct="1">
              <a:spcBef>
                <a:spcPts val="800"/>
              </a:spcBef>
              <a:buFont typeface="+mj-lt"/>
              <a:buAutoNum type="arabicPeriod"/>
            </a:pPr>
            <a:r>
              <a:rPr lang="en-US" altLang="zh-CN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P1</a:t>
            </a:r>
            <a:r>
              <a:rPr lang="zh-CN" altLang="en-US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指数</a:t>
            </a:r>
            <a:r>
              <a:rPr lang="en-US" altLang="zh-CN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&lt;P2</a:t>
            </a:r>
            <a:r>
              <a:rPr lang="zh-CN" altLang="en-US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指数，</a:t>
            </a:r>
            <a:r>
              <a:rPr lang="en-US" altLang="zh-CN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P1</a:t>
            </a:r>
            <a:r>
              <a:rPr lang="zh-CN" altLang="en-US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移向下一项</a:t>
            </a:r>
            <a:endParaRPr lang="en-US" altLang="zh-CN" sz="2600" dirty="0" smtClean="0">
              <a:solidFill>
                <a:srgbClr val="0066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 eaLnBrk="1" hangingPunct="1">
              <a:spcBef>
                <a:spcPts val="800"/>
              </a:spcBef>
              <a:buFont typeface="+mj-lt"/>
              <a:buAutoNum type="arabicPeriod"/>
            </a:pPr>
            <a:r>
              <a:rPr lang="en-US" altLang="zh-CN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P1</a:t>
            </a:r>
            <a:r>
              <a:rPr lang="zh-CN" altLang="en-US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指数</a:t>
            </a:r>
            <a:r>
              <a:rPr lang="en-US" altLang="zh-CN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&gt;P2</a:t>
            </a:r>
            <a:r>
              <a:rPr lang="zh-CN" altLang="en-US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指数，在</a:t>
            </a:r>
            <a:r>
              <a:rPr lang="en-US" altLang="zh-CN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P1</a:t>
            </a:r>
            <a:r>
              <a:rPr lang="zh-CN" altLang="en-US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当前元素插入</a:t>
            </a:r>
            <a:r>
              <a:rPr lang="en-US" altLang="zh-CN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P2</a:t>
            </a:r>
            <a:r>
              <a:rPr lang="zh-CN" altLang="en-US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的当前元素，</a:t>
            </a:r>
            <a:r>
              <a:rPr lang="en-US" altLang="zh-CN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P2</a:t>
            </a:r>
            <a:r>
              <a:rPr lang="zh-CN" altLang="en-US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移向下一项</a:t>
            </a:r>
            <a:endParaRPr lang="en-US" altLang="zh-CN" sz="2600" dirty="0" smtClean="0">
              <a:solidFill>
                <a:srgbClr val="0066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 eaLnBrk="1" hangingPunct="1">
              <a:spcBef>
                <a:spcPts val="800"/>
              </a:spcBef>
              <a:buFont typeface="+mj-lt"/>
              <a:buAutoNum type="arabicPeriod"/>
            </a:pPr>
            <a:r>
              <a:rPr lang="zh-CN" altLang="en-US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en-US" altLang="zh-CN" sz="2600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P1</a:t>
            </a:r>
            <a:r>
              <a:rPr lang="zh-CN" altLang="en-US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所有项都扫描完，将</a:t>
            </a:r>
            <a:r>
              <a:rPr lang="en-US" altLang="zh-CN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P2</a:t>
            </a:r>
            <a:r>
              <a:rPr lang="zh-CN" altLang="en-US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中剩余元素加入到</a:t>
            </a:r>
            <a:r>
              <a:rPr lang="en-US" altLang="zh-CN" sz="2600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P1</a:t>
            </a:r>
            <a:endParaRPr lang="zh-CN" altLang="zh-CN" sz="2600" dirty="0">
              <a:solidFill>
                <a:srgbClr val="0066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330835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2"/>
          <p:cNvSpPr txBox="1">
            <a:spLocks noChangeArrowheads="1"/>
          </p:cNvSpPr>
          <p:nvPr/>
        </p:nvSpPr>
        <p:spPr bwMode="auto">
          <a:xfrm>
            <a:off x="9361" y="278608"/>
            <a:ext cx="836518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>
              <a:defRPr sz="4000">
                <a:solidFill>
                  <a:schemeClr val="tx2"/>
                </a:solidFill>
                <a:ea typeface="黑体" pitchFamily="2" charset="-122"/>
              </a:defRPr>
            </a:lvl2pPr>
            <a:lvl3pPr algn="ctr">
              <a:defRPr sz="4000">
                <a:solidFill>
                  <a:schemeClr val="tx2"/>
                </a:solidFill>
                <a:ea typeface="黑体" pitchFamily="2" charset="-122"/>
              </a:defRPr>
            </a:lvl3pPr>
            <a:lvl4pPr algn="ctr">
              <a:defRPr sz="4000">
                <a:solidFill>
                  <a:schemeClr val="tx2"/>
                </a:solidFill>
                <a:ea typeface="黑体" pitchFamily="2" charset="-122"/>
              </a:defRPr>
            </a:lvl4pPr>
            <a:lvl5pPr algn="ctr">
              <a:defRPr sz="4000">
                <a:solidFill>
                  <a:schemeClr val="tx2"/>
                </a:solidFill>
                <a:ea typeface="黑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9pPr>
          </a:lstStyle>
          <a:p>
            <a:r>
              <a:rPr lang="zh-CN" altLang="en-US" dirty="0" smtClean="0"/>
              <a:t>单链表应用举例</a:t>
            </a:r>
            <a:endParaRPr lang="en-US" altLang="zh-CN" dirty="0"/>
          </a:p>
        </p:txBody>
      </p:sp>
      <p:grpSp>
        <p:nvGrpSpPr>
          <p:cNvPr id="84" name="组合 83"/>
          <p:cNvGrpSpPr/>
          <p:nvPr/>
        </p:nvGrpSpPr>
        <p:grpSpPr>
          <a:xfrm>
            <a:off x="-3754" y="2445201"/>
            <a:ext cx="8684621" cy="661049"/>
            <a:chOff x="136833" y="5126063"/>
            <a:chExt cx="8684621" cy="661049"/>
          </a:xfrm>
        </p:grpSpPr>
        <p:sp>
          <p:nvSpPr>
            <p:cNvPr id="16" name="矩形 15"/>
            <p:cNvSpPr/>
            <p:nvPr/>
          </p:nvSpPr>
          <p:spPr>
            <a:xfrm>
              <a:off x="145163" y="5126063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P1</a:t>
              </a:r>
              <a:endParaRPr lang="en-US" altLang="zh-CN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" name="Line 48"/>
            <p:cNvSpPr>
              <a:spLocks noChangeShapeType="1"/>
            </p:cNvSpPr>
            <p:nvPr/>
          </p:nvSpPr>
          <p:spPr bwMode="auto">
            <a:xfrm>
              <a:off x="1734681" y="5624390"/>
              <a:ext cx="400530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8"/>
            <p:cNvSpPr>
              <a:spLocks noChangeShapeType="1"/>
            </p:cNvSpPr>
            <p:nvPr/>
          </p:nvSpPr>
          <p:spPr bwMode="auto">
            <a:xfrm>
              <a:off x="136833" y="5566668"/>
              <a:ext cx="585340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624749" y="5341021"/>
              <a:ext cx="1354878" cy="446091"/>
              <a:chOff x="1613992" y="5193481"/>
              <a:chExt cx="1354878" cy="446091"/>
            </a:xfrm>
          </p:grpSpPr>
          <p:grpSp>
            <p:nvGrpSpPr>
              <p:cNvPr id="36" name="Group 50"/>
              <p:cNvGrpSpPr>
                <a:grpSpLocks/>
              </p:cNvGrpSpPr>
              <p:nvPr/>
            </p:nvGrpSpPr>
            <p:grpSpPr bwMode="auto">
              <a:xfrm>
                <a:off x="1613992" y="5193483"/>
                <a:ext cx="1354878" cy="446089"/>
                <a:chOff x="2404" y="1338"/>
                <a:chExt cx="418" cy="281"/>
              </a:xfrm>
            </p:grpSpPr>
            <p:grpSp>
              <p:nvGrpSpPr>
                <p:cNvPr id="38" name="Group 51"/>
                <p:cNvGrpSpPr>
                  <a:grpSpLocks/>
                </p:cNvGrpSpPr>
                <p:nvPr/>
              </p:nvGrpSpPr>
              <p:grpSpPr bwMode="auto">
                <a:xfrm>
                  <a:off x="2414" y="1338"/>
                  <a:ext cx="408" cy="281"/>
                  <a:chOff x="963" y="3742"/>
                  <a:chExt cx="408" cy="281"/>
                </a:xfrm>
              </p:grpSpPr>
              <p:sp>
                <p:nvSpPr>
                  <p:cNvPr id="43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3" y="3757"/>
                    <a:ext cx="408" cy="266"/>
                  </a:xfrm>
                  <a:prstGeom prst="rect">
                    <a:avLst/>
                  </a:prstGeom>
                  <a:noFill/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endParaRPr lang="zh-CN" altLang="zh-CN" sz="2000"/>
                  </a:p>
                </p:txBody>
              </p:sp>
              <p:sp>
                <p:nvSpPr>
                  <p:cNvPr id="44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1254" y="3742"/>
                    <a:ext cx="0" cy="272"/>
                  </a:xfrm>
                  <a:prstGeom prst="line">
                    <a:avLst/>
                  </a:pr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" name="Freeform 55"/>
                <p:cNvSpPr>
                  <a:spLocks/>
                </p:cNvSpPr>
                <p:nvPr/>
              </p:nvSpPr>
              <p:spPr bwMode="auto">
                <a:xfrm>
                  <a:off x="2562" y="1352"/>
                  <a:ext cx="80" cy="86"/>
                </a:xfrm>
                <a:custGeom>
                  <a:avLst/>
                  <a:gdLst>
                    <a:gd name="T0" fmla="*/ 154 w 154"/>
                    <a:gd name="T1" fmla="*/ 0 h 178"/>
                    <a:gd name="T2" fmla="*/ 0 w 154"/>
                    <a:gd name="T3" fmla="*/ 178 h 178"/>
                    <a:gd name="T4" fmla="*/ 0 60000 65536"/>
                    <a:gd name="T5" fmla="*/ 0 60000 65536"/>
                    <a:gd name="T6" fmla="*/ 0 w 154"/>
                    <a:gd name="T7" fmla="*/ 0 h 178"/>
                    <a:gd name="T8" fmla="*/ 154 w 154"/>
                    <a:gd name="T9" fmla="*/ 178 h 17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54" h="178">
                      <a:moveTo>
                        <a:pt x="154" y="0"/>
                      </a:moveTo>
                      <a:lnTo>
                        <a:pt x="0" y="178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0" name="Freeform 56"/>
                <p:cNvSpPr>
                  <a:spLocks/>
                </p:cNvSpPr>
                <p:nvPr/>
              </p:nvSpPr>
              <p:spPr bwMode="auto">
                <a:xfrm>
                  <a:off x="2563" y="1361"/>
                  <a:ext cx="138" cy="159"/>
                </a:xfrm>
                <a:custGeom>
                  <a:avLst/>
                  <a:gdLst>
                    <a:gd name="T0" fmla="*/ 228 w 228"/>
                    <a:gd name="T1" fmla="*/ 0 h 262"/>
                    <a:gd name="T2" fmla="*/ 0 w 228"/>
                    <a:gd name="T3" fmla="*/ 262 h 262"/>
                    <a:gd name="T4" fmla="*/ 0 60000 65536"/>
                    <a:gd name="T5" fmla="*/ 0 60000 65536"/>
                    <a:gd name="T6" fmla="*/ 0 w 228"/>
                    <a:gd name="T7" fmla="*/ 0 h 262"/>
                    <a:gd name="T8" fmla="*/ 228 w 228"/>
                    <a:gd name="T9" fmla="*/ 262 h 2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28" h="262">
                      <a:moveTo>
                        <a:pt x="228" y="0"/>
                      </a:moveTo>
                      <a:lnTo>
                        <a:pt x="0" y="262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" name="Freeform 57"/>
                <p:cNvSpPr>
                  <a:spLocks/>
                </p:cNvSpPr>
                <p:nvPr/>
              </p:nvSpPr>
              <p:spPr bwMode="auto">
                <a:xfrm>
                  <a:off x="2562" y="1432"/>
                  <a:ext cx="143" cy="169"/>
                </a:xfrm>
                <a:custGeom>
                  <a:avLst/>
                  <a:gdLst>
                    <a:gd name="T0" fmla="*/ 154 w 154"/>
                    <a:gd name="T1" fmla="*/ 0 h 178"/>
                    <a:gd name="T2" fmla="*/ 0 w 154"/>
                    <a:gd name="T3" fmla="*/ 178 h 178"/>
                    <a:gd name="T4" fmla="*/ 0 60000 65536"/>
                    <a:gd name="T5" fmla="*/ 0 60000 65536"/>
                    <a:gd name="T6" fmla="*/ 0 w 154"/>
                    <a:gd name="T7" fmla="*/ 0 h 178"/>
                    <a:gd name="T8" fmla="*/ 154 w 154"/>
                    <a:gd name="T9" fmla="*/ 178 h 17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54" h="178">
                      <a:moveTo>
                        <a:pt x="154" y="0"/>
                      </a:moveTo>
                      <a:lnTo>
                        <a:pt x="0" y="178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2" name="Freeform 58"/>
                <p:cNvSpPr>
                  <a:spLocks/>
                </p:cNvSpPr>
                <p:nvPr/>
              </p:nvSpPr>
              <p:spPr bwMode="auto">
                <a:xfrm>
                  <a:off x="2611" y="1497"/>
                  <a:ext cx="99" cy="121"/>
                </a:xfrm>
                <a:custGeom>
                  <a:avLst/>
                  <a:gdLst>
                    <a:gd name="T0" fmla="*/ 97 w 97"/>
                    <a:gd name="T1" fmla="*/ 0 h 113"/>
                    <a:gd name="T2" fmla="*/ 0 w 97"/>
                    <a:gd name="T3" fmla="*/ 113 h 113"/>
                    <a:gd name="T4" fmla="*/ 0 60000 65536"/>
                    <a:gd name="T5" fmla="*/ 0 60000 65536"/>
                    <a:gd name="T6" fmla="*/ 0 w 97"/>
                    <a:gd name="T7" fmla="*/ 0 h 113"/>
                    <a:gd name="T8" fmla="*/ 97 w 97"/>
                    <a:gd name="T9" fmla="*/ 113 h 11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7" h="113">
                      <a:moveTo>
                        <a:pt x="97" y="0"/>
                      </a:moveTo>
                      <a:lnTo>
                        <a:pt x="0" y="113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9" name="Freeform 56"/>
                <p:cNvSpPr>
                  <a:spLocks/>
                </p:cNvSpPr>
                <p:nvPr/>
              </p:nvSpPr>
              <p:spPr bwMode="auto">
                <a:xfrm>
                  <a:off x="2404" y="1357"/>
                  <a:ext cx="110" cy="130"/>
                </a:xfrm>
                <a:custGeom>
                  <a:avLst/>
                  <a:gdLst>
                    <a:gd name="T0" fmla="*/ 228 w 228"/>
                    <a:gd name="T1" fmla="*/ 0 h 262"/>
                    <a:gd name="T2" fmla="*/ 0 w 228"/>
                    <a:gd name="T3" fmla="*/ 262 h 262"/>
                    <a:gd name="T4" fmla="*/ 0 60000 65536"/>
                    <a:gd name="T5" fmla="*/ 0 60000 65536"/>
                    <a:gd name="T6" fmla="*/ 0 w 228"/>
                    <a:gd name="T7" fmla="*/ 0 h 262"/>
                    <a:gd name="T8" fmla="*/ 228 w 228"/>
                    <a:gd name="T9" fmla="*/ 262 h 2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28" h="262">
                      <a:moveTo>
                        <a:pt x="228" y="0"/>
                      </a:moveTo>
                      <a:lnTo>
                        <a:pt x="0" y="262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0" name="Freeform 56"/>
                <p:cNvSpPr>
                  <a:spLocks/>
                </p:cNvSpPr>
                <p:nvPr/>
              </p:nvSpPr>
              <p:spPr bwMode="auto">
                <a:xfrm>
                  <a:off x="2436" y="1444"/>
                  <a:ext cx="138" cy="159"/>
                </a:xfrm>
                <a:custGeom>
                  <a:avLst/>
                  <a:gdLst>
                    <a:gd name="T0" fmla="*/ 228 w 228"/>
                    <a:gd name="T1" fmla="*/ 0 h 262"/>
                    <a:gd name="T2" fmla="*/ 0 w 228"/>
                    <a:gd name="T3" fmla="*/ 262 h 262"/>
                    <a:gd name="T4" fmla="*/ 0 60000 65536"/>
                    <a:gd name="T5" fmla="*/ 0 60000 65536"/>
                    <a:gd name="T6" fmla="*/ 0 w 228"/>
                    <a:gd name="T7" fmla="*/ 0 h 262"/>
                    <a:gd name="T8" fmla="*/ 228 w 228"/>
                    <a:gd name="T9" fmla="*/ 262 h 2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28" h="262">
                      <a:moveTo>
                        <a:pt x="228" y="0"/>
                      </a:moveTo>
                      <a:lnTo>
                        <a:pt x="0" y="262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1" name="Freeform 57"/>
                <p:cNvSpPr>
                  <a:spLocks/>
                </p:cNvSpPr>
                <p:nvPr/>
              </p:nvSpPr>
              <p:spPr bwMode="auto">
                <a:xfrm>
                  <a:off x="2412" y="1361"/>
                  <a:ext cx="158" cy="197"/>
                </a:xfrm>
                <a:custGeom>
                  <a:avLst/>
                  <a:gdLst>
                    <a:gd name="T0" fmla="*/ 154 w 154"/>
                    <a:gd name="T1" fmla="*/ 0 h 178"/>
                    <a:gd name="T2" fmla="*/ 0 w 154"/>
                    <a:gd name="T3" fmla="*/ 178 h 178"/>
                    <a:gd name="T4" fmla="*/ 0 60000 65536"/>
                    <a:gd name="T5" fmla="*/ 0 60000 65536"/>
                    <a:gd name="T6" fmla="*/ 0 w 154"/>
                    <a:gd name="T7" fmla="*/ 0 h 178"/>
                    <a:gd name="T8" fmla="*/ 154 w 154"/>
                    <a:gd name="T9" fmla="*/ 178 h 17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54" h="178">
                      <a:moveTo>
                        <a:pt x="154" y="0"/>
                      </a:moveTo>
                      <a:lnTo>
                        <a:pt x="0" y="178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2" name="Freeform 58"/>
                <p:cNvSpPr>
                  <a:spLocks/>
                </p:cNvSpPr>
                <p:nvPr/>
              </p:nvSpPr>
              <p:spPr bwMode="auto">
                <a:xfrm>
                  <a:off x="2482" y="1497"/>
                  <a:ext cx="97" cy="113"/>
                </a:xfrm>
                <a:custGeom>
                  <a:avLst/>
                  <a:gdLst>
                    <a:gd name="T0" fmla="*/ 97 w 97"/>
                    <a:gd name="T1" fmla="*/ 0 h 113"/>
                    <a:gd name="T2" fmla="*/ 0 w 97"/>
                    <a:gd name="T3" fmla="*/ 113 h 113"/>
                    <a:gd name="T4" fmla="*/ 0 60000 65536"/>
                    <a:gd name="T5" fmla="*/ 0 60000 65536"/>
                    <a:gd name="T6" fmla="*/ 0 w 97"/>
                    <a:gd name="T7" fmla="*/ 0 h 113"/>
                    <a:gd name="T8" fmla="*/ 97 w 97"/>
                    <a:gd name="T9" fmla="*/ 113 h 11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7" h="113">
                      <a:moveTo>
                        <a:pt x="97" y="0"/>
                      </a:moveTo>
                      <a:lnTo>
                        <a:pt x="0" y="113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cxnSp>
            <p:nvCxnSpPr>
              <p:cNvPr id="37" name="直接连接符 36"/>
              <p:cNvCxnSpPr/>
              <p:nvPr/>
            </p:nvCxnSpPr>
            <p:spPr>
              <a:xfrm>
                <a:off x="2129362" y="5193481"/>
                <a:ext cx="0" cy="421274"/>
              </a:xfrm>
              <a:prstGeom prst="line">
                <a:avLst/>
              </a:prstGeom>
              <a:ln w="190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组合 59"/>
            <p:cNvGrpSpPr/>
            <p:nvPr/>
          </p:nvGrpSpPr>
          <p:grpSpPr>
            <a:xfrm>
              <a:off x="2154629" y="5391799"/>
              <a:ext cx="1276347" cy="370707"/>
              <a:chOff x="2339752" y="5377386"/>
              <a:chExt cx="1276347" cy="370707"/>
            </a:xfrm>
          </p:grpSpPr>
          <p:sp>
            <p:nvSpPr>
              <p:cNvPr id="19" name="Line 48"/>
              <p:cNvSpPr>
                <a:spLocks noChangeShapeType="1"/>
              </p:cNvSpPr>
              <p:nvPr/>
            </p:nvSpPr>
            <p:spPr bwMode="auto">
              <a:xfrm>
                <a:off x="3199980" y="5558460"/>
                <a:ext cx="416119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2339752" y="5377386"/>
                <a:ext cx="1029937" cy="370707"/>
                <a:chOff x="7333783" y="5229993"/>
                <a:chExt cx="1029937" cy="370707"/>
              </a:xfrm>
            </p:grpSpPr>
            <p:sp>
              <p:nvSpPr>
                <p:cNvPr id="27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7333783" y="5229993"/>
                  <a:ext cx="1029937" cy="369889"/>
                </a:xfrm>
                <a:prstGeom prst="rect">
                  <a:avLst/>
                </a:prstGeom>
                <a:noFill/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r>
                    <a:rPr lang="zh-CN" altLang="en-US" sz="18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　</a:t>
                  </a:r>
                  <a:r>
                    <a:rPr lang="en-US" altLang="zh-CN" sz="1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en-US" altLang="zh-CN" sz="1800" baseline="-25000" dirty="0"/>
                </a:p>
              </p:txBody>
            </p:sp>
            <p:cxnSp>
              <p:nvCxnSpPr>
                <p:cNvPr id="28" name="直接连接符 27"/>
                <p:cNvCxnSpPr/>
                <p:nvPr/>
              </p:nvCxnSpPr>
              <p:spPr>
                <a:xfrm>
                  <a:off x="8022962" y="5230812"/>
                  <a:ext cx="0" cy="369888"/>
                </a:xfrm>
                <a:prstGeom prst="line">
                  <a:avLst/>
                </a:prstGeom>
                <a:ln w="190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/>
                <p:cNvCxnSpPr/>
                <p:nvPr/>
              </p:nvCxnSpPr>
              <p:spPr>
                <a:xfrm>
                  <a:off x="7662922" y="5229994"/>
                  <a:ext cx="0" cy="369888"/>
                </a:xfrm>
                <a:prstGeom prst="line">
                  <a:avLst/>
                </a:prstGeom>
                <a:ln w="190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" name="组合 3"/>
            <p:cNvGrpSpPr/>
            <p:nvPr/>
          </p:nvGrpSpPr>
          <p:grpSpPr>
            <a:xfrm>
              <a:off x="3444420" y="5384967"/>
              <a:ext cx="1403688" cy="376164"/>
              <a:chOff x="4342761" y="5472310"/>
              <a:chExt cx="1403688" cy="376164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4342761" y="5472310"/>
                <a:ext cx="1156619" cy="376164"/>
                <a:chOff x="7365099" y="5646688"/>
                <a:chExt cx="1156619" cy="376164"/>
              </a:xfrm>
            </p:grpSpPr>
            <p:sp>
              <p:nvSpPr>
                <p:cNvPr id="33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7365099" y="5653520"/>
                  <a:ext cx="1156619" cy="369332"/>
                </a:xfrm>
                <a:prstGeom prst="rect">
                  <a:avLst/>
                </a:prstGeom>
                <a:noFill/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r>
                    <a:rPr lang="zh-CN" altLang="en-US" sz="18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　</a:t>
                  </a:r>
                  <a:r>
                    <a:rPr lang="zh-CN" altLang="en-US" sz="18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altLang="zh-CN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4" name="直接连接符 33"/>
                <p:cNvCxnSpPr/>
                <p:nvPr/>
              </p:nvCxnSpPr>
              <p:spPr>
                <a:xfrm>
                  <a:off x="8155129" y="5646688"/>
                  <a:ext cx="0" cy="369888"/>
                </a:xfrm>
                <a:prstGeom prst="line">
                  <a:avLst/>
                </a:prstGeom>
                <a:ln w="190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/>
                <p:cNvCxnSpPr/>
                <p:nvPr/>
              </p:nvCxnSpPr>
              <p:spPr>
                <a:xfrm>
                  <a:off x="7723081" y="5646688"/>
                  <a:ext cx="0" cy="369888"/>
                </a:xfrm>
                <a:prstGeom prst="line">
                  <a:avLst/>
                </a:prstGeom>
                <a:ln w="190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Line 48"/>
              <p:cNvSpPr>
                <a:spLocks noChangeShapeType="1"/>
              </p:cNvSpPr>
              <p:nvPr/>
            </p:nvSpPr>
            <p:spPr bwMode="auto">
              <a:xfrm>
                <a:off x="5330330" y="5672469"/>
                <a:ext cx="416119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6265816" y="5387333"/>
              <a:ext cx="1403688" cy="376164"/>
              <a:chOff x="4342761" y="5472310"/>
              <a:chExt cx="1403688" cy="376164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4342761" y="5472310"/>
                <a:ext cx="1156619" cy="376164"/>
                <a:chOff x="7365099" y="5646688"/>
                <a:chExt cx="1156619" cy="376164"/>
              </a:xfrm>
            </p:grpSpPr>
            <p:sp>
              <p:nvSpPr>
                <p:cNvPr id="65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7365099" y="5653520"/>
                  <a:ext cx="1156619" cy="369332"/>
                </a:xfrm>
                <a:prstGeom prst="rect">
                  <a:avLst/>
                </a:prstGeom>
                <a:noFill/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r>
                    <a:rPr lang="zh-CN" altLang="en-US" sz="18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　</a:t>
                  </a:r>
                  <a:r>
                    <a:rPr lang="zh-CN" altLang="en-US" sz="18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altLang="zh-CN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66" name="直接连接符 65"/>
                <p:cNvCxnSpPr/>
                <p:nvPr/>
              </p:nvCxnSpPr>
              <p:spPr>
                <a:xfrm>
                  <a:off x="8155129" y="5646688"/>
                  <a:ext cx="0" cy="369888"/>
                </a:xfrm>
                <a:prstGeom prst="line">
                  <a:avLst/>
                </a:prstGeom>
                <a:ln w="190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/>
                <p:nvPr/>
              </p:nvCxnSpPr>
              <p:spPr>
                <a:xfrm>
                  <a:off x="7723081" y="5646688"/>
                  <a:ext cx="0" cy="369888"/>
                </a:xfrm>
                <a:prstGeom prst="line">
                  <a:avLst/>
                </a:prstGeom>
                <a:ln w="190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Line 48"/>
              <p:cNvSpPr>
                <a:spLocks noChangeShapeType="1"/>
              </p:cNvSpPr>
              <p:nvPr/>
            </p:nvSpPr>
            <p:spPr bwMode="auto">
              <a:xfrm>
                <a:off x="5330330" y="5672469"/>
                <a:ext cx="416119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4862128" y="5389524"/>
              <a:ext cx="1403688" cy="376164"/>
              <a:chOff x="4342761" y="5472310"/>
              <a:chExt cx="1403688" cy="376164"/>
            </a:xfrm>
          </p:grpSpPr>
          <p:grpSp>
            <p:nvGrpSpPr>
              <p:cNvPr id="73" name="组合 72"/>
              <p:cNvGrpSpPr/>
              <p:nvPr/>
            </p:nvGrpSpPr>
            <p:grpSpPr>
              <a:xfrm>
                <a:off x="4342761" y="5472310"/>
                <a:ext cx="1156619" cy="376164"/>
                <a:chOff x="7365099" y="5646688"/>
                <a:chExt cx="1156619" cy="376164"/>
              </a:xfrm>
            </p:grpSpPr>
            <p:sp>
              <p:nvSpPr>
                <p:cNvPr id="75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7365099" y="5653520"/>
                  <a:ext cx="1156619" cy="369332"/>
                </a:xfrm>
                <a:prstGeom prst="rect">
                  <a:avLst/>
                </a:prstGeom>
                <a:noFill/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-5</a:t>
                  </a:r>
                  <a:r>
                    <a:rPr lang="zh-CN" altLang="en-US" sz="18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　</a:t>
                  </a:r>
                  <a:r>
                    <a:rPr lang="zh-CN" altLang="en-US" sz="18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altLang="zh-CN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76" name="直接连接符 75"/>
                <p:cNvCxnSpPr/>
                <p:nvPr/>
              </p:nvCxnSpPr>
              <p:spPr>
                <a:xfrm>
                  <a:off x="8155129" y="5646688"/>
                  <a:ext cx="0" cy="369888"/>
                </a:xfrm>
                <a:prstGeom prst="line">
                  <a:avLst/>
                </a:prstGeom>
                <a:ln w="190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/>
                <p:cNvCxnSpPr/>
                <p:nvPr/>
              </p:nvCxnSpPr>
              <p:spPr>
                <a:xfrm>
                  <a:off x="7723081" y="5646688"/>
                  <a:ext cx="0" cy="369888"/>
                </a:xfrm>
                <a:prstGeom prst="line">
                  <a:avLst/>
                </a:prstGeom>
                <a:ln w="190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Line 48"/>
              <p:cNvSpPr>
                <a:spLocks noChangeShapeType="1"/>
              </p:cNvSpPr>
              <p:nvPr/>
            </p:nvSpPr>
            <p:spPr bwMode="auto">
              <a:xfrm>
                <a:off x="5330330" y="5672469"/>
                <a:ext cx="416119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7664835" y="5385524"/>
              <a:ext cx="1156619" cy="376164"/>
              <a:chOff x="7365099" y="5646688"/>
              <a:chExt cx="1156619" cy="376164"/>
            </a:xfrm>
          </p:grpSpPr>
          <p:sp>
            <p:nvSpPr>
              <p:cNvPr id="81" name="Text Box 82"/>
              <p:cNvSpPr txBox="1">
                <a:spLocks noChangeArrowheads="1"/>
              </p:cNvSpPr>
              <p:nvPr/>
            </p:nvSpPr>
            <p:spPr bwMode="auto">
              <a:xfrm>
                <a:off x="7365099" y="5653520"/>
                <a:ext cx="1156619" cy="369332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-9</a:t>
                </a:r>
                <a:r>
                  <a:rPr lang="zh-CN" alt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en-US" altLang="zh-CN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en-US" altLang="zh-CN" sz="1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2" name="直接连接符 81"/>
              <p:cNvCxnSpPr/>
              <p:nvPr/>
            </p:nvCxnSpPr>
            <p:spPr>
              <a:xfrm>
                <a:off x="8155129" y="5646688"/>
                <a:ext cx="0" cy="369888"/>
              </a:xfrm>
              <a:prstGeom prst="line">
                <a:avLst/>
              </a:prstGeom>
              <a:ln w="190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>
                <a:off x="7723081" y="5646688"/>
                <a:ext cx="0" cy="369888"/>
              </a:xfrm>
              <a:prstGeom prst="line">
                <a:avLst/>
              </a:prstGeom>
              <a:ln w="190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矩形 60"/>
            <p:cNvSpPr/>
            <p:nvPr/>
          </p:nvSpPr>
          <p:spPr>
            <a:xfrm>
              <a:off x="8397106" y="5317109"/>
              <a:ext cx="4090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dirty="0"/>
                <a:t>∧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9361" y="1628800"/>
            <a:ext cx="8684621" cy="661049"/>
            <a:chOff x="136833" y="5126063"/>
            <a:chExt cx="8684621" cy="661049"/>
          </a:xfrm>
        </p:grpSpPr>
        <p:sp>
          <p:nvSpPr>
            <p:cNvPr id="57" name="矩形 56"/>
            <p:cNvSpPr/>
            <p:nvPr/>
          </p:nvSpPr>
          <p:spPr>
            <a:xfrm>
              <a:off x="145163" y="5126063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P2</a:t>
              </a:r>
              <a:endParaRPr lang="en-US" altLang="zh-CN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Line 48"/>
            <p:cNvSpPr>
              <a:spLocks noChangeShapeType="1"/>
            </p:cNvSpPr>
            <p:nvPr/>
          </p:nvSpPr>
          <p:spPr bwMode="auto">
            <a:xfrm>
              <a:off x="1734681" y="5624390"/>
              <a:ext cx="400530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48"/>
            <p:cNvSpPr>
              <a:spLocks noChangeShapeType="1"/>
            </p:cNvSpPr>
            <p:nvPr/>
          </p:nvSpPr>
          <p:spPr bwMode="auto">
            <a:xfrm>
              <a:off x="136833" y="5566668"/>
              <a:ext cx="585340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624749" y="5341021"/>
              <a:ext cx="1354878" cy="446091"/>
              <a:chOff x="1613992" y="5193481"/>
              <a:chExt cx="1354878" cy="446091"/>
            </a:xfrm>
          </p:grpSpPr>
          <p:grpSp>
            <p:nvGrpSpPr>
              <p:cNvPr id="110" name="Group 50"/>
              <p:cNvGrpSpPr>
                <a:grpSpLocks/>
              </p:cNvGrpSpPr>
              <p:nvPr/>
            </p:nvGrpSpPr>
            <p:grpSpPr bwMode="auto">
              <a:xfrm>
                <a:off x="1613992" y="5193483"/>
                <a:ext cx="1354878" cy="446089"/>
                <a:chOff x="2404" y="1338"/>
                <a:chExt cx="418" cy="281"/>
              </a:xfrm>
            </p:grpSpPr>
            <p:grpSp>
              <p:nvGrpSpPr>
                <p:cNvPr id="112" name="Group 51"/>
                <p:cNvGrpSpPr>
                  <a:grpSpLocks/>
                </p:cNvGrpSpPr>
                <p:nvPr/>
              </p:nvGrpSpPr>
              <p:grpSpPr bwMode="auto">
                <a:xfrm>
                  <a:off x="2414" y="1338"/>
                  <a:ext cx="408" cy="281"/>
                  <a:chOff x="963" y="3742"/>
                  <a:chExt cx="408" cy="281"/>
                </a:xfrm>
              </p:grpSpPr>
              <p:sp>
                <p:nvSpPr>
                  <p:cNvPr id="121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3" y="3757"/>
                    <a:ext cx="408" cy="266"/>
                  </a:xfrm>
                  <a:prstGeom prst="rect">
                    <a:avLst/>
                  </a:prstGeom>
                  <a:noFill/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endParaRPr lang="zh-CN" altLang="zh-CN" sz="2000"/>
                  </a:p>
                </p:txBody>
              </p:sp>
              <p:sp>
                <p:nvSpPr>
                  <p:cNvPr id="122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1254" y="3742"/>
                    <a:ext cx="0" cy="272"/>
                  </a:xfrm>
                  <a:prstGeom prst="line">
                    <a:avLst/>
                  </a:pr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3" name="Freeform 55"/>
                <p:cNvSpPr>
                  <a:spLocks/>
                </p:cNvSpPr>
                <p:nvPr/>
              </p:nvSpPr>
              <p:spPr bwMode="auto">
                <a:xfrm>
                  <a:off x="2562" y="1352"/>
                  <a:ext cx="80" cy="86"/>
                </a:xfrm>
                <a:custGeom>
                  <a:avLst/>
                  <a:gdLst>
                    <a:gd name="T0" fmla="*/ 154 w 154"/>
                    <a:gd name="T1" fmla="*/ 0 h 178"/>
                    <a:gd name="T2" fmla="*/ 0 w 154"/>
                    <a:gd name="T3" fmla="*/ 178 h 178"/>
                    <a:gd name="T4" fmla="*/ 0 60000 65536"/>
                    <a:gd name="T5" fmla="*/ 0 60000 65536"/>
                    <a:gd name="T6" fmla="*/ 0 w 154"/>
                    <a:gd name="T7" fmla="*/ 0 h 178"/>
                    <a:gd name="T8" fmla="*/ 154 w 154"/>
                    <a:gd name="T9" fmla="*/ 178 h 17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54" h="178">
                      <a:moveTo>
                        <a:pt x="154" y="0"/>
                      </a:moveTo>
                      <a:lnTo>
                        <a:pt x="0" y="178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4" name="Freeform 56"/>
                <p:cNvSpPr>
                  <a:spLocks/>
                </p:cNvSpPr>
                <p:nvPr/>
              </p:nvSpPr>
              <p:spPr bwMode="auto">
                <a:xfrm>
                  <a:off x="2563" y="1361"/>
                  <a:ext cx="138" cy="159"/>
                </a:xfrm>
                <a:custGeom>
                  <a:avLst/>
                  <a:gdLst>
                    <a:gd name="T0" fmla="*/ 228 w 228"/>
                    <a:gd name="T1" fmla="*/ 0 h 262"/>
                    <a:gd name="T2" fmla="*/ 0 w 228"/>
                    <a:gd name="T3" fmla="*/ 262 h 262"/>
                    <a:gd name="T4" fmla="*/ 0 60000 65536"/>
                    <a:gd name="T5" fmla="*/ 0 60000 65536"/>
                    <a:gd name="T6" fmla="*/ 0 w 228"/>
                    <a:gd name="T7" fmla="*/ 0 h 262"/>
                    <a:gd name="T8" fmla="*/ 228 w 228"/>
                    <a:gd name="T9" fmla="*/ 262 h 2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28" h="262">
                      <a:moveTo>
                        <a:pt x="228" y="0"/>
                      </a:moveTo>
                      <a:lnTo>
                        <a:pt x="0" y="262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5" name="Freeform 57"/>
                <p:cNvSpPr>
                  <a:spLocks/>
                </p:cNvSpPr>
                <p:nvPr/>
              </p:nvSpPr>
              <p:spPr bwMode="auto">
                <a:xfrm>
                  <a:off x="2562" y="1432"/>
                  <a:ext cx="143" cy="169"/>
                </a:xfrm>
                <a:custGeom>
                  <a:avLst/>
                  <a:gdLst>
                    <a:gd name="T0" fmla="*/ 154 w 154"/>
                    <a:gd name="T1" fmla="*/ 0 h 178"/>
                    <a:gd name="T2" fmla="*/ 0 w 154"/>
                    <a:gd name="T3" fmla="*/ 178 h 178"/>
                    <a:gd name="T4" fmla="*/ 0 60000 65536"/>
                    <a:gd name="T5" fmla="*/ 0 60000 65536"/>
                    <a:gd name="T6" fmla="*/ 0 w 154"/>
                    <a:gd name="T7" fmla="*/ 0 h 178"/>
                    <a:gd name="T8" fmla="*/ 154 w 154"/>
                    <a:gd name="T9" fmla="*/ 178 h 17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54" h="178">
                      <a:moveTo>
                        <a:pt x="154" y="0"/>
                      </a:moveTo>
                      <a:lnTo>
                        <a:pt x="0" y="178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6" name="Freeform 58"/>
                <p:cNvSpPr>
                  <a:spLocks/>
                </p:cNvSpPr>
                <p:nvPr/>
              </p:nvSpPr>
              <p:spPr bwMode="auto">
                <a:xfrm>
                  <a:off x="2611" y="1497"/>
                  <a:ext cx="99" cy="121"/>
                </a:xfrm>
                <a:custGeom>
                  <a:avLst/>
                  <a:gdLst>
                    <a:gd name="T0" fmla="*/ 97 w 97"/>
                    <a:gd name="T1" fmla="*/ 0 h 113"/>
                    <a:gd name="T2" fmla="*/ 0 w 97"/>
                    <a:gd name="T3" fmla="*/ 113 h 113"/>
                    <a:gd name="T4" fmla="*/ 0 60000 65536"/>
                    <a:gd name="T5" fmla="*/ 0 60000 65536"/>
                    <a:gd name="T6" fmla="*/ 0 w 97"/>
                    <a:gd name="T7" fmla="*/ 0 h 113"/>
                    <a:gd name="T8" fmla="*/ 97 w 97"/>
                    <a:gd name="T9" fmla="*/ 113 h 11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7" h="113">
                      <a:moveTo>
                        <a:pt x="97" y="0"/>
                      </a:moveTo>
                      <a:lnTo>
                        <a:pt x="0" y="113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7" name="Freeform 56"/>
                <p:cNvSpPr>
                  <a:spLocks/>
                </p:cNvSpPr>
                <p:nvPr/>
              </p:nvSpPr>
              <p:spPr bwMode="auto">
                <a:xfrm>
                  <a:off x="2404" y="1357"/>
                  <a:ext cx="110" cy="130"/>
                </a:xfrm>
                <a:custGeom>
                  <a:avLst/>
                  <a:gdLst>
                    <a:gd name="T0" fmla="*/ 228 w 228"/>
                    <a:gd name="T1" fmla="*/ 0 h 262"/>
                    <a:gd name="T2" fmla="*/ 0 w 228"/>
                    <a:gd name="T3" fmla="*/ 262 h 262"/>
                    <a:gd name="T4" fmla="*/ 0 60000 65536"/>
                    <a:gd name="T5" fmla="*/ 0 60000 65536"/>
                    <a:gd name="T6" fmla="*/ 0 w 228"/>
                    <a:gd name="T7" fmla="*/ 0 h 262"/>
                    <a:gd name="T8" fmla="*/ 228 w 228"/>
                    <a:gd name="T9" fmla="*/ 262 h 2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28" h="262">
                      <a:moveTo>
                        <a:pt x="228" y="0"/>
                      </a:moveTo>
                      <a:lnTo>
                        <a:pt x="0" y="262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8" name="Freeform 56"/>
                <p:cNvSpPr>
                  <a:spLocks/>
                </p:cNvSpPr>
                <p:nvPr/>
              </p:nvSpPr>
              <p:spPr bwMode="auto">
                <a:xfrm>
                  <a:off x="2436" y="1444"/>
                  <a:ext cx="138" cy="159"/>
                </a:xfrm>
                <a:custGeom>
                  <a:avLst/>
                  <a:gdLst>
                    <a:gd name="T0" fmla="*/ 228 w 228"/>
                    <a:gd name="T1" fmla="*/ 0 h 262"/>
                    <a:gd name="T2" fmla="*/ 0 w 228"/>
                    <a:gd name="T3" fmla="*/ 262 h 262"/>
                    <a:gd name="T4" fmla="*/ 0 60000 65536"/>
                    <a:gd name="T5" fmla="*/ 0 60000 65536"/>
                    <a:gd name="T6" fmla="*/ 0 w 228"/>
                    <a:gd name="T7" fmla="*/ 0 h 262"/>
                    <a:gd name="T8" fmla="*/ 228 w 228"/>
                    <a:gd name="T9" fmla="*/ 262 h 2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28" h="262">
                      <a:moveTo>
                        <a:pt x="228" y="0"/>
                      </a:moveTo>
                      <a:lnTo>
                        <a:pt x="0" y="262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9" name="Freeform 57"/>
                <p:cNvSpPr>
                  <a:spLocks/>
                </p:cNvSpPr>
                <p:nvPr/>
              </p:nvSpPr>
              <p:spPr bwMode="auto">
                <a:xfrm>
                  <a:off x="2412" y="1361"/>
                  <a:ext cx="158" cy="197"/>
                </a:xfrm>
                <a:custGeom>
                  <a:avLst/>
                  <a:gdLst>
                    <a:gd name="T0" fmla="*/ 154 w 154"/>
                    <a:gd name="T1" fmla="*/ 0 h 178"/>
                    <a:gd name="T2" fmla="*/ 0 w 154"/>
                    <a:gd name="T3" fmla="*/ 178 h 178"/>
                    <a:gd name="T4" fmla="*/ 0 60000 65536"/>
                    <a:gd name="T5" fmla="*/ 0 60000 65536"/>
                    <a:gd name="T6" fmla="*/ 0 w 154"/>
                    <a:gd name="T7" fmla="*/ 0 h 178"/>
                    <a:gd name="T8" fmla="*/ 154 w 154"/>
                    <a:gd name="T9" fmla="*/ 178 h 17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54" h="178">
                      <a:moveTo>
                        <a:pt x="154" y="0"/>
                      </a:moveTo>
                      <a:lnTo>
                        <a:pt x="0" y="178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20" name="Freeform 58"/>
                <p:cNvSpPr>
                  <a:spLocks/>
                </p:cNvSpPr>
                <p:nvPr/>
              </p:nvSpPr>
              <p:spPr bwMode="auto">
                <a:xfrm>
                  <a:off x="2482" y="1497"/>
                  <a:ext cx="97" cy="113"/>
                </a:xfrm>
                <a:custGeom>
                  <a:avLst/>
                  <a:gdLst>
                    <a:gd name="T0" fmla="*/ 97 w 97"/>
                    <a:gd name="T1" fmla="*/ 0 h 113"/>
                    <a:gd name="T2" fmla="*/ 0 w 97"/>
                    <a:gd name="T3" fmla="*/ 113 h 113"/>
                    <a:gd name="T4" fmla="*/ 0 60000 65536"/>
                    <a:gd name="T5" fmla="*/ 0 60000 65536"/>
                    <a:gd name="T6" fmla="*/ 0 w 97"/>
                    <a:gd name="T7" fmla="*/ 0 h 113"/>
                    <a:gd name="T8" fmla="*/ 97 w 97"/>
                    <a:gd name="T9" fmla="*/ 113 h 11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7" h="113">
                      <a:moveTo>
                        <a:pt x="97" y="0"/>
                      </a:moveTo>
                      <a:lnTo>
                        <a:pt x="0" y="113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cxnSp>
            <p:nvCxnSpPr>
              <p:cNvPr id="111" name="直接连接符 110"/>
              <p:cNvCxnSpPr/>
              <p:nvPr/>
            </p:nvCxnSpPr>
            <p:spPr>
              <a:xfrm>
                <a:off x="2129362" y="5193481"/>
                <a:ext cx="0" cy="421274"/>
              </a:xfrm>
              <a:prstGeom prst="line">
                <a:avLst/>
              </a:prstGeom>
              <a:ln w="190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组合 68"/>
            <p:cNvGrpSpPr/>
            <p:nvPr/>
          </p:nvGrpSpPr>
          <p:grpSpPr>
            <a:xfrm>
              <a:off x="2154629" y="5391799"/>
              <a:ext cx="1276347" cy="370707"/>
              <a:chOff x="2339752" y="5377386"/>
              <a:chExt cx="1276347" cy="370707"/>
            </a:xfrm>
          </p:grpSpPr>
          <p:sp>
            <p:nvSpPr>
              <p:cNvPr id="105" name="Line 48"/>
              <p:cNvSpPr>
                <a:spLocks noChangeShapeType="1"/>
              </p:cNvSpPr>
              <p:nvPr/>
            </p:nvSpPr>
            <p:spPr bwMode="auto">
              <a:xfrm>
                <a:off x="3199980" y="5558460"/>
                <a:ext cx="416119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6" name="组合 105"/>
              <p:cNvGrpSpPr/>
              <p:nvPr/>
            </p:nvGrpSpPr>
            <p:grpSpPr>
              <a:xfrm>
                <a:off x="2339752" y="5377386"/>
                <a:ext cx="1029937" cy="370707"/>
                <a:chOff x="7333783" y="5229993"/>
                <a:chExt cx="1029937" cy="370707"/>
              </a:xfrm>
            </p:grpSpPr>
            <p:sp>
              <p:nvSpPr>
                <p:cNvPr id="107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7333783" y="5229993"/>
                  <a:ext cx="1029937" cy="369889"/>
                </a:xfrm>
                <a:prstGeom prst="rect">
                  <a:avLst/>
                </a:prstGeom>
                <a:noFill/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zh-CN" altLang="en-US" sz="18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　</a:t>
                  </a:r>
                  <a:r>
                    <a:rPr lang="en-US" altLang="zh-CN" sz="1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altLang="zh-CN" sz="1800" baseline="-25000" dirty="0"/>
                </a:p>
              </p:txBody>
            </p:sp>
            <p:cxnSp>
              <p:nvCxnSpPr>
                <p:cNvPr id="108" name="直接连接符 107"/>
                <p:cNvCxnSpPr/>
                <p:nvPr/>
              </p:nvCxnSpPr>
              <p:spPr>
                <a:xfrm>
                  <a:off x="8022962" y="5230812"/>
                  <a:ext cx="0" cy="369888"/>
                </a:xfrm>
                <a:prstGeom prst="line">
                  <a:avLst/>
                </a:prstGeom>
                <a:ln w="190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/>
                <p:cNvCxnSpPr/>
                <p:nvPr/>
              </p:nvCxnSpPr>
              <p:spPr>
                <a:xfrm>
                  <a:off x="7662922" y="5229994"/>
                  <a:ext cx="0" cy="369888"/>
                </a:xfrm>
                <a:prstGeom prst="line">
                  <a:avLst/>
                </a:prstGeom>
                <a:ln w="190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0" name="组合 69"/>
            <p:cNvGrpSpPr/>
            <p:nvPr/>
          </p:nvGrpSpPr>
          <p:grpSpPr>
            <a:xfrm>
              <a:off x="3444420" y="5384967"/>
              <a:ext cx="1403688" cy="376164"/>
              <a:chOff x="4342761" y="5472310"/>
              <a:chExt cx="1403688" cy="376164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4342761" y="5472310"/>
                <a:ext cx="1156619" cy="376164"/>
                <a:chOff x="7365099" y="5646688"/>
                <a:chExt cx="1156619" cy="376164"/>
              </a:xfrm>
            </p:grpSpPr>
            <p:sp>
              <p:nvSpPr>
                <p:cNvPr id="102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7365099" y="5653520"/>
                  <a:ext cx="1156619" cy="369332"/>
                </a:xfrm>
                <a:prstGeom prst="rect">
                  <a:avLst/>
                </a:prstGeom>
                <a:noFill/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r>
                    <a:rPr lang="zh-CN" altLang="en-US" sz="18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　</a:t>
                  </a:r>
                  <a:r>
                    <a:rPr lang="zh-CN" altLang="en-US" sz="18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altLang="zh-CN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03" name="直接连接符 102"/>
                <p:cNvCxnSpPr/>
                <p:nvPr/>
              </p:nvCxnSpPr>
              <p:spPr>
                <a:xfrm>
                  <a:off x="8155129" y="5646688"/>
                  <a:ext cx="0" cy="369888"/>
                </a:xfrm>
                <a:prstGeom prst="line">
                  <a:avLst/>
                </a:prstGeom>
                <a:ln w="190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连接符 103"/>
                <p:cNvCxnSpPr/>
                <p:nvPr/>
              </p:nvCxnSpPr>
              <p:spPr>
                <a:xfrm>
                  <a:off x="7723081" y="5646688"/>
                  <a:ext cx="0" cy="369888"/>
                </a:xfrm>
                <a:prstGeom prst="line">
                  <a:avLst/>
                </a:prstGeom>
                <a:ln w="190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1" name="Line 48"/>
              <p:cNvSpPr>
                <a:spLocks noChangeShapeType="1"/>
              </p:cNvSpPr>
              <p:nvPr/>
            </p:nvSpPr>
            <p:spPr bwMode="auto">
              <a:xfrm>
                <a:off x="5330330" y="5672469"/>
                <a:ext cx="416119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6265816" y="5387333"/>
              <a:ext cx="1403688" cy="376164"/>
              <a:chOff x="4342761" y="5472310"/>
              <a:chExt cx="1403688" cy="376164"/>
            </a:xfrm>
          </p:grpSpPr>
          <p:grpSp>
            <p:nvGrpSpPr>
              <p:cNvPr id="95" name="组合 94"/>
              <p:cNvGrpSpPr/>
              <p:nvPr/>
            </p:nvGrpSpPr>
            <p:grpSpPr>
              <a:xfrm>
                <a:off x="4342761" y="5472310"/>
                <a:ext cx="1156619" cy="376164"/>
                <a:chOff x="7365099" y="5646688"/>
                <a:chExt cx="1156619" cy="376164"/>
              </a:xfrm>
            </p:grpSpPr>
            <p:sp>
              <p:nvSpPr>
                <p:cNvPr id="97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7365099" y="5653520"/>
                  <a:ext cx="1156619" cy="369332"/>
                </a:xfrm>
                <a:prstGeom prst="rect">
                  <a:avLst/>
                </a:prstGeom>
                <a:noFill/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r>
                    <a:rPr lang="zh-CN" altLang="en-US" sz="18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　</a:t>
                  </a:r>
                  <a:r>
                    <a:rPr lang="zh-CN" altLang="en-US" sz="18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altLang="zh-CN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98" name="直接连接符 97"/>
                <p:cNvCxnSpPr/>
                <p:nvPr/>
              </p:nvCxnSpPr>
              <p:spPr>
                <a:xfrm>
                  <a:off x="8155129" y="5646688"/>
                  <a:ext cx="0" cy="369888"/>
                </a:xfrm>
                <a:prstGeom prst="line">
                  <a:avLst/>
                </a:prstGeom>
                <a:ln w="190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连接符 98"/>
                <p:cNvCxnSpPr/>
                <p:nvPr/>
              </p:nvCxnSpPr>
              <p:spPr>
                <a:xfrm>
                  <a:off x="7723081" y="5646688"/>
                  <a:ext cx="0" cy="369888"/>
                </a:xfrm>
                <a:prstGeom prst="line">
                  <a:avLst/>
                </a:prstGeom>
                <a:ln w="190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Line 48"/>
              <p:cNvSpPr>
                <a:spLocks noChangeShapeType="1"/>
              </p:cNvSpPr>
              <p:nvPr/>
            </p:nvSpPr>
            <p:spPr bwMode="auto">
              <a:xfrm>
                <a:off x="5330330" y="5672469"/>
                <a:ext cx="416119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4862128" y="5389524"/>
              <a:ext cx="1403688" cy="376164"/>
              <a:chOff x="4342761" y="5472310"/>
              <a:chExt cx="1403688" cy="376164"/>
            </a:xfrm>
          </p:grpSpPr>
          <p:grpSp>
            <p:nvGrpSpPr>
              <p:cNvPr id="90" name="组合 89"/>
              <p:cNvGrpSpPr/>
              <p:nvPr/>
            </p:nvGrpSpPr>
            <p:grpSpPr>
              <a:xfrm>
                <a:off x="4342761" y="5472310"/>
                <a:ext cx="1156619" cy="376164"/>
                <a:chOff x="7365099" y="5646688"/>
                <a:chExt cx="1156619" cy="376164"/>
              </a:xfrm>
            </p:grpSpPr>
            <p:sp>
              <p:nvSpPr>
                <p:cNvPr id="92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7365099" y="5653520"/>
                  <a:ext cx="1156619" cy="369332"/>
                </a:xfrm>
                <a:prstGeom prst="rect">
                  <a:avLst/>
                </a:prstGeom>
                <a:noFill/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r>
                    <a:rPr lang="zh-CN" altLang="en-US" sz="18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　</a:t>
                  </a:r>
                  <a:r>
                    <a:rPr lang="zh-CN" altLang="en-US" sz="18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altLang="zh-CN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93" name="直接连接符 92"/>
                <p:cNvCxnSpPr/>
                <p:nvPr/>
              </p:nvCxnSpPr>
              <p:spPr>
                <a:xfrm>
                  <a:off x="8155129" y="5646688"/>
                  <a:ext cx="0" cy="369888"/>
                </a:xfrm>
                <a:prstGeom prst="line">
                  <a:avLst/>
                </a:prstGeom>
                <a:ln w="190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/>
                <p:cNvCxnSpPr/>
                <p:nvPr/>
              </p:nvCxnSpPr>
              <p:spPr>
                <a:xfrm>
                  <a:off x="7723081" y="5646688"/>
                  <a:ext cx="0" cy="369888"/>
                </a:xfrm>
                <a:prstGeom prst="line">
                  <a:avLst/>
                </a:prstGeom>
                <a:ln w="190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Line 48"/>
              <p:cNvSpPr>
                <a:spLocks noChangeShapeType="1"/>
              </p:cNvSpPr>
              <p:nvPr/>
            </p:nvSpPr>
            <p:spPr bwMode="auto">
              <a:xfrm>
                <a:off x="5330330" y="5672469"/>
                <a:ext cx="416119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7664835" y="5385524"/>
              <a:ext cx="1156619" cy="376164"/>
              <a:chOff x="7365099" y="5646688"/>
              <a:chExt cx="1156619" cy="376164"/>
            </a:xfrm>
          </p:grpSpPr>
          <p:sp>
            <p:nvSpPr>
              <p:cNvPr id="86" name="Text Box 82"/>
              <p:cNvSpPr txBox="1">
                <a:spLocks noChangeArrowheads="1"/>
              </p:cNvSpPr>
              <p:nvPr/>
            </p:nvSpPr>
            <p:spPr bwMode="auto">
              <a:xfrm>
                <a:off x="7365099" y="5653520"/>
                <a:ext cx="1156619" cy="369332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-8</a:t>
                </a:r>
                <a:r>
                  <a:rPr lang="zh-CN" alt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en-US" altLang="zh-CN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en-US" altLang="zh-CN" sz="1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7" name="直接连接符 86"/>
              <p:cNvCxnSpPr/>
              <p:nvPr/>
            </p:nvCxnSpPr>
            <p:spPr>
              <a:xfrm>
                <a:off x="8155129" y="5646688"/>
                <a:ext cx="0" cy="369888"/>
              </a:xfrm>
              <a:prstGeom prst="line">
                <a:avLst/>
              </a:prstGeom>
              <a:ln w="190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>
                <a:off x="7723081" y="5646688"/>
                <a:ext cx="0" cy="369888"/>
              </a:xfrm>
              <a:prstGeom prst="line">
                <a:avLst/>
              </a:prstGeom>
              <a:ln w="190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矩形 84"/>
            <p:cNvSpPr/>
            <p:nvPr/>
          </p:nvSpPr>
          <p:spPr>
            <a:xfrm>
              <a:off x="8397106" y="5317109"/>
              <a:ext cx="4090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dirty="0"/>
                <a:t>∧</a:t>
              </a: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-3754" y="2445201"/>
            <a:ext cx="8684621" cy="661049"/>
            <a:chOff x="136833" y="5126063"/>
            <a:chExt cx="8684621" cy="661049"/>
          </a:xfrm>
        </p:grpSpPr>
        <p:sp>
          <p:nvSpPr>
            <p:cNvPr id="127" name="矩形 126"/>
            <p:cNvSpPr/>
            <p:nvPr/>
          </p:nvSpPr>
          <p:spPr>
            <a:xfrm>
              <a:off x="145163" y="5126063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P1</a:t>
              </a:r>
              <a:endParaRPr lang="en-US" altLang="zh-CN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Line 48"/>
            <p:cNvSpPr>
              <a:spLocks noChangeShapeType="1"/>
            </p:cNvSpPr>
            <p:nvPr/>
          </p:nvSpPr>
          <p:spPr bwMode="auto">
            <a:xfrm>
              <a:off x="1734681" y="5624390"/>
              <a:ext cx="400530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48"/>
            <p:cNvSpPr>
              <a:spLocks noChangeShapeType="1"/>
            </p:cNvSpPr>
            <p:nvPr/>
          </p:nvSpPr>
          <p:spPr bwMode="auto">
            <a:xfrm>
              <a:off x="136833" y="5566668"/>
              <a:ext cx="585340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0" name="组合 129"/>
            <p:cNvGrpSpPr/>
            <p:nvPr/>
          </p:nvGrpSpPr>
          <p:grpSpPr>
            <a:xfrm>
              <a:off x="624749" y="5341021"/>
              <a:ext cx="1354878" cy="446091"/>
              <a:chOff x="1613992" y="5193481"/>
              <a:chExt cx="1354878" cy="446091"/>
            </a:xfrm>
          </p:grpSpPr>
          <p:grpSp>
            <p:nvGrpSpPr>
              <p:cNvPr id="160" name="Group 50"/>
              <p:cNvGrpSpPr>
                <a:grpSpLocks/>
              </p:cNvGrpSpPr>
              <p:nvPr/>
            </p:nvGrpSpPr>
            <p:grpSpPr bwMode="auto">
              <a:xfrm>
                <a:off x="1613992" y="5193483"/>
                <a:ext cx="1354878" cy="446089"/>
                <a:chOff x="2404" y="1338"/>
                <a:chExt cx="418" cy="281"/>
              </a:xfrm>
            </p:grpSpPr>
            <p:grpSp>
              <p:nvGrpSpPr>
                <p:cNvPr id="162" name="Group 51"/>
                <p:cNvGrpSpPr>
                  <a:grpSpLocks/>
                </p:cNvGrpSpPr>
                <p:nvPr/>
              </p:nvGrpSpPr>
              <p:grpSpPr bwMode="auto">
                <a:xfrm>
                  <a:off x="2414" y="1338"/>
                  <a:ext cx="408" cy="281"/>
                  <a:chOff x="963" y="3742"/>
                  <a:chExt cx="408" cy="281"/>
                </a:xfrm>
              </p:grpSpPr>
              <p:sp>
                <p:nvSpPr>
                  <p:cNvPr id="171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3" y="3757"/>
                    <a:ext cx="408" cy="266"/>
                  </a:xfrm>
                  <a:prstGeom prst="rect">
                    <a:avLst/>
                  </a:prstGeom>
                  <a:noFill/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endParaRPr lang="zh-CN" altLang="zh-CN" sz="2000"/>
                  </a:p>
                </p:txBody>
              </p:sp>
              <p:sp>
                <p:nvSpPr>
                  <p:cNvPr id="172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1254" y="3742"/>
                    <a:ext cx="0" cy="272"/>
                  </a:xfrm>
                  <a:prstGeom prst="line">
                    <a:avLst/>
                  </a:pr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63" name="Freeform 55"/>
                <p:cNvSpPr>
                  <a:spLocks/>
                </p:cNvSpPr>
                <p:nvPr/>
              </p:nvSpPr>
              <p:spPr bwMode="auto">
                <a:xfrm>
                  <a:off x="2562" y="1352"/>
                  <a:ext cx="80" cy="86"/>
                </a:xfrm>
                <a:custGeom>
                  <a:avLst/>
                  <a:gdLst>
                    <a:gd name="T0" fmla="*/ 154 w 154"/>
                    <a:gd name="T1" fmla="*/ 0 h 178"/>
                    <a:gd name="T2" fmla="*/ 0 w 154"/>
                    <a:gd name="T3" fmla="*/ 178 h 178"/>
                    <a:gd name="T4" fmla="*/ 0 60000 65536"/>
                    <a:gd name="T5" fmla="*/ 0 60000 65536"/>
                    <a:gd name="T6" fmla="*/ 0 w 154"/>
                    <a:gd name="T7" fmla="*/ 0 h 178"/>
                    <a:gd name="T8" fmla="*/ 154 w 154"/>
                    <a:gd name="T9" fmla="*/ 178 h 17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54" h="178">
                      <a:moveTo>
                        <a:pt x="154" y="0"/>
                      </a:moveTo>
                      <a:lnTo>
                        <a:pt x="0" y="178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64" name="Freeform 56"/>
                <p:cNvSpPr>
                  <a:spLocks/>
                </p:cNvSpPr>
                <p:nvPr/>
              </p:nvSpPr>
              <p:spPr bwMode="auto">
                <a:xfrm>
                  <a:off x="2563" y="1361"/>
                  <a:ext cx="138" cy="159"/>
                </a:xfrm>
                <a:custGeom>
                  <a:avLst/>
                  <a:gdLst>
                    <a:gd name="T0" fmla="*/ 228 w 228"/>
                    <a:gd name="T1" fmla="*/ 0 h 262"/>
                    <a:gd name="T2" fmla="*/ 0 w 228"/>
                    <a:gd name="T3" fmla="*/ 262 h 262"/>
                    <a:gd name="T4" fmla="*/ 0 60000 65536"/>
                    <a:gd name="T5" fmla="*/ 0 60000 65536"/>
                    <a:gd name="T6" fmla="*/ 0 w 228"/>
                    <a:gd name="T7" fmla="*/ 0 h 262"/>
                    <a:gd name="T8" fmla="*/ 228 w 228"/>
                    <a:gd name="T9" fmla="*/ 262 h 2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28" h="262">
                      <a:moveTo>
                        <a:pt x="228" y="0"/>
                      </a:moveTo>
                      <a:lnTo>
                        <a:pt x="0" y="262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65" name="Freeform 57"/>
                <p:cNvSpPr>
                  <a:spLocks/>
                </p:cNvSpPr>
                <p:nvPr/>
              </p:nvSpPr>
              <p:spPr bwMode="auto">
                <a:xfrm>
                  <a:off x="2562" y="1432"/>
                  <a:ext cx="143" cy="169"/>
                </a:xfrm>
                <a:custGeom>
                  <a:avLst/>
                  <a:gdLst>
                    <a:gd name="T0" fmla="*/ 154 w 154"/>
                    <a:gd name="T1" fmla="*/ 0 h 178"/>
                    <a:gd name="T2" fmla="*/ 0 w 154"/>
                    <a:gd name="T3" fmla="*/ 178 h 178"/>
                    <a:gd name="T4" fmla="*/ 0 60000 65536"/>
                    <a:gd name="T5" fmla="*/ 0 60000 65536"/>
                    <a:gd name="T6" fmla="*/ 0 w 154"/>
                    <a:gd name="T7" fmla="*/ 0 h 178"/>
                    <a:gd name="T8" fmla="*/ 154 w 154"/>
                    <a:gd name="T9" fmla="*/ 178 h 17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54" h="178">
                      <a:moveTo>
                        <a:pt x="154" y="0"/>
                      </a:moveTo>
                      <a:lnTo>
                        <a:pt x="0" y="178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66" name="Freeform 58"/>
                <p:cNvSpPr>
                  <a:spLocks/>
                </p:cNvSpPr>
                <p:nvPr/>
              </p:nvSpPr>
              <p:spPr bwMode="auto">
                <a:xfrm>
                  <a:off x="2611" y="1497"/>
                  <a:ext cx="99" cy="121"/>
                </a:xfrm>
                <a:custGeom>
                  <a:avLst/>
                  <a:gdLst>
                    <a:gd name="T0" fmla="*/ 97 w 97"/>
                    <a:gd name="T1" fmla="*/ 0 h 113"/>
                    <a:gd name="T2" fmla="*/ 0 w 97"/>
                    <a:gd name="T3" fmla="*/ 113 h 113"/>
                    <a:gd name="T4" fmla="*/ 0 60000 65536"/>
                    <a:gd name="T5" fmla="*/ 0 60000 65536"/>
                    <a:gd name="T6" fmla="*/ 0 w 97"/>
                    <a:gd name="T7" fmla="*/ 0 h 113"/>
                    <a:gd name="T8" fmla="*/ 97 w 97"/>
                    <a:gd name="T9" fmla="*/ 113 h 11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7" h="113">
                      <a:moveTo>
                        <a:pt x="97" y="0"/>
                      </a:moveTo>
                      <a:lnTo>
                        <a:pt x="0" y="113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67" name="Freeform 56"/>
                <p:cNvSpPr>
                  <a:spLocks/>
                </p:cNvSpPr>
                <p:nvPr/>
              </p:nvSpPr>
              <p:spPr bwMode="auto">
                <a:xfrm>
                  <a:off x="2404" y="1357"/>
                  <a:ext cx="110" cy="130"/>
                </a:xfrm>
                <a:custGeom>
                  <a:avLst/>
                  <a:gdLst>
                    <a:gd name="T0" fmla="*/ 228 w 228"/>
                    <a:gd name="T1" fmla="*/ 0 h 262"/>
                    <a:gd name="T2" fmla="*/ 0 w 228"/>
                    <a:gd name="T3" fmla="*/ 262 h 262"/>
                    <a:gd name="T4" fmla="*/ 0 60000 65536"/>
                    <a:gd name="T5" fmla="*/ 0 60000 65536"/>
                    <a:gd name="T6" fmla="*/ 0 w 228"/>
                    <a:gd name="T7" fmla="*/ 0 h 262"/>
                    <a:gd name="T8" fmla="*/ 228 w 228"/>
                    <a:gd name="T9" fmla="*/ 262 h 2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28" h="262">
                      <a:moveTo>
                        <a:pt x="228" y="0"/>
                      </a:moveTo>
                      <a:lnTo>
                        <a:pt x="0" y="262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68" name="Freeform 56"/>
                <p:cNvSpPr>
                  <a:spLocks/>
                </p:cNvSpPr>
                <p:nvPr/>
              </p:nvSpPr>
              <p:spPr bwMode="auto">
                <a:xfrm>
                  <a:off x="2436" y="1444"/>
                  <a:ext cx="138" cy="159"/>
                </a:xfrm>
                <a:custGeom>
                  <a:avLst/>
                  <a:gdLst>
                    <a:gd name="T0" fmla="*/ 228 w 228"/>
                    <a:gd name="T1" fmla="*/ 0 h 262"/>
                    <a:gd name="T2" fmla="*/ 0 w 228"/>
                    <a:gd name="T3" fmla="*/ 262 h 262"/>
                    <a:gd name="T4" fmla="*/ 0 60000 65536"/>
                    <a:gd name="T5" fmla="*/ 0 60000 65536"/>
                    <a:gd name="T6" fmla="*/ 0 w 228"/>
                    <a:gd name="T7" fmla="*/ 0 h 262"/>
                    <a:gd name="T8" fmla="*/ 228 w 228"/>
                    <a:gd name="T9" fmla="*/ 262 h 2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28" h="262">
                      <a:moveTo>
                        <a:pt x="228" y="0"/>
                      </a:moveTo>
                      <a:lnTo>
                        <a:pt x="0" y="262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69" name="Freeform 57"/>
                <p:cNvSpPr>
                  <a:spLocks/>
                </p:cNvSpPr>
                <p:nvPr/>
              </p:nvSpPr>
              <p:spPr bwMode="auto">
                <a:xfrm>
                  <a:off x="2412" y="1361"/>
                  <a:ext cx="158" cy="197"/>
                </a:xfrm>
                <a:custGeom>
                  <a:avLst/>
                  <a:gdLst>
                    <a:gd name="T0" fmla="*/ 154 w 154"/>
                    <a:gd name="T1" fmla="*/ 0 h 178"/>
                    <a:gd name="T2" fmla="*/ 0 w 154"/>
                    <a:gd name="T3" fmla="*/ 178 h 178"/>
                    <a:gd name="T4" fmla="*/ 0 60000 65536"/>
                    <a:gd name="T5" fmla="*/ 0 60000 65536"/>
                    <a:gd name="T6" fmla="*/ 0 w 154"/>
                    <a:gd name="T7" fmla="*/ 0 h 178"/>
                    <a:gd name="T8" fmla="*/ 154 w 154"/>
                    <a:gd name="T9" fmla="*/ 178 h 17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54" h="178">
                      <a:moveTo>
                        <a:pt x="154" y="0"/>
                      </a:moveTo>
                      <a:lnTo>
                        <a:pt x="0" y="178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0" name="Freeform 58"/>
                <p:cNvSpPr>
                  <a:spLocks/>
                </p:cNvSpPr>
                <p:nvPr/>
              </p:nvSpPr>
              <p:spPr bwMode="auto">
                <a:xfrm>
                  <a:off x="2482" y="1497"/>
                  <a:ext cx="97" cy="113"/>
                </a:xfrm>
                <a:custGeom>
                  <a:avLst/>
                  <a:gdLst>
                    <a:gd name="T0" fmla="*/ 97 w 97"/>
                    <a:gd name="T1" fmla="*/ 0 h 113"/>
                    <a:gd name="T2" fmla="*/ 0 w 97"/>
                    <a:gd name="T3" fmla="*/ 113 h 113"/>
                    <a:gd name="T4" fmla="*/ 0 60000 65536"/>
                    <a:gd name="T5" fmla="*/ 0 60000 65536"/>
                    <a:gd name="T6" fmla="*/ 0 w 97"/>
                    <a:gd name="T7" fmla="*/ 0 h 113"/>
                    <a:gd name="T8" fmla="*/ 97 w 97"/>
                    <a:gd name="T9" fmla="*/ 113 h 11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7" h="113">
                      <a:moveTo>
                        <a:pt x="97" y="0"/>
                      </a:moveTo>
                      <a:lnTo>
                        <a:pt x="0" y="113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cxnSp>
            <p:nvCxnSpPr>
              <p:cNvPr id="161" name="直接连接符 160"/>
              <p:cNvCxnSpPr/>
              <p:nvPr/>
            </p:nvCxnSpPr>
            <p:spPr>
              <a:xfrm>
                <a:off x="2129362" y="5193481"/>
                <a:ext cx="0" cy="421274"/>
              </a:xfrm>
              <a:prstGeom prst="line">
                <a:avLst/>
              </a:prstGeom>
              <a:ln w="190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组合 130"/>
            <p:cNvGrpSpPr/>
            <p:nvPr/>
          </p:nvGrpSpPr>
          <p:grpSpPr>
            <a:xfrm>
              <a:off x="2154629" y="5391799"/>
              <a:ext cx="1276347" cy="370707"/>
              <a:chOff x="2339752" y="5377386"/>
              <a:chExt cx="1276347" cy="370707"/>
            </a:xfrm>
          </p:grpSpPr>
          <p:sp>
            <p:nvSpPr>
              <p:cNvPr id="155" name="Line 48"/>
              <p:cNvSpPr>
                <a:spLocks noChangeShapeType="1"/>
              </p:cNvSpPr>
              <p:nvPr/>
            </p:nvSpPr>
            <p:spPr bwMode="auto">
              <a:xfrm>
                <a:off x="3199980" y="5558460"/>
                <a:ext cx="416119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56" name="组合 155"/>
              <p:cNvGrpSpPr/>
              <p:nvPr/>
            </p:nvGrpSpPr>
            <p:grpSpPr>
              <a:xfrm>
                <a:off x="2339752" y="5377386"/>
                <a:ext cx="1029937" cy="370707"/>
                <a:chOff x="7333783" y="5229993"/>
                <a:chExt cx="1029937" cy="370707"/>
              </a:xfrm>
            </p:grpSpPr>
            <p:sp>
              <p:nvSpPr>
                <p:cNvPr id="157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7333783" y="5229993"/>
                  <a:ext cx="1029937" cy="369889"/>
                </a:xfrm>
                <a:prstGeom prst="rect">
                  <a:avLst/>
                </a:prstGeom>
                <a:noFill/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r>
                    <a:rPr lang="zh-CN" altLang="en-US" sz="18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　</a:t>
                  </a:r>
                  <a:r>
                    <a:rPr lang="en-US" altLang="zh-CN" sz="1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en-US" altLang="zh-CN" sz="1800" baseline="-25000" dirty="0"/>
                </a:p>
              </p:txBody>
            </p:sp>
            <p:cxnSp>
              <p:nvCxnSpPr>
                <p:cNvPr id="158" name="直接连接符 157"/>
                <p:cNvCxnSpPr/>
                <p:nvPr/>
              </p:nvCxnSpPr>
              <p:spPr>
                <a:xfrm>
                  <a:off x="8022962" y="5230812"/>
                  <a:ext cx="0" cy="369888"/>
                </a:xfrm>
                <a:prstGeom prst="line">
                  <a:avLst/>
                </a:prstGeom>
                <a:ln w="190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接连接符 158"/>
                <p:cNvCxnSpPr/>
                <p:nvPr/>
              </p:nvCxnSpPr>
              <p:spPr>
                <a:xfrm>
                  <a:off x="7662922" y="5229994"/>
                  <a:ext cx="0" cy="369888"/>
                </a:xfrm>
                <a:prstGeom prst="line">
                  <a:avLst/>
                </a:prstGeom>
                <a:ln w="190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2" name="组合 131"/>
            <p:cNvGrpSpPr/>
            <p:nvPr/>
          </p:nvGrpSpPr>
          <p:grpSpPr>
            <a:xfrm>
              <a:off x="3444420" y="5384967"/>
              <a:ext cx="1403688" cy="376164"/>
              <a:chOff x="4342761" y="5472310"/>
              <a:chExt cx="1403688" cy="376164"/>
            </a:xfrm>
          </p:grpSpPr>
          <p:grpSp>
            <p:nvGrpSpPr>
              <p:cNvPr id="150" name="组合 149"/>
              <p:cNvGrpSpPr/>
              <p:nvPr/>
            </p:nvGrpSpPr>
            <p:grpSpPr>
              <a:xfrm>
                <a:off x="4342761" y="5472310"/>
                <a:ext cx="1156619" cy="376164"/>
                <a:chOff x="7365099" y="5646688"/>
                <a:chExt cx="1156619" cy="376164"/>
              </a:xfrm>
            </p:grpSpPr>
            <p:sp>
              <p:nvSpPr>
                <p:cNvPr id="152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7365099" y="5653520"/>
                  <a:ext cx="1156619" cy="369332"/>
                </a:xfrm>
                <a:prstGeom prst="rect">
                  <a:avLst/>
                </a:prstGeom>
                <a:noFill/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800" dirty="0" smtClean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r>
                    <a:rPr lang="zh-CN" altLang="en-US" sz="18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　</a:t>
                  </a:r>
                  <a:r>
                    <a:rPr lang="zh-CN" altLang="en-US" sz="18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altLang="zh-CN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53" name="直接连接符 152"/>
                <p:cNvCxnSpPr/>
                <p:nvPr/>
              </p:nvCxnSpPr>
              <p:spPr>
                <a:xfrm>
                  <a:off x="8155129" y="5646688"/>
                  <a:ext cx="0" cy="369888"/>
                </a:xfrm>
                <a:prstGeom prst="line">
                  <a:avLst/>
                </a:prstGeom>
                <a:ln w="190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接连接符 153"/>
                <p:cNvCxnSpPr/>
                <p:nvPr/>
              </p:nvCxnSpPr>
              <p:spPr>
                <a:xfrm>
                  <a:off x="7723081" y="5646688"/>
                  <a:ext cx="0" cy="369888"/>
                </a:xfrm>
                <a:prstGeom prst="line">
                  <a:avLst/>
                </a:prstGeom>
                <a:ln w="190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1" name="Line 48"/>
              <p:cNvSpPr>
                <a:spLocks noChangeShapeType="1"/>
              </p:cNvSpPr>
              <p:nvPr/>
            </p:nvSpPr>
            <p:spPr bwMode="auto">
              <a:xfrm>
                <a:off x="5330330" y="5672469"/>
                <a:ext cx="416119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3" name="组合 132"/>
            <p:cNvGrpSpPr/>
            <p:nvPr/>
          </p:nvGrpSpPr>
          <p:grpSpPr>
            <a:xfrm>
              <a:off x="6265816" y="5387333"/>
              <a:ext cx="1403688" cy="376164"/>
              <a:chOff x="4342761" y="5472310"/>
              <a:chExt cx="1403688" cy="376164"/>
            </a:xfrm>
          </p:grpSpPr>
          <p:grpSp>
            <p:nvGrpSpPr>
              <p:cNvPr id="145" name="组合 144"/>
              <p:cNvGrpSpPr/>
              <p:nvPr/>
            </p:nvGrpSpPr>
            <p:grpSpPr>
              <a:xfrm>
                <a:off x="4342761" y="5472310"/>
                <a:ext cx="1156619" cy="376164"/>
                <a:chOff x="7365099" y="5646688"/>
                <a:chExt cx="1156619" cy="376164"/>
              </a:xfrm>
            </p:grpSpPr>
            <p:sp>
              <p:nvSpPr>
                <p:cNvPr id="147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7365099" y="5653520"/>
                  <a:ext cx="1156619" cy="369332"/>
                </a:xfrm>
                <a:prstGeom prst="rect">
                  <a:avLst/>
                </a:prstGeom>
                <a:noFill/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r>
                    <a:rPr lang="zh-CN" altLang="en-US" sz="18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　</a:t>
                  </a:r>
                  <a:r>
                    <a:rPr lang="zh-CN" altLang="en-US" sz="18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altLang="zh-CN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48" name="直接连接符 147"/>
                <p:cNvCxnSpPr/>
                <p:nvPr/>
              </p:nvCxnSpPr>
              <p:spPr>
                <a:xfrm>
                  <a:off x="8155129" y="5646688"/>
                  <a:ext cx="0" cy="369888"/>
                </a:xfrm>
                <a:prstGeom prst="line">
                  <a:avLst/>
                </a:prstGeom>
                <a:ln w="190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48"/>
                <p:cNvCxnSpPr/>
                <p:nvPr/>
              </p:nvCxnSpPr>
              <p:spPr>
                <a:xfrm>
                  <a:off x="7723081" y="5646688"/>
                  <a:ext cx="0" cy="369888"/>
                </a:xfrm>
                <a:prstGeom prst="line">
                  <a:avLst/>
                </a:prstGeom>
                <a:ln w="190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6" name="Line 48"/>
              <p:cNvSpPr>
                <a:spLocks noChangeShapeType="1"/>
              </p:cNvSpPr>
              <p:nvPr/>
            </p:nvSpPr>
            <p:spPr bwMode="auto">
              <a:xfrm>
                <a:off x="5330330" y="5672469"/>
                <a:ext cx="416119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4" name="组合 133"/>
            <p:cNvGrpSpPr/>
            <p:nvPr/>
          </p:nvGrpSpPr>
          <p:grpSpPr>
            <a:xfrm>
              <a:off x="4862128" y="5389524"/>
              <a:ext cx="1403688" cy="376164"/>
              <a:chOff x="4342761" y="5472310"/>
              <a:chExt cx="1403688" cy="376164"/>
            </a:xfrm>
          </p:grpSpPr>
          <p:grpSp>
            <p:nvGrpSpPr>
              <p:cNvPr id="140" name="组合 139"/>
              <p:cNvGrpSpPr/>
              <p:nvPr/>
            </p:nvGrpSpPr>
            <p:grpSpPr>
              <a:xfrm>
                <a:off x="4342761" y="5472310"/>
                <a:ext cx="1156619" cy="376164"/>
                <a:chOff x="7365099" y="5646688"/>
                <a:chExt cx="1156619" cy="376164"/>
              </a:xfrm>
            </p:grpSpPr>
            <p:sp>
              <p:nvSpPr>
                <p:cNvPr id="142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7365099" y="5653520"/>
                  <a:ext cx="1156619" cy="369332"/>
                </a:xfrm>
                <a:prstGeom prst="rect">
                  <a:avLst/>
                </a:prstGeom>
                <a:noFill/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-5</a:t>
                  </a:r>
                  <a:r>
                    <a:rPr lang="zh-CN" altLang="en-US" sz="18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　</a:t>
                  </a:r>
                  <a:r>
                    <a:rPr lang="zh-CN" altLang="en-US" sz="18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altLang="zh-CN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43" name="直接连接符 142"/>
                <p:cNvCxnSpPr/>
                <p:nvPr/>
              </p:nvCxnSpPr>
              <p:spPr>
                <a:xfrm>
                  <a:off x="8155129" y="5646688"/>
                  <a:ext cx="0" cy="369888"/>
                </a:xfrm>
                <a:prstGeom prst="line">
                  <a:avLst/>
                </a:prstGeom>
                <a:ln w="190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>
                <a:xfrm>
                  <a:off x="7723081" y="5646688"/>
                  <a:ext cx="0" cy="369888"/>
                </a:xfrm>
                <a:prstGeom prst="line">
                  <a:avLst/>
                </a:prstGeom>
                <a:ln w="190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Line 48"/>
              <p:cNvSpPr>
                <a:spLocks noChangeShapeType="1"/>
              </p:cNvSpPr>
              <p:nvPr/>
            </p:nvSpPr>
            <p:spPr bwMode="auto">
              <a:xfrm>
                <a:off x="5330330" y="5672469"/>
                <a:ext cx="416119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5" name="组合 134"/>
            <p:cNvGrpSpPr/>
            <p:nvPr/>
          </p:nvGrpSpPr>
          <p:grpSpPr>
            <a:xfrm>
              <a:off x="7664835" y="5385524"/>
              <a:ext cx="1156619" cy="376164"/>
              <a:chOff x="7365099" y="5646688"/>
              <a:chExt cx="1156619" cy="376164"/>
            </a:xfrm>
          </p:grpSpPr>
          <p:sp>
            <p:nvSpPr>
              <p:cNvPr id="137" name="Text Box 82"/>
              <p:cNvSpPr txBox="1">
                <a:spLocks noChangeArrowheads="1"/>
              </p:cNvSpPr>
              <p:nvPr/>
            </p:nvSpPr>
            <p:spPr bwMode="auto">
              <a:xfrm>
                <a:off x="7365099" y="5653520"/>
                <a:ext cx="1156619" cy="369332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-9</a:t>
                </a:r>
                <a:r>
                  <a:rPr lang="zh-CN" alt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en-US" altLang="zh-CN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en-US" altLang="zh-CN" sz="1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8" name="直接连接符 137"/>
              <p:cNvCxnSpPr/>
              <p:nvPr/>
            </p:nvCxnSpPr>
            <p:spPr>
              <a:xfrm>
                <a:off x="8155129" y="5646688"/>
                <a:ext cx="0" cy="369888"/>
              </a:xfrm>
              <a:prstGeom prst="line">
                <a:avLst/>
              </a:prstGeom>
              <a:ln w="190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>
              <a:xfrm>
                <a:off x="7723081" y="5646688"/>
                <a:ext cx="0" cy="369888"/>
              </a:xfrm>
              <a:prstGeom prst="line">
                <a:avLst/>
              </a:prstGeom>
              <a:ln w="190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矩形 135"/>
            <p:cNvSpPr/>
            <p:nvPr/>
          </p:nvSpPr>
          <p:spPr>
            <a:xfrm>
              <a:off x="8397106" y="5317109"/>
              <a:ext cx="4090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dirty="0"/>
                <a:t>∧</a:t>
              </a:r>
            </a:p>
          </p:txBody>
        </p:sp>
      </p:grpSp>
      <p:grpSp>
        <p:nvGrpSpPr>
          <p:cNvPr id="173" name="组合 172"/>
          <p:cNvGrpSpPr/>
          <p:nvPr/>
        </p:nvGrpSpPr>
        <p:grpSpPr>
          <a:xfrm>
            <a:off x="-3754" y="2445201"/>
            <a:ext cx="7257442" cy="661049"/>
            <a:chOff x="136833" y="5126063"/>
            <a:chExt cx="7257442" cy="661049"/>
          </a:xfrm>
        </p:grpSpPr>
        <p:sp>
          <p:nvSpPr>
            <p:cNvPr id="174" name="矩形 173"/>
            <p:cNvSpPr/>
            <p:nvPr/>
          </p:nvSpPr>
          <p:spPr>
            <a:xfrm>
              <a:off x="145163" y="5126063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P1</a:t>
              </a:r>
              <a:endParaRPr lang="en-US" altLang="zh-CN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5" name="Line 48"/>
            <p:cNvSpPr>
              <a:spLocks noChangeShapeType="1"/>
            </p:cNvSpPr>
            <p:nvPr/>
          </p:nvSpPr>
          <p:spPr bwMode="auto">
            <a:xfrm>
              <a:off x="1734681" y="5624390"/>
              <a:ext cx="400530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48"/>
            <p:cNvSpPr>
              <a:spLocks noChangeShapeType="1"/>
            </p:cNvSpPr>
            <p:nvPr/>
          </p:nvSpPr>
          <p:spPr bwMode="auto">
            <a:xfrm>
              <a:off x="136833" y="5566668"/>
              <a:ext cx="585340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7" name="组合 176"/>
            <p:cNvGrpSpPr/>
            <p:nvPr/>
          </p:nvGrpSpPr>
          <p:grpSpPr>
            <a:xfrm>
              <a:off x="624749" y="5341021"/>
              <a:ext cx="1354878" cy="446091"/>
              <a:chOff x="1613992" y="5193481"/>
              <a:chExt cx="1354878" cy="446091"/>
            </a:xfrm>
          </p:grpSpPr>
          <p:grpSp>
            <p:nvGrpSpPr>
              <p:cNvPr id="207" name="Group 50"/>
              <p:cNvGrpSpPr>
                <a:grpSpLocks/>
              </p:cNvGrpSpPr>
              <p:nvPr/>
            </p:nvGrpSpPr>
            <p:grpSpPr bwMode="auto">
              <a:xfrm>
                <a:off x="1613992" y="5193483"/>
                <a:ext cx="1354878" cy="446089"/>
                <a:chOff x="2404" y="1338"/>
                <a:chExt cx="418" cy="281"/>
              </a:xfrm>
            </p:grpSpPr>
            <p:grpSp>
              <p:nvGrpSpPr>
                <p:cNvPr id="209" name="Group 51"/>
                <p:cNvGrpSpPr>
                  <a:grpSpLocks/>
                </p:cNvGrpSpPr>
                <p:nvPr/>
              </p:nvGrpSpPr>
              <p:grpSpPr bwMode="auto">
                <a:xfrm>
                  <a:off x="2414" y="1338"/>
                  <a:ext cx="408" cy="281"/>
                  <a:chOff x="963" y="3742"/>
                  <a:chExt cx="408" cy="281"/>
                </a:xfrm>
              </p:grpSpPr>
              <p:sp>
                <p:nvSpPr>
                  <p:cNvPr id="218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3" y="3757"/>
                    <a:ext cx="408" cy="266"/>
                  </a:xfrm>
                  <a:prstGeom prst="rect">
                    <a:avLst/>
                  </a:prstGeom>
                  <a:noFill/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endParaRPr lang="zh-CN" altLang="zh-CN" sz="2000"/>
                  </a:p>
                </p:txBody>
              </p:sp>
              <p:sp>
                <p:nvSpPr>
                  <p:cNvPr id="219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1254" y="3742"/>
                    <a:ext cx="0" cy="272"/>
                  </a:xfrm>
                  <a:prstGeom prst="line">
                    <a:avLst/>
                  </a:pr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10" name="Freeform 55"/>
                <p:cNvSpPr>
                  <a:spLocks/>
                </p:cNvSpPr>
                <p:nvPr/>
              </p:nvSpPr>
              <p:spPr bwMode="auto">
                <a:xfrm>
                  <a:off x="2562" y="1352"/>
                  <a:ext cx="80" cy="86"/>
                </a:xfrm>
                <a:custGeom>
                  <a:avLst/>
                  <a:gdLst>
                    <a:gd name="T0" fmla="*/ 154 w 154"/>
                    <a:gd name="T1" fmla="*/ 0 h 178"/>
                    <a:gd name="T2" fmla="*/ 0 w 154"/>
                    <a:gd name="T3" fmla="*/ 178 h 178"/>
                    <a:gd name="T4" fmla="*/ 0 60000 65536"/>
                    <a:gd name="T5" fmla="*/ 0 60000 65536"/>
                    <a:gd name="T6" fmla="*/ 0 w 154"/>
                    <a:gd name="T7" fmla="*/ 0 h 178"/>
                    <a:gd name="T8" fmla="*/ 154 w 154"/>
                    <a:gd name="T9" fmla="*/ 178 h 17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54" h="178">
                      <a:moveTo>
                        <a:pt x="154" y="0"/>
                      </a:moveTo>
                      <a:lnTo>
                        <a:pt x="0" y="178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1" name="Freeform 56"/>
                <p:cNvSpPr>
                  <a:spLocks/>
                </p:cNvSpPr>
                <p:nvPr/>
              </p:nvSpPr>
              <p:spPr bwMode="auto">
                <a:xfrm>
                  <a:off x="2563" y="1361"/>
                  <a:ext cx="138" cy="159"/>
                </a:xfrm>
                <a:custGeom>
                  <a:avLst/>
                  <a:gdLst>
                    <a:gd name="T0" fmla="*/ 228 w 228"/>
                    <a:gd name="T1" fmla="*/ 0 h 262"/>
                    <a:gd name="T2" fmla="*/ 0 w 228"/>
                    <a:gd name="T3" fmla="*/ 262 h 262"/>
                    <a:gd name="T4" fmla="*/ 0 60000 65536"/>
                    <a:gd name="T5" fmla="*/ 0 60000 65536"/>
                    <a:gd name="T6" fmla="*/ 0 w 228"/>
                    <a:gd name="T7" fmla="*/ 0 h 262"/>
                    <a:gd name="T8" fmla="*/ 228 w 228"/>
                    <a:gd name="T9" fmla="*/ 262 h 2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28" h="262">
                      <a:moveTo>
                        <a:pt x="228" y="0"/>
                      </a:moveTo>
                      <a:lnTo>
                        <a:pt x="0" y="262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2" name="Freeform 57"/>
                <p:cNvSpPr>
                  <a:spLocks/>
                </p:cNvSpPr>
                <p:nvPr/>
              </p:nvSpPr>
              <p:spPr bwMode="auto">
                <a:xfrm>
                  <a:off x="2562" y="1432"/>
                  <a:ext cx="143" cy="169"/>
                </a:xfrm>
                <a:custGeom>
                  <a:avLst/>
                  <a:gdLst>
                    <a:gd name="T0" fmla="*/ 154 w 154"/>
                    <a:gd name="T1" fmla="*/ 0 h 178"/>
                    <a:gd name="T2" fmla="*/ 0 w 154"/>
                    <a:gd name="T3" fmla="*/ 178 h 178"/>
                    <a:gd name="T4" fmla="*/ 0 60000 65536"/>
                    <a:gd name="T5" fmla="*/ 0 60000 65536"/>
                    <a:gd name="T6" fmla="*/ 0 w 154"/>
                    <a:gd name="T7" fmla="*/ 0 h 178"/>
                    <a:gd name="T8" fmla="*/ 154 w 154"/>
                    <a:gd name="T9" fmla="*/ 178 h 17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54" h="178">
                      <a:moveTo>
                        <a:pt x="154" y="0"/>
                      </a:moveTo>
                      <a:lnTo>
                        <a:pt x="0" y="178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3" name="Freeform 58"/>
                <p:cNvSpPr>
                  <a:spLocks/>
                </p:cNvSpPr>
                <p:nvPr/>
              </p:nvSpPr>
              <p:spPr bwMode="auto">
                <a:xfrm>
                  <a:off x="2611" y="1497"/>
                  <a:ext cx="99" cy="121"/>
                </a:xfrm>
                <a:custGeom>
                  <a:avLst/>
                  <a:gdLst>
                    <a:gd name="T0" fmla="*/ 97 w 97"/>
                    <a:gd name="T1" fmla="*/ 0 h 113"/>
                    <a:gd name="T2" fmla="*/ 0 w 97"/>
                    <a:gd name="T3" fmla="*/ 113 h 113"/>
                    <a:gd name="T4" fmla="*/ 0 60000 65536"/>
                    <a:gd name="T5" fmla="*/ 0 60000 65536"/>
                    <a:gd name="T6" fmla="*/ 0 w 97"/>
                    <a:gd name="T7" fmla="*/ 0 h 113"/>
                    <a:gd name="T8" fmla="*/ 97 w 97"/>
                    <a:gd name="T9" fmla="*/ 113 h 11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7" h="113">
                      <a:moveTo>
                        <a:pt x="97" y="0"/>
                      </a:moveTo>
                      <a:lnTo>
                        <a:pt x="0" y="113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4" name="Freeform 56"/>
                <p:cNvSpPr>
                  <a:spLocks/>
                </p:cNvSpPr>
                <p:nvPr/>
              </p:nvSpPr>
              <p:spPr bwMode="auto">
                <a:xfrm>
                  <a:off x="2404" y="1357"/>
                  <a:ext cx="110" cy="130"/>
                </a:xfrm>
                <a:custGeom>
                  <a:avLst/>
                  <a:gdLst>
                    <a:gd name="T0" fmla="*/ 228 w 228"/>
                    <a:gd name="T1" fmla="*/ 0 h 262"/>
                    <a:gd name="T2" fmla="*/ 0 w 228"/>
                    <a:gd name="T3" fmla="*/ 262 h 262"/>
                    <a:gd name="T4" fmla="*/ 0 60000 65536"/>
                    <a:gd name="T5" fmla="*/ 0 60000 65536"/>
                    <a:gd name="T6" fmla="*/ 0 w 228"/>
                    <a:gd name="T7" fmla="*/ 0 h 262"/>
                    <a:gd name="T8" fmla="*/ 228 w 228"/>
                    <a:gd name="T9" fmla="*/ 262 h 2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28" h="262">
                      <a:moveTo>
                        <a:pt x="228" y="0"/>
                      </a:moveTo>
                      <a:lnTo>
                        <a:pt x="0" y="262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" name="Freeform 56"/>
                <p:cNvSpPr>
                  <a:spLocks/>
                </p:cNvSpPr>
                <p:nvPr/>
              </p:nvSpPr>
              <p:spPr bwMode="auto">
                <a:xfrm>
                  <a:off x="2436" y="1444"/>
                  <a:ext cx="138" cy="159"/>
                </a:xfrm>
                <a:custGeom>
                  <a:avLst/>
                  <a:gdLst>
                    <a:gd name="T0" fmla="*/ 228 w 228"/>
                    <a:gd name="T1" fmla="*/ 0 h 262"/>
                    <a:gd name="T2" fmla="*/ 0 w 228"/>
                    <a:gd name="T3" fmla="*/ 262 h 262"/>
                    <a:gd name="T4" fmla="*/ 0 60000 65536"/>
                    <a:gd name="T5" fmla="*/ 0 60000 65536"/>
                    <a:gd name="T6" fmla="*/ 0 w 228"/>
                    <a:gd name="T7" fmla="*/ 0 h 262"/>
                    <a:gd name="T8" fmla="*/ 228 w 228"/>
                    <a:gd name="T9" fmla="*/ 262 h 2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28" h="262">
                      <a:moveTo>
                        <a:pt x="228" y="0"/>
                      </a:moveTo>
                      <a:lnTo>
                        <a:pt x="0" y="262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6" name="Freeform 57"/>
                <p:cNvSpPr>
                  <a:spLocks/>
                </p:cNvSpPr>
                <p:nvPr/>
              </p:nvSpPr>
              <p:spPr bwMode="auto">
                <a:xfrm>
                  <a:off x="2412" y="1361"/>
                  <a:ext cx="158" cy="197"/>
                </a:xfrm>
                <a:custGeom>
                  <a:avLst/>
                  <a:gdLst>
                    <a:gd name="T0" fmla="*/ 154 w 154"/>
                    <a:gd name="T1" fmla="*/ 0 h 178"/>
                    <a:gd name="T2" fmla="*/ 0 w 154"/>
                    <a:gd name="T3" fmla="*/ 178 h 178"/>
                    <a:gd name="T4" fmla="*/ 0 60000 65536"/>
                    <a:gd name="T5" fmla="*/ 0 60000 65536"/>
                    <a:gd name="T6" fmla="*/ 0 w 154"/>
                    <a:gd name="T7" fmla="*/ 0 h 178"/>
                    <a:gd name="T8" fmla="*/ 154 w 154"/>
                    <a:gd name="T9" fmla="*/ 178 h 17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54" h="178">
                      <a:moveTo>
                        <a:pt x="154" y="0"/>
                      </a:moveTo>
                      <a:lnTo>
                        <a:pt x="0" y="178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7" name="Freeform 58"/>
                <p:cNvSpPr>
                  <a:spLocks/>
                </p:cNvSpPr>
                <p:nvPr/>
              </p:nvSpPr>
              <p:spPr bwMode="auto">
                <a:xfrm>
                  <a:off x="2482" y="1497"/>
                  <a:ext cx="97" cy="113"/>
                </a:xfrm>
                <a:custGeom>
                  <a:avLst/>
                  <a:gdLst>
                    <a:gd name="T0" fmla="*/ 97 w 97"/>
                    <a:gd name="T1" fmla="*/ 0 h 113"/>
                    <a:gd name="T2" fmla="*/ 0 w 97"/>
                    <a:gd name="T3" fmla="*/ 113 h 113"/>
                    <a:gd name="T4" fmla="*/ 0 60000 65536"/>
                    <a:gd name="T5" fmla="*/ 0 60000 65536"/>
                    <a:gd name="T6" fmla="*/ 0 w 97"/>
                    <a:gd name="T7" fmla="*/ 0 h 113"/>
                    <a:gd name="T8" fmla="*/ 97 w 97"/>
                    <a:gd name="T9" fmla="*/ 113 h 11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7" h="113">
                      <a:moveTo>
                        <a:pt x="97" y="0"/>
                      </a:moveTo>
                      <a:lnTo>
                        <a:pt x="0" y="113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cxnSp>
            <p:nvCxnSpPr>
              <p:cNvPr id="208" name="直接连接符 207"/>
              <p:cNvCxnSpPr/>
              <p:nvPr/>
            </p:nvCxnSpPr>
            <p:spPr>
              <a:xfrm>
                <a:off x="2129362" y="5193481"/>
                <a:ext cx="0" cy="421274"/>
              </a:xfrm>
              <a:prstGeom prst="line">
                <a:avLst/>
              </a:prstGeom>
              <a:ln w="190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组合 177"/>
            <p:cNvGrpSpPr/>
            <p:nvPr/>
          </p:nvGrpSpPr>
          <p:grpSpPr>
            <a:xfrm>
              <a:off x="2154629" y="5391799"/>
              <a:ext cx="1276347" cy="370707"/>
              <a:chOff x="2339752" y="5377386"/>
              <a:chExt cx="1276347" cy="370707"/>
            </a:xfrm>
          </p:grpSpPr>
          <p:sp>
            <p:nvSpPr>
              <p:cNvPr id="202" name="Line 48"/>
              <p:cNvSpPr>
                <a:spLocks noChangeShapeType="1"/>
              </p:cNvSpPr>
              <p:nvPr/>
            </p:nvSpPr>
            <p:spPr bwMode="auto">
              <a:xfrm>
                <a:off x="3199980" y="5558460"/>
                <a:ext cx="416119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3" name="组合 202"/>
              <p:cNvGrpSpPr/>
              <p:nvPr/>
            </p:nvGrpSpPr>
            <p:grpSpPr>
              <a:xfrm>
                <a:off x="2339752" y="5377386"/>
                <a:ext cx="1029937" cy="370707"/>
                <a:chOff x="7333783" y="5229993"/>
                <a:chExt cx="1029937" cy="370707"/>
              </a:xfrm>
            </p:grpSpPr>
            <p:sp>
              <p:nvSpPr>
                <p:cNvPr id="204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7333783" y="5229993"/>
                  <a:ext cx="1029937" cy="369889"/>
                </a:xfrm>
                <a:prstGeom prst="rect">
                  <a:avLst/>
                </a:prstGeom>
                <a:noFill/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r>
                    <a:rPr lang="zh-CN" altLang="en-US" sz="18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　</a:t>
                  </a:r>
                  <a:r>
                    <a:rPr lang="en-US" altLang="zh-CN" sz="1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en-US" altLang="zh-CN" sz="1800" baseline="-25000" dirty="0"/>
                </a:p>
              </p:txBody>
            </p:sp>
            <p:cxnSp>
              <p:nvCxnSpPr>
                <p:cNvPr id="205" name="直接连接符 204"/>
                <p:cNvCxnSpPr/>
                <p:nvPr/>
              </p:nvCxnSpPr>
              <p:spPr>
                <a:xfrm>
                  <a:off x="8022962" y="5230812"/>
                  <a:ext cx="0" cy="369888"/>
                </a:xfrm>
                <a:prstGeom prst="line">
                  <a:avLst/>
                </a:prstGeom>
                <a:ln w="190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接连接符 205"/>
                <p:cNvCxnSpPr/>
                <p:nvPr/>
              </p:nvCxnSpPr>
              <p:spPr>
                <a:xfrm>
                  <a:off x="7662922" y="5229994"/>
                  <a:ext cx="0" cy="369888"/>
                </a:xfrm>
                <a:prstGeom prst="line">
                  <a:avLst/>
                </a:prstGeom>
                <a:ln w="190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9" name="组合 178"/>
            <p:cNvGrpSpPr/>
            <p:nvPr/>
          </p:nvGrpSpPr>
          <p:grpSpPr>
            <a:xfrm>
              <a:off x="3444420" y="5384967"/>
              <a:ext cx="1403688" cy="376164"/>
              <a:chOff x="4342761" y="5472310"/>
              <a:chExt cx="1403688" cy="376164"/>
            </a:xfrm>
          </p:grpSpPr>
          <p:grpSp>
            <p:nvGrpSpPr>
              <p:cNvPr id="197" name="组合 196"/>
              <p:cNvGrpSpPr/>
              <p:nvPr/>
            </p:nvGrpSpPr>
            <p:grpSpPr>
              <a:xfrm>
                <a:off x="4342761" y="5472310"/>
                <a:ext cx="1156619" cy="376164"/>
                <a:chOff x="7365099" y="5646688"/>
                <a:chExt cx="1156619" cy="376164"/>
              </a:xfrm>
            </p:grpSpPr>
            <p:sp>
              <p:nvSpPr>
                <p:cNvPr id="199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7365099" y="5653520"/>
                  <a:ext cx="1156619" cy="369332"/>
                </a:xfrm>
                <a:prstGeom prst="rect">
                  <a:avLst/>
                </a:prstGeom>
                <a:noFill/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800" dirty="0" smtClean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r>
                    <a:rPr lang="zh-CN" altLang="en-US" sz="18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　</a:t>
                  </a:r>
                  <a:r>
                    <a:rPr lang="zh-CN" altLang="en-US" sz="18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altLang="zh-CN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00" name="直接连接符 199"/>
                <p:cNvCxnSpPr/>
                <p:nvPr/>
              </p:nvCxnSpPr>
              <p:spPr>
                <a:xfrm>
                  <a:off x="8155129" y="5646688"/>
                  <a:ext cx="0" cy="369888"/>
                </a:xfrm>
                <a:prstGeom prst="line">
                  <a:avLst/>
                </a:prstGeom>
                <a:ln w="190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接连接符 200"/>
                <p:cNvCxnSpPr/>
                <p:nvPr/>
              </p:nvCxnSpPr>
              <p:spPr>
                <a:xfrm>
                  <a:off x="7723081" y="5646688"/>
                  <a:ext cx="0" cy="369888"/>
                </a:xfrm>
                <a:prstGeom prst="line">
                  <a:avLst/>
                </a:prstGeom>
                <a:ln w="190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8" name="Line 48"/>
              <p:cNvSpPr>
                <a:spLocks noChangeShapeType="1"/>
              </p:cNvSpPr>
              <p:nvPr/>
            </p:nvSpPr>
            <p:spPr bwMode="auto">
              <a:xfrm>
                <a:off x="5330330" y="5672469"/>
                <a:ext cx="416119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0" name="组合 179"/>
            <p:cNvGrpSpPr/>
            <p:nvPr/>
          </p:nvGrpSpPr>
          <p:grpSpPr>
            <a:xfrm>
              <a:off x="4838637" y="5373402"/>
              <a:ext cx="1403688" cy="376164"/>
              <a:chOff x="2915582" y="5458379"/>
              <a:chExt cx="1403688" cy="376164"/>
            </a:xfrm>
          </p:grpSpPr>
          <p:grpSp>
            <p:nvGrpSpPr>
              <p:cNvPr id="192" name="组合 191"/>
              <p:cNvGrpSpPr/>
              <p:nvPr/>
            </p:nvGrpSpPr>
            <p:grpSpPr>
              <a:xfrm>
                <a:off x="2915582" y="5458379"/>
                <a:ext cx="1156619" cy="376164"/>
                <a:chOff x="5937920" y="5632757"/>
                <a:chExt cx="1156619" cy="376164"/>
              </a:xfrm>
            </p:grpSpPr>
            <p:sp>
              <p:nvSpPr>
                <p:cNvPr id="194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5937920" y="5639589"/>
                  <a:ext cx="1156619" cy="369332"/>
                </a:xfrm>
                <a:prstGeom prst="rect">
                  <a:avLst/>
                </a:prstGeom>
                <a:noFill/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r>
                    <a:rPr lang="zh-CN" altLang="en-US" sz="18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　</a:t>
                  </a:r>
                  <a:r>
                    <a:rPr lang="zh-CN" altLang="en-US" sz="18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altLang="zh-CN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95" name="直接连接符 194"/>
                <p:cNvCxnSpPr/>
                <p:nvPr/>
              </p:nvCxnSpPr>
              <p:spPr>
                <a:xfrm>
                  <a:off x="6727950" y="5632757"/>
                  <a:ext cx="0" cy="369888"/>
                </a:xfrm>
                <a:prstGeom prst="line">
                  <a:avLst/>
                </a:prstGeom>
                <a:ln w="190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接连接符 195"/>
                <p:cNvCxnSpPr/>
                <p:nvPr/>
              </p:nvCxnSpPr>
              <p:spPr>
                <a:xfrm>
                  <a:off x="6295902" y="5632757"/>
                  <a:ext cx="0" cy="369888"/>
                </a:xfrm>
                <a:prstGeom prst="line">
                  <a:avLst/>
                </a:prstGeom>
                <a:ln w="190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3" name="Line 48"/>
              <p:cNvSpPr>
                <a:spLocks noChangeShapeType="1"/>
              </p:cNvSpPr>
              <p:nvPr/>
            </p:nvSpPr>
            <p:spPr bwMode="auto">
              <a:xfrm>
                <a:off x="3903151" y="5658538"/>
                <a:ext cx="416119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2" name="组合 181"/>
            <p:cNvGrpSpPr/>
            <p:nvPr/>
          </p:nvGrpSpPr>
          <p:grpSpPr>
            <a:xfrm>
              <a:off x="6237656" y="5371593"/>
              <a:ext cx="1156619" cy="376164"/>
              <a:chOff x="5937920" y="5632757"/>
              <a:chExt cx="1156619" cy="376164"/>
            </a:xfrm>
          </p:grpSpPr>
          <p:sp>
            <p:nvSpPr>
              <p:cNvPr id="184" name="Text Box 82"/>
              <p:cNvSpPr txBox="1">
                <a:spLocks noChangeArrowheads="1"/>
              </p:cNvSpPr>
              <p:nvPr/>
            </p:nvSpPr>
            <p:spPr bwMode="auto">
              <a:xfrm>
                <a:off x="5937920" y="5639589"/>
                <a:ext cx="1156619" cy="369332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-9</a:t>
                </a:r>
                <a:r>
                  <a:rPr lang="zh-CN" alt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en-US" altLang="zh-CN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en-US" altLang="zh-CN" sz="1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5" name="直接连接符 184"/>
              <p:cNvCxnSpPr/>
              <p:nvPr/>
            </p:nvCxnSpPr>
            <p:spPr>
              <a:xfrm>
                <a:off x="6727950" y="5632757"/>
                <a:ext cx="0" cy="369888"/>
              </a:xfrm>
              <a:prstGeom prst="line">
                <a:avLst/>
              </a:prstGeom>
              <a:ln w="190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接连接符 185"/>
              <p:cNvCxnSpPr/>
              <p:nvPr/>
            </p:nvCxnSpPr>
            <p:spPr>
              <a:xfrm>
                <a:off x="6295902" y="5632757"/>
                <a:ext cx="0" cy="369888"/>
              </a:xfrm>
              <a:prstGeom prst="line">
                <a:avLst/>
              </a:prstGeom>
              <a:ln w="190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3" name="矩形 182"/>
            <p:cNvSpPr/>
            <p:nvPr/>
          </p:nvSpPr>
          <p:spPr>
            <a:xfrm>
              <a:off x="6969927" y="5303178"/>
              <a:ext cx="4090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dirty="0"/>
                <a:t>∧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3754" y="2445201"/>
            <a:ext cx="8679994" cy="666534"/>
            <a:chOff x="-20175" y="4619255"/>
            <a:chExt cx="8679994" cy="666534"/>
          </a:xfrm>
        </p:grpSpPr>
        <p:grpSp>
          <p:nvGrpSpPr>
            <p:cNvPr id="220" name="组合 219"/>
            <p:cNvGrpSpPr/>
            <p:nvPr/>
          </p:nvGrpSpPr>
          <p:grpSpPr>
            <a:xfrm>
              <a:off x="-20175" y="4619255"/>
              <a:ext cx="7257442" cy="661049"/>
              <a:chOff x="136833" y="5126063"/>
              <a:chExt cx="7257442" cy="661049"/>
            </a:xfrm>
          </p:grpSpPr>
          <p:sp>
            <p:nvSpPr>
              <p:cNvPr id="221" name="矩形 220"/>
              <p:cNvSpPr/>
              <p:nvPr/>
            </p:nvSpPr>
            <p:spPr>
              <a:xfrm>
                <a:off x="145163" y="5126063"/>
                <a:ext cx="4924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P1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2" name="Line 48"/>
              <p:cNvSpPr>
                <a:spLocks noChangeShapeType="1"/>
              </p:cNvSpPr>
              <p:nvPr/>
            </p:nvSpPr>
            <p:spPr bwMode="auto">
              <a:xfrm>
                <a:off x="1734681" y="5624390"/>
                <a:ext cx="400530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" name="Line 48"/>
              <p:cNvSpPr>
                <a:spLocks noChangeShapeType="1"/>
              </p:cNvSpPr>
              <p:nvPr/>
            </p:nvSpPr>
            <p:spPr bwMode="auto">
              <a:xfrm>
                <a:off x="136833" y="5566668"/>
                <a:ext cx="585340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24" name="组合 223"/>
              <p:cNvGrpSpPr/>
              <p:nvPr/>
            </p:nvGrpSpPr>
            <p:grpSpPr>
              <a:xfrm>
                <a:off x="624749" y="5341021"/>
                <a:ext cx="1354878" cy="446091"/>
                <a:chOff x="1613992" y="5193481"/>
                <a:chExt cx="1354878" cy="446091"/>
              </a:xfrm>
            </p:grpSpPr>
            <p:grpSp>
              <p:nvGrpSpPr>
                <p:cNvPr id="248" name="Group 50"/>
                <p:cNvGrpSpPr>
                  <a:grpSpLocks/>
                </p:cNvGrpSpPr>
                <p:nvPr/>
              </p:nvGrpSpPr>
              <p:grpSpPr bwMode="auto">
                <a:xfrm>
                  <a:off x="1613992" y="5193483"/>
                  <a:ext cx="1354878" cy="446089"/>
                  <a:chOff x="2404" y="1338"/>
                  <a:chExt cx="418" cy="281"/>
                </a:xfrm>
              </p:grpSpPr>
              <p:grpSp>
                <p:nvGrpSpPr>
                  <p:cNvPr id="250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2414" y="1338"/>
                    <a:ext cx="408" cy="281"/>
                    <a:chOff x="963" y="3742"/>
                    <a:chExt cx="408" cy="281"/>
                  </a:xfrm>
                </p:grpSpPr>
                <p:sp>
                  <p:nvSpPr>
                    <p:cNvPr id="259" name="Text Box 5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63" y="3757"/>
                      <a:ext cx="408" cy="266"/>
                    </a:xfrm>
                    <a:prstGeom prst="rect">
                      <a:avLst/>
                    </a:prstGeom>
                    <a:noFill/>
                    <a:ln w="25400">
                      <a:solidFill>
                        <a:srgbClr val="000066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endParaRPr lang="zh-CN" altLang="zh-CN" sz="2000"/>
                    </a:p>
                  </p:txBody>
                </p:sp>
                <p:sp>
                  <p:nvSpPr>
                    <p:cNvPr id="260" name="Line 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4" y="3742"/>
                      <a:ext cx="0" cy="272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51" name="Freeform 55"/>
                  <p:cNvSpPr>
                    <a:spLocks/>
                  </p:cNvSpPr>
                  <p:nvPr/>
                </p:nvSpPr>
                <p:spPr bwMode="auto">
                  <a:xfrm>
                    <a:off x="2562" y="1352"/>
                    <a:ext cx="80" cy="86"/>
                  </a:xfrm>
                  <a:custGeom>
                    <a:avLst/>
                    <a:gdLst>
                      <a:gd name="T0" fmla="*/ 154 w 154"/>
                      <a:gd name="T1" fmla="*/ 0 h 178"/>
                      <a:gd name="T2" fmla="*/ 0 w 154"/>
                      <a:gd name="T3" fmla="*/ 178 h 178"/>
                      <a:gd name="T4" fmla="*/ 0 60000 65536"/>
                      <a:gd name="T5" fmla="*/ 0 60000 65536"/>
                      <a:gd name="T6" fmla="*/ 0 w 154"/>
                      <a:gd name="T7" fmla="*/ 0 h 178"/>
                      <a:gd name="T8" fmla="*/ 154 w 154"/>
                      <a:gd name="T9" fmla="*/ 178 h 17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54" h="178">
                        <a:moveTo>
                          <a:pt x="154" y="0"/>
                        </a:moveTo>
                        <a:lnTo>
                          <a:pt x="0" y="178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52" name="Freeform 56"/>
                  <p:cNvSpPr>
                    <a:spLocks/>
                  </p:cNvSpPr>
                  <p:nvPr/>
                </p:nvSpPr>
                <p:spPr bwMode="auto">
                  <a:xfrm>
                    <a:off x="2563" y="1361"/>
                    <a:ext cx="138" cy="159"/>
                  </a:xfrm>
                  <a:custGeom>
                    <a:avLst/>
                    <a:gdLst>
                      <a:gd name="T0" fmla="*/ 228 w 228"/>
                      <a:gd name="T1" fmla="*/ 0 h 262"/>
                      <a:gd name="T2" fmla="*/ 0 w 228"/>
                      <a:gd name="T3" fmla="*/ 262 h 262"/>
                      <a:gd name="T4" fmla="*/ 0 60000 65536"/>
                      <a:gd name="T5" fmla="*/ 0 60000 65536"/>
                      <a:gd name="T6" fmla="*/ 0 w 228"/>
                      <a:gd name="T7" fmla="*/ 0 h 262"/>
                      <a:gd name="T8" fmla="*/ 228 w 228"/>
                      <a:gd name="T9" fmla="*/ 262 h 26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28" h="262">
                        <a:moveTo>
                          <a:pt x="228" y="0"/>
                        </a:moveTo>
                        <a:lnTo>
                          <a:pt x="0" y="262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53" name="Freeform 57"/>
                  <p:cNvSpPr>
                    <a:spLocks/>
                  </p:cNvSpPr>
                  <p:nvPr/>
                </p:nvSpPr>
                <p:spPr bwMode="auto">
                  <a:xfrm>
                    <a:off x="2562" y="1432"/>
                    <a:ext cx="143" cy="169"/>
                  </a:xfrm>
                  <a:custGeom>
                    <a:avLst/>
                    <a:gdLst>
                      <a:gd name="T0" fmla="*/ 154 w 154"/>
                      <a:gd name="T1" fmla="*/ 0 h 178"/>
                      <a:gd name="T2" fmla="*/ 0 w 154"/>
                      <a:gd name="T3" fmla="*/ 178 h 178"/>
                      <a:gd name="T4" fmla="*/ 0 60000 65536"/>
                      <a:gd name="T5" fmla="*/ 0 60000 65536"/>
                      <a:gd name="T6" fmla="*/ 0 w 154"/>
                      <a:gd name="T7" fmla="*/ 0 h 178"/>
                      <a:gd name="T8" fmla="*/ 154 w 154"/>
                      <a:gd name="T9" fmla="*/ 178 h 17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54" h="178">
                        <a:moveTo>
                          <a:pt x="154" y="0"/>
                        </a:moveTo>
                        <a:lnTo>
                          <a:pt x="0" y="178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54" name="Freeform 58"/>
                  <p:cNvSpPr>
                    <a:spLocks/>
                  </p:cNvSpPr>
                  <p:nvPr/>
                </p:nvSpPr>
                <p:spPr bwMode="auto">
                  <a:xfrm>
                    <a:off x="2611" y="1497"/>
                    <a:ext cx="99" cy="121"/>
                  </a:xfrm>
                  <a:custGeom>
                    <a:avLst/>
                    <a:gdLst>
                      <a:gd name="T0" fmla="*/ 97 w 97"/>
                      <a:gd name="T1" fmla="*/ 0 h 113"/>
                      <a:gd name="T2" fmla="*/ 0 w 97"/>
                      <a:gd name="T3" fmla="*/ 113 h 113"/>
                      <a:gd name="T4" fmla="*/ 0 60000 65536"/>
                      <a:gd name="T5" fmla="*/ 0 60000 65536"/>
                      <a:gd name="T6" fmla="*/ 0 w 97"/>
                      <a:gd name="T7" fmla="*/ 0 h 113"/>
                      <a:gd name="T8" fmla="*/ 97 w 97"/>
                      <a:gd name="T9" fmla="*/ 113 h 11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7" h="113">
                        <a:moveTo>
                          <a:pt x="97" y="0"/>
                        </a:moveTo>
                        <a:lnTo>
                          <a:pt x="0" y="113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55" name="Freeform 56"/>
                  <p:cNvSpPr>
                    <a:spLocks/>
                  </p:cNvSpPr>
                  <p:nvPr/>
                </p:nvSpPr>
                <p:spPr bwMode="auto">
                  <a:xfrm>
                    <a:off x="2404" y="1357"/>
                    <a:ext cx="110" cy="130"/>
                  </a:xfrm>
                  <a:custGeom>
                    <a:avLst/>
                    <a:gdLst>
                      <a:gd name="T0" fmla="*/ 228 w 228"/>
                      <a:gd name="T1" fmla="*/ 0 h 262"/>
                      <a:gd name="T2" fmla="*/ 0 w 228"/>
                      <a:gd name="T3" fmla="*/ 262 h 262"/>
                      <a:gd name="T4" fmla="*/ 0 60000 65536"/>
                      <a:gd name="T5" fmla="*/ 0 60000 65536"/>
                      <a:gd name="T6" fmla="*/ 0 w 228"/>
                      <a:gd name="T7" fmla="*/ 0 h 262"/>
                      <a:gd name="T8" fmla="*/ 228 w 228"/>
                      <a:gd name="T9" fmla="*/ 262 h 26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28" h="262">
                        <a:moveTo>
                          <a:pt x="228" y="0"/>
                        </a:moveTo>
                        <a:lnTo>
                          <a:pt x="0" y="262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56" name="Freeform 56"/>
                  <p:cNvSpPr>
                    <a:spLocks/>
                  </p:cNvSpPr>
                  <p:nvPr/>
                </p:nvSpPr>
                <p:spPr bwMode="auto">
                  <a:xfrm>
                    <a:off x="2436" y="1444"/>
                    <a:ext cx="138" cy="159"/>
                  </a:xfrm>
                  <a:custGeom>
                    <a:avLst/>
                    <a:gdLst>
                      <a:gd name="T0" fmla="*/ 228 w 228"/>
                      <a:gd name="T1" fmla="*/ 0 h 262"/>
                      <a:gd name="T2" fmla="*/ 0 w 228"/>
                      <a:gd name="T3" fmla="*/ 262 h 262"/>
                      <a:gd name="T4" fmla="*/ 0 60000 65536"/>
                      <a:gd name="T5" fmla="*/ 0 60000 65536"/>
                      <a:gd name="T6" fmla="*/ 0 w 228"/>
                      <a:gd name="T7" fmla="*/ 0 h 262"/>
                      <a:gd name="T8" fmla="*/ 228 w 228"/>
                      <a:gd name="T9" fmla="*/ 262 h 26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28" h="262">
                        <a:moveTo>
                          <a:pt x="228" y="0"/>
                        </a:moveTo>
                        <a:lnTo>
                          <a:pt x="0" y="262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57" name="Freeform 57"/>
                  <p:cNvSpPr>
                    <a:spLocks/>
                  </p:cNvSpPr>
                  <p:nvPr/>
                </p:nvSpPr>
                <p:spPr bwMode="auto">
                  <a:xfrm>
                    <a:off x="2412" y="1361"/>
                    <a:ext cx="158" cy="197"/>
                  </a:xfrm>
                  <a:custGeom>
                    <a:avLst/>
                    <a:gdLst>
                      <a:gd name="T0" fmla="*/ 154 w 154"/>
                      <a:gd name="T1" fmla="*/ 0 h 178"/>
                      <a:gd name="T2" fmla="*/ 0 w 154"/>
                      <a:gd name="T3" fmla="*/ 178 h 178"/>
                      <a:gd name="T4" fmla="*/ 0 60000 65536"/>
                      <a:gd name="T5" fmla="*/ 0 60000 65536"/>
                      <a:gd name="T6" fmla="*/ 0 w 154"/>
                      <a:gd name="T7" fmla="*/ 0 h 178"/>
                      <a:gd name="T8" fmla="*/ 154 w 154"/>
                      <a:gd name="T9" fmla="*/ 178 h 17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54" h="178">
                        <a:moveTo>
                          <a:pt x="154" y="0"/>
                        </a:moveTo>
                        <a:lnTo>
                          <a:pt x="0" y="178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58" name="Freeform 58"/>
                  <p:cNvSpPr>
                    <a:spLocks/>
                  </p:cNvSpPr>
                  <p:nvPr/>
                </p:nvSpPr>
                <p:spPr bwMode="auto">
                  <a:xfrm>
                    <a:off x="2482" y="1497"/>
                    <a:ext cx="97" cy="113"/>
                  </a:xfrm>
                  <a:custGeom>
                    <a:avLst/>
                    <a:gdLst>
                      <a:gd name="T0" fmla="*/ 97 w 97"/>
                      <a:gd name="T1" fmla="*/ 0 h 113"/>
                      <a:gd name="T2" fmla="*/ 0 w 97"/>
                      <a:gd name="T3" fmla="*/ 113 h 113"/>
                      <a:gd name="T4" fmla="*/ 0 60000 65536"/>
                      <a:gd name="T5" fmla="*/ 0 60000 65536"/>
                      <a:gd name="T6" fmla="*/ 0 w 97"/>
                      <a:gd name="T7" fmla="*/ 0 h 113"/>
                      <a:gd name="T8" fmla="*/ 97 w 97"/>
                      <a:gd name="T9" fmla="*/ 113 h 11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7" h="113">
                        <a:moveTo>
                          <a:pt x="97" y="0"/>
                        </a:moveTo>
                        <a:lnTo>
                          <a:pt x="0" y="113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cxnSp>
              <p:nvCxnSpPr>
                <p:cNvPr id="249" name="直接连接符 248"/>
                <p:cNvCxnSpPr/>
                <p:nvPr/>
              </p:nvCxnSpPr>
              <p:spPr>
                <a:xfrm>
                  <a:off x="2129362" y="5193481"/>
                  <a:ext cx="0" cy="421274"/>
                </a:xfrm>
                <a:prstGeom prst="line">
                  <a:avLst/>
                </a:prstGeom>
                <a:ln w="190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5" name="组合 224"/>
              <p:cNvGrpSpPr/>
              <p:nvPr/>
            </p:nvGrpSpPr>
            <p:grpSpPr>
              <a:xfrm>
                <a:off x="2154629" y="5391799"/>
                <a:ext cx="1276347" cy="370707"/>
                <a:chOff x="2339752" y="5377386"/>
                <a:chExt cx="1276347" cy="370707"/>
              </a:xfrm>
            </p:grpSpPr>
            <p:sp>
              <p:nvSpPr>
                <p:cNvPr id="243" name="Line 48"/>
                <p:cNvSpPr>
                  <a:spLocks noChangeShapeType="1"/>
                </p:cNvSpPr>
                <p:nvPr/>
              </p:nvSpPr>
              <p:spPr bwMode="auto">
                <a:xfrm>
                  <a:off x="3199980" y="5558460"/>
                  <a:ext cx="416119" cy="0"/>
                </a:xfrm>
                <a:prstGeom prst="line">
                  <a:avLst/>
                </a:prstGeom>
                <a:noFill/>
                <a:ln w="25400">
                  <a:solidFill>
                    <a:srgbClr val="00006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44" name="组合 243"/>
                <p:cNvGrpSpPr/>
                <p:nvPr/>
              </p:nvGrpSpPr>
              <p:grpSpPr>
                <a:xfrm>
                  <a:off x="2339752" y="5377386"/>
                  <a:ext cx="1029937" cy="370707"/>
                  <a:chOff x="7333783" y="5229993"/>
                  <a:chExt cx="1029937" cy="370707"/>
                </a:xfrm>
              </p:grpSpPr>
              <p:sp>
                <p:nvSpPr>
                  <p:cNvPr id="245" name="Text Box 8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33783" y="5229993"/>
                    <a:ext cx="1029937" cy="369889"/>
                  </a:xfrm>
                  <a:prstGeom prst="rect">
                    <a:avLst/>
                  </a:prstGeom>
                  <a:noFill/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zh-CN" altLang="en-US" sz="18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　</a:t>
                    </a:r>
                    <a:r>
                      <a:rPr lang="en-US" altLang="zh-CN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en-US" altLang="zh-CN" sz="1800" baseline="-25000" dirty="0"/>
                  </a:p>
                </p:txBody>
              </p:sp>
              <p:cxnSp>
                <p:nvCxnSpPr>
                  <p:cNvPr id="246" name="直接连接符 245"/>
                  <p:cNvCxnSpPr/>
                  <p:nvPr/>
                </p:nvCxnSpPr>
                <p:spPr>
                  <a:xfrm>
                    <a:off x="8022962" y="5230812"/>
                    <a:ext cx="0" cy="369888"/>
                  </a:xfrm>
                  <a:prstGeom prst="line">
                    <a:avLst/>
                  </a:prstGeom>
                  <a:ln w="19050">
                    <a:solidFill>
                      <a:srgbClr val="0000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直接连接符 246"/>
                  <p:cNvCxnSpPr/>
                  <p:nvPr/>
                </p:nvCxnSpPr>
                <p:spPr>
                  <a:xfrm>
                    <a:off x="7662922" y="5229994"/>
                    <a:ext cx="0" cy="369888"/>
                  </a:xfrm>
                  <a:prstGeom prst="line">
                    <a:avLst/>
                  </a:prstGeom>
                  <a:ln w="19050">
                    <a:solidFill>
                      <a:srgbClr val="0000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6" name="组合 225"/>
              <p:cNvGrpSpPr/>
              <p:nvPr/>
            </p:nvGrpSpPr>
            <p:grpSpPr>
              <a:xfrm>
                <a:off x="3444420" y="5384967"/>
                <a:ext cx="1403688" cy="376164"/>
                <a:chOff x="4342761" y="5472310"/>
                <a:chExt cx="1403688" cy="376164"/>
              </a:xfrm>
            </p:grpSpPr>
            <p:grpSp>
              <p:nvGrpSpPr>
                <p:cNvPr id="238" name="组合 237"/>
                <p:cNvGrpSpPr/>
                <p:nvPr/>
              </p:nvGrpSpPr>
              <p:grpSpPr>
                <a:xfrm>
                  <a:off x="4342761" y="5472310"/>
                  <a:ext cx="1156619" cy="376164"/>
                  <a:chOff x="7365099" y="5646688"/>
                  <a:chExt cx="1156619" cy="376164"/>
                </a:xfrm>
              </p:grpSpPr>
              <p:sp>
                <p:nvSpPr>
                  <p:cNvPr id="240" name="Text Box 8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65099" y="5653520"/>
                    <a:ext cx="1156619" cy="369332"/>
                  </a:xfrm>
                  <a:prstGeom prst="rect">
                    <a:avLst/>
                  </a:prstGeom>
                  <a:noFill/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1800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zh-CN" altLang="en-US" sz="18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　</a:t>
                    </a:r>
                    <a:r>
                      <a: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altLang="zh-CN" sz="18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41" name="直接连接符 240"/>
                  <p:cNvCxnSpPr/>
                  <p:nvPr/>
                </p:nvCxnSpPr>
                <p:spPr>
                  <a:xfrm>
                    <a:off x="8155129" y="5646688"/>
                    <a:ext cx="0" cy="369888"/>
                  </a:xfrm>
                  <a:prstGeom prst="line">
                    <a:avLst/>
                  </a:prstGeom>
                  <a:ln w="19050">
                    <a:solidFill>
                      <a:srgbClr val="0000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直接连接符 241"/>
                  <p:cNvCxnSpPr/>
                  <p:nvPr/>
                </p:nvCxnSpPr>
                <p:spPr>
                  <a:xfrm>
                    <a:off x="7723081" y="5646688"/>
                    <a:ext cx="0" cy="369888"/>
                  </a:xfrm>
                  <a:prstGeom prst="line">
                    <a:avLst/>
                  </a:prstGeom>
                  <a:ln w="19050">
                    <a:solidFill>
                      <a:srgbClr val="0000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9" name="Line 48"/>
                <p:cNvSpPr>
                  <a:spLocks noChangeShapeType="1"/>
                </p:cNvSpPr>
                <p:nvPr/>
              </p:nvSpPr>
              <p:spPr bwMode="auto">
                <a:xfrm>
                  <a:off x="5330330" y="5672469"/>
                  <a:ext cx="416119" cy="0"/>
                </a:xfrm>
                <a:prstGeom prst="line">
                  <a:avLst/>
                </a:prstGeom>
                <a:noFill/>
                <a:ln w="25400">
                  <a:solidFill>
                    <a:srgbClr val="00006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7" name="组合 226"/>
              <p:cNvGrpSpPr/>
              <p:nvPr/>
            </p:nvGrpSpPr>
            <p:grpSpPr>
              <a:xfrm>
                <a:off x="4838637" y="5373402"/>
                <a:ext cx="1403688" cy="376164"/>
                <a:chOff x="2915582" y="5458379"/>
                <a:chExt cx="1403688" cy="376164"/>
              </a:xfrm>
            </p:grpSpPr>
            <p:grpSp>
              <p:nvGrpSpPr>
                <p:cNvPr id="233" name="组合 232"/>
                <p:cNvGrpSpPr/>
                <p:nvPr/>
              </p:nvGrpSpPr>
              <p:grpSpPr>
                <a:xfrm>
                  <a:off x="2915582" y="5458379"/>
                  <a:ext cx="1156619" cy="376164"/>
                  <a:chOff x="5937920" y="5632757"/>
                  <a:chExt cx="1156619" cy="376164"/>
                </a:xfrm>
              </p:grpSpPr>
              <p:sp>
                <p:nvSpPr>
                  <p:cNvPr id="235" name="Text Box 8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937920" y="5639589"/>
                    <a:ext cx="1156619" cy="369332"/>
                  </a:xfrm>
                  <a:prstGeom prst="rect">
                    <a:avLst/>
                  </a:prstGeom>
                  <a:noFill/>
                  <a:ln w="25400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zh-CN" altLang="en-US" sz="18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　</a:t>
                    </a:r>
                    <a:r>
                      <a: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en-US" altLang="zh-CN" sz="18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36" name="直接连接符 235"/>
                  <p:cNvCxnSpPr/>
                  <p:nvPr/>
                </p:nvCxnSpPr>
                <p:spPr>
                  <a:xfrm>
                    <a:off x="6727950" y="5632757"/>
                    <a:ext cx="0" cy="369888"/>
                  </a:xfrm>
                  <a:prstGeom prst="line">
                    <a:avLst/>
                  </a:prstGeom>
                  <a:ln w="19050">
                    <a:solidFill>
                      <a:srgbClr val="0000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直接连接符 236"/>
                  <p:cNvCxnSpPr/>
                  <p:nvPr/>
                </p:nvCxnSpPr>
                <p:spPr>
                  <a:xfrm>
                    <a:off x="6295902" y="5632757"/>
                    <a:ext cx="0" cy="369888"/>
                  </a:xfrm>
                  <a:prstGeom prst="line">
                    <a:avLst/>
                  </a:prstGeom>
                  <a:ln w="19050">
                    <a:solidFill>
                      <a:srgbClr val="0000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4" name="Line 48"/>
                <p:cNvSpPr>
                  <a:spLocks noChangeShapeType="1"/>
                </p:cNvSpPr>
                <p:nvPr/>
              </p:nvSpPr>
              <p:spPr bwMode="auto">
                <a:xfrm>
                  <a:off x="3903151" y="5658538"/>
                  <a:ext cx="416119" cy="0"/>
                </a:xfrm>
                <a:prstGeom prst="line">
                  <a:avLst/>
                </a:prstGeom>
                <a:noFill/>
                <a:ln w="25400">
                  <a:solidFill>
                    <a:srgbClr val="00006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8" name="组合 227"/>
              <p:cNvGrpSpPr/>
              <p:nvPr/>
            </p:nvGrpSpPr>
            <p:grpSpPr>
              <a:xfrm>
                <a:off x="6237656" y="5371593"/>
                <a:ext cx="1156619" cy="376164"/>
                <a:chOff x="5937920" y="5632757"/>
                <a:chExt cx="1156619" cy="376164"/>
              </a:xfrm>
            </p:grpSpPr>
            <p:sp>
              <p:nvSpPr>
                <p:cNvPr id="230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5937920" y="5639589"/>
                  <a:ext cx="1156619" cy="369332"/>
                </a:xfrm>
                <a:prstGeom prst="rect">
                  <a:avLst/>
                </a:prstGeom>
                <a:noFill/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r>
                    <a:rPr lang="zh-CN" altLang="en-US" sz="18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　</a:t>
                  </a:r>
                  <a:r>
                    <a:rPr lang="en-US" altLang="zh-CN" sz="1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altLang="zh-CN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31" name="直接连接符 230"/>
                <p:cNvCxnSpPr/>
                <p:nvPr/>
              </p:nvCxnSpPr>
              <p:spPr>
                <a:xfrm>
                  <a:off x="6727950" y="5632757"/>
                  <a:ext cx="0" cy="369888"/>
                </a:xfrm>
                <a:prstGeom prst="line">
                  <a:avLst/>
                </a:prstGeom>
                <a:ln w="190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直接连接符 231"/>
                <p:cNvCxnSpPr/>
                <p:nvPr/>
              </p:nvCxnSpPr>
              <p:spPr>
                <a:xfrm>
                  <a:off x="6295902" y="5632757"/>
                  <a:ext cx="0" cy="369888"/>
                </a:xfrm>
                <a:prstGeom prst="line">
                  <a:avLst/>
                </a:prstGeom>
                <a:ln w="190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9" name="矩形 228"/>
              <p:cNvSpPr/>
              <p:nvPr/>
            </p:nvSpPr>
            <p:spPr>
              <a:xfrm>
                <a:off x="6969927" y="5303178"/>
                <a:ext cx="1847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endParaRPr lang="en-US" altLang="zh-CN" dirty="0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7091750" y="4824124"/>
              <a:ext cx="1568069" cy="461665"/>
              <a:chOff x="7384792" y="6017567"/>
              <a:chExt cx="1568069" cy="461665"/>
            </a:xfrm>
          </p:grpSpPr>
          <p:sp>
            <p:nvSpPr>
              <p:cNvPr id="261" name="Line 48"/>
              <p:cNvSpPr>
                <a:spLocks noChangeShapeType="1"/>
              </p:cNvSpPr>
              <p:nvPr/>
            </p:nvSpPr>
            <p:spPr bwMode="auto">
              <a:xfrm>
                <a:off x="7384792" y="6287950"/>
                <a:ext cx="416119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2" name="Text Box 82"/>
              <p:cNvSpPr txBox="1">
                <a:spLocks noChangeArrowheads="1"/>
              </p:cNvSpPr>
              <p:nvPr/>
            </p:nvSpPr>
            <p:spPr bwMode="auto">
              <a:xfrm>
                <a:off x="7796242" y="6092814"/>
                <a:ext cx="1156619" cy="369332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-9</a:t>
                </a:r>
                <a:r>
                  <a:rPr lang="zh-CN" alt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en-US" altLang="zh-CN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en-US" altLang="zh-CN" sz="1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63" name="直接连接符 262"/>
              <p:cNvCxnSpPr/>
              <p:nvPr/>
            </p:nvCxnSpPr>
            <p:spPr>
              <a:xfrm>
                <a:off x="8586272" y="6085982"/>
                <a:ext cx="0" cy="369888"/>
              </a:xfrm>
              <a:prstGeom prst="line">
                <a:avLst/>
              </a:prstGeom>
              <a:ln w="190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直接连接符 263"/>
              <p:cNvCxnSpPr/>
              <p:nvPr/>
            </p:nvCxnSpPr>
            <p:spPr>
              <a:xfrm>
                <a:off x="8154224" y="6085982"/>
                <a:ext cx="0" cy="369888"/>
              </a:xfrm>
              <a:prstGeom prst="line">
                <a:avLst/>
              </a:prstGeom>
              <a:ln w="190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5" name="矩形 264"/>
              <p:cNvSpPr/>
              <p:nvPr/>
            </p:nvSpPr>
            <p:spPr>
              <a:xfrm>
                <a:off x="8528513" y="6017567"/>
                <a:ext cx="4090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dirty="0"/>
                  <a:t>∧</a:t>
                </a:r>
              </a:p>
            </p:txBody>
          </p:sp>
        </p:grpSp>
      </p:grpSp>
      <p:grpSp>
        <p:nvGrpSpPr>
          <p:cNvPr id="266" name="组合 265"/>
          <p:cNvGrpSpPr/>
          <p:nvPr/>
        </p:nvGrpSpPr>
        <p:grpSpPr>
          <a:xfrm>
            <a:off x="1804291" y="1214622"/>
            <a:ext cx="934666" cy="649185"/>
            <a:chOff x="2563353" y="2758643"/>
            <a:chExt cx="536575" cy="649185"/>
          </a:xfrm>
        </p:grpSpPr>
        <p:sp>
          <p:nvSpPr>
            <p:cNvPr id="267" name="Text Box 6"/>
            <p:cNvSpPr txBox="1">
              <a:spLocks noChangeArrowheads="1"/>
            </p:cNvSpPr>
            <p:nvPr/>
          </p:nvSpPr>
          <p:spPr bwMode="auto">
            <a:xfrm>
              <a:off x="2563353" y="2758643"/>
              <a:ext cx="536575" cy="50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28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cur1</a:t>
              </a:r>
              <a:endPara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8" name="Line 8"/>
            <p:cNvSpPr>
              <a:spLocks noChangeShapeType="1"/>
            </p:cNvSpPr>
            <p:nvPr/>
          </p:nvSpPr>
          <p:spPr bwMode="auto">
            <a:xfrm>
              <a:off x="2668365" y="3004443"/>
              <a:ext cx="266357" cy="4033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54783" y="3054980"/>
            <a:ext cx="2255223" cy="818066"/>
            <a:chOff x="666861" y="2685212"/>
            <a:chExt cx="2255223" cy="818066"/>
          </a:xfrm>
        </p:grpSpPr>
        <p:grpSp>
          <p:nvGrpSpPr>
            <p:cNvPr id="269" name="组合 268"/>
            <p:cNvGrpSpPr/>
            <p:nvPr/>
          </p:nvGrpSpPr>
          <p:grpSpPr>
            <a:xfrm>
              <a:off x="1987418" y="2685212"/>
              <a:ext cx="934666" cy="818066"/>
              <a:chOff x="2563353" y="2401489"/>
              <a:chExt cx="536575" cy="818066"/>
            </a:xfrm>
          </p:grpSpPr>
          <p:sp>
            <p:nvSpPr>
              <p:cNvPr id="270" name="Text Box 6"/>
              <p:cNvSpPr txBox="1">
                <a:spLocks noChangeArrowheads="1"/>
              </p:cNvSpPr>
              <p:nvPr/>
            </p:nvSpPr>
            <p:spPr bwMode="auto">
              <a:xfrm>
                <a:off x="2563353" y="2717547"/>
                <a:ext cx="536575" cy="5020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96000"/>
                  </a:lnSpc>
                </a:pPr>
                <a:r>
                  <a:rPr lang="en-US" altLang="zh-CN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cur2</a:t>
                </a:r>
                <a:endPara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1" name="Line 8"/>
              <p:cNvSpPr>
                <a:spLocks noChangeShapeType="1"/>
              </p:cNvSpPr>
              <p:nvPr/>
            </p:nvSpPr>
            <p:spPr bwMode="auto">
              <a:xfrm flipV="1">
                <a:off x="2689501" y="2401489"/>
                <a:ext cx="28741" cy="494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2" name="组合 271"/>
            <p:cNvGrpSpPr/>
            <p:nvPr/>
          </p:nvGrpSpPr>
          <p:grpSpPr>
            <a:xfrm>
              <a:off x="666861" y="2720791"/>
              <a:ext cx="934666" cy="778375"/>
              <a:chOff x="2540171" y="2363748"/>
              <a:chExt cx="536575" cy="778375"/>
            </a:xfrm>
          </p:grpSpPr>
          <p:sp>
            <p:nvSpPr>
              <p:cNvPr id="273" name="Text Box 6"/>
              <p:cNvSpPr txBox="1">
                <a:spLocks noChangeArrowheads="1"/>
              </p:cNvSpPr>
              <p:nvPr/>
            </p:nvSpPr>
            <p:spPr bwMode="auto">
              <a:xfrm>
                <a:off x="2540171" y="2640115"/>
                <a:ext cx="536575" cy="5020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96000"/>
                  </a:lnSpc>
                </a:pPr>
                <a:r>
                  <a:rPr lang="en-US" altLang="zh-CN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pre</a:t>
                </a:r>
                <a:endPara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4" name="Line 8"/>
              <p:cNvSpPr>
                <a:spLocks noChangeShapeType="1"/>
              </p:cNvSpPr>
              <p:nvPr/>
            </p:nvSpPr>
            <p:spPr bwMode="auto">
              <a:xfrm flipV="1">
                <a:off x="2695560" y="2363748"/>
                <a:ext cx="22389" cy="394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36" name="组合 335"/>
          <p:cNvGrpSpPr/>
          <p:nvPr/>
        </p:nvGrpSpPr>
        <p:grpSpPr>
          <a:xfrm>
            <a:off x="-3754" y="2445201"/>
            <a:ext cx="8679994" cy="666534"/>
            <a:chOff x="-20175" y="4619255"/>
            <a:chExt cx="8679994" cy="666534"/>
          </a:xfrm>
        </p:grpSpPr>
        <p:grpSp>
          <p:nvGrpSpPr>
            <p:cNvPr id="337" name="组合 336"/>
            <p:cNvGrpSpPr/>
            <p:nvPr/>
          </p:nvGrpSpPr>
          <p:grpSpPr>
            <a:xfrm>
              <a:off x="-20175" y="4619255"/>
              <a:ext cx="7257442" cy="661049"/>
              <a:chOff x="136833" y="5126063"/>
              <a:chExt cx="7257442" cy="661049"/>
            </a:xfrm>
          </p:grpSpPr>
          <p:sp>
            <p:nvSpPr>
              <p:cNvPr id="344" name="矩形 343"/>
              <p:cNvSpPr/>
              <p:nvPr/>
            </p:nvSpPr>
            <p:spPr>
              <a:xfrm>
                <a:off x="145163" y="5126063"/>
                <a:ext cx="4924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P1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45" name="Line 48"/>
              <p:cNvSpPr>
                <a:spLocks noChangeShapeType="1"/>
              </p:cNvSpPr>
              <p:nvPr/>
            </p:nvSpPr>
            <p:spPr bwMode="auto">
              <a:xfrm>
                <a:off x="1734681" y="5624390"/>
                <a:ext cx="400530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6" name="Line 48"/>
              <p:cNvSpPr>
                <a:spLocks noChangeShapeType="1"/>
              </p:cNvSpPr>
              <p:nvPr/>
            </p:nvSpPr>
            <p:spPr bwMode="auto">
              <a:xfrm>
                <a:off x="136833" y="5566668"/>
                <a:ext cx="585340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47" name="组合 346"/>
              <p:cNvGrpSpPr/>
              <p:nvPr/>
            </p:nvGrpSpPr>
            <p:grpSpPr>
              <a:xfrm>
                <a:off x="624749" y="5341021"/>
                <a:ext cx="1354878" cy="446091"/>
                <a:chOff x="1613992" y="5193481"/>
                <a:chExt cx="1354878" cy="446091"/>
              </a:xfrm>
            </p:grpSpPr>
            <p:grpSp>
              <p:nvGrpSpPr>
                <p:cNvPr id="371" name="Group 50"/>
                <p:cNvGrpSpPr>
                  <a:grpSpLocks/>
                </p:cNvGrpSpPr>
                <p:nvPr/>
              </p:nvGrpSpPr>
              <p:grpSpPr bwMode="auto">
                <a:xfrm>
                  <a:off x="1613992" y="5193483"/>
                  <a:ext cx="1354878" cy="446089"/>
                  <a:chOff x="2404" y="1338"/>
                  <a:chExt cx="418" cy="281"/>
                </a:xfrm>
              </p:grpSpPr>
              <p:grpSp>
                <p:nvGrpSpPr>
                  <p:cNvPr id="373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2414" y="1338"/>
                    <a:ext cx="408" cy="281"/>
                    <a:chOff x="963" y="3742"/>
                    <a:chExt cx="408" cy="281"/>
                  </a:xfrm>
                </p:grpSpPr>
                <p:sp>
                  <p:nvSpPr>
                    <p:cNvPr id="382" name="Text Box 5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63" y="3757"/>
                      <a:ext cx="408" cy="266"/>
                    </a:xfrm>
                    <a:prstGeom prst="rect">
                      <a:avLst/>
                    </a:prstGeom>
                    <a:noFill/>
                    <a:ln w="25400">
                      <a:solidFill>
                        <a:srgbClr val="000066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endParaRPr lang="zh-CN" altLang="zh-CN" sz="2000"/>
                    </a:p>
                  </p:txBody>
                </p:sp>
                <p:sp>
                  <p:nvSpPr>
                    <p:cNvPr id="383" name="Line 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4" y="3742"/>
                      <a:ext cx="0" cy="272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74" name="Freeform 55"/>
                  <p:cNvSpPr>
                    <a:spLocks/>
                  </p:cNvSpPr>
                  <p:nvPr/>
                </p:nvSpPr>
                <p:spPr bwMode="auto">
                  <a:xfrm>
                    <a:off x="2562" y="1352"/>
                    <a:ext cx="80" cy="86"/>
                  </a:xfrm>
                  <a:custGeom>
                    <a:avLst/>
                    <a:gdLst>
                      <a:gd name="T0" fmla="*/ 154 w 154"/>
                      <a:gd name="T1" fmla="*/ 0 h 178"/>
                      <a:gd name="T2" fmla="*/ 0 w 154"/>
                      <a:gd name="T3" fmla="*/ 178 h 178"/>
                      <a:gd name="T4" fmla="*/ 0 60000 65536"/>
                      <a:gd name="T5" fmla="*/ 0 60000 65536"/>
                      <a:gd name="T6" fmla="*/ 0 w 154"/>
                      <a:gd name="T7" fmla="*/ 0 h 178"/>
                      <a:gd name="T8" fmla="*/ 154 w 154"/>
                      <a:gd name="T9" fmla="*/ 178 h 17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54" h="178">
                        <a:moveTo>
                          <a:pt x="154" y="0"/>
                        </a:moveTo>
                        <a:lnTo>
                          <a:pt x="0" y="178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75" name="Freeform 56"/>
                  <p:cNvSpPr>
                    <a:spLocks/>
                  </p:cNvSpPr>
                  <p:nvPr/>
                </p:nvSpPr>
                <p:spPr bwMode="auto">
                  <a:xfrm>
                    <a:off x="2563" y="1361"/>
                    <a:ext cx="138" cy="159"/>
                  </a:xfrm>
                  <a:custGeom>
                    <a:avLst/>
                    <a:gdLst>
                      <a:gd name="T0" fmla="*/ 228 w 228"/>
                      <a:gd name="T1" fmla="*/ 0 h 262"/>
                      <a:gd name="T2" fmla="*/ 0 w 228"/>
                      <a:gd name="T3" fmla="*/ 262 h 262"/>
                      <a:gd name="T4" fmla="*/ 0 60000 65536"/>
                      <a:gd name="T5" fmla="*/ 0 60000 65536"/>
                      <a:gd name="T6" fmla="*/ 0 w 228"/>
                      <a:gd name="T7" fmla="*/ 0 h 262"/>
                      <a:gd name="T8" fmla="*/ 228 w 228"/>
                      <a:gd name="T9" fmla="*/ 262 h 26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28" h="262">
                        <a:moveTo>
                          <a:pt x="228" y="0"/>
                        </a:moveTo>
                        <a:lnTo>
                          <a:pt x="0" y="262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76" name="Freeform 57"/>
                  <p:cNvSpPr>
                    <a:spLocks/>
                  </p:cNvSpPr>
                  <p:nvPr/>
                </p:nvSpPr>
                <p:spPr bwMode="auto">
                  <a:xfrm>
                    <a:off x="2562" y="1432"/>
                    <a:ext cx="143" cy="169"/>
                  </a:xfrm>
                  <a:custGeom>
                    <a:avLst/>
                    <a:gdLst>
                      <a:gd name="T0" fmla="*/ 154 w 154"/>
                      <a:gd name="T1" fmla="*/ 0 h 178"/>
                      <a:gd name="T2" fmla="*/ 0 w 154"/>
                      <a:gd name="T3" fmla="*/ 178 h 178"/>
                      <a:gd name="T4" fmla="*/ 0 60000 65536"/>
                      <a:gd name="T5" fmla="*/ 0 60000 65536"/>
                      <a:gd name="T6" fmla="*/ 0 w 154"/>
                      <a:gd name="T7" fmla="*/ 0 h 178"/>
                      <a:gd name="T8" fmla="*/ 154 w 154"/>
                      <a:gd name="T9" fmla="*/ 178 h 17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54" h="178">
                        <a:moveTo>
                          <a:pt x="154" y="0"/>
                        </a:moveTo>
                        <a:lnTo>
                          <a:pt x="0" y="178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77" name="Freeform 58"/>
                  <p:cNvSpPr>
                    <a:spLocks/>
                  </p:cNvSpPr>
                  <p:nvPr/>
                </p:nvSpPr>
                <p:spPr bwMode="auto">
                  <a:xfrm>
                    <a:off x="2611" y="1497"/>
                    <a:ext cx="99" cy="121"/>
                  </a:xfrm>
                  <a:custGeom>
                    <a:avLst/>
                    <a:gdLst>
                      <a:gd name="T0" fmla="*/ 97 w 97"/>
                      <a:gd name="T1" fmla="*/ 0 h 113"/>
                      <a:gd name="T2" fmla="*/ 0 w 97"/>
                      <a:gd name="T3" fmla="*/ 113 h 113"/>
                      <a:gd name="T4" fmla="*/ 0 60000 65536"/>
                      <a:gd name="T5" fmla="*/ 0 60000 65536"/>
                      <a:gd name="T6" fmla="*/ 0 w 97"/>
                      <a:gd name="T7" fmla="*/ 0 h 113"/>
                      <a:gd name="T8" fmla="*/ 97 w 97"/>
                      <a:gd name="T9" fmla="*/ 113 h 11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7" h="113">
                        <a:moveTo>
                          <a:pt x="97" y="0"/>
                        </a:moveTo>
                        <a:lnTo>
                          <a:pt x="0" y="113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78" name="Freeform 56"/>
                  <p:cNvSpPr>
                    <a:spLocks/>
                  </p:cNvSpPr>
                  <p:nvPr/>
                </p:nvSpPr>
                <p:spPr bwMode="auto">
                  <a:xfrm>
                    <a:off x="2404" y="1357"/>
                    <a:ext cx="110" cy="130"/>
                  </a:xfrm>
                  <a:custGeom>
                    <a:avLst/>
                    <a:gdLst>
                      <a:gd name="T0" fmla="*/ 228 w 228"/>
                      <a:gd name="T1" fmla="*/ 0 h 262"/>
                      <a:gd name="T2" fmla="*/ 0 w 228"/>
                      <a:gd name="T3" fmla="*/ 262 h 262"/>
                      <a:gd name="T4" fmla="*/ 0 60000 65536"/>
                      <a:gd name="T5" fmla="*/ 0 60000 65536"/>
                      <a:gd name="T6" fmla="*/ 0 w 228"/>
                      <a:gd name="T7" fmla="*/ 0 h 262"/>
                      <a:gd name="T8" fmla="*/ 228 w 228"/>
                      <a:gd name="T9" fmla="*/ 262 h 26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28" h="262">
                        <a:moveTo>
                          <a:pt x="228" y="0"/>
                        </a:moveTo>
                        <a:lnTo>
                          <a:pt x="0" y="262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79" name="Freeform 56"/>
                  <p:cNvSpPr>
                    <a:spLocks/>
                  </p:cNvSpPr>
                  <p:nvPr/>
                </p:nvSpPr>
                <p:spPr bwMode="auto">
                  <a:xfrm>
                    <a:off x="2436" y="1444"/>
                    <a:ext cx="138" cy="159"/>
                  </a:xfrm>
                  <a:custGeom>
                    <a:avLst/>
                    <a:gdLst>
                      <a:gd name="T0" fmla="*/ 228 w 228"/>
                      <a:gd name="T1" fmla="*/ 0 h 262"/>
                      <a:gd name="T2" fmla="*/ 0 w 228"/>
                      <a:gd name="T3" fmla="*/ 262 h 262"/>
                      <a:gd name="T4" fmla="*/ 0 60000 65536"/>
                      <a:gd name="T5" fmla="*/ 0 60000 65536"/>
                      <a:gd name="T6" fmla="*/ 0 w 228"/>
                      <a:gd name="T7" fmla="*/ 0 h 262"/>
                      <a:gd name="T8" fmla="*/ 228 w 228"/>
                      <a:gd name="T9" fmla="*/ 262 h 26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28" h="262">
                        <a:moveTo>
                          <a:pt x="228" y="0"/>
                        </a:moveTo>
                        <a:lnTo>
                          <a:pt x="0" y="262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80" name="Freeform 57"/>
                  <p:cNvSpPr>
                    <a:spLocks/>
                  </p:cNvSpPr>
                  <p:nvPr/>
                </p:nvSpPr>
                <p:spPr bwMode="auto">
                  <a:xfrm>
                    <a:off x="2412" y="1361"/>
                    <a:ext cx="158" cy="197"/>
                  </a:xfrm>
                  <a:custGeom>
                    <a:avLst/>
                    <a:gdLst>
                      <a:gd name="T0" fmla="*/ 154 w 154"/>
                      <a:gd name="T1" fmla="*/ 0 h 178"/>
                      <a:gd name="T2" fmla="*/ 0 w 154"/>
                      <a:gd name="T3" fmla="*/ 178 h 178"/>
                      <a:gd name="T4" fmla="*/ 0 60000 65536"/>
                      <a:gd name="T5" fmla="*/ 0 60000 65536"/>
                      <a:gd name="T6" fmla="*/ 0 w 154"/>
                      <a:gd name="T7" fmla="*/ 0 h 178"/>
                      <a:gd name="T8" fmla="*/ 154 w 154"/>
                      <a:gd name="T9" fmla="*/ 178 h 17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54" h="178">
                        <a:moveTo>
                          <a:pt x="154" y="0"/>
                        </a:moveTo>
                        <a:lnTo>
                          <a:pt x="0" y="178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81" name="Freeform 58"/>
                  <p:cNvSpPr>
                    <a:spLocks/>
                  </p:cNvSpPr>
                  <p:nvPr/>
                </p:nvSpPr>
                <p:spPr bwMode="auto">
                  <a:xfrm>
                    <a:off x="2482" y="1497"/>
                    <a:ext cx="97" cy="113"/>
                  </a:xfrm>
                  <a:custGeom>
                    <a:avLst/>
                    <a:gdLst>
                      <a:gd name="T0" fmla="*/ 97 w 97"/>
                      <a:gd name="T1" fmla="*/ 0 h 113"/>
                      <a:gd name="T2" fmla="*/ 0 w 97"/>
                      <a:gd name="T3" fmla="*/ 113 h 113"/>
                      <a:gd name="T4" fmla="*/ 0 60000 65536"/>
                      <a:gd name="T5" fmla="*/ 0 60000 65536"/>
                      <a:gd name="T6" fmla="*/ 0 w 97"/>
                      <a:gd name="T7" fmla="*/ 0 h 113"/>
                      <a:gd name="T8" fmla="*/ 97 w 97"/>
                      <a:gd name="T9" fmla="*/ 113 h 11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7" h="113">
                        <a:moveTo>
                          <a:pt x="97" y="0"/>
                        </a:moveTo>
                        <a:lnTo>
                          <a:pt x="0" y="113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cxnSp>
              <p:nvCxnSpPr>
                <p:cNvPr id="372" name="直接连接符 371"/>
                <p:cNvCxnSpPr/>
                <p:nvPr/>
              </p:nvCxnSpPr>
              <p:spPr>
                <a:xfrm>
                  <a:off x="2129362" y="5193481"/>
                  <a:ext cx="0" cy="421274"/>
                </a:xfrm>
                <a:prstGeom prst="line">
                  <a:avLst/>
                </a:prstGeom>
                <a:ln w="190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" name="组合 347"/>
              <p:cNvGrpSpPr/>
              <p:nvPr/>
            </p:nvGrpSpPr>
            <p:grpSpPr>
              <a:xfrm>
                <a:off x="2154629" y="5391799"/>
                <a:ext cx="1276347" cy="370707"/>
                <a:chOff x="2339752" y="5377386"/>
                <a:chExt cx="1276347" cy="370707"/>
              </a:xfrm>
            </p:grpSpPr>
            <p:sp>
              <p:nvSpPr>
                <p:cNvPr id="366" name="Line 48"/>
                <p:cNvSpPr>
                  <a:spLocks noChangeShapeType="1"/>
                </p:cNvSpPr>
                <p:nvPr/>
              </p:nvSpPr>
              <p:spPr bwMode="auto">
                <a:xfrm>
                  <a:off x="3199980" y="5558460"/>
                  <a:ext cx="416119" cy="0"/>
                </a:xfrm>
                <a:prstGeom prst="line">
                  <a:avLst/>
                </a:prstGeom>
                <a:noFill/>
                <a:ln w="25400">
                  <a:solidFill>
                    <a:srgbClr val="00006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67" name="组合 366"/>
                <p:cNvGrpSpPr/>
                <p:nvPr/>
              </p:nvGrpSpPr>
              <p:grpSpPr>
                <a:xfrm>
                  <a:off x="2339752" y="5377386"/>
                  <a:ext cx="1029937" cy="370707"/>
                  <a:chOff x="7333783" y="5229993"/>
                  <a:chExt cx="1029937" cy="370707"/>
                </a:xfrm>
              </p:grpSpPr>
              <p:sp>
                <p:nvSpPr>
                  <p:cNvPr id="368" name="Text Box 8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33783" y="5229993"/>
                    <a:ext cx="1029937" cy="369889"/>
                  </a:xfrm>
                  <a:prstGeom prst="rect">
                    <a:avLst/>
                  </a:prstGeom>
                  <a:noFill/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zh-CN" altLang="en-US" sz="18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　</a:t>
                    </a:r>
                    <a:r>
                      <a:rPr lang="en-US" altLang="zh-CN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en-US" altLang="zh-CN" sz="1800" baseline="-25000" dirty="0"/>
                  </a:p>
                </p:txBody>
              </p:sp>
              <p:cxnSp>
                <p:nvCxnSpPr>
                  <p:cNvPr id="369" name="直接连接符 368"/>
                  <p:cNvCxnSpPr/>
                  <p:nvPr/>
                </p:nvCxnSpPr>
                <p:spPr>
                  <a:xfrm>
                    <a:off x="8022962" y="5230812"/>
                    <a:ext cx="0" cy="369888"/>
                  </a:xfrm>
                  <a:prstGeom prst="line">
                    <a:avLst/>
                  </a:prstGeom>
                  <a:ln w="19050">
                    <a:solidFill>
                      <a:srgbClr val="0000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直接连接符 369"/>
                  <p:cNvCxnSpPr/>
                  <p:nvPr/>
                </p:nvCxnSpPr>
                <p:spPr>
                  <a:xfrm>
                    <a:off x="7662922" y="5229994"/>
                    <a:ext cx="0" cy="369888"/>
                  </a:xfrm>
                  <a:prstGeom prst="line">
                    <a:avLst/>
                  </a:prstGeom>
                  <a:ln w="19050">
                    <a:solidFill>
                      <a:srgbClr val="0000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49" name="组合 348"/>
              <p:cNvGrpSpPr/>
              <p:nvPr/>
            </p:nvGrpSpPr>
            <p:grpSpPr>
              <a:xfrm>
                <a:off x="3444420" y="5384967"/>
                <a:ext cx="1403688" cy="376164"/>
                <a:chOff x="4342761" y="5472310"/>
                <a:chExt cx="1403688" cy="376164"/>
              </a:xfrm>
            </p:grpSpPr>
            <p:grpSp>
              <p:nvGrpSpPr>
                <p:cNvPr id="361" name="组合 360"/>
                <p:cNvGrpSpPr/>
                <p:nvPr/>
              </p:nvGrpSpPr>
              <p:grpSpPr>
                <a:xfrm>
                  <a:off x="4342761" y="5472310"/>
                  <a:ext cx="1156619" cy="376164"/>
                  <a:chOff x="7365099" y="5646688"/>
                  <a:chExt cx="1156619" cy="376164"/>
                </a:xfrm>
              </p:grpSpPr>
              <p:sp>
                <p:nvSpPr>
                  <p:cNvPr id="363" name="Text Box 8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65099" y="5653520"/>
                    <a:ext cx="1156619" cy="369332"/>
                  </a:xfrm>
                  <a:prstGeom prst="rect">
                    <a:avLst/>
                  </a:prstGeom>
                  <a:noFill/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1800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zh-CN" altLang="en-US" sz="18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　</a:t>
                    </a:r>
                    <a:r>
                      <a: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altLang="zh-CN" sz="18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364" name="直接连接符 363"/>
                  <p:cNvCxnSpPr/>
                  <p:nvPr/>
                </p:nvCxnSpPr>
                <p:spPr>
                  <a:xfrm>
                    <a:off x="8155129" y="5646688"/>
                    <a:ext cx="0" cy="369888"/>
                  </a:xfrm>
                  <a:prstGeom prst="line">
                    <a:avLst/>
                  </a:prstGeom>
                  <a:ln w="19050">
                    <a:solidFill>
                      <a:srgbClr val="0000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直接连接符 364"/>
                  <p:cNvCxnSpPr/>
                  <p:nvPr/>
                </p:nvCxnSpPr>
                <p:spPr>
                  <a:xfrm>
                    <a:off x="7723081" y="5646688"/>
                    <a:ext cx="0" cy="369888"/>
                  </a:xfrm>
                  <a:prstGeom prst="line">
                    <a:avLst/>
                  </a:prstGeom>
                  <a:ln w="19050">
                    <a:solidFill>
                      <a:srgbClr val="0000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62" name="Line 48"/>
                <p:cNvSpPr>
                  <a:spLocks noChangeShapeType="1"/>
                </p:cNvSpPr>
                <p:nvPr/>
              </p:nvSpPr>
              <p:spPr bwMode="auto">
                <a:xfrm>
                  <a:off x="5330330" y="5672469"/>
                  <a:ext cx="416119" cy="0"/>
                </a:xfrm>
                <a:prstGeom prst="line">
                  <a:avLst/>
                </a:prstGeom>
                <a:noFill/>
                <a:ln w="25400">
                  <a:solidFill>
                    <a:srgbClr val="00006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0" name="组合 349"/>
              <p:cNvGrpSpPr/>
              <p:nvPr/>
            </p:nvGrpSpPr>
            <p:grpSpPr>
              <a:xfrm>
                <a:off x="4838637" y="5373402"/>
                <a:ext cx="1403688" cy="376164"/>
                <a:chOff x="2915582" y="5458379"/>
                <a:chExt cx="1403688" cy="376164"/>
              </a:xfrm>
            </p:grpSpPr>
            <p:grpSp>
              <p:nvGrpSpPr>
                <p:cNvPr id="356" name="组合 355"/>
                <p:cNvGrpSpPr/>
                <p:nvPr/>
              </p:nvGrpSpPr>
              <p:grpSpPr>
                <a:xfrm>
                  <a:off x="2915582" y="5458379"/>
                  <a:ext cx="1156619" cy="376164"/>
                  <a:chOff x="5937920" y="5632757"/>
                  <a:chExt cx="1156619" cy="376164"/>
                </a:xfrm>
              </p:grpSpPr>
              <p:sp>
                <p:nvSpPr>
                  <p:cNvPr id="358" name="Text Box 8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937920" y="5639589"/>
                    <a:ext cx="1156619" cy="369332"/>
                  </a:xfrm>
                  <a:prstGeom prst="rect">
                    <a:avLst/>
                  </a:prstGeom>
                  <a:noFill/>
                  <a:ln w="25400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zh-CN" altLang="en-US" sz="18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　</a:t>
                    </a:r>
                    <a:r>
                      <a: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en-US" altLang="zh-CN" sz="18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359" name="直接连接符 358"/>
                  <p:cNvCxnSpPr/>
                  <p:nvPr/>
                </p:nvCxnSpPr>
                <p:spPr>
                  <a:xfrm>
                    <a:off x="6727950" y="5632757"/>
                    <a:ext cx="0" cy="369888"/>
                  </a:xfrm>
                  <a:prstGeom prst="line">
                    <a:avLst/>
                  </a:prstGeom>
                  <a:ln w="19050">
                    <a:solidFill>
                      <a:srgbClr val="0000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直接连接符 359"/>
                  <p:cNvCxnSpPr/>
                  <p:nvPr/>
                </p:nvCxnSpPr>
                <p:spPr>
                  <a:xfrm>
                    <a:off x="6295902" y="5632757"/>
                    <a:ext cx="0" cy="369888"/>
                  </a:xfrm>
                  <a:prstGeom prst="line">
                    <a:avLst/>
                  </a:prstGeom>
                  <a:ln w="19050">
                    <a:solidFill>
                      <a:srgbClr val="0000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57" name="Line 48"/>
                <p:cNvSpPr>
                  <a:spLocks noChangeShapeType="1"/>
                </p:cNvSpPr>
                <p:nvPr/>
              </p:nvSpPr>
              <p:spPr bwMode="auto">
                <a:xfrm>
                  <a:off x="3903151" y="5658538"/>
                  <a:ext cx="416119" cy="0"/>
                </a:xfrm>
                <a:prstGeom prst="line">
                  <a:avLst/>
                </a:prstGeom>
                <a:noFill/>
                <a:ln w="25400">
                  <a:solidFill>
                    <a:srgbClr val="00006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1" name="组合 350"/>
              <p:cNvGrpSpPr/>
              <p:nvPr/>
            </p:nvGrpSpPr>
            <p:grpSpPr>
              <a:xfrm>
                <a:off x="6237656" y="5371593"/>
                <a:ext cx="1156619" cy="376164"/>
                <a:chOff x="5937920" y="5632757"/>
                <a:chExt cx="1156619" cy="376164"/>
              </a:xfrm>
            </p:grpSpPr>
            <p:sp>
              <p:nvSpPr>
                <p:cNvPr id="353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5937920" y="5639589"/>
                  <a:ext cx="1156619" cy="369332"/>
                </a:xfrm>
                <a:prstGeom prst="rect">
                  <a:avLst/>
                </a:prstGeom>
                <a:noFill/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1800" dirty="0" smtClean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  <a:r>
                    <a:rPr lang="zh-CN" altLang="en-US" sz="18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　</a:t>
                  </a:r>
                  <a:r>
                    <a:rPr lang="en-US" altLang="zh-CN" sz="1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altLang="zh-CN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54" name="直接连接符 353"/>
                <p:cNvCxnSpPr/>
                <p:nvPr/>
              </p:nvCxnSpPr>
              <p:spPr>
                <a:xfrm>
                  <a:off x="6727950" y="5632757"/>
                  <a:ext cx="0" cy="369888"/>
                </a:xfrm>
                <a:prstGeom prst="line">
                  <a:avLst/>
                </a:prstGeom>
                <a:ln w="190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直接连接符 354"/>
                <p:cNvCxnSpPr/>
                <p:nvPr/>
              </p:nvCxnSpPr>
              <p:spPr>
                <a:xfrm>
                  <a:off x="6295902" y="5632757"/>
                  <a:ext cx="0" cy="369888"/>
                </a:xfrm>
                <a:prstGeom prst="line">
                  <a:avLst/>
                </a:prstGeom>
                <a:ln w="19050">
                  <a:solidFill>
                    <a:srgbClr val="00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2" name="矩形 351"/>
              <p:cNvSpPr/>
              <p:nvPr/>
            </p:nvSpPr>
            <p:spPr>
              <a:xfrm>
                <a:off x="6969927" y="5303178"/>
                <a:ext cx="1847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endParaRPr lang="en-US" altLang="zh-CN" dirty="0"/>
              </a:p>
            </p:txBody>
          </p:sp>
        </p:grpSp>
        <p:grpSp>
          <p:nvGrpSpPr>
            <p:cNvPr id="338" name="组合 337"/>
            <p:cNvGrpSpPr/>
            <p:nvPr/>
          </p:nvGrpSpPr>
          <p:grpSpPr>
            <a:xfrm>
              <a:off x="7091750" y="4824124"/>
              <a:ext cx="1568069" cy="461665"/>
              <a:chOff x="7384792" y="6017567"/>
              <a:chExt cx="1568069" cy="461665"/>
            </a:xfrm>
          </p:grpSpPr>
          <p:sp>
            <p:nvSpPr>
              <p:cNvPr id="339" name="Line 48"/>
              <p:cNvSpPr>
                <a:spLocks noChangeShapeType="1"/>
              </p:cNvSpPr>
              <p:nvPr/>
            </p:nvSpPr>
            <p:spPr bwMode="auto">
              <a:xfrm>
                <a:off x="7384792" y="6287950"/>
                <a:ext cx="416119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0" name="Text Box 82"/>
              <p:cNvSpPr txBox="1">
                <a:spLocks noChangeArrowheads="1"/>
              </p:cNvSpPr>
              <p:nvPr/>
            </p:nvSpPr>
            <p:spPr bwMode="auto">
              <a:xfrm>
                <a:off x="7796242" y="6092814"/>
                <a:ext cx="1156619" cy="369332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-9</a:t>
                </a:r>
                <a:r>
                  <a:rPr lang="zh-CN" alt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en-US" altLang="zh-CN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en-US" altLang="zh-CN" sz="1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41" name="直接连接符 340"/>
              <p:cNvCxnSpPr/>
              <p:nvPr/>
            </p:nvCxnSpPr>
            <p:spPr>
              <a:xfrm>
                <a:off x="8586272" y="6085982"/>
                <a:ext cx="0" cy="369888"/>
              </a:xfrm>
              <a:prstGeom prst="line">
                <a:avLst/>
              </a:prstGeom>
              <a:ln w="190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直接连接符 341"/>
              <p:cNvCxnSpPr/>
              <p:nvPr/>
            </p:nvCxnSpPr>
            <p:spPr>
              <a:xfrm>
                <a:off x="8154224" y="6085982"/>
                <a:ext cx="0" cy="369888"/>
              </a:xfrm>
              <a:prstGeom prst="line">
                <a:avLst/>
              </a:prstGeom>
              <a:ln w="19050">
                <a:solidFill>
                  <a:srgbClr val="00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3" name="矩形 342"/>
              <p:cNvSpPr/>
              <p:nvPr/>
            </p:nvSpPr>
            <p:spPr>
              <a:xfrm>
                <a:off x="8528513" y="6017567"/>
                <a:ext cx="4090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dirty="0"/>
                  <a:t>∧</a:t>
                </a:r>
              </a:p>
            </p:txBody>
          </p:sp>
        </p:grpSp>
      </p:grpSp>
      <p:grpSp>
        <p:nvGrpSpPr>
          <p:cNvPr id="393" name="组合 392"/>
          <p:cNvGrpSpPr/>
          <p:nvPr/>
        </p:nvGrpSpPr>
        <p:grpSpPr>
          <a:xfrm>
            <a:off x="3486694" y="3096702"/>
            <a:ext cx="771127" cy="778375"/>
            <a:chOff x="2540171" y="2363748"/>
            <a:chExt cx="442690" cy="778375"/>
          </a:xfrm>
        </p:grpSpPr>
        <p:sp>
          <p:nvSpPr>
            <p:cNvPr id="394" name="Text Box 6"/>
            <p:cNvSpPr txBox="1">
              <a:spLocks noChangeArrowheads="1"/>
            </p:cNvSpPr>
            <p:nvPr/>
          </p:nvSpPr>
          <p:spPr bwMode="auto">
            <a:xfrm>
              <a:off x="2540171" y="2640115"/>
              <a:ext cx="442690" cy="50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28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pre</a:t>
              </a:r>
              <a:endPara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5" name="Line 8"/>
            <p:cNvSpPr>
              <a:spLocks noChangeShapeType="1"/>
            </p:cNvSpPr>
            <p:nvPr/>
          </p:nvSpPr>
          <p:spPr bwMode="auto">
            <a:xfrm flipV="1">
              <a:off x="2695560" y="2363748"/>
              <a:ext cx="22389" cy="394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1" name="组合 400"/>
          <p:cNvGrpSpPr/>
          <p:nvPr/>
        </p:nvGrpSpPr>
        <p:grpSpPr>
          <a:xfrm>
            <a:off x="6333669" y="3078617"/>
            <a:ext cx="934666" cy="818066"/>
            <a:chOff x="2563353" y="2401489"/>
            <a:chExt cx="536575" cy="818066"/>
          </a:xfrm>
        </p:grpSpPr>
        <p:sp>
          <p:nvSpPr>
            <p:cNvPr id="402" name="Text Box 6"/>
            <p:cNvSpPr txBox="1">
              <a:spLocks noChangeArrowheads="1"/>
            </p:cNvSpPr>
            <p:nvPr/>
          </p:nvSpPr>
          <p:spPr bwMode="auto">
            <a:xfrm>
              <a:off x="2563353" y="2717547"/>
              <a:ext cx="536575" cy="50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28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cur2</a:t>
              </a:r>
              <a:endPara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3" name="Line 8"/>
            <p:cNvSpPr>
              <a:spLocks noChangeShapeType="1"/>
            </p:cNvSpPr>
            <p:nvPr/>
          </p:nvSpPr>
          <p:spPr bwMode="auto">
            <a:xfrm flipV="1">
              <a:off x="2689501" y="2401489"/>
              <a:ext cx="28741" cy="494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744337" y="3068486"/>
            <a:ext cx="2521150" cy="847429"/>
            <a:chOff x="4990172" y="4766567"/>
            <a:chExt cx="2521150" cy="847429"/>
          </a:xfrm>
        </p:grpSpPr>
        <p:grpSp>
          <p:nvGrpSpPr>
            <p:cNvPr id="392" name="组合 391"/>
            <p:cNvGrpSpPr/>
            <p:nvPr/>
          </p:nvGrpSpPr>
          <p:grpSpPr>
            <a:xfrm>
              <a:off x="6576656" y="4795930"/>
              <a:ext cx="934666" cy="818066"/>
              <a:chOff x="2563353" y="2401489"/>
              <a:chExt cx="536575" cy="818066"/>
            </a:xfrm>
          </p:grpSpPr>
          <p:sp>
            <p:nvSpPr>
              <p:cNvPr id="396" name="Text Box 6"/>
              <p:cNvSpPr txBox="1">
                <a:spLocks noChangeArrowheads="1"/>
              </p:cNvSpPr>
              <p:nvPr/>
            </p:nvSpPr>
            <p:spPr bwMode="auto">
              <a:xfrm>
                <a:off x="2563353" y="2717547"/>
                <a:ext cx="536575" cy="5020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96000"/>
                  </a:lnSpc>
                </a:pPr>
                <a:r>
                  <a:rPr lang="en-US" altLang="zh-CN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cur2</a:t>
                </a:r>
                <a:endPara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7" name="Line 8"/>
              <p:cNvSpPr>
                <a:spLocks noChangeShapeType="1"/>
              </p:cNvSpPr>
              <p:nvPr/>
            </p:nvSpPr>
            <p:spPr bwMode="auto">
              <a:xfrm flipV="1">
                <a:off x="2689501" y="2401489"/>
                <a:ext cx="28741" cy="494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04" name="组合 403"/>
            <p:cNvGrpSpPr/>
            <p:nvPr/>
          </p:nvGrpSpPr>
          <p:grpSpPr>
            <a:xfrm>
              <a:off x="4990172" y="4766567"/>
              <a:ext cx="934666" cy="778375"/>
              <a:chOff x="2540171" y="2363748"/>
              <a:chExt cx="536575" cy="778375"/>
            </a:xfrm>
          </p:grpSpPr>
          <p:sp>
            <p:nvSpPr>
              <p:cNvPr id="405" name="Text Box 6"/>
              <p:cNvSpPr txBox="1">
                <a:spLocks noChangeArrowheads="1"/>
              </p:cNvSpPr>
              <p:nvPr/>
            </p:nvSpPr>
            <p:spPr bwMode="auto">
              <a:xfrm>
                <a:off x="2540171" y="2640115"/>
                <a:ext cx="536575" cy="5020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96000"/>
                  </a:lnSpc>
                </a:pPr>
                <a:r>
                  <a:rPr lang="en-US" altLang="zh-CN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pre</a:t>
                </a:r>
                <a:endPara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6" name="Line 8"/>
              <p:cNvSpPr>
                <a:spLocks noChangeShapeType="1"/>
              </p:cNvSpPr>
              <p:nvPr/>
            </p:nvSpPr>
            <p:spPr bwMode="auto">
              <a:xfrm flipV="1">
                <a:off x="2695560" y="2363748"/>
                <a:ext cx="22389" cy="394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-3754" y="2445201"/>
            <a:ext cx="8695256" cy="1466782"/>
            <a:chOff x="-43837" y="4323706"/>
            <a:chExt cx="8695256" cy="1466782"/>
          </a:xfrm>
        </p:grpSpPr>
        <p:cxnSp>
          <p:nvCxnSpPr>
            <p:cNvPr id="456" name="直接连接符 455"/>
            <p:cNvCxnSpPr/>
            <p:nvPr/>
          </p:nvCxnSpPr>
          <p:spPr>
            <a:xfrm>
              <a:off x="8248215" y="5396452"/>
              <a:ext cx="0" cy="3698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直接连接符 456"/>
            <p:cNvCxnSpPr/>
            <p:nvPr/>
          </p:nvCxnSpPr>
          <p:spPr>
            <a:xfrm>
              <a:off x="7816167" y="5396452"/>
              <a:ext cx="0" cy="3698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/>
            <p:cNvGrpSpPr/>
            <p:nvPr/>
          </p:nvGrpSpPr>
          <p:grpSpPr>
            <a:xfrm>
              <a:off x="-43837" y="4323706"/>
              <a:ext cx="8695256" cy="1466782"/>
              <a:chOff x="-80452" y="4322920"/>
              <a:chExt cx="8695256" cy="1466782"/>
            </a:xfrm>
          </p:grpSpPr>
          <p:grpSp>
            <p:nvGrpSpPr>
              <p:cNvPr id="407" name="组合 406"/>
              <p:cNvGrpSpPr/>
              <p:nvPr/>
            </p:nvGrpSpPr>
            <p:grpSpPr>
              <a:xfrm>
                <a:off x="-80452" y="4322920"/>
                <a:ext cx="8679994" cy="666534"/>
                <a:chOff x="-20175" y="4619255"/>
                <a:chExt cx="8679994" cy="666534"/>
              </a:xfrm>
            </p:grpSpPr>
            <p:grpSp>
              <p:nvGrpSpPr>
                <p:cNvPr id="408" name="组合 407"/>
                <p:cNvGrpSpPr/>
                <p:nvPr/>
              </p:nvGrpSpPr>
              <p:grpSpPr>
                <a:xfrm>
                  <a:off x="-20175" y="4619255"/>
                  <a:ext cx="7257442" cy="661049"/>
                  <a:chOff x="136833" y="5126063"/>
                  <a:chExt cx="7257442" cy="661049"/>
                </a:xfrm>
              </p:grpSpPr>
              <p:sp>
                <p:nvSpPr>
                  <p:cNvPr id="415" name="矩形 414"/>
                  <p:cNvSpPr/>
                  <p:nvPr/>
                </p:nvSpPr>
                <p:spPr>
                  <a:xfrm>
                    <a:off x="145163" y="5126063"/>
                    <a:ext cx="492443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CN" dirty="0" smtClean="0"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P1</a:t>
                    </a:r>
                    <a:endParaRPr lang="en-US" altLang="zh-CN" dirty="0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416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1734681" y="5624390"/>
                    <a:ext cx="40053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7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136833" y="5566668"/>
                    <a:ext cx="58534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418" name="组合 417"/>
                  <p:cNvGrpSpPr/>
                  <p:nvPr/>
                </p:nvGrpSpPr>
                <p:grpSpPr>
                  <a:xfrm>
                    <a:off x="624749" y="5341021"/>
                    <a:ext cx="1354878" cy="446091"/>
                    <a:chOff x="1613992" y="5193481"/>
                    <a:chExt cx="1354878" cy="446091"/>
                  </a:xfrm>
                </p:grpSpPr>
                <p:grpSp>
                  <p:nvGrpSpPr>
                    <p:cNvPr id="442" name="Group 5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13992" y="5193483"/>
                      <a:ext cx="1354878" cy="446089"/>
                      <a:chOff x="2404" y="1338"/>
                      <a:chExt cx="418" cy="281"/>
                    </a:xfrm>
                  </p:grpSpPr>
                  <p:grpSp>
                    <p:nvGrpSpPr>
                      <p:cNvPr id="444" name="Group 5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14" y="1338"/>
                        <a:ext cx="408" cy="281"/>
                        <a:chOff x="963" y="3742"/>
                        <a:chExt cx="408" cy="281"/>
                      </a:xfrm>
                    </p:grpSpPr>
                    <p:sp>
                      <p:nvSpPr>
                        <p:cNvPr id="453" name="Text Box 5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963" y="3757"/>
                          <a:ext cx="408" cy="266"/>
                        </a:xfrm>
                        <a:prstGeom prst="rect">
                          <a:avLst/>
                        </a:prstGeom>
                        <a:noFill/>
                        <a:ln w="25400">
                          <a:solidFill>
                            <a:srgbClr val="000066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>
                          <a:lvl1pPr eaLnBrk="0" hangingPunct="0"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1pPr>
                          <a:lvl2pPr marL="742950" indent="-285750" eaLnBrk="0" hangingPunct="0"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2pPr>
                          <a:lvl3pPr marL="1143000" indent="-228600" eaLnBrk="0" hangingPunct="0"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3pPr>
                          <a:lvl4pPr marL="1600200" indent="-228600" eaLnBrk="0" hangingPunct="0"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4pPr>
                          <a:lvl5pPr marL="2057400" indent="-228600" eaLnBrk="0" hangingPunct="0"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800" b="1">
                              <a:solidFill>
                                <a:srgbClr val="000066"/>
                              </a:solidFill>
                              <a:latin typeface="Arial" panose="020B060402020202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50000"/>
                            </a:spcBef>
                          </a:pPr>
                          <a:endParaRPr lang="zh-CN" altLang="zh-CN" sz="2000"/>
                        </a:p>
                      </p:txBody>
                    </p:sp>
                    <p:sp>
                      <p:nvSpPr>
                        <p:cNvPr id="454" name="Line 5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254" y="3742"/>
                          <a:ext cx="0" cy="272"/>
                        </a:xfrm>
                        <a:prstGeom prst="line">
                          <a:avLst/>
                        </a:prstGeom>
                        <a:noFill/>
                        <a:ln w="25400">
                          <a:solidFill>
                            <a:srgbClr val="0000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445" name="Freeform 5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62" y="1352"/>
                        <a:ext cx="80" cy="86"/>
                      </a:xfrm>
                      <a:custGeom>
                        <a:avLst/>
                        <a:gdLst>
                          <a:gd name="T0" fmla="*/ 154 w 154"/>
                          <a:gd name="T1" fmla="*/ 0 h 178"/>
                          <a:gd name="T2" fmla="*/ 0 w 154"/>
                          <a:gd name="T3" fmla="*/ 178 h 178"/>
                          <a:gd name="T4" fmla="*/ 0 60000 65536"/>
                          <a:gd name="T5" fmla="*/ 0 60000 65536"/>
                          <a:gd name="T6" fmla="*/ 0 w 154"/>
                          <a:gd name="T7" fmla="*/ 0 h 178"/>
                          <a:gd name="T8" fmla="*/ 154 w 154"/>
                          <a:gd name="T9" fmla="*/ 178 h 178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154" h="178">
                            <a:moveTo>
                              <a:pt x="154" y="0"/>
                            </a:moveTo>
                            <a:lnTo>
                              <a:pt x="0" y="178"/>
                            </a:lnTo>
                          </a:path>
                        </a:pathLst>
                      </a:custGeom>
                      <a:noFill/>
                      <a:ln w="25400">
                        <a:solidFill>
                          <a:srgbClr val="00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1pPr>
                        <a:lvl2pPr marL="742950" indent="-28575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2pPr>
                        <a:lvl3pPr marL="11430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3pPr>
                        <a:lvl4pPr marL="16002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4pPr>
                        <a:lvl5pPr marL="20574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446" name="Freeform 5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63" y="1361"/>
                        <a:ext cx="138" cy="159"/>
                      </a:xfrm>
                      <a:custGeom>
                        <a:avLst/>
                        <a:gdLst>
                          <a:gd name="T0" fmla="*/ 228 w 228"/>
                          <a:gd name="T1" fmla="*/ 0 h 262"/>
                          <a:gd name="T2" fmla="*/ 0 w 228"/>
                          <a:gd name="T3" fmla="*/ 262 h 262"/>
                          <a:gd name="T4" fmla="*/ 0 60000 65536"/>
                          <a:gd name="T5" fmla="*/ 0 60000 65536"/>
                          <a:gd name="T6" fmla="*/ 0 w 228"/>
                          <a:gd name="T7" fmla="*/ 0 h 262"/>
                          <a:gd name="T8" fmla="*/ 228 w 228"/>
                          <a:gd name="T9" fmla="*/ 262 h 262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228" h="262">
                            <a:moveTo>
                              <a:pt x="228" y="0"/>
                            </a:moveTo>
                            <a:lnTo>
                              <a:pt x="0" y="262"/>
                            </a:lnTo>
                          </a:path>
                        </a:pathLst>
                      </a:custGeom>
                      <a:noFill/>
                      <a:ln w="25400">
                        <a:solidFill>
                          <a:srgbClr val="00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1pPr>
                        <a:lvl2pPr marL="742950" indent="-28575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2pPr>
                        <a:lvl3pPr marL="11430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3pPr>
                        <a:lvl4pPr marL="16002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4pPr>
                        <a:lvl5pPr marL="20574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447" name="Freeform 5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62" y="1432"/>
                        <a:ext cx="143" cy="169"/>
                      </a:xfrm>
                      <a:custGeom>
                        <a:avLst/>
                        <a:gdLst>
                          <a:gd name="T0" fmla="*/ 154 w 154"/>
                          <a:gd name="T1" fmla="*/ 0 h 178"/>
                          <a:gd name="T2" fmla="*/ 0 w 154"/>
                          <a:gd name="T3" fmla="*/ 178 h 178"/>
                          <a:gd name="T4" fmla="*/ 0 60000 65536"/>
                          <a:gd name="T5" fmla="*/ 0 60000 65536"/>
                          <a:gd name="T6" fmla="*/ 0 w 154"/>
                          <a:gd name="T7" fmla="*/ 0 h 178"/>
                          <a:gd name="T8" fmla="*/ 154 w 154"/>
                          <a:gd name="T9" fmla="*/ 178 h 178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154" h="178">
                            <a:moveTo>
                              <a:pt x="154" y="0"/>
                            </a:moveTo>
                            <a:lnTo>
                              <a:pt x="0" y="178"/>
                            </a:lnTo>
                          </a:path>
                        </a:pathLst>
                      </a:custGeom>
                      <a:noFill/>
                      <a:ln w="25400">
                        <a:solidFill>
                          <a:srgbClr val="00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1pPr>
                        <a:lvl2pPr marL="742950" indent="-28575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2pPr>
                        <a:lvl3pPr marL="11430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3pPr>
                        <a:lvl4pPr marL="16002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4pPr>
                        <a:lvl5pPr marL="20574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448" name="Freeform 5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11" y="1497"/>
                        <a:ext cx="99" cy="121"/>
                      </a:xfrm>
                      <a:custGeom>
                        <a:avLst/>
                        <a:gdLst>
                          <a:gd name="T0" fmla="*/ 97 w 97"/>
                          <a:gd name="T1" fmla="*/ 0 h 113"/>
                          <a:gd name="T2" fmla="*/ 0 w 97"/>
                          <a:gd name="T3" fmla="*/ 113 h 113"/>
                          <a:gd name="T4" fmla="*/ 0 60000 65536"/>
                          <a:gd name="T5" fmla="*/ 0 60000 65536"/>
                          <a:gd name="T6" fmla="*/ 0 w 97"/>
                          <a:gd name="T7" fmla="*/ 0 h 113"/>
                          <a:gd name="T8" fmla="*/ 97 w 97"/>
                          <a:gd name="T9" fmla="*/ 113 h 113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97" h="113">
                            <a:moveTo>
                              <a:pt x="97" y="0"/>
                            </a:moveTo>
                            <a:lnTo>
                              <a:pt x="0" y="113"/>
                            </a:lnTo>
                          </a:path>
                        </a:pathLst>
                      </a:custGeom>
                      <a:noFill/>
                      <a:ln w="25400">
                        <a:solidFill>
                          <a:srgbClr val="00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1pPr>
                        <a:lvl2pPr marL="742950" indent="-28575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2pPr>
                        <a:lvl3pPr marL="11430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3pPr>
                        <a:lvl4pPr marL="16002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4pPr>
                        <a:lvl5pPr marL="20574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449" name="Freeform 5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04" y="1357"/>
                        <a:ext cx="110" cy="130"/>
                      </a:xfrm>
                      <a:custGeom>
                        <a:avLst/>
                        <a:gdLst>
                          <a:gd name="T0" fmla="*/ 228 w 228"/>
                          <a:gd name="T1" fmla="*/ 0 h 262"/>
                          <a:gd name="T2" fmla="*/ 0 w 228"/>
                          <a:gd name="T3" fmla="*/ 262 h 262"/>
                          <a:gd name="T4" fmla="*/ 0 60000 65536"/>
                          <a:gd name="T5" fmla="*/ 0 60000 65536"/>
                          <a:gd name="T6" fmla="*/ 0 w 228"/>
                          <a:gd name="T7" fmla="*/ 0 h 262"/>
                          <a:gd name="T8" fmla="*/ 228 w 228"/>
                          <a:gd name="T9" fmla="*/ 262 h 262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228" h="262">
                            <a:moveTo>
                              <a:pt x="228" y="0"/>
                            </a:moveTo>
                            <a:lnTo>
                              <a:pt x="0" y="262"/>
                            </a:lnTo>
                          </a:path>
                        </a:pathLst>
                      </a:custGeom>
                      <a:noFill/>
                      <a:ln w="25400">
                        <a:solidFill>
                          <a:srgbClr val="00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1pPr>
                        <a:lvl2pPr marL="742950" indent="-28575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2pPr>
                        <a:lvl3pPr marL="11430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3pPr>
                        <a:lvl4pPr marL="16002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4pPr>
                        <a:lvl5pPr marL="20574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450" name="Freeform 5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36" y="1444"/>
                        <a:ext cx="138" cy="159"/>
                      </a:xfrm>
                      <a:custGeom>
                        <a:avLst/>
                        <a:gdLst>
                          <a:gd name="T0" fmla="*/ 228 w 228"/>
                          <a:gd name="T1" fmla="*/ 0 h 262"/>
                          <a:gd name="T2" fmla="*/ 0 w 228"/>
                          <a:gd name="T3" fmla="*/ 262 h 262"/>
                          <a:gd name="T4" fmla="*/ 0 60000 65536"/>
                          <a:gd name="T5" fmla="*/ 0 60000 65536"/>
                          <a:gd name="T6" fmla="*/ 0 w 228"/>
                          <a:gd name="T7" fmla="*/ 0 h 262"/>
                          <a:gd name="T8" fmla="*/ 228 w 228"/>
                          <a:gd name="T9" fmla="*/ 262 h 262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228" h="262">
                            <a:moveTo>
                              <a:pt x="228" y="0"/>
                            </a:moveTo>
                            <a:lnTo>
                              <a:pt x="0" y="262"/>
                            </a:lnTo>
                          </a:path>
                        </a:pathLst>
                      </a:custGeom>
                      <a:noFill/>
                      <a:ln w="25400">
                        <a:solidFill>
                          <a:srgbClr val="00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1pPr>
                        <a:lvl2pPr marL="742950" indent="-28575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2pPr>
                        <a:lvl3pPr marL="11430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3pPr>
                        <a:lvl4pPr marL="16002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4pPr>
                        <a:lvl5pPr marL="20574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451" name="Freeform 5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12" y="1361"/>
                        <a:ext cx="158" cy="197"/>
                      </a:xfrm>
                      <a:custGeom>
                        <a:avLst/>
                        <a:gdLst>
                          <a:gd name="T0" fmla="*/ 154 w 154"/>
                          <a:gd name="T1" fmla="*/ 0 h 178"/>
                          <a:gd name="T2" fmla="*/ 0 w 154"/>
                          <a:gd name="T3" fmla="*/ 178 h 178"/>
                          <a:gd name="T4" fmla="*/ 0 60000 65536"/>
                          <a:gd name="T5" fmla="*/ 0 60000 65536"/>
                          <a:gd name="T6" fmla="*/ 0 w 154"/>
                          <a:gd name="T7" fmla="*/ 0 h 178"/>
                          <a:gd name="T8" fmla="*/ 154 w 154"/>
                          <a:gd name="T9" fmla="*/ 178 h 178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154" h="178">
                            <a:moveTo>
                              <a:pt x="154" y="0"/>
                            </a:moveTo>
                            <a:lnTo>
                              <a:pt x="0" y="178"/>
                            </a:lnTo>
                          </a:path>
                        </a:pathLst>
                      </a:custGeom>
                      <a:noFill/>
                      <a:ln w="25400">
                        <a:solidFill>
                          <a:srgbClr val="00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1pPr>
                        <a:lvl2pPr marL="742950" indent="-28575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2pPr>
                        <a:lvl3pPr marL="11430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3pPr>
                        <a:lvl4pPr marL="16002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4pPr>
                        <a:lvl5pPr marL="20574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452" name="Freeform 5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82" y="1497"/>
                        <a:ext cx="97" cy="113"/>
                      </a:xfrm>
                      <a:custGeom>
                        <a:avLst/>
                        <a:gdLst>
                          <a:gd name="T0" fmla="*/ 97 w 97"/>
                          <a:gd name="T1" fmla="*/ 0 h 113"/>
                          <a:gd name="T2" fmla="*/ 0 w 97"/>
                          <a:gd name="T3" fmla="*/ 113 h 113"/>
                          <a:gd name="T4" fmla="*/ 0 60000 65536"/>
                          <a:gd name="T5" fmla="*/ 0 60000 65536"/>
                          <a:gd name="T6" fmla="*/ 0 w 97"/>
                          <a:gd name="T7" fmla="*/ 0 h 113"/>
                          <a:gd name="T8" fmla="*/ 97 w 97"/>
                          <a:gd name="T9" fmla="*/ 113 h 113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97" h="113">
                            <a:moveTo>
                              <a:pt x="97" y="0"/>
                            </a:moveTo>
                            <a:lnTo>
                              <a:pt x="0" y="113"/>
                            </a:lnTo>
                          </a:path>
                        </a:pathLst>
                      </a:custGeom>
                      <a:noFill/>
                      <a:ln w="25400">
                        <a:solidFill>
                          <a:srgbClr val="00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1pPr>
                        <a:lvl2pPr marL="742950" indent="-28575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2pPr>
                        <a:lvl3pPr marL="11430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3pPr>
                        <a:lvl4pPr marL="16002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4pPr>
                        <a:lvl5pPr marL="20574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  <p:cxnSp>
                  <p:nvCxnSpPr>
                    <p:cNvPr id="443" name="直接连接符 442"/>
                    <p:cNvCxnSpPr/>
                    <p:nvPr/>
                  </p:nvCxnSpPr>
                  <p:spPr>
                    <a:xfrm>
                      <a:off x="2129362" y="5193481"/>
                      <a:ext cx="0" cy="421274"/>
                    </a:xfrm>
                    <a:prstGeom prst="line">
                      <a:avLst/>
                    </a:prstGeom>
                    <a:ln w="19050">
                      <a:solidFill>
                        <a:srgbClr val="00006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9" name="组合 418"/>
                  <p:cNvGrpSpPr/>
                  <p:nvPr/>
                </p:nvGrpSpPr>
                <p:grpSpPr>
                  <a:xfrm>
                    <a:off x="2154629" y="5391799"/>
                    <a:ext cx="1276347" cy="370707"/>
                    <a:chOff x="2339752" y="5377386"/>
                    <a:chExt cx="1276347" cy="370707"/>
                  </a:xfrm>
                </p:grpSpPr>
                <p:sp>
                  <p:nvSpPr>
                    <p:cNvPr id="437" name="Line 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99980" y="5558460"/>
                      <a:ext cx="416119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438" name="组合 437"/>
                    <p:cNvGrpSpPr/>
                    <p:nvPr/>
                  </p:nvGrpSpPr>
                  <p:grpSpPr>
                    <a:xfrm>
                      <a:off x="2339752" y="5377386"/>
                      <a:ext cx="1029937" cy="370707"/>
                      <a:chOff x="7333783" y="5229993"/>
                      <a:chExt cx="1029937" cy="370707"/>
                    </a:xfrm>
                  </p:grpSpPr>
                  <p:sp>
                    <p:nvSpPr>
                      <p:cNvPr id="439" name="Text Box 8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333783" y="5229993"/>
                        <a:ext cx="1029937" cy="369889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00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square">
                        <a:spAutoFit/>
                      </a:bodyPr>
                      <a:lstStyle>
                        <a:lvl1pPr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1pPr>
                        <a:lvl2pPr marL="742950" indent="-28575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2pPr>
                        <a:lvl3pPr marL="11430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3pPr>
                        <a:lvl4pPr marL="16002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4pPr>
                        <a:lvl5pPr marL="20574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</a:pPr>
                        <a:r>
                          <a:rPr lang="en-US" altLang="zh-CN" sz="18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zh-CN" altLang="en-US" sz="18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　</a:t>
                        </a:r>
                        <a:r>
                          <a:rPr lang="en-US" altLang="zh-CN" sz="18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  <a:endParaRPr lang="en-US" altLang="zh-CN" sz="1800" baseline="-25000" dirty="0"/>
                      </a:p>
                    </p:txBody>
                  </p:sp>
                  <p:cxnSp>
                    <p:nvCxnSpPr>
                      <p:cNvPr id="440" name="直接连接符 439"/>
                      <p:cNvCxnSpPr/>
                      <p:nvPr/>
                    </p:nvCxnSpPr>
                    <p:spPr>
                      <a:xfrm>
                        <a:off x="8022962" y="5230812"/>
                        <a:ext cx="0" cy="369888"/>
                      </a:xfrm>
                      <a:prstGeom prst="line">
                        <a:avLst/>
                      </a:prstGeom>
                      <a:ln w="19050">
                        <a:solidFill>
                          <a:srgbClr val="000066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1" name="直接连接符 440"/>
                      <p:cNvCxnSpPr/>
                      <p:nvPr/>
                    </p:nvCxnSpPr>
                    <p:spPr>
                      <a:xfrm>
                        <a:off x="7662922" y="5229994"/>
                        <a:ext cx="0" cy="369888"/>
                      </a:xfrm>
                      <a:prstGeom prst="line">
                        <a:avLst/>
                      </a:prstGeom>
                      <a:ln w="19050">
                        <a:solidFill>
                          <a:srgbClr val="000066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20" name="组合 419"/>
                  <p:cNvGrpSpPr/>
                  <p:nvPr/>
                </p:nvGrpSpPr>
                <p:grpSpPr>
                  <a:xfrm>
                    <a:off x="3444420" y="5384967"/>
                    <a:ext cx="1403688" cy="376164"/>
                    <a:chOff x="4342761" y="5472310"/>
                    <a:chExt cx="1403688" cy="376164"/>
                  </a:xfrm>
                </p:grpSpPr>
                <p:grpSp>
                  <p:nvGrpSpPr>
                    <p:cNvPr id="432" name="组合 431"/>
                    <p:cNvGrpSpPr/>
                    <p:nvPr/>
                  </p:nvGrpSpPr>
                  <p:grpSpPr>
                    <a:xfrm>
                      <a:off x="4342761" y="5472310"/>
                      <a:ext cx="1156619" cy="376164"/>
                      <a:chOff x="7365099" y="5646688"/>
                      <a:chExt cx="1156619" cy="376164"/>
                    </a:xfrm>
                  </p:grpSpPr>
                  <p:sp>
                    <p:nvSpPr>
                      <p:cNvPr id="434" name="Text Box 8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365099" y="5653520"/>
                        <a:ext cx="1156619" cy="369332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00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square">
                        <a:spAutoFit/>
                      </a:bodyPr>
                      <a:lstStyle>
                        <a:lvl1pPr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1pPr>
                        <a:lvl2pPr marL="742950" indent="-28575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2pPr>
                        <a:lvl3pPr marL="11430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3pPr>
                        <a:lvl4pPr marL="16002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4pPr>
                        <a:lvl5pPr marL="20574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</a:pPr>
                        <a:r>
                          <a:rPr lang="en-US" altLang="zh-CN" sz="180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zh-CN" altLang="en-US" sz="18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　</a:t>
                        </a:r>
                        <a:r>
                          <a:rPr lang="zh-CN" altLang="en-US" sz="1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</a:t>
                        </a:r>
                        <a:r>
                          <a:rPr lang="en-US" altLang="zh-CN" sz="18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  <a:endParaRPr lang="en-US" altLang="zh-CN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cxnSp>
                    <p:nvCxnSpPr>
                      <p:cNvPr id="435" name="直接连接符 434"/>
                      <p:cNvCxnSpPr/>
                      <p:nvPr/>
                    </p:nvCxnSpPr>
                    <p:spPr>
                      <a:xfrm>
                        <a:off x="8155129" y="5646688"/>
                        <a:ext cx="0" cy="369888"/>
                      </a:xfrm>
                      <a:prstGeom prst="line">
                        <a:avLst/>
                      </a:prstGeom>
                      <a:ln w="19050">
                        <a:solidFill>
                          <a:srgbClr val="000066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6" name="直接连接符 435"/>
                      <p:cNvCxnSpPr/>
                      <p:nvPr/>
                    </p:nvCxnSpPr>
                    <p:spPr>
                      <a:xfrm>
                        <a:off x="7723081" y="5646688"/>
                        <a:ext cx="0" cy="369888"/>
                      </a:xfrm>
                      <a:prstGeom prst="line">
                        <a:avLst/>
                      </a:prstGeom>
                      <a:ln w="19050">
                        <a:solidFill>
                          <a:srgbClr val="000066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33" name="Line 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30330" y="5672469"/>
                      <a:ext cx="416119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421" name="组合 420"/>
                  <p:cNvGrpSpPr/>
                  <p:nvPr/>
                </p:nvGrpSpPr>
                <p:grpSpPr>
                  <a:xfrm>
                    <a:off x="4838637" y="5373402"/>
                    <a:ext cx="1403688" cy="376164"/>
                    <a:chOff x="2915582" y="5458379"/>
                    <a:chExt cx="1403688" cy="376164"/>
                  </a:xfrm>
                </p:grpSpPr>
                <p:grpSp>
                  <p:nvGrpSpPr>
                    <p:cNvPr id="427" name="组合 426"/>
                    <p:cNvGrpSpPr/>
                    <p:nvPr/>
                  </p:nvGrpSpPr>
                  <p:grpSpPr>
                    <a:xfrm>
                      <a:off x="2915582" y="5458379"/>
                      <a:ext cx="1156619" cy="376164"/>
                      <a:chOff x="5937920" y="5632757"/>
                      <a:chExt cx="1156619" cy="376164"/>
                    </a:xfrm>
                  </p:grpSpPr>
                  <p:sp>
                    <p:nvSpPr>
                      <p:cNvPr id="429" name="Text Box 8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937920" y="5639589"/>
                        <a:ext cx="1156619" cy="369332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square">
                        <a:spAutoFit/>
                      </a:bodyPr>
                      <a:lstStyle>
                        <a:lvl1pPr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1pPr>
                        <a:lvl2pPr marL="742950" indent="-28575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2pPr>
                        <a:lvl3pPr marL="11430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3pPr>
                        <a:lvl4pPr marL="16002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4pPr>
                        <a:lvl5pPr marL="20574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panose="020B0604020202020204" pitchFamily="34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</a:pPr>
                        <a:r>
                          <a:rPr lang="en-US" altLang="zh-CN" sz="18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zh-CN" altLang="en-US" sz="18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　</a:t>
                        </a:r>
                        <a:r>
                          <a:rPr lang="zh-CN" altLang="en-US" sz="18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</a:t>
                        </a:r>
                        <a:r>
                          <a:rPr lang="en-US" altLang="zh-CN" sz="18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  <a:endParaRPr lang="en-US" altLang="zh-CN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cxnSp>
                    <p:nvCxnSpPr>
                      <p:cNvPr id="430" name="直接连接符 429"/>
                      <p:cNvCxnSpPr/>
                      <p:nvPr/>
                    </p:nvCxnSpPr>
                    <p:spPr>
                      <a:xfrm>
                        <a:off x="6727950" y="5632757"/>
                        <a:ext cx="0" cy="369888"/>
                      </a:xfrm>
                      <a:prstGeom prst="line">
                        <a:avLst/>
                      </a:prstGeom>
                      <a:ln w="19050">
                        <a:solidFill>
                          <a:srgbClr val="000066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1" name="直接连接符 430"/>
                      <p:cNvCxnSpPr/>
                      <p:nvPr/>
                    </p:nvCxnSpPr>
                    <p:spPr>
                      <a:xfrm>
                        <a:off x="6295902" y="5632757"/>
                        <a:ext cx="0" cy="369888"/>
                      </a:xfrm>
                      <a:prstGeom prst="line">
                        <a:avLst/>
                      </a:prstGeom>
                      <a:ln w="19050">
                        <a:solidFill>
                          <a:srgbClr val="000066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28" name="Line 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03151" y="5658538"/>
                      <a:ext cx="416119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422" name="组合 421"/>
                  <p:cNvGrpSpPr/>
                  <p:nvPr/>
                </p:nvGrpSpPr>
                <p:grpSpPr>
                  <a:xfrm>
                    <a:off x="6237656" y="5371593"/>
                    <a:ext cx="1156619" cy="376164"/>
                    <a:chOff x="5937920" y="5632757"/>
                    <a:chExt cx="1156619" cy="376164"/>
                  </a:xfrm>
                </p:grpSpPr>
                <p:sp>
                  <p:nvSpPr>
                    <p:cNvPr id="424" name="Text Box 8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937920" y="5639589"/>
                      <a:ext cx="1156619" cy="369332"/>
                    </a:xfrm>
                    <a:prstGeom prst="rect">
                      <a:avLst/>
                    </a:prstGeom>
                    <a:noFill/>
                    <a:ln w="25400">
                      <a:solidFill>
                        <a:srgbClr val="000066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CN" alt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　</a:t>
                      </a:r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18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425" name="直接连接符 424"/>
                    <p:cNvCxnSpPr/>
                    <p:nvPr/>
                  </p:nvCxnSpPr>
                  <p:spPr>
                    <a:xfrm>
                      <a:off x="6727950" y="5632757"/>
                      <a:ext cx="0" cy="369888"/>
                    </a:xfrm>
                    <a:prstGeom prst="line">
                      <a:avLst/>
                    </a:prstGeom>
                    <a:ln w="19050">
                      <a:solidFill>
                        <a:srgbClr val="00006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6" name="直接连接符 425"/>
                    <p:cNvCxnSpPr/>
                    <p:nvPr/>
                  </p:nvCxnSpPr>
                  <p:spPr>
                    <a:xfrm>
                      <a:off x="6295902" y="5632757"/>
                      <a:ext cx="0" cy="369888"/>
                    </a:xfrm>
                    <a:prstGeom prst="line">
                      <a:avLst/>
                    </a:prstGeom>
                    <a:ln w="19050">
                      <a:solidFill>
                        <a:srgbClr val="00006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23" name="矩形 422"/>
                  <p:cNvSpPr/>
                  <p:nvPr/>
                </p:nvSpPr>
                <p:spPr>
                  <a:xfrm>
                    <a:off x="6969927" y="5303178"/>
                    <a:ext cx="184731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altLang="zh-CN" dirty="0"/>
                  </a:p>
                </p:txBody>
              </p:sp>
            </p:grpSp>
            <p:grpSp>
              <p:nvGrpSpPr>
                <p:cNvPr id="409" name="组合 408"/>
                <p:cNvGrpSpPr/>
                <p:nvPr/>
              </p:nvGrpSpPr>
              <p:grpSpPr>
                <a:xfrm>
                  <a:off x="7091750" y="4824124"/>
                  <a:ext cx="1568069" cy="461665"/>
                  <a:chOff x="7384792" y="6017567"/>
                  <a:chExt cx="1568069" cy="461665"/>
                </a:xfrm>
              </p:grpSpPr>
              <p:sp>
                <p:nvSpPr>
                  <p:cNvPr id="410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7384792" y="6287950"/>
                    <a:ext cx="416119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1" name="Text Box 8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796242" y="6092814"/>
                    <a:ext cx="1156619" cy="369332"/>
                  </a:xfrm>
                  <a:prstGeom prst="rect">
                    <a:avLst/>
                  </a:prstGeom>
                  <a:noFill/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-9</a:t>
                    </a:r>
                    <a:r>
                      <a:rPr lang="zh-CN" altLang="en-US" sz="18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　</a:t>
                    </a:r>
                    <a:r>
                      <a:rPr lang="en-US" altLang="zh-CN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endParaRPr lang="en-US" altLang="zh-CN" sz="18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412" name="直接连接符 411"/>
                  <p:cNvCxnSpPr/>
                  <p:nvPr/>
                </p:nvCxnSpPr>
                <p:spPr>
                  <a:xfrm>
                    <a:off x="8586272" y="6085982"/>
                    <a:ext cx="0" cy="369888"/>
                  </a:xfrm>
                  <a:prstGeom prst="line">
                    <a:avLst/>
                  </a:prstGeom>
                  <a:ln w="19050">
                    <a:solidFill>
                      <a:srgbClr val="0000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直接连接符 412"/>
                  <p:cNvCxnSpPr/>
                  <p:nvPr/>
                </p:nvCxnSpPr>
                <p:spPr>
                  <a:xfrm>
                    <a:off x="8154224" y="6085982"/>
                    <a:ext cx="0" cy="369888"/>
                  </a:xfrm>
                  <a:prstGeom prst="line">
                    <a:avLst/>
                  </a:prstGeom>
                  <a:ln w="19050">
                    <a:solidFill>
                      <a:srgbClr val="0000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4" name="矩形 413"/>
                  <p:cNvSpPr/>
                  <p:nvPr/>
                </p:nvSpPr>
                <p:spPr>
                  <a:xfrm>
                    <a:off x="8528513" y="6017567"/>
                    <a:ext cx="184731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altLang="zh-CN" dirty="0"/>
                  </a:p>
                </p:txBody>
              </p:sp>
            </p:grpSp>
          </p:grpSp>
          <p:sp>
            <p:nvSpPr>
              <p:cNvPr id="455" name="Text Box 82"/>
              <p:cNvSpPr txBox="1">
                <a:spLocks noChangeArrowheads="1"/>
              </p:cNvSpPr>
              <p:nvPr/>
            </p:nvSpPr>
            <p:spPr bwMode="auto">
              <a:xfrm>
                <a:off x="7458185" y="5403284"/>
                <a:ext cx="1156619" cy="369332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-8</a:t>
                </a:r>
                <a:r>
                  <a:rPr lang="zh-CN" alt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en-US" altLang="zh-CN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en-US" altLang="zh-CN" sz="1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8" name="矩形 457"/>
              <p:cNvSpPr/>
              <p:nvPr/>
            </p:nvSpPr>
            <p:spPr>
              <a:xfrm>
                <a:off x="8190456" y="5328037"/>
                <a:ext cx="4090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dirty="0"/>
                  <a:t>∧</a:t>
                </a:r>
              </a:p>
            </p:txBody>
          </p:sp>
          <p:sp>
            <p:nvSpPr>
              <p:cNvPr id="459" name="Line 48"/>
              <p:cNvSpPr>
                <a:spLocks noChangeShapeType="1"/>
              </p:cNvSpPr>
              <p:nvPr/>
            </p:nvSpPr>
            <p:spPr bwMode="auto">
              <a:xfrm>
                <a:off x="8422006" y="4771208"/>
                <a:ext cx="10035" cy="632075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711945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59259E-6 L 0.15729 0.003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29 0.00324 L 0.30087 0.0018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70" y="-6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5E-6 4.44444E-6 L 0.16007 0.00324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03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07 0.00324 L 0.3125 0.00324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25 0.00324 L 0.47083 0.0074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208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0.1375 -0.0069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083 0.0074 L 0.63628 0.00902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4" y="69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7.40741E-7 L 0.16771 0.00231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85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771 0.00231 L 0.29063 0.0004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7772400" cy="576262"/>
          </a:xfrm>
        </p:spPr>
        <p:txBody>
          <a:bodyPr/>
          <a:lstStyle/>
          <a:p>
            <a:r>
              <a:rPr lang="zh-CN" altLang="zh-CN" dirty="0" smtClean="0">
                <a:solidFill>
                  <a:srgbClr val="0000FF"/>
                </a:solidFill>
              </a:rPr>
              <a:t>一元多项式</a:t>
            </a:r>
            <a:r>
              <a:rPr lang="zh-CN" altLang="en-US" dirty="0" smtClean="0">
                <a:solidFill>
                  <a:srgbClr val="0000FF"/>
                </a:solidFill>
              </a:rPr>
              <a:t>算法实现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1340768"/>
            <a:ext cx="8697316" cy="452431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wrap="square">
            <a:spAutoFit/>
          </a:bodyPr>
          <a:lstStyle/>
          <a:p>
            <a:r>
              <a:rPr lang="zh-CN" altLang="zh-CN" dirty="0"/>
              <a:t>void </a:t>
            </a:r>
            <a:r>
              <a:rPr lang="zh-CN" altLang="zh-CN" dirty="0">
                <a:solidFill>
                  <a:srgbClr val="FF0000"/>
                </a:solidFill>
              </a:rPr>
              <a:t>Add_Polynomial</a:t>
            </a:r>
            <a:r>
              <a:rPr lang="zh-CN" altLang="zh-CN" dirty="0"/>
              <a:t>(</a:t>
            </a:r>
            <a:r>
              <a:rPr lang="zh-CN" altLang="zh-CN" dirty="0">
                <a:solidFill>
                  <a:srgbClr val="002A7E"/>
                </a:solidFill>
              </a:rPr>
              <a:t>P_Polynomial P1, P_Polynomial P2</a:t>
            </a:r>
            <a:r>
              <a:rPr lang="zh-CN" altLang="zh-CN" dirty="0"/>
              <a:t>)</a:t>
            </a:r>
          </a:p>
          <a:p>
            <a:pPr eaLnBrk="1" hangingPunct="1"/>
            <a:r>
              <a:rPr lang="zh-CN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{/*两个一元多项式P1，P2求和，求和的结果保存到P1中*/</a:t>
            </a:r>
          </a:p>
          <a:p>
            <a:pPr eaLnBrk="1" hangingPunct="1"/>
            <a:r>
              <a:rPr lang="en-US" altLang="zh-CN" dirty="0" smtClean="0">
                <a:solidFill>
                  <a:srgbClr val="002A7E"/>
                </a:solidFill>
              </a:rPr>
              <a:t>   </a:t>
            </a:r>
            <a:r>
              <a:rPr lang="zh-CN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_Polynomial Pre_</a:t>
            </a:r>
            <a:r>
              <a:rPr lang="zh-CN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zh-CN" dirty="0">
                <a:solidFill>
                  <a:srgbClr val="777777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/*保存扫描过程中的P1的前一分量</a:t>
            </a:r>
            <a:r>
              <a:rPr lang="zh-CN" altLang="zh-CN" dirty="0" smtClean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*/</a:t>
            </a:r>
            <a:endParaRPr lang="en-US" altLang="zh-CN" dirty="0" smtClean="0">
              <a:solidFill>
                <a:srgbClr val="002A7E"/>
              </a:solidFill>
            </a:endParaRPr>
          </a:p>
          <a:p>
            <a:pPr eaLnBrk="1" hangingPunct="1"/>
            <a:r>
              <a:rPr lang="en-US" altLang="zh-CN" dirty="0" smtClean="0">
                <a:solidFill>
                  <a:srgbClr val="002A7E"/>
                </a:solidFill>
              </a:rPr>
              <a:t>   </a:t>
            </a:r>
            <a:r>
              <a:rPr lang="zh-CN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P_Polynomial 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Cur_Item1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</a:t>
            </a:r>
            <a:r>
              <a:rPr lang="zh-CN" altLang="zh-CN" dirty="0" smtClean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保存P</a:t>
            </a:r>
            <a:r>
              <a:rPr lang="zh-CN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1的当前分量*/</a:t>
            </a:r>
            <a:endParaRPr lang="en-US" altLang="zh-CN" dirty="0">
              <a:solidFill>
                <a:srgbClr val="002A7E"/>
              </a:solidFill>
            </a:endParaRPr>
          </a:p>
          <a:p>
            <a:pPr eaLnBrk="1" hangingPunct="1"/>
            <a:r>
              <a:rPr lang="en-US" altLang="zh-CN" dirty="0" smtClean="0">
                <a:solidFill>
                  <a:srgbClr val="002A7E"/>
                </a:solidFill>
              </a:rPr>
              <a:t>   </a:t>
            </a:r>
            <a:r>
              <a:rPr lang="zh-CN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P_Polynomial 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Cur_Item2; </a:t>
            </a:r>
            <a:r>
              <a:rPr lang="zh-CN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/*P2的当前分量*/</a:t>
            </a:r>
          </a:p>
          <a:p>
            <a:pPr eaLnBrk="1" hangingPunct="1"/>
            <a:r>
              <a:rPr lang="en-US" altLang="zh-CN" dirty="0" smtClean="0">
                <a:solidFill>
                  <a:srgbClr val="002A7E"/>
                </a:solidFill>
              </a:rPr>
              <a:t>  </a:t>
            </a:r>
          </a:p>
          <a:p>
            <a:pPr eaLnBrk="1" hangingPunct="1"/>
            <a:r>
              <a:rPr lang="en-US" altLang="zh-CN" dirty="0">
                <a:solidFill>
                  <a:srgbClr val="002A7E"/>
                </a:solidFill>
              </a:rPr>
              <a:t> </a:t>
            </a:r>
            <a:r>
              <a:rPr lang="en-US" altLang="zh-CN" dirty="0" smtClean="0">
                <a:solidFill>
                  <a:srgbClr val="002A7E"/>
                </a:solidFill>
              </a:rPr>
              <a:t>  </a:t>
            </a:r>
            <a:r>
              <a:rPr lang="zh-CN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Pre_Item=P1;</a:t>
            </a:r>
            <a:endParaRPr lang="en-US" altLang="zh-CN" dirty="0">
              <a:solidFill>
                <a:srgbClr val="002A7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Cur_Item1=P1-&gt;next; </a:t>
            </a:r>
            <a:endParaRPr lang="en-US" altLang="zh-CN" dirty="0">
              <a:solidFill>
                <a:srgbClr val="002A7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</a:t>
            </a:r>
            <a:r>
              <a:rPr lang="zh-CN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_Item2=P2-&gt;next; </a:t>
            </a:r>
            <a:endParaRPr lang="en-US" altLang="zh-CN" dirty="0">
              <a:solidFill>
                <a:srgbClr val="002A7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(Cur_Item1&amp;&amp;Cur_Item2) </a:t>
            </a:r>
            <a:r>
              <a:rPr lang="zh-CN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/*多项式P1,P2没有扫描完*/</a:t>
            </a:r>
          </a:p>
          <a:p>
            <a:r>
              <a:rPr lang="en-US" altLang="zh-CN" dirty="0" smtClean="0"/>
              <a:t>   </a:t>
            </a:r>
            <a:r>
              <a:rPr lang="zh-CN" altLang="zh-CN" dirty="0" smtClean="0"/>
              <a:t>{</a:t>
            </a:r>
            <a:endParaRPr lang="zh-CN" altLang="zh-CN" dirty="0"/>
          </a:p>
          <a:p>
            <a:pPr eaLnBrk="1" hangingPunct="1"/>
            <a:endParaRPr lang="zh-CN" altLang="zh-CN" dirty="0">
              <a:solidFill>
                <a:srgbClr val="002A7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12784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7772400" cy="576262"/>
          </a:xfrm>
        </p:spPr>
        <p:txBody>
          <a:bodyPr/>
          <a:lstStyle/>
          <a:p>
            <a:r>
              <a:rPr lang="zh-CN" altLang="zh-CN" dirty="0">
                <a:solidFill>
                  <a:srgbClr val="0000FF"/>
                </a:solidFill>
              </a:rPr>
              <a:t>一元多项式</a:t>
            </a:r>
            <a:r>
              <a:rPr lang="zh-CN" altLang="en-US" dirty="0">
                <a:solidFill>
                  <a:srgbClr val="0000FF"/>
                </a:solidFill>
              </a:rPr>
              <a:t>算法实现</a:t>
            </a:r>
          </a:p>
        </p:txBody>
      </p:sp>
      <p:sp>
        <p:nvSpPr>
          <p:cNvPr id="2" name="矩形 1"/>
          <p:cNvSpPr/>
          <p:nvPr/>
        </p:nvSpPr>
        <p:spPr>
          <a:xfrm>
            <a:off x="148730" y="1052736"/>
            <a:ext cx="8697316" cy="563231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zh-CN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(Cur_Item1-&gt;e == Cur_Item2-&gt;e){ </a:t>
            </a:r>
          </a:p>
          <a:p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Cur_Item1-&gt;p= Cur_Item1-&gt;p+ Cur_Item2-&gt;p;</a:t>
            </a:r>
          </a:p>
          <a:p>
            <a:r>
              <a:rPr lang="zh-CN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if(Cur_Item1-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&gt;p == 0){ </a:t>
            </a:r>
            <a:endParaRPr lang="zh-CN" altLang="zh-CN" dirty="0">
              <a:solidFill>
                <a:srgbClr val="002A7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err="1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Pre_Item</a:t>
            </a:r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&gt;next= Cur_Item1-&gt;next;</a:t>
            </a:r>
            <a:endParaRPr lang="zh-CN" altLang="zh-CN" dirty="0">
              <a:solidFill>
                <a:srgbClr val="002A7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free(Cur_Item1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zh-CN" dirty="0">
              <a:solidFill>
                <a:srgbClr val="002A7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Cur_Item1=</a:t>
            </a:r>
            <a:r>
              <a:rPr lang="en-US" altLang="zh-CN" dirty="0" err="1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Pre_Item</a:t>
            </a:r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&gt;next</a:t>
            </a:r>
            <a:r>
              <a:rPr lang="en-US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;/*</a:t>
            </a:r>
            <a:r>
              <a:rPr lang="zh-CN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系数为零，释放当前分量</a:t>
            </a:r>
            <a:r>
              <a:rPr lang="en-US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*/</a:t>
            </a:r>
            <a:endParaRPr lang="zh-CN" altLang="zh-CN" dirty="0">
              <a:solidFill>
                <a:srgbClr val="77777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Cur_Item2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Cur_Item1-&gt;next;</a:t>
            </a:r>
            <a:endParaRPr lang="zh-CN" altLang="zh-CN" dirty="0">
              <a:solidFill>
                <a:srgbClr val="002A7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zh-CN" altLang="zh-CN" dirty="0">
              <a:solidFill>
                <a:srgbClr val="002A7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else 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dirty="0">
              <a:solidFill>
                <a:srgbClr val="002A7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Pre_Item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=Cur_Item1;</a:t>
            </a:r>
            <a:endParaRPr lang="zh-CN" altLang="zh-CN" dirty="0">
              <a:solidFill>
                <a:srgbClr val="002A7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Cur_Item1=Cur_Item1-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&gt;next;</a:t>
            </a:r>
            <a:endParaRPr lang="zh-CN" altLang="zh-CN" dirty="0">
              <a:solidFill>
                <a:srgbClr val="002A7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Cur_Item2=Cur_Item2-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&gt;next</a:t>
            </a:r>
            <a:r>
              <a:rPr lang="en-US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;/*</a:t>
            </a:r>
            <a:r>
              <a:rPr lang="zh-CN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同时扫描下一项</a:t>
            </a:r>
            <a:r>
              <a:rPr lang="en-US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*/</a:t>
            </a:r>
            <a:endParaRPr lang="zh-CN" altLang="zh-CN" dirty="0">
              <a:solidFill>
                <a:srgbClr val="77777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altLang="zh-CN" dirty="0">
              <a:solidFill>
                <a:srgbClr val="002A7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}/</a:t>
            </a:r>
            <a:r>
              <a:rPr lang="en-US" altLang="zh-CN" dirty="0" smtClean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zh-CN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第一种情形，</a:t>
            </a:r>
            <a:r>
              <a:rPr lang="en-US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P1</a:t>
            </a:r>
            <a:r>
              <a:rPr lang="zh-CN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P2</a:t>
            </a:r>
            <a:r>
              <a:rPr lang="zh-CN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当前项的指数相等</a:t>
            </a:r>
            <a:r>
              <a:rPr lang="en-US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*/</a:t>
            </a:r>
            <a:endParaRPr lang="zh-CN" altLang="zh-CN" dirty="0">
              <a:solidFill>
                <a:srgbClr val="77777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endParaRPr lang="zh-CN" altLang="zh-CN" dirty="0">
              <a:solidFill>
                <a:srgbClr val="002A7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5239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5" y="1125538"/>
            <a:ext cx="3960813" cy="647700"/>
          </a:xfrm>
        </p:spPr>
        <p:txBody>
          <a:bodyPr anchor="t"/>
          <a:lstStyle/>
          <a:p>
            <a:pPr marL="342900" indent="-342900" algn="l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线性表的基本操作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874838"/>
            <a:ext cx="7991475" cy="4105275"/>
          </a:xfrm>
        </p:spPr>
        <p:txBody>
          <a:bodyPr/>
          <a:lstStyle/>
          <a:p>
            <a:pPr algn="just">
              <a:lnSpc>
                <a:spcPct val="105000"/>
              </a:lnSpc>
              <a:spcBef>
                <a:spcPct val="15000"/>
              </a:spcBef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线性表初始化：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Init_List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　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zh-CN" altLang="zh-CN" sz="24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初始条件：</a:t>
            </a:r>
            <a:r>
              <a:rPr lang="zh-CN" altLang="zh-CN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</a:t>
            </a:r>
            <a:r>
              <a:rPr lang="en-US" altLang="zh-CN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zh-CN" altLang="zh-CN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不存在</a:t>
            </a: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zh-CN" altLang="zh-CN" sz="24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操作结果：</a:t>
            </a:r>
            <a:r>
              <a:rPr lang="zh-CN" altLang="zh-CN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构造一个空的线性表 </a:t>
            </a:r>
          </a:p>
          <a:p>
            <a:pPr algn="just">
              <a:lnSpc>
                <a:spcPct val="105000"/>
              </a:lnSpc>
              <a:spcBef>
                <a:spcPct val="15000"/>
              </a:spcBef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销毁线性表：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楷体" panose="02010609060101010101" pitchFamily="49" charset="-122"/>
              </a:rPr>
              <a:t>Destory_List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(L)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zh-CN" altLang="zh-CN" sz="24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初始条件：</a:t>
            </a:r>
            <a:r>
              <a:rPr lang="zh-CN" altLang="zh-CN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</a:t>
            </a:r>
            <a:r>
              <a:rPr lang="en-US" altLang="zh-CN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zh-CN" altLang="zh-CN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存在</a:t>
            </a: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zh-CN" altLang="zh-CN" sz="24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操作结果：</a:t>
            </a:r>
            <a:r>
              <a:rPr lang="zh-CN" altLang="zh-CN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销毁线性表</a:t>
            </a:r>
            <a:r>
              <a:rPr lang="zh-CN" altLang="en-US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，释放表空间</a:t>
            </a:r>
            <a:endParaRPr lang="zh-CN" altLang="zh-CN" sz="2400" dirty="0" smtClean="0">
              <a:solidFill>
                <a:srgbClr val="33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ct val="105000"/>
              </a:lnSpc>
              <a:spcBef>
                <a:spcPct val="15000"/>
              </a:spcBef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求线性表的长度：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楷体" panose="02010609060101010101" pitchFamily="49" charset="-122"/>
              </a:rPr>
              <a:t>List_Length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(L)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zh-CN" altLang="zh-CN" sz="24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初始条件：</a:t>
            </a:r>
            <a:r>
              <a:rPr lang="zh-CN" altLang="zh-CN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</a:t>
            </a:r>
            <a:r>
              <a:rPr lang="en-US" altLang="zh-CN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zh-CN" altLang="zh-CN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存在</a:t>
            </a: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zh-CN" altLang="zh-CN" sz="24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操作结果：</a:t>
            </a:r>
            <a:r>
              <a:rPr lang="zh-CN" altLang="zh-CN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返回线性表中所含元素的个数</a:t>
            </a: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5940425" y="909638"/>
            <a:ext cx="3025775" cy="86360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>
                <a:latin typeface="Times New Roman" panose="02020603050405020304" pitchFamily="18" charset="0"/>
              </a:rPr>
              <a:t>了解，算法有待学习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296863"/>
            <a:ext cx="59944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/>
              <a:t>2.1  </a:t>
            </a:r>
            <a:r>
              <a:rPr lang="zh-CN" altLang="en-US" kern="0" dirty="0" smtClean="0"/>
              <a:t>线性表的逻辑结构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7772400" cy="576262"/>
          </a:xfrm>
        </p:spPr>
        <p:txBody>
          <a:bodyPr/>
          <a:lstStyle/>
          <a:p>
            <a:r>
              <a:rPr lang="zh-CN" altLang="zh-CN" dirty="0">
                <a:solidFill>
                  <a:srgbClr val="0000FF"/>
                </a:solidFill>
              </a:rPr>
              <a:t>一元多项式</a:t>
            </a:r>
            <a:r>
              <a:rPr lang="zh-CN" altLang="en-US" dirty="0">
                <a:solidFill>
                  <a:srgbClr val="0000FF"/>
                </a:solidFill>
              </a:rPr>
              <a:t>算法实现</a:t>
            </a:r>
          </a:p>
        </p:txBody>
      </p:sp>
      <p:sp>
        <p:nvSpPr>
          <p:cNvPr id="2" name="矩形 1"/>
          <p:cNvSpPr/>
          <p:nvPr/>
        </p:nvSpPr>
        <p:spPr>
          <a:xfrm>
            <a:off x="148730" y="1196752"/>
            <a:ext cx="8697316" cy="230832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else 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if(Cur_Item1-&gt;e &lt; Cur_Item2-&gt;e)</a:t>
            </a:r>
            <a:endParaRPr lang="zh-CN" altLang="zh-CN" dirty="0">
              <a:solidFill>
                <a:srgbClr val="002A7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  <a:endParaRPr lang="zh-CN" altLang="zh-CN" dirty="0">
              <a:solidFill>
                <a:srgbClr val="002A7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Pre_Item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=Cur_Item1;</a:t>
            </a:r>
            <a:endParaRPr lang="zh-CN" altLang="zh-CN" dirty="0">
              <a:solidFill>
                <a:srgbClr val="002A7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Cur_Item1=Cur_Item1-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&gt;next;</a:t>
            </a:r>
            <a:endParaRPr lang="zh-CN" altLang="zh-CN" dirty="0">
              <a:solidFill>
                <a:srgbClr val="002A7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  </a:t>
            </a:r>
            <a:r>
              <a:rPr lang="en-US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</a:t>
            </a:r>
            <a:r>
              <a:rPr lang="zh-CN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第二种情形，</a:t>
            </a:r>
            <a:r>
              <a:rPr lang="en-US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P1</a:t>
            </a:r>
            <a:r>
              <a:rPr lang="zh-CN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当前项的指数小于</a:t>
            </a:r>
            <a:r>
              <a:rPr lang="en-US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P2</a:t>
            </a:r>
            <a:r>
              <a:rPr lang="zh-CN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的当前项指数</a:t>
            </a:r>
            <a:r>
              <a:rPr lang="en-US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*/</a:t>
            </a:r>
            <a:endParaRPr lang="zh-CN" altLang="zh-CN" dirty="0">
              <a:solidFill>
                <a:srgbClr val="77777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endParaRPr lang="zh-CN" altLang="zh-CN" dirty="0">
              <a:solidFill>
                <a:srgbClr val="002A7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89779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7772400" cy="576262"/>
          </a:xfrm>
        </p:spPr>
        <p:txBody>
          <a:bodyPr/>
          <a:lstStyle/>
          <a:p>
            <a:r>
              <a:rPr lang="zh-CN" altLang="zh-CN" dirty="0">
                <a:solidFill>
                  <a:srgbClr val="0000FF"/>
                </a:solidFill>
              </a:rPr>
              <a:t>一元多项式</a:t>
            </a:r>
            <a:r>
              <a:rPr lang="zh-CN" altLang="en-US" dirty="0">
                <a:solidFill>
                  <a:srgbClr val="0000FF"/>
                </a:solidFill>
              </a:rPr>
              <a:t>算法实现</a:t>
            </a:r>
          </a:p>
        </p:txBody>
      </p:sp>
      <p:sp>
        <p:nvSpPr>
          <p:cNvPr id="2" name="矩形 1"/>
          <p:cNvSpPr/>
          <p:nvPr/>
        </p:nvSpPr>
        <p:spPr>
          <a:xfrm>
            <a:off x="148730" y="1196752"/>
            <a:ext cx="8697316" cy="563231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else 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zh-CN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第三种情形</a:t>
            </a:r>
            <a:r>
              <a:rPr lang="en-US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:Cur_Item1-&gt;e &gt; Cur_Item2-&gt;e </a:t>
            </a:r>
            <a:r>
              <a:rPr lang="zh-CN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时将</a:t>
            </a:r>
            <a:r>
              <a:rPr lang="zh-CN" altLang="zh-CN" dirty="0" smtClean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多项</a:t>
            </a:r>
            <a:r>
              <a:rPr lang="en-US" altLang="zh-CN" dirty="0" smtClean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zh-CN" dirty="0" smtClean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式</a:t>
            </a:r>
            <a:r>
              <a:rPr lang="en-US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P2</a:t>
            </a:r>
            <a:r>
              <a:rPr lang="zh-CN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的当前分量加入到</a:t>
            </a:r>
            <a:r>
              <a:rPr lang="en-US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P1</a:t>
            </a:r>
            <a:r>
              <a:rPr lang="zh-CN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r>
              <a:rPr lang="en-US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*/</a:t>
            </a:r>
            <a:endParaRPr lang="zh-CN" altLang="zh-CN" dirty="0">
              <a:solidFill>
                <a:srgbClr val="77777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dirty="0" err="1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P_Polynomial</a:t>
            </a:r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temp;</a:t>
            </a:r>
            <a:endParaRPr lang="zh-CN" altLang="zh-CN" dirty="0">
              <a:solidFill>
                <a:srgbClr val="002A7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if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(! (temp=( </a:t>
            </a:r>
            <a:r>
              <a:rPr lang="en-US" altLang="zh-CN" dirty="0" err="1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P_Polynomial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 err="1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(Polynomial</a:t>
            </a:r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)))){</a:t>
            </a:r>
            <a:endParaRPr lang="zh-CN" altLang="zh-CN" dirty="0">
              <a:solidFill>
                <a:srgbClr val="002A7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dirty="0" err="1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zh-CN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内存不足！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\n”);</a:t>
            </a:r>
            <a:endParaRPr lang="zh-CN" altLang="zh-CN" dirty="0">
              <a:solidFill>
                <a:srgbClr val="002A7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exit(0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zh-CN" dirty="0">
              <a:solidFill>
                <a:srgbClr val="002A7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}</a:t>
            </a:r>
            <a:endParaRPr lang="zh-CN" altLang="zh-CN" dirty="0">
              <a:solidFill>
                <a:srgbClr val="002A7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temp-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&gt;p=Cur_Item2-&gt;p;</a:t>
            </a:r>
            <a:endParaRPr lang="zh-CN" altLang="zh-CN" dirty="0">
              <a:solidFill>
                <a:srgbClr val="002A7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temp-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&gt;e=Cur_Item2-&gt;e; </a:t>
            </a:r>
            <a:r>
              <a:rPr lang="en-US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</a:t>
            </a:r>
            <a:r>
              <a:rPr lang="zh-CN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复制</a:t>
            </a:r>
            <a:r>
              <a:rPr lang="en-US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P2</a:t>
            </a:r>
            <a:r>
              <a:rPr lang="zh-CN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当前分量</a:t>
            </a:r>
            <a:r>
              <a:rPr lang="en-US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*/</a:t>
            </a:r>
            <a:endParaRPr lang="zh-CN" altLang="zh-CN" dirty="0">
              <a:solidFill>
                <a:srgbClr val="77777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temp-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&gt;next=Cur_Item1;</a:t>
            </a:r>
            <a:endParaRPr lang="zh-CN" altLang="zh-CN" dirty="0">
              <a:solidFill>
                <a:srgbClr val="002A7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dirty="0" err="1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Pre_Item</a:t>
            </a:r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&gt;next=temp;</a:t>
            </a:r>
            <a:endParaRPr lang="zh-CN" altLang="zh-CN" dirty="0">
              <a:solidFill>
                <a:srgbClr val="002A7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dirty="0" err="1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Pre_Item</a:t>
            </a:r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dirty="0" err="1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Pre_Item</a:t>
            </a:r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&gt;next; </a:t>
            </a:r>
            <a:r>
              <a:rPr lang="en-US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</a:t>
            </a:r>
            <a:r>
              <a:rPr lang="zh-CN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复制的当前分量插入</a:t>
            </a:r>
            <a:r>
              <a:rPr lang="en-US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P1</a:t>
            </a:r>
            <a:r>
              <a:rPr lang="zh-CN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r>
              <a:rPr lang="en-US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*/</a:t>
            </a:r>
            <a:endParaRPr lang="zh-CN" altLang="zh-CN" dirty="0">
              <a:solidFill>
                <a:srgbClr val="77777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Cur_Item2=Cur_Item2-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&gt;next;</a:t>
            </a:r>
            <a:endParaRPr lang="zh-CN" altLang="zh-CN" dirty="0">
              <a:solidFill>
                <a:srgbClr val="002A7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}/*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else*/</a:t>
            </a:r>
            <a:endParaRPr lang="zh-CN" altLang="zh-CN" dirty="0">
              <a:solidFill>
                <a:srgbClr val="002A7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/*end while*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98646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7772400" cy="576262"/>
          </a:xfrm>
        </p:spPr>
        <p:txBody>
          <a:bodyPr/>
          <a:lstStyle/>
          <a:p>
            <a:r>
              <a:rPr lang="zh-CN" altLang="zh-CN" dirty="0">
                <a:solidFill>
                  <a:srgbClr val="0000FF"/>
                </a:solidFill>
              </a:rPr>
              <a:t>一元多项式</a:t>
            </a:r>
            <a:r>
              <a:rPr lang="zh-CN" altLang="en-US" dirty="0">
                <a:solidFill>
                  <a:srgbClr val="0000FF"/>
                </a:solidFill>
              </a:rPr>
              <a:t>算法实现</a:t>
            </a:r>
          </a:p>
        </p:txBody>
      </p:sp>
      <p:sp>
        <p:nvSpPr>
          <p:cNvPr id="2" name="矩形 1"/>
          <p:cNvSpPr/>
          <p:nvPr/>
        </p:nvSpPr>
        <p:spPr>
          <a:xfrm>
            <a:off x="148730" y="1196752"/>
            <a:ext cx="8697316" cy="526297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while(Cur_Item2) { </a:t>
            </a:r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</a:t>
            </a:r>
            <a:r>
              <a:rPr lang="zh-CN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en-US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P2</a:t>
            </a:r>
            <a:r>
              <a:rPr lang="zh-CN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没有扫描完</a:t>
            </a:r>
            <a:r>
              <a:rPr lang="en-US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*/</a:t>
            </a:r>
            <a:endParaRPr lang="zh-CN" altLang="zh-CN" dirty="0">
              <a:solidFill>
                <a:srgbClr val="77777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err="1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P_Polynomial</a:t>
            </a:r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temp;</a:t>
            </a:r>
            <a:endParaRPr lang="zh-CN" altLang="zh-CN" dirty="0">
              <a:solidFill>
                <a:srgbClr val="002A7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if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(!( temp=( </a:t>
            </a:r>
            <a:r>
              <a:rPr lang="en-US" altLang="zh-CN" dirty="0" err="1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P_Polynomial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 err="1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(Polynomial</a:t>
            </a:r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)))){</a:t>
            </a:r>
            <a:endParaRPr lang="zh-CN" altLang="zh-CN" dirty="0">
              <a:solidFill>
                <a:srgbClr val="002A7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dirty="0" err="1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zh-CN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内存不足！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\n”);</a:t>
            </a:r>
            <a:endParaRPr lang="zh-CN" altLang="zh-CN" dirty="0">
              <a:solidFill>
                <a:srgbClr val="002A7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exit(0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zh-CN" dirty="0">
              <a:solidFill>
                <a:srgbClr val="002A7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zh-CN" altLang="zh-CN" dirty="0">
              <a:solidFill>
                <a:srgbClr val="002A7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temp-</a:t>
            </a:r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&gt;p=Cur_Item2-&gt;p;</a:t>
            </a:r>
            <a:endParaRPr lang="zh-CN" altLang="zh-CN" dirty="0">
              <a:solidFill>
                <a:srgbClr val="002A7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it-IT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temp-</a:t>
            </a:r>
            <a:r>
              <a:rPr lang="it-IT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&gt;e=Cur_Item2-&gt;e;</a:t>
            </a:r>
            <a:endParaRPr lang="zh-CN" altLang="zh-CN" dirty="0">
              <a:solidFill>
                <a:srgbClr val="002A7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it-IT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temp-</a:t>
            </a:r>
            <a:r>
              <a:rPr lang="it-IT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&gt;next=NULL;</a:t>
            </a:r>
            <a:endParaRPr lang="zh-CN" altLang="zh-CN" dirty="0">
              <a:solidFill>
                <a:srgbClr val="002A7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it-IT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Pre_Item-</a:t>
            </a:r>
            <a:r>
              <a:rPr lang="it-IT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&gt;next=temp;  </a:t>
            </a:r>
            <a:r>
              <a:rPr lang="it-IT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</a:t>
            </a:r>
            <a:r>
              <a:rPr lang="zh-CN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将复制的当前分量加到</a:t>
            </a:r>
            <a:r>
              <a:rPr lang="it-IT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P1</a:t>
            </a:r>
            <a:r>
              <a:rPr lang="zh-CN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的尾部</a:t>
            </a:r>
            <a:r>
              <a:rPr lang="it-IT" altLang="zh-CN" dirty="0">
                <a:solidFill>
                  <a:srgbClr val="77777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*/</a:t>
            </a:r>
            <a:endParaRPr lang="zh-CN" altLang="zh-CN" dirty="0">
              <a:solidFill>
                <a:srgbClr val="77777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it-IT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it-IT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Pre_Item=Pre_Item-</a:t>
            </a:r>
            <a:r>
              <a:rPr lang="it-IT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&gt;next;</a:t>
            </a:r>
            <a:endParaRPr lang="zh-CN" altLang="zh-CN" dirty="0">
              <a:solidFill>
                <a:srgbClr val="002A7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it-IT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Cur_Item2=Cur_Item2-</a:t>
            </a:r>
            <a:r>
              <a:rPr lang="it-IT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&gt;next;</a:t>
            </a:r>
            <a:endParaRPr lang="zh-CN" altLang="zh-CN" dirty="0">
              <a:solidFill>
                <a:srgbClr val="002A7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altLang="zh-CN" dirty="0" smtClean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zh-CN" altLang="zh-CN" dirty="0">
              <a:solidFill>
                <a:srgbClr val="002A7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altLang="zh-CN" dirty="0">
                <a:solidFill>
                  <a:srgbClr val="002A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/*end Add_Polynomial */</a:t>
            </a:r>
            <a:endParaRPr lang="zh-CN" altLang="zh-CN" dirty="0">
              <a:solidFill>
                <a:srgbClr val="002A7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31640" y="2864980"/>
            <a:ext cx="5194140" cy="1430178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时间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复杂度为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O(Length(P1)+Length(P2))</a:t>
            </a:r>
            <a:endParaRPr lang="zh-CN" altLang="en-US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270581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90" name="Group 22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005509789"/>
              </p:ext>
            </p:extLst>
          </p:nvPr>
        </p:nvGraphicFramePr>
        <p:xfrm>
          <a:off x="107131" y="1196752"/>
          <a:ext cx="8713788" cy="5545464"/>
        </p:xfrm>
        <a:graphic>
          <a:graphicData uri="http://schemas.openxmlformats.org/drawingml/2006/table">
            <a:tbl>
              <a:tblPr/>
              <a:tblGrid>
                <a:gridCol w="598488"/>
                <a:gridCol w="4586287"/>
                <a:gridCol w="3529013"/>
              </a:tblGrid>
              <a:tr h="6686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顺  序  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链  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3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优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9pPr>
                    </a:lstStyle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方法简单，各种高级语言中都有数组，容易实现；</a:t>
                      </a:r>
                    </a:p>
                    <a:p>
                      <a:pPr marL="457200" marR="0" lvl="0" indent="-457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不用为表示结点间的逻辑关系而增加额外的存储开销，存储密度大；</a:t>
                      </a:r>
                    </a:p>
                    <a:p>
                      <a:pPr marL="457200" marR="0" lvl="0" indent="-457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具有按元素序号随机访问的特点，查找速度快。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9pPr>
                    </a:lstStyle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zh-CN" altLang="en-US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插入、删除时，只要找到对应前驱结点，修改指针即可，无需移动元素；</a:t>
                      </a:r>
                    </a:p>
                    <a:p>
                      <a:pPr marL="457200" marR="0" lvl="0" indent="-457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zh-CN" altLang="en-US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采用动态存储分配，不会造成内存浪费和溢出。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44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缺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9pPr>
                    </a:lstStyle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zh-CN" altLang="en-US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插入删除操作时，需要移动元素，平均移动大约表中一半的元素，对元素较多的顺序表效率低。</a:t>
                      </a:r>
                    </a:p>
                    <a:p>
                      <a:pPr marL="457200" marR="0" lvl="0" indent="-457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zh-CN" altLang="en-US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采用静态空间分配，需要预先分配足够大的存储空间，会造成内存的浪费和溢出。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itchFamily="49" charset="-122"/>
                        </a:defRPr>
                      </a:lvl9pPr>
                    </a:lstStyle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zh-CN" altLang="en-US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在有些语言中，不支持指针，不容易实现；</a:t>
                      </a:r>
                    </a:p>
                    <a:p>
                      <a:pPr marL="457200" marR="0" lvl="0" indent="-457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zh-CN" altLang="en-US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需要用额外空间存储线性表的关系，存储密度小</a:t>
                      </a:r>
                    </a:p>
                    <a:p>
                      <a:pPr marL="457200" marR="0" lvl="0" indent="-457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zh-CN" altLang="en-US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不能随机访问，查找时要从头指针开始遍历。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9588" name="Text Box 20"/>
          <p:cNvSpPr txBox="1">
            <a:spLocks noChangeArrowheads="1"/>
          </p:cNvSpPr>
          <p:nvPr/>
        </p:nvSpPr>
        <p:spPr bwMode="auto">
          <a:xfrm>
            <a:off x="1763688" y="116632"/>
            <a:ext cx="54006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4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ctr">
              <a:defRPr sz="4000">
                <a:solidFill>
                  <a:schemeClr val="tx2"/>
                </a:solidFill>
                <a:ea typeface="黑体" pitchFamily="2" charset="-122"/>
              </a:defRPr>
            </a:lvl2pPr>
            <a:lvl3pPr algn="ctr">
              <a:defRPr sz="4000">
                <a:solidFill>
                  <a:schemeClr val="tx2"/>
                </a:solidFill>
                <a:ea typeface="黑体" pitchFamily="2" charset="-122"/>
              </a:defRPr>
            </a:lvl3pPr>
            <a:lvl4pPr algn="ctr">
              <a:defRPr sz="4000">
                <a:solidFill>
                  <a:schemeClr val="tx2"/>
                </a:solidFill>
                <a:ea typeface="黑体" pitchFamily="2" charset="-122"/>
              </a:defRPr>
            </a:lvl4pPr>
            <a:lvl5pPr algn="ctr">
              <a:defRPr sz="4000">
                <a:solidFill>
                  <a:schemeClr val="tx2"/>
                </a:solidFill>
                <a:ea typeface="黑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a typeface="黑体" pitchFamily="2" charset="-122"/>
              </a:defRPr>
            </a:lvl9pPr>
          </a:lstStyle>
          <a:p>
            <a:r>
              <a:rPr lang="zh-CN" altLang="en-US" dirty="0"/>
              <a:t>小　　结</a:t>
            </a:r>
          </a:p>
        </p:txBody>
      </p:sp>
    </p:spTree>
    <p:extLst>
      <p:ext uri="{BB962C8B-B14F-4D97-AF65-F5344CB8AC3E}">
        <p14:creationId xmlns:p14="http://schemas.microsoft.com/office/powerpoint/2010/main" val="1108232331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5" y="1125538"/>
            <a:ext cx="3960813" cy="647700"/>
          </a:xfrm>
        </p:spPr>
        <p:txBody>
          <a:bodyPr anchor="t"/>
          <a:lstStyle/>
          <a:p>
            <a:pPr marL="342900" indent="-342900" algn="l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线性表的基本操作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773238"/>
            <a:ext cx="8642350" cy="4824412"/>
          </a:xfrm>
        </p:spPr>
        <p:txBody>
          <a:bodyPr/>
          <a:lstStyle/>
          <a:p>
            <a:pPr algn="just">
              <a:lnSpc>
                <a:spcPct val="105000"/>
              </a:lnSpc>
              <a:spcBef>
                <a:spcPct val="15000"/>
              </a:spcBef>
              <a:defRPr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检索查找：</a:t>
            </a:r>
            <a:r>
              <a:rPr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Locate_List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L,</a:t>
            </a:r>
            <a:r>
              <a:rPr lang="en-US" altLang="zh-CN" sz="28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zh-CN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初始条件：</a:t>
            </a:r>
            <a:r>
              <a:rPr lang="zh-CN" altLang="zh-CN" sz="24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线性表</a:t>
            </a:r>
            <a:r>
              <a:rPr lang="en-US" altLang="zh-CN" sz="24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zh-CN" altLang="zh-CN" sz="24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存在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zh-CN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操作结果</a:t>
            </a:r>
            <a:r>
              <a:rPr lang="zh-CN" altLang="zh-CN" sz="24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zh-CN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4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zh-CN" altLang="zh-CN" sz="24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中首次出现值</a:t>
            </a:r>
            <a:r>
              <a:rPr lang="zh-CN" altLang="zh-CN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400" i="1" dirty="0" smtClean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的元素</a:t>
            </a:r>
            <a:r>
              <a:rPr lang="zh-CN" altLang="zh-CN" sz="24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的序号或地址</a:t>
            </a:r>
            <a:r>
              <a:rPr lang="zh-CN" altLang="zh-CN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找到</a:t>
            </a:r>
            <a:r>
              <a:rPr lang="zh-CN" altLang="zh-CN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称为</a:t>
            </a:r>
            <a:r>
              <a:rPr lang="zh-CN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查找成功</a:t>
            </a:r>
            <a:r>
              <a:rPr lang="zh-CN" altLang="zh-CN" sz="24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 </a:t>
            </a:r>
            <a:r>
              <a:rPr lang="zh-CN" altLang="en-US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zh-CN" altLang="zh-CN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r>
              <a:rPr lang="zh-CN" altLang="zh-CN" sz="24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找到值为</a:t>
            </a:r>
            <a:r>
              <a:rPr lang="en-US" altLang="zh-CN" sz="2400" i="1" dirty="0">
                <a:solidFill>
                  <a:srgbClr val="3333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24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的数据元素，返回一特殊值表示</a:t>
            </a:r>
            <a:r>
              <a:rPr lang="zh-CN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查找失败</a:t>
            </a:r>
            <a:r>
              <a:rPr lang="zh-CN" altLang="zh-CN" sz="24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dirty="0">
              <a:solidFill>
                <a:srgbClr val="33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lvl="1" indent="-342900" algn="just">
              <a:lnSpc>
                <a:spcPct val="105000"/>
              </a:lnSpc>
              <a:spcBef>
                <a:spcPct val="15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800" dirty="0" smtClean="0">
                <a:solidFill>
                  <a:srgbClr val="9933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插入</a:t>
            </a:r>
            <a:r>
              <a:rPr lang="zh-CN" altLang="en-US" sz="2800" dirty="0">
                <a:solidFill>
                  <a:srgbClr val="9933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操作：</a:t>
            </a:r>
            <a:r>
              <a:rPr lang="en-US" altLang="zh-CN" sz="2800" dirty="0" err="1">
                <a:solidFill>
                  <a:srgbClr val="99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Insert_List</a:t>
            </a:r>
            <a:r>
              <a:rPr lang="en-US" altLang="zh-CN" sz="2800" dirty="0">
                <a:solidFill>
                  <a:srgbClr val="99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2800" dirty="0" err="1">
                <a:solidFill>
                  <a:srgbClr val="99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L,</a:t>
            </a:r>
            <a:r>
              <a:rPr lang="en-US" altLang="zh-CN" sz="2800" i="1" dirty="0" err="1">
                <a:solidFill>
                  <a:srgbClr val="99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err="1">
                <a:solidFill>
                  <a:srgbClr val="99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solidFill>
                  <a:srgbClr val="99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800" dirty="0" smtClean="0">
                <a:solidFill>
                  <a:srgbClr val="99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defRPr/>
            </a:pPr>
            <a:r>
              <a:rPr lang="zh-CN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初始条件：</a:t>
            </a:r>
            <a:r>
              <a:rPr lang="zh-CN" altLang="zh-CN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线性表</a:t>
            </a: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zh-CN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存在</a:t>
            </a:r>
            <a:r>
              <a:rPr lang="zh-CN" altLang="zh-CN" sz="24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，插入位置正确 (1</a:t>
            </a:r>
            <a:r>
              <a:rPr lang="zh-CN" altLang="zh-CN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≤</a:t>
            </a:r>
            <a:r>
              <a:rPr lang="en-US" altLang="zh-CN" sz="2400" i="1" dirty="0" err="1">
                <a:solidFill>
                  <a:srgbClr val="333399"/>
                </a:solidFill>
                <a:latin typeface="Times New Roman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≤</a:t>
            </a:r>
            <a:r>
              <a:rPr lang="en-US" altLang="zh-CN" sz="2400" i="1" dirty="0">
                <a:solidFill>
                  <a:srgbClr val="333399"/>
                </a:solidFill>
                <a:latin typeface="Times New Roman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zh-CN" sz="24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sz="2400" i="1" dirty="0">
                <a:solidFill>
                  <a:srgbClr val="333399"/>
                </a:solidFill>
                <a:latin typeface="Times New Roman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zh-CN" altLang="zh-CN" sz="24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插入前的表长)。</a:t>
            </a:r>
          </a:p>
          <a:p>
            <a:pPr>
              <a:defRPr/>
            </a:pPr>
            <a:r>
              <a:rPr lang="zh-CN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操作结果：</a:t>
            </a:r>
            <a:r>
              <a:rPr lang="zh-CN" altLang="zh-CN" sz="24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zh-CN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线性表</a:t>
            </a:r>
            <a:r>
              <a:rPr lang="en-US" altLang="zh-CN" sz="2400" dirty="0" smtClean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zh-CN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的第</a:t>
            </a:r>
            <a:r>
              <a:rPr lang="en-US" altLang="zh-CN" sz="2400" i="1" dirty="0" err="1">
                <a:solidFill>
                  <a:srgbClr val="333399"/>
                </a:solidFill>
                <a:latin typeface="Times New Roman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lang="zh-CN" altLang="zh-CN" sz="24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位置上插入一个值</a:t>
            </a:r>
            <a:r>
              <a:rPr lang="zh-CN" altLang="zh-CN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400" i="1" dirty="0">
                <a:solidFill>
                  <a:srgbClr val="333399"/>
                </a:solidFill>
                <a:latin typeface="Times New Roman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zh-CN" sz="24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新元素，这样使原序号</a:t>
            </a:r>
            <a:r>
              <a:rPr lang="zh-CN" altLang="zh-CN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400" i="1" dirty="0" err="1">
                <a:solidFill>
                  <a:srgbClr val="333399"/>
                </a:solidFill>
                <a:latin typeface="Times New Roman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sz="2400" i="1" dirty="0" err="1">
                <a:solidFill>
                  <a:srgbClr val="333399"/>
                </a:solidFill>
                <a:latin typeface="Times New Roman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zh-CN" sz="24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1, ... , </a:t>
            </a:r>
            <a:r>
              <a:rPr lang="en-US" altLang="zh-CN" sz="2400" i="1" dirty="0">
                <a:solidFill>
                  <a:srgbClr val="333399"/>
                </a:solidFill>
                <a:latin typeface="Times New Roman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zh-CN" sz="24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的数据元素的序号变为 </a:t>
            </a:r>
            <a:r>
              <a:rPr lang="en-US" altLang="zh-CN" sz="2400" i="1" dirty="0" err="1">
                <a:solidFill>
                  <a:srgbClr val="333399"/>
                </a:solidFill>
                <a:latin typeface="Times New Roman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zh-CN" sz="24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sz="2400" i="1" dirty="0" err="1">
                <a:solidFill>
                  <a:srgbClr val="333399"/>
                </a:solidFill>
                <a:latin typeface="Times New Roman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zh-CN" sz="24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2, ... , </a:t>
            </a:r>
            <a:r>
              <a:rPr lang="en-US" altLang="zh-CN" sz="2400" i="1" dirty="0">
                <a:solidFill>
                  <a:srgbClr val="333399"/>
                </a:solidFill>
                <a:latin typeface="Times New Roman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zh-CN" sz="24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1，插入后表长</a:t>
            </a:r>
            <a:r>
              <a:rPr lang="zh-CN" altLang="zh-CN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24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342900" lvl="1" indent="-342900" algn="just">
              <a:lnSpc>
                <a:spcPct val="105000"/>
              </a:lnSpc>
              <a:spcBef>
                <a:spcPct val="15000"/>
              </a:spcBef>
              <a:buClr>
                <a:schemeClr val="folHlink"/>
              </a:buClr>
              <a:buSzPct val="60000"/>
              <a:defRPr/>
            </a:pPr>
            <a:endParaRPr lang="en-US" altLang="zh-CN" sz="2800" dirty="0">
              <a:solidFill>
                <a:srgbClr val="99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1" indent="-342900" algn="just">
              <a:lnSpc>
                <a:spcPct val="105000"/>
              </a:lnSpc>
              <a:spcBef>
                <a:spcPct val="15000"/>
              </a:spcBef>
              <a:buClr>
                <a:schemeClr val="folHlink"/>
              </a:buClr>
              <a:buSzPct val="60000"/>
              <a:defRPr/>
            </a:pPr>
            <a:endParaRPr lang="en-US" altLang="zh-CN" sz="2800" dirty="0">
              <a:solidFill>
                <a:srgbClr val="993300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5940425" y="909638"/>
            <a:ext cx="3025775" cy="86360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>
                <a:latin typeface="Times New Roman" panose="02020603050405020304" pitchFamily="18" charset="0"/>
              </a:rPr>
              <a:t>了解，算法有待学习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296863"/>
            <a:ext cx="59944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smtClean="0"/>
              <a:t>2.1  </a:t>
            </a:r>
            <a:r>
              <a:rPr lang="zh-CN" altLang="en-US" kern="0" smtClean="0"/>
              <a:t>线性表的逻辑结构</a:t>
            </a:r>
            <a:endParaRPr lang="zh-CN" altLang="en-US" kern="0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5" y="1125538"/>
            <a:ext cx="3960813" cy="647700"/>
          </a:xfrm>
        </p:spPr>
        <p:txBody>
          <a:bodyPr anchor="t"/>
          <a:lstStyle/>
          <a:p>
            <a:pPr marL="342900" indent="-342900" algn="l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线性表的基本操作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1936750"/>
            <a:ext cx="8426450" cy="2808288"/>
          </a:xfrm>
        </p:spPr>
        <p:txBody>
          <a:bodyPr/>
          <a:lstStyle/>
          <a:p>
            <a:pPr marL="342900" lvl="1" indent="-342900" algn="just">
              <a:lnSpc>
                <a:spcPct val="105000"/>
              </a:lnSpc>
              <a:spcBef>
                <a:spcPct val="15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800" dirty="0" smtClean="0">
                <a:solidFill>
                  <a:srgbClr val="9933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删除</a:t>
            </a:r>
            <a:r>
              <a:rPr lang="zh-CN" altLang="en-US" sz="2800" dirty="0">
                <a:solidFill>
                  <a:srgbClr val="9933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操作</a:t>
            </a:r>
            <a:r>
              <a:rPr lang="en-US" altLang="zh-CN" sz="2800" dirty="0" smtClean="0">
                <a:solidFill>
                  <a:srgbClr val="9933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:</a:t>
            </a:r>
            <a:r>
              <a:rPr lang="en-US" altLang="zh-CN" sz="2800" dirty="0" err="1" smtClean="0">
                <a:solidFill>
                  <a:srgbClr val="99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Delete_List</a:t>
            </a:r>
            <a:r>
              <a:rPr lang="en-US" altLang="zh-CN" sz="2800" dirty="0" smtClean="0">
                <a:solidFill>
                  <a:srgbClr val="99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2800" dirty="0" err="1">
                <a:solidFill>
                  <a:srgbClr val="99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L,</a:t>
            </a:r>
            <a:r>
              <a:rPr lang="en-US" altLang="zh-CN" sz="2800" i="1" dirty="0" err="1">
                <a:solidFill>
                  <a:srgbClr val="99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err="1">
                <a:solidFill>
                  <a:srgbClr val="99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solidFill>
                  <a:srgbClr val="99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800" dirty="0">
                <a:solidFill>
                  <a:srgbClr val="99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endParaRPr lang="en-US" altLang="zh-CN" sz="2800" dirty="0" smtClean="0">
              <a:solidFill>
                <a:srgbClr val="99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初始条件：</a:t>
            </a:r>
            <a:r>
              <a:rPr lang="zh-CN" altLang="zh-CN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线性表</a:t>
            </a: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zh-CN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存在</a:t>
            </a:r>
            <a:r>
              <a:rPr lang="zh-CN" altLang="zh-CN" sz="24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，并且1</a:t>
            </a:r>
            <a:r>
              <a:rPr lang="zh-CN" altLang="zh-CN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≤</a:t>
            </a:r>
            <a:r>
              <a:rPr lang="en-US" altLang="zh-CN" sz="2800" i="1" dirty="0" err="1">
                <a:solidFill>
                  <a:srgbClr val="333399"/>
                </a:solidFill>
                <a:latin typeface="Times New Roman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≤</a:t>
            </a:r>
            <a:r>
              <a:rPr lang="en-US" altLang="zh-CN" sz="2800" i="1" dirty="0">
                <a:solidFill>
                  <a:srgbClr val="333399"/>
                </a:solidFill>
                <a:latin typeface="Times New Roman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sz="2400" dirty="0">
              <a:solidFill>
                <a:srgbClr val="33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zh-CN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操作结果：</a:t>
            </a:r>
            <a:r>
              <a:rPr lang="zh-CN" altLang="zh-CN" sz="24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zh-CN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线性表</a:t>
            </a: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zh-CN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r>
              <a:rPr lang="zh-CN" altLang="zh-CN" sz="24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删除序号为</a:t>
            </a:r>
            <a:r>
              <a:rPr lang="zh-CN" altLang="zh-CN" sz="2800" i="1" dirty="0">
                <a:solidFill>
                  <a:srgbClr val="333399"/>
                </a:solidFill>
                <a:latin typeface="Times New Roman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的数据元素，删除后使序号</a:t>
            </a:r>
            <a:r>
              <a:rPr lang="zh-CN" altLang="zh-CN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800" i="1" dirty="0" err="1">
                <a:solidFill>
                  <a:srgbClr val="333399"/>
                </a:solidFill>
                <a:latin typeface="Times New Roman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zh-CN" sz="24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sz="2800" i="1" dirty="0" err="1">
                <a:solidFill>
                  <a:srgbClr val="333399"/>
                </a:solidFill>
                <a:latin typeface="Times New Roman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zh-CN" sz="24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2,..., </a:t>
            </a:r>
            <a:r>
              <a:rPr lang="en-US" altLang="zh-CN" sz="2800" i="1" dirty="0">
                <a:solidFill>
                  <a:srgbClr val="333399"/>
                </a:solidFill>
                <a:latin typeface="Times New Roman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的元素变为序号</a:t>
            </a:r>
            <a:r>
              <a:rPr lang="zh-CN" altLang="zh-CN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800" i="1" dirty="0" err="1">
                <a:solidFill>
                  <a:srgbClr val="333399"/>
                </a:solidFill>
                <a:latin typeface="Times New Roman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800" i="1" dirty="0" err="1">
                <a:solidFill>
                  <a:srgbClr val="333399"/>
                </a:solidFill>
                <a:latin typeface="Times New Roman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zh-CN" sz="24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1,...</a:t>
            </a:r>
            <a:r>
              <a:rPr lang="zh-CN" altLang="zh-CN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sz="2800" i="1" dirty="0">
                <a:solidFill>
                  <a:srgbClr val="333399"/>
                </a:solidFill>
                <a:latin typeface="Times New Roman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zh-CN" sz="24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1，新表长</a:t>
            </a:r>
            <a:r>
              <a:rPr lang="zh-CN" altLang="zh-CN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lang="en-US" altLang="zh-CN" sz="2800" i="1" dirty="0">
                <a:solidFill>
                  <a:srgbClr val="333399"/>
                </a:solidFill>
                <a:latin typeface="Times New Roman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 smtClean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zh-CN" sz="24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１。</a:t>
            </a:r>
          </a:p>
          <a:p>
            <a:pPr marL="342900" lvl="1" indent="-342900" algn="just">
              <a:lnSpc>
                <a:spcPct val="105000"/>
              </a:lnSpc>
              <a:spcBef>
                <a:spcPct val="15000"/>
              </a:spcBef>
              <a:buClr>
                <a:schemeClr val="folHlink"/>
              </a:buClr>
              <a:buSzPct val="60000"/>
              <a:defRPr/>
            </a:pPr>
            <a:endParaRPr lang="en-US" altLang="zh-CN" sz="2800" dirty="0">
              <a:solidFill>
                <a:srgbClr val="99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1" indent="-342900" algn="just">
              <a:lnSpc>
                <a:spcPct val="105000"/>
              </a:lnSpc>
              <a:spcBef>
                <a:spcPct val="15000"/>
              </a:spcBef>
              <a:buClr>
                <a:schemeClr val="folHlink"/>
              </a:buClr>
              <a:buSzPct val="60000"/>
              <a:defRPr/>
            </a:pPr>
            <a:endParaRPr lang="en-US" altLang="zh-CN" sz="2800" dirty="0">
              <a:solidFill>
                <a:srgbClr val="993300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5915025" y="782638"/>
            <a:ext cx="3025775" cy="86360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 dirty="0">
                <a:latin typeface="Times New Roman" panose="02020603050405020304" pitchFamily="18" charset="0"/>
              </a:rPr>
              <a:t>了解，算法有待学习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296863"/>
            <a:ext cx="59944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smtClean="0"/>
              <a:t>2.1  </a:t>
            </a:r>
            <a:r>
              <a:rPr lang="zh-CN" altLang="en-US" kern="0" smtClean="0"/>
              <a:t>线性表的逻辑结构</a:t>
            </a:r>
            <a:endParaRPr lang="zh-CN" altLang="en-US" kern="0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 autoUpdateAnimBg="0"/>
    </p:bldLst>
  </p:timing>
</p:sld>
</file>

<file path=ppt/theme/theme1.xml><?xml version="1.0" encoding="utf-8"?>
<a:theme xmlns:a="http://schemas.openxmlformats.org/drawingml/2006/main" name="yzx">
  <a:themeElements>
    <a:clrScheme name="yzx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yzx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yzx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zx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zx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zx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zx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zx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zx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yzx</Template>
  <TotalTime>5767</TotalTime>
  <Pages>0</Pages>
  <Words>6264</Words>
  <Characters>0</Characters>
  <Application>Microsoft Office PowerPoint</Application>
  <DocSecurity>0</DocSecurity>
  <PresentationFormat>全屏显示(4:3)</PresentationFormat>
  <Lines>0</Lines>
  <Paragraphs>1548</Paragraphs>
  <Slides>73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7" baseType="lpstr">
      <vt:lpstr>仿宋_GB2312</vt:lpstr>
      <vt:lpstr>黑体</vt:lpstr>
      <vt:lpstr>楷体</vt:lpstr>
      <vt:lpstr>楷体_GB2312</vt:lpstr>
      <vt:lpstr>宋体</vt:lpstr>
      <vt:lpstr>新宋体</vt:lpstr>
      <vt:lpstr>Arial</vt:lpstr>
      <vt:lpstr>Calibri</vt:lpstr>
      <vt:lpstr>Cambria Math</vt:lpstr>
      <vt:lpstr>Tahoma</vt:lpstr>
      <vt:lpstr>Times New Roman</vt:lpstr>
      <vt:lpstr>Wingdings</vt:lpstr>
      <vt:lpstr>yzx</vt:lpstr>
      <vt:lpstr>Microsoft 公式 3.0</vt:lpstr>
      <vt:lpstr>第2章  线性表</vt:lpstr>
      <vt:lpstr>本章主要内容</vt:lpstr>
      <vt:lpstr>2.1  线性表的逻辑结构</vt:lpstr>
      <vt:lpstr>2.1  线性表的逻辑结构</vt:lpstr>
      <vt:lpstr>2.1  线性表的逻辑结构</vt:lpstr>
      <vt:lpstr>2.1  线性表的逻辑结构</vt:lpstr>
      <vt:lpstr>线性表的基本操作</vt:lpstr>
      <vt:lpstr>线性表的基本操作</vt:lpstr>
      <vt:lpstr>线性表的基本操作</vt:lpstr>
      <vt:lpstr>本章主要内容</vt:lpstr>
      <vt:lpstr>2.2   线性表的顺序存储及运算实现</vt:lpstr>
      <vt:lpstr>2.2   线性表的顺序存储及运算实现</vt:lpstr>
      <vt:lpstr>2.2   线性表的顺序存储及运算实现</vt:lpstr>
      <vt:lpstr>顺序表的基本运算实现</vt:lpstr>
      <vt:lpstr>顺序表的基本运算实现</vt:lpstr>
      <vt:lpstr>PowerPoint 演示文稿</vt:lpstr>
      <vt:lpstr>顺序表插入算法</vt:lpstr>
      <vt:lpstr>顺序表插入运算的效率分析</vt:lpstr>
      <vt:lpstr>顺序表的基本运算实现</vt:lpstr>
      <vt:lpstr>PowerPoint 演示文稿</vt:lpstr>
      <vt:lpstr>顺序表删除算法</vt:lpstr>
      <vt:lpstr>顺序表删除运算的效率分析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约瑟夫问题的顺序表实现</vt:lpstr>
      <vt:lpstr>PowerPoint 演示文稿</vt:lpstr>
      <vt:lpstr>本章主要内容</vt:lpstr>
      <vt:lpstr>PowerPoint 演示文稿</vt:lpstr>
      <vt:lpstr>单链表的类型定义</vt:lpstr>
      <vt:lpstr>单链表的逻辑结构示意</vt:lpstr>
      <vt:lpstr>单链表的基本运算实现</vt:lpstr>
      <vt:lpstr>单链表的基本运算实现</vt:lpstr>
      <vt:lpstr>序号查找算法</vt:lpstr>
      <vt:lpstr>单链表的基本运算实现</vt:lpstr>
      <vt:lpstr>按值查找算法</vt:lpstr>
      <vt:lpstr>单链表的基本运算实现</vt:lpstr>
      <vt:lpstr>插入算法</vt:lpstr>
      <vt:lpstr>单链表的基本运算实现</vt:lpstr>
      <vt:lpstr>删除算法</vt:lpstr>
      <vt:lpstr>循环单链表:将单链表头结点地址（头指针）放入最后一个结点的指针域中，整个链表形成一个环，称为循环单链表或单循环链表。</vt:lpstr>
      <vt:lpstr>PowerPoint 演示文稿</vt:lpstr>
      <vt:lpstr>双向链表:单链表的每个结点中增加一个指向前趋的指针域，每个结点中除了有指向后继结点的指针，还有指向前趋结点的指针－双向链表</vt:lpstr>
      <vt:lpstr>双向链表的类型定义</vt:lpstr>
      <vt:lpstr>双向链表几种形态：</vt:lpstr>
      <vt:lpstr>PowerPoint 演示文稿</vt:lpstr>
      <vt:lpstr>PowerPoint 演示文稿</vt:lpstr>
      <vt:lpstr>PowerPoint 演示文稿</vt:lpstr>
      <vt:lpstr>静态链表</vt:lpstr>
      <vt:lpstr>静态链表的类型定义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单链表应用举例</vt:lpstr>
      <vt:lpstr>链式存储的C语言算法</vt:lpstr>
      <vt:lpstr>链式存储的C语言算法</vt:lpstr>
      <vt:lpstr>PowerPoint 演示文稿</vt:lpstr>
      <vt:lpstr>PowerPoint 演示文稿</vt:lpstr>
      <vt:lpstr>PowerPoint 演示文稿</vt:lpstr>
      <vt:lpstr>PowerPoint 演示文稿</vt:lpstr>
      <vt:lpstr>一元多项式算法实现</vt:lpstr>
      <vt:lpstr>一元多项式算法实现</vt:lpstr>
      <vt:lpstr>一元多项式算法实现</vt:lpstr>
      <vt:lpstr>一元多项式算法实现</vt:lpstr>
      <vt:lpstr>一元多项式算法实现</vt:lpstr>
      <vt:lpstr>PowerPoint 演示文稿</vt:lpstr>
    </vt:vector>
  </TitlesOfParts>
  <Manager/>
  <Company> 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subject/>
  <dc:creator>汤亚玲</dc:creator>
  <cp:keywords/>
  <dc:description/>
  <cp:lastModifiedBy>admin</cp:lastModifiedBy>
  <cp:revision>618</cp:revision>
  <cp:lastPrinted>1899-12-30T00:00:00Z</cp:lastPrinted>
  <dcterms:created xsi:type="dcterms:W3CDTF">2002-08-05T07:56:52Z</dcterms:created>
  <dcterms:modified xsi:type="dcterms:W3CDTF">2019-09-05T00:14:33Z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2052-6.5.0.1966</vt:lpwstr>
  </property>
</Properties>
</file>