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473" r:id="rId4"/>
    <p:sldId id="474" r:id="rId5"/>
    <p:sldId id="476" r:id="rId6"/>
    <p:sldId id="487" r:id="rId7"/>
    <p:sldId id="488" r:id="rId8"/>
    <p:sldId id="490" r:id="rId9"/>
    <p:sldId id="489" r:id="rId10"/>
    <p:sldId id="491" r:id="rId11"/>
    <p:sldId id="492" r:id="rId12"/>
    <p:sldId id="504" r:id="rId13"/>
    <p:sldId id="493" r:id="rId14"/>
    <p:sldId id="501" r:id="rId15"/>
    <p:sldId id="502" r:id="rId16"/>
    <p:sldId id="503" r:id="rId17"/>
    <p:sldId id="496" r:id="rId18"/>
    <p:sldId id="505" r:id="rId19"/>
    <p:sldId id="506" r:id="rId20"/>
    <p:sldId id="507" r:id="rId21"/>
    <p:sldId id="536" r:id="rId22"/>
    <p:sldId id="508" r:id="rId23"/>
    <p:sldId id="512" r:id="rId24"/>
    <p:sldId id="513" r:id="rId25"/>
    <p:sldId id="511" r:id="rId26"/>
    <p:sldId id="515" r:id="rId27"/>
    <p:sldId id="516" r:id="rId28"/>
    <p:sldId id="538" r:id="rId29"/>
    <p:sldId id="522" r:id="rId30"/>
    <p:sldId id="519" r:id="rId31"/>
    <p:sldId id="517" r:id="rId32"/>
    <p:sldId id="520" r:id="rId33"/>
    <p:sldId id="518" r:id="rId34"/>
    <p:sldId id="524" r:id="rId35"/>
    <p:sldId id="521" r:id="rId36"/>
    <p:sldId id="523" r:id="rId37"/>
    <p:sldId id="525" r:id="rId38"/>
    <p:sldId id="526" r:id="rId39"/>
    <p:sldId id="527" r:id="rId40"/>
    <p:sldId id="537" r:id="rId41"/>
    <p:sldId id="528" r:id="rId42"/>
    <p:sldId id="529" r:id="rId43"/>
    <p:sldId id="530" r:id="rId44"/>
    <p:sldId id="531" r:id="rId45"/>
    <p:sldId id="532" r:id="rId46"/>
    <p:sldId id="533" r:id="rId47"/>
    <p:sldId id="535" r:id="rId48"/>
    <p:sldId id="534" r:id="rId49"/>
    <p:sldId id="258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DF21C4"/>
    <a:srgbClr val="FF0000"/>
    <a:srgbClr val="0000FF"/>
    <a:srgbClr val="FFFFFF"/>
    <a:srgbClr val="660066"/>
    <a:srgbClr val="783846"/>
    <a:srgbClr val="2FC9D1"/>
    <a:srgbClr val="CCFFFF"/>
    <a:srgbClr val="FBD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3" autoAdjust="0"/>
    <p:restoredTop sz="87950" autoAdjust="0"/>
  </p:normalViewPr>
  <p:slideViewPr>
    <p:cSldViewPr>
      <p:cViewPr varScale="1">
        <p:scale>
          <a:sx n="74" d="100"/>
          <a:sy n="74" d="100"/>
        </p:scale>
        <p:origin x="1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8F985DF-D5AE-4833-B832-4D97AD73D5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74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3068638"/>
            <a:ext cx="8496300" cy="144462"/>
          </a:xfrm>
          <a:prstGeom prst="rect">
            <a:avLst/>
          </a:prstGeom>
          <a:gradFill rotWithShape="1">
            <a:gsLst>
              <a:gs pos="0">
                <a:schemeClr val="hlink">
                  <a:alpha val="70998"/>
                </a:schemeClr>
              </a:gs>
              <a:gs pos="100000">
                <a:schemeClr val="bg1">
                  <a:alpha val="17998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9F6B7B1-6731-4D22-BAE5-E200E6CD8D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049968"/>
      </p:ext>
    </p:extLst>
  </p:cSld>
  <p:clrMapOvr>
    <a:masterClrMapping/>
  </p:clrMapOvr>
  <p:transition spd="slow"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0817"/>
      </p:ext>
    </p:extLst>
  </p:cSld>
  <p:clrMapOvr>
    <a:masterClrMapping/>
  </p:clrMapOvr>
  <p:transition spd="slow"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188913"/>
            <a:ext cx="2120900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213475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05135"/>
      </p:ext>
    </p:extLst>
  </p:cSld>
  <p:clrMapOvr>
    <a:masterClrMapping/>
  </p:clrMapOvr>
  <p:transition spd="slow">
    <p:strips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125538"/>
            <a:ext cx="8486775" cy="53990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90016360"/>
      </p:ext>
    </p:extLst>
  </p:cSld>
  <p:clrMapOvr>
    <a:masterClrMapping/>
  </p:clrMapOvr>
  <p:transition spd="slow">
    <p:strips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67188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25538"/>
            <a:ext cx="4167187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445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090581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7032912"/>
      </p:ext>
    </p:extLst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67188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25538"/>
            <a:ext cx="4167187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38071"/>
      </p:ext>
    </p:extLst>
  </p:cSld>
  <p:clrMapOvr>
    <a:masterClrMapping/>
  </p:clrMapOvr>
  <p:transition spd="slow"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00124"/>
      </p:ext>
    </p:extLst>
  </p:cSld>
  <p:clrMapOvr>
    <a:masterClrMapping/>
  </p:clrMapOvr>
  <p:transition spd="slow"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93231"/>
      </p:ext>
    </p:extLst>
  </p:cSld>
  <p:clrMapOvr>
    <a:masterClrMapping/>
  </p:clrMapOvr>
  <p:transition spd="slow"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50060"/>
      </p:ext>
    </p:extLst>
  </p:cSld>
  <p:clrMapOvr>
    <a:masterClrMapping/>
  </p:clrMapOvr>
  <p:transition spd="slow"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5493681"/>
      </p:ext>
    </p:extLst>
  </p:cSld>
  <p:clrMapOvr>
    <a:masterClrMapping/>
  </p:clrMapOvr>
  <p:transition spd="slow"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0746038"/>
      </p:ext>
    </p:extLst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08050"/>
            <a:ext cx="8496300" cy="144463"/>
          </a:xfrm>
          <a:prstGeom prst="rect">
            <a:avLst/>
          </a:prstGeom>
          <a:gradFill rotWithShape="1">
            <a:gsLst>
              <a:gs pos="0">
                <a:schemeClr val="hlink">
                  <a:alpha val="70998"/>
                </a:schemeClr>
              </a:gs>
              <a:gs pos="100000">
                <a:schemeClr val="bg1">
                  <a:alpha val="17998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48677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5" descr="jsj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0"/>
            <a:ext cx="7572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</p:sldLayoutIdLst>
  <p:transition spd="slow">
    <p:strips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600" kern="1200">
          <a:solidFill>
            <a:srgbClr val="99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3200" kern="1200">
          <a:solidFill>
            <a:srgbClr val="002A7E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 kern="1200">
          <a:solidFill>
            <a:srgbClr val="003300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 kern="1200">
          <a:solidFill>
            <a:srgbClr val="993300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仿宋_GB2312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84482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50" dirty="0" smtClean="0"/>
              <a:t>第</a:t>
            </a:r>
            <a:r>
              <a:rPr lang="en-US" altLang="zh-CN" sz="4050" dirty="0" smtClean="0"/>
              <a:t>4</a:t>
            </a:r>
            <a:r>
              <a:rPr lang="zh-CN" altLang="en-US" sz="4050" dirty="0" smtClean="0"/>
              <a:t>章  串</a:t>
            </a:r>
            <a:endParaRPr lang="zh-CN" altLang="en-US" sz="4050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35063"/>
            <a:ext cx="3600450" cy="647700"/>
          </a:xfrm>
        </p:spPr>
        <p:txBody>
          <a:bodyPr anchor="t"/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串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基本操作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82763"/>
            <a:ext cx="8486775" cy="3230413"/>
          </a:xfrm>
        </p:spPr>
        <p:txBody>
          <a:bodyPr/>
          <a:lstStyle/>
          <a:p>
            <a:pPr marL="609600" indent="-432000">
              <a:lnSpc>
                <a:spcPct val="120000"/>
              </a:lnSpc>
            </a:pP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StrInsert(s,i,t)</a:t>
            </a:r>
          </a:p>
          <a:p>
            <a:pPr marL="1066800" lvl="1" indent="-43200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串s1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t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en-US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cs typeface="Times New Roman" panose="02020603050405020304" pitchFamily="18" charset="0"/>
              </a:rPr>
              <a:t> 1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≤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≤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StrLength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cs typeface="Times New Roman" panose="02020603050405020304" pitchFamily="18" charset="0"/>
              </a:rPr>
              <a:t>s)+1</a:t>
            </a:r>
            <a:endParaRPr lang="zh-CN" altLang="zh-CN" sz="2400" dirty="0">
              <a:solidFill>
                <a:srgbClr val="333399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066800" lvl="1" indent="-432000">
              <a:lnSpc>
                <a:spcPct val="120000"/>
              </a:lnSpc>
            </a:pPr>
            <a:r>
              <a:rPr lang="zh-CN" altLang="zh-CN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zh-CN" sz="24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r>
              <a:rPr lang="zh-CN" altLang="zh-CN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en-US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en-US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第i个字符位置上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串值发生改变。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dirty="0" smtClean="0"/>
              <a:t> 4.1 串及其基本运算</a:t>
            </a:r>
            <a:endParaRPr lang="zh-CN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3856025"/>
            <a:ext cx="8640960" cy="231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432000">
              <a:lnSpc>
                <a:spcPct val="120000"/>
              </a:lnSpc>
            </a:pP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串删除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StrDelete(s,i,len)</a:t>
            </a:r>
          </a:p>
          <a:p>
            <a:pPr marL="1066800" lvl="1" indent="-43200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lang="zh-CN" altLang="zh-CN" sz="2400" dirty="0"/>
              <a:t>，</a:t>
            </a:r>
            <a:r>
              <a:rPr lang="zh-CN" altLang="zh-CN" sz="2400" dirty="0">
                <a:cs typeface="Times New Roman" panose="02020603050405020304" pitchFamily="18" charset="0"/>
              </a:rPr>
              <a:t>1≤i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≤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StrLength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(s)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634800" lvl="1" indent="0">
              <a:lnSpc>
                <a:spcPct val="120000"/>
              </a:lnSpc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                                        </a:t>
            </a:r>
            <a:r>
              <a:rPr lang="zh-CN" altLang="zh-CN" sz="2400" dirty="0" smtClean="0"/>
              <a:t>0≤</a:t>
            </a:r>
            <a:r>
              <a:rPr lang="en-US" altLang="zh-CN" sz="2400" dirty="0" err="1" smtClean="0"/>
              <a:t>len</a:t>
            </a:r>
            <a:r>
              <a:rPr lang="zh-CN" altLang="zh-CN" sz="2400" dirty="0" smtClean="0"/>
              <a:t>≤</a:t>
            </a:r>
            <a:r>
              <a:rPr lang="en-US" altLang="zh-CN" sz="2400" dirty="0" err="1" smtClean="0"/>
              <a:t>StrLength</a:t>
            </a:r>
            <a:r>
              <a:rPr lang="en-US" altLang="zh-CN" sz="2400" dirty="0" smtClean="0"/>
              <a:t>(s)-i+1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marL="1066800" lvl="1" indent="-432000">
              <a:lnSpc>
                <a:spcPct val="120000"/>
              </a:lnSpc>
            </a:pPr>
            <a:r>
              <a:rPr lang="zh-CN" altLang="zh-CN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zh-CN" sz="24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r>
              <a:rPr lang="zh-CN" altLang="zh-CN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en-US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 err="1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字符开始的长度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err="1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en-US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串值改变。</a:t>
            </a:r>
          </a:p>
          <a:p>
            <a:pPr marL="1066800" lvl="1" indent="-609600">
              <a:lnSpc>
                <a:spcPct val="12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468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35063"/>
            <a:ext cx="3600450" cy="647700"/>
          </a:xfrm>
        </p:spPr>
        <p:txBody>
          <a:bodyPr anchor="t"/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串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基本操作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82763"/>
            <a:ext cx="8486775" cy="3230413"/>
          </a:xfrm>
        </p:spPr>
        <p:txBody>
          <a:bodyPr/>
          <a:lstStyle/>
          <a:p>
            <a:pPr marL="609600" indent="-432000">
              <a:lnSpc>
                <a:spcPct val="120000"/>
              </a:lnSpc>
            </a:pP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串替换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StrRep(s,t,r)</a:t>
            </a:r>
          </a:p>
          <a:p>
            <a:pPr marL="1066800" lvl="1" indent="-60960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串s，t，r存在，t不为空。</a:t>
            </a:r>
          </a:p>
          <a:p>
            <a:pPr marL="1066800" lvl="1" indent="-432000">
              <a:lnSpc>
                <a:spcPct val="120000"/>
              </a:lnSpc>
            </a:pPr>
            <a:r>
              <a:rPr lang="zh-CN" altLang="zh-CN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zh-CN" sz="24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r>
              <a:rPr lang="zh-CN" altLang="zh-CN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用串r 替换串s中出现的所有与串t相等的不重叠的子串，s的串值改变。</a:t>
            </a:r>
          </a:p>
          <a:p>
            <a:pPr marL="1066800" lvl="1" indent="-432000">
              <a:lnSpc>
                <a:spcPct val="120000"/>
              </a:lnSpc>
            </a:pPr>
            <a:endParaRPr lang="zh-CN" altLang="zh-CN" sz="2400" dirty="0">
              <a:solidFill>
                <a:srgbClr val="333399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dirty="0" smtClean="0"/>
              <a:t> 4.1 串及其基本运算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345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254" y="116632"/>
            <a:ext cx="7772400" cy="8651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本章主要内容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3608" y="1484784"/>
            <a:ext cx="664769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b="1">
                <a:solidFill>
                  <a:srgbClr val="993300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ea typeface="仿宋_GB2312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的定义及其基本运算</a:t>
            </a:r>
          </a:p>
          <a:p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的顺序存储及其基本运算</a:t>
            </a:r>
          </a:p>
          <a:p>
            <a:r>
              <a:rPr lang="zh-CN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模式匹配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的堆式存储(选学)</a:t>
            </a:r>
          </a:p>
          <a:p>
            <a:endParaRPr lang="zh-CN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31555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/>
              <a:t> 4.2串的顺序存储及其基本运算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114795"/>
            <a:ext cx="57673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串的定长顺序存储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9401" y="1844824"/>
            <a:ext cx="805338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用预定义的大小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连续的存储单元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存储串值中的字符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  <a:endParaRPr lang="zh-CN" altLang="zh-CN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9401" y="3178401"/>
            <a:ext cx="8486775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例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spcBef>
                <a:spcPct val="10000"/>
              </a:spcBef>
              <a:buNone/>
            </a:pPr>
            <a:r>
              <a:rPr lang="en-US" altLang="zh-CN" sz="2800" dirty="0" smtClean="0"/>
              <a:t>     #define MAXSIZE  256</a:t>
            </a:r>
          </a:p>
          <a:p>
            <a:pPr marL="457200" lvl="1" indent="0" eaLnBrk="1" hangingPunct="1">
              <a:spcBef>
                <a:spcPct val="10000"/>
              </a:spcBef>
              <a:buNone/>
            </a:pPr>
            <a:r>
              <a:rPr lang="en-US" altLang="zh-CN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     char   s[MAXSIZE];</a:t>
            </a:r>
          </a:p>
        </p:txBody>
      </p:sp>
    </p:spTree>
    <p:extLst>
      <p:ext uri="{BB962C8B-B14F-4D97-AF65-F5344CB8AC3E}">
        <p14:creationId xmlns:p14="http://schemas.microsoft.com/office/powerpoint/2010/main" val="249379122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3176"/>
            <a:ext cx="91440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/>
              <a:t> 4.2串的顺序存储及其基本运算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114795"/>
            <a:ext cx="57673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定长顺序存储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的长度标识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1815461"/>
            <a:ext cx="842493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360000" eaLnBrk="1" hangingPunct="1">
              <a:spcBef>
                <a:spcPct val="10000"/>
              </a:spcBef>
              <a:buSzPct val="100000"/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类似于顺序表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存储串，并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标记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串的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长度</a:t>
            </a:r>
            <a:endParaRPr lang="zh-CN" altLang="zh-CN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867" y="2507438"/>
            <a:ext cx="4176266" cy="28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</a:defRPr>
            </a:lvl1pPr>
            <a:lvl2pPr lvl="1" indent="0" eaLnBrk="1" hangingPunct="1">
              <a:spcBef>
                <a:spcPct val="1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 sz="3200">
                <a:solidFill>
                  <a:srgbClr val="FF0000"/>
                </a:solidFill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ea typeface="仿宋_GB2312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MAXSIZE  256 </a:t>
            </a:r>
          </a:p>
          <a:p>
            <a:pPr marL="0" indent="0">
              <a:buNone/>
            </a:pP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</a:t>
            </a:r>
          </a:p>
          <a:p>
            <a:pPr marL="0" indent="0">
              <a:buNone/>
            </a:pPr>
            <a:r>
              <a:rPr lang="zh-CN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solidFill>
                  <a:srgbClr val="DF21C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data[MAXSIZE];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  </a:t>
            </a:r>
            <a:r>
              <a:rPr lang="zh-CN" altLang="zh-CN" sz="2400" dirty="0">
                <a:solidFill>
                  <a:srgbClr val="DF21C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/*串的长度*/</a:t>
            </a:r>
          </a:p>
          <a:p>
            <a:pPr marL="0" indent="0">
              <a:buNone/>
            </a:pP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zh-CN" altLang="zh-CN" sz="2400" dirty="0">
                <a:solidFill>
                  <a:srgbClr val="DF21C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SeqString</a:t>
            </a: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07269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/>
              <a:t> 4.2串的顺序存储及其基本运算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114795"/>
            <a:ext cx="57673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定长顺序存储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的长度标识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1815461"/>
            <a:ext cx="842493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8700" indent="-514350" eaLnBrk="1" hangingPunct="1">
              <a:spcBef>
                <a:spcPct val="10000"/>
              </a:spcBef>
              <a:buSzPct val="100000"/>
              <a:buFont typeface="+mj-lt"/>
              <a:buAutoNum type="arabicPeriod" startAt="2"/>
            </a:pP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定义数组存储串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以特殊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\0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’标记串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  <a:endParaRPr lang="zh-CN" altLang="zh-CN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8136" y="2564905"/>
            <a:ext cx="4176266" cy="152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</a:defRPr>
            </a:lvl1pPr>
            <a:lvl2pPr lvl="1" indent="0" eaLnBrk="1" hangingPunct="1">
              <a:spcBef>
                <a:spcPct val="1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 sz="3200">
                <a:solidFill>
                  <a:srgbClr val="FF0000"/>
                </a:solidFill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ea typeface="仿宋_GB2312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MAXSIZE  256 </a:t>
            </a:r>
          </a:p>
          <a:p>
            <a:pPr marL="0" indent="0">
              <a:buNone/>
            </a:pPr>
            <a:r>
              <a:rPr lang="zh-CN" altLang="zh-CN" sz="2400" dirty="0" smtClean="0">
                <a:solidFill>
                  <a:srgbClr val="DF21C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MAXSIZE]</a:t>
            </a:r>
            <a:r>
              <a:rPr lang="zh-CN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87295"/>
            <a:ext cx="7777162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148064" y="5013176"/>
            <a:ext cx="504056" cy="31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5120769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4.2串的顺序存储及其基本运算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127798"/>
            <a:ext cx="57673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定长顺序存储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的长度标识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58950" y="3281728"/>
            <a:ext cx="4176266" cy="107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</a:defRPr>
            </a:lvl1pPr>
            <a:lvl2pPr lvl="1" indent="0" eaLnBrk="1" hangingPunct="1">
              <a:spcBef>
                <a:spcPct val="1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 sz="3200">
                <a:solidFill>
                  <a:srgbClr val="FF0000"/>
                </a:solidFill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ea typeface="仿宋_GB2312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define MAXSIZE  256 </a:t>
            </a:r>
          </a:p>
          <a:p>
            <a:pPr marL="0" indent="0">
              <a:buNone/>
            </a:pPr>
            <a:r>
              <a:rPr lang="zh-CN" altLang="zh-CN" sz="2400" dirty="0" smtClean="0">
                <a:solidFill>
                  <a:srgbClr val="DF21C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[MAXSIZE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1788907"/>
            <a:ext cx="8424936" cy="143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8700" lvl="1" indent="-514350" eaLnBrk="1" hangingPunct="1">
              <a:spcBef>
                <a:spcPct val="10000"/>
              </a:spcBef>
              <a:buClr>
                <a:schemeClr val="folHlink"/>
              </a:buClr>
              <a:buSzPct val="100000"/>
              <a:buFont typeface="+mj-lt"/>
              <a:buAutoNum type="arabicPeriod" startAt="3"/>
            </a:pP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定义数组存储串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s[0]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存放串的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实际长度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，串值存放在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s[1</a:t>
            </a:r>
            <a:r>
              <a:rPr lang="zh-CN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zh-CN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[MAXSIZE]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，字符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的序号和存储位置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一致</a:t>
            </a:r>
            <a:r>
              <a:rPr lang="en-US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zh-CN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68782"/>
              </p:ext>
            </p:extLst>
          </p:nvPr>
        </p:nvGraphicFramePr>
        <p:xfrm>
          <a:off x="566645" y="4418720"/>
          <a:ext cx="7685090" cy="766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09"/>
                <a:gridCol w="768509"/>
                <a:gridCol w="768509"/>
                <a:gridCol w="768509"/>
                <a:gridCol w="768509"/>
                <a:gridCol w="768509"/>
                <a:gridCol w="768509"/>
                <a:gridCol w="768509"/>
                <a:gridCol w="768509"/>
                <a:gridCol w="768509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3" marR="91453"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3" marR="91453"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3" marR="91453"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3" marR="91453"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-1</a:t>
                      </a:r>
                      <a:endParaRPr lang="zh-CN" alt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3" marR="91453"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800" b="0" i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3" marR="91453"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+1</a:t>
                      </a:r>
                      <a:endParaRPr lang="zh-CN" alt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3" marR="91453"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3" marR="91453"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3" marR="91453"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+1</a:t>
                      </a:r>
                      <a:endParaRPr lang="zh-CN" alt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3" marR="91453"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712"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000" b="1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3" marR="9145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2FC9D1">
                            <a:tint val="66000"/>
                            <a:satMod val="160000"/>
                          </a:srgbClr>
                        </a:gs>
                        <a:gs pos="50000">
                          <a:srgbClr val="2FC9D1">
                            <a:tint val="44500"/>
                            <a:satMod val="160000"/>
                          </a:srgbClr>
                        </a:gs>
                        <a:gs pos="100000">
                          <a:srgbClr val="2FC9D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baseline="-25000" dirty="0"/>
                    </a:p>
                  </a:txBody>
                  <a:tcPr marL="91453" marR="9145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2FC9D1">
                            <a:tint val="66000"/>
                            <a:satMod val="160000"/>
                          </a:srgbClr>
                        </a:gs>
                        <a:gs pos="50000">
                          <a:srgbClr val="2FC9D1">
                            <a:tint val="44500"/>
                            <a:satMod val="160000"/>
                          </a:srgbClr>
                        </a:gs>
                        <a:gs pos="100000">
                          <a:srgbClr val="2FC9D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zh-CN" altLang="en-US" sz="1800" dirty="0"/>
                    </a:p>
                  </a:txBody>
                  <a:tcPr marL="91453" marR="9145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2FC9D1">
                            <a:tint val="66000"/>
                            <a:satMod val="160000"/>
                          </a:srgbClr>
                        </a:gs>
                        <a:gs pos="50000">
                          <a:srgbClr val="2FC9D1">
                            <a:tint val="44500"/>
                            <a:satMod val="160000"/>
                          </a:srgbClr>
                        </a:gs>
                        <a:gs pos="100000">
                          <a:srgbClr val="2FC9D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……</a:t>
                      </a:r>
                      <a:endParaRPr lang="zh-CN" altLang="en-US" sz="1800" dirty="0"/>
                    </a:p>
                  </a:txBody>
                  <a:tcPr marL="91453" marR="9145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2FC9D1">
                            <a:tint val="66000"/>
                            <a:satMod val="160000"/>
                          </a:srgbClr>
                        </a:gs>
                        <a:gs pos="50000">
                          <a:srgbClr val="2FC9D1">
                            <a:tint val="44500"/>
                            <a:satMod val="160000"/>
                          </a:srgbClr>
                        </a:gs>
                        <a:gs pos="100000">
                          <a:srgbClr val="2FC9D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en-US" altLang="zh-CN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3" marR="9145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2FC9D1">
                            <a:tint val="66000"/>
                            <a:satMod val="160000"/>
                          </a:srgbClr>
                        </a:gs>
                        <a:gs pos="50000">
                          <a:srgbClr val="2FC9D1">
                            <a:tint val="44500"/>
                            <a:satMod val="160000"/>
                          </a:srgbClr>
                        </a:gs>
                        <a:gs pos="100000">
                          <a:srgbClr val="2FC9D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8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8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3" marR="9145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2FC9D1">
                            <a:tint val="66000"/>
                            <a:satMod val="160000"/>
                          </a:srgbClr>
                        </a:gs>
                        <a:gs pos="50000">
                          <a:srgbClr val="2FC9D1">
                            <a:tint val="44500"/>
                            <a:satMod val="160000"/>
                          </a:srgbClr>
                        </a:gs>
                        <a:gs pos="100000">
                          <a:srgbClr val="2FC9D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3" marR="9145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2FC9D1">
                            <a:tint val="66000"/>
                            <a:satMod val="160000"/>
                          </a:srgbClr>
                        </a:gs>
                        <a:gs pos="50000">
                          <a:srgbClr val="2FC9D1">
                            <a:tint val="44500"/>
                            <a:satMod val="160000"/>
                          </a:srgbClr>
                        </a:gs>
                        <a:gs pos="100000">
                          <a:srgbClr val="2FC9D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3" marR="9145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2FC9D1">
                            <a:tint val="66000"/>
                            <a:satMod val="160000"/>
                          </a:srgbClr>
                        </a:gs>
                        <a:gs pos="50000">
                          <a:srgbClr val="2FC9D1">
                            <a:tint val="44500"/>
                            <a:satMod val="160000"/>
                          </a:srgbClr>
                        </a:gs>
                        <a:gs pos="100000">
                          <a:srgbClr val="2FC9D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3" marR="9145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2FC9D1">
                            <a:tint val="66000"/>
                            <a:satMod val="160000"/>
                          </a:srgbClr>
                        </a:gs>
                        <a:gs pos="50000">
                          <a:srgbClr val="2FC9D1">
                            <a:tint val="44500"/>
                            <a:satMod val="160000"/>
                          </a:srgbClr>
                        </a:gs>
                        <a:gs pos="100000">
                          <a:srgbClr val="2FC9D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3" marR="9145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2FC9D1">
                            <a:tint val="66000"/>
                            <a:satMod val="160000"/>
                          </a:srgbClr>
                        </a:gs>
                        <a:gs pos="50000">
                          <a:srgbClr val="2FC9D1">
                            <a:tint val="44500"/>
                            <a:satMod val="160000"/>
                          </a:srgbClr>
                        </a:gs>
                        <a:gs pos="100000">
                          <a:srgbClr val="2FC9D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61378" y="5668060"/>
            <a:ext cx="77714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4350" lvl="1" eaLnBrk="1" hangingPunct="1">
              <a:spcBef>
                <a:spcPct val="10000"/>
              </a:spcBef>
              <a:buClr>
                <a:schemeClr val="folHlink"/>
              </a:buClr>
              <a:buSzPct val="100000"/>
            </a:pP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一般采用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第二种方式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实现串的顺序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lang="en-US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(“\0”)</a:t>
            </a:r>
            <a:endParaRPr lang="zh-CN" altLang="zh-CN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12821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84" y="1052736"/>
            <a:ext cx="8208962" cy="71948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buSzPct val="80000"/>
            </a:pPr>
            <a:r>
              <a:rPr lang="zh-CN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基于第二种方式的串的</a:t>
            </a:r>
            <a:r>
              <a:rPr lang="zh-CN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基本运算</a:t>
            </a:r>
            <a:endParaRPr lang="zh-CN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4.2串的顺序存储及其基本运算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520" y="1857310"/>
            <a:ext cx="7343775" cy="64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None/>
              <a:defRPr/>
            </a:pPr>
            <a:r>
              <a:rPr lang="en-US" altLang="zh-CN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求串长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446402" y="2708920"/>
            <a:ext cx="5597525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dirty="0" err="1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StrLength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s[]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zh-CN" sz="2400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zh-CN" altLang="zh-CN" sz="24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i=0;</a:t>
            </a:r>
          </a:p>
          <a:p>
            <a:pPr eaLnBrk="1" hangingPunct="1"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while</a:t>
            </a:r>
            <a:r>
              <a:rPr lang="zh-CN" altLang="zh-CN" sz="24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(s[i]!=’\0’)   i++;</a:t>
            </a:r>
          </a:p>
          <a:p>
            <a:pPr eaLnBrk="1" hangingPunct="1"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zh-CN" sz="24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(i);</a:t>
            </a:r>
          </a:p>
          <a:p>
            <a:pPr eaLnBrk="1" hangingPunct="1">
              <a:buNone/>
            </a:pP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0124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84" y="1052736"/>
            <a:ext cx="8208962" cy="71948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buSzPct val="80000"/>
            </a:pPr>
            <a:r>
              <a:rPr lang="zh-CN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基于第二种方式的串的</a:t>
            </a:r>
            <a:r>
              <a:rPr lang="zh-CN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基本运算</a:t>
            </a:r>
            <a:endParaRPr lang="zh-CN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4.2串的顺序存储及其基本运算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520" y="1857310"/>
            <a:ext cx="8640960" cy="64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None/>
              <a:defRPr/>
            </a:pPr>
            <a:r>
              <a:rPr lang="en-US" altLang="zh-CN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串联接</a:t>
            </a:r>
            <a:r>
              <a:rPr lang="en-US" altLang="zh-CN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把两个串s1和s2首尾连接成一个新串s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9890" y="2581226"/>
            <a:ext cx="5400600" cy="33774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StrConcat1</a:t>
            </a: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(char s1[],char s2[],char s[]) </a:t>
            </a:r>
            <a:endParaRPr lang="en-US" altLang="zh-CN" sz="200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int i=0 , j, len1, len2;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len1= StrLength(s1);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len2= StrLength(s2);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if  (len1+ len2&gt;MAXSIZE-1)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return  0 ; </a:t>
            </a:r>
            <a:r>
              <a:rPr lang="zh-CN" altLang="zh-CN" sz="20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 s长度不够*/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j=0;</a:t>
            </a:r>
            <a:endParaRPr lang="zh-CN" altLang="zh-CN" sz="2000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03640" y="2499851"/>
            <a:ext cx="3240360" cy="41183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ea typeface="仿宋_GB2312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zh-CN" sz="2000" dirty="0"/>
              <a:t>   while(s1[j]!=’\0’) { </a:t>
            </a:r>
          </a:p>
          <a:p>
            <a:r>
              <a:rPr lang="zh-CN" altLang="zh-CN" sz="2000" dirty="0"/>
              <a:t>       s[i]=s1[j];</a:t>
            </a:r>
          </a:p>
          <a:p>
            <a:r>
              <a:rPr lang="zh-CN" altLang="zh-CN" sz="2000" dirty="0"/>
              <a:t>       i++;   j++;</a:t>
            </a:r>
          </a:p>
          <a:p>
            <a:r>
              <a:rPr lang="zh-CN" altLang="zh-CN" sz="2000" dirty="0"/>
              <a:t>   }</a:t>
            </a:r>
          </a:p>
          <a:p>
            <a:r>
              <a:rPr lang="zh-CN" altLang="zh-CN" sz="2000" dirty="0"/>
              <a:t>   j=0;</a:t>
            </a:r>
          </a:p>
          <a:p>
            <a:r>
              <a:rPr lang="zh-CN" altLang="zh-CN" sz="2000" dirty="0"/>
              <a:t>   while(s2[j]!=’\0’) { </a:t>
            </a:r>
          </a:p>
          <a:p>
            <a:r>
              <a:rPr lang="zh-CN" altLang="zh-CN" sz="2000" dirty="0"/>
              <a:t>        s[i]=s2[j];</a:t>
            </a:r>
          </a:p>
          <a:p>
            <a:r>
              <a:rPr lang="zh-CN" altLang="zh-CN" sz="2000" dirty="0"/>
              <a:t>       i++;    j++; </a:t>
            </a:r>
          </a:p>
          <a:p>
            <a:r>
              <a:rPr lang="zh-CN" altLang="zh-CN" sz="2000" dirty="0"/>
              <a:t>   }</a:t>
            </a:r>
          </a:p>
          <a:p>
            <a:r>
              <a:rPr lang="zh-CN" altLang="zh-CN" sz="2000" dirty="0"/>
              <a:t>   s[i]=’\0’; </a:t>
            </a:r>
          </a:p>
          <a:p>
            <a:r>
              <a:rPr lang="zh-CN" altLang="zh-CN" sz="2000" dirty="0"/>
              <a:t>   return 1;</a:t>
            </a:r>
          </a:p>
          <a:p>
            <a:r>
              <a:rPr lang="zh-CN" altLang="zh-CN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6167106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84" y="1052736"/>
            <a:ext cx="8208962" cy="71948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buSzPct val="80000"/>
            </a:pPr>
            <a:r>
              <a:rPr lang="zh-CN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基于第二种方式的串的</a:t>
            </a:r>
            <a:r>
              <a:rPr lang="zh-CN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基本运算</a:t>
            </a:r>
            <a:endParaRPr lang="zh-CN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4.2串的顺序存储及其基本运算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520" y="1857310"/>
            <a:ext cx="8640960" cy="64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None/>
              <a:defRPr/>
            </a:pPr>
            <a:r>
              <a:rPr lang="en-US" altLang="zh-CN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求子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endParaRPr lang="zh-CN" altLang="zh-CN" sz="2800" dirty="0">
              <a:solidFill>
                <a:srgbClr val="002A7E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9792" y="1988344"/>
            <a:ext cx="6192688" cy="46794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zh-CN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int 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StrSub</a:t>
            </a:r>
            <a:r>
              <a:rPr lang="zh-CN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(char *t, char *s, int i, int len) </a:t>
            </a:r>
          </a:p>
          <a:p>
            <a:pPr>
              <a:lnSpc>
                <a:spcPct val="90000"/>
              </a:lnSpc>
              <a:buNone/>
            </a:pPr>
            <a:r>
              <a:rPr lang="zh-CN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{/* 用t返回串s中第个i字符开始的长度为len 的子串1≤i≤串长*/</a:t>
            </a:r>
          </a:p>
          <a:p>
            <a:pPr>
              <a:lnSpc>
                <a:spcPct val="80000"/>
              </a:lnSpc>
              <a:buNone/>
            </a:pP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int slen;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slen=StrLength(s);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 i&lt;1 || i&gt;slen || len&lt;0 || len&gt;slen-i+1) {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zh-CN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(＂参数不对＂);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lang="zh-CN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zh-CN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(j=0; j&lt;len; j++)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[j]=s[i+j-1];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[j]=</a:t>
            </a:r>
            <a:r>
              <a:rPr lang="zh-CN" altLang="zh-CN" sz="2000" dirty="0">
                <a:solidFill>
                  <a:srgbClr val="002A7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\0</a:t>
            </a:r>
            <a:r>
              <a:rPr lang="zh-CN" altLang="zh-CN" sz="2000" dirty="0">
                <a:solidFill>
                  <a:srgbClr val="002A7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lang="zh-CN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</a:p>
          <a:p>
            <a:pPr>
              <a:lnSpc>
                <a:spcPct val="80000"/>
              </a:lnSpc>
              <a:buNone/>
            </a:pP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133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86518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本章主要内容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0611" y="1484784"/>
            <a:ext cx="820896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b="1">
                <a:solidFill>
                  <a:srgbClr val="993300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ea typeface="仿宋_GB2312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的定义及其基本运算</a:t>
            </a:r>
          </a:p>
          <a:p>
            <a:r>
              <a:rPr lang="zh-CN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的顺序存储及其基本运算</a:t>
            </a:r>
          </a:p>
          <a:p>
            <a:r>
              <a:rPr lang="zh-CN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模式匹配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串的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</a:t>
            </a:r>
            <a:r>
              <a:rPr lang="zh-CN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endParaRPr lang="zh-CN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84" y="1052736"/>
            <a:ext cx="8208962" cy="71948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buSzPct val="80000"/>
            </a:pPr>
            <a:r>
              <a:rPr lang="zh-CN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基于第二种方式的串的</a:t>
            </a:r>
            <a:r>
              <a:rPr lang="zh-CN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基本运算</a:t>
            </a:r>
            <a:endParaRPr lang="zh-CN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4.2串的顺序存储及其基本运算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520" y="1857310"/>
            <a:ext cx="8640960" cy="64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串比较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7744" y="2019099"/>
            <a:ext cx="6192688" cy="46794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StrCmp</a:t>
            </a:r>
            <a:r>
              <a:rPr lang="zh-CN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(char *s1, char *s2)</a:t>
            </a:r>
          </a:p>
          <a:p>
            <a:pPr>
              <a:buNone/>
            </a:pPr>
            <a:r>
              <a:rPr lang="zh-CN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2400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zh-CN" sz="2400" dirty="0" smtClean="0">
                <a:solidFill>
                  <a:srgbClr val="002A7E"/>
                </a:solidFill>
                <a:ea typeface="宋体" panose="02010600030101010101" pitchFamily="2" charset="-122"/>
              </a:rPr>
              <a:t>int </a:t>
            </a:r>
            <a:r>
              <a:rPr lang="zh-CN" altLang="zh-CN" sz="2400" dirty="0">
                <a:solidFill>
                  <a:srgbClr val="002A7E"/>
                </a:solidFill>
                <a:ea typeface="宋体" panose="02010600030101010101" pitchFamily="2" charset="-122"/>
              </a:rPr>
              <a:t>i=0;</a:t>
            </a:r>
          </a:p>
          <a:p>
            <a:pPr lvl="1">
              <a:buNone/>
            </a:pPr>
            <a:r>
              <a:rPr lang="zh-CN" altLang="zh-CN" sz="2400" dirty="0" smtClean="0">
                <a:solidFill>
                  <a:srgbClr val="002A7E"/>
                </a:solidFill>
                <a:ea typeface="宋体" panose="02010600030101010101" pitchFamily="2" charset="-122"/>
              </a:rPr>
              <a:t>while </a:t>
            </a:r>
            <a:r>
              <a:rPr lang="zh-CN" altLang="zh-CN" sz="2400" dirty="0">
                <a:solidFill>
                  <a:srgbClr val="002A7E"/>
                </a:solidFill>
                <a:ea typeface="宋体" panose="02010600030101010101" pitchFamily="2" charset="-122"/>
              </a:rPr>
              <a:t>(s1[i]==s2[i] &amp;&amp; s1[i]!=</a:t>
            </a:r>
            <a:r>
              <a:rPr lang="zh-CN" altLang="zh-CN" sz="2400" dirty="0">
                <a:solidFill>
                  <a:srgbClr val="002A7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zh-CN" sz="2400" dirty="0">
                <a:solidFill>
                  <a:srgbClr val="002A7E"/>
                </a:solidFill>
                <a:ea typeface="宋体" panose="02010600030101010101" pitchFamily="2" charset="-122"/>
              </a:rPr>
              <a:t>\0</a:t>
            </a:r>
            <a:r>
              <a:rPr lang="zh-CN" altLang="zh-CN" sz="2400" dirty="0">
                <a:solidFill>
                  <a:srgbClr val="002A7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zh-CN" sz="2400" dirty="0">
                <a:solidFill>
                  <a:srgbClr val="002A7E"/>
                </a:solidFill>
                <a:ea typeface="宋体" panose="02010600030101010101" pitchFamily="2" charset="-122"/>
              </a:rPr>
              <a:t>) </a:t>
            </a:r>
          </a:p>
          <a:p>
            <a:pPr lvl="1">
              <a:buNone/>
            </a:pPr>
            <a:r>
              <a:rPr lang="zh-CN" altLang="zh-CN" sz="2400" dirty="0" smtClean="0">
                <a:solidFill>
                  <a:srgbClr val="002A7E"/>
                </a:solidFill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solidFill>
                  <a:srgbClr val="002A7E"/>
                </a:solidFill>
                <a:ea typeface="宋体" panose="02010600030101010101" pitchFamily="2" charset="-122"/>
              </a:rPr>
              <a:t>++;</a:t>
            </a:r>
          </a:p>
          <a:p>
            <a:pPr lvl="1">
              <a:buNone/>
            </a:pPr>
            <a:r>
              <a:rPr lang="zh-CN" altLang="zh-CN" sz="2400" dirty="0" smtClean="0">
                <a:solidFill>
                  <a:srgbClr val="002A7E"/>
                </a:solidFill>
                <a:ea typeface="宋体" panose="02010600030101010101" pitchFamily="2" charset="-122"/>
              </a:rPr>
              <a:t>return </a:t>
            </a:r>
            <a:r>
              <a:rPr lang="zh-CN" altLang="zh-CN" sz="2400" dirty="0">
                <a:solidFill>
                  <a:srgbClr val="002A7E"/>
                </a:solidFill>
                <a:ea typeface="宋体" panose="02010600030101010101" pitchFamily="2" charset="-122"/>
              </a:rPr>
              <a:t>(s1[i]==s2[i]);</a:t>
            </a:r>
          </a:p>
          <a:p>
            <a:pPr>
              <a:buNone/>
            </a:pP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400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6789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86518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本章主要内容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0611" y="1484784"/>
            <a:ext cx="820896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b="1">
                <a:solidFill>
                  <a:srgbClr val="993300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ea typeface="仿宋_GB2312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串的定义及其基本运算</a:t>
            </a:r>
          </a:p>
          <a:p>
            <a:r>
              <a:rPr lang="zh-CN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的顺序存储及其基本运算</a:t>
            </a:r>
          </a:p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模式匹配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串的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</a:t>
            </a:r>
            <a:r>
              <a:rPr lang="zh-CN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endParaRPr lang="zh-CN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16304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模式匹配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760"/>
            <a:ext cx="9144000" cy="129614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80000"/>
            </a:pPr>
            <a:r>
              <a:rPr lang="zh-CN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模式匹配</a:t>
            </a:r>
            <a:r>
              <a:rPr lang="en-US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800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子串定位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在主串</a:t>
            </a:r>
            <a:r>
              <a:rPr lang="en-US" altLang="zh-CN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中查找</a:t>
            </a:r>
            <a:r>
              <a:rPr lang="zh-CN" altLang="zh-CN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r>
              <a:rPr lang="zh-CN" altLang="zh-CN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zh-CN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zh-CN" altLang="en-US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）首次出现的位置</a:t>
            </a:r>
            <a:r>
              <a:rPr lang="zh-CN" altLang="zh-CN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r>
              <a:rPr lang="zh-CN" altLang="zh-CN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200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80000"/>
            </a:pPr>
            <a:endParaRPr lang="en-US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SzPct val="80000"/>
              <a:buNone/>
            </a:pPr>
            <a:endParaRPr lang="zh-CN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865" y="2464209"/>
            <a:ext cx="8286808" cy="1809213"/>
          </a:xfrm>
          <a:prstGeom prst="rect">
            <a:avLst/>
          </a:prstGeom>
          <a:solidFill>
            <a:schemeClr val="accent5">
              <a:lumMod val="110000"/>
              <a:satMod val="105000"/>
              <a:tint val="67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zh-CN" sz="26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匹配</a:t>
            </a:r>
            <a:r>
              <a:rPr kumimoji="1" lang="zh-CN" altLang="zh-CN" sz="2600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成功</a:t>
            </a:r>
            <a:r>
              <a:rPr kumimoji="1" lang="zh-CN" altLang="en-US" sz="2600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600" dirty="0" smtClean="0">
                <a:ea typeface="楷体" pitchFamily="49" charset="-122"/>
                <a:cs typeface="Times New Roman" pitchFamily="18" charset="0"/>
              </a:rPr>
              <a:t>在主串</a:t>
            </a:r>
            <a:r>
              <a:rPr kumimoji="1" lang="en-US" altLang="zh-CN" sz="26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600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600" dirty="0" smtClean="0">
                <a:ea typeface="楷体" pitchFamily="49" charset="-122"/>
                <a:cs typeface="Times New Roman" pitchFamily="18" charset="0"/>
              </a:rPr>
              <a:t>找到等于</a:t>
            </a:r>
            <a:r>
              <a:rPr kumimoji="1" lang="en-US" altLang="zh-CN" sz="2600" dirty="0" smtClean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6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600" dirty="0" smtClean="0">
                <a:ea typeface="楷体" pitchFamily="49" charset="-122"/>
                <a:cs typeface="Times New Roman" pitchFamily="18" charset="0"/>
                <a:sym typeface="Symbol"/>
              </a:rPr>
              <a:t>子</a:t>
            </a:r>
            <a:r>
              <a:rPr kumimoji="1" lang="zh-CN" altLang="en-US" sz="2600" dirty="0" smtClean="0">
                <a:ea typeface="楷体" pitchFamily="49" charset="-122"/>
                <a:cs typeface="Times New Roman" pitchFamily="18" charset="0"/>
              </a:rPr>
              <a:t>串，返回</a:t>
            </a:r>
            <a:r>
              <a:rPr kumimoji="1" lang="en-US" altLang="zh-CN" sz="2600" dirty="0" smtClean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600" dirty="0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600" dirty="0" smtClean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600" dirty="0" smtClean="0">
                <a:ea typeface="楷体" pitchFamily="49" charset="-122"/>
                <a:cs typeface="Times New Roman" pitchFamily="18" charset="0"/>
              </a:rPr>
              <a:t>中首次出现的存储位置（或序号）。</a:t>
            </a:r>
            <a:endParaRPr kumimoji="1" lang="en-US" altLang="zh-CN" sz="26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600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匹配失败：</a:t>
            </a:r>
            <a:r>
              <a:rPr kumimoji="1" lang="zh-CN" altLang="en-US" sz="2600" dirty="0">
                <a:ea typeface="楷体" pitchFamily="49" charset="-122"/>
                <a:cs typeface="Times New Roman" pitchFamily="18" charset="0"/>
              </a:rPr>
              <a:t>主串</a:t>
            </a:r>
            <a:r>
              <a:rPr kumimoji="1" lang="en-US" altLang="zh-CN" sz="26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600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600" dirty="0" smtClean="0">
                <a:ea typeface="楷体" pitchFamily="49" charset="-122"/>
                <a:cs typeface="Times New Roman" pitchFamily="18" charset="0"/>
              </a:rPr>
              <a:t>找不到</a:t>
            </a:r>
            <a:r>
              <a:rPr kumimoji="1" lang="zh-CN" altLang="en-US" sz="2600" dirty="0">
                <a:ea typeface="楷体" pitchFamily="49" charset="-122"/>
                <a:cs typeface="Times New Roman" pitchFamily="18" charset="0"/>
              </a:rPr>
              <a:t>等于</a:t>
            </a:r>
            <a:r>
              <a:rPr kumimoji="1" lang="en-US" altLang="zh-CN" sz="2600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600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600" dirty="0">
                <a:ea typeface="楷体" pitchFamily="49" charset="-122"/>
                <a:cs typeface="Times New Roman" pitchFamily="18" charset="0"/>
                <a:sym typeface="Symbol"/>
              </a:rPr>
              <a:t>子</a:t>
            </a:r>
            <a:r>
              <a:rPr kumimoji="1" lang="zh-CN" altLang="en-US" sz="2600" dirty="0">
                <a:ea typeface="楷体" pitchFamily="49" charset="-122"/>
                <a:cs typeface="Times New Roman" pitchFamily="18" charset="0"/>
              </a:rPr>
              <a:t>串，</a:t>
            </a:r>
            <a:r>
              <a:rPr kumimoji="1" lang="zh-CN" altLang="en-US" sz="2600" dirty="0" smtClean="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600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600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600" dirty="0" smtClean="0">
                <a:ea typeface="楷体" pitchFamily="49" charset="-122"/>
                <a:cs typeface="Times New Roman" pitchFamily="18" charset="0"/>
              </a:rPr>
              <a:t>。 </a:t>
            </a:r>
            <a:endParaRPr lang="zh-CN" altLang="en-US" sz="26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539125" y="4527484"/>
            <a:ext cx="2160668" cy="1649413"/>
            <a:chOff x="190" y="2103"/>
            <a:chExt cx="5382" cy="1039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65" y="2454"/>
              <a:ext cx="5307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kumimoji="1" lang="en-US" altLang="zh-CN" sz="2600" b="0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BF</a:t>
              </a:r>
              <a:r>
                <a:rPr kumimoji="1" lang="zh-CN" altLang="en-US" sz="2600" b="0" dirty="0" smtClean="0">
                  <a:solidFill>
                    <a:srgbClr val="C00000"/>
                  </a:solidFill>
                  <a:latin typeface="+mn-lt"/>
                  <a:ea typeface="楷体" pitchFamily="49" charset="-122"/>
                  <a:cs typeface="Times New Roman" pitchFamily="18" charset="0"/>
                </a:rPr>
                <a:t>算法          </a:t>
              </a:r>
              <a:endParaRPr kumimoji="1" lang="en-US" altLang="zh-CN" sz="2600" b="0" dirty="0" smtClean="0">
                <a:solidFill>
                  <a:srgbClr val="C00000"/>
                </a:solidFill>
                <a:latin typeface="+mn-lt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kumimoji="1" lang="en-US" altLang="zh-CN" sz="2600" b="0" dirty="0" smtClean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KMP</a:t>
              </a:r>
              <a:r>
                <a:rPr kumimoji="1" lang="zh-CN" altLang="en-US" sz="2600" b="0" dirty="0" smtClean="0">
                  <a:solidFill>
                    <a:srgbClr val="C00000"/>
                  </a:solidFill>
                  <a:latin typeface="+mn-lt"/>
                  <a:ea typeface="楷体" pitchFamily="49" charset="-122"/>
                  <a:cs typeface="Times New Roman" pitchFamily="18" charset="0"/>
                </a:rPr>
                <a:t>算法</a:t>
              </a:r>
              <a:endParaRPr lang="zh-CN" altLang="en-US" sz="2600" b="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90" y="2103"/>
              <a:ext cx="130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r>
                <a:rPr lang="zh-CN" altLang="en-US" sz="2600" dirty="0">
                  <a:solidFill>
                    <a:srgbClr val="660066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代表算法：</a:t>
              </a: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35896" y="5461070"/>
            <a:ext cx="5184576" cy="892552"/>
          </a:xfrm>
          <a:prstGeom prst="rect">
            <a:avLst/>
          </a:prstGeom>
          <a:solidFill>
            <a:srgbClr val="2FC9D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600" b="0" dirty="0" smtClean="0">
                <a:solidFill>
                  <a:srgbClr val="C00000"/>
                </a:solidFill>
                <a:ea typeface="楷体" pitchFamily="49" charset="-122"/>
                <a:cs typeface="Times New Roman" panose="02020603050405020304" pitchFamily="18" charset="0"/>
              </a:rPr>
              <a:t>注：</a:t>
            </a:r>
            <a:r>
              <a:rPr kumimoji="1" lang="zh-CN" altLang="en-US" sz="2600" b="0" dirty="0" smtClean="0">
                <a:solidFill>
                  <a:srgbClr val="FF0066"/>
                </a:solidFill>
                <a:ea typeface="楷体" pitchFamily="49" charset="-122"/>
                <a:cs typeface="Times New Roman" panose="02020603050405020304" pitchFamily="18" charset="0"/>
              </a:rPr>
              <a:t>为计算方便，</a:t>
            </a:r>
            <a:r>
              <a:rPr kumimoji="1" lang="en-US" altLang="zh-CN" sz="2600" b="0" dirty="0" smtClean="0">
                <a:solidFill>
                  <a:srgbClr val="FF0066"/>
                </a:solidFill>
                <a:ea typeface="楷体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600" b="0" dirty="0" smtClean="0">
                <a:solidFill>
                  <a:srgbClr val="FF0066"/>
                </a:solidFill>
                <a:ea typeface="楷体" pitchFamily="49" charset="-122"/>
                <a:cs typeface="Times New Roman" panose="02020603050405020304" pitchFamily="18" charset="0"/>
              </a:rPr>
              <a:t>号单元存放长度，串值从</a:t>
            </a:r>
            <a:r>
              <a:rPr kumimoji="1" lang="en-US" altLang="zh-CN" sz="2600" b="0" dirty="0" smtClean="0">
                <a:solidFill>
                  <a:srgbClr val="FF0066"/>
                </a:solidFill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600" b="0" dirty="0" smtClean="0">
                <a:solidFill>
                  <a:srgbClr val="FF0066"/>
                </a:solidFill>
                <a:ea typeface="楷体" pitchFamily="49" charset="-122"/>
                <a:cs typeface="Times New Roman" panose="02020603050405020304" pitchFamily="18" charset="0"/>
              </a:rPr>
              <a:t>号单元存放</a:t>
            </a:r>
            <a:endParaRPr lang="zh-CN" altLang="en-US" sz="2600" b="0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3058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模式匹配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695"/>
            <a:ext cx="7632848" cy="7200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80000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Brute-Force</a:t>
            </a:r>
            <a:r>
              <a:rPr lang="zh-CN" altLang="en-US" sz="2800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、简单匹配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5887" y="1988840"/>
            <a:ext cx="8776593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算法思想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zh-CN" sz="26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6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6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6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进行比较，如相同，比较</a:t>
            </a:r>
            <a:r>
              <a:rPr lang="en-US" altLang="zh-CN" sz="26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6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6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6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，继续下去直到比较成功，否则：</a:t>
            </a:r>
          </a:p>
          <a:p>
            <a:pPr lvl="1">
              <a:lnSpc>
                <a:spcPct val="120000"/>
              </a:lnSpc>
            </a:pPr>
            <a:r>
              <a:rPr lang="zh-CN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当某次匹配中出现，在某一位置出现</a:t>
            </a:r>
            <a:r>
              <a:rPr lang="zh-CN" altLang="zh-CN" sz="2600" i="1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600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≠</a:t>
            </a:r>
            <a:r>
              <a:rPr lang="zh-CN" altLang="zh-CN" sz="2600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600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，回退，比较</a:t>
            </a:r>
            <a:r>
              <a:rPr lang="en-US" altLang="zh-CN" sz="26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600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600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-j</a:t>
            </a:r>
            <a:r>
              <a:rPr lang="zh-CN" altLang="zh-CN" sz="26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+2</a:t>
            </a:r>
            <a:r>
              <a:rPr lang="zh-CN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  <a:r>
              <a:rPr lang="en-US" altLang="zh-CN" sz="26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6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，重复上述过程，直到匹配成功或者失败。</a:t>
            </a:r>
            <a:endParaRPr lang="zh-CN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32978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模式匹配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2915816" cy="7200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80000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算法示例</a:t>
            </a:r>
            <a:endParaRPr lang="zh-CN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83930" y="2589352"/>
            <a:ext cx="78082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 b     a     b     c     a     b     c     a     c     b     a     b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83930" y="3485769"/>
            <a:ext cx="301200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     a     c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99891" y="2589329"/>
            <a:ext cx="44339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99891" y="3485768"/>
            <a:ext cx="41584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22030" y="1667935"/>
            <a:ext cx="431800" cy="963613"/>
            <a:chOff x="983930" y="1827185"/>
            <a:chExt cx="431800" cy="963613"/>
          </a:xfrm>
        </p:grpSpPr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139505" y="2251048"/>
              <a:ext cx="0" cy="53975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983930" y="182718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 err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1022030" y="4077649"/>
            <a:ext cx="431800" cy="889000"/>
            <a:chOff x="1271" y="2659"/>
            <a:chExt cx="272" cy="56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V="1">
              <a:off x="1341" y="2659"/>
              <a:ext cx="0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271" y="293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88728" y="5206475"/>
            <a:ext cx="2638447" cy="10464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66"/>
                </a:solidFill>
                <a:ea typeface="楷体" pitchFamily="49" charset="-122"/>
                <a:cs typeface="Times New Roman" pitchFamily="18" charset="0"/>
              </a:rPr>
              <a:t>匹配失败：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+2=2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（回退） </a:t>
            </a:r>
            <a:endParaRPr lang="en-US" altLang="zh-CN" sz="2000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（从头开始）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2342294" y="3108441"/>
            <a:ext cx="147638" cy="454025"/>
            <a:chOff x="2320" y="2642"/>
            <a:chExt cx="93" cy="286"/>
          </a:xfrm>
        </p:grpSpPr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1737458" y="4045367"/>
            <a:ext cx="431800" cy="889000"/>
            <a:chOff x="1271" y="2659"/>
            <a:chExt cx="272" cy="56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41" y="2659"/>
              <a:ext cx="0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271" y="293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709428" y="3090347"/>
            <a:ext cx="147638" cy="454025"/>
            <a:chOff x="2320" y="2642"/>
            <a:chExt cx="93" cy="286"/>
          </a:xfrm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2780818" y="5200035"/>
            <a:ext cx="2638447" cy="10464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66"/>
                </a:solidFill>
                <a:ea typeface="楷体" pitchFamily="49" charset="-122"/>
                <a:cs typeface="Times New Roman" pitchFamily="18" charset="0"/>
              </a:rPr>
              <a:t>匹配失败：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+2=3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（回退） </a:t>
            </a:r>
            <a:endParaRPr lang="en-US" altLang="zh-CN" sz="2000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（从头开始）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2274032" y="4004881"/>
            <a:ext cx="431800" cy="889000"/>
            <a:chOff x="1271" y="2659"/>
            <a:chExt cx="272" cy="560"/>
          </a:xfrm>
        </p:grpSpPr>
        <p:sp>
          <p:nvSpPr>
            <p:cNvPr id="32" name="Line 16"/>
            <p:cNvSpPr>
              <a:spLocks noChangeShapeType="1"/>
            </p:cNvSpPr>
            <p:nvPr/>
          </p:nvSpPr>
          <p:spPr bwMode="auto">
            <a:xfrm flipV="1">
              <a:off x="1341" y="2659"/>
              <a:ext cx="0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1271" y="293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34" name="Group 26"/>
          <p:cNvGrpSpPr>
            <a:grpSpLocks/>
          </p:cNvGrpSpPr>
          <p:nvPr/>
        </p:nvGrpSpPr>
        <p:grpSpPr bwMode="auto">
          <a:xfrm>
            <a:off x="4785661" y="3083996"/>
            <a:ext cx="147638" cy="454025"/>
            <a:chOff x="2320" y="2642"/>
            <a:chExt cx="93" cy="286"/>
          </a:xfrm>
        </p:grpSpPr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780818" y="5188782"/>
            <a:ext cx="2638447" cy="10464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66"/>
                </a:solidFill>
                <a:ea typeface="楷体" pitchFamily="49" charset="-122"/>
                <a:cs typeface="Times New Roman" pitchFamily="18" charset="0"/>
              </a:rPr>
              <a:t>匹配失败：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+2=4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（回退） </a:t>
            </a:r>
            <a:endParaRPr lang="en-US" altLang="zh-CN" sz="2000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（从头开始）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8" name="Group 15"/>
          <p:cNvGrpSpPr>
            <a:grpSpLocks/>
          </p:cNvGrpSpPr>
          <p:nvPr/>
        </p:nvGrpSpPr>
        <p:grpSpPr bwMode="auto">
          <a:xfrm>
            <a:off x="2923254" y="4015013"/>
            <a:ext cx="431800" cy="889000"/>
            <a:chOff x="1271" y="2659"/>
            <a:chExt cx="272" cy="560"/>
          </a:xfrm>
        </p:grpSpPr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V="1">
              <a:off x="1341" y="2659"/>
              <a:ext cx="0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1271" y="293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782376" y="5203037"/>
            <a:ext cx="2638447" cy="10464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66"/>
                </a:solidFill>
                <a:ea typeface="楷体" pitchFamily="49" charset="-122"/>
                <a:cs typeface="Times New Roman" pitchFamily="18" charset="0"/>
              </a:rPr>
              <a:t>匹配失败：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+2=5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（回退） </a:t>
            </a:r>
            <a:endParaRPr lang="en-US" altLang="zh-CN" sz="2000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（从头开始）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2" name="Group 26"/>
          <p:cNvGrpSpPr>
            <a:grpSpLocks/>
          </p:cNvGrpSpPr>
          <p:nvPr/>
        </p:nvGrpSpPr>
        <p:grpSpPr bwMode="auto">
          <a:xfrm>
            <a:off x="2966668" y="3072125"/>
            <a:ext cx="147638" cy="454025"/>
            <a:chOff x="2320" y="2642"/>
            <a:chExt cx="93" cy="286"/>
          </a:xfrm>
        </p:grpSpPr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5" name="Group 15"/>
          <p:cNvGrpSpPr>
            <a:grpSpLocks/>
          </p:cNvGrpSpPr>
          <p:nvPr/>
        </p:nvGrpSpPr>
        <p:grpSpPr bwMode="auto">
          <a:xfrm>
            <a:off x="3531570" y="4045367"/>
            <a:ext cx="431800" cy="889000"/>
            <a:chOff x="1271" y="2659"/>
            <a:chExt cx="272" cy="560"/>
          </a:xfrm>
        </p:grpSpPr>
        <p:sp>
          <p:nvSpPr>
            <p:cNvPr id="46" name="Line 16"/>
            <p:cNvSpPr>
              <a:spLocks noChangeShapeType="1"/>
            </p:cNvSpPr>
            <p:nvPr/>
          </p:nvSpPr>
          <p:spPr bwMode="auto">
            <a:xfrm flipV="1">
              <a:off x="1341" y="2659"/>
              <a:ext cx="0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1271" y="293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48" name="Group 26"/>
          <p:cNvGrpSpPr>
            <a:grpSpLocks/>
          </p:cNvGrpSpPr>
          <p:nvPr/>
        </p:nvGrpSpPr>
        <p:grpSpPr bwMode="auto">
          <a:xfrm>
            <a:off x="3560802" y="3099607"/>
            <a:ext cx="147638" cy="454025"/>
            <a:chOff x="2320" y="2642"/>
            <a:chExt cx="93" cy="286"/>
          </a:xfrm>
        </p:grpSpPr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2779260" y="5209912"/>
            <a:ext cx="2638447" cy="10464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66"/>
                </a:solidFill>
                <a:ea typeface="楷体" pitchFamily="49" charset="-122"/>
                <a:cs typeface="Times New Roman" pitchFamily="18" charset="0"/>
              </a:rPr>
              <a:t>匹配失败：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+2=6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（回退） </a:t>
            </a:r>
            <a:endParaRPr lang="en-US" altLang="zh-CN" sz="2000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（从头开始）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2" name="Group 15"/>
          <p:cNvGrpSpPr>
            <a:grpSpLocks/>
          </p:cNvGrpSpPr>
          <p:nvPr/>
        </p:nvGrpSpPr>
        <p:grpSpPr bwMode="auto">
          <a:xfrm>
            <a:off x="4205483" y="3991052"/>
            <a:ext cx="431800" cy="889000"/>
            <a:chOff x="1271" y="2659"/>
            <a:chExt cx="272" cy="560"/>
          </a:xfrm>
        </p:grpSpPr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V="1">
              <a:off x="1341" y="2659"/>
              <a:ext cx="0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1271" y="293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2871958" y="5322513"/>
            <a:ext cx="1319224" cy="67710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j&gt;t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[0]</a:t>
            </a:r>
            <a:endParaRPr lang="en-US" altLang="zh-CN" sz="2000" dirty="0" smtClean="0">
              <a:solidFill>
                <a:srgbClr val="FF0066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66"/>
                </a:solidFill>
                <a:ea typeface="楷体" pitchFamily="49" charset="-122"/>
                <a:cs typeface="Times New Roman" pitchFamily="18" charset="0"/>
              </a:rPr>
              <a:t>匹配成功</a:t>
            </a:r>
            <a:endParaRPr lang="zh-CN" altLang="en-US" sz="2000" dirty="0">
              <a:solidFill>
                <a:srgbClr val="FF0066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452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6527 -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9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6527 -0.002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0.00185 L 0.1283 -0.001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7 -0.00232 L 0.13628 -0.0023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28 -0.00232 L 0.06527 -0.0023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06233 0.0009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0.00232 L 0.13628 -0.0023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3 0.00093 L 0.13334 0.0009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255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0.06233 -0.00185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-9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28 -0.00232 L 0.19913 -0.0055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13 -0.00556 L 0.27014 -0.0034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23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3 -0.00185 L 0.14184 -0.00185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14 -0.00348 L 0.33316 -0.00348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23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84 -0.00185 L 0.20417 -0.00185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16 -0.00348 L 0.40399 -0.0055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116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17 -0.00185 L 0.275 -0.00185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99 -0.00556 L 0.19913 -0.0055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87" y="-347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4 0.00093 L 0.20434 0.00093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255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14 -0.00556 L 0.27014 -0.00348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231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34 0.00093 L 0.26736 -0.00254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162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13 -0.00348 L 0.33316 -0.00348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36 -0.00255 L 0.33802 -0.00069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324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0.06232 -0.00185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-93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16 -0.00348 L 0.40399 -0.00556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2 -0.00185 L 0.14184 -0.00185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0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99 -0.00556 L 0.47482 -0.00255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84 -0.00185 L 0.20416 -0.00185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0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82 -0.00255 L 0.54566 -0.00348 " pathEditMode="relative" rAng="0" ptsTypes="AA">
                                      <p:cBhvr>
                                        <p:cTn id="2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16 -0.00185 L 0.275 -0.00185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566 -0.00347 L 0.60868 -0.00047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-0.00185 L 0.32361 -0.00185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868 -0.00046 L 0.6717 0.00231 " pathEditMode="relative" rAng="0" ptsTypes="AA">
                                      <p:cBhvr>
                                        <p:cTn id="25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6" grpId="2"/>
      <p:bldP spid="6" grpId="3"/>
      <p:bldP spid="6" grpId="4"/>
      <p:bldP spid="6" grpId="5"/>
      <p:bldP spid="7" grpId="0"/>
      <p:bldP spid="8" grpId="0"/>
      <p:bldP spid="16" grpId="0"/>
      <p:bldP spid="16" grpId="1"/>
      <p:bldP spid="30" grpId="0"/>
      <p:bldP spid="30" grpId="1"/>
      <p:bldP spid="37" grpId="0"/>
      <p:bldP spid="37" grpId="1"/>
      <p:bldP spid="41" grpId="0"/>
      <p:bldP spid="41" grpId="1"/>
      <p:bldP spid="51" grpId="0"/>
      <p:bldP spid="51" grpId="1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模式匹配－BF算法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39750" y="1154449"/>
            <a:ext cx="8163014" cy="5703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2000">
                <a:solidFill>
                  <a:srgbClr val="0000FF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ea typeface="仿宋_GB2312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zh-CN" dirty="0"/>
              <a:t>int  </a:t>
            </a:r>
            <a:r>
              <a:rPr lang="zh-CN" altLang="zh-CN" dirty="0">
                <a:solidFill>
                  <a:srgbClr val="FF0000"/>
                </a:solidFill>
              </a:rPr>
              <a:t>StrIndex_BF</a:t>
            </a:r>
            <a:r>
              <a:rPr lang="zh-CN" altLang="zh-CN" dirty="0"/>
              <a:t>(char *s,char *t) </a:t>
            </a:r>
            <a:endParaRPr lang="en-US" altLang="zh-CN" dirty="0" smtClean="0"/>
          </a:p>
          <a:p>
            <a:r>
              <a:rPr lang="zh-CN" altLang="zh-CN" dirty="0" smtClean="0"/>
              <a:t>{</a:t>
            </a:r>
            <a:r>
              <a:rPr lang="en-US" altLang="zh-CN" dirty="0" smtClean="0"/>
              <a:t> </a:t>
            </a:r>
            <a:r>
              <a:rPr lang="zh-CN" altLang="zh-CN" dirty="0" smtClean="0"/>
              <a:t>int </a:t>
            </a:r>
            <a:r>
              <a:rPr lang="zh-CN" altLang="zh-CN" dirty="0"/>
              <a:t>i=1,j=1;</a:t>
            </a:r>
          </a:p>
          <a:p>
            <a:r>
              <a:rPr lang="zh-CN" altLang="zh-CN" dirty="0"/>
              <a:t>   </a:t>
            </a:r>
            <a:r>
              <a:rPr lang="zh-CN" altLang="zh-CN" dirty="0">
                <a:solidFill>
                  <a:srgbClr val="FF0000"/>
                </a:solidFill>
              </a:rPr>
              <a:t>while (i&lt;=s[0] &amp;&amp; j&lt;=t[0] ) </a:t>
            </a:r>
            <a:r>
              <a:rPr lang="zh-CN" altLang="zh-CN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两个字符串都没有扫描完</a:t>
            </a:r>
            <a:r>
              <a:rPr lang="zh-CN" altLang="zh-CN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660066"/>
                </a:solidFill>
              </a:rPr>
              <a:t>        </a:t>
            </a:r>
            <a:r>
              <a:rPr lang="zh-CN" altLang="zh-CN" dirty="0" smtClean="0">
                <a:solidFill>
                  <a:srgbClr val="FF0000"/>
                </a:solidFill>
              </a:rPr>
              <a:t>if </a:t>
            </a:r>
            <a:r>
              <a:rPr lang="zh-CN" altLang="zh-CN" dirty="0">
                <a:solidFill>
                  <a:srgbClr val="FF0000"/>
                </a:solidFill>
              </a:rPr>
              <a:t>(s[i]==t[j]) {       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          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 smtClean="0">
                <a:solidFill>
                  <a:srgbClr val="FF0000"/>
                </a:solidFill>
              </a:rPr>
              <a:t>i</a:t>
            </a:r>
            <a:r>
              <a:rPr lang="zh-CN" altLang="zh-CN" dirty="0">
                <a:solidFill>
                  <a:srgbClr val="FF0000"/>
                </a:solidFill>
              </a:rPr>
              <a:t>++;j++;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</a:t>
            </a:r>
            <a:r>
              <a:rPr lang="zh-CN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继续</a:t>
            </a:r>
            <a:r>
              <a:rPr lang="zh-CN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         }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zh-CN" altLang="zh-CN" dirty="0" smtClean="0">
                <a:solidFill>
                  <a:srgbClr val="FF0000"/>
                </a:solidFill>
              </a:rPr>
              <a:t>else 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</a:t>
            </a:r>
            <a:r>
              <a:rPr lang="zh-CN" altLang="zh-CN" dirty="0" smtClean="0">
                <a:solidFill>
                  <a:srgbClr val="FF0000"/>
                </a:solidFill>
              </a:rPr>
              <a:t>i</a:t>
            </a:r>
            <a:r>
              <a:rPr lang="zh-CN" altLang="zh-CN" dirty="0">
                <a:solidFill>
                  <a:srgbClr val="FF0000"/>
                </a:solidFill>
              </a:rPr>
              <a:t>=i-j+2;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zh-CN" dirty="0" smtClean="0">
                <a:solidFill>
                  <a:srgbClr val="FF0000"/>
                </a:solidFill>
              </a:rPr>
              <a:t>j</a:t>
            </a:r>
            <a:r>
              <a:rPr lang="zh-CN" altLang="zh-CN" dirty="0">
                <a:solidFill>
                  <a:srgbClr val="FF0000"/>
                </a:solidFill>
              </a:rPr>
              <a:t>=1;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回溯</a:t>
            </a:r>
            <a:r>
              <a:rPr lang="zh-CN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660066"/>
                </a:solidFill>
              </a:rPr>
              <a:t> </a:t>
            </a:r>
            <a:r>
              <a:rPr lang="en-US" altLang="zh-CN" dirty="0" smtClean="0">
                <a:solidFill>
                  <a:srgbClr val="660066"/>
                </a:solidFill>
              </a:rPr>
              <a:t> </a:t>
            </a:r>
            <a:r>
              <a:rPr lang="zh-CN" altLang="zh-CN" dirty="0" smtClean="0">
                <a:solidFill>
                  <a:srgbClr val="660066"/>
                </a:solidFill>
              </a:rPr>
              <a:t>if </a:t>
            </a:r>
            <a:r>
              <a:rPr lang="zh-CN" altLang="zh-CN" dirty="0">
                <a:solidFill>
                  <a:srgbClr val="660066"/>
                </a:solidFill>
              </a:rPr>
              <a:t>(j&gt;t[0]) </a:t>
            </a:r>
          </a:p>
          <a:p>
            <a:r>
              <a:rPr lang="zh-CN" altLang="zh-CN" dirty="0">
                <a:solidFill>
                  <a:srgbClr val="660066"/>
                </a:solidFill>
              </a:rPr>
              <a:t>        return (i-t[0]);　</a:t>
            </a:r>
            <a:r>
              <a:rPr lang="zh-CN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/*匹配成功，返回存储位置*/</a:t>
            </a:r>
          </a:p>
          <a:p>
            <a:r>
              <a:rPr lang="zh-CN" altLang="zh-CN" dirty="0">
                <a:solidFill>
                  <a:srgbClr val="660066"/>
                </a:solidFill>
              </a:rPr>
              <a:t>    else </a:t>
            </a:r>
          </a:p>
          <a:p>
            <a:r>
              <a:rPr lang="zh-CN" altLang="zh-CN" dirty="0">
                <a:solidFill>
                  <a:srgbClr val="660066"/>
                </a:solidFill>
              </a:rPr>
              <a:t>         return –1;</a:t>
            </a:r>
          </a:p>
          <a:p>
            <a:r>
              <a:rPr lang="zh-CN" altLang="zh-CN" dirty="0"/>
              <a:t>}</a:t>
            </a:r>
            <a:r>
              <a:rPr lang="zh-CN" altLang="zh-CN" dirty="0" smtClean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7121532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268760"/>
            <a:ext cx="424847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a typeface="仿宋_GB2312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BF</a:t>
            </a:r>
            <a:r>
              <a:rPr lang="zh-CN" altLang="en-US" dirty="0"/>
              <a:t>算法分析：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smtClean="0"/>
              <a:t> 4.</a:t>
            </a:r>
            <a:r>
              <a:rPr lang="en-US" altLang="zh-CN" smtClean="0"/>
              <a:t>3</a:t>
            </a:r>
            <a:r>
              <a:rPr lang="zh-CN" altLang="zh-CN" smtClean="0"/>
              <a:t> 模式匹配</a:t>
            </a:r>
            <a:endParaRPr lang="zh-CN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2711" y="1876731"/>
            <a:ext cx="720251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为主串长度，</a:t>
            </a:r>
            <a:r>
              <a:rPr lang="en-US" altLang="zh-CN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为子串</a:t>
            </a:r>
            <a:r>
              <a:rPr lang="zh-CN" altLang="en-US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长度。</a:t>
            </a:r>
            <a:endParaRPr lang="zh-CN" altLang="en-US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33485" y="3083712"/>
            <a:ext cx="4830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>
              <a:buClr>
                <a:srgbClr val="FF0000"/>
              </a:buClr>
            </a:pPr>
            <a:r>
              <a:rPr lang="zh-CN" altLang="en-US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平均时间复杂度为</a:t>
            </a:r>
            <a:r>
              <a:rPr lang="en-US" altLang="zh-CN" dirty="0" smtClean="0">
                <a:solidFill>
                  <a:srgbClr val="FF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dirty="0" smtClean="0">
                <a:solidFill>
                  <a:srgbClr val="FF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err="1" smtClean="0">
                <a:solidFill>
                  <a:srgbClr val="FF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m+n</a:t>
            </a:r>
            <a:r>
              <a:rPr lang="zh-CN" altLang="en-US" dirty="0" smtClean="0">
                <a:solidFill>
                  <a:srgbClr val="FF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FF0066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2711" y="2440502"/>
            <a:ext cx="7709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最好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趟比较不成功都发生在第一对字符比较时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333485" y="4330241"/>
            <a:ext cx="447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平均时间复杂度为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m*n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49151" y="3681341"/>
            <a:ext cx="7709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坏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趟比较不成功都发生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的最后一个字符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2643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模式匹配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695"/>
            <a:ext cx="7632848" cy="7200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80000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5887" y="1988840"/>
            <a:ext cx="863257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是由</a:t>
            </a:r>
            <a:r>
              <a:rPr lang="zh-CN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克努特</a:t>
            </a:r>
            <a:r>
              <a:rPr lang="zh-CN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600" dirty="0">
                <a:ea typeface="楷体" panose="02010609060101010101" pitchFamily="49" charset="-122"/>
                <a:cs typeface="Times New Roman" panose="02020603050405020304" pitchFamily="18" charset="0"/>
              </a:rPr>
              <a:t>Knuth</a:t>
            </a:r>
            <a:r>
              <a:rPr lang="zh-CN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)，莫里斯(</a:t>
            </a:r>
            <a:r>
              <a:rPr lang="zh-CN" altLang="zh-CN" sz="2600" dirty="0">
                <a:ea typeface="楷体" panose="02010609060101010101" pitchFamily="49" charset="-122"/>
                <a:cs typeface="Times New Roman" panose="02020603050405020304" pitchFamily="18" charset="0"/>
              </a:rPr>
              <a:t>Morris</a:t>
            </a:r>
            <a:r>
              <a:rPr lang="zh-CN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)和普拉特(</a:t>
            </a:r>
            <a:r>
              <a:rPr lang="zh-CN" altLang="zh-CN" sz="2600" dirty="0">
                <a:ea typeface="楷体" panose="02010609060101010101" pitchFamily="49" charset="-122"/>
                <a:cs typeface="Times New Roman" panose="02020603050405020304" pitchFamily="18" charset="0"/>
              </a:rPr>
              <a:t>Pratt</a:t>
            </a:r>
            <a:r>
              <a:rPr lang="zh-CN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)同时设计的，简称</a:t>
            </a:r>
            <a:r>
              <a:rPr lang="zh-CN" altLang="zh-CN" sz="26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832" y="3126612"/>
            <a:ext cx="8380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sz="26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主要是根据子串的特征来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消除主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串指针的回溯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6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从而使算法效率有了某种程度的提高。</a:t>
            </a:r>
          </a:p>
        </p:txBody>
      </p:sp>
    </p:spTree>
    <p:extLst>
      <p:ext uri="{BB962C8B-B14F-4D97-AF65-F5344CB8AC3E}">
        <p14:creationId xmlns:p14="http://schemas.microsoft.com/office/powerpoint/2010/main" val="420105817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模式匹配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695"/>
            <a:ext cx="7632848" cy="7200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80000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83930" y="2589352"/>
            <a:ext cx="78082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a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a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c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83930" y="3485769"/>
            <a:ext cx="4991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c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99891" y="2589329"/>
            <a:ext cx="44339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99891" y="3485768"/>
            <a:ext cx="41584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11758" y="1946252"/>
            <a:ext cx="431800" cy="592495"/>
            <a:chOff x="773658" y="2177377"/>
            <a:chExt cx="431800" cy="613421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139505" y="2251048"/>
              <a:ext cx="0" cy="53975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dirty="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773658" y="2177377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 err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027658" y="4165891"/>
            <a:ext cx="431800" cy="889000"/>
            <a:chOff x="1271" y="2659"/>
            <a:chExt cx="272" cy="560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1341" y="2659"/>
              <a:ext cx="0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271" y="293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2699792" y="3054885"/>
            <a:ext cx="147638" cy="454025"/>
            <a:chOff x="2320" y="2642"/>
            <a:chExt cx="93" cy="286"/>
          </a:xfrm>
        </p:grpSpPr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5" name="直接箭头连接符 4"/>
          <p:cNvCxnSpPr/>
          <p:nvPr/>
        </p:nvCxnSpPr>
        <p:spPr>
          <a:xfrm flipH="1">
            <a:off x="1177605" y="3054885"/>
            <a:ext cx="442067" cy="59013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8"/>
          <p:cNvSpPr txBox="1"/>
          <p:nvPr/>
        </p:nvSpPr>
        <p:spPr>
          <a:xfrm>
            <a:off x="499891" y="1597914"/>
            <a:ext cx="1639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21C4"/>
                </a:solidFill>
                <a:latin typeface="楷体" pitchFamily="49" charset="-122"/>
                <a:ea typeface="楷体" pitchFamily="49" charset="-122"/>
              </a:rPr>
              <a:t>BF</a:t>
            </a:r>
            <a:r>
              <a:rPr lang="zh-CN" altLang="en-US" dirty="0">
                <a:solidFill>
                  <a:srgbClr val="DF21C4"/>
                </a:solidFill>
                <a:latin typeface="楷体" pitchFamily="49" charset="-122"/>
                <a:ea typeface="楷体" pitchFamily="49" charset="-122"/>
              </a:rPr>
              <a:t>算法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2304061" y="3003679"/>
            <a:ext cx="442067" cy="59013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3816056" y="3054884"/>
            <a:ext cx="2145559" cy="5901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26"/>
          <p:cNvGrpSpPr>
            <a:grpSpLocks/>
          </p:cNvGrpSpPr>
          <p:nvPr/>
        </p:nvGrpSpPr>
        <p:grpSpPr bwMode="auto">
          <a:xfrm>
            <a:off x="5905490" y="3149827"/>
            <a:ext cx="147638" cy="454025"/>
            <a:chOff x="2320" y="2642"/>
            <a:chExt cx="93" cy="286"/>
          </a:xfrm>
        </p:grpSpPr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1786"/>
              </p:ext>
            </p:extLst>
          </p:nvPr>
        </p:nvGraphicFramePr>
        <p:xfrm>
          <a:off x="1554661" y="5157192"/>
          <a:ext cx="6798588" cy="15544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99647"/>
                <a:gridCol w="566549"/>
                <a:gridCol w="566549"/>
                <a:gridCol w="566549"/>
                <a:gridCol w="566549"/>
                <a:gridCol w="566549"/>
                <a:gridCol w="566549"/>
                <a:gridCol w="566549"/>
                <a:gridCol w="566549"/>
                <a:gridCol w="566549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8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8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3667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05746 -0.003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06475 -0.0018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6 -0.00347 L 0.11267 -0.0034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5 -0.00185 L 0.11996 -0.0018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7 -0.00347 L 0.17604 -0.003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96 -0.00185 L 0.17552 -0.0018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04 -0.00347 L 0.05746 -0.0034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2 -0.00185 L -1.94444E-6 -3.7037E-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6 -0.00347 L 0.17604 -0.003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11997 -0.0018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0.05451 0.0004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97 -0.00185 L 0.17552 -0.0018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04 -0.00347 L 0.23073 -0.00208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6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2 -0.00185 L 0.23021 -0.00185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73 -0.00208 L 0.52205 -0.00347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69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21 -0.00185 L 0.52153 -0.00185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153 -0.00185 L 0.28142 -0.00185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1 0.00046 L 0.29757 -0.00024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-23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2 -0.00185 L 0.52153 -0.00185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模式匹配</a:t>
            </a:r>
            <a:r>
              <a:rPr lang="zh-CN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KMP</a:t>
            </a:r>
            <a:r>
              <a:rPr lang="zh-CN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23850" y="1125538"/>
            <a:ext cx="7560517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altLang="zh-CN" sz="240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从串s的第pos个字符开始找首次与串t相等的子串*/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int i=pos, j=1;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while (i&lt;=s[0] &amp;&amp; j&lt;=t[0] )   </a:t>
            </a:r>
            <a:r>
              <a:rPr lang="zh-CN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/*都没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if (j==0||s[i]==t[j])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i++;   j++;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else 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</a:t>
            </a:r>
            <a:endParaRPr lang="en-US" altLang="zh-CN" sz="240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(j&gt;t[0]) </a:t>
            </a: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 i-t[0];　</a:t>
            </a:r>
            <a:r>
              <a:rPr lang="zh-CN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/*匹配成功，返回存储位置*/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else 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 –1;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4226663"/>
            <a:ext cx="362952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j=next[j]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zh-CN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en-US" altLang="zh-CN" sz="20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不变，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</a:t>
            </a:r>
            <a:r>
              <a:rPr lang="zh-CN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溯*/</a:t>
            </a:r>
            <a:endParaRPr lang="zh-CN" altLang="zh-CN" sz="200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4005064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i=i-j+2;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 smtClean="0">
                <a:solidFill>
                  <a:srgbClr val="FF0000"/>
                </a:solidFill>
              </a:rPr>
              <a:t>j</a:t>
            </a:r>
            <a:r>
              <a:rPr lang="zh-CN" altLang="zh-CN" dirty="0">
                <a:solidFill>
                  <a:srgbClr val="FF0000"/>
                </a:solidFill>
              </a:rPr>
              <a:t>=1; </a:t>
            </a:r>
            <a:r>
              <a:rPr lang="en-US" altLang="zh-CN" dirty="0">
                <a:solidFill>
                  <a:srgbClr val="FF0000"/>
                </a:solidFill>
              </a:rPr>
              <a:t>                     </a:t>
            </a:r>
            <a:r>
              <a:rPr lang="zh-CN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回溯</a:t>
            </a:r>
            <a:r>
              <a:rPr lang="zh-CN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850" y="1125538"/>
            <a:ext cx="635751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StrIndex_KMP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*s,char *t,int pos) </a:t>
            </a:r>
          </a:p>
        </p:txBody>
      </p:sp>
      <p:sp>
        <p:nvSpPr>
          <p:cNvPr id="5" name="矩形 4"/>
          <p:cNvSpPr/>
          <p:nvPr/>
        </p:nvSpPr>
        <p:spPr>
          <a:xfrm>
            <a:off x="323850" y="1051671"/>
            <a:ext cx="5742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int  </a:t>
            </a:r>
            <a:r>
              <a:rPr lang="zh-CN" altLang="zh-CN" dirty="0">
                <a:solidFill>
                  <a:srgbClr val="FF0000"/>
                </a:solidFill>
              </a:rPr>
              <a:t>StrIndex_BF</a:t>
            </a:r>
            <a:r>
              <a:rPr lang="zh-CN" altLang="zh-CN" dirty="0"/>
              <a:t>(char *s,char *t)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836480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125538"/>
            <a:ext cx="86423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SzPct val="80000"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串的定义</a:t>
            </a: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30213" y="1853847"/>
            <a:ext cx="80581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40005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Pct val="60000"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由零个或多个任意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组成的字符</a:t>
            </a:r>
            <a:r>
              <a:rPr lang="zh-CN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430213" y="2521650"/>
            <a:ext cx="8462962" cy="16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40005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zh-CN" altLang="en-US" sz="2800" dirty="0" smtClean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一般记作：</a:t>
            </a:r>
            <a:r>
              <a:rPr lang="en-US" altLang="zh-CN" sz="2800" i="1" dirty="0" smtClean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i="1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zh-CN" sz="28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800" i="1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800" baseline="-250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i="1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s</a:t>
            </a:r>
            <a:r>
              <a:rPr lang="zh-CN" altLang="zh-CN" sz="2800" baseline="-250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i="1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… s</a:t>
            </a:r>
            <a:r>
              <a:rPr lang="zh-CN" altLang="zh-CN" sz="2800" i="1" baseline="-250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 smtClean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 </a:t>
            </a:r>
            <a:endParaRPr lang="en-US" altLang="zh-CN" sz="2800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0" eaLnBrk="1" hangingPunct="1">
              <a:lnSpc>
                <a:spcPct val="90000"/>
              </a:lnSpc>
              <a:buClr>
                <a:srgbClr val="FF0000"/>
              </a:buClr>
              <a:buSzPct val="60000"/>
              <a:buNone/>
            </a:pPr>
            <a:r>
              <a:rPr lang="en-US" altLang="zh-CN" sz="2400" i="1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串名</a:t>
            </a:r>
            <a:r>
              <a:rPr lang="zh-CN" altLang="en-US" sz="24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0" eaLnBrk="1" hangingPunct="1">
              <a:lnSpc>
                <a:spcPct val="90000"/>
              </a:lnSpc>
              <a:buClr>
                <a:srgbClr val="FF0000"/>
              </a:buClr>
              <a:buSzPct val="60000"/>
              <a:buNone/>
            </a:pPr>
            <a:r>
              <a:rPr lang="zh-CN" altLang="zh-CN" sz="2400" i="1" dirty="0" smtClean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400" i="1" baseline="-25000" dirty="0" smtClean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</a:rPr>
              <a:t>(1</a:t>
            </a:r>
            <a:r>
              <a:rPr lang="zh-CN" altLang="zh-CN" sz="2400" dirty="0" smtClean="0">
                <a:latin typeface="宋体" panose="02010600030101010101" pitchFamily="2" charset="-122"/>
              </a:rPr>
              <a:t>&lt;=</a:t>
            </a:r>
            <a:r>
              <a:rPr lang="zh-CN" altLang="zh-CN" sz="2400" i="1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latin typeface="宋体" panose="02010600030101010101" pitchFamily="2" charset="-122"/>
              </a:rPr>
              <a:t>&lt;=</a:t>
            </a:r>
            <a:r>
              <a:rPr lang="zh-CN" altLang="zh-CN" sz="2400" i="1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 smtClean="0">
                <a:latin typeface="宋体" panose="02010600030101010101" pitchFamily="2" charset="-122"/>
              </a:rPr>
              <a:t>)</a:t>
            </a:r>
            <a:r>
              <a:rPr lang="en-US" altLang="zh-CN" sz="2400" dirty="0" smtClean="0">
                <a:latin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串的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lang="zh-CN" altLang="en-US" sz="24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任意</a:t>
            </a:r>
            <a:r>
              <a:rPr lang="zh-CN" altLang="zh-CN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一个字符</a:t>
            </a:r>
            <a:r>
              <a:rPr lang="zh-CN" altLang="zh-CN" sz="24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，串</a:t>
            </a:r>
            <a:r>
              <a:rPr lang="zh-CN" altLang="zh-CN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基本单位</a:t>
            </a:r>
            <a:r>
              <a:rPr lang="en-US" altLang="zh-CN" sz="24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742950" lvl="2" indent="0" eaLnBrk="1" hangingPunct="1">
              <a:lnSpc>
                <a:spcPct val="90000"/>
              </a:lnSpc>
              <a:buClr>
                <a:srgbClr val="FF0000"/>
              </a:buClr>
              <a:buSzPct val="60000"/>
              <a:buNone/>
            </a:pPr>
            <a:r>
              <a:rPr lang="en-US" altLang="zh-CN" sz="2400" i="1" dirty="0" smtClean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宋体" panose="02010600030101010101" pitchFamily="2" charset="-122"/>
              </a:rPr>
              <a:t>:</a:t>
            </a:r>
            <a:r>
              <a:rPr lang="zh-CN" altLang="zh-CN" sz="24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zh-CN" altLang="zh-CN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lang="zh-CN" altLang="en-US" sz="24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zh-CN" sz="2400" i="1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</a:rPr>
              <a:t>=0</a:t>
            </a:r>
            <a:r>
              <a:rPr lang="zh-CN" altLang="zh-CN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zh-CN" sz="2400" dirty="0">
                <a:latin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空串</a:t>
            </a:r>
            <a:r>
              <a:rPr lang="zh-CN" altLang="zh-CN" sz="2400" dirty="0">
                <a:latin typeface="宋体" panose="02010600030101010101" pitchFamily="2" charset="-122"/>
              </a:rPr>
              <a:t>。 </a:t>
            </a:r>
            <a:r>
              <a:rPr lang="zh-CN" altLang="en-US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3" name="矩形 2"/>
          <p:cNvSpPr/>
          <p:nvPr/>
        </p:nvSpPr>
        <p:spPr>
          <a:xfrm>
            <a:off x="600001" y="4725144"/>
            <a:ext cx="77327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800" dirty="0" smtClean="0">
                <a:latin typeface="宋体" panose="02010600030101010101" pitchFamily="2" charset="-122"/>
              </a:rPr>
              <a:t> “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zh-CN" altLang="zh-CN" sz="2800" dirty="0">
                <a:latin typeface="宋体" panose="02010600030101010101" pitchFamily="2" charset="-122"/>
              </a:rPr>
              <a:t>”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 smtClean="0">
                <a:latin typeface="宋体" panose="02010600030101010101" pitchFamily="2" charset="-122"/>
              </a:rPr>
              <a:t>=</a:t>
            </a:r>
            <a:r>
              <a:rPr lang="zh-CN" altLang="zh-CN" sz="2800" dirty="0">
                <a:latin typeface="宋体" panose="02010600030101010101" pitchFamily="2" charset="-122"/>
              </a:rPr>
              <a:t>“” </a:t>
            </a:r>
            <a:r>
              <a:rPr lang="en-US" altLang="zh-CN" sz="2800" dirty="0" smtClean="0">
                <a:latin typeface="宋体" panose="02010600030101010101" pitchFamily="2" charset="-122"/>
              </a:rPr>
              <a:t>       </a:t>
            </a:r>
            <a:r>
              <a:rPr lang="zh-CN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空串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串长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为零。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4.1 </a:t>
            </a:r>
            <a:r>
              <a:rPr lang="zh-CN" altLang="zh-CN" dirty="0" smtClean="0"/>
              <a:t>串及其</a:t>
            </a:r>
            <a:r>
              <a:rPr lang="zh-CN" altLang="zh-CN" dirty="0"/>
              <a:t>基本运算</a:t>
            </a:r>
          </a:p>
        </p:txBody>
      </p:sp>
    </p:spTree>
    <p:extLst>
      <p:ext uri="{BB962C8B-B14F-4D97-AF65-F5344CB8AC3E}">
        <p14:creationId xmlns:p14="http://schemas.microsoft.com/office/powerpoint/2010/main" val="166833629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模式匹配</a:t>
            </a:r>
            <a:endParaRPr lang="zh-CN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24695"/>
            <a:ext cx="763284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32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60350" y="1844775"/>
            <a:ext cx="8351838" cy="20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next[j]</a:t>
            </a:r>
            <a:r>
              <a:rPr lang="zh-CN" altLang="en-US" sz="28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：用来表示</a:t>
            </a:r>
            <a:r>
              <a:rPr lang="zh-CN" altLang="en-US" sz="26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模式中的每一个</a:t>
            </a:r>
            <a:r>
              <a:rPr lang="en-US" altLang="zh-CN" sz="26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600" baseline="-250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6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</a:t>
            </a:r>
            <a:r>
              <a:rPr lang="en-US" altLang="zh-CN" sz="26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6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值，</a:t>
            </a:r>
            <a:r>
              <a:rPr lang="en-US" altLang="zh-CN" sz="26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6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值表明</a:t>
            </a:r>
            <a:r>
              <a:rPr lang="zh-CN" altLang="en-US" sz="26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当模式中第</a:t>
            </a:r>
            <a:r>
              <a:rPr lang="en-US" altLang="zh-CN" sz="26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6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个字符与主串中相应</a:t>
            </a:r>
            <a:r>
              <a:rPr lang="zh-CN" altLang="en-US" sz="26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字符匹配失败时</a:t>
            </a:r>
            <a:r>
              <a:rPr lang="zh-CN" altLang="en-US" sz="26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，在模式中需重新和主串中该字符进行比较的字符的</a:t>
            </a:r>
            <a:r>
              <a:rPr lang="zh-CN" altLang="en-US" sz="26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位置。</a:t>
            </a:r>
            <a:endParaRPr lang="zh-CN" altLang="en-US" sz="2600" dirty="0">
              <a:solidFill>
                <a:srgbClr val="002A7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162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模式匹配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695"/>
            <a:ext cx="7632848" cy="7200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80000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83930" y="2589352"/>
            <a:ext cx="78082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a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a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c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83930" y="3485769"/>
            <a:ext cx="4991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c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99891" y="2589329"/>
            <a:ext cx="44339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99891" y="3485768"/>
            <a:ext cx="41584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2030" y="1608005"/>
            <a:ext cx="431800" cy="930740"/>
            <a:chOff x="983930" y="1827185"/>
            <a:chExt cx="431800" cy="963613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139505" y="2251048"/>
              <a:ext cx="0" cy="53975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dirty="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983930" y="182718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 err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027658" y="4165891"/>
            <a:ext cx="431800" cy="889000"/>
            <a:chOff x="1271" y="2659"/>
            <a:chExt cx="272" cy="560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1341" y="2659"/>
              <a:ext cx="0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271" y="293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2699792" y="3054885"/>
            <a:ext cx="147638" cy="454025"/>
            <a:chOff x="2320" y="2642"/>
            <a:chExt cx="93" cy="286"/>
          </a:xfrm>
        </p:grpSpPr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5" name="直接箭头连接符 4"/>
          <p:cNvCxnSpPr/>
          <p:nvPr/>
        </p:nvCxnSpPr>
        <p:spPr>
          <a:xfrm flipH="1">
            <a:off x="1177605" y="3054885"/>
            <a:ext cx="442067" cy="59013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8"/>
          <p:cNvSpPr txBox="1"/>
          <p:nvPr/>
        </p:nvSpPr>
        <p:spPr>
          <a:xfrm>
            <a:off x="1668201" y="1779939"/>
            <a:ext cx="1639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21C4"/>
                </a:solidFill>
                <a:latin typeface="楷体" pitchFamily="49" charset="-122"/>
                <a:ea typeface="楷体" pitchFamily="49" charset="-122"/>
              </a:rPr>
              <a:t>BF</a:t>
            </a:r>
            <a:r>
              <a:rPr lang="zh-CN" altLang="en-US" dirty="0">
                <a:solidFill>
                  <a:srgbClr val="DF21C4"/>
                </a:solidFill>
                <a:latin typeface="楷体" pitchFamily="49" charset="-122"/>
                <a:ea typeface="楷体" pitchFamily="49" charset="-122"/>
              </a:rPr>
              <a:t>算法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619672" y="3108441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619672" y="3636778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7"/>
          <p:cNvSpPr>
            <a:spLocks/>
          </p:cNvSpPr>
          <p:nvPr/>
        </p:nvSpPr>
        <p:spPr bwMode="auto">
          <a:xfrm>
            <a:off x="1972828" y="3139793"/>
            <a:ext cx="1588" cy="4540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6"/>
              </a:cxn>
            </a:cxnLst>
            <a:rect l="0" t="0" r="r" b="b"/>
            <a:pathLst>
              <a:path w="10" h="286">
                <a:moveTo>
                  <a:pt x="10" y="0"/>
                </a:moveTo>
                <a:lnTo>
                  <a:pt x="0" y="286"/>
                </a:lnTo>
              </a:path>
            </a:pathLst>
          </a:custGeom>
          <a:noFill/>
          <a:ln w="38100" cap="flat" cmpd="dbl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576784" y="4213918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57786" y="3968771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27"/>
          <p:cNvSpPr>
            <a:spLocks/>
          </p:cNvSpPr>
          <p:nvPr/>
        </p:nvSpPr>
        <p:spPr bwMode="auto">
          <a:xfrm flipV="1">
            <a:off x="1589800" y="3970560"/>
            <a:ext cx="197888" cy="24335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6"/>
              </a:cxn>
            </a:cxnLst>
            <a:rect l="0" t="0" r="r" b="b"/>
            <a:pathLst>
              <a:path w="10" h="286">
                <a:moveTo>
                  <a:pt x="10" y="0"/>
                </a:moveTo>
                <a:lnTo>
                  <a:pt x="0" y="286"/>
                </a:lnTo>
              </a:path>
            </a:pathLst>
          </a:custGeom>
          <a:noFill/>
          <a:ln w="38100" cap="flat" cmpd="dbl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Freeform 27"/>
          <p:cNvSpPr>
            <a:spLocks/>
          </p:cNvSpPr>
          <p:nvPr/>
        </p:nvSpPr>
        <p:spPr bwMode="auto">
          <a:xfrm>
            <a:off x="1357800" y="3159861"/>
            <a:ext cx="496196" cy="6942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6"/>
              </a:cxn>
            </a:cxnLst>
            <a:rect l="0" t="0" r="r" b="b"/>
            <a:pathLst>
              <a:path w="10" h="286">
                <a:moveTo>
                  <a:pt x="10" y="0"/>
                </a:moveTo>
                <a:lnTo>
                  <a:pt x="0" y="286"/>
                </a:lnTo>
              </a:path>
            </a:pathLst>
          </a:custGeom>
          <a:noFill/>
          <a:ln w="38100" cap="flat" cmpd="dbl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2304061" y="3003679"/>
            <a:ext cx="442067" cy="59013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707904" y="3139793"/>
            <a:ext cx="1872208" cy="200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649446" y="3637184"/>
            <a:ext cx="1872208" cy="200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27"/>
          <p:cNvSpPr>
            <a:spLocks/>
          </p:cNvSpPr>
          <p:nvPr/>
        </p:nvSpPr>
        <p:spPr bwMode="auto">
          <a:xfrm>
            <a:off x="4627750" y="3190999"/>
            <a:ext cx="1588" cy="4540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6"/>
              </a:cxn>
            </a:cxnLst>
            <a:rect l="0" t="0" r="r" b="b"/>
            <a:pathLst>
              <a:path w="10" h="286">
                <a:moveTo>
                  <a:pt x="10" y="0"/>
                </a:moveTo>
                <a:lnTo>
                  <a:pt x="0" y="286"/>
                </a:lnTo>
              </a:path>
            </a:pathLst>
          </a:custGeom>
          <a:noFill/>
          <a:ln w="38100" cap="flat" cmpd="dbl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1576784" y="3997208"/>
            <a:ext cx="1872208" cy="200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27"/>
          <p:cNvSpPr>
            <a:spLocks/>
          </p:cNvSpPr>
          <p:nvPr/>
        </p:nvSpPr>
        <p:spPr bwMode="auto">
          <a:xfrm>
            <a:off x="3044882" y="3683899"/>
            <a:ext cx="1095070" cy="25589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6"/>
              </a:cxn>
            </a:cxnLst>
            <a:rect l="0" t="0" r="r" b="b"/>
            <a:pathLst>
              <a:path w="10" h="286">
                <a:moveTo>
                  <a:pt x="10" y="0"/>
                </a:moveTo>
                <a:lnTo>
                  <a:pt x="0" y="286"/>
                </a:lnTo>
              </a:path>
            </a:pathLst>
          </a:custGeom>
          <a:noFill/>
          <a:ln w="38100" cap="flat" cmpd="dbl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Freeform 27"/>
          <p:cNvSpPr>
            <a:spLocks/>
          </p:cNvSpPr>
          <p:nvPr/>
        </p:nvSpPr>
        <p:spPr bwMode="auto">
          <a:xfrm>
            <a:off x="2658805" y="3187081"/>
            <a:ext cx="1769179" cy="725219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6"/>
              </a:cxn>
            </a:cxnLst>
            <a:rect l="0" t="0" r="r" b="b"/>
            <a:pathLst>
              <a:path w="10" h="286">
                <a:moveTo>
                  <a:pt x="10" y="0"/>
                </a:moveTo>
                <a:lnTo>
                  <a:pt x="0" y="286"/>
                </a:lnTo>
              </a:path>
            </a:pathLst>
          </a:custGeom>
          <a:noFill/>
          <a:ln w="38100" cap="flat" cmpd="dbl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3816056" y="3054884"/>
            <a:ext cx="2145559" cy="5901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26"/>
          <p:cNvGrpSpPr>
            <a:grpSpLocks/>
          </p:cNvGrpSpPr>
          <p:nvPr/>
        </p:nvGrpSpPr>
        <p:grpSpPr bwMode="auto">
          <a:xfrm>
            <a:off x="5905490" y="3149827"/>
            <a:ext cx="147638" cy="454025"/>
            <a:chOff x="2320" y="2642"/>
            <a:chExt cx="93" cy="286"/>
          </a:xfrm>
        </p:grpSpPr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253136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05746 -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06475 -0.0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6 -0.00347 L 0.11267 -0.00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5 -0.00185 L 0.11996 -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7 -0.00348 L 0.17604 -0.003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-3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96 -0.00185 L 0.17552 -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04 -0.00348 L 0.05746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-32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2 -0.00185 L -1.94444E-6 -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7 -0.00347 L 0.17604 -0.003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11997 -0.0018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0.05451 0.0004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2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97 -0.00185 L 0.17552 -0.0018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04 -0.00347 L 0.23073 -0.0020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-6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2 -0.00185 L 0.23021 -0.0018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73 -0.00208 L 0.52205 -0.0034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6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21 -0.00185 L 0.52153 -0.00185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50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153 -0.00185 L 0.28142 -0.00185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1 0.00046 L 0.29757 -0.00024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-231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2 -0.00185 L 0.52153 -0.00185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9" grpId="0" animBg="1"/>
      <p:bldP spid="29" grpId="1" animBg="1"/>
      <p:bldP spid="29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44" grpId="0" animBg="1"/>
      <p:bldP spid="44" grpId="1" animBg="1"/>
      <p:bldP spid="44" grpId="2" animBg="1"/>
      <p:bldP spid="47" grpId="0" animBg="1"/>
      <p:bldP spid="47" grpId="1" animBg="1"/>
      <p:bldP spid="47" grpId="2" animBg="1"/>
      <p:bldP spid="50" grpId="0" animBg="1"/>
      <p:bldP spid="5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模式匹配</a:t>
            </a:r>
            <a:endParaRPr lang="zh-CN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058722"/>
            <a:ext cx="763284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84245" y="2264983"/>
            <a:ext cx="76328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i-j+1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i-k+1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i-k+2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4431" y="2290317"/>
            <a:ext cx="44339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431" y="3154174"/>
            <a:ext cx="41584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935252" y="2978899"/>
            <a:ext cx="6664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j-k+1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j-k+2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j-1 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35252" y="1354939"/>
            <a:ext cx="431800" cy="3001854"/>
            <a:chOff x="1022030" y="1667935"/>
            <a:chExt cx="431800" cy="3001854"/>
          </a:xfrm>
        </p:grpSpPr>
        <p:grpSp>
          <p:nvGrpSpPr>
            <p:cNvPr id="14" name="组合 13"/>
            <p:cNvGrpSpPr/>
            <p:nvPr/>
          </p:nvGrpSpPr>
          <p:grpSpPr>
            <a:xfrm>
              <a:off x="1022030" y="1667935"/>
              <a:ext cx="431800" cy="963613"/>
              <a:chOff x="983930" y="1827185"/>
              <a:chExt cx="431800" cy="963613"/>
            </a:xfrm>
          </p:grpSpPr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1139505" y="2251048"/>
                <a:ext cx="0" cy="53975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dirty="0"/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983930" y="1827185"/>
                <a:ext cx="431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 dirty="0" err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1022030" y="3849051"/>
              <a:ext cx="431800" cy="820738"/>
              <a:chOff x="1271" y="2515"/>
              <a:chExt cx="272" cy="517"/>
            </a:xfrm>
          </p:grpSpPr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V="1">
                <a:off x="1369" y="2515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1271" y="2744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314431" y="4128193"/>
            <a:ext cx="5321656" cy="569304"/>
            <a:chOff x="2103117" y="4821281"/>
            <a:chExt cx="5321656" cy="569304"/>
          </a:xfrm>
        </p:grpSpPr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846683" y="4860121"/>
              <a:ext cx="257809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i-k+1  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i-k+2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2103117" y="4821281"/>
              <a:ext cx="23636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j-k+1</a:t>
              </a: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j-k+2 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 </a:t>
              </a: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j-1 </a:t>
              </a:r>
              <a:endPara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397677" y="4928920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FF0066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endParaRPr lang="zh-CN" altLang="en-US" dirty="0">
                <a:solidFill>
                  <a:srgbClr val="FF0066"/>
                </a:solidFill>
              </a:endParaRPr>
            </a:p>
          </p:txBody>
        </p:sp>
      </p:grpSp>
      <p:sp>
        <p:nvSpPr>
          <p:cNvPr id="25" name="下箭头 24"/>
          <p:cNvSpPr/>
          <p:nvPr/>
        </p:nvSpPr>
        <p:spPr>
          <a:xfrm>
            <a:off x="2367052" y="3616564"/>
            <a:ext cx="341784" cy="66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057997" y="4651413"/>
            <a:ext cx="5381428" cy="531915"/>
            <a:chOff x="1819587" y="4858670"/>
            <a:chExt cx="5381428" cy="531915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1819587" y="4858670"/>
              <a:ext cx="257809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i-k+1  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i-k+2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4837392" y="4867365"/>
              <a:ext cx="23636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 </a:t>
              </a: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k-1 </a:t>
              </a:r>
              <a:endPara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97677" y="4928920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FF0066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endParaRPr lang="zh-CN" altLang="en-US" dirty="0">
                <a:solidFill>
                  <a:srgbClr val="FF0066"/>
                </a:solidFill>
              </a:endParaRPr>
            </a:p>
          </p:txBody>
        </p:sp>
      </p:grpSp>
      <p:sp>
        <p:nvSpPr>
          <p:cNvPr id="30" name="下箭头 29"/>
          <p:cNvSpPr/>
          <p:nvPr/>
        </p:nvSpPr>
        <p:spPr>
          <a:xfrm>
            <a:off x="6188572" y="3616564"/>
            <a:ext cx="341784" cy="1054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7257613" y="2709778"/>
            <a:ext cx="147638" cy="454025"/>
            <a:chOff x="2320" y="2642"/>
            <a:chExt cx="93" cy="286"/>
          </a:xfrm>
        </p:grpSpPr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" name="下箭头 33"/>
          <p:cNvSpPr/>
          <p:nvPr/>
        </p:nvSpPr>
        <p:spPr>
          <a:xfrm>
            <a:off x="3645532" y="5183328"/>
            <a:ext cx="341784" cy="66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96853" y="5809402"/>
            <a:ext cx="8220748" cy="569304"/>
            <a:chOff x="176275" y="5648951"/>
            <a:chExt cx="8220748" cy="569304"/>
          </a:xfrm>
        </p:grpSpPr>
        <p:sp>
          <p:nvSpPr>
            <p:cNvPr id="35" name="矩形 34"/>
            <p:cNvSpPr/>
            <p:nvPr/>
          </p:nvSpPr>
          <p:spPr>
            <a:xfrm>
              <a:off x="6931557" y="5702771"/>
              <a:ext cx="14654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next[j]</a:t>
              </a:r>
              <a:r>
                <a:rPr lang="zh-CN" altLang="en-US" dirty="0" smtClean="0">
                  <a:solidFill>
                    <a:srgbClr val="FF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dirty="0" smtClean="0">
                  <a:solidFill>
                    <a:srgbClr val="FF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497689" y="5702771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则可定义：</a:t>
              </a:r>
              <a:endParaRPr lang="zh-CN" altLang="en-US" dirty="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96225" y="5648951"/>
              <a:ext cx="4320480" cy="569304"/>
              <a:chOff x="2103117" y="4821281"/>
              <a:chExt cx="4320480" cy="569304"/>
            </a:xfrm>
          </p:grpSpPr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4846683" y="4860121"/>
                <a:ext cx="157691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</a:t>
                </a:r>
                <a:endPara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 Box 7"/>
              <p:cNvSpPr txBox="1">
                <a:spLocks noChangeArrowheads="1"/>
              </p:cNvSpPr>
              <p:nvPr/>
            </p:nvSpPr>
            <p:spPr bwMode="auto">
              <a:xfrm>
                <a:off x="2103117" y="4821281"/>
                <a:ext cx="236362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j-k+1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j-k+2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 </a:t>
                </a:r>
                <a:endPara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397677" y="4928920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66"/>
                    </a:solidFill>
                    <a:ea typeface="楷体" pitchFamily="49" charset="-122"/>
                    <a:cs typeface="Times New Roman" pitchFamily="18" charset="0"/>
                  </a:rPr>
                  <a:t>=</a:t>
                </a:r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76275" y="5702771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若存在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592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0.57969 0.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76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34462 -3.703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2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 animBg="1"/>
      <p:bldP spid="30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模式匹配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695"/>
            <a:ext cx="7632848" cy="7200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80000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7624" y="3140968"/>
            <a:ext cx="5771903" cy="523220"/>
            <a:chOff x="803990" y="2423049"/>
            <a:chExt cx="5771903" cy="52322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979711" y="2423049"/>
              <a:ext cx="4596182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</a:t>
              </a:r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  </a:t>
              </a: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</a:t>
              </a:r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b    c</a:t>
              </a:r>
              <a:endPara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803990" y="2423049"/>
              <a:ext cx="117572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模式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t: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69524" y="3113441"/>
            <a:ext cx="9627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58879" y="3770207"/>
            <a:ext cx="2183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考虑</a:t>
            </a:r>
            <a:r>
              <a:rPr kumimoji="1"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t[4</a:t>
            </a:r>
            <a:r>
              <a:rPr kumimoji="1"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]=‘</a:t>
            </a:r>
            <a:r>
              <a:rPr kumimoji="1" lang="en-US" altLang="zh-CN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’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65092" y="4341998"/>
            <a:ext cx="6192688" cy="1589595"/>
            <a:chOff x="1285852" y="3786190"/>
            <a:chExt cx="4071966" cy="1589595"/>
          </a:xfrm>
        </p:grpSpPr>
        <p:sp>
          <p:nvSpPr>
            <p:cNvPr id="25" name="TextBox 15"/>
            <p:cNvSpPr txBox="1"/>
            <p:nvPr/>
          </p:nvSpPr>
          <p:spPr>
            <a:xfrm>
              <a:off x="1285852" y="4286256"/>
              <a:ext cx="4071966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有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dirty="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dirty="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＝ 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dirty="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dirty="0" smtClean="0">
                  <a:ea typeface="楷体" pitchFamily="49" charset="-122"/>
                  <a:cs typeface="Times New Roman" pitchFamily="18" charset="0"/>
                </a:rPr>
                <a:t>3 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= "</a:t>
              </a:r>
              <a:r>
                <a:rPr kumimoji="1" lang="en-US" altLang="zh-CN" i="1" dirty="0" err="1" smtClean="0">
                  <a:ea typeface="楷体" pitchFamily="49" charset="-122"/>
                  <a:cs typeface="Times New Roman" pitchFamily="18" charset="0"/>
                </a:rPr>
                <a:t>aa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"   </a:t>
              </a:r>
              <a:r>
                <a:rPr kumimoji="1" lang="en-US" altLang="zh-CN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  <a:sym typeface="Wingdings"/>
                </a:rPr>
                <a:t>  </a:t>
              </a:r>
              <a:r>
                <a:rPr kumimoji="1" lang="en-US" altLang="zh-CN" i="1" dirty="0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=3</a:t>
              </a:r>
            </a:p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aseline="-300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  </a:t>
              </a:r>
              <a:r>
                <a:rPr kumimoji="1"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所以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next[4] = </a:t>
              </a:r>
              <a:r>
                <a:rPr kumimoji="1" lang="en-US" altLang="zh-CN" i="1" dirty="0" smtClean="0">
                  <a:ea typeface="楷体" pitchFamily="49" charset="-122"/>
                  <a:cs typeface="Times New Roman" pitchFamily="18" charset="0"/>
                </a:rPr>
                <a:t>k 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= 3</a:t>
              </a: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dirty="0"/>
            </a:p>
          </p:txBody>
        </p:sp>
        <p:sp>
          <p:nvSpPr>
            <p:cNvPr id="26" name="下箭头 25"/>
            <p:cNvSpPr/>
            <p:nvPr/>
          </p:nvSpPr>
          <p:spPr bwMode="auto">
            <a:xfrm>
              <a:off x="2928926" y="3786190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5649466" y="3770207"/>
            <a:ext cx="2108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考虑</a:t>
            </a:r>
            <a:r>
              <a:rPr kumimoji="1"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t[9]=‘</a:t>
            </a:r>
            <a:r>
              <a:rPr kumimoji="1" lang="en-US" altLang="zh-CN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’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729412" y="4315388"/>
            <a:ext cx="5840107" cy="1608939"/>
            <a:chOff x="1285852" y="3766846"/>
            <a:chExt cx="4071966" cy="1608939"/>
          </a:xfrm>
        </p:grpSpPr>
        <p:sp>
          <p:nvSpPr>
            <p:cNvPr id="29" name="TextBox 15"/>
            <p:cNvSpPr txBox="1"/>
            <p:nvPr/>
          </p:nvSpPr>
          <p:spPr>
            <a:xfrm>
              <a:off x="1285852" y="4286256"/>
              <a:ext cx="4071966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有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dirty="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dirty="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dirty="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dirty="0" smtClean="0">
                  <a:ea typeface="楷体" pitchFamily="49" charset="-122"/>
                  <a:cs typeface="Times New Roman" pitchFamily="18" charset="0"/>
                </a:rPr>
                <a:t>2 </a:t>
              </a: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＝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dirty="0" smtClean="0">
                  <a:ea typeface="楷体" pitchFamily="49" charset="-122"/>
                  <a:cs typeface="Times New Roman" pitchFamily="18" charset="0"/>
                </a:rPr>
                <a:t>5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dirty="0" smtClean="0">
                  <a:ea typeface="楷体" pitchFamily="49" charset="-122"/>
                  <a:cs typeface="Times New Roman" pitchFamily="18" charset="0"/>
                </a:rPr>
                <a:t>6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dirty="0" smtClean="0">
                  <a:ea typeface="楷体" pitchFamily="49" charset="-122"/>
                  <a:cs typeface="Times New Roman" pitchFamily="18" charset="0"/>
                </a:rPr>
                <a:t>7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30000" dirty="0" smtClean="0">
                  <a:ea typeface="楷体" pitchFamily="49" charset="-122"/>
                  <a:cs typeface="Times New Roman" pitchFamily="18" charset="0"/>
                </a:rPr>
                <a:t>8 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= "</a:t>
              </a:r>
              <a:r>
                <a:rPr kumimoji="1" lang="en-US" altLang="zh-CN" i="1" dirty="0" err="1" smtClean="0">
                  <a:ea typeface="楷体" pitchFamily="49" charset="-122"/>
                  <a:cs typeface="Times New Roman" pitchFamily="18" charset="0"/>
                </a:rPr>
                <a:t>aaab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"   </a:t>
              </a:r>
              <a:r>
                <a:rPr kumimoji="1" lang="en-US" altLang="zh-CN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  <a:sym typeface="Wingdings"/>
                </a:rPr>
                <a:t>  </a:t>
              </a:r>
              <a:r>
                <a:rPr kumimoji="1" lang="en-US" altLang="zh-CN" i="1" dirty="0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=5</a:t>
              </a:r>
            </a:p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aseline="-300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  </a:t>
              </a:r>
              <a:r>
                <a:rPr kumimoji="1"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所以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next[9] = </a:t>
              </a:r>
              <a:r>
                <a:rPr kumimoji="1" lang="en-US" altLang="zh-CN" i="1" dirty="0" smtClean="0">
                  <a:ea typeface="楷体" pitchFamily="49" charset="-122"/>
                  <a:cs typeface="Times New Roman" pitchFamily="18" charset="0"/>
                </a:rPr>
                <a:t>k 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= 5</a:t>
              </a: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dirty="0"/>
            </a:p>
          </p:txBody>
        </p:sp>
        <p:sp>
          <p:nvSpPr>
            <p:cNvPr id="30" name="下箭头 29"/>
            <p:cNvSpPr/>
            <p:nvPr/>
          </p:nvSpPr>
          <p:spPr bwMode="auto">
            <a:xfrm>
              <a:off x="3517814" y="3766846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16867" y="1982664"/>
            <a:ext cx="7145919" cy="569304"/>
            <a:chOff x="544009" y="5399331"/>
            <a:chExt cx="7145919" cy="569304"/>
          </a:xfrm>
        </p:grpSpPr>
        <p:sp>
          <p:nvSpPr>
            <p:cNvPr id="32" name="矩形 31"/>
            <p:cNvSpPr/>
            <p:nvPr/>
          </p:nvSpPr>
          <p:spPr>
            <a:xfrm>
              <a:off x="544009" y="5440169"/>
              <a:ext cx="14654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next[j]</a:t>
              </a:r>
              <a:r>
                <a:rPr lang="zh-CN" altLang="en-US" dirty="0" smtClean="0">
                  <a:solidFill>
                    <a:srgbClr val="FF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dirty="0" smtClean="0">
                  <a:solidFill>
                    <a:srgbClr val="FF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369448" y="5399331"/>
              <a:ext cx="4320480" cy="569304"/>
              <a:chOff x="4276340" y="4571661"/>
              <a:chExt cx="4320480" cy="569304"/>
            </a:xfrm>
          </p:grpSpPr>
          <p:sp>
            <p:nvSpPr>
              <p:cNvPr id="36" name="Text Box 8"/>
              <p:cNvSpPr txBox="1">
                <a:spLocks noChangeArrowheads="1"/>
              </p:cNvSpPr>
              <p:nvPr/>
            </p:nvSpPr>
            <p:spPr bwMode="auto">
              <a:xfrm>
                <a:off x="7019906" y="4610501"/>
                <a:ext cx="157691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 </a:t>
                </a:r>
                <a:endPara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4276340" y="4571661"/>
                <a:ext cx="236362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j-k+1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j-k+2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 </a:t>
                </a:r>
                <a:endPara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570900" y="4679300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66"/>
                    </a:solidFill>
                    <a:ea typeface="楷体" pitchFamily="49" charset="-122"/>
                    <a:cs typeface="Times New Roman" pitchFamily="18" charset="0"/>
                  </a:rPr>
                  <a:t>=</a:t>
                </a:r>
                <a:endParaRPr lang="zh-CN" altLang="en-US" dirty="0">
                  <a:solidFill>
                    <a:srgbClr val="FF0066"/>
                  </a:solidFill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2349498" y="5453151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若存在</a:t>
              </a:r>
              <a:endParaRPr lang="zh-CN" altLang="en-US" dirty="0"/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2915413" y="3730298"/>
            <a:ext cx="726893" cy="164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440961" y="3619158"/>
            <a:ext cx="720080" cy="175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60670" y="3632804"/>
            <a:ext cx="1777247" cy="210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455057" y="3621440"/>
            <a:ext cx="1779930" cy="304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0565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" grpId="0"/>
      <p:bldP spid="4" grpId="1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190"/>
            <a:ext cx="8424863" cy="16557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SzPct val="80000"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实际上是模式串t中某个字符</a:t>
            </a:r>
            <a:r>
              <a:rPr lang="zh-CN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的满足如下条件的整数值，它是一个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子串的长度＋1</a:t>
            </a: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，同时兼顾两种特殊情形，如下所示。   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78437" y="2996952"/>
            <a:ext cx="8054351" cy="25607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zh-CN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当存在最大前缀后后缀子串t</a:t>
            </a:r>
            <a:r>
              <a:rPr lang="zh-CN" altLang="zh-CN" sz="2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zh-CN" sz="2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..t</a:t>
            </a:r>
            <a:r>
              <a:rPr lang="zh-CN" altLang="zh-CN" sz="2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k-1</a:t>
            </a:r>
            <a:r>
              <a:rPr lang="zh-CN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== t</a:t>
            </a:r>
            <a:r>
              <a:rPr lang="zh-CN" altLang="zh-CN" sz="2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j-k+1</a:t>
            </a:r>
            <a:r>
              <a:rPr lang="zh-CN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zh-CN" sz="2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j-k+2</a:t>
            </a:r>
            <a:r>
              <a:rPr lang="zh-CN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…t</a:t>
            </a:r>
            <a:r>
              <a:rPr lang="zh-CN" altLang="zh-CN" sz="2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j-1</a:t>
            </a:r>
            <a:r>
              <a:rPr lang="zh-CN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,且k&gt;=2时： </a:t>
            </a:r>
            <a:r>
              <a:rPr lang="zh-CN" altLang="zh-CN" sz="26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next[t</a:t>
            </a:r>
            <a:r>
              <a:rPr lang="zh-CN" altLang="zh-CN" sz="2600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zh-CN" sz="26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]=k;</a:t>
            </a:r>
          </a:p>
          <a:p>
            <a:pPr marL="571500" indent="-571500" eaLnBrk="1" hangingPunct="1">
              <a:spcBef>
                <a:spcPct val="200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zh-CN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zh-CN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模式串的第一字符的next值为0，因为第一个字符不存在回退</a:t>
            </a:r>
            <a:r>
              <a:rPr lang="zh-CN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6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zh-CN" sz="26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[t</a:t>
            </a:r>
            <a:r>
              <a:rPr lang="zh-CN" altLang="zh-CN" sz="2600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6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]=0</a:t>
            </a:r>
          </a:p>
          <a:p>
            <a:pPr marL="571500" indent="-571500" eaLnBrk="1" hangingPunct="1">
              <a:spcBef>
                <a:spcPct val="200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zh-CN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zh-C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存在满足i的情形时</a:t>
            </a:r>
            <a:r>
              <a:rPr lang="zh-CN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6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zh-CN" sz="26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[t</a:t>
            </a:r>
            <a:r>
              <a:rPr lang="zh-CN" altLang="zh-CN" sz="2600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zh-CN" sz="26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]=1</a:t>
            </a:r>
            <a:r>
              <a:rPr lang="zh-CN" altLang="zh-CN" sz="26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2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7092950" y="6092825"/>
            <a:ext cx="1582738" cy="765175"/>
          </a:xfrm>
          <a:prstGeom prst="rightArrow">
            <a:avLst>
              <a:gd name="adj1" fmla="val 50000"/>
              <a:gd name="adj2" fmla="val 5171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/>
          <a:p>
            <a:endParaRPr lang="zh-CN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模式匹配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6566229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模式匹配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695"/>
            <a:ext cx="7632848" cy="7200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80000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85708" y="1690593"/>
            <a:ext cx="8723209" cy="1954381"/>
            <a:chOff x="285720" y="892900"/>
            <a:chExt cx="8723209" cy="1954381"/>
          </a:xfrm>
        </p:grpSpPr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364931" y="892900"/>
              <a:ext cx="8643998" cy="195438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 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  0         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=1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</a:t>
              </a:r>
              <a:endParaRPr kumimoji="1" lang="en-US" altLang="zh-CN" sz="22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2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            </a:t>
              </a:r>
              <a:r>
                <a:rPr kumimoji="1" lang="en-US" altLang="zh-CN" sz="2200" dirty="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{ </a:t>
              </a:r>
              <a:r>
                <a:rPr kumimoji="1" lang="en-US" altLang="zh-CN" sz="2200" i="1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 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| 1&lt;</a:t>
              </a:r>
              <a:r>
                <a:rPr kumimoji="1" lang="en-US" altLang="zh-CN" sz="2200" i="1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&lt;</a:t>
              </a:r>
              <a:r>
                <a:rPr kumimoji="1" lang="en-US" altLang="zh-CN" sz="2200" i="1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，且“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200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200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…t</a:t>
              </a:r>
              <a:r>
                <a:rPr kumimoji="1" lang="en-US" altLang="zh-CN" sz="2200" i="1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200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”  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  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200" i="1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200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</a:t>
              </a:r>
              <a:r>
                <a:rPr kumimoji="1" lang="en-US" altLang="zh-CN" sz="2200" i="1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k+1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200" i="1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200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</a:t>
              </a:r>
              <a:r>
                <a:rPr kumimoji="1" lang="en-US" altLang="zh-CN" sz="2200" i="1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200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+2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…t</a:t>
              </a:r>
              <a:r>
                <a:rPr kumimoji="1" lang="en-US" altLang="zh-CN" sz="2200" i="1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200" baseline="-30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”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  	                       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当此集合非空时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                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           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当不存在上面情况</a:t>
              </a:r>
              <a:endPara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9" name="AutoShape 3"/>
            <p:cNvSpPr>
              <a:spLocks/>
            </p:cNvSpPr>
            <p:nvPr/>
          </p:nvSpPr>
          <p:spPr bwMode="auto">
            <a:xfrm>
              <a:off x="1719684" y="1098495"/>
              <a:ext cx="152400" cy="1600200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>
              <a:solidFill>
                <a:srgbClr val="FF00FF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285720" y="1664643"/>
              <a:ext cx="1866012" cy="52322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next[</a:t>
              </a:r>
              <a:r>
                <a:rPr kumimoji="1" lang="en-US" altLang="zh-CN" sz="2800" b="1" i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]=</a:t>
              </a:r>
            </a:p>
          </p:txBody>
        </p:sp>
      </p:grp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781654"/>
              </p:ext>
            </p:extLst>
          </p:nvPr>
        </p:nvGraphicFramePr>
        <p:xfrm>
          <a:off x="1187624" y="4653136"/>
          <a:ext cx="6798588" cy="15544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99647"/>
                <a:gridCol w="566549"/>
                <a:gridCol w="566549"/>
                <a:gridCol w="566549"/>
                <a:gridCol w="566549"/>
                <a:gridCol w="566549"/>
                <a:gridCol w="566549"/>
                <a:gridCol w="566549"/>
                <a:gridCol w="566549"/>
                <a:gridCol w="566549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  <a:endParaRPr lang="zh-CN" altLang="en-US" sz="28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  <a:endParaRPr lang="zh-CN" altLang="en-US" sz="2400" b="0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t[j]</a:t>
                      </a:r>
                      <a:endParaRPr lang="zh-CN" altLang="en-US" sz="28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endParaRPr lang="zh-CN" altLang="en-US" sz="2800" b="1" i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next[j]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539750" y="4000469"/>
            <a:ext cx="70930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“</a:t>
            </a:r>
            <a:r>
              <a:rPr kumimoji="1" lang="en-US" altLang="zh-CN" i="1" dirty="0" err="1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abcaababc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”对应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en-US" altLang="zh-CN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函数值如下</a:t>
            </a:r>
            <a:r>
              <a:rPr kumimoji="1" lang="en-US" altLang="zh-CN" b="0" dirty="0">
                <a:ea typeface="楷体" pitchFamily="49" charset="-122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766750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模式匹配</a:t>
            </a:r>
            <a:endParaRPr lang="zh-CN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695"/>
            <a:ext cx="7632848" cy="7200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80000"/>
            </a:pPr>
            <a:r>
              <a:rPr lang="en-US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endParaRPr lang="zh-CN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79512" y="1832124"/>
            <a:ext cx="8280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ea typeface="黑体" panose="02010609060101010101" pitchFamily="49" charset="-122"/>
              </a:defRPr>
            </a:lvl1pPr>
            <a:lvl2pPr marL="400050" lvl="1" indent="-457200" eaLnBrk="1" hangingPunct="1">
              <a:lnSpc>
                <a:spcPct val="90000"/>
              </a:lnSpc>
              <a:buClrTx/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next[1] 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0;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表明主串从下一字符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起和模式串重新开始匹配。</a:t>
            </a:r>
            <a:r>
              <a:rPr lang="en-US" altLang="zh-CN" sz="2800" i="1" dirty="0" err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+1;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1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zh-CN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9512" y="3016606"/>
            <a:ext cx="828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ea typeface="黑体" panose="02010609060101010101" pitchFamily="49" charset="-122"/>
              </a:defRPr>
            </a:lvl1pPr>
            <a:lvl2pPr marL="400050" lvl="1" indent="-457200" eaLnBrk="1" hangingPunct="1">
              <a:lnSpc>
                <a:spcPct val="90000"/>
              </a:lnSpc>
              <a:buClrTx/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next[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表明在</a:t>
            </a:r>
            <a:r>
              <a:rPr lang="en-US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j-k+1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zh-CN" altLang="zh-CN" sz="2800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0" y="3770201"/>
            <a:ext cx="54004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=t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j-k+1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…t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724128" y="3923799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16196" y="3804521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next[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1] 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k+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28" y="4653136"/>
            <a:ext cx="8132428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可把求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值问题看成是一个模式匹配问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，整个模式串既是主串，又是子串。</a:t>
            </a:r>
          </a:p>
        </p:txBody>
      </p:sp>
    </p:spTree>
    <p:extLst>
      <p:ext uri="{BB962C8B-B14F-4D97-AF65-F5344CB8AC3E}">
        <p14:creationId xmlns:p14="http://schemas.microsoft.com/office/powerpoint/2010/main" val="182949030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508699" y="4293096"/>
            <a:ext cx="8497888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k’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=t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zh-CN" altLang="en-US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…t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k’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=t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j-k</a:t>
            </a:r>
            <a:r>
              <a:rPr lang="en-US" altLang="zh-CN" sz="2800" b="0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’+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…t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next[j+1]=k’+</a:t>
            </a: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k”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=t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zh-CN" altLang="en-US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…t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k”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=t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j-k</a:t>
            </a:r>
            <a:r>
              <a:rPr lang="en-US" altLang="zh-CN" sz="2800" b="0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”+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…t</a:t>
            </a:r>
            <a:r>
              <a:rPr lang="en-US" altLang="zh-CN" sz="2800" b="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next[j+1</a:t>
            </a:r>
            <a:r>
              <a:rPr lang="en-US" altLang="zh-CN" sz="28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]=k</a:t>
            </a:r>
            <a:r>
              <a:rPr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”+1</a:t>
            </a: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40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next[j+1</a:t>
            </a:r>
            <a:r>
              <a:rPr lang="en-US" altLang="zh-CN" sz="28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]=1.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模式匹配</a:t>
            </a:r>
            <a:endParaRPr lang="zh-CN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2162" y="1085478"/>
            <a:ext cx="763284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r>
              <a:rPr lang="en-US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函数计算</a:t>
            </a:r>
            <a:endParaRPr lang="zh-CN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1941867"/>
            <a:ext cx="388843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宋体" panose="02010600030101010101" pitchFamily="2" charset="-122"/>
              </a:rPr>
              <a:t>t</a:t>
            </a:r>
            <a:r>
              <a:rPr lang="en-US" altLang="zh-CN" b="1" baseline="-25000" dirty="0" smtClean="0"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宋体" panose="02010600030101010101" pitchFamily="2" charset="-122"/>
              </a:rPr>
              <a:t> t</a:t>
            </a:r>
            <a:r>
              <a:rPr lang="en-US" altLang="zh-CN" b="1" baseline="-25000" dirty="0" smtClean="0">
                <a:latin typeface="宋体" panose="02010600030101010101" pitchFamily="2" charset="-122"/>
              </a:rPr>
              <a:t>2</a:t>
            </a:r>
            <a:r>
              <a:rPr lang="en-US" altLang="zh-CN" b="1" dirty="0" smtClean="0">
                <a:latin typeface="宋体" panose="02010600030101010101" pitchFamily="2" charset="-122"/>
              </a:rPr>
              <a:t>…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j-k+1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…t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j-1</a:t>
            </a:r>
            <a:r>
              <a:rPr lang="en-US" altLang="zh-CN" b="1" dirty="0" smtClean="0">
                <a:latin typeface="宋体" panose="02010600030101010101" pitchFamily="2" charset="-122"/>
              </a:rPr>
              <a:t> t</a:t>
            </a:r>
            <a:r>
              <a:rPr lang="en-US" altLang="zh-CN" b="1" baseline="-25000" dirty="0" smtClean="0">
                <a:latin typeface="宋体" panose="02010600030101010101" pitchFamily="2" charset="-122"/>
              </a:rPr>
              <a:t>j</a:t>
            </a:r>
            <a:r>
              <a:rPr lang="en-US" altLang="zh-CN" b="1" dirty="0" smtClean="0">
                <a:latin typeface="宋体" panose="02010600030101010101" pitchFamily="2" charset="-122"/>
              </a:rPr>
              <a:t> t</a:t>
            </a:r>
            <a:r>
              <a:rPr lang="en-US" altLang="zh-CN" b="1" baseline="-25000" dirty="0" smtClean="0">
                <a:latin typeface="宋体" panose="02010600030101010101" pitchFamily="2" charset="-122"/>
              </a:rPr>
              <a:t>j+1</a:t>
            </a:r>
            <a:endParaRPr lang="en-US" altLang="zh-CN" b="1" baseline="-25000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64088" y="1941867"/>
            <a:ext cx="158408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next[j]=k</a:t>
            </a:r>
            <a:endParaRPr lang="en-US" altLang="zh-CN" b="1" baseline="-25000" dirty="0"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5949" y="2686192"/>
            <a:ext cx="2884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…  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k-1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t</a:t>
            </a:r>
            <a:r>
              <a:rPr lang="en-US" altLang="zh-CN" b="1" baseline="-25000" dirty="0" smtClean="0">
                <a:latin typeface="宋体" panose="02010600030101010101" pitchFamily="2" charset="-122"/>
              </a:rPr>
              <a:t>k  </a:t>
            </a:r>
            <a:r>
              <a:rPr lang="en-US" altLang="zh-CN" b="1" dirty="0" smtClean="0">
                <a:latin typeface="宋体" panose="02010600030101010101" pitchFamily="2" charset="-122"/>
              </a:rPr>
              <a:t>t</a:t>
            </a:r>
            <a:r>
              <a:rPr lang="en-US" altLang="zh-CN" b="1" baseline="-25000" dirty="0" smtClean="0">
                <a:latin typeface="宋体" panose="02010600030101010101" pitchFamily="2" charset="-122"/>
              </a:rPr>
              <a:t>k+1 </a:t>
            </a:r>
            <a:endParaRPr lang="zh-CN" altLang="en-US" dirty="0"/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067944" y="2354712"/>
            <a:ext cx="147638" cy="454025"/>
            <a:chOff x="2320" y="2642"/>
            <a:chExt cx="93" cy="286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5364088" y="2831110"/>
            <a:ext cx="189346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宋体" panose="02010600030101010101" pitchFamily="2" charset="-122"/>
              </a:rPr>
              <a:t>next[k]=k’</a:t>
            </a:r>
            <a:endParaRPr lang="en-US" altLang="zh-CN" b="1" baseline="-25000" dirty="0"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23807" y="2774174"/>
            <a:ext cx="2369559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……  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k</a:t>
            </a:r>
            <a:r>
              <a:rPr lang="en-US" altLang="zh-CN" b="1" baseline="-25000" dirty="0">
                <a:solidFill>
                  <a:srgbClr val="0000FF"/>
                </a:solidFill>
              </a:rPr>
              <a:t>’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t</a:t>
            </a:r>
            <a:r>
              <a:rPr lang="en-US" altLang="zh-CN" b="1" baseline="-25000" dirty="0" smtClean="0">
                <a:latin typeface="宋体" panose="02010600030101010101" pitchFamily="2" charset="-122"/>
              </a:rPr>
              <a:t>k</a:t>
            </a:r>
            <a:r>
              <a:rPr lang="en-US" altLang="zh-CN" b="1" baseline="-25000" dirty="0"/>
              <a:t>’</a:t>
            </a:r>
            <a:r>
              <a:rPr lang="en-US" altLang="zh-CN" b="1" baseline="-25000" dirty="0">
                <a:latin typeface="宋体" panose="02010600030101010101" pitchFamily="2" charset="-122"/>
              </a:rPr>
              <a:t>+</a:t>
            </a:r>
            <a:r>
              <a:rPr lang="en-US" altLang="zh-CN" b="1" baseline="-25000" dirty="0" smtClean="0">
                <a:latin typeface="宋体" panose="02010600030101010101" pitchFamily="2" charset="-122"/>
              </a:rPr>
              <a:t>1</a:t>
            </a:r>
            <a:endParaRPr lang="en-US" altLang="zh-CN" b="1" baseline="30000" dirty="0"/>
          </a:p>
        </p:txBody>
      </p:sp>
      <p:sp>
        <p:nvSpPr>
          <p:cNvPr id="9" name="矩形 8"/>
          <p:cNvSpPr/>
          <p:nvPr/>
        </p:nvSpPr>
        <p:spPr>
          <a:xfrm>
            <a:off x="5337382" y="2820739"/>
            <a:ext cx="174118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next[k</a:t>
            </a:r>
            <a:r>
              <a:rPr lang="en-US" altLang="zh-CN" b="1" baseline="30000" dirty="0"/>
              <a:t>’</a:t>
            </a:r>
            <a:r>
              <a:rPr lang="en-US" altLang="zh-CN" b="1" dirty="0">
                <a:latin typeface="宋体" panose="02010600030101010101" pitchFamily="2" charset="-122"/>
              </a:rPr>
              <a:t>]=k</a:t>
            </a:r>
            <a:r>
              <a:rPr lang="en-US" altLang="zh-CN" b="1" baseline="30000" dirty="0"/>
              <a:t>”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135774" y="2383541"/>
            <a:ext cx="2020" cy="47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64088" y="2757243"/>
            <a:ext cx="2024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</a:rPr>
              <a:t>next[k</a:t>
            </a:r>
            <a:r>
              <a:rPr lang="en-US" altLang="zh-CN" b="1" baseline="30000" dirty="0"/>
              <a:t>’’’</a:t>
            </a:r>
            <a:r>
              <a:rPr lang="en-US" altLang="zh-CN" b="1" dirty="0">
                <a:latin typeface="宋体" panose="02010600030101010101" pitchFamily="2" charset="-122"/>
              </a:rPr>
              <a:t>]=k</a:t>
            </a:r>
            <a:r>
              <a:rPr lang="en-US" altLang="zh-CN" b="1" baseline="30000" dirty="0"/>
              <a:t>’’’</a:t>
            </a:r>
            <a:r>
              <a:rPr lang="en-US" altLang="zh-CN" b="1" baseline="-25000" dirty="0">
                <a:latin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275856" y="2707894"/>
            <a:ext cx="218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baseline="30000" dirty="0"/>
              <a:t> 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250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… t</a:t>
            </a:r>
            <a:r>
              <a:rPr lang="en-US" altLang="zh-CN" b="1" baseline="-25000" dirty="0">
                <a:solidFill>
                  <a:srgbClr val="0000FF"/>
                </a:solidFill>
                <a:latin typeface="宋体" panose="02010600030101010101" pitchFamily="2" charset="-122"/>
              </a:rPr>
              <a:t>k</a:t>
            </a:r>
            <a:r>
              <a:rPr lang="en-US" altLang="zh-CN" b="1" baseline="-25000" dirty="0">
                <a:solidFill>
                  <a:srgbClr val="0000FF"/>
                </a:solidFill>
              </a:rPr>
              <a:t>’’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en-US" altLang="zh-CN" b="1" baseline="-25000" dirty="0">
                <a:latin typeface="宋体" panose="02010600030101010101" pitchFamily="2" charset="-122"/>
              </a:rPr>
              <a:t>k</a:t>
            </a:r>
            <a:r>
              <a:rPr lang="en-US" altLang="zh-CN" b="1" baseline="-25000" dirty="0"/>
              <a:t>’’</a:t>
            </a:r>
            <a:r>
              <a:rPr lang="en-US" altLang="zh-CN" b="1" baseline="-25000" dirty="0">
                <a:latin typeface="宋体" panose="02010600030101010101" pitchFamily="2" charset="-122"/>
              </a:rPr>
              <a:t>+1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050213" y="3091784"/>
            <a:ext cx="707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···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34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7" grpId="1"/>
      <p:bldP spid="13" grpId="0"/>
      <p:bldP spid="13" grpId="1"/>
      <p:bldP spid="8" grpId="0"/>
      <p:bldP spid="8" grpId="1"/>
      <p:bldP spid="9" grpId="0"/>
      <p:bldP spid="9" grpId="1"/>
      <p:bldP spid="18" grpId="0"/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7651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值的计算算法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23164"/>
            <a:ext cx="8459787" cy="561627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GetNex</a:t>
            </a:r>
            <a:r>
              <a:rPr lang="zh-CN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t(char *t,int next[ ]) </a:t>
            </a:r>
          </a:p>
          <a:p>
            <a:pPr marL="0" indent="0">
              <a:buNone/>
            </a:pPr>
            <a:r>
              <a:rPr lang="zh-CN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｛</a:t>
            </a:r>
            <a:r>
              <a:rPr lang="zh-CN" altLang="zh-CN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/*求模式t的next值并存入next数组中*/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int i=1,j=0;        next[1]=0;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while(i&lt;t[0]) {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if(j==0||t[i]==t[j])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++i;    ++j;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next[i]=j;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else       j=next[j];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9290648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95536" y="1988840"/>
            <a:ext cx="8153400" cy="315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的长度为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，串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长度为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sz="2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数组的时间复杂度为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endParaRPr kumimoji="1" lang="en-US" altLang="zh-CN" sz="2800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最坏时间</a:t>
            </a:r>
            <a:r>
              <a:rPr kumimoji="1" lang="zh-CN" altLang="en-US" sz="2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复杂度为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n×m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平均时间</a:t>
            </a:r>
            <a:r>
              <a:rPr kumimoji="1" lang="zh-CN" altLang="en-US" sz="2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复杂度为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n+m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482453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a typeface="仿宋_GB2312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dirty="0"/>
              <a:t>算法分析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smtClean="0"/>
              <a:t> 4.</a:t>
            </a:r>
            <a:r>
              <a:rPr lang="en-US" altLang="zh-CN" smtClean="0"/>
              <a:t>3</a:t>
            </a:r>
            <a:r>
              <a:rPr lang="zh-CN" altLang="zh-CN" smtClean="0"/>
              <a:t> 模式匹配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7167330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742" y="1923448"/>
            <a:ext cx="8627135" cy="95806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SzPct val="80000"/>
              <a:buNone/>
            </a:pPr>
            <a:r>
              <a:rPr lang="en-US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子串与主串</a:t>
            </a:r>
            <a:r>
              <a:rPr lang="zh-CN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中任意</a:t>
            </a:r>
            <a:r>
              <a:rPr lang="zh-CN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的字符组成的</a:t>
            </a:r>
            <a:r>
              <a:rPr lang="zh-CN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子序列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称为该串的</a:t>
            </a:r>
            <a:r>
              <a:rPr lang="zh-CN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子串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相应地</a:t>
            </a:r>
            <a:r>
              <a:rPr lang="zh-CN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包含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子串的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串称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主串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59742" y="4005163"/>
            <a:ext cx="450040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800" dirty="0" smtClean="0">
                <a:latin typeface="Arial" panose="020B0604020202020204" pitchFamily="34" charset="0"/>
              </a:rPr>
              <a:t>：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r>
              <a:rPr lang="zh-CN" altLang="zh-CN" sz="2800" dirty="0" smtClean="0">
                <a:latin typeface="Arial" panose="020B0604020202020204" pitchFamily="34" charset="0"/>
              </a:rPr>
              <a:t>a</a:t>
            </a:r>
            <a:r>
              <a:rPr lang="zh-CN" altLang="zh-CN" sz="2800" dirty="0">
                <a:latin typeface="Arial" panose="020B0604020202020204" pitchFamily="34" charset="0"/>
              </a:rPr>
              <a:t>= “Welcome to Beijing”</a:t>
            </a:r>
          </a:p>
          <a:p>
            <a:r>
              <a:rPr lang="zh-CN" altLang="zh-CN" sz="2800" dirty="0">
                <a:latin typeface="Arial" panose="020B0604020202020204" pitchFamily="34" charset="0"/>
              </a:rPr>
              <a:t>b= “Welcome”</a:t>
            </a:r>
          </a:p>
          <a:p>
            <a:r>
              <a:rPr lang="zh-CN" altLang="zh-CN" sz="2800" dirty="0">
                <a:latin typeface="Arial" panose="020B0604020202020204" pitchFamily="34" charset="0"/>
              </a:rPr>
              <a:t>c= “Bei”</a:t>
            </a:r>
          </a:p>
          <a:p>
            <a:r>
              <a:rPr lang="zh-CN" altLang="zh-CN" sz="2800" dirty="0">
                <a:latin typeface="Arial" panose="020B0604020202020204" pitchFamily="34" charset="0"/>
              </a:rPr>
              <a:t>d= “welcometo”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4.1 </a:t>
            </a:r>
            <a:r>
              <a:rPr lang="zh-CN" altLang="zh-CN" dirty="0" smtClean="0"/>
              <a:t>串及其</a:t>
            </a:r>
            <a:r>
              <a:rPr lang="zh-CN" altLang="zh-CN" dirty="0"/>
              <a:t>基本运算</a:t>
            </a:r>
          </a:p>
        </p:txBody>
      </p:sp>
      <p:sp>
        <p:nvSpPr>
          <p:cNvPr id="3" name="矩形 2"/>
          <p:cNvSpPr/>
          <p:nvPr/>
        </p:nvSpPr>
        <p:spPr>
          <a:xfrm>
            <a:off x="359742" y="2981676"/>
            <a:ext cx="8662928" cy="103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0000"/>
            </a:pPr>
            <a:r>
              <a:rPr lang="en-US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子串的位置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子串</a:t>
            </a:r>
            <a:r>
              <a:rPr lang="zh-CN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第一个字符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在主串中的</a:t>
            </a:r>
            <a:r>
              <a:rPr lang="zh-CN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序号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子串的位置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76056" y="4365104"/>
            <a:ext cx="3775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SzPct val="80000"/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的字串</a:t>
            </a:r>
            <a:endParaRPr lang="zh-CN" altLang="zh-CN" sz="2800" dirty="0">
              <a:solidFill>
                <a:srgbClr val="DF21C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77791" y="4988483"/>
            <a:ext cx="37734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latin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en-US" altLang="zh-CN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的字串</a:t>
            </a:r>
            <a:endParaRPr lang="zh-CN" altLang="zh-CN" dirty="0">
              <a:solidFill>
                <a:srgbClr val="DF21C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055413" y="6117468"/>
            <a:ext cx="36573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latin typeface="Arial" panose="020B0604020202020204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中的位置是</a:t>
            </a:r>
            <a:r>
              <a:rPr lang="en-US" altLang="zh-CN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endParaRPr lang="zh-CN" altLang="zh-CN" dirty="0">
              <a:solidFill>
                <a:srgbClr val="DF21C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68292" y="5594248"/>
            <a:ext cx="3500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SzPct val="80000"/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中的位置是</a:t>
            </a:r>
            <a:r>
              <a:rPr lang="en-US" altLang="zh-CN" sz="28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50825" y="1143000"/>
            <a:ext cx="3097039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串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的相关概念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07828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8" grpId="0"/>
      <p:bldP spid="9" grpId="0"/>
      <p:bldP spid="10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86518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本章主要内容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0611" y="1484784"/>
            <a:ext cx="820896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b="1">
                <a:solidFill>
                  <a:srgbClr val="993300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ea typeface="仿宋_GB2312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串的定义及其基本运算</a:t>
            </a:r>
          </a:p>
          <a:p>
            <a:r>
              <a:rPr lang="zh-CN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的顺序存储及其基本运算</a:t>
            </a:r>
          </a:p>
          <a:p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模式匹配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</a:p>
          <a:p>
            <a:endParaRPr lang="zh-CN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80252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211138" y="203995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 串</a:t>
            </a:r>
            <a:r>
              <a:rPr lang="zh-CN" altLang="en-US" dirty="0" smtClean="0"/>
              <a:t>的堆存储结构</a:t>
            </a:r>
            <a:endParaRPr lang="zh-CN" altLang="zh-CN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11138" y="1196752"/>
            <a:ext cx="848677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SzPct val="80000"/>
            </a:pPr>
            <a:r>
              <a:rPr lang="zh-CN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的堆式存储的思想：</a:t>
            </a:r>
          </a:p>
          <a:p>
            <a:pPr lvl="1"/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改变串定长存储的弊端：内存大小固定，存在空间浪费</a:t>
            </a:r>
          </a:p>
          <a:p>
            <a:pPr lvl="1"/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堆式存储：临时使用，临时分配存储空间，不用时归还。</a:t>
            </a:r>
          </a:p>
          <a:p>
            <a:r>
              <a:rPr lang="zh-CN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的堆式存储所需解决问题</a:t>
            </a:r>
            <a:r>
              <a:rPr lang="zh-CN" altLang="zh-CN" sz="3200" dirty="0" smtClean="0"/>
              <a:t>：</a:t>
            </a:r>
            <a:endParaRPr lang="zh-CN" altLang="zh-CN" dirty="0" smtClean="0"/>
          </a:p>
          <a:p>
            <a:pPr lvl="1"/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串在内存的定位：起始地址，长度标示</a:t>
            </a:r>
          </a:p>
          <a:p>
            <a:pPr lvl="1"/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内存空间的管理：分配和释放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12056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211138" y="203995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 串</a:t>
            </a:r>
            <a:r>
              <a:rPr lang="zh-CN" altLang="en-US" dirty="0" smtClean="0"/>
              <a:t>的堆存储结构</a:t>
            </a:r>
            <a:endParaRPr lang="zh-CN" altLang="zh-CN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11138" y="1100172"/>
            <a:ext cx="848677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SzPct val="80000"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</a:t>
            </a:r>
            <a:r>
              <a:rPr lang="zh-CN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堆存储</a:t>
            </a:r>
            <a:endParaRPr lang="zh-CN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以一组地址连续的存储单元存放字符串，串的空间在程序运行过程中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动态获取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，使用结束后，</a:t>
            </a:r>
            <a:r>
              <a:rPr lang="zh-CN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归还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堆空间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1527386" y="3789040"/>
            <a:ext cx="7437102" cy="31173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8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kumimoji="1" lang="en-US" altLang="zh-CN" sz="28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kumimoji="1" lang="en-US" altLang="zh-CN" sz="28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8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</a:t>
            </a:r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8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p_ch</a:t>
            </a:r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lang="en-US" altLang="zh-CN" sz="2800" dirty="0">
                <a:latin typeface="宋体" panose="02010600030101010101" pitchFamily="2" charset="-122"/>
                <a:ea typeface="仿宋_GB2312"/>
                <a:cs typeface="仿宋_GB2312"/>
              </a:rPr>
              <a:t> </a:t>
            </a:r>
            <a:r>
              <a:rPr lang="en-US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若串非空</a:t>
            </a:r>
            <a:r>
              <a:rPr lang="en-US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则按串长分配存储区</a:t>
            </a:r>
            <a:r>
              <a:rPr lang="en-US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en-US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否则</a:t>
            </a:r>
            <a:r>
              <a:rPr lang="en-US" altLang="zh-CN" dirty="0" err="1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p_ch</a:t>
            </a:r>
            <a:r>
              <a:rPr lang="zh-CN" alt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8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lang="en-US" altLang="zh-CN" sz="28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串长</a:t>
            </a:r>
            <a:endParaRPr kumimoji="1" lang="en-US" altLang="zh-CN" sz="28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800" dirty="0" err="1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Hstring</a:t>
            </a:r>
            <a:r>
              <a:rPr kumimoji="1"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8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178" y="3260412"/>
            <a:ext cx="3813865" cy="58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字符串类型定义：</a:t>
            </a:r>
            <a:endParaRPr lang="zh-CN" altLang="zh-CN" sz="2800" dirty="0">
              <a:solidFill>
                <a:srgbClr val="002A7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17928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211138" y="203995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 串</a:t>
            </a:r>
            <a:r>
              <a:rPr lang="zh-CN" altLang="en-US" dirty="0" smtClean="0"/>
              <a:t>的堆存储结构</a:t>
            </a:r>
            <a:endParaRPr lang="zh-CN" altLang="zh-CN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11138" y="1100172"/>
            <a:ext cx="8486775" cy="160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SzPct val="80000"/>
            </a:pPr>
            <a:r>
              <a:rPr lang="zh-CN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堆存储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基本思想</a:t>
            </a:r>
            <a:endParaRPr lang="zh-CN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在内存中开辟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足够大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地址连续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的存储空间作为应用程序中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所有串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的可利用存储空间－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堆空间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382" y="2774739"/>
            <a:ext cx="84867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根据每个串的长度，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动态地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为每个串在堆空间内申请相应大小的存储区域，将串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顺序存储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在所申请的区域中。</a:t>
            </a:r>
            <a:endParaRPr lang="zh-CN" altLang="en-US" sz="2800" dirty="0">
              <a:solidFill>
                <a:srgbClr val="002A7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87522" y="4228003"/>
            <a:ext cx="7900848" cy="2448272"/>
            <a:chOff x="1087522" y="4228003"/>
            <a:chExt cx="7900848" cy="2448272"/>
          </a:xfrm>
        </p:grpSpPr>
        <p:grpSp>
          <p:nvGrpSpPr>
            <p:cNvPr id="22" name="组合 21"/>
            <p:cNvGrpSpPr/>
            <p:nvPr/>
          </p:nvGrpSpPr>
          <p:grpSpPr>
            <a:xfrm>
              <a:off x="4163834" y="4228003"/>
              <a:ext cx="4824536" cy="2448272"/>
              <a:chOff x="1763688" y="4293096"/>
              <a:chExt cx="4824536" cy="24482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699792" y="4293096"/>
                <a:ext cx="3888432" cy="2420888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699792" y="4293096"/>
                <a:ext cx="792088" cy="504056"/>
              </a:xfrm>
              <a:prstGeom prst="rect">
                <a:avLst/>
              </a:prstGeom>
              <a:noFill/>
              <a:ln w="349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99792" y="5589240"/>
                <a:ext cx="3888432" cy="1152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572000" y="5085184"/>
                <a:ext cx="2016224" cy="50405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572000" y="5085184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5220072" y="5589240"/>
                <a:ext cx="136815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763688" y="5283853"/>
                <a:ext cx="8628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store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983060" y="5745518"/>
                <a:ext cx="7139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free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V="1">
                <a:off x="4896036" y="5589240"/>
                <a:ext cx="0" cy="5314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3357871" y="6186499"/>
                <a:ext cx="2339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2A7E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（未分配区域）</a:t>
                </a:r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726485" y="4490935"/>
                <a:ext cx="2339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（已分配区域）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087522" y="4352814"/>
              <a:ext cx="3416320" cy="892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DF21C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堆空间</a:t>
              </a:r>
              <a:r>
                <a:rPr lang="en-US" altLang="zh-CN" sz="2800" dirty="0">
                  <a:solidFill>
                    <a:srgbClr val="DF21C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: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en-US" altLang="zh-CN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char store[SMAX+1]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119591" y="5419223"/>
              <a:ext cx="2984272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DF21C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自由区指针</a:t>
              </a:r>
              <a:r>
                <a:rPr lang="en-US" altLang="zh-CN" sz="2800" dirty="0">
                  <a:solidFill>
                    <a:srgbClr val="DF21C4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: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en-US" altLang="zh-CN" dirty="0" err="1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</a:t>
              </a:r>
              <a:r>
                <a:rPr lang="en-US" altLang="zh-CN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free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74751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211138" y="203995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 串</a:t>
            </a:r>
            <a:r>
              <a:rPr lang="zh-CN" altLang="en-US" dirty="0" smtClean="0"/>
              <a:t>的堆存储结构</a:t>
            </a:r>
            <a:endParaRPr lang="zh-CN" altLang="zh-CN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11138" y="1100172"/>
            <a:ext cx="8486775" cy="54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SzPct val="80000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串名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的存储映像</a:t>
            </a:r>
            <a:endParaRPr lang="zh-CN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114" y="1725445"/>
            <a:ext cx="87453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包括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串名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串值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 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，当将一个串的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串值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存储到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堆存储区域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时，还需要在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串名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堆的存储位置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之间建立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对应关系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，即串名的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存储映象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，也称为串的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索引表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solidFill>
                <a:srgbClr val="002A7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6672" y="43812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 带串长度的索引表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1170" y="5043848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</a:t>
            </a:r>
            <a:r>
              <a:rPr lang="zh-CN" altLang="zh-CN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末尾</a:t>
            </a:r>
            <a:r>
              <a:rPr lang="zh-CN" altLang="zh-CN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指针的索引表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4552" y="3657089"/>
            <a:ext cx="7929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常见的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串名－串值存储映像索引表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有：</a:t>
            </a:r>
          </a:p>
        </p:txBody>
      </p:sp>
    </p:spTree>
    <p:extLst>
      <p:ext uri="{BB962C8B-B14F-4D97-AF65-F5344CB8AC3E}">
        <p14:creationId xmlns:p14="http://schemas.microsoft.com/office/powerpoint/2010/main" val="215302192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211138" y="203995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 串</a:t>
            </a:r>
            <a:r>
              <a:rPr lang="zh-CN" altLang="en-US" dirty="0" smtClean="0"/>
              <a:t>的堆存储结构</a:t>
            </a:r>
            <a:endParaRPr lang="zh-CN" altLang="zh-CN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11138" y="1100172"/>
            <a:ext cx="8486775" cy="54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SzPct val="80000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串名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的存储映像</a:t>
            </a:r>
            <a:endParaRPr lang="zh-CN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77987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 带串长度的索引表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2472615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typedef  struct {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 name[MAXNAME];　</a:t>
            </a:r>
            <a:r>
              <a:rPr lang="zh-CN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/*串名*/</a:t>
            </a:r>
          </a:p>
          <a:p>
            <a:pPr eaLnBrk="1" hangingPunct="1">
              <a:buClr>
                <a:schemeClr val="folHlink"/>
              </a:buClr>
            </a:pP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length;　</a:t>
            </a:r>
            <a:r>
              <a:rPr lang="zh-CN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/*串长*/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*stradr;  </a:t>
            </a:r>
            <a:r>
              <a:rPr lang="zh-CN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/*起始地址*/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LNode;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5" descr="t4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69" y="4581128"/>
            <a:ext cx="69119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63766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211138" y="203995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5</a:t>
            </a:r>
            <a:r>
              <a:rPr lang="zh-CN" altLang="zh-CN" dirty="0" smtClean="0"/>
              <a:t> 串</a:t>
            </a:r>
            <a:r>
              <a:rPr lang="zh-CN" altLang="en-US" dirty="0" smtClean="0"/>
              <a:t>的链式存储结构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207323" y="1270380"/>
            <a:ext cx="8856983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dirty="0" smtClean="0">
                <a:ea typeface="楷体" pitchFamily="49" charset="-122"/>
                <a:cs typeface="Times New Roman" pitchFamily="18" charset="0"/>
              </a:rPr>
              <a:t>采用链式存储结构的串－</a:t>
            </a:r>
            <a:r>
              <a:rPr lang="zh-CN" altLang="en-US" sz="28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链串</a:t>
            </a:r>
            <a:r>
              <a:rPr lang="zh-CN" altLang="en-US" sz="28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 smtClean="0">
                <a:ea typeface="楷体" pitchFamily="49" charset="-122"/>
                <a:cs typeface="Times New Roman" pitchFamily="18" charset="0"/>
              </a:rPr>
              <a:t>链</a:t>
            </a:r>
            <a:r>
              <a:rPr lang="zh-CN" altLang="en-US" sz="2800" dirty="0">
                <a:ea typeface="楷体" pitchFamily="49" charset="-122"/>
                <a:cs typeface="Times New Roman" pitchFamily="18" charset="0"/>
              </a:rPr>
              <a:t>串中的</a:t>
            </a:r>
            <a:r>
              <a:rPr lang="zh-CN" altLang="en-US" sz="28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一个结点可以</a:t>
            </a:r>
            <a:r>
              <a:rPr lang="zh-CN" altLang="en-US" sz="28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存储一个或多</a:t>
            </a:r>
            <a:r>
              <a:rPr lang="zh-CN" altLang="en-US" sz="28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个字符</a:t>
            </a:r>
            <a:r>
              <a:rPr lang="zh-CN" altLang="en-US" sz="2800" dirty="0">
                <a:ea typeface="楷体" pitchFamily="49" charset="-122"/>
                <a:cs typeface="Times New Roman" pitchFamily="18" charset="0"/>
              </a:rPr>
              <a:t>。通常将链串中每个结点所存储的</a:t>
            </a:r>
            <a:r>
              <a:rPr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字符个数</a:t>
            </a:r>
            <a:r>
              <a:rPr lang="zh-CN" altLang="en-US" sz="2800" dirty="0">
                <a:ea typeface="楷体" pitchFamily="49" charset="-122"/>
                <a:cs typeface="Times New Roman" pitchFamily="18" charset="0"/>
              </a:rPr>
              <a:t>称为</a:t>
            </a:r>
            <a:r>
              <a:rPr lang="zh-CN" altLang="en-US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结点大小</a:t>
            </a:r>
            <a:r>
              <a:rPr lang="zh-CN" altLang="en-US" sz="28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2810804" y="4286867"/>
            <a:ext cx="4669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结点大小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的链串 </a:t>
            </a:r>
          </a:p>
        </p:txBody>
      </p: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3484135" y="335161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54"/>
          <p:cNvSpPr>
            <a:spLocks noChangeArrowheads="1"/>
          </p:cNvSpPr>
          <p:nvPr/>
        </p:nvSpPr>
        <p:spPr bwMode="auto">
          <a:xfrm>
            <a:off x="5462160" y="335161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626435" y="4736760"/>
            <a:ext cx="7599317" cy="1529183"/>
            <a:chOff x="466623" y="5163118"/>
            <a:chExt cx="7599317" cy="1529183"/>
          </a:xfrm>
        </p:grpSpPr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1338284" y="5542048"/>
              <a:ext cx="539750" cy="431800"/>
            </a:xfrm>
            <a:prstGeom prst="rect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1879622" y="5542048"/>
              <a:ext cx="539750" cy="431800"/>
            </a:xfrm>
            <a:prstGeom prst="rect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2776559" y="5542048"/>
              <a:ext cx="539750" cy="431800"/>
            </a:xfrm>
            <a:prstGeom prst="rect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800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8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3317897" y="5542048"/>
              <a:ext cx="539750" cy="431800"/>
            </a:xfrm>
            <a:prstGeom prst="rect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5742108" y="5529348"/>
              <a:ext cx="5762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kumimoji="1" lang="en-US" altLang="zh-CN" dirty="0">
                <a:ea typeface="宋体" pitchFamily="2" charset="-122"/>
              </a:endParaRP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466623" y="5163118"/>
              <a:ext cx="8509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0000FF"/>
                  </a:solidFill>
                </a:rPr>
                <a:t>head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>
              <a:off x="762022" y="575794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>
              <a:off x="2201884" y="575794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3643334" y="575794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410178" y="5542048"/>
              <a:ext cx="1655762" cy="431800"/>
              <a:chOff x="7278617" y="5239124"/>
              <a:chExt cx="1655762" cy="431800"/>
            </a:xfrm>
          </p:grpSpPr>
          <p:sp>
            <p:nvSpPr>
              <p:cNvPr id="53" name="Rectangle 40"/>
              <p:cNvSpPr>
                <a:spLocks noChangeArrowheads="1"/>
              </p:cNvSpPr>
              <p:nvPr/>
            </p:nvSpPr>
            <p:spPr bwMode="auto">
              <a:xfrm>
                <a:off x="7853292" y="5239124"/>
                <a:ext cx="539750" cy="431800"/>
              </a:xfrm>
              <a:prstGeom prst="rect">
                <a:avLst/>
              </a:prstGeom>
              <a:ln>
                <a:solidFill>
                  <a:srgbClr val="0000FF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800" i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en-US" altLang="zh-CN" sz="2800" i="1" baseline="-25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41"/>
              <p:cNvSpPr>
                <a:spLocks noChangeArrowheads="1"/>
              </p:cNvSpPr>
              <p:nvPr/>
            </p:nvSpPr>
            <p:spPr bwMode="auto">
              <a:xfrm>
                <a:off x="8394629" y="5239124"/>
                <a:ext cx="539750" cy="431800"/>
              </a:xfrm>
              <a:prstGeom prst="rect">
                <a:avLst/>
              </a:prstGeom>
              <a:ln>
                <a:solidFill>
                  <a:srgbClr val="0000FF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61" name="Line 48"/>
              <p:cNvSpPr>
                <a:spLocks noChangeShapeType="1"/>
              </p:cNvSpPr>
              <p:nvPr/>
            </p:nvSpPr>
            <p:spPr bwMode="auto">
              <a:xfrm>
                <a:off x="7278617" y="5455024"/>
                <a:ext cx="5762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2593949" y="6169081"/>
              <a:ext cx="408373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latin typeface="楷体" pitchFamily="49" charset="-122"/>
                  <a:ea typeface="楷体" pitchFamily="49" charset="-122"/>
                </a:rPr>
                <a:t>结点大小</a:t>
              </a:r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为</a:t>
              </a:r>
              <a:r>
                <a:rPr lang="en-US" altLang="zh-CN" sz="28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的链串 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193337" y="5542048"/>
              <a:ext cx="1443038" cy="431800"/>
              <a:chOff x="5824636" y="6054462"/>
              <a:chExt cx="1443038" cy="431800"/>
            </a:xfrm>
          </p:grpSpPr>
          <p:sp>
            <p:nvSpPr>
              <p:cNvPr id="78" name="Rectangle 38"/>
              <p:cNvSpPr>
                <a:spLocks noChangeArrowheads="1"/>
              </p:cNvSpPr>
              <p:nvPr/>
            </p:nvSpPr>
            <p:spPr bwMode="auto">
              <a:xfrm>
                <a:off x="5824636" y="6054462"/>
                <a:ext cx="539750" cy="431800"/>
              </a:xfrm>
              <a:prstGeom prst="rect">
                <a:avLst/>
              </a:prstGeom>
              <a:ln>
                <a:solidFill>
                  <a:srgbClr val="0000FF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800" i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en-US" altLang="zh-CN" sz="2800" baseline="-25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Rectangle 39"/>
              <p:cNvSpPr>
                <a:spLocks noChangeArrowheads="1"/>
              </p:cNvSpPr>
              <p:nvPr/>
            </p:nvSpPr>
            <p:spPr bwMode="auto">
              <a:xfrm>
                <a:off x="6365974" y="6054462"/>
                <a:ext cx="539750" cy="431800"/>
              </a:xfrm>
              <a:prstGeom prst="rect">
                <a:avLst/>
              </a:prstGeom>
              <a:ln>
                <a:solidFill>
                  <a:srgbClr val="0000FF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Line 47"/>
              <p:cNvSpPr>
                <a:spLocks noChangeShapeType="1"/>
              </p:cNvSpPr>
              <p:nvPr/>
            </p:nvSpPr>
            <p:spPr bwMode="auto">
              <a:xfrm>
                <a:off x="6691411" y="6270362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395536" y="3429000"/>
            <a:ext cx="8183163" cy="747018"/>
            <a:chOff x="235724" y="3855358"/>
            <a:chExt cx="8183163" cy="747018"/>
          </a:xfrm>
        </p:grpSpPr>
        <p:grpSp>
          <p:nvGrpSpPr>
            <p:cNvPr id="105" name="组合 104"/>
            <p:cNvGrpSpPr/>
            <p:nvPr/>
          </p:nvGrpSpPr>
          <p:grpSpPr>
            <a:xfrm>
              <a:off x="235724" y="3855358"/>
              <a:ext cx="8134521" cy="725051"/>
              <a:chOff x="258392" y="3728780"/>
              <a:chExt cx="8134521" cy="725051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1195516" y="4020056"/>
                <a:ext cx="2083300" cy="431800"/>
                <a:chOff x="2551258" y="3993870"/>
                <a:chExt cx="2725024" cy="431800"/>
              </a:xfrm>
            </p:grpSpPr>
            <p:sp>
              <p:nvSpPr>
                <p:cNvPr id="81" name="Rectangle 38"/>
                <p:cNvSpPr>
                  <a:spLocks noChangeArrowheads="1"/>
                </p:cNvSpPr>
                <p:nvPr/>
              </p:nvSpPr>
              <p:spPr bwMode="auto">
                <a:xfrm>
                  <a:off x="2551258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i="1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altLang="zh-CN" sz="2800" baseline="-25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Rectangle 39"/>
                <p:cNvSpPr>
                  <a:spLocks noChangeArrowheads="1"/>
                </p:cNvSpPr>
                <p:nvPr/>
              </p:nvSpPr>
              <p:spPr bwMode="auto">
                <a:xfrm>
                  <a:off x="3092596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3" name="Rectangle 39"/>
                <p:cNvSpPr>
                  <a:spLocks noChangeArrowheads="1"/>
                </p:cNvSpPr>
                <p:nvPr/>
              </p:nvSpPr>
              <p:spPr bwMode="auto">
                <a:xfrm>
                  <a:off x="3633664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4" name="Rectangle 39"/>
                <p:cNvSpPr>
                  <a:spLocks noChangeArrowheads="1"/>
                </p:cNvSpPr>
                <p:nvPr/>
              </p:nvSpPr>
              <p:spPr bwMode="auto">
                <a:xfrm>
                  <a:off x="4173414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5" name="Rectangle 39"/>
                <p:cNvSpPr>
                  <a:spLocks noChangeArrowheads="1"/>
                </p:cNvSpPr>
                <p:nvPr/>
              </p:nvSpPr>
              <p:spPr bwMode="auto">
                <a:xfrm>
                  <a:off x="4736532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zh-CN" altLang="zh-CN" sz="2000" baseline="-25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3713291" y="4020056"/>
                <a:ext cx="2083300" cy="431800"/>
                <a:chOff x="2551258" y="3993870"/>
                <a:chExt cx="2725024" cy="431800"/>
              </a:xfrm>
            </p:grpSpPr>
            <p:sp>
              <p:nvSpPr>
                <p:cNvPr id="88" name="Rectangle 38"/>
                <p:cNvSpPr>
                  <a:spLocks noChangeArrowheads="1"/>
                </p:cNvSpPr>
                <p:nvPr/>
              </p:nvSpPr>
              <p:spPr bwMode="auto">
                <a:xfrm>
                  <a:off x="2551258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i="1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e</a:t>
                  </a:r>
                  <a:endParaRPr lang="en-US" altLang="zh-CN" sz="2800" baseline="-25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9" name="Rectangle 39"/>
                <p:cNvSpPr>
                  <a:spLocks noChangeArrowheads="1"/>
                </p:cNvSpPr>
                <p:nvPr/>
              </p:nvSpPr>
              <p:spPr bwMode="auto">
                <a:xfrm>
                  <a:off x="3092596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0" name="Rectangle 39"/>
                <p:cNvSpPr>
                  <a:spLocks noChangeArrowheads="1"/>
                </p:cNvSpPr>
                <p:nvPr/>
              </p:nvSpPr>
              <p:spPr bwMode="auto">
                <a:xfrm>
                  <a:off x="3633664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1" name="Rectangle 39"/>
                <p:cNvSpPr>
                  <a:spLocks noChangeArrowheads="1"/>
                </p:cNvSpPr>
                <p:nvPr/>
              </p:nvSpPr>
              <p:spPr bwMode="auto">
                <a:xfrm>
                  <a:off x="4173414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2" name="Rectangle 39"/>
                <p:cNvSpPr>
                  <a:spLocks noChangeArrowheads="1"/>
                </p:cNvSpPr>
                <p:nvPr/>
              </p:nvSpPr>
              <p:spPr bwMode="auto">
                <a:xfrm>
                  <a:off x="4736532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zh-CN" altLang="zh-CN" sz="2000" baseline="-25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6309613" y="4018082"/>
                <a:ext cx="2083300" cy="435749"/>
                <a:chOff x="2551258" y="3989921"/>
                <a:chExt cx="2725024" cy="435749"/>
              </a:xfrm>
            </p:grpSpPr>
            <p:sp>
              <p:nvSpPr>
                <p:cNvPr id="94" name="Rectangle 38"/>
                <p:cNvSpPr>
                  <a:spLocks noChangeArrowheads="1"/>
                </p:cNvSpPr>
                <p:nvPr/>
              </p:nvSpPr>
              <p:spPr bwMode="auto">
                <a:xfrm>
                  <a:off x="2551258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i="1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k</a:t>
                  </a:r>
                  <a:endParaRPr lang="en-US" altLang="zh-CN" sz="2800" baseline="-25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5" name="Rectangle 39"/>
                <p:cNvSpPr>
                  <a:spLocks noChangeArrowheads="1"/>
                </p:cNvSpPr>
                <p:nvPr/>
              </p:nvSpPr>
              <p:spPr bwMode="auto">
                <a:xfrm>
                  <a:off x="3092596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#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6" name="Rectangle 39"/>
                <p:cNvSpPr>
                  <a:spLocks noChangeArrowheads="1"/>
                </p:cNvSpPr>
                <p:nvPr/>
              </p:nvSpPr>
              <p:spPr bwMode="auto">
                <a:xfrm>
                  <a:off x="3633664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#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Rectangle 39"/>
                <p:cNvSpPr>
                  <a:spLocks noChangeArrowheads="1"/>
                </p:cNvSpPr>
                <p:nvPr/>
              </p:nvSpPr>
              <p:spPr bwMode="auto">
                <a:xfrm>
                  <a:off x="4196781" y="3989921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#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8" name="Rectangle 39"/>
                <p:cNvSpPr>
                  <a:spLocks noChangeArrowheads="1"/>
                </p:cNvSpPr>
                <p:nvPr/>
              </p:nvSpPr>
              <p:spPr bwMode="auto">
                <a:xfrm>
                  <a:off x="4736532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zh-CN" altLang="zh-CN" sz="2000" baseline="-25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0" name="Line 46"/>
              <p:cNvSpPr>
                <a:spLocks noChangeShapeType="1"/>
              </p:cNvSpPr>
              <p:nvPr/>
            </p:nvSpPr>
            <p:spPr bwMode="auto">
              <a:xfrm>
                <a:off x="3122049" y="4231530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46"/>
              <p:cNvSpPr>
                <a:spLocks noChangeShapeType="1"/>
              </p:cNvSpPr>
              <p:nvPr/>
            </p:nvSpPr>
            <p:spPr bwMode="auto">
              <a:xfrm>
                <a:off x="5733350" y="4249697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" name="Text Box 44"/>
              <p:cNvSpPr txBox="1">
                <a:spLocks noChangeArrowheads="1"/>
              </p:cNvSpPr>
              <p:nvPr/>
            </p:nvSpPr>
            <p:spPr bwMode="auto">
              <a:xfrm>
                <a:off x="258392" y="3728780"/>
                <a:ext cx="85094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 smtClean="0">
                    <a:solidFill>
                      <a:srgbClr val="0000FF"/>
                    </a:solidFill>
                  </a:rPr>
                  <a:t>head</a:t>
                </a:r>
                <a:endParaRPr lang="en-US" altLang="zh-CN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3" name="Line 45"/>
              <p:cNvSpPr>
                <a:spLocks noChangeShapeType="1"/>
              </p:cNvSpPr>
              <p:nvPr/>
            </p:nvSpPr>
            <p:spPr bwMode="auto">
              <a:xfrm>
                <a:off x="553791" y="4318878"/>
                <a:ext cx="5762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7926444" y="4140711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62530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211138" y="203995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5</a:t>
            </a:r>
            <a:r>
              <a:rPr lang="zh-CN" altLang="zh-CN" dirty="0" smtClean="0"/>
              <a:t> 串</a:t>
            </a:r>
            <a:r>
              <a:rPr lang="zh-CN" altLang="en-US" dirty="0" smtClean="0"/>
              <a:t>的链式存储结构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42121" y="1200062"/>
            <a:ext cx="8856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457200" eaLnBrk="1" hangingPunct="1">
              <a:lnSpc>
                <a:spcPct val="15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采用链式存储结构的串－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链串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-457200" eaLnBrk="1" hangingPunct="1">
              <a:lnSpc>
                <a:spcPct val="15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链串中的</a:t>
            </a:r>
            <a:r>
              <a:rPr lang="zh-CN" altLang="en-US" sz="28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一个结点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可以存储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一个或多个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字符。</a:t>
            </a:r>
            <a:endParaRPr lang="en-US" altLang="zh-CN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-457200" eaLnBrk="1" hangingPunct="1">
              <a:lnSpc>
                <a:spcPct val="15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链串中每个结点所存储的</a:t>
            </a:r>
            <a:r>
              <a:rPr lang="zh-CN" altLang="en-US" sz="28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字符个数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结点大小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2810804" y="4286867"/>
            <a:ext cx="4669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结点大小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的链串 </a:t>
            </a:r>
          </a:p>
        </p:txBody>
      </p: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3484135" y="335161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54"/>
          <p:cNvSpPr>
            <a:spLocks noChangeArrowheads="1"/>
          </p:cNvSpPr>
          <p:nvPr/>
        </p:nvSpPr>
        <p:spPr bwMode="auto">
          <a:xfrm>
            <a:off x="5462160" y="335161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626435" y="4736760"/>
            <a:ext cx="7599317" cy="1529183"/>
            <a:chOff x="466623" y="5163118"/>
            <a:chExt cx="7599317" cy="1529183"/>
          </a:xfrm>
        </p:grpSpPr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1338284" y="5542048"/>
              <a:ext cx="539750" cy="431800"/>
            </a:xfrm>
            <a:prstGeom prst="rect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1879622" y="5542048"/>
              <a:ext cx="539750" cy="431800"/>
            </a:xfrm>
            <a:prstGeom prst="rect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2776559" y="5542048"/>
              <a:ext cx="539750" cy="431800"/>
            </a:xfrm>
            <a:prstGeom prst="rect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800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8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3317897" y="5542048"/>
              <a:ext cx="539750" cy="431800"/>
            </a:xfrm>
            <a:prstGeom prst="rect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5742108" y="5529348"/>
              <a:ext cx="5762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kumimoji="1" lang="en-US" altLang="zh-CN" dirty="0">
                <a:ea typeface="宋体" pitchFamily="2" charset="-122"/>
              </a:endParaRP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466623" y="5163118"/>
              <a:ext cx="8509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0000FF"/>
                  </a:solidFill>
                </a:rPr>
                <a:t>head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>
              <a:off x="762022" y="575794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>
              <a:off x="2201884" y="575794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3643334" y="575794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410178" y="5542048"/>
              <a:ext cx="1655762" cy="431800"/>
              <a:chOff x="7278617" y="5239124"/>
              <a:chExt cx="1655762" cy="431800"/>
            </a:xfrm>
          </p:grpSpPr>
          <p:sp>
            <p:nvSpPr>
              <p:cNvPr id="53" name="Rectangle 40"/>
              <p:cNvSpPr>
                <a:spLocks noChangeArrowheads="1"/>
              </p:cNvSpPr>
              <p:nvPr/>
            </p:nvSpPr>
            <p:spPr bwMode="auto">
              <a:xfrm>
                <a:off x="7853292" y="5239124"/>
                <a:ext cx="539750" cy="431800"/>
              </a:xfrm>
              <a:prstGeom prst="rect">
                <a:avLst/>
              </a:prstGeom>
              <a:ln>
                <a:solidFill>
                  <a:srgbClr val="0000FF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800" i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en-US" altLang="zh-CN" sz="2800" i="1" baseline="-25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41"/>
              <p:cNvSpPr>
                <a:spLocks noChangeArrowheads="1"/>
              </p:cNvSpPr>
              <p:nvPr/>
            </p:nvSpPr>
            <p:spPr bwMode="auto">
              <a:xfrm>
                <a:off x="8394629" y="5239124"/>
                <a:ext cx="539750" cy="431800"/>
              </a:xfrm>
              <a:prstGeom prst="rect">
                <a:avLst/>
              </a:prstGeom>
              <a:ln>
                <a:solidFill>
                  <a:srgbClr val="0000FF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61" name="Line 48"/>
              <p:cNvSpPr>
                <a:spLocks noChangeShapeType="1"/>
              </p:cNvSpPr>
              <p:nvPr/>
            </p:nvSpPr>
            <p:spPr bwMode="auto">
              <a:xfrm>
                <a:off x="7278617" y="5455024"/>
                <a:ext cx="5762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2593949" y="6169081"/>
              <a:ext cx="408373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latin typeface="楷体" pitchFamily="49" charset="-122"/>
                  <a:ea typeface="楷体" pitchFamily="49" charset="-122"/>
                </a:rPr>
                <a:t>结点大小</a:t>
              </a:r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为</a:t>
              </a:r>
              <a:r>
                <a:rPr lang="en-US" altLang="zh-CN" sz="28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的链串 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193337" y="5542048"/>
              <a:ext cx="1443038" cy="431800"/>
              <a:chOff x="5824636" y="6054462"/>
              <a:chExt cx="1443038" cy="431800"/>
            </a:xfrm>
          </p:grpSpPr>
          <p:sp>
            <p:nvSpPr>
              <p:cNvPr id="78" name="Rectangle 38"/>
              <p:cNvSpPr>
                <a:spLocks noChangeArrowheads="1"/>
              </p:cNvSpPr>
              <p:nvPr/>
            </p:nvSpPr>
            <p:spPr bwMode="auto">
              <a:xfrm>
                <a:off x="5824636" y="6054462"/>
                <a:ext cx="539750" cy="431800"/>
              </a:xfrm>
              <a:prstGeom prst="rect">
                <a:avLst/>
              </a:prstGeom>
              <a:ln>
                <a:solidFill>
                  <a:srgbClr val="0000FF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800" i="1" dirty="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en-US" altLang="zh-CN" sz="2800" baseline="-25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Rectangle 39"/>
              <p:cNvSpPr>
                <a:spLocks noChangeArrowheads="1"/>
              </p:cNvSpPr>
              <p:nvPr/>
            </p:nvSpPr>
            <p:spPr bwMode="auto">
              <a:xfrm>
                <a:off x="6365974" y="6054462"/>
                <a:ext cx="539750" cy="431800"/>
              </a:xfrm>
              <a:prstGeom prst="rect">
                <a:avLst/>
              </a:prstGeom>
              <a:ln>
                <a:solidFill>
                  <a:srgbClr val="0000FF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Line 47"/>
              <p:cNvSpPr>
                <a:spLocks noChangeShapeType="1"/>
              </p:cNvSpPr>
              <p:nvPr/>
            </p:nvSpPr>
            <p:spPr bwMode="auto">
              <a:xfrm>
                <a:off x="6691411" y="6270362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395536" y="3429000"/>
            <a:ext cx="8183163" cy="747018"/>
            <a:chOff x="235724" y="3855358"/>
            <a:chExt cx="8183163" cy="747018"/>
          </a:xfrm>
        </p:grpSpPr>
        <p:grpSp>
          <p:nvGrpSpPr>
            <p:cNvPr id="105" name="组合 104"/>
            <p:cNvGrpSpPr/>
            <p:nvPr/>
          </p:nvGrpSpPr>
          <p:grpSpPr>
            <a:xfrm>
              <a:off x="235724" y="3855358"/>
              <a:ext cx="8134521" cy="725051"/>
              <a:chOff x="258392" y="3728780"/>
              <a:chExt cx="8134521" cy="725051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1195516" y="4020056"/>
                <a:ext cx="2083300" cy="431800"/>
                <a:chOff x="2551258" y="3993870"/>
                <a:chExt cx="2725024" cy="431800"/>
              </a:xfrm>
            </p:grpSpPr>
            <p:sp>
              <p:nvSpPr>
                <p:cNvPr id="81" name="Rectangle 38"/>
                <p:cNvSpPr>
                  <a:spLocks noChangeArrowheads="1"/>
                </p:cNvSpPr>
                <p:nvPr/>
              </p:nvSpPr>
              <p:spPr bwMode="auto">
                <a:xfrm>
                  <a:off x="2551258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i="1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altLang="zh-CN" sz="2800" baseline="-25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Rectangle 39"/>
                <p:cNvSpPr>
                  <a:spLocks noChangeArrowheads="1"/>
                </p:cNvSpPr>
                <p:nvPr/>
              </p:nvSpPr>
              <p:spPr bwMode="auto">
                <a:xfrm>
                  <a:off x="3092596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3" name="Rectangle 39"/>
                <p:cNvSpPr>
                  <a:spLocks noChangeArrowheads="1"/>
                </p:cNvSpPr>
                <p:nvPr/>
              </p:nvSpPr>
              <p:spPr bwMode="auto">
                <a:xfrm>
                  <a:off x="3633664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4" name="Rectangle 39"/>
                <p:cNvSpPr>
                  <a:spLocks noChangeArrowheads="1"/>
                </p:cNvSpPr>
                <p:nvPr/>
              </p:nvSpPr>
              <p:spPr bwMode="auto">
                <a:xfrm>
                  <a:off x="4173414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5" name="Rectangle 39"/>
                <p:cNvSpPr>
                  <a:spLocks noChangeArrowheads="1"/>
                </p:cNvSpPr>
                <p:nvPr/>
              </p:nvSpPr>
              <p:spPr bwMode="auto">
                <a:xfrm>
                  <a:off x="4736532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zh-CN" altLang="zh-CN" sz="2000" baseline="-25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3713291" y="4020056"/>
                <a:ext cx="2083300" cy="431800"/>
                <a:chOff x="2551258" y="3993870"/>
                <a:chExt cx="2725024" cy="431800"/>
              </a:xfrm>
            </p:grpSpPr>
            <p:sp>
              <p:nvSpPr>
                <p:cNvPr id="88" name="Rectangle 38"/>
                <p:cNvSpPr>
                  <a:spLocks noChangeArrowheads="1"/>
                </p:cNvSpPr>
                <p:nvPr/>
              </p:nvSpPr>
              <p:spPr bwMode="auto">
                <a:xfrm>
                  <a:off x="2551258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i="1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e</a:t>
                  </a:r>
                  <a:endParaRPr lang="en-US" altLang="zh-CN" sz="2800" baseline="-25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9" name="Rectangle 39"/>
                <p:cNvSpPr>
                  <a:spLocks noChangeArrowheads="1"/>
                </p:cNvSpPr>
                <p:nvPr/>
              </p:nvSpPr>
              <p:spPr bwMode="auto">
                <a:xfrm>
                  <a:off x="3092596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0" name="Rectangle 39"/>
                <p:cNvSpPr>
                  <a:spLocks noChangeArrowheads="1"/>
                </p:cNvSpPr>
                <p:nvPr/>
              </p:nvSpPr>
              <p:spPr bwMode="auto">
                <a:xfrm>
                  <a:off x="3633664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1" name="Rectangle 39"/>
                <p:cNvSpPr>
                  <a:spLocks noChangeArrowheads="1"/>
                </p:cNvSpPr>
                <p:nvPr/>
              </p:nvSpPr>
              <p:spPr bwMode="auto">
                <a:xfrm>
                  <a:off x="4173414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2" name="Rectangle 39"/>
                <p:cNvSpPr>
                  <a:spLocks noChangeArrowheads="1"/>
                </p:cNvSpPr>
                <p:nvPr/>
              </p:nvSpPr>
              <p:spPr bwMode="auto">
                <a:xfrm>
                  <a:off x="4736532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zh-CN" altLang="zh-CN" sz="2000" baseline="-25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6309613" y="4018082"/>
                <a:ext cx="2083300" cy="435749"/>
                <a:chOff x="2551258" y="3989921"/>
                <a:chExt cx="2725024" cy="435749"/>
              </a:xfrm>
            </p:grpSpPr>
            <p:sp>
              <p:nvSpPr>
                <p:cNvPr id="94" name="Rectangle 38"/>
                <p:cNvSpPr>
                  <a:spLocks noChangeArrowheads="1"/>
                </p:cNvSpPr>
                <p:nvPr/>
              </p:nvSpPr>
              <p:spPr bwMode="auto">
                <a:xfrm>
                  <a:off x="2551258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i="1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k</a:t>
                  </a:r>
                  <a:endParaRPr lang="en-US" altLang="zh-CN" sz="2800" baseline="-25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5" name="Rectangle 39"/>
                <p:cNvSpPr>
                  <a:spLocks noChangeArrowheads="1"/>
                </p:cNvSpPr>
                <p:nvPr/>
              </p:nvSpPr>
              <p:spPr bwMode="auto">
                <a:xfrm>
                  <a:off x="3092596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#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6" name="Rectangle 39"/>
                <p:cNvSpPr>
                  <a:spLocks noChangeArrowheads="1"/>
                </p:cNvSpPr>
                <p:nvPr/>
              </p:nvSpPr>
              <p:spPr bwMode="auto">
                <a:xfrm>
                  <a:off x="3633664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#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Rectangle 39"/>
                <p:cNvSpPr>
                  <a:spLocks noChangeArrowheads="1"/>
                </p:cNvSpPr>
                <p:nvPr/>
              </p:nvSpPr>
              <p:spPr bwMode="auto">
                <a:xfrm>
                  <a:off x="4196781" y="3989921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altLang="zh-CN" sz="2800" dirty="0" smtClean="0">
                      <a:solidFill>
                        <a:srgbClr val="3333FF"/>
                      </a:solidFill>
                      <a:latin typeface="Times New Roman" pitchFamily="18" charset="0"/>
                      <a:cs typeface="Times New Roman" pitchFamily="18" charset="0"/>
                    </a:rPr>
                    <a:t>#</a:t>
                  </a:r>
                  <a:endParaRPr lang="zh-CN" altLang="zh-CN" sz="28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8" name="Rectangle 39"/>
                <p:cNvSpPr>
                  <a:spLocks noChangeArrowheads="1"/>
                </p:cNvSpPr>
                <p:nvPr/>
              </p:nvSpPr>
              <p:spPr bwMode="auto">
                <a:xfrm>
                  <a:off x="4736532" y="3993870"/>
                  <a:ext cx="539750" cy="431800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zh-CN" altLang="zh-CN" sz="2000" baseline="-25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0" name="Line 46"/>
              <p:cNvSpPr>
                <a:spLocks noChangeShapeType="1"/>
              </p:cNvSpPr>
              <p:nvPr/>
            </p:nvSpPr>
            <p:spPr bwMode="auto">
              <a:xfrm>
                <a:off x="3122049" y="4231530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46"/>
              <p:cNvSpPr>
                <a:spLocks noChangeShapeType="1"/>
              </p:cNvSpPr>
              <p:nvPr/>
            </p:nvSpPr>
            <p:spPr bwMode="auto">
              <a:xfrm>
                <a:off x="5733350" y="4249697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" name="Text Box 44"/>
              <p:cNvSpPr txBox="1">
                <a:spLocks noChangeArrowheads="1"/>
              </p:cNvSpPr>
              <p:nvPr/>
            </p:nvSpPr>
            <p:spPr bwMode="auto">
              <a:xfrm>
                <a:off x="258392" y="3728780"/>
                <a:ext cx="85094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 smtClean="0">
                    <a:solidFill>
                      <a:srgbClr val="0000FF"/>
                    </a:solidFill>
                  </a:rPr>
                  <a:t>head</a:t>
                </a:r>
                <a:endParaRPr lang="en-US" altLang="zh-CN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3" name="Line 45"/>
              <p:cNvSpPr>
                <a:spLocks noChangeShapeType="1"/>
              </p:cNvSpPr>
              <p:nvPr/>
            </p:nvSpPr>
            <p:spPr bwMode="auto">
              <a:xfrm>
                <a:off x="553791" y="4318878"/>
                <a:ext cx="5762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7926444" y="4140711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6393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1196975"/>
            <a:ext cx="6704013" cy="647700"/>
          </a:xfrm>
        </p:spPr>
        <p:txBody>
          <a:bodyPr/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串的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链式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存储结构类型定义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988840"/>
            <a:ext cx="8425631" cy="223445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STRINGSIZE 80              </a:t>
            </a:r>
            <a:r>
              <a:rPr lang="en-US" altLang="zh-CN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串的结点大小</a:t>
            </a:r>
            <a:r>
              <a:rPr lang="en-US" altLang="zh-CN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{</a:t>
            </a:r>
          </a:p>
          <a:p>
            <a:pPr eaLnBrk="1" hangingPunct="1"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data[STRINGSIZE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   </a:t>
            </a:r>
            <a:r>
              <a:rPr lang="en-US" altLang="zh-CN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字符型数组存储串值</a:t>
            </a:r>
            <a:r>
              <a:rPr lang="en-US" altLang="zh-CN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 *next;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LinkString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823" y="4653136"/>
            <a:ext cx="8425631" cy="17912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LinkString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*head,*tail; </a:t>
            </a:r>
            <a:r>
              <a:rPr lang="en-US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串的头和尾指针</a:t>
            </a:r>
            <a:r>
              <a:rPr lang="en-US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*/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curlen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</a:t>
            </a:r>
            <a:r>
              <a:rPr lang="en-US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串的当前长度</a:t>
            </a:r>
            <a:r>
              <a:rPr lang="en-US" altLang="zh-CN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*/         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Lstring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1138" y="203995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5</a:t>
            </a:r>
            <a:r>
              <a:rPr lang="zh-CN" altLang="zh-CN" dirty="0" smtClean="0"/>
              <a:t> 串</a:t>
            </a:r>
            <a:r>
              <a:rPr lang="zh-CN" altLang="en-US" dirty="0" smtClean="0"/>
              <a:t>的链式存储结构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9810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211138" y="1268760"/>
            <a:ext cx="865663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00050" lvl="1" indent="-457200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在链式存储方式中，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结点大小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的选择很重要，它直接影响着串处理的效率。</a:t>
            </a:r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138" y="203995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4</a:t>
            </a:r>
            <a:r>
              <a:rPr lang="zh-CN" altLang="zh-CN" dirty="0" smtClean="0"/>
              <a:t>.</a:t>
            </a:r>
            <a:r>
              <a:rPr lang="en-US" altLang="zh-CN" dirty="0" smtClean="0"/>
              <a:t>5</a:t>
            </a:r>
            <a:r>
              <a:rPr lang="zh-CN" altLang="zh-CN" dirty="0" smtClean="0"/>
              <a:t> 串</a:t>
            </a:r>
            <a:r>
              <a:rPr lang="zh-CN" altLang="en-US" dirty="0" smtClean="0"/>
              <a:t>的链式存储结构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11138" y="2292071"/>
            <a:ext cx="853732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00050" lvl="1" indent="-457200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大小为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运算处理方便，各种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类似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，存储空间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占用量大</a:t>
            </a:r>
            <a:r>
              <a:rPr lang="zh-CN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1138" y="3315382"/>
            <a:ext cx="853732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00050" lvl="1" indent="-457200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结点大小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大于</a:t>
            </a:r>
            <a:r>
              <a:rPr lang="en-US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每个结点存放多个字符，插入、删除的处理复杂，需要考虑结点的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拆分和合并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1138" y="4338694"/>
            <a:ext cx="8477671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457200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总体上说，串的链式存储不顺序存储灵活，性参也不如顺序结构好。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832"/>
            <a:ext cx="8424738" cy="75476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SzPct val="80000"/>
              <a:buNone/>
            </a:pPr>
            <a:r>
              <a:rPr lang="en-US" altLang="zh-CN" sz="28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zh-CN" sz="28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zh-CN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相等：</a:t>
            </a:r>
            <a:r>
              <a:rPr lang="zh-CN" altLang="zh-CN" sz="30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zh-CN" sz="3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个串的</a:t>
            </a:r>
            <a:r>
              <a:rPr lang="zh-CN" altLang="zh-CN" sz="30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长度相等</a:t>
            </a:r>
            <a:r>
              <a:rPr lang="zh-CN" altLang="zh-CN" sz="3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zh-CN" altLang="zh-CN" sz="30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</a:t>
            </a:r>
            <a:r>
              <a:rPr lang="zh-CN" altLang="zh-CN" sz="30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</a:t>
            </a:r>
            <a:r>
              <a:rPr lang="zh-CN" altLang="zh-CN" sz="30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</a:t>
            </a:r>
            <a:r>
              <a:rPr lang="zh-CN" altLang="zh-CN" sz="30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相等</a:t>
            </a:r>
            <a:endParaRPr lang="zh-CN" altLang="zh-CN" sz="3000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75656" y="3573016"/>
            <a:ext cx="64807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Welcome</a:t>
            </a:r>
            <a:r>
              <a:rPr lang="zh-CN" altLang="en-US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≠ </a:t>
            </a:r>
            <a:r>
              <a:rPr lang="zh-CN" altLang="en-US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w</a:t>
            </a:r>
            <a:r>
              <a:rPr lang="zh-CN" altLang="zh-CN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elcome</a:t>
            </a:r>
            <a:r>
              <a:rPr lang="zh-CN" altLang="en-US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Welcom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≠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Welcom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2554" y="2700258"/>
            <a:ext cx="6912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0000"/>
            </a:pPr>
            <a:r>
              <a:rPr lang="en-US" altLang="zh-CN" sz="30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zh-CN" sz="30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空格</a:t>
            </a:r>
            <a:r>
              <a:rPr lang="zh-CN" altLang="zh-CN" sz="30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zh-CN" sz="3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3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串中的字符全是</a:t>
            </a:r>
            <a:r>
              <a:rPr lang="zh-CN" altLang="zh-CN" sz="30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空格</a:t>
            </a:r>
            <a:r>
              <a:rPr lang="zh-CN" altLang="zh-CN" sz="3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 4.1 </a:t>
            </a:r>
            <a:r>
              <a:rPr lang="zh-CN" altLang="zh-CN" dirty="0" smtClean="0"/>
              <a:t>串及其</a:t>
            </a:r>
            <a:r>
              <a:rPr lang="zh-CN" altLang="zh-CN" dirty="0"/>
              <a:t>基本运算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0825" y="1143000"/>
            <a:ext cx="3097039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串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的相关概念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34428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35063"/>
            <a:ext cx="3600450" cy="647700"/>
          </a:xfrm>
        </p:spPr>
        <p:txBody>
          <a:bodyPr anchor="t"/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串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基本操作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82763"/>
            <a:ext cx="8486775" cy="1790253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zh-CN" sz="2800" dirty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求串长：</a:t>
            </a:r>
            <a:r>
              <a:rPr lang="zh-CN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StrLength(s)</a:t>
            </a:r>
          </a:p>
          <a:p>
            <a:pPr marL="1066800" lvl="1" indent="-60960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串s存在</a:t>
            </a:r>
          </a:p>
          <a:p>
            <a:pPr marL="1066800" lvl="1" indent="-609600">
              <a:lnSpc>
                <a:spcPct val="120000"/>
              </a:lnSpc>
            </a:pPr>
            <a:r>
              <a:rPr lang="zh-CN" altLang="zh-CN" sz="24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操作结果：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求出串s中的字符的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</a:t>
            </a:r>
            <a:endParaRPr lang="zh-CN" altLang="zh-CN" sz="240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10000"/>
              </a:spcBef>
              <a:buNone/>
              <a:defRPr/>
            </a:pPr>
            <a:endParaRPr lang="zh-CN" altLang="en-US" sz="240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dirty="0" smtClean="0"/>
              <a:t> 4.1 串及其基本运算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431575" y="3573016"/>
            <a:ext cx="784887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6800" lvl="1" indent="-609600"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设</a:t>
            </a:r>
            <a:r>
              <a:rPr lang="zh-CN" altLang="zh-CN" dirty="0"/>
              <a:t>串s1=＂abc123＂,s2=＂bhjkl433＂ </a:t>
            </a:r>
            <a:r>
              <a:rPr lang="zh-CN" altLang="zh-CN" dirty="0" smtClean="0"/>
              <a:t>则：</a:t>
            </a:r>
            <a:endParaRPr lang="zh-CN" altLang="zh-CN" dirty="0"/>
          </a:p>
          <a:p>
            <a:pPr marL="1066800" lvl="1" indent="-609600">
              <a:lnSpc>
                <a:spcPct val="120000"/>
              </a:lnSpc>
            </a:pPr>
            <a:r>
              <a:rPr lang="zh-CN" altLang="en-US" dirty="0" smtClean="0"/>
              <a:t>　　　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zh-CN" altLang="zh-CN" dirty="0">
                <a:solidFill>
                  <a:srgbClr val="DF2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</a:t>
            </a:r>
            <a:r>
              <a:rPr lang="zh-CN" altLang="zh-CN" dirty="0"/>
              <a:t>=6,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zh-CN" altLang="zh-CN" dirty="0">
                <a:solidFill>
                  <a:srgbClr val="DF21C4"/>
                </a:solidFill>
              </a:rPr>
              <a:t>(s2)</a:t>
            </a:r>
            <a:r>
              <a:rPr lang="zh-CN" altLang="zh-CN" dirty="0"/>
              <a:t>=8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3415586"/>
            <a:ext cx="8619045" cy="179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zh-CN" sz="2800" dirty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串赋值：</a:t>
            </a:r>
            <a:r>
              <a:rPr lang="zh-CN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StrAssign(s1,s2)</a:t>
            </a:r>
          </a:p>
          <a:p>
            <a:pPr marL="1066800" lvl="1" indent="-60960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s1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是一个串变量</a:t>
            </a:r>
          </a:p>
          <a:p>
            <a:pPr marL="1066800" lvl="1" indent="-609600">
              <a:lnSpc>
                <a:spcPct val="120000"/>
              </a:lnSpc>
            </a:pPr>
            <a:r>
              <a:rPr lang="zh-CN" altLang="zh-CN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操作结果：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将s2的串值赋值给s1， s1原来的值被覆盖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掉</a:t>
            </a:r>
            <a:endParaRPr lang="zh-CN" altLang="zh-CN" sz="2400" dirty="0">
              <a:solidFill>
                <a:srgbClr val="333399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5105921"/>
            <a:ext cx="69847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6800" lvl="1" indent="-609600"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s1=“abc123”,s2=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“bhjkl433”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则有：</a:t>
            </a:r>
          </a:p>
          <a:p>
            <a:pPr marL="1066800" lvl="1" indent="-609600">
              <a:lnSpc>
                <a:spcPct val="120000"/>
              </a:lnSpc>
            </a:pPr>
            <a:r>
              <a:rPr lang="zh-CN" altLang="zh-CN" dirty="0">
                <a:solidFill>
                  <a:srgbClr val="DF2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(s1,s2),s1,s2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的值都是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bhjk1433</a:t>
            </a:r>
          </a:p>
        </p:txBody>
      </p:sp>
    </p:spTree>
    <p:extLst>
      <p:ext uri="{BB962C8B-B14F-4D97-AF65-F5344CB8AC3E}">
        <p14:creationId xmlns:p14="http://schemas.microsoft.com/office/powerpoint/2010/main" val="222436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35063"/>
            <a:ext cx="3600450" cy="647700"/>
          </a:xfrm>
        </p:spPr>
        <p:txBody>
          <a:bodyPr anchor="t"/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串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基本操作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82763"/>
            <a:ext cx="8486775" cy="3230413"/>
          </a:xfrm>
        </p:spPr>
        <p:txBody>
          <a:bodyPr/>
          <a:lstStyle/>
          <a:p>
            <a:pPr marL="609600" indent="-609600">
              <a:lnSpc>
                <a:spcPct val="120000"/>
              </a:lnSpc>
            </a:pP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连接操作 ：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StrConcat (s1,s2,s) 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StrConcat (s1,s2)</a:t>
            </a:r>
          </a:p>
          <a:p>
            <a:pPr marL="1066800" lvl="1" indent="-60960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串s1,s2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endParaRPr lang="zh-CN" altLang="zh-CN" sz="2400" dirty="0">
              <a:solidFill>
                <a:srgbClr val="333399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120000"/>
              </a:lnSpc>
            </a:pPr>
            <a:r>
              <a:rPr lang="zh-CN" altLang="zh-CN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zh-CN" sz="24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r>
              <a:rPr lang="zh-CN" altLang="zh-CN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将一个串放在另一个串的后面，连接成一 个新串。前者是产生新串s，s1和s2不改变; 后者是在s1的后面联接s2的串值，s1改变， s2不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改变</a:t>
            </a:r>
            <a:endParaRPr lang="zh-CN" altLang="zh-CN" sz="2400" dirty="0">
              <a:solidFill>
                <a:srgbClr val="333399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10000"/>
              </a:spcBef>
              <a:buNone/>
              <a:defRPr/>
            </a:pPr>
            <a:endParaRPr lang="zh-CN" altLang="en-US" sz="240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dirty="0" smtClean="0"/>
              <a:t> 4.1 串及其基本运算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483916" y="4578260"/>
            <a:ext cx="784887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6800" lvl="1" indent="-609600"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zh-CN" altLang="en-US" dirty="0" smtClean="0"/>
              <a:t>：</a:t>
            </a:r>
            <a:r>
              <a:rPr lang="zh-CN" altLang="zh-CN" dirty="0"/>
              <a:t> </a:t>
            </a:r>
            <a:r>
              <a:rPr lang="zh-CN" altLang="en-US" dirty="0" smtClean="0"/>
              <a:t>设串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=“abc”，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=“123”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则：</a:t>
            </a:r>
            <a:endParaRPr lang="en-US" altLang="zh-CN" dirty="0" smtClean="0"/>
          </a:p>
          <a:p>
            <a:pPr marL="1066800" lvl="1" indent="-609600">
              <a:lnSpc>
                <a:spcPct val="120000"/>
              </a:lnSpc>
            </a:pPr>
            <a:r>
              <a:rPr lang="zh-CN" altLang="en-US" dirty="0"/>
              <a:t>　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zh-CN" altLang="zh-CN" dirty="0" smtClean="0">
                <a:solidFill>
                  <a:srgbClr val="DF2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StrConcat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(s1,s2,s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</a:t>
            </a:r>
            <a:r>
              <a:rPr lang="zh-CN" altLang="zh-CN" dirty="0"/>
              <a:t>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dirty="0" smtClean="0"/>
              <a:t>abc123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,s1,s2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120000"/>
              </a:lnSpc>
            </a:pP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执行</a:t>
            </a:r>
            <a:r>
              <a:rPr lang="zh-CN" altLang="zh-CN" dirty="0">
                <a:solidFill>
                  <a:srgbClr val="DF2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StrConcat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(s1,s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s1=</a:t>
            </a:r>
            <a:r>
              <a:rPr lang="zh-CN" altLang="zh-CN" dirty="0" smtClean="0"/>
              <a:t>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dirty="0" smtClean="0"/>
              <a:t>abc123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不变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35063"/>
            <a:ext cx="3600450" cy="647700"/>
          </a:xfrm>
        </p:spPr>
        <p:txBody>
          <a:bodyPr anchor="t"/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串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基本操作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272" y="1782763"/>
            <a:ext cx="9001695" cy="3230413"/>
          </a:xfrm>
        </p:spPr>
        <p:txBody>
          <a:bodyPr/>
          <a:lstStyle/>
          <a:p>
            <a:pPr marL="609600" indent="-360000">
              <a:lnSpc>
                <a:spcPct val="120000"/>
              </a:lnSpc>
            </a:pP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求子串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SubStr (t,s,i,len) </a:t>
            </a:r>
          </a:p>
          <a:p>
            <a:pPr marL="666750" indent="-43200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en-US" altLang="zh-CN" sz="2400" dirty="0" smtClean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en-US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2400" dirty="0" smtClean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≤i≤StrLength(s</a:t>
            </a:r>
            <a:r>
              <a:rPr lang="zh-CN" altLang="zh-CN" sz="2400" dirty="0" smtClean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 dirty="0" smtClean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0≤</a:t>
            </a:r>
            <a:r>
              <a:rPr lang="en-US" altLang="zh-CN" sz="2400" dirty="0" err="1" smtClean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zh-CN" altLang="zh-CN" sz="2400" dirty="0" smtClean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 err="1" smtClean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StrLength</a:t>
            </a:r>
            <a:r>
              <a:rPr lang="zh-CN" altLang="zh-CN" sz="2400" dirty="0" smtClean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s)-i+1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666750" lvl="1" indent="-432000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zh-CN" altLang="zh-CN" sz="24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操作结果：</a:t>
            </a:r>
            <a:r>
              <a:rPr lang="zh-CN" altLang="zh-CN" sz="2400" dirty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产生一个新</a:t>
            </a:r>
            <a:r>
              <a:rPr lang="zh-CN" altLang="zh-CN" sz="2400" dirty="0" smtClean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en-US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400" dirty="0" smtClean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t</a:t>
            </a:r>
            <a:r>
              <a:rPr lang="zh-CN" altLang="zh-CN" sz="2400" dirty="0" smtClean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zh-CN" sz="2400" dirty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sz="2400" dirty="0" smtClean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en-US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 smtClean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i="1" dirty="0" err="1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zh-CN" sz="2400" dirty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字符开始的长度为 </a:t>
            </a:r>
            <a:r>
              <a:rPr lang="en-US" altLang="zh-CN" sz="2400" dirty="0" err="1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zh-CN" altLang="zh-CN" sz="2400" dirty="0" smtClean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子串</a:t>
            </a:r>
            <a:r>
              <a:rPr lang="zh-CN" altLang="zh-CN" sz="2400" dirty="0" smtClean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zh-CN" altLang="zh-CN" sz="2400" dirty="0" smtClean="0">
                <a:solidFill>
                  <a:srgbClr val="FF00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zh-CN" altLang="zh-CN" sz="2400" dirty="0" smtClean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400" dirty="0" smtClean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空串</a:t>
            </a:r>
            <a:r>
              <a:rPr lang="zh-CN" altLang="zh-CN" sz="2400" dirty="0">
                <a:solidFill>
                  <a:srgbClr val="333399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666750" lvl="1" indent="-432000">
              <a:lnSpc>
                <a:spcPct val="120000"/>
              </a:lnSpc>
              <a:buClr>
                <a:schemeClr val="folHlink"/>
              </a:buClr>
              <a:buSzPct val="60000"/>
              <a:defRPr/>
            </a:pPr>
            <a:endParaRPr lang="zh-CN" altLang="en-US" sz="2400" dirty="0">
              <a:solidFill>
                <a:srgbClr val="DF21C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dirty="0" smtClean="0"/>
              <a:t> 4.1 串及其基本运算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141247" y="4212356"/>
            <a:ext cx="784887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6800" lvl="1" indent="-609600"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zh-CN" altLang="en-US" dirty="0" smtClean="0"/>
              <a:t>：</a:t>
            </a:r>
            <a:r>
              <a:rPr lang="zh-CN" altLang="zh-CN" dirty="0"/>
              <a:t> </a:t>
            </a:r>
            <a:r>
              <a:rPr lang="zh-CN" altLang="en-US" dirty="0" smtClean="0"/>
              <a:t>设串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abcdefghi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”，</a:t>
            </a:r>
            <a:r>
              <a:rPr lang="zh-CN" altLang="en-US" dirty="0" smtClean="0"/>
              <a:t>则：</a:t>
            </a:r>
            <a:endParaRPr lang="en-US" altLang="zh-CN" dirty="0" smtClean="0"/>
          </a:p>
          <a:p>
            <a:pPr marL="1066800" lvl="1" indent="-609600">
              <a:lnSpc>
                <a:spcPct val="120000"/>
              </a:lnSpc>
            </a:pPr>
            <a:r>
              <a:rPr lang="zh-CN" altLang="en-US" dirty="0"/>
              <a:t>　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zh-CN" altLang="zh-CN" dirty="0">
                <a:solidFill>
                  <a:srgbClr val="DF2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zh-CN" altLang="zh-CN" dirty="0"/>
              <a:t>(t</a:t>
            </a:r>
            <a:r>
              <a:rPr lang="zh-CN" altLang="zh-CN" dirty="0" smtClean="0"/>
              <a:t>,“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abcdefghi</a:t>
            </a:r>
            <a:r>
              <a:rPr lang="zh-CN" altLang="zh-CN" dirty="0"/>
              <a:t>＂,3,4</a:t>
            </a:r>
            <a:r>
              <a:rPr lang="zh-CN" altLang="zh-CN" dirty="0" smtClean="0"/>
              <a:t>)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zh-CN" dirty="0" smtClean="0"/>
              <a:t>t</a:t>
            </a:r>
            <a:r>
              <a:rPr lang="zh-CN" altLang="zh-CN" dirty="0"/>
              <a:t>=＂cdef</a:t>
            </a:r>
            <a:r>
              <a:rPr lang="zh-CN" altLang="zh-CN" dirty="0" smtClean="0"/>
              <a:t>＂</a:t>
            </a:r>
            <a:endParaRPr lang="zh-CN" altLang="zh-CN" dirty="0"/>
          </a:p>
          <a:p>
            <a:pPr marL="1066800" lvl="1" indent="-609600">
              <a:lnSpc>
                <a:spcPct val="120000"/>
              </a:lnSpc>
            </a:pP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6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35063"/>
            <a:ext cx="3600450" cy="647700"/>
          </a:xfrm>
        </p:spPr>
        <p:txBody>
          <a:bodyPr anchor="t"/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串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基本操作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82763"/>
            <a:ext cx="8486775" cy="3230413"/>
          </a:xfrm>
        </p:spPr>
        <p:txBody>
          <a:bodyPr/>
          <a:lstStyle/>
          <a:p>
            <a:pPr marL="609600" indent="-6096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比较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StrCmp(s1,s2)</a:t>
            </a:r>
          </a:p>
          <a:p>
            <a:pPr marL="1066800" lvl="1" indent="-60960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串s1,s2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endParaRPr lang="zh-CN" altLang="zh-CN" sz="2400" dirty="0">
              <a:solidFill>
                <a:srgbClr val="333399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120000"/>
              </a:lnSpc>
            </a:pPr>
            <a:r>
              <a:rPr lang="zh-CN" altLang="zh-CN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zh-CN" sz="24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r>
              <a:rPr lang="zh-CN" altLang="zh-CN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若s1==s2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，返回1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；否则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返回0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333399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dirty="0" smtClean="0"/>
              <a:t> 4.1 串及其基本运算</a:t>
            </a:r>
            <a:endParaRPr lang="zh-CN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825" y="3501008"/>
            <a:ext cx="8605838" cy="231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20000"/>
              </a:lnSpc>
            </a:pP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子串定位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StrIndex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s,t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120000"/>
              </a:lnSpc>
            </a:pPr>
            <a:r>
              <a:rPr lang="zh-CN" altLang="en-US" sz="24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串s1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endParaRPr lang="zh-CN" altLang="zh-CN" sz="2400" dirty="0">
              <a:solidFill>
                <a:srgbClr val="333399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120000"/>
              </a:lnSpc>
            </a:pPr>
            <a:r>
              <a:rPr lang="zh-CN" altLang="zh-CN" sz="2400" dirty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操作结果</a:t>
            </a:r>
            <a:r>
              <a:rPr lang="zh-CN" altLang="zh-CN" sz="2400" dirty="0" smtClean="0">
                <a:solidFill>
                  <a:srgbClr val="DF21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若t∈s，则操作返回t在s中</a:t>
            </a:r>
            <a:r>
              <a:rPr lang="zh-CN" altLang="zh-CN" sz="24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首次出现</a:t>
            </a:r>
            <a:r>
              <a:rPr lang="zh-CN" altLang="zh-CN" sz="2400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的位置，否则返回值为-1</a:t>
            </a:r>
            <a:r>
              <a:rPr lang="zh-CN" altLang="zh-CN" sz="2400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899592" y="5645458"/>
            <a:ext cx="7632848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6800" lvl="1" indent="-609600">
              <a:lnSpc>
                <a:spcPct val="120000"/>
              </a:lnSpc>
            </a:pPr>
            <a:r>
              <a:rPr lang="zh-CN" altLang="zh-CN" dirty="0">
                <a:solidFill>
                  <a:srgbClr val="DF2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StrIndex</a:t>
            </a:r>
            <a:r>
              <a:rPr lang="zh-CN" altLang="zh-CN" dirty="0"/>
              <a:t>(＂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abcdebda</a:t>
            </a:r>
            <a:r>
              <a:rPr lang="zh-CN" altLang="zh-CN" dirty="0"/>
              <a:t>＂,＂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zh-CN" dirty="0"/>
              <a:t>＂)=2</a:t>
            </a:r>
          </a:p>
          <a:p>
            <a:pPr marL="1066800" lvl="1" indent="-609600">
              <a:lnSpc>
                <a:spcPct val="120000"/>
              </a:lnSpc>
            </a:pPr>
            <a:r>
              <a:rPr lang="zh-CN" altLang="zh-CN" dirty="0">
                <a:solidFill>
                  <a:srgbClr val="DF2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StrIndex</a:t>
            </a:r>
            <a:r>
              <a:rPr lang="zh-CN" altLang="zh-CN" dirty="0"/>
              <a:t>(＂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abcdebda</a:t>
            </a:r>
            <a:r>
              <a:rPr lang="zh-CN" altLang="zh-CN" dirty="0"/>
              <a:t>＂,＂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zh-CN" altLang="zh-CN" dirty="0"/>
              <a:t>＂)=-1</a:t>
            </a:r>
          </a:p>
        </p:txBody>
      </p:sp>
    </p:spTree>
    <p:extLst>
      <p:ext uri="{BB962C8B-B14F-4D97-AF65-F5344CB8AC3E}">
        <p14:creationId xmlns:p14="http://schemas.microsoft.com/office/powerpoint/2010/main" val="32659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zx">
  <a:themeElements>
    <a:clrScheme name="yzx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yzx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yzx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zx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x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x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zx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x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x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yzx</Template>
  <TotalTime>8157</TotalTime>
  <Pages>0</Pages>
  <Words>4006</Words>
  <Characters>0</Characters>
  <Application>Microsoft Office PowerPoint</Application>
  <DocSecurity>0</DocSecurity>
  <PresentationFormat>全屏显示(4:3)</PresentationFormat>
  <Lines>0</Lines>
  <Paragraphs>574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仿宋_GB2312</vt:lpstr>
      <vt:lpstr>黑体</vt:lpstr>
      <vt:lpstr>楷体</vt:lpstr>
      <vt:lpstr>楷体_GB2312</vt:lpstr>
      <vt:lpstr>宋体</vt:lpstr>
      <vt:lpstr>新宋体</vt:lpstr>
      <vt:lpstr>Arial</vt:lpstr>
      <vt:lpstr>Symbol</vt:lpstr>
      <vt:lpstr>Tahoma</vt:lpstr>
      <vt:lpstr>Times New Roman</vt:lpstr>
      <vt:lpstr>Wingdings</vt:lpstr>
      <vt:lpstr>yzx</vt:lpstr>
      <vt:lpstr>第4章  串</vt:lpstr>
      <vt:lpstr>本章主要内容</vt:lpstr>
      <vt:lpstr> 4.1 串及其基本运算</vt:lpstr>
      <vt:lpstr> 4.1 串及其基本运算</vt:lpstr>
      <vt:lpstr> 4.1 串及其基本运算</vt:lpstr>
      <vt:lpstr>串的基本操作</vt:lpstr>
      <vt:lpstr>串的基本操作</vt:lpstr>
      <vt:lpstr>串的基本操作</vt:lpstr>
      <vt:lpstr>串的基本操作</vt:lpstr>
      <vt:lpstr>串的基本操作</vt:lpstr>
      <vt:lpstr>串的基本操作</vt:lpstr>
      <vt:lpstr>本章主要内容</vt:lpstr>
      <vt:lpstr> 4.2串的顺序存储及其基本运算</vt:lpstr>
      <vt:lpstr> 4.2串的顺序存储及其基本运算</vt:lpstr>
      <vt:lpstr> 4.2串的顺序存储及其基本运算</vt:lpstr>
      <vt:lpstr> 4.2串的顺序存储及其基本运算</vt:lpstr>
      <vt:lpstr> 4.2串的顺序存储及其基本运算</vt:lpstr>
      <vt:lpstr> 4.2串的顺序存储及其基本运算</vt:lpstr>
      <vt:lpstr> 4.2串的顺序存储及其基本运算</vt:lpstr>
      <vt:lpstr> 4.2串的顺序存储及其基本运算</vt:lpstr>
      <vt:lpstr>本章主要内容</vt:lpstr>
      <vt:lpstr> 4.3 模式匹配</vt:lpstr>
      <vt:lpstr> 4.3 模式匹配</vt:lpstr>
      <vt:lpstr> 4.3 模式匹配</vt:lpstr>
      <vt:lpstr> 模式匹配－BF算法</vt:lpstr>
      <vt:lpstr>PowerPoint 演示文稿</vt:lpstr>
      <vt:lpstr> 4.3 模式匹配</vt:lpstr>
      <vt:lpstr> 4.3 模式匹配</vt:lpstr>
      <vt:lpstr> 模式匹配－ KMP算法</vt:lpstr>
      <vt:lpstr> 4.3 模式匹配</vt:lpstr>
      <vt:lpstr> 4.3 模式匹配</vt:lpstr>
      <vt:lpstr> 4.3 模式匹配</vt:lpstr>
      <vt:lpstr> 4.3 模式匹配</vt:lpstr>
      <vt:lpstr> 4.3 模式匹配</vt:lpstr>
      <vt:lpstr> 4.3 模式匹配</vt:lpstr>
      <vt:lpstr> 4.3 模式匹配</vt:lpstr>
      <vt:lpstr> 4.3 模式匹配</vt:lpstr>
      <vt:lpstr>Next值的计算算法</vt:lpstr>
      <vt:lpstr>PowerPoint 演示文稿</vt:lpstr>
      <vt:lpstr>本章主要内容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串的链式存储结构类型定义</vt:lpstr>
      <vt:lpstr>PowerPoint 演示文稿</vt:lpstr>
    </vt:vector>
  </TitlesOfParts>
  <Manager/>
  <Company>安徽工业大学计算机学院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TangYaLing</dc:creator>
  <cp:keywords/>
  <dc:description/>
  <cp:lastModifiedBy>admin</cp:lastModifiedBy>
  <cp:revision>663</cp:revision>
  <cp:lastPrinted>1899-12-30T00:00:00Z</cp:lastPrinted>
  <dcterms:created xsi:type="dcterms:W3CDTF">2005-12-28T13:44:48Z</dcterms:created>
  <dcterms:modified xsi:type="dcterms:W3CDTF">2019-10-07T04:58:59Z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