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256" r:id="rId2"/>
    <p:sldId id="257" r:id="rId3"/>
    <p:sldId id="258" r:id="rId4"/>
    <p:sldId id="297" r:id="rId5"/>
    <p:sldId id="298" r:id="rId6"/>
    <p:sldId id="299" r:id="rId7"/>
    <p:sldId id="260" r:id="rId8"/>
    <p:sldId id="300" r:id="rId9"/>
    <p:sldId id="261" r:id="rId10"/>
    <p:sldId id="301" r:id="rId11"/>
    <p:sldId id="302" r:id="rId12"/>
    <p:sldId id="262" r:id="rId13"/>
    <p:sldId id="263" r:id="rId14"/>
    <p:sldId id="303" r:id="rId15"/>
    <p:sldId id="304" r:id="rId16"/>
    <p:sldId id="266" r:id="rId17"/>
    <p:sldId id="305" r:id="rId18"/>
    <p:sldId id="306" r:id="rId19"/>
    <p:sldId id="268" r:id="rId20"/>
    <p:sldId id="308" r:id="rId21"/>
    <p:sldId id="309" r:id="rId22"/>
    <p:sldId id="270" r:id="rId23"/>
    <p:sldId id="310" r:id="rId24"/>
    <p:sldId id="271" r:id="rId25"/>
    <p:sldId id="311" r:id="rId26"/>
    <p:sldId id="312" r:id="rId27"/>
    <p:sldId id="273" r:id="rId28"/>
    <p:sldId id="275" r:id="rId29"/>
    <p:sldId id="313" r:id="rId30"/>
    <p:sldId id="314" r:id="rId31"/>
    <p:sldId id="315" r:id="rId32"/>
    <p:sldId id="316" r:id="rId33"/>
    <p:sldId id="317" r:id="rId34"/>
    <p:sldId id="318" r:id="rId35"/>
    <p:sldId id="280" r:id="rId36"/>
    <p:sldId id="319" r:id="rId37"/>
    <p:sldId id="282" r:id="rId38"/>
    <p:sldId id="283" r:id="rId39"/>
    <p:sldId id="284" r:id="rId40"/>
    <p:sldId id="285" r:id="rId41"/>
    <p:sldId id="320" r:id="rId42"/>
    <p:sldId id="286" r:id="rId43"/>
    <p:sldId id="287" r:id="rId44"/>
    <p:sldId id="321" r:id="rId45"/>
    <p:sldId id="322" r:id="rId46"/>
    <p:sldId id="323" r:id="rId47"/>
    <p:sldId id="324" r:id="rId48"/>
    <p:sldId id="292" r:id="rId49"/>
    <p:sldId id="325" r:id="rId50"/>
    <p:sldId id="293" r:id="rId5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3399"/>
    <a:srgbClr val="0000FF"/>
    <a:srgbClr val="FF3399"/>
    <a:srgbClr val="990000"/>
    <a:srgbClr val="CC99FF"/>
    <a:srgbClr val="AFFFEA"/>
    <a:srgbClr val="FF0000"/>
    <a:srgbClr val="3333CC"/>
    <a:srgbClr val="3399FF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4" autoAdjust="0"/>
    <p:restoredTop sz="94660"/>
  </p:normalViewPr>
  <p:slideViewPr>
    <p:cSldViewPr>
      <p:cViewPr varScale="1">
        <p:scale>
          <a:sx n="127" d="100"/>
          <a:sy n="127" d="100"/>
        </p:scale>
        <p:origin x="1008" y="17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42C51D-2892-4959-8801-3078FA194EFD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A823BE-C2AF-4406-9DE0-97553257B8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5299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A823BE-C2AF-4406-9DE0-97553257B82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243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A823BE-C2AF-4406-9DE0-97553257B82B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04212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A823BE-C2AF-4406-9DE0-97553257B82B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45516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A823BE-C2AF-4406-9DE0-97553257B82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23750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A823BE-C2AF-4406-9DE0-97553257B82B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20456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A823BE-C2AF-4406-9DE0-97553257B82B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35372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A823BE-C2AF-4406-9DE0-97553257B82B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70180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A823BE-C2AF-4406-9DE0-97553257B82B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27473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A823BE-C2AF-4406-9DE0-97553257B82B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44204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A823BE-C2AF-4406-9DE0-97553257B82B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85821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A823BE-C2AF-4406-9DE0-97553257B82B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901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endParaRPr lang="zh-CN" altLang="zh-CN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bg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bg2"/>
                </a:solidFill>
              </a:defRPr>
            </a:lvl1pPr>
          </a:lstStyle>
          <a:p>
            <a:fld id="{58E3A761-7E1E-4414-A539-65D491B25604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323850" y="3068638"/>
            <a:ext cx="8496300" cy="144462"/>
          </a:xfrm>
          <a:prstGeom prst="rect">
            <a:avLst/>
          </a:prstGeom>
          <a:gradFill rotWithShape="1">
            <a:gsLst>
              <a:gs pos="0">
                <a:schemeClr val="hlink">
                  <a:alpha val="70999"/>
                </a:schemeClr>
              </a:gs>
              <a:gs pos="100000">
                <a:schemeClr val="bg1">
                  <a:alpha val="17999"/>
                </a:scheme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strips dir="r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81013636"/>
      </p:ext>
    </p:extLst>
  </p:cSld>
  <p:clrMapOvr>
    <a:masterClrMapping/>
  </p:clrMapOvr>
  <p:transition spd="slow">
    <p:strips dir="r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89725" y="188913"/>
            <a:ext cx="2120900" cy="63357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23850" y="188913"/>
            <a:ext cx="6213475" cy="63357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62907086"/>
      </p:ext>
    </p:extLst>
  </p:cSld>
  <p:clrMapOvr>
    <a:masterClrMapping/>
  </p:clrMapOvr>
  <p:transition spd="slow">
    <p:strips dir="r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750" y="188913"/>
            <a:ext cx="7793038" cy="6477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23850" y="1125538"/>
            <a:ext cx="4167188" cy="53990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3438" y="1125538"/>
            <a:ext cx="4167187" cy="26225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3438" y="3900488"/>
            <a:ext cx="4167187" cy="26241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26296472"/>
      </p:ext>
    </p:extLst>
  </p:cSld>
  <p:clrMapOvr>
    <a:masterClrMapping/>
  </p:clrMapOvr>
  <p:transition spd="slow">
    <p:strips dir="r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777874413"/>
      </p:ext>
    </p:extLst>
  </p:cSld>
  <p:clrMapOvr>
    <a:masterClrMapping/>
  </p:clrMapOvr>
  <p:transition spd="slow">
    <p:strips dir="r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80769900"/>
      </p:ext>
    </p:extLst>
  </p:cSld>
  <p:clrMapOvr>
    <a:masterClrMapping/>
  </p:clrMapOvr>
  <p:transition spd="slow">
    <p:strips dir="r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23850" y="1125538"/>
            <a:ext cx="4167188" cy="53990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125538"/>
            <a:ext cx="4167187" cy="53990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4430193"/>
      </p:ext>
    </p:extLst>
  </p:cSld>
  <p:clrMapOvr>
    <a:masterClrMapping/>
  </p:clrMapOvr>
  <p:transition spd="slow">
    <p:strips dir="r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451376880"/>
      </p:ext>
    </p:extLst>
  </p:cSld>
  <p:clrMapOvr>
    <a:masterClrMapping/>
  </p:clrMapOvr>
  <p:transition spd="slow">
    <p:strips dir="r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073844991"/>
      </p:ext>
    </p:extLst>
  </p:cSld>
  <p:clrMapOvr>
    <a:masterClrMapping/>
  </p:clrMapOvr>
  <p:transition spd="slow">
    <p:strips dir="r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30103"/>
      </p:ext>
    </p:extLst>
  </p:cSld>
  <p:clrMapOvr>
    <a:masterClrMapping/>
  </p:clrMapOvr>
  <p:transition spd="slow">
    <p:strips dir="r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58654354"/>
      </p:ext>
    </p:extLst>
  </p:cSld>
  <p:clrMapOvr>
    <a:masterClrMapping/>
  </p:clrMapOvr>
  <p:transition spd="slow">
    <p:strips dir="r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50169846"/>
      </p:ext>
    </p:extLst>
  </p:cSld>
  <p:clrMapOvr>
    <a:masterClrMapping/>
  </p:clrMapOvr>
  <p:transition spd="slow">
    <p:strips dir="r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908050"/>
            <a:ext cx="8496300" cy="144463"/>
          </a:xfrm>
          <a:prstGeom prst="rect">
            <a:avLst/>
          </a:prstGeom>
          <a:gradFill rotWithShape="1">
            <a:gsLst>
              <a:gs pos="0">
                <a:schemeClr val="hlink">
                  <a:alpha val="70999"/>
                </a:schemeClr>
              </a:gs>
              <a:gs pos="100000">
                <a:schemeClr val="bg1">
                  <a:alpha val="17999"/>
                </a:scheme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188913"/>
            <a:ext cx="779303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125538"/>
            <a:ext cx="8486775" cy="539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pic>
        <p:nvPicPr>
          <p:cNvPr id="1029" name="Picture 5" descr="jsj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6763" y="0"/>
            <a:ext cx="757237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slow">
    <p:strips dir="ru"/>
  </p:transition>
  <p:txStyles>
    <p:titleStyle>
      <a:lvl1pPr algn="ctr" rtl="0" fontAlgn="base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  <a:ea typeface="黑体" panose="02010609060101010101" pitchFamily="49" charset="-122"/>
        </a:defRPr>
      </a:lvl2pPr>
      <a:lvl3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  <a:ea typeface="黑体" panose="02010609060101010101" pitchFamily="49" charset="-122"/>
        </a:defRPr>
      </a:lvl3pPr>
      <a:lvl4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  <a:ea typeface="黑体" panose="02010609060101010101" pitchFamily="49" charset="-122"/>
        </a:defRPr>
      </a:lvl4pPr>
      <a:lvl5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  <a:ea typeface="黑体" panose="02010609060101010101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  <a:ea typeface="黑体" panose="02010609060101010101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  <a:ea typeface="黑体" panose="02010609060101010101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  <a:ea typeface="黑体" panose="02010609060101010101" pitchFamily="49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600" kern="1200">
          <a:solidFill>
            <a:srgbClr val="993300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3200" kern="1200">
          <a:solidFill>
            <a:srgbClr val="002A7E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800" kern="1200">
          <a:solidFill>
            <a:srgbClr val="003300"/>
          </a:solidFill>
          <a:latin typeface="Times New Roman" panose="02020603050405020304" pitchFamily="18" charset="0"/>
          <a:ea typeface="楷体_GB2312" pitchFamily="49" charset="-122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400" kern="1200">
          <a:solidFill>
            <a:srgbClr val="993300"/>
          </a:solidFill>
          <a:latin typeface="+mn-lt"/>
          <a:ea typeface="宋体" panose="02010600030101010101" pitchFamily="2" charset="-122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仿宋_GB2312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1476375" y="1989138"/>
            <a:ext cx="6697663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400" dirty="0">
                <a:solidFill>
                  <a:srgbClr val="0000FF"/>
                </a:solidFill>
                <a:ea typeface="黑体" panose="02010609060101010101" pitchFamily="49" charset="-122"/>
              </a:rPr>
              <a:t>第</a:t>
            </a:r>
            <a:r>
              <a:rPr lang="en-US" altLang="zh-CN" sz="4400" dirty="0">
                <a:solidFill>
                  <a:srgbClr val="0000FF"/>
                </a:solidFill>
                <a:ea typeface="黑体" panose="02010609060101010101" pitchFamily="49" charset="-122"/>
              </a:rPr>
              <a:t>5</a:t>
            </a:r>
            <a:r>
              <a:rPr lang="zh-CN" altLang="en-US" sz="4400" dirty="0">
                <a:solidFill>
                  <a:srgbClr val="0000FF"/>
                </a:solidFill>
                <a:ea typeface="黑体" panose="02010609060101010101" pitchFamily="49" charset="-122"/>
              </a:rPr>
              <a:t>章 组数和广义表</a:t>
            </a:r>
            <a:r>
              <a:rPr lang="zh-CN" altLang="en-US" sz="5400" dirty="0">
                <a:latin typeface="Arial" panose="020B0604020202020204" pitchFamily="34" charset="0"/>
              </a:rPr>
              <a:t> </a:t>
            </a:r>
          </a:p>
        </p:txBody>
      </p:sp>
    </p:spTree>
  </p:cSld>
  <p:clrMapOvr>
    <a:masterClrMapping/>
  </p:clrMapOvr>
  <p:transition spd="slow">
    <p:strips dir="r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095736"/>
            <a:ext cx="8208912" cy="57245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0" hangingPunct="0">
              <a:lnSpc>
                <a:spcPct val="115000"/>
              </a:lnSpc>
              <a:buSzPct val="80000"/>
            </a:pPr>
            <a:r>
              <a:rPr lang="zh-CN" altLang="en-US" sz="32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数组特点</a:t>
            </a:r>
            <a:r>
              <a:rPr lang="en-US" altLang="zh-CN" sz="32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  <a:endParaRPr lang="en-US" altLang="zh-CN" sz="3200" dirty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0" hangingPunct="0">
              <a:lnSpc>
                <a:spcPct val="115000"/>
              </a:lnSpc>
              <a:buSzPct val="80000"/>
            </a:pPr>
            <a:endParaRPr lang="en-US" altLang="zh-CN" sz="32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95536" y="188640"/>
            <a:ext cx="779303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r>
              <a:rPr lang="zh-CN" altLang="zh-CN" dirty="0"/>
              <a:t> </a:t>
            </a:r>
            <a:r>
              <a:rPr lang="en-US" altLang="zh-CN" dirty="0"/>
              <a:t>5</a:t>
            </a:r>
            <a:r>
              <a:rPr lang="zh-CN" altLang="zh-CN" dirty="0"/>
              <a:t>.1</a:t>
            </a:r>
            <a:r>
              <a:rPr lang="en-US" altLang="zh-CN" dirty="0"/>
              <a:t> </a:t>
            </a:r>
            <a:r>
              <a:rPr lang="zh-CN" altLang="en-US" dirty="0">
                <a:solidFill>
                  <a:srgbClr val="6060AF"/>
                </a:solidFill>
              </a:rPr>
              <a:t>数组</a:t>
            </a:r>
            <a:endParaRPr lang="zh-CN" altLang="zh-CN" dirty="0">
              <a:solidFill>
                <a:srgbClr val="6060AF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877846" y="3075112"/>
            <a:ext cx="7051502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lvl="1" indent="-457200">
              <a:lnSpc>
                <a:spcPct val="90000"/>
              </a:lnSpc>
              <a:buSzPct val="60000"/>
              <a:buFont typeface="Wingdings" panose="05000000000000000000" pitchFamily="2" charset="2"/>
              <a:buChar char="n"/>
            </a:pPr>
            <a:r>
              <a:rPr lang="zh-CN" altLang="en-US" sz="2800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数组中的数据元素具有</a:t>
            </a:r>
            <a:r>
              <a:rPr lang="zh-CN" altLang="en-US" sz="28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相同的数据类型</a:t>
            </a:r>
            <a:r>
              <a:rPr lang="zh-CN" altLang="en-US" sz="2800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</p:txBody>
      </p:sp>
      <p:sp>
        <p:nvSpPr>
          <p:cNvPr id="48" name="Text Box 4"/>
          <p:cNvSpPr txBox="1">
            <a:spLocks noChangeArrowheads="1"/>
          </p:cNvSpPr>
          <p:nvPr/>
        </p:nvSpPr>
        <p:spPr bwMode="auto">
          <a:xfrm>
            <a:off x="877847" y="1917740"/>
            <a:ext cx="7051501" cy="86793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2pPr marL="400050" lvl="1" indent="-457200">
              <a:lnSpc>
                <a:spcPct val="90000"/>
              </a:lnSpc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2pPr>
          </a:lstStyle>
          <a:p>
            <a:pPr lvl="1"/>
            <a:r>
              <a:rPr lang="zh-CN" altLang="en-US" dirty="0"/>
              <a:t>数组是一种</a:t>
            </a:r>
            <a:r>
              <a:rPr lang="zh-CN" altLang="en-US" dirty="0">
                <a:solidFill>
                  <a:srgbClr val="FF0000"/>
                </a:solidFill>
              </a:rPr>
              <a:t>随机存储</a:t>
            </a:r>
            <a:r>
              <a:rPr lang="zh-CN" altLang="en-US" dirty="0"/>
              <a:t>结构，可以根据给定的一组下标直接访问对应的数组元素</a:t>
            </a:r>
          </a:p>
        </p:txBody>
      </p:sp>
      <p:sp>
        <p:nvSpPr>
          <p:cNvPr id="75" name="矩形 74"/>
          <p:cNvSpPr/>
          <p:nvPr/>
        </p:nvSpPr>
        <p:spPr>
          <a:xfrm>
            <a:off x="877847" y="4807121"/>
            <a:ext cx="7051502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lvl="1" indent="-457200">
              <a:lnSpc>
                <a:spcPct val="90000"/>
              </a:lnSpc>
              <a:buSzPct val="60000"/>
              <a:buFont typeface="Wingdings" panose="05000000000000000000" pitchFamily="2" charset="2"/>
              <a:buChar char="n"/>
            </a:pPr>
            <a:r>
              <a:rPr lang="zh-CN" altLang="en-US" sz="2800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可以看做是</a:t>
            </a:r>
            <a:r>
              <a:rPr lang="zh-CN" altLang="en-US" sz="28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线性表的推广</a:t>
            </a:r>
            <a:r>
              <a:rPr lang="zh-CN" altLang="en-US" sz="2800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800" dirty="0">
              <a:solidFill>
                <a:schemeClr val="tx2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77846" y="3715686"/>
            <a:ext cx="7055133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lvl="1" indent="-457200">
              <a:lnSpc>
                <a:spcPct val="90000"/>
              </a:lnSpc>
              <a:buSzPct val="60000"/>
              <a:buFont typeface="Wingdings" panose="05000000000000000000" pitchFamily="2" charset="2"/>
              <a:buChar char="n"/>
            </a:pPr>
            <a:r>
              <a:rPr lang="zh-CN" altLang="en-US" sz="2800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一旦建立数据元素个数和元素之间的关系就不在发生变动。</a:t>
            </a:r>
          </a:p>
        </p:txBody>
      </p:sp>
    </p:spTree>
    <p:extLst>
      <p:ext uri="{BB962C8B-B14F-4D97-AF65-F5344CB8AC3E}">
        <p14:creationId xmlns:p14="http://schemas.microsoft.com/office/powerpoint/2010/main" val="3789811105"/>
      </p:ext>
    </p:extLst>
  </p:cSld>
  <p:clrMapOvr>
    <a:masterClrMapping/>
  </p:clrMapOvr>
  <p:transition spd="slow">
    <p:strips dir="r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188913"/>
            <a:ext cx="8540750" cy="792162"/>
          </a:xfrm>
        </p:spPr>
        <p:txBody>
          <a:bodyPr/>
          <a:lstStyle/>
          <a:p>
            <a:r>
              <a:rPr lang="zh-CN" altLang="en-US">
                <a:solidFill>
                  <a:srgbClr val="0000FF"/>
                </a:solidFill>
              </a:rPr>
              <a:t>本章主要内容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1640" y="1628800"/>
            <a:ext cx="6583363" cy="37338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数组的定义及使用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特殊矩阵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广义表的定义及使用</a:t>
            </a:r>
          </a:p>
        </p:txBody>
      </p:sp>
    </p:spTree>
    <p:extLst>
      <p:ext uri="{BB962C8B-B14F-4D97-AF65-F5344CB8AC3E}">
        <p14:creationId xmlns:p14="http://schemas.microsoft.com/office/powerpoint/2010/main" val="4032995557"/>
      </p:ext>
    </p:extLst>
  </p:cSld>
  <p:clrMapOvr>
    <a:masterClrMapping/>
  </p:clrMapOvr>
  <p:transition spd="slow">
    <p:strips dir="r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3600" dirty="0"/>
              <a:t> </a:t>
            </a:r>
            <a:r>
              <a:rPr lang="en-US" altLang="zh-CN" sz="3600" dirty="0"/>
              <a:t>5</a:t>
            </a:r>
            <a:r>
              <a:rPr lang="zh-CN" altLang="zh-CN" sz="3600" dirty="0"/>
              <a:t>.</a:t>
            </a:r>
            <a:r>
              <a:rPr lang="en-US" altLang="zh-CN" sz="3600" dirty="0"/>
              <a:t>2 </a:t>
            </a:r>
            <a:r>
              <a:rPr lang="zh-CN" altLang="en-US" sz="3600" dirty="0">
                <a:solidFill>
                  <a:srgbClr val="333399"/>
                </a:solidFill>
              </a:rPr>
              <a:t>特殊矩阵的压缩存储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126952"/>
            <a:ext cx="8353623" cy="1439937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0" hangingPunct="0">
              <a:lnSpc>
                <a:spcPct val="115000"/>
              </a:lnSpc>
              <a:buSzPct val="80000"/>
            </a:pPr>
            <a:r>
              <a:rPr lang="zh-CN" altLang="en-US" sz="32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特殊矩阵：</a:t>
            </a:r>
            <a:r>
              <a:rPr lang="zh-CN" altLang="en-US" sz="3200" dirty="0">
                <a:solidFill>
                  <a:srgbClr val="33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有</a:t>
            </a:r>
            <a:r>
              <a:rPr lang="zh-CN" altLang="en-US" sz="3200" dirty="0">
                <a:solidFill>
                  <a:srgbClr val="FF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许多值相同</a:t>
            </a:r>
            <a:r>
              <a:rPr lang="zh-CN" altLang="en-US" sz="3200" dirty="0">
                <a:solidFill>
                  <a:srgbClr val="33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的元素或有</a:t>
            </a:r>
            <a:r>
              <a:rPr lang="zh-CN" altLang="en-US" sz="3200" dirty="0">
                <a:solidFill>
                  <a:srgbClr val="FF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许多零元素</a:t>
            </a:r>
            <a:r>
              <a:rPr lang="zh-CN" altLang="en-US" sz="3200" dirty="0">
                <a:solidFill>
                  <a:srgbClr val="33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，且</a:t>
            </a:r>
            <a:r>
              <a:rPr lang="zh-CN" altLang="en-US" sz="3200" dirty="0">
                <a:solidFill>
                  <a:srgbClr val="FF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分布有一定的规律</a:t>
            </a:r>
            <a:r>
              <a:rPr lang="zh-CN" altLang="en-US" sz="3200" dirty="0">
                <a:solidFill>
                  <a:srgbClr val="33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的矩阵。</a:t>
            </a: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755576" y="3919705"/>
            <a:ext cx="5889638" cy="23329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lnSpc>
                <a:spcPct val="115000"/>
              </a:lnSpc>
              <a:spcBef>
                <a:spcPct val="20000"/>
              </a:spcBef>
              <a:buClr>
                <a:schemeClr val="folHlink"/>
              </a:buClr>
              <a:buSzPct val="80000"/>
            </a:pPr>
            <a:r>
              <a:rPr lang="zh-CN" altLang="en-US" sz="2800" dirty="0">
                <a:solidFill>
                  <a:srgbClr val="33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特殊矩阵的主要形式有：</a:t>
            </a:r>
          </a:p>
          <a:p>
            <a:pPr eaLnBrk="0" hangingPunct="0">
              <a:lnSpc>
                <a:spcPct val="115000"/>
              </a:lnSpc>
              <a:spcBef>
                <a:spcPct val="20000"/>
              </a:spcBef>
              <a:buClr>
                <a:schemeClr val="folHlink"/>
              </a:buClr>
              <a:buSzPct val="80000"/>
            </a:pPr>
            <a:r>
              <a:rPr lang="zh-CN" altLang="en-US" sz="28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8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）对称矩阵</a:t>
            </a:r>
          </a:p>
          <a:p>
            <a:pPr eaLnBrk="0" hangingPunct="0">
              <a:lnSpc>
                <a:spcPct val="115000"/>
              </a:lnSpc>
              <a:spcBef>
                <a:spcPct val="20000"/>
              </a:spcBef>
              <a:buClr>
                <a:schemeClr val="folHlink"/>
              </a:buClr>
              <a:buSzPct val="80000"/>
            </a:pPr>
            <a:r>
              <a:rPr lang="zh-CN" altLang="en-US" sz="28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8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）三角矩阵</a:t>
            </a:r>
            <a:endParaRPr lang="en-US" altLang="zh-CN" sz="28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0" hangingPunct="0">
              <a:lnSpc>
                <a:spcPct val="115000"/>
              </a:lnSpc>
              <a:spcBef>
                <a:spcPct val="20000"/>
              </a:spcBef>
              <a:buClr>
                <a:schemeClr val="folHlink"/>
              </a:buClr>
              <a:buSzPct val="80000"/>
            </a:pPr>
            <a:r>
              <a:rPr lang="zh-CN" altLang="en-US" sz="28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8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8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）稀疏矩阵</a:t>
            </a:r>
            <a:endParaRPr lang="en-US" altLang="zh-CN" sz="28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250824" y="2444250"/>
            <a:ext cx="8353624" cy="143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 kern="1200">
                <a:solidFill>
                  <a:srgbClr val="99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 kern="1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 kern="12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 kern="1200">
                <a:solidFill>
                  <a:srgbClr val="993300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仿宋_GB2312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5000"/>
              </a:lnSpc>
              <a:buSzPct val="80000"/>
            </a:pPr>
            <a:r>
              <a:rPr lang="zh-CN" altLang="en-US" sz="32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压缩存储：</a:t>
            </a:r>
            <a:r>
              <a:rPr lang="zh-CN" altLang="en-US" sz="3200" dirty="0">
                <a:solidFill>
                  <a:srgbClr val="33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多个相同的非零元素只分配一个存储空间，零元素不分配空间。</a:t>
            </a:r>
          </a:p>
        </p:txBody>
      </p:sp>
    </p:spTree>
  </p:cSld>
  <p:clrMapOvr>
    <a:masterClrMapping/>
  </p:clrMapOvr>
  <p:transition spd="slow">
    <p:strips dir="r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1161070"/>
            <a:ext cx="7793038" cy="6477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l" eaLnBrk="0" hangingPunct="0">
              <a:lnSpc>
                <a:spcPct val="115000"/>
              </a:lnSpc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</a:pPr>
            <a:r>
              <a:rPr lang="en-US" altLang="zh-CN" sz="32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1</a:t>
            </a:r>
            <a:r>
              <a:rPr lang="zh-CN" altLang="en-US" sz="32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、对称矩阵 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1" y="1776955"/>
            <a:ext cx="7632650" cy="1292005"/>
          </a:xfrm>
        </p:spPr>
        <p:txBody>
          <a:bodyPr/>
          <a:lstStyle/>
          <a:p>
            <a:pPr eaLnBrk="0" hangingPunct="0">
              <a:lnSpc>
                <a:spcPct val="115000"/>
              </a:lnSpc>
              <a:buSzPct val="80000"/>
            </a:pPr>
            <a:r>
              <a:rPr lang="zh-CN" altLang="en-US" sz="3200" dirty="0">
                <a:solidFill>
                  <a:srgbClr val="33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在一个</a:t>
            </a:r>
            <a:r>
              <a:rPr lang="en-US" altLang="zh-CN" sz="3200" i="1" dirty="0">
                <a:solidFill>
                  <a:srgbClr val="3333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3200" dirty="0">
                <a:solidFill>
                  <a:srgbClr val="33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阶方阵</a:t>
            </a:r>
            <a:r>
              <a:rPr lang="en-US" altLang="zh-CN" sz="3200" dirty="0">
                <a:solidFill>
                  <a:srgbClr val="3333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3200" dirty="0">
                <a:solidFill>
                  <a:srgbClr val="33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中，若所有元素满足：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539750" y="188913"/>
            <a:ext cx="779303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r>
              <a:rPr lang="zh-CN" altLang="zh-CN" sz="3600" dirty="0"/>
              <a:t> </a:t>
            </a:r>
            <a:r>
              <a:rPr lang="en-US" altLang="zh-CN" sz="3600" dirty="0"/>
              <a:t>5</a:t>
            </a:r>
            <a:r>
              <a:rPr lang="zh-CN" altLang="zh-CN" sz="3600" dirty="0"/>
              <a:t>.</a:t>
            </a:r>
            <a:r>
              <a:rPr lang="en-US" altLang="zh-CN" sz="3600" dirty="0"/>
              <a:t>2 </a:t>
            </a:r>
            <a:r>
              <a:rPr lang="zh-CN" altLang="en-US" sz="3600" dirty="0">
                <a:solidFill>
                  <a:srgbClr val="333399"/>
                </a:solidFill>
              </a:rPr>
              <a:t>特殊矩阵的压缩存储</a:t>
            </a:r>
          </a:p>
        </p:txBody>
      </p:sp>
      <p:sp>
        <p:nvSpPr>
          <p:cNvPr id="2" name="矩形 1"/>
          <p:cNvSpPr/>
          <p:nvPr/>
        </p:nvSpPr>
        <p:spPr>
          <a:xfrm>
            <a:off x="2306957" y="2401639"/>
            <a:ext cx="35381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/>
              <a:t> </a:t>
            </a:r>
            <a:r>
              <a:rPr lang="en-US" altLang="zh-CN" sz="3600" i="1" dirty="0">
                <a:solidFill>
                  <a:srgbClr val="FF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3600" i="1" baseline="-25000" dirty="0">
                <a:solidFill>
                  <a:srgbClr val="FF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en-US" altLang="zh-CN" sz="3600" dirty="0">
                <a:solidFill>
                  <a:srgbClr val="FF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3600" i="1" dirty="0" err="1">
                <a:solidFill>
                  <a:srgbClr val="FF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3600" i="1" baseline="-25000" dirty="0" err="1">
                <a:solidFill>
                  <a:srgbClr val="FF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ji</a:t>
            </a:r>
            <a:r>
              <a:rPr lang="en-US" altLang="zh-CN" sz="3600" baseline="-25000" dirty="0">
                <a:solidFill>
                  <a:srgbClr val="FF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dirty="0">
                <a:solidFill>
                  <a:srgbClr val="FF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3600" dirty="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0≤</a:t>
            </a:r>
            <a:r>
              <a:rPr lang="en-US" altLang="zh-CN" sz="3600" i="1" dirty="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i,j</a:t>
            </a:r>
            <a:r>
              <a:rPr lang="en-US" altLang="zh-CN" sz="3600" dirty="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≤</a:t>
            </a:r>
            <a:r>
              <a:rPr lang="en-US" altLang="zh-CN" sz="3600" i="1" dirty="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3600" dirty="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 </a:t>
            </a:r>
            <a:endParaRPr lang="zh-CN" altLang="en-US" sz="3600" dirty="0"/>
          </a:p>
        </p:txBody>
      </p:sp>
      <p:sp>
        <p:nvSpPr>
          <p:cNvPr id="3" name="矩形 2"/>
          <p:cNvSpPr/>
          <p:nvPr/>
        </p:nvSpPr>
        <p:spPr>
          <a:xfrm>
            <a:off x="971600" y="3212976"/>
            <a:ext cx="44935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3333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则称其为</a:t>
            </a:r>
            <a:r>
              <a:rPr lang="en-US" altLang="zh-CN" sz="3200" i="1" dirty="0">
                <a:solidFill>
                  <a:srgbClr val="3333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3200" dirty="0">
                <a:solidFill>
                  <a:srgbClr val="3333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阶</a:t>
            </a:r>
            <a:r>
              <a:rPr kumimoji="1" lang="zh-CN" altLang="en-US" sz="3200" dirty="0">
                <a:solidFill>
                  <a:srgbClr val="FF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对称矩阵</a:t>
            </a:r>
            <a:r>
              <a:rPr kumimoji="1" lang="zh-CN" altLang="en-US" sz="3200" dirty="0"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。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2707689" y="4161783"/>
            <a:ext cx="4968875" cy="2413001"/>
            <a:chOff x="2843213" y="2578092"/>
            <a:chExt cx="4968875" cy="2413001"/>
          </a:xfrm>
        </p:grpSpPr>
        <p:sp>
          <p:nvSpPr>
            <p:cNvPr id="8" name="Line 5"/>
            <p:cNvSpPr>
              <a:spLocks noChangeShapeType="1"/>
            </p:cNvSpPr>
            <p:nvPr/>
          </p:nvSpPr>
          <p:spPr bwMode="auto">
            <a:xfrm>
              <a:off x="2843213" y="2578092"/>
              <a:ext cx="2728919" cy="1708163"/>
            </a:xfrm>
            <a:prstGeom prst="line">
              <a:avLst/>
            </a:prstGeom>
            <a:noFill/>
            <a:ln w="38100">
              <a:solidFill>
                <a:srgbClr val="00CC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" name="Text Box 6"/>
            <p:cNvSpPr txBox="1">
              <a:spLocks noChangeArrowheads="1"/>
            </p:cNvSpPr>
            <p:nvPr/>
          </p:nvSpPr>
          <p:spPr bwMode="auto">
            <a:xfrm>
              <a:off x="5580063" y="4137018"/>
              <a:ext cx="2232025" cy="854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i="1" dirty="0" err="1">
                  <a:solidFill>
                    <a:srgbClr val="3333CC"/>
                  </a:solidFill>
                  <a:latin typeface="Times New Roman" panose="02020603050405020304" pitchFamily="18" charset="0"/>
                  <a:ea typeface="楷体" pitchFamily="49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2000" i="1" baseline="-25000" dirty="0" err="1">
                  <a:solidFill>
                    <a:srgbClr val="3333CC"/>
                  </a:solidFill>
                  <a:latin typeface="Times New Roman" panose="02020603050405020304" pitchFamily="18" charset="0"/>
                  <a:ea typeface="楷体" pitchFamily="49" charset="-122"/>
                  <a:cs typeface="Times New Roman" panose="02020603050405020304" pitchFamily="18" charset="0"/>
                </a:rPr>
                <a:t>i,i</a:t>
              </a:r>
              <a:r>
                <a:rPr lang="zh-CN" altLang="en-US" sz="2000" dirty="0">
                  <a:solidFill>
                    <a:srgbClr val="3333CC"/>
                  </a:solidFill>
                  <a:latin typeface="Times New Roman" panose="02020603050405020304" pitchFamily="18" charset="0"/>
                  <a:ea typeface="楷体" pitchFamily="49" charset="-122"/>
                  <a:cs typeface="Times New Roman" panose="02020603050405020304" pitchFamily="18" charset="0"/>
                </a:rPr>
                <a:t>（</a:t>
              </a:r>
              <a:r>
                <a:rPr lang="en-US" altLang="zh-CN" sz="2000" dirty="0">
                  <a:solidFill>
                    <a:srgbClr val="3333CC"/>
                  </a:solidFill>
                  <a:latin typeface="Times New Roman" panose="02020603050405020304" pitchFamily="18" charset="0"/>
                  <a:ea typeface="楷体" pitchFamily="49" charset="-122"/>
                  <a:cs typeface="Times New Roman" panose="02020603050405020304" pitchFamily="18" charset="0"/>
                </a:rPr>
                <a:t>0</a:t>
              </a:r>
              <a:r>
                <a:rPr lang="en-US" altLang="zh-CN" sz="2000" dirty="0">
                  <a:solidFill>
                    <a:srgbClr val="3333CC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≤</a:t>
              </a:r>
              <a:r>
                <a:rPr lang="en-US" altLang="zh-CN" sz="2000" i="1" dirty="0">
                  <a:solidFill>
                    <a:srgbClr val="3333CC"/>
                  </a:solidFill>
                  <a:latin typeface="Times New Roman" panose="02020603050405020304" pitchFamily="18" charset="0"/>
                  <a:ea typeface="楷体" pitchFamily="49" charset="-122"/>
                  <a:cs typeface="Times New Roman" panose="02020603050405020304" pitchFamily="18" charset="0"/>
                </a:rPr>
                <a:t>i</a:t>
              </a:r>
              <a:r>
                <a:rPr lang="en-US" altLang="zh-CN" sz="2000" dirty="0">
                  <a:solidFill>
                    <a:srgbClr val="3333CC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≤</a:t>
              </a:r>
              <a:r>
                <a:rPr lang="en-US" altLang="zh-CN" sz="2000" i="1" dirty="0">
                  <a:solidFill>
                    <a:srgbClr val="3333CC"/>
                  </a:solidFill>
                  <a:latin typeface="Times New Roman" panose="02020603050405020304" pitchFamily="18" charset="0"/>
                  <a:ea typeface="楷体" pitchFamily="49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000" dirty="0">
                  <a:solidFill>
                    <a:srgbClr val="3333CC"/>
                  </a:solidFill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-</a:t>
              </a:r>
              <a:r>
                <a:rPr lang="en-US" altLang="zh-CN" sz="2000" dirty="0">
                  <a:solidFill>
                    <a:srgbClr val="3333CC"/>
                  </a:solidFill>
                  <a:latin typeface="Times New Roman" panose="02020603050405020304" pitchFamily="18" charset="0"/>
                  <a:ea typeface="楷体" pitchFamily="49" charset="-122"/>
                  <a:cs typeface="Times New Roman" panose="02020603050405020304" pitchFamily="18" charset="0"/>
                </a:rPr>
                <a:t>1</a:t>
              </a:r>
              <a:r>
                <a:rPr lang="zh-CN" altLang="en-US" sz="2000" dirty="0">
                  <a:solidFill>
                    <a:srgbClr val="3333CC"/>
                  </a:solidFill>
                  <a:latin typeface="Times New Roman" panose="02020603050405020304" pitchFamily="18" charset="0"/>
                  <a:ea typeface="楷体" pitchFamily="49" charset="-122"/>
                  <a:cs typeface="Times New Roman" panose="02020603050405020304" pitchFamily="18" charset="0"/>
                </a:rPr>
                <a:t>）</a:t>
              </a:r>
            </a:p>
            <a:p>
              <a:pPr algn="l">
                <a:spcBef>
                  <a:spcPct val="50000"/>
                </a:spcBef>
              </a:pPr>
              <a:r>
                <a:rPr lang="zh-CN" altLang="en-US" sz="2000" dirty="0">
                  <a:solidFill>
                    <a:srgbClr val="3333CC"/>
                  </a:solidFill>
                  <a:ea typeface="楷体" pitchFamily="49" charset="-122"/>
                  <a:cs typeface="Times New Roman" pitchFamily="18" charset="0"/>
                </a:rPr>
                <a:t>主对角线</a:t>
              </a: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836026" y="4350694"/>
            <a:ext cx="4033815" cy="1581148"/>
            <a:chOff x="971550" y="2714620"/>
            <a:chExt cx="4033815" cy="1581148"/>
          </a:xfrm>
        </p:grpSpPr>
        <p:sp>
          <p:nvSpPr>
            <p:cNvPr id="11" name="Text Box 9"/>
            <p:cNvSpPr txBox="1">
              <a:spLocks noChangeArrowheads="1"/>
            </p:cNvSpPr>
            <p:nvPr/>
          </p:nvSpPr>
          <p:spPr bwMode="auto">
            <a:xfrm>
              <a:off x="971550" y="3441693"/>
              <a:ext cx="1439863" cy="854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i="1" dirty="0" err="1">
                  <a:solidFill>
                    <a:srgbClr val="333399"/>
                  </a:solidFill>
                  <a:latin typeface="Times New Roman" panose="02020603050405020304" pitchFamily="18" charset="0"/>
                  <a:ea typeface="楷体" pitchFamily="49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2000" i="1" baseline="-25000" dirty="0" err="1">
                  <a:solidFill>
                    <a:srgbClr val="333399"/>
                  </a:solidFill>
                  <a:latin typeface="Times New Roman" panose="02020603050405020304" pitchFamily="18" charset="0"/>
                  <a:ea typeface="楷体" pitchFamily="49" charset="-122"/>
                  <a:cs typeface="Times New Roman" panose="02020603050405020304" pitchFamily="18" charset="0"/>
                </a:rPr>
                <a:t>i,j</a:t>
              </a:r>
              <a:r>
                <a:rPr lang="zh-CN" altLang="en-US" sz="2000" dirty="0">
                  <a:solidFill>
                    <a:srgbClr val="333399"/>
                  </a:solidFill>
                  <a:latin typeface="Times New Roman" panose="02020603050405020304" pitchFamily="18" charset="0"/>
                  <a:ea typeface="楷体" pitchFamily="49" charset="-122"/>
                  <a:cs typeface="Times New Roman" panose="02020603050405020304" pitchFamily="18" charset="0"/>
                </a:rPr>
                <a:t>（</a:t>
              </a:r>
              <a:r>
                <a:rPr lang="en-US" altLang="zh-CN" sz="2000" i="1" dirty="0" err="1">
                  <a:solidFill>
                    <a:srgbClr val="333399"/>
                  </a:solidFill>
                  <a:latin typeface="Times New Roman" panose="02020603050405020304" pitchFamily="18" charset="0"/>
                  <a:ea typeface="楷体" pitchFamily="49" charset="-122"/>
                  <a:cs typeface="Times New Roman" panose="02020603050405020304" pitchFamily="18" charset="0"/>
                </a:rPr>
                <a:t>i</a:t>
              </a:r>
              <a:r>
                <a:rPr lang="zh-CN" altLang="en-US" sz="2000" dirty="0">
                  <a:solidFill>
                    <a:srgbClr val="333399"/>
                  </a:solidFill>
                  <a:latin typeface="Times New Roman" panose="02020603050405020304" pitchFamily="18" charset="0"/>
                  <a:ea typeface="楷体" pitchFamily="49" charset="-122"/>
                  <a:cs typeface="Times New Roman" panose="02020603050405020304" pitchFamily="18" charset="0"/>
                </a:rPr>
                <a:t>＞</a:t>
              </a:r>
              <a:r>
                <a:rPr lang="en-US" altLang="zh-CN" sz="2000" i="1" dirty="0">
                  <a:solidFill>
                    <a:srgbClr val="333399"/>
                  </a:solidFill>
                  <a:latin typeface="Times New Roman" panose="02020603050405020304" pitchFamily="18" charset="0"/>
                  <a:ea typeface="楷体" pitchFamily="49" charset="-122"/>
                  <a:cs typeface="Times New Roman" panose="02020603050405020304" pitchFamily="18" charset="0"/>
                </a:rPr>
                <a:t>j</a:t>
              </a:r>
              <a:r>
                <a:rPr lang="zh-CN" altLang="en-US" sz="2000" dirty="0">
                  <a:solidFill>
                    <a:srgbClr val="333399"/>
                  </a:solidFill>
                  <a:latin typeface="Times New Roman" panose="02020603050405020304" pitchFamily="18" charset="0"/>
                  <a:ea typeface="楷体" pitchFamily="49" charset="-122"/>
                  <a:cs typeface="Times New Roman" panose="02020603050405020304" pitchFamily="18" charset="0"/>
                </a:rPr>
                <a:t>）</a:t>
              </a:r>
            </a:p>
            <a:p>
              <a:pPr algn="l">
                <a:spcBef>
                  <a:spcPct val="50000"/>
                </a:spcBef>
              </a:pPr>
              <a:r>
                <a:rPr lang="zh-CN" altLang="en-US" sz="2000" dirty="0">
                  <a:solidFill>
                    <a:srgbClr val="333399"/>
                  </a:solidFill>
                  <a:ea typeface="楷体" pitchFamily="49" charset="-122"/>
                  <a:cs typeface="Times New Roman" pitchFamily="18" charset="0"/>
                </a:rPr>
                <a:t>下三角</a:t>
              </a:r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2195513" y="3360730"/>
              <a:ext cx="827087" cy="442913"/>
            </a:xfrm>
            <a:custGeom>
              <a:avLst/>
              <a:gdLst/>
              <a:ahLst/>
              <a:cxnLst>
                <a:cxn ang="0">
                  <a:pos x="0" y="279"/>
                </a:cxn>
                <a:cxn ang="0">
                  <a:pos x="521" y="0"/>
                </a:cxn>
              </a:cxnLst>
              <a:rect l="0" t="0" r="r" b="b"/>
              <a:pathLst>
                <a:path w="521" h="279">
                  <a:moveTo>
                    <a:pt x="0" y="279"/>
                  </a:moveTo>
                  <a:lnTo>
                    <a:pt x="521" y="0"/>
                  </a:lnTo>
                </a:path>
              </a:pathLst>
            </a:custGeom>
            <a:noFill/>
            <a:ln w="28575" cap="flat" cmpd="sng">
              <a:solidFill>
                <a:srgbClr val="00CC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" name="直角三角形 12"/>
            <p:cNvSpPr/>
            <p:nvPr/>
          </p:nvSpPr>
          <p:spPr>
            <a:xfrm>
              <a:off x="2786050" y="2714620"/>
              <a:ext cx="2219315" cy="1509710"/>
            </a:xfrm>
            <a:prstGeom prst="rtTriangle">
              <a:avLst/>
            </a:prstGeom>
            <a:solidFill>
              <a:schemeClr val="accent1">
                <a:alpha val="2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007716" y="4149080"/>
            <a:ext cx="5291149" cy="1571636"/>
            <a:chOff x="3143240" y="2513006"/>
            <a:chExt cx="5173673" cy="1571636"/>
          </a:xfrm>
        </p:grpSpPr>
        <p:sp>
          <p:nvSpPr>
            <p:cNvPr id="15" name="Line 7"/>
            <p:cNvSpPr>
              <a:spLocks noChangeShapeType="1"/>
            </p:cNvSpPr>
            <p:nvPr/>
          </p:nvSpPr>
          <p:spPr bwMode="auto">
            <a:xfrm>
              <a:off x="5292725" y="2938455"/>
              <a:ext cx="719138" cy="215900"/>
            </a:xfrm>
            <a:prstGeom prst="line">
              <a:avLst/>
            </a:prstGeom>
            <a:noFill/>
            <a:ln w="38100">
              <a:solidFill>
                <a:srgbClr val="00CC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" name="Text Box 8"/>
            <p:cNvSpPr txBox="1">
              <a:spLocks noChangeArrowheads="1"/>
            </p:cNvSpPr>
            <p:nvPr/>
          </p:nvSpPr>
          <p:spPr bwMode="auto">
            <a:xfrm>
              <a:off x="6084888" y="2649530"/>
              <a:ext cx="2232025" cy="854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i="1" dirty="0" err="1">
                  <a:solidFill>
                    <a:srgbClr val="333399"/>
                  </a:solidFill>
                  <a:latin typeface="Times New Roman" panose="02020603050405020304" pitchFamily="18" charset="0"/>
                  <a:ea typeface="楷体" pitchFamily="49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2000" i="1" baseline="-25000" dirty="0" err="1">
                  <a:solidFill>
                    <a:srgbClr val="333399"/>
                  </a:solidFill>
                  <a:latin typeface="Times New Roman" panose="02020603050405020304" pitchFamily="18" charset="0"/>
                  <a:ea typeface="楷体" pitchFamily="49" charset="-122"/>
                  <a:cs typeface="Times New Roman" panose="02020603050405020304" pitchFamily="18" charset="0"/>
                </a:rPr>
                <a:t>i,j</a:t>
              </a:r>
              <a:r>
                <a:rPr lang="zh-CN" altLang="en-US" sz="2000" dirty="0">
                  <a:solidFill>
                    <a:srgbClr val="333399"/>
                  </a:solidFill>
                  <a:latin typeface="Times New Roman" panose="02020603050405020304" pitchFamily="18" charset="0"/>
                  <a:ea typeface="楷体" pitchFamily="49" charset="-122"/>
                  <a:cs typeface="Times New Roman" panose="02020603050405020304" pitchFamily="18" charset="0"/>
                </a:rPr>
                <a:t>（</a:t>
              </a:r>
              <a:r>
                <a:rPr lang="en-US" altLang="zh-CN" sz="2000" i="1" dirty="0" err="1">
                  <a:solidFill>
                    <a:srgbClr val="333399"/>
                  </a:solidFill>
                  <a:latin typeface="Times New Roman" panose="02020603050405020304" pitchFamily="18" charset="0"/>
                  <a:ea typeface="楷体" pitchFamily="49" charset="-122"/>
                  <a:cs typeface="Times New Roman" panose="02020603050405020304" pitchFamily="18" charset="0"/>
                </a:rPr>
                <a:t>i</a:t>
              </a:r>
              <a:r>
                <a:rPr lang="zh-CN" altLang="en-US" sz="2000" dirty="0">
                  <a:solidFill>
                    <a:srgbClr val="333399"/>
                  </a:solidFill>
                  <a:latin typeface="Times New Roman" panose="02020603050405020304" pitchFamily="18" charset="0"/>
                  <a:ea typeface="楷体" pitchFamily="49" charset="-122"/>
                  <a:cs typeface="Times New Roman" panose="02020603050405020304" pitchFamily="18" charset="0"/>
                </a:rPr>
                <a:t>＜</a:t>
              </a:r>
              <a:r>
                <a:rPr lang="en-US" altLang="zh-CN" sz="2000" i="1" dirty="0">
                  <a:solidFill>
                    <a:srgbClr val="333399"/>
                  </a:solidFill>
                  <a:latin typeface="Times New Roman" panose="02020603050405020304" pitchFamily="18" charset="0"/>
                  <a:ea typeface="楷体" pitchFamily="49" charset="-122"/>
                  <a:cs typeface="Times New Roman" panose="02020603050405020304" pitchFamily="18" charset="0"/>
                </a:rPr>
                <a:t>j</a:t>
              </a:r>
              <a:r>
                <a:rPr lang="zh-CN" altLang="en-US" sz="2000" dirty="0">
                  <a:solidFill>
                    <a:srgbClr val="333399"/>
                  </a:solidFill>
                  <a:latin typeface="Times New Roman" panose="02020603050405020304" pitchFamily="18" charset="0"/>
                  <a:ea typeface="楷体" pitchFamily="49" charset="-122"/>
                  <a:cs typeface="Times New Roman" panose="02020603050405020304" pitchFamily="18" charset="0"/>
                </a:rPr>
                <a:t>）</a:t>
              </a:r>
            </a:p>
            <a:p>
              <a:pPr algn="l">
                <a:spcBef>
                  <a:spcPct val="50000"/>
                </a:spcBef>
              </a:pPr>
              <a:r>
                <a:rPr lang="zh-CN" altLang="en-US" sz="2000" dirty="0">
                  <a:solidFill>
                    <a:srgbClr val="333399"/>
                  </a:solidFill>
                  <a:ea typeface="楷体" pitchFamily="49" charset="-122"/>
                  <a:cs typeface="Times New Roman" pitchFamily="18" charset="0"/>
                </a:rPr>
                <a:t>上三角</a:t>
              </a:r>
            </a:p>
          </p:txBody>
        </p:sp>
        <p:sp>
          <p:nvSpPr>
            <p:cNvPr id="17" name="直角三角形 16"/>
            <p:cNvSpPr/>
            <p:nvPr/>
          </p:nvSpPr>
          <p:spPr>
            <a:xfrm rot="10800000">
              <a:off x="3143240" y="2513006"/>
              <a:ext cx="2500330" cy="1571636"/>
            </a:xfrm>
            <a:prstGeom prst="rtTriangle">
              <a:avLst/>
            </a:prstGeom>
            <a:solidFill>
              <a:schemeClr val="accent1">
                <a:alpha val="2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2655263" y="4107792"/>
            <a:ext cx="2857520" cy="1752612"/>
            <a:chOff x="3214678" y="2214554"/>
            <a:chExt cx="2837977" cy="1752612"/>
          </a:xfrm>
        </p:grpSpPr>
        <p:cxnSp>
          <p:nvCxnSpPr>
            <p:cNvPr id="19" name="直接连接符 18"/>
            <p:cNvCxnSpPr/>
            <p:nvPr/>
          </p:nvCxnSpPr>
          <p:spPr>
            <a:xfrm rot="5400000">
              <a:off x="2358216" y="3071016"/>
              <a:ext cx="1714512" cy="1588"/>
            </a:xfrm>
            <a:prstGeom prst="line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3216266" y="2227254"/>
              <a:ext cx="144000" cy="1588"/>
            </a:xfrm>
            <a:prstGeom prst="line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3214678" y="3924304"/>
              <a:ext cx="144000" cy="1588"/>
            </a:xfrm>
            <a:prstGeom prst="line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4"/>
            <p:cNvSpPr txBox="1"/>
            <p:nvPr/>
          </p:nvSpPr>
          <p:spPr>
            <a:xfrm>
              <a:off x="3359142" y="2258590"/>
              <a:ext cx="714380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 dirty="0"/>
                <a:t>a</a:t>
              </a:r>
              <a:r>
                <a:rPr lang="en-US" altLang="zh-CN" sz="2200" baseline="-25000" dirty="0"/>
                <a:t>0,0</a:t>
              </a:r>
              <a:endParaRPr lang="zh-CN" altLang="en-US" sz="2200" baseline="-25000" dirty="0"/>
            </a:p>
          </p:txBody>
        </p:sp>
        <p:sp>
          <p:nvSpPr>
            <p:cNvPr id="23" name="TextBox 25"/>
            <p:cNvSpPr txBox="1"/>
            <p:nvPr/>
          </p:nvSpPr>
          <p:spPr>
            <a:xfrm>
              <a:off x="4002084" y="2258590"/>
              <a:ext cx="714380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 err="1"/>
                <a:t>a</a:t>
              </a:r>
              <a:r>
                <a:rPr lang="en-US" altLang="zh-CN" sz="2200" baseline="-25000" err="1"/>
                <a:t>0,1</a:t>
              </a:r>
              <a:endParaRPr lang="zh-CN" altLang="en-US" sz="2200" baseline="-25000"/>
            </a:p>
          </p:txBody>
        </p:sp>
        <p:sp>
          <p:nvSpPr>
            <p:cNvPr id="24" name="TextBox 26"/>
            <p:cNvSpPr txBox="1"/>
            <p:nvPr/>
          </p:nvSpPr>
          <p:spPr>
            <a:xfrm>
              <a:off x="5216530" y="2258590"/>
              <a:ext cx="714380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 err="1"/>
                <a:t>a</a:t>
              </a:r>
              <a:r>
                <a:rPr lang="en-US" altLang="zh-CN" sz="2200" baseline="-25000" err="1"/>
                <a:t>0,</a:t>
              </a:r>
              <a:r>
                <a:rPr lang="en-US" altLang="zh-CN" sz="2200" i="1" baseline="-25000" err="1"/>
                <a:t>n</a:t>
              </a:r>
              <a:r>
                <a:rPr lang="en-US" altLang="zh-CN" sz="2200" baseline="-25000"/>
                <a:t>-1</a:t>
              </a:r>
              <a:endParaRPr lang="zh-CN" altLang="en-US" sz="2200" baseline="-25000"/>
            </a:p>
          </p:txBody>
        </p:sp>
        <p:sp>
          <p:nvSpPr>
            <p:cNvPr id="25" name="TextBox 27"/>
            <p:cNvSpPr txBox="1"/>
            <p:nvPr/>
          </p:nvSpPr>
          <p:spPr>
            <a:xfrm>
              <a:off x="4645026" y="2239954"/>
              <a:ext cx="571504" cy="2880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>
                  <a:latin typeface="+mn-ea"/>
                  <a:ea typeface="+mn-ea"/>
                  <a:sym typeface="Symbol"/>
                </a:rPr>
                <a:t></a:t>
              </a:r>
              <a:endParaRPr lang="zh-CN" altLang="en-US" sz="2200" baseline="-25000">
                <a:latin typeface="+mn-ea"/>
                <a:ea typeface="+mn-ea"/>
              </a:endParaRPr>
            </a:p>
          </p:txBody>
        </p:sp>
        <p:sp>
          <p:nvSpPr>
            <p:cNvPr id="26" name="TextBox 28"/>
            <p:cNvSpPr txBox="1"/>
            <p:nvPr/>
          </p:nvSpPr>
          <p:spPr>
            <a:xfrm>
              <a:off x="3359142" y="2687218"/>
              <a:ext cx="714380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 err="1"/>
                <a:t>a</a:t>
              </a:r>
              <a:r>
                <a:rPr lang="en-US" altLang="zh-CN" sz="2200" baseline="-25000" err="1"/>
                <a:t>1,0</a:t>
              </a:r>
              <a:endParaRPr lang="zh-CN" altLang="en-US" sz="2200" baseline="-25000"/>
            </a:p>
          </p:txBody>
        </p:sp>
        <p:sp>
          <p:nvSpPr>
            <p:cNvPr id="27" name="TextBox 29"/>
            <p:cNvSpPr txBox="1"/>
            <p:nvPr/>
          </p:nvSpPr>
          <p:spPr>
            <a:xfrm>
              <a:off x="4002084" y="2687218"/>
              <a:ext cx="714380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 err="1"/>
                <a:t>a</a:t>
              </a:r>
              <a:r>
                <a:rPr lang="en-US" altLang="zh-CN" sz="2200" baseline="-25000" err="1"/>
                <a:t>1,1</a:t>
              </a:r>
              <a:endParaRPr lang="zh-CN" altLang="en-US" sz="2200" baseline="-25000"/>
            </a:p>
          </p:txBody>
        </p:sp>
        <p:sp>
          <p:nvSpPr>
            <p:cNvPr id="28" name="TextBox 30"/>
            <p:cNvSpPr txBox="1"/>
            <p:nvPr/>
          </p:nvSpPr>
          <p:spPr>
            <a:xfrm>
              <a:off x="5216530" y="2687218"/>
              <a:ext cx="714380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 err="1"/>
                <a:t>a</a:t>
              </a:r>
              <a:r>
                <a:rPr lang="en-US" altLang="zh-CN" sz="2200" baseline="-25000" err="1"/>
                <a:t>1,</a:t>
              </a:r>
              <a:r>
                <a:rPr lang="en-US" altLang="zh-CN" sz="2200" i="1" baseline="-25000" err="1"/>
                <a:t>n</a:t>
              </a:r>
              <a:r>
                <a:rPr lang="en-US" altLang="zh-CN" sz="2200" baseline="-25000"/>
                <a:t>-1</a:t>
              </a:r>
              <a:endParaRPr lang="zh-CN" altLang="en-US" sz="2200" baseline="-25000"/>
            </a:p>
          </p:txBody>
        </p:sp>
        <p:sp>
          <p:nvSpPr>
            <p:cNvPr id="29" name="TextBox 31"/>
            <p:cNvSpPr txBox="1"/>
            <p:nvPr/>
          </p:nvSpPr>
          <p:spPr>
            <a:xfrm>
              <a:off x="4645026" y="2668582"/>
              <a:ext cx="571504" cy="2880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>
                  <a:latin typeface="+mn-ea"/>
                  <a:ea typeface="+mn-ea"/>
                  <a:sym typeface="Symbol"/>
                </a:rPr>
                <a:t></a:t>
              </a:r>
              <a:endParaRPr lang="zh-CN" altLang="en-US" sz="2200" baseline="-25000">
                <a:latin typeface="+mn-ea"/>
                <a:ea typeface="+mn-ea"/>
              </a:endParaRPr>
            </a:p>
          </p:txBody>
        </p:sp>
        <p:sp>
          <p:nvSpPr>
            <p:cNvPr id="30" name="TextBox 32"/>
            <p:cNvSpPr txBox="1"/>
            <p:nvPr/>
          </p:nvSpPr>
          <p:spPr>
            <a:xfrm>
              <a:off x="3359142" y="3549236"/>
              <a:ext cx="714380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/>
                <a:t>a</a:t>
              </a:r>
              <a:r>
                <a:rPr lang="en-US" altLang="zh-CN" sz="2200" i="1" baseline="-25000"/>
                <a:t>n</a:t>
              </a:r>
              <a:r>
                <a:rPr lang="en-US" altLang="zh-CN" sz="2200" baseline="-25000"/>
                <a:t>-1,0</a:t>
              </a:r>
              <a:endParaRPr lang="zh-CN" altLang="en-US" sz="2200" baseline="-25000"/>
            </a:p>
          </p:txBody>
        </p:sp>
        <p:sp>
          <p:nvSpPr>
            <p:cNvPr id="31" name="TextBox 33"/>
            <p:cNvSpPr txBox="1"/>
            <p:nvPr/>
          </p:nvSpPr>
          <p:spPr>
            <a:xfrm>
              <a:off x="4002084" y="3549236"/>
              <a:ext cx="714380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/>
                <a:t>a</a:t>
              </a:r>
              <a:r>
                <a:rPr lang="en-US" altLang="zh-CN" sz="2200" i="1" baseline="-25000"/>
                <a:t>n</a:t>
              </a:r>
              <a:r>
                <a:rPr lang="en-US" altLang="zh-CN" sz="2200" baseline="-25000"/>
                <a:t>-1,1</a:t>
              </a:r>
              <a:endParaRPr lang="zh-CN" altLang="en-US" sz="2200" baseline="-25000"/>
            </a:p>
          </p:txBody>
        </p:sp>
        <p:sp>
          <p:nvSpPr>
            <p:cNvPr id="32" name="TextBox 34"/>
            <p:cNvSpPr txBox="1"/>
            <p:nvPr/>
          </p:nvSpPr>
          <p:spPr>
            <a:xfrm>
              <a:off x="5216530" y="3549236"/>
              <a:ext cx="714380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/>
                <a:t>a</a:t>
              </a:r>
              <a:r>
                <a:rPr lang="en-US" altLang="zh-CN" sz="2200" i="1" baseline="-25000"/>
                <a:t>n</a:t>
              </a:r>
              <a:r>
                <a:rPr lang="en-US" altLang="zh-CN" sz="2200" baseline="-25000"/>
                <a:t>-</a:t>
              </a:r>
              <a:r>
                <a:rPr lang="en-US" altLang="zh-CN" sz="2200" baseline="-25000" err="1"/>
                <a:t>1,</a:t>
              </a:r>
              <a:r>
                <a:rPr lang="en-US" altLang="zh-CN" sz="2200" i="1" baseline="-25000" err="1"/>
                <a:t>n</a:t>
              </a:r>
              <a:r>
                <a:rPr lang="en-US" altLang="zh-CN" sz="2200" baseline="-25000"/>
                <a:t>-1</a:t>
              </a:r>
              <a:endParaRPr lang="zh-CN" altLang="en-US" sz="2200" baseline="-25000"/>
            </a:p>
          </p:txBody>
        </p:sp>
        <p:sp>
          <p:nvSpPr>
            <p:cNvPr id="33" name="TextBox 35"/>
            <p:cNvSpPr txBox="1"/>
            <p:nvPr/>
          </p:nvSpPr>
          <p:spPr>
            <a:xfrm>
              <a:off x="4645026" y="3530600"/>
              <a:ext cx="571504" cy="2880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>
                  <a:latin typeface="+mn-ea"/>
                  <a:ea typeface="+mn-ea"/>
                  <a:sym typeface="Symbol"/>
                </a:rPr>
                <a:t></a:t>
              </a:r>
              <a:endParaRPr lang="zh-CN" altLang="en-US" sz="2200" baseline="-25000">
                <a:latin typeface="+mn-ea"/>
                <a:ea typeface="+mn-ea"/>
              </a:endParaRPr>
            </a:p>
          </p:txBody>
        </p:sp>
        <p:cxnSp>
          <p:nvCxnSpPr>
            <p:cNvPr id="34" name="直接连接符 33"/>
            <p:cNvCxnSpPr/>
            <p:nvPr/>
          </p:nvCxnSpPr>
          <p:spPr>
            <a:xfrm rot="5400000">
              <a:off x="5180781" y="3109116"/>
              <a:ext cx="1714512" cy="1588"/>
            </a:xfrm>
            <a:prstGeom prst="line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>
              <a:off x="5908655" y="2265354"/>
              <a:ext cx="144000" cy="1588"/>
            </a:xfrm>
            <a:prstGeom prst="line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>
              <a:off x="5907067" y="3962404"/>
              <a:ext cx="144000" cy="1588"/>
            </a:xfrm>
            <a:prstGeom prst="line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9"/>
            <p:cNvSpPr txBox="1"/>
            <p:nvPr/>
          </p:nvSpPr>
          <p:spPr>
            <a:xfrm>
              <a:off x="3502018" y="3097210"/>
              <a:ext cx="571504" cy="2880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>
                  <a:latin typeface="+mn-ea"/>
                  <a:ea typeface="+mn-ea"/>
                  <a:sym typeface="Symbol"/>
                </a:rPr>
                <a:t></a:t>
              </a:r>
              <a:endParaRPr lang="zh-CN" altLang="en-US" sz="2200" baseline="-25000">
                <a:latin typeface="+mn-ea"/>
                <a:ea typeface="+mn-ea"/>
              </a:endParaRPr>
            </a:p>
          </p:txBody>
        </p:sp>
      </p:grpSp>
    </p:spTree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3682" y="1665144"/>
            <a:ext cx="7732762" cy="1027508"/>
          </a:xfrm>
        </p:spPr>
        <p:txBody>
          <a:bodyPr/>
          <a:lstStyle/>
          <a:p>
            <a:pPr marL="0" indent="0" eaLnBrk="0" hangingPunct="0">
              <a:lnSpc>
                <a:spcPct val="115000"/>
              </a:lnSpc>
              <a:buSzPct val="80000"/>
              <a:buNone/>
            </a:pPr>
            <a:r>
              <a:rPr lang="zh-CN" altLang="en-US" sz="2800" dirty="0">
                <a:solidFill>
                  <a:srgbClr val="33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按“</a:t>
            </a:r>
            <a:r>
              <a:rPr lang="zh-CN" altLang="en-US" sz="2800" dirty="0">
                <a:solidFill>
                  <a:srgbClr val="FF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行优先顺序</a:t>
            </a:r>
            <a:r>
              <a:rPr lang="zh-CN" altLang="en-US" sz="2800" dirty="0">
                <a:solidFill>
                  <a:srgbClr val="33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”存储主对角线（包括对角线）以下的元素 </a:t>
            </a:r>
          </a:p>
        </p:txBody>
      </p:sp>
      <p:graphicFrame>
        <p:nvGraphicFramePr>
          <p:cNvPr id="7" name="Group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14019431"/>
              </p:ext>
            </p:extLst>
          </p:nvPr>
        </p:nvGraphicFramePr>
        <p:xfrm>
          <a:off x="2705839" y="3062678"/>
          <a:ext cx="3587875" cy="2037928"/>
        </p:xfrm>
        <a:graphic>
          <a:graphicData uri="http://schemas.openxmlformats.org/drawingml/2006/table">
            <a:tbl>
              <a:tblPr/>
              <a:tblGrid>
                <a:gridCol w="7339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1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58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7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948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-25000" dirty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-25000" dirty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-2500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948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-2500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-2500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-25000" dirty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948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948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-25000" dirty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-25000" dirty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-25000" dirty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Text Box 80"/>
          <p:cNvSpPr txBox="1">
            <a:spLocks noChangeArrowheads="1"/>
          </p:cNvSpPr>
          <p:nvPr/>
        </p:nvSpPr>
        <p:spPr bwMode="auto">
          <a:xfrm>
            <a:off x="2743020" y="3052284"/>
            <a:ext cx="5916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0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0,0</a:t>
            </a:r>
          </a:p>
        </p:txBody>
      </p:sp>
      <p:sp>
        <p:nvSpPr>
          <p:cNvPr id="10" name="Text Box 81"/>
          <p:cNvSpPr txBox="1">
            <a:spLocks noChangeArrowheads="1"/>
          </p:cNvSpPr>
          <p:nvPr/>
        </p:nvSpPr>
        <p:spPr bwMode="auto">
          <a:xfrm>
            <a:off x="3438236" y="3069992"/>
            <a:ext cx="59441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0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0,1</a:t>
            </a:r>
          </a:p>
        </p:txBody>
      </p:sp>
      <p:sp>
        <p:nvSpPr>
          <p:cNvPr id="11" name="Text Box 82"/>
          <p:cNvSpPr txBox="1">
            <a:spLocks noChangeArrowheads="1"/>
          </p:cNvSpPr>
          <p:nvPr/>
        </p:nvSpPr>
        <p:spPr bwMode="auto">
          <a:xfrm>
            <a:off x="5467482" y="3049621"/>
            <a:ext cx="72179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0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0,n-1</a:t>
            </a:r>
          </a:p>
        </p:txBody>
      </p:sp>
      <p:sp>
        <p:nvSpPr>
          <p:cNvPr id="12" name="Text Box 83"/>
          <p:cNvSpPr txBox="1">
            <a:spLocks noChangeArrowheads="1"/>
          </p:cNvSpPr>
          <p:nvPr/>
        </p:nvSpPr>
        <p:spPr bwMode="auto">
          <a:xfrm>
            <a:off x="3438236" y="4103144"/>
            <a:ext cx="39530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b="1" dirty="0">
                <a:latin typeface="Arial" panose="020B0604020202020204" pitchFamily="34" charset="0"/>
              </a:rPr>
              <a:t>…</a:t>
            </a:r>
            <a:endParaRPr lang="en-US" altLang="zh-CN" b="1" baseline="-25000" dirty="0">
              <a:latin typeface="Arial" panose="020B0604020202020204" pitchFamily="34" charset="0"/>
            </a:endParaRPr>
          </a:p>
        </p:txBody>
      </p:sp>
      <p:sp>
        <p:nvSpPr>
          <p:cNvPr id="13" name="Text Box 84"/>
          <p:cNvSpPr txBox="1">
            <a:spLocks noChangeArrowheads="1"/>
          </p:cNvSpPr>
          <p:nvPr/>
        </p:nvSpPr>
        <p:spPr bwMode="auto">
          <a:xfrm>
            <a:off x="4427834" y="3470623"/>
            <a:ext cx="3934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b="1" dirty="0">
                <a:latin typeface="Arial" panose="020B0604020202020204" pitchFamily="34" charset="0"/>
              </a:rPr>
              <a:t>…</a:t>
            </a:r>
            <a:endParaRPr lang="en-US" altLang="zh-CN" b="1" baseline="-25000" dirty="0">
              <a:latin typeface="Arial" panose="020B0604020202020204" pitchFamily="34" charset="0"/>
            </a:endParaRPr>
          </a:p>
        </p:txBody>
      </p:sp>
      <p:sp>
        <p:nvSpPr>
          <p:cNvPr id="14" name="Text Box 85"/>
          <p:cNvSpPr txBox="1">
            <a:spLocks noChangeArrowheads="1"/>
          </p:cNvSpPr>
          <p:nvPr/>
        </p:nvSpPr>
        <p:spPr bwMode="auto">
          <a:xfrm>
            <a:off x="4499777" y="4721402"/>
            <a:ext cx="39344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US" altLang="zh-CN" sz="20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 Box 86"/>
          <p:cNvSpPr txBox="1">
            <a:spLocks noChangeArrowheads="1"/>
          </p:cNvSpPr>
          <p:nvPr/>
        </p:nvSpPr>
        <p:spPr bwMode="auto">
          <a:xfrm>
            <a:off x="2743020" y="3575699"/>
            <a:ext cx="5916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0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1,0</a:t>
            </a:r>
          </a:p>
        </p:txBody>
      </p:sp>
      <p:sp>
        <p:nvSpPr>
          <p:cNvPr id="16" name="Text Box 87"/>
          <p:cNvSpPr txBox="1">
            <a:spLocks noChangeArrowheads="1"/>
          </p:cNvSpPr>
          <p:nvPr/>
        </p:nvSpPr>
        <p:spPr bwMode="auto">
          <a:xfrm>
            <a:off x="3438236" y="3586568"/>
            <a:ext cx="59441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0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1,1</a:t>
            </a:r>
          </a:p>
        </p:txBody>
      </p:sp>
      <p:sp>
        <p:nvSpPr>
          <p:cNvPr id="17" name="Text Box 88"/>
          <p:cNvSpPr txBox="1">
            <a:spLocks noChangeArrowheads="1"/>
          </p:cNvSpPr>
          <p:nvPr/>
        </p:nvSpPr>
        <p:spPr bwMode="auto">
          <a:xfrm>
            <a:off x="5467482" y="3579928"/>
            <a:ext cx="72179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0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1,n-1</a:t>
            </a:r>
          </a:p>
        </p:txBody>
      </p:sp>
      <p:sp>
        <p:nvSpPr>
          <p:cNvPr id="19" name="Text Box 90"/>
          <p:cNvSpPr txBox="1">
            <a:spLocks noChangeArrowheads="1"/>
          </p:cNvSpPr>
          <p:nvPr/>
        </p:nvSpPr>
        <p:spPr bwMode="auto">
          <a:xfrm>
            <a:off x="4466679" y="4084524"/>
            <a:ext cx="3934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b="1" dirty="0">
                <a:latin typeface="Arial" panose="020B0604020202020204" pitchFamily="34" charset="0"/>
              </a:rPr>
              <a:t>…</a:t>
            </a:r>
            <a:endParaRPr lang="en-US" altLang="zh-CN" b="1" baseline="-25000" dirty="0">
              <a:latin typeface="Arial" panose="020B0604020202020204" pitchFamily="34" charset="0"/>
            </a:endParaRPr>
          </a:p>
        </p:txBody>
      </p:sp>
      <p:sp>
        <p:nvSpPr>
          <p:cNvPr id="20" name="Text Box 91"/>
          <p:cNvSpPr txBox="1">
            <a:spLocks noChangeArrowheads="1"/>
          </p:cNvSpPr>
          <p:nvPr/>
        </p:nvSpPr>
        <p:spPr bwMode="auto">
          <a:xfrm>
            <a:off x="4492082" y="2964805"/>
            <a:ext cx="3934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b="1" dirty="0">
                <a:latin typeface="Arial" panose="020B0604020202020204" pitchFamily="34" charset="0"/>
              </a:rPr>
              <a:t>…</a:t>
            </a:r>
            <a:endParaRPr lang="en-US" altLang="zh-CN" b="1" baseline="-25000" dirty="0">
              <a:latin typeface="Arial" panose="020B0604020202020204" pitchFamily="34" charset="0"/>
            </a:endParaRPr>
          </a:p>
        </p:txBody>
      </p:sp>
      <p:sp>
        <p:nvSpPr>
          <p:cNvPr id="23" name="Text Box 94"/>
          <p:cNvSpPr txBox="1">
            <a:spLocks noChangeArrowheads="1"/>
          </p:cNvSpPr>
          <p:nvPr/>
        </p:nvSpPr>
        <p:spPr bwMode="auto">
          <a:xfrm>
            <a:off x="2743020" y="4099114"/>
            <a:ext cx="39344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25" name="Text Box 96"/>
          <p:cNvSpPr txBox="1">
            <a:spLocks noChangeArrowheads="1"/>
          </p:cNvSpPr>
          <p:nvPr/>
        </p:nvSpPr>
        <p:spPr bwMode="auto">
          <a:xfrm>
            <a:off x="2686744" y="4644694"/>
            <a:ext cx="73621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0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n-1,0</a:t>
            </a:r>
          </a:p>
        </p:txBody>
      </p:sp>
      <p:sp>
        <p:nvSpPr>
          <p:cNvPr id="26" name="Text Box 97"/>
          <p:cNvSpPr txBox="1">
            <a:spLocks noChangeArrowheads="1"/>
          </p:cNvSpPr>
          <p:nvPr/>
        </p:nvSpPr>
        <p:spPr bwMode="auto">
          <a:xfrm>
            <a:off x="3422961" y="4652008"/>
            <a:ext cx="69137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0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n-1,1</a:t>
            </a:r>
          </a:p>
        </p:txBody>
      </p:sp>
      <p:sp>
        <p:nvSpPr>
          <p:cNvPr id="27" name="Text Box 98"/>
          <p:cNvSpPr txBox="1">
            <a:spLocks noChangeArrowheads="1"/>
          </p:cNvSpPr>
          <p:nvPr/>
        </p:nvSpPr>
        <p:spPr bwMode="auto">
          <a:xfrm>
            <a:off x="5467482" y="4110235"/>
            <a:ext cx="39344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28" name="Text Box 99"/>
          <p:cNvSpPr txBox="1">
            <a:spLocks noChangeArrowheads="1"/>
          </p:cNvSpPr>
          <p:nvPr/>
        </p:nvSpPr>
        <p:spPr bwMode="auto">
          <a:xfrm>
            <a:off x="5461766" y="4596353"/>
            <a:ext cx="89302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0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n-1,n-1</a:t>
            </a:r>
          </a:p>
        </p:txBody>
      </p:sp>
      <p:grpSp>
        <p:nvGrpSpPr>
          <p:cNvPr id="49" name="组合 48"/>
          <p:cNvGrpSpPr/>
          <p:nvPr/>
        </p:nvGrpSpPr>
        <p:grpSpPr>
          <a:xfrm>
            <a:off x="383682" y="5299243"/>
            <a:ext cx="8788341" cy="980145"/>
            <a:chOff x="345581" y="4901614"/>
            <a:chExt cx="7823436" cy="980145"/>
          </a:xfrm>
        </p:grpSpPr>
        <p:graphicFrame>
          <p:nvGraphicFramePr>
            <p:cNvPr id="8" name="Group 36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566534581"/>
                </p:ext>
              </p:extLst>
            </p:nvPr>
          </p:nvGraphicFramePr>
          <p:xfrm>
            <a:off x="345581" y="4914042"/>
            <a:ext cx="7583929" cy="967717"/>
          </p:xfrm>
          <a:graphic>
            <a:graphicData uri="http://schemas.openxmlformats.org/drawingml/2006/table">
              <a:tbl>
                <a:tblPr/>
                <a:tblGrid>
                  <a:gridCol w="881738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881738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729054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720080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1196080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1000216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  <a:gridCol w="1188080">
                    <a:extLst>
                      <a:ext uri="{9D8B030D-6E8A-4147-A177-3AD203B41FA5}">
                        <a16:colId xmlns:a16="http://schemas.microsoft.com/office/drawing/2014/main" val="20006"/>
                      </a:ext>
                    </a:extLst>
                  </a:gridCol>
                  <a:gridCol w="748744">
                    <a:extLst>
                      <a:ext uri="{9D8B030D-6E8A-4147-A177-3AD203B41FA5}">
                        <a16:colId xmlns:a16="http://schemas.microsoft.com/office/drawing/2014/main" val="20007"/>
                      </a:ext>
                    </a:extLst>
                  </a:gridCol>
                  <a:gridCol w="1173564">
                    <a:extLst>
                      <a:ext uri="{9D8B030D-6E8A-4147-A177-3AD203B41FA5}">
                        <a16:colId xmlns:a16="http://schemas.microsoft.com/office/drawing/2014/main" val="20008"/>
                      </a:ext>
                    </a:extLst>
                  </a:gridCol>
                </a:tblGrid>
                <a:tr h="471607"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folHlink"/>
                          </a:buClr>
                          <a:buSzPct val="60000"/>
                          <a:buFont typeface="Wingdings" panose="05000000000000000000" pitchFamily="2" charset="2"/>
                          <a:buNone/>
                          <a:tabLst/>
                        </a:pPr>
                        <a:r>
                          <a:rPr kumimoji="0" lang="en-US" altLang="zh-CN" sz="2400" b="0" i="1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993300"/>
                            </a:solidFill>
                            <a:effectLst/>
                            <a:latin typeface="Times New Roman" panose="020206030504050203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a:t>  k</a:t>
                        </a:r>
                        <a:endParaRPr kumimoji="0" lang="zh-CN" alt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endParaRPr>
                      </a:p>
                    </a:txBody>
                    <a:tcPr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folHlink"/>
                          </a:buClr>
                          <a:buSzPct val="60000"/>
                          <a:buFont typeface="Wingdings" panose="05000000000000000000" pitchFamily="2" charset="2"/>
                          <a:buNone/>
                          <a:tabLst/>
                        </a:pPr>
                        <a:endPara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endParaRPr>
                      </a:p>
                    </a:txBody>
                    <a:tcPr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folHlink"/>
                          </a:buClr>
                          <a:buSzPct val="60000"/>
                          <a:buFont typeface="Wingdings" panose="05000000000000000000" pitchFamily="2" charset="2"/>
                          <a:buNone/>
                          <a:tabLst/>
                        </a:pPr>
                        <a:endPara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endParaRPr>
                      </a:p>
                    </a:txBody>
                    <a:tcPr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folHlink"/>
                          </a:buClr>
                          <a:buSzPct val="60000"/>
                          <a:buFont typeface="Wingdings" panose="05000000000000000000" pitchFamily="2" charset="2"/>
                          <a:buNone/>
                          <a:tabLst/>
                        </a:pPr>
                        <a:endPara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endParaRPr>
                      </a:p>
                    </a:txBody>
                    <a:tcPr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folHlink"/>
                          </a:buClr>
                          <a:buSzPct val="60000"/>
                          <a:buFont typeface="Wingdings" panose="05000000000000000000" pitchFamily="2" charset="2"/>
                          <a:buNone/>
                          <a:tabLst/>
                        </a:pPr>
                        <a:endPara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endParaRPr>
                      </a:p>
                    </a:txBody>
                    <a:tcPr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folHlink"/>
                          </a:buClr>
                          <a:buSzPct val="60000"/>
                          <a:buFont typeface="Wingdings" panose="05000000000000000000" pitchFamily="2" charset="2"/>
                          <a:buNone/>
                          <a:tabLst/>
                          <a:defRPr/>
                        </a:pPr>
                        <a:endPara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endParaRPr>
                      </a:p>
                    </a:txBody>
                    <a:tcPr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folHlink"/>
                          </a:buClr>
                          <a:buSzPct val="60000"/>
                          <a:buFont typeface="Wingdings" panose="05000000000000000000" pitchFamily="2" charset="2"/>
                          <a:buNone/>
                          <a:tabLst/>
                        </a:pPr>
                        <a:endPara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endParaRPr>
                      </a:p>
                    </a:txBody>
                    <a:tcPr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folHlink"/>
                          </a:buClr>
                          <a:buSzPct val="60000"/>
                          <a:buFont typeface="Wingdings" panose="05000000000000000000" pitchFamily="2" charset="2"/>
                          <a:buNone/>
                          <a:tabLst/>
                        </a:pPr>
                        <a:endPara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endParaRPr>
                      </a:p>
                    </a:txBody>
                    <a:tcPr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folHlink"/>
                          </a:buClr>
                          <a:buSzPct val="60000"/>
                          <a:buFont typeface="Wingdings" panose="05000000000000000000" pitchFamily="2" charset="2"/>
                          <a:buNone/>
                          <a:tabLst/>
                        </a:pPr>
                        <a:endPara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endParaRPr>
                      </a:p>
                    </a:txBody>
                    <a:tcPr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496110">
                  <a:tc>
                    <a:txBody>
                      <a:bodyPr/>
                      <a:lstStyle>
                        <a:lvl1pPr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60000"/>
                          <a:buFont typeface="Wingdings" panose="05000000000000000000" pitchFamily="2" charset="2"/>
                          <a:defRPr sz="3200">
                            <a:solidFill>
                              <a:srgbClr val="993300"/>
                            </a:solidFill>
                            <a:latin typeface="Tahoma" panose="020B0604030504040204" pitchFamily="34" charset="0"/>
                            <a:ea typeface="黑体" panose="02010609060101010101" pitchFamily="49" charset="-122"/>
                          </a:defRPr>
                        </a:lvl1pPr>
                        <a:lvl2pPr>
                          <a:spcBef>
                            <a:spcPct val="20000"/>
                          </a:spcBef>
                          <a:buClr>
                            <a:schemeClr val="hlink"/>
                          </a:buClr>
                          <a:buSzPct val="55000"/>
                          <a:buFont typeface="Wingdings" panose="05000000000000000000" pitchFamily="2" charset="2"/>
                          <a:defRPr sz="2800">
                            <a:solidFill>
                              <a:srgbClr val="002A7E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2pPr>
                        <a:lvl3pPr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50000"/>
                          <a:buFont typeface="Wingdings" panose="05000000000000000000" pitchFamily="2" charset="2"/>
                          <a:defRPr sz="2400">
                            <a:solidFill>
                              <a:srgbClr val="003300"/>
                            </a:solidFill>
                            <a:latin typeface="Times New Roman" panose="02020603050405020304" pitchFamily="18" charset="0"/>
                            <a:ea typeface="楷体_GB2312" pitchFamily="49" charset="-122"/>
                          </a:defRPr>
                        </a:lvl3pPr>
                        <a:lvl4pPr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55000"/>
                          <a:buFont typeface="Wingdings" panose="05000000000000000000" pitchFamily="2" charset="2"/>
                          <a:defRPr sz="2000">
                            <a:solidFill>
                              <a:srgbClr val="993300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4pPr>
                        <a:lvl5pPr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defRPr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仿宋_GB2312" pitchFamily="49" charset="-122"/>
                          </a:defRPr>
                        </a:lvl5pPr>
                        <a:lvl6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defRPr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仿宋_GB2312" pitchFamily="49" charset="-122"/>
                          </a:defRPr>
                        </a:lvl6pPr>
                        <a:lvl7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defRPr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仿宋_GB2312" pitchFamily="49" charset="-122"/>
                          </a:defRPr>
                        </a:lvl7pPr>
                        <a:lvl8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defRPr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仿宋_GB2312" pitchFamily="49" charset="-122"/>
                          </a:defRPr>
                        </a:lvl8pPr>
                        <a:lvl9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defRPr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仿宋_GB2312" pitchFamily="49" charset="-122"/>
                          </a:defRPr>
                        </a:lvl9pPr>
                      </a:lstStyle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folHlink"/>
                          </a:buClr>
                          <a:buSzPct val="60000"/>
                          <a:buFont typeface="Wingdings" panose="05000000000000000000" pitchFamily="2" charset="2"/>
                          <a:buNone/>
                          <a:tabLst/>
                        </a:pPr>
                        <a:r>
                          <a:rPr kumimoji="0" lang="en-US" altLang="zh-CN" sz="2400" b="0" i="0" u="none" strike="noStrike" cap="none" normalizeH="0" baseline="0" dirty="0" err="1">
                            <a:ln>
                              <a:noFill/>
                            </a:ln>
                            <a:solidFill>
                              <a:srgbClr val="993300"/>
                            </a:solidFill>
                            <a:effectLst/>
                            <a:latin typeface="Times New Roman" panose="020206030504050203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a:t>sa</a:t>
                        </a:r>
                        <a:r>
                          <a:rPr kumimoji="0" lang="en-US" altLang="zh-CN" sz="2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993300"/>
                            </a:solidFill>
                            <a:effectLst/>
                            <a:latin typeface="Times New Roman" panose="020206030504050203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a:t>[</a:t>
                        </a:r>
                        <a:r>
                          <a:rPr kumimoji="0" lang="en-US" altLang="zh-CN" sz="2400" b="0" i="1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993300"/>
                            </a:solidFill>
                            <a:effectLst/>
                            <a:latin typeface="Times New Roman" panose="020206030504050203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a:t>k</a:t>
                        </a:r>
                        <a:r>
                          <a:rPr kumimoji="0" lang="en-US" altLang="zh-CN" sz="2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993300"/>
                            </a:solidFill>
                            <a:effectLst/>
                            <a:latin typeface="Times New Roman" panose="020206030504050203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a:t>]</a:t>
                        </a:r>
                        <a:endPara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endParaRPr>
                      </a:p>
                    </a:txBody>
                    <a:tcPr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60000"/>
                          <a:buFont typeface="Wingdings" panose="05000000000000000000" pitchFamily="2" charset="2"/>
                          <a:defRPr sz="3200">
                            <a:solidFill>
                              <a:srgbClr val="993300"/>
                            </a:solidFill>
                            <a:latin typeface="Tahoma" panose="020B0604030504040204" pitchFamily="34" charset="0"/>
                            <a:ea typeface="黑体" panose="02010609060101010101" pitchFamily="49" charset="-122"/>
                          </a:defRPr>
                        </a:lvl1pPr>
                        <a:lvl2pPr>
                          <a:spcBef>
                            <a:spcPct val="20000"/>
                          </a:spcBef>
                          <a:buClr>
                            <a:schemeClr val="hlink"/>
                          </a:buClr>
                          <a:buSzPct val="55000"/>
                          <a:buFont typeface="Wingdings" panose="05000000000000000000" pitchFamily="2" charset="2"/>
                          <a:defRPr sz="2800">
                            <a:solidFill>
                              <a:srgbClr val="002A7E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2pPr>
                        <a:lvl3pPr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50000"/>
                          <a:buFont typeface="Wingdings" panose="05000000000000000000" pitchFamily="2" charset="2"/>
                          <a:defRPr sz="2400">
                            <a:solidFill>
                              <a:srgbClr val="003300"/>
                            </a:solidFill>
                            <a:latin typeface="Times New Roman" panose="02020603050405020304" pitchFamily="18" charset="0"/>
                            <a:ea typeface="楷体_GB2312" pitchFamily="49" charset="-122"/>
                          </a:defRPr>
                        </a:lvl3pPr>
                        <a:lvl4pPr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55000"/>
                          <a:buFont typeface="Wingdings" panose="05000000000000000000" pitchFamily="2" charset="2"/>
                          <a:defRPr sz="2000">
                            <a:solidFill>
                              <a:srgbClr val="993300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4pPr>
                        <a:lvl5pPr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defRPr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仿宋_GB2312" pitchFamily="49" charset="-122"/>
                          </a:defRPr>
                        </a:lvl5pPr>
                        <a:lvl6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defRPr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仿宋_GB2312" pitchFamily="49" charset="-122"/>
                          </a:defRPr>
                        </a:lvl6pPr>
                        <a:lvl7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defRPr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仿宋_GB2312" pitchFamily="49" charset="-122"/>
                          </a:defRPr>
                        </a:lvl7pPr>
                        <a:lvl8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defRPr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仿宋_GB2312" pitchFamily="49" charset="-122"/>
                          </a:defRPr>
                        </a:lvl8pPr>
                        <a:lvl9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defRPr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仿宋_GB2312" pitchFamily="49" charset="-122"/>
                          </a:defRPr>
                        </a:lvl9pPr>
                      </a:lstStyle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folHlink"/>
                          </a:buClr>
                          <a:buSzPct val="60000"/>
                          <a:buFont typeface="Wingdings" panose="05000000000000000000" pitchFamily="2" charset="2"/>
                          <a:buNone/>
                          <a:tabLst/>
                        </a:pPr>
                        <a:endPara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endParaRPr>
                      </a:p>
                    </a:txBody>
                    <a:tcPr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60000"/>
                          <a:buFont typeface="Wingdings" panose="05000000000000000000" pitchFamily="2" charset="2"/>
                          <a:defRPr sz="3200">
                            <a:solidFill>
                              <a:srgbClr val="993300"/>
                            </a:solidFill>
                            <a:latin typeface="Tahoma" panose="020B0604030504040204" pitchFamily="34" charset="0"/>
                            <a:ea typeface="黑体" panose="02010609060101010101" pitchFamily="49" charset="-122"/>
                          </a:defRPr>
                        </a:lvl1pPr>
                        <a:lvl2pPr>
                          <a:spcBef>
                            <a:spcPct val="20000"/>
                          </a:spcBef>
                          <a:buClr>
                            <a:schemeClr val="hlink"/>
                          </a:buClr>
                          <a:buSzPct val="55000"/>
                          <a:buFont typeface="Wingdings" panose="05000000000000000000" pitchFamily="2" charset="2"/>
                          <a:defRPr sz="2800">
                            <a:solidFill>
                              <a:srgbClr val="002A7E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2pPr>
                        <a:lvl3pPr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50000"/>
                          <a:buFont typeface="Wingdings" panose="05000000000000000000" pitchFamily="2" charset="2"/>
                          <a:defRPr sz="2400">
                            <a:solidFill>
                              <a:srgbClr val="003300"/>
                            </a:solidFill>
                            <a:latin typeface="Times New Roman" panose="02020603050405020304" pitchFamily="18" charset="0"/>
                            <a:ea typeface="楷体_GB2312" pitchFamily="49" charset="-122"/>
                          </a:defRPr>
                        </a:lvl3pPr>
                        <a:lvl4pPr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55000"/>
                          <a:buFont typeface="Wingdings" panose="05000000000000000000" pitchFamily="2" charset="2"/>
                          <a:defRPr sz="2000">
                            <a:solidFill>
                              <a:srgbClr val="993300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4pPr>
                        <a:lvl5pPr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defRPr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仿宋_GB2312" pitchFamily="49" charset="-122"/>
                          </a:defRPr>
                        </a:lvl5pPr>
                        <a:lvl6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defRPr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仿宋_GB2312" pitchFamily="49" charset="-122"/>
                          </a:defRPr>
                        </a:lvl6pPr>
                        <a:lvl7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defRPr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仿宋_GB2312" pitchFamily="49" charset="-122"/>
                          </a:defRPr>
                        </a:lvl7pPr>
                        <a:lvl8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defRPr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仿宋_GB2312" pitchFamily="49" charset="-122"/>
                          </a:defRPr>
                        </a:lvl8pPr>
                        <a:lvl9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defRPr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仿宋_GB2312" pitchFamily="49" charset="-122"/>
                          </a:defRPr>
                        </a:lvl9pPr>
                      </a:lstStyle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folHlink"/>
                          </a:buClr>
                          <a:buSzPct val="60000"/>
                          <a:buFont typeface="Wingdings" panose="05000000000000000000" pitchFamily="2" charset="2"/>
                          <a:buNone/>
                          <a:tabLst/>
                        </a:pPr>
                        <a:endPara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endParaRPr>
                      </a:p>
                    </a:txBody>
                    <a:tcPr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60000"/>
                          <a:buFont typeface="Wingdings" panose="05000000000000000000" pitchFamily="2" charset="2"/>
                          <a:defRPr sz="3200">
                            <a:solidFill>
                              <a:srgbClr val="993300"/>
                            </a:solidFill>
                            <a:latin typeface="Tahoma" panose="020B0604030504040204" pitchFamily="34" charset="0"/>
                            <a:ea typeface="黑体" panose="02010609060101010101" pitchFamily="49" charset="-122"/>
                          </a:defRPr>
                        </a:lvl1pPr>
                        <a:lvl2pPr>
                          <a:spcBef>
                            <a:spcPct val="20000"/>
                          </a:spcBef>
                          <a:buClr>
                            <a:schemeClr val="hlink"/>
                          </a:buClr>
                          <a:buSzPct val="55000"/>
                          <a:buFont typeface="Wingdings" panose="05000000000000000000" pitchFamily="2" charset="2"/>
                          <a:defRPr sz="2800">
                            <a:solidFill>
                              <a:srgbClr val="002A7E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2pPr>
                        <a:lvl3pPr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50000"/>
                          <a:buFont typeface="Wingdings" panose="05000000000000000000" pitchFamily="2" charset="2"/>
                          <a:defRPr sz="2400">
                            <a:solidFill>
                              <a:srgbClr val="003300"/>
                            </a:solidFill>
                            <a:latin typeface="Times New Roman" panose="02020603050405020304" pitchFamily="18" charset="0"/>
                            <a:ea typeface="楷体_GB2312" pitchFamily="49" charset="-122"/>
                          </a:defRPr>
                        </a:lvl3pPr>
                        <a:lvl4pPr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55000"/>
                          <a:buFont typeface="Wingdings" panose="05000000000000000000" pitchFamily="2" charset="2"/>
                          <a:defRPr sz="2000">
                            <a:solidFill>
                              <a:srgbClr val="993300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4pPr>
                        <a:lvl5pPr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defRPr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仿宋_GB2312" pitchFamily="49" charset="-122"/>
                          </a:defRPr>
                        </a:lvl5pPr>
                        <a:lvl6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defRPr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仿宋_GB2312" pitchFamily="49" charset="-122"/>
                          </a:defRPr>
                        </a:lvl6pPr>
                        <a:lvl7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defRPr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仿宋_GB2312" pitchFamily="49" charset="-122"/>
                          </a:defRPr>
                        </a:lvl7pPr>
                        <a:lvl8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defRPr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仿宋_GB2312" pitchFamily="49" charset="-122"/>
                          </a:defRPr>
                        </a:lvl8pPr>
                        <a:lvl9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defRPr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仿宋_GB2312" pitchFamily="49" charset="-122"/>
                          </a:defRPr>
                        </a:lvl9pPr>
                      </a:lstStyle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folHlink"/>
                          </a:buClr>
                          <a:buSzPct val="60000"/>
                          <a:buFont typeface="Wingdings" panose="05000000000000000000" pitchFamily="2" charset="2"/>
                          <a:buNone/>
                          <a:tabLst/>
                        </a:pPr>
                        <a:endPara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endParaRPr>
                      </a:p>
                    </a:txBody>
                    <a:tcPr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60000"/>
                          <a:buFont typeface="Wingdings" panose="05000000000000000000" pitchFamily="2" charset="2"/>
                          <a:defRPr sz="3200">
                            <a:solidFill>
                              <a:srgbClr val="993300"/>
                            </a:solidFill>
                            <a:latin typeface="Tahoma" panose="020B0604030504040204" pitchFamily="34" charset="0"/>
                            <a:ea typeface="黑体" panose="02010609060101010101" pitchFamily="49" charset="-122"/>
                          </a:defRPr>
                        </a:lvl1pPr>
                        <a:lvl2pPr>
                          <a:spcBef>
                            <a:spcPct val="20000"/>
                          </a:spcBef>
                          <a:buClr>
                            <a:schemeClr val="hlink"/>
                          </a:buClr>
                          <a:buSzPct val="55000"/>
                          <a:buFont typeface="Wingdings" panose="05000000000000000000" pitchFamily="2" charset="2"/>
                          <a:defRPr sz="2800">
                            <a:solidFill>
                              <a:srgbClr val="002A7E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2pPr>
                        <a:lvl3pPr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50000"/>
                          <a:buFont typeface="Wingdings" panose="05000000000000000000" pitchFamily="2" charset="2"/>
                          <a:defRPr sz="2400">
                            <a:solidFill>
                              <a:srgbClr val="003300"/>
                            </a:solidFill>
                            <a:latin typeface="Times New Roman" panose="02020603050405020304" pitchFamily="18" charset="0"/>
                            <a:ea typeface="楷体_GB2312" pitchFamily="49" charset="-122"/>
                          </a:defRPr>
                        </a:lvl3pPr>
                        <a:lvl4pPr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55000"/>
                          <a:buFont typeface="Wingdings" panose="05000000000000000000" pitchFamily="2" charset="2"/>
                          <a:defRPr sz="2000">
                            <a:solidFill>
                              <a:srgbClr val="993300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4pPr>
                        <a:lvl5pPr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defRPr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仿宋_GB2312" pitchFamily="49" charset="-122"/>
                          </a:defRPr>
                        </a:lvl5pPr>
                        <a:lvl6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defRPr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仿宋_GB2312" pitchFamily="49" charset="-122"/>
                          </a:defRPr>
                        </a:lvl6pPr>
                        <a:lvl7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defRPr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仿宋_GB2312" pitchFamily="49" charset="-122"/>
                          </a:defRPr>
                        </a:lvl7pPr>
                        <a:lvl8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defRPr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仿宋_GB2312" pitchFamily="49" charset="-122"/>
                          </a:defRPr>
                        </a:lvl8pPr>
                        <a:lvl9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defRPr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仿宋_GB2312" pitchFamily="49" charset="-122"/>
                          </a:defRPr>
                        </a:lvl9pPr>
                      </a:lstStyle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folHlink"/>
                          </a:buClr>
                          <a:buSzPct val="60000"/>
                          <a:buFont typeface="Wingdings" panose="05000000000000000000" pitchFamily="2" charset="2"/>
                          <a:buNone/>
                          <a:tabLst/>
                        </a:pPr>
                        <a:endPara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endParaRPr>
                      </a:p>
                    </a:txBody>
                    <a:tcPr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60000"/>
                          <a:buFont typeface="Wingdings" panose="05000000000000000000" pitchFamily="2" charset="2"/>
                          <a:defRPr sz="3200">
                            <a:solidFill>
                              <a:srgbClr val="993300"/>
                            </a:solidFill>
                            <a:latin typeface="Tahoma" panose="020B0604030504040204" pitchFamily="34" charset="0"/>
                            <a:ea typeface="黑体" panose="02010609060101010101" pitchFamily="49" charset="-122"/>
                          </a:defRPr>
                        </a:lvl1pPr>
                        <a:lvl2pPr>
                          <a:spcBef>
                            <a:spcPct val="20000"/>
                          </a:spcBef>
                          <a:buClr>
                            <a:schemeClr val="hlink"/>
                          </a:buClr>
                          <a:buSzPct val="55000"/>
                          <a:buFont typeface="Wingdings" panose="05000000000000000000" pitchFamily="2" charset="2"/>
                          <a:defRPr sz="2800">
                            <a:solidFill>
                              <a:srgbClr val="002A7E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2pPr>
                        <a:lvl3pPr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50000"/>
                          <a:buFont typeface="Wingdings" panose="05000000000000000000" pitchFamily="2" charset="2"/>
                          <a:defRPr sz="2400">
                            <a:solidFill>
                              <a:srgbClr val="003300"/>
                            </a:solidFill>
                            <a:latin typeface="Times New Roman" panose="02020603050405020304" pitchFamily="18" charset="0"/>
                            <a:ea typeface="楷体_GB2312" pitchFamily="49" charset="-122"/>
                          </a:defRPr>
                        </a:lvl3pPr>
                        <a:lvl4pPr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55000"/>
                          <a:buFont typeface="Wingdings" panose="05000000000000000000" pitchFamily="2" charset="2"/>
                          <a:defRPr sz="2000">
                            <a:solidFill>
                              <a:srgbClr val="993300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4pPr>
                        <a:lvl5pPr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defRPr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仿宋_GB2312" pitchFamily="49" charset="-122"/>
                          </a:defRPr>
                        </a:lvl5pPr>
                        <a:lvl6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defRPr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仿宋_GB2312" pitchFamily="49" charset="-122"/>
                          </a:defRPr>
                        </a:lvl6pPr>
                        <a:lvl7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defRPr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仿宋_GB2312" pitchFamily="49" charset="-122"/>
                          </a:defRPr>
                        </a:lvl7pPr>
                        <a:lvl8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defRPr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仿宋_GB2312" pitchFamily="49" charset="-122"/>
                          </a:defRPr>
                        </a:lvl8pPr>
                        <a:lvl9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defRPr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仿宋_GB2312" pitchFamily="49" charset="-122"/>
                          </a:defRPr>
                        </a:lvl9pPr>
                      </a:lstStyle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folHlink"/>
                          </a:buClr>
                          <a:buSzPct val="60000"/>
                          <a:buFont typeface="Wingdings" panose="05000000000000000000" pitchFamily="2" charset="2"/>
                          <a:buNone/>
                          <a:tabLst/>
                        </a:pPr>
                        <a:endPara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endParaRPr>
                      </a:p>
                    </a:txBody>
                    <a:tcPr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60000"/>
                          <a:buFont typeface="Wingdings" panose="05000000000000000000" pitchFamily="2" charset="2"/>
                          <a:defRPr sz="3200">
                            <a:solidFill>
                              <a:srgbClr val="993300"/>
                            </a:solidFill>
                            <a:latin typeface="Tahoma" panose="020B0604030504040204" pitchFamily="34" charset="0"/>
                            <a:ea typeface="黑体" panose="02010609060101010101" pitchFamily="49" charset="-122"/>
                          </a:defRPr>
                        </a:lvl1pPr>
                        <a:lvl2pPr>
                          <a:spcBef>
                            <a:spcPct val="20000"/>
                          </a:spcBef>
                          <a:buClr>
                            <a:schemeClr val="hlink"/>
                          </a:buClr>
                          <a:buSzPct val="55000"/>
                          <a:buFont typeface="Wingdings" panose="05000000000000000000" pitchFamily="2" charset="2"/>
                          <a:defRPr sz="2800">
                            <a:solidFill>
                              <a:srgbClr val="002A7E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2pPr>
                        <a:lvl3pPr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50000"/>
                          <a:buFont typeface="Wingdings" panose="05000000000000000000" pitchFamily="2" charset="2"/>
                          <a:defRPr sz="2400">
                            <a:solidFill>
                              <a:srgbClr val="003300"/>
                            </a:solidFill>
                            <a:latin typeface="Times New Roman" panose="02020603050405020304" pitchFamily="18" charset="0"/>
                            <a:ea typeface="楷体_GB2312" pitchFamily="49" charset="-122"/>
                          </a:defRPr>
                        </a:lvl3pPr>
                        <a:lvl4pPr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55000"/>
                          <a:buFont typeface="Wingdings" panose="05000000000000000000" pitchFamily="2" charset="2"/>
                          <a:defRPr sz="2000">
                            <a:solidFill>
                              <a:srgbClr val="993300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4pPr>
                        <a:lvl5pPr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defRPr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仿宋_GB2312" pitchFamily="49" charset="-122"/>
                          </a:defRPr>
                        </a:lvl5pPr>
                        <a:lvl6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defRPr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仿宋_GB2312" pitchFamily="49" charset="-122"/>
                          </a:defRPr>
                        </a:lvl6pPr>
                        <a:lvl7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defRPr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仿宋_GB2312" pitchFamily="49" charset="-122"/>
                          </a:defRPr>
                        </a:lvl7pPr>
                        <a:lvl8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defRPr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仿宋_GB2312" pitchFamily="49" charset="-122"/>
                          </a:defRPr>
                        </a:lvl8pPr>
                        <a:lvl9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defRPr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仿宋_GB2312" pitchFamily="49" charset="-122"/>
                          </a:defRPr>
                        </a:lvl9pPr>
                      </a:lstStyle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folHlink"/>
                          </a:buClr>
                          <a:buSzPct val="60000"/>
                          <a:buFont typeface="Wingdings" panose="05000000000000000000" pitchFamily="2" charset="2"/>
                          <a:buNone/>
                          <a:tabLst/>
                        </a:pPr>
                        <a:endPara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endParaRPr>
                      </a:p>
                    </a:txBody>
                    <a:tcPr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60000"/>
                          <a:buFont typeface="Wingdings" panose="05000000000000000000" pitchFamily="2" charset="2"/>
                          <a:defRPr sz="3200">
                            <a:solidFill>
                              <a:srgbClr val="993300"/>
                            </a:solidFill>
                            <a:latin typeface="Tahoma" panose="020B0604030504040204" pitchFamily="34" charset="0"/>
                            <a:ea typeface="黑体" panose="02010609060101010101" pitchFamily="49" charset="-122"/>
                          </a:defRPr>
                        </a:lvl1pPr>
                        <a:lvl2pPr>
                          <a:spcBef>
                            <a:spcPct val="20000"/>
                          </a:spcBef>
                          <a:buClr>
                            <a:schemeClr val="hlink"/>
                          </a:buClr>
                          <a:buSzPct val="55000"/>
                          <a:buFont typeface="Wingdings" panose="05000000000000000000" pitchFamily="2" charset="2"/>
                          <a:defRPr sz="2800">
                            <a:solidFill>
                              <a:srgbClr val="002A7E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2pPr>
                        <a:lvl3pPr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50000"/>
                          <a:buFont typeface="Wingdings" panose="05000000000000000000" pitchFamily="2" charset="2"/>
                          <a:defRPr sz="2400">
                            <a:solidFill>
                              <a:srgbClr val="003300"/>
                            </a:solidFill>
                            <a:latin typeface="Times New Roman" panose="02020603050405020304" pitchFamily="18" charset="0"/>
                            <a:ea typeface="楷体_GB2312" pitchFamily="49" charset="-122"/>
                          </a:defRPr>
                        </a:lvl3pPr>
                        <a:lvl4pPr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55000"/>
                          <a:buFont typeface="Wingdings" panose="05000000000000000000" pitchFamily="2" charset="2"/>
                          <a:defRPr sz="2000">
                            <a:solidFill>
                              <a:srgbClr val="993300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4pPr>
                        <a:lvl5pPr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defRPr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仿宋_GB2312" pitchFamily="49" charset="-122"/>
                          </a:defRPr>
                        </a:lvl5pPr>
                        <a:lvl6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defRPr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仿宋_GB2312" pitchFamily="49" charset="-122"/>
                          </a:defRPr>
                        </a:lvl6pPr>
                        <a:lvl7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defRPr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仿宋_GB2312" pitchFamily="49" charset="-122"/>
                          </a:defRPr>
                        </a:lvl7pPr>
                        <a:lvl8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defRPr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仿宋_GB2312" pitchFamily="49" charset="-122"/>
                          </a:defRPr>
                        </a:lvl8pPr>
                        <a:lvl9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defRPr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仿宋_GB2312" pitchFamily="49" charset="-122"/>
                          </a:defRPr>
                        </a:lvl9pPr>
                      </a:lstStyle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folHlink"/>
                          </a:buClr>
                          <a:buSzPct val="60000"/>
                          <a:buFont typeface="Wingdings" panose="05000000000000000000" pitchFamily="2" charset="2"/>
                          <a:buNone/>
                          <a:tabLst/>
                        </a:pPr>
                        <a:endPara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endParaRPr>
                      </a:p>
                    </a:txBody>
                    <a:tcPr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folHlink"/>
                          </a:buClr>
                          <a:buSzPct val="60000"/>
                          <a:buFont typeface="Wingdings" panose="05000000000000000000" pitchFamily="2" charset="2"/>
                          <a:buNone/>
                          <a:tabLst/>
                        </a:pPr>
                        <a:endPara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endParaRPr>
                      </a:p>
                    </a:txBody>
                    <a:tcPr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</a:tbl>
            </a:graphicData>
          </a:graphic>
        </p:graphicFrame>
        <p:sp>
          <p:nvSpPr>
            <p:cNvPr id="43" name="Text Box 89"/>
            <p:cNvSpPr txBox="1">
              <a:spLocks noChangeArrowheads="1"/>
            </p:cNvSpPr>
            <p:nvPr/>
          </p:nvSpPr>
          <p:spPr bwMode="auto">
            <a:xfrm flipH="1">
              <a:off x="6359614" y="4967317"/>
              <a:ext cx="38153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en-US" altLang="zh-CN" sz="20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Text Box 89"/>
            <p:cNvSpPr txBox="1">
              <a:spLocks noChangeArrowheads="1"/>
            </p:cNvSpPr>
            <p:nvPr/>
          </p:nvSpPr>
          <p:spPr bwMode="auto">
            <a:xfrm>
              <a:off x="3627759" y="4901614"/>
              <a:ext cx="39344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en-US" altLang="zh-CN" sz="20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4313661" y="4968051"/>
              <a:ext cx="102303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spcBef>
                  <a:spcPct val="20000"/>
                </a:spcBef>
                <a:buClr>
                  <a:schemeClr val="folHlink"/>
                </a:buClr>
                <a:buSzPct val="60000"/>
              </a:pPr>
              <a:r>
                <a:rPr lang="en-US" altLang="zh-CN" sz="2000" dirty="0">
                  <a:solidFill>
                    <a:srgbClr val="9933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(n-1)n/2</a:t>
              </a:r>
              <a:endParaRPr lang="zh-CN" altLang="en-US" sz="2000" dirty="0">
                <a:solidFill>
                  <a:srgbClr val="9933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6844615" y="4968051"/>
              <a:ext cx="132440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spcBef>
                  <a:spcPct val="20000"/>
                </a:spcBef>
                <a:buClr>
                  <a:schemeClr val="folHlink"/>
                </a:buClr>
                <a:buSzPct val="60000"/>
                <a:defRPr/>
              </a:pPr>
              <a:r>
                <a:rPr lang="en-US" altLang="zh-CN" sz="2000" dirty="0">
                  <a:solidFill>
                    <a:srgbClr val="9933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(n+1)n/2-1</a:t>
              </a:r>
              <a:endParaRPr lang="zh-CN" altLang="en-US" sz="2000" dirty="0">
                <a:solidFill>
                  <a:srgbClr val="9933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2781410" y="4966849"/>
              <a:ext cx="32412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spcBef>
                  <a:spcPct val="20000"/>
                </a:spcBef>
                <a:buClr>
                  <a:schemeClr val="folHlink"/>
                </a:buClr>
                <a:buSzPct val="60000"/>
              </a:pPr>
              <a:r>
                <a:rPr lang="en-US" altLang="zh-CN" sz="2000" dirty="0">
                  <a:solidFill>
                    <a:srgbClr val="993300"/>
                  </a:solidFill>
                  <a:ea typeface="黑体" panose="02010609060101010101" pitchFamily="49" charset="-122"/>
                </a:rPr>
                <a:t>2</a:t>
              </a:r>
              <a:endParaRPr lang="zh-CN" altLang="en-US" sz="2000" dirty="0">
                <a:solidFill>
                  <a:srgbClr val="993300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2154932" y="4948922"/>
              <a:ext cx="32412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spcBef>
                  <a:spcPct val="20000"/>
                </a:spcBef>
                <a:buClr>
                  <a:schemeClr val="folHlink"/>
                </a:buClr>
                <a:buSzPct val="60000"/>
              </a:pPr>
              <a:r>
                <a:rPr lang="en-US" altLang="zh-CN" sz="2000" dirty="0">
                  <a:solidFill>
                    <a:srgbClr val="993300"/>
                  </a:solidFill>
                  <a:ea typeface="黑体" panose="02010609060101010101" pitchFamily="49" charset="-122"/>
                </a:rPr>
                <a:t>1</a:t>
              </a:r>
              <a:endParaRPr lang="zh-CN" altLang="en-US" sz="2000" dirty="0">
                <a:solidFill>
                  <a:srgbClr val="993300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1470648" y="4966849"/>
              <a:ext cx="32412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spcBef>
                  <a:spcPct val="20000"/>
                </a:spcBef>
                <a:buClr>
                  <a:schemeClr val="folHlink"/>
                </a:buClr>
                <a:buSzPct val="60000"/>
              </a:pPr>
              <a:r>
                <a:rPr lang="en-US" altLang="zh-CN" sz="2000" dirty="0">
                  <a:solidFill>
                    <a:srgbClr val="993300"/>
                  </a:solidFill>
                  <a:ea typeface="黑体" panose="02010609060101010101" pitchFamily="49" charset="-122"/>
                </a:rPr>
                <a:t>0</a:t>
              </a:r>
              <a:endParaRPr lang="zh-CN" altLang="en-US" sz="2000" dirty="0">
                <a:solidFill>
                  <a:srgbClr val="993300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5174524" y="4968051"/>
              <a:ext cx="115330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spcBef>
                  <a:spcPct val="20000"/>
                </a:spcBef>
                <a:buClr>
                  <a:schemeClr val="folHlink"/>
                </a:buClr>
                <a:buSzPct val="60000"/>
              </a:pPr>
              <a:r>
                <a:rPr lang="en-US" altLang="zh-CN" sz="2000" dirty="0">
                  <a:solidFill>
                    <a:srgbClr val="9933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(n-1)n/2+1</a:t>
              </a:r>
              <a:endParaRPr lang="zh-CN" altLang="en-US" sz="2000" dirty="0">
                <a:solidFill>
                  <a:srgbClr val="9933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6" name="Group 103"/>
          <p:cNvGrpSpPr>
            <a:grpSpLocks/>
          </p:cNvGrpSpPr>
          <p:nvPr/>
        </p:nvGrpSpPr>
        <p:grpSpPr bwMode="auto">
          <a:xfrm>
            <a:off x="1260152" y="6284305"/>
            <a:ext cx="7592562" cy="582612"/>
            <a:chOff x="0" y="0"/>
            <a:chExt cx="1044" cy="367"/>
          </a:xfrm>
        </p:grpSpPr>
        <p:sp>
          <p:nvSpPr>
            <p:cNvPr id="57" name="AutoShape 104"/>
            <p:cNvSpPr>
              <a:spLocks/>
            </p:cNvSpPr>
            <p:nvPr/>
          </p:nvSpPr>
          <p:spPr bwMode="auto">
            <a:xfrm rot="5400000">
              <a:off x="467" y="-476"/>
              <a:ext cx="91" cy="1044"/>
            </a:xfrm>
            <a:prstGeom prst="rightBrace">
              <a:avLst>
                <a:gd name="adj1" fmla="val 95604"/>
                <a:gd name="adj2" fmla="val 47597"/>
              </a:avLst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rot="10800000" vert="eaVert" wrap="none" anchor="ctr"/>
            <a:lstStyle/>
            <a:p>
              <a:pPr algn="ctr" eaLnBrk="0" hangingPunct="0"/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58" name="Text Box 105"/>
            <p:cNvSpPr txBox="1">
              <a:spLocks noChangeArrowheads="1"/>
            </p:cNvSpPr>
            <p:nvPr/>
          </p:nvSpPr>
          <p:spPr bwMode="auto">
            <a:xfrm>
              <a:off x="182" y="136"/>
              <a:ext cx="72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 sz="1800" b="1" dirty="0">
                  <a:latin typeface="Arial" panose="020B0604020202020204" pitchFamily="34" charset="0"/>
                </a:rPr>
                <a:t>共</a:t>
              </a:r>
              <a:r>
                <a:rPr lang="en-US" altLang="zh-CN" sz="1800" b="1" dirty="0">
                  <a:latin typeface="Arial" panose="020B0604020202020204" pitchFamily="34" charset="0"/>
                </a:rPr>
                <a:t>n(n+1)/2</a:t>
              </a:r>
              <a:r>
                <a:rPr lang="zh-CN" altLang="en-US" sz="1800" b="1" dirty="0">
                  <a:latin typeface="Arial" panose="020B0604020202020204" pitchFamily="34" charset="0"/>
                </a:rPr>
                <a:t>个元素</a:t>
              </a:r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1280126" y="3041773"/>
            <a:ext cx="5074662" cy="2036955"/>
            <a:chOff x="1898408" y="2714620"/>
            <a:chExt cx="3106957" cy="1509710"/>
          </a:xfrm>
        </p:grpSpPr>
        <p:sp>
          <p:nvSpPr>
            <p:cNvPr id="63" name="Text Box 9"/>
            <p:cNvSpPr txBox="1">
              <a:spLocks noChangeArrowheads="1"/>
            </p:cNvSpPr>
            <p:nvPr/>
          </p:nvSpPr>
          <p:spPr bwMode="auto">
            <a:xfrm>
              <a:off x="1898408" y="3516696"/>
              <a:ext cx="694500" cy="638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b="1" i="1" dirty="0" err="1">
                  <a:solidFill>
                    <a:srgbClr val="FF3399"/>
                  </a:solidFill>
                  <a:latin typeface="Times New Roman" panose="02020603050405020304" pitchFamily="18" charset="0"/>
                  <a:ea typeface="楷体" pitchFamily="49" charset="-122"/>
                  <a:cs typeface="Times New Roman" panose="02020603050405020304" pitchFamily="18" charset="0"/>
                </a:rPr>
                <a:t>i</a:t>
              </a:r>
              <a:r>
                <a:rPr lang="zh-CN" altLang="en-US" sz="2000" b="1" dirty="0">
                  <a:solidFill>
                    <a:srgbClr val="FF3399"/>
                  </a:solidFill>
                  <a:latin typeface="Times New Roman" panose="02020603050405020304" pitchFamily="18" charset="0"/>
                  <a:ea typeface="楷体" pitchFamily="49" charset="-122"/>
                  <a:cs typeface="Times New Roman" panose="02020603050405020304" pitchFamily="18" charset="0"/>
                </a:rPr>
                <a:t>＞</a:t>
              </a:r>
              <a:r>
                <a:rPr lang="en-US" altLang="zh-CN" sz="2000" b="1" i="1" dirty="0">
                  <a:solidFill>
                    <a:srgbClr val="FF3399"/>
                  </a:solidFill>
                  <a:latin typeface="Times New Roman" panose="02020603050405020304" pitchFamily="18" charset="0"/>
                  <a:ea typeface="楷体" pitchFamily="49" charset="-122"/>
                  <a:cs typeface="Times New Roman" panose="02020603050405020304" pitchFamily="18" charset="0"/>
                </a:rPr>
                <a:t>j</a:t>
              </a:r>
              <a:endParaRPr lang="zh-CN" altLang="en-US" sz="2000" b="1" dirty="0">
                <a:solidFill>
                  <a:srgbClr val="FF3399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endParaRPr>
            </a:p>
            <a:p>
              <a:pPr algn="l"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FF3399"/>
                  </a:solidFill>
                  <a:latin typeface="Times New Roman" panose="02020603050405020304" pitchFamily="18" charset="0"/>
                  <a:ea typeface="楷体" pitchFamily="49" charset="-122"/>
                  <a:cs typeface="Times New Roman" panose="02020603050405020304" pitchFamily="18" charset="0"/>
                </a:rPr>
                <a:t>下三角</a:t>
              </a:r>
            </a:p>
          </p:txBody>
        </p:sp>
        <p:sp>
          <p:nvSpPr>
            <p:cNvPr id="64" name="Freeform 10"/>
            <p:cNvSpPr>
              <a:spLocks/>
            </p:cNvSpPr>
            <p:nvPr/>
          </p:nvSpPr>
          <p:spPr bwMode="auto">
            <a:xfrm>
              <a:off x="2239799" y="3401499"/>
              <a:ext cx="827087" cy="442913"/>
            </a:xfrm>
            <a:custGeom>
              <a:avLst/>
              <a:gdLst/>
              <a:ahLst/>
              <a:cxnLst>
                <a:cxn ang="0">
                  <a:pos x="0" y="279"/>
                </a:cxn>
                <a:cxn ang="0">
                  <a:pos x="521" y="0"/>
                </a:cxn>
              </a:cxnLst>
              <a:rect l="0" t="0" r="r" b="b"/>
              <a:pathLst>
                <a:path w="521" h="279">
                  <a:moveTo>
                    <a:pt x="0" y="279"/>
                  </a:moveTo>
                  <a:lnTo>
                    <a:pt x="521" y="0"/>
                  </a:lnTo>
                </a:path>
              </a:pathLst>
            </a:custGeom>
            <a:noFill/>
            <a:ln w="28575" cap="flat" cmpd="sng">
              <a:solidFill>
                <a:srgbClr val="00CC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5" name="直角三角形 64"/>
            <p:cNvSpPr/>
            <p:nvPr/>
          </p:nvSpPr>
          <p:spPr>
            <a:xfrm>
              <a:off x="2786050" y="2714620"/>
              <a:ext cx="2219315" cy="1509710"/>
            </a:xfrm>
            <a:prstGeom prst="rtTriangle">
              <a:avLst/>
            </a:prstGeom>
            <a:solidFill>
              <a:schemeClr val="accent1">
                <a:alpha val="2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6729601" y="3627969"/>
            <a:ext cx="1127311" cy="1576475"/>
            <a:chOff x="6143636" y="1377781"/>
            <a:chExt cx="670087" cy="1576475"/>
          </a:xfrm>
        </p:grpSpPr>
        <p:sp>
          <p:nvSpPr>
            <p:cNvPr id="67" name="右弧形箭头 66"/>
            <p:cNvSpPr/>
            <p:nvPr/>
          </p:nvSpPr>
          <p:spPr>
            <a:xfrm>
              <a:off x="6143636" y="1797713"/>
              <a:ext cx="285752" cy="1000132"/>
            </a:xfrm>
            <a:prstGeom prst="curvedLef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8" name="TextBox 56"/>
            <p:cNvSpPr txBox="1"/>
            <p:nvPr/>
          </p:nvSpPr>
          <p:spPr>
            <a:xfrm>
              <a:off x="6181328" y="1377781"/>
              <a:ext cx="5715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dirty="0" err="1">
                  <a:solidFill>
                    <a:srgbClr val="FF0000"/>
                  </a:solidFill>
                </a:rPr>
                <a:t>a</a:t>
              </a:r>
              <a:r>
                <a:rPr lang="en-US" altLang="zh-CN" i="1" baseline="-25000" dirty="0" err="1">
                  <a:solidFill>
                    <a:srgbClr val="FF0000"/>
                  </a:solidFill>
                </a:rPr>
                <a:t>i,j</a:t>
              </a:r>
              <a:endParaRPr lang="zh-CN" altLang="en-US" i="1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69" name="TextBox 57"/>
            <p:cNvSpPr txBox="1"/>
            <p:nvPr/>
          </p:nvSpPr>
          <p:spPr>
            <a:xfrm>
              <a:off x="6242219" y="2492591"/>
              <a:ext cx="5715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dirty="0" err="1"/>
                <a:t>sa</a:t>
              </a:r>
              <a:r>
                <a:rPr lang="en-US" altLang="zh-CN" i="1" dirty="0"/>
                <a:t>[k]</a:t>
              </a:r>
              <a:endParaRPr lang="zh-CN" altLang="en-US" i="1" dirty="0"/>
            </a:p>
          </p:txBody>
        </p:sp>
      </p:grpSp>
      <p:sp>
        <p:nvSpPr>
          <p:cNvPr id="70" name="TextBox 58"/>
          <p:cNvSpPr txBox="1"/>
          <p:nvPr/>
        </p:nvSpPr>
        <p:spPr>
          <a:xfrm>
            <a:off x="7552120" y="4077621"/>
            <a:ext cx="10001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/>
              <a:t>k </a:t>
            </a:r>
            <a:r>
              <a:rPr lang="en-US" altLang="zh-CN" dirty="0"/>
              <a:t>= </a:t>
            </a:r>
            <a:r>
              <a:rPr lang="en-US" altLang="zh-CN" sz="3200" dirty="0">
                <a:solidFill>
                  <a:srgbClr val="FF0000"/>
                </a:solidFill>
              </a:rPr>
              <a:t>?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71" name="Rectangle 2"/>
          <p:cNvSpPr txBox="1">
            <a:spLocks noChangeArrowheads="1"/>
          </p:cNvSpPr>
          <p:nvPr/>
        </p:nvSpPr>
        <p:spPr bwMode="auto">
          <a:xfrm>
            <a:off x="136128" y="1069141"/>
            <a:ext cx="779303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marL="342900" indent="-342900" algn="l" eaLnBrk="0" hangingPunct="0">
              <a:lnSpc>
                <a:spcPct val="115000"/>
              </a:lnSpc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</a:pPr>
            <a:r>
              <a:rPr lang="en-US" altLang="zh-CN" sz="320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1</a:t>
            </a:r>
            <a:r>
              <a:rPr lang="zh-CN" altLang="en-US" sz="320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、对称矩阵 </a:t>
            </a:r>
            <a:endParaRPr lang="zh-CN" altLang="en-US" sz="32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73" name="Rectangle 2"/>
          <p:cNvSpPr txBox="1">
            <a:spLocks noChangeArrowheads="1"/>
          </p:cNvSpPr>
          <p:nvPr/>
        </p:nvSpPr>
        <p:spPr bwMode="auto">
          <a:xfrm>
            <a:off x="539750" y="188913"/>
            <a:ext cx="779303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r>
              <a:rPr lang="zh-CN" altLang="zh-CN" sz="3600" dirty="0"/>
              <a:t> </a:t>
            </a:r>
            <a:r>
              <a:rPr lang="en-US" altLang="zh-CN" sz="3600" dirty="0"/>
              <a:t>5</a:t>
            </a:r>
            <a:r>
              <a:rPr lang="zh-CN" altLang="zh-CN" sz="3600" dirty="0"/>
              <a:t>.</a:t>
            </a:r>
            <a:r>
              <a:rPr lang="en-US" altLang="zh-CN" sz="3600" dirty="0"/>
              <a:t>2 </a:t>
            </a:r>
            <a:r>
              <a:rPr lang="zh-CN" altLang="en-US" sz="3600" dirty="0">
                <a:solidFill>
                  <a:srgbClr val="333399"/>
                </a:solidFill>
              </a:rPr>
              <a:t>特殊矩阵的压缩存储</a:t>
            </a:r>
          </a:p>
        </p:txBody>
      </p:sp>
    </p:spTree>
    <p:extLst>
      <p:ext uri="{BB962C8B-B14F-4D97-AF65-F5344CB8AC3E}">
        <p14:creationId xmlns:p14="http://schemas.microsoft.com/office/powerpoint/2010/main" val="4249800724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4.44444E-6 L -0.14271 0.39328 " pathEditMode="relative" rAng="0" ptsTypes="AA">
                                      <p:cBhvr>
                                        <p:cTn id="7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35" y="196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2.96296E-6 L -0.04826 0.32986 " pathEditMode="relative" rAng="0" ptsTypes="AA">
                                      <p:cBhvr>
                                        <p:cTn id="7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164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3.33333E-6 L -0.05278 0.32824 " pathEditMode="relative" rAng="0" ptsTypes="AA">
                                      <p:cBhvr>
                                        <p:cTn id="7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39" y="164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500"/>
                            </p:stCondLst>
                            <p:childTnLst>
                              <p:par>
                                <p:cTn id="78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1.85185E-6 L 0.08941 0.25347 " pathEditMode="relative" rAng="0" ptsTypes="AA">
                                      <p:cBhvr>
                                        <p:cTn id="7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62" y="126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000"/>
                            </p:stCondLst>
                            <p:childTnLst>
                              <p:par>
                                <p:cTn id="81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4.44444E-6 L 0.05243 0.24537 " pathEditMode="relative" rAng="0" ptsTypes="AA">
                                      <p:cBhvr>
                                        <p:cTn id="8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22" y="122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500"/>
                            </p:stCondLst>
                            <p:childTnLst>
                              <p:par>
                                <p:cTn id="84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3.33333E-6 L -0.01771 0.24814 " pathEditMode="relative" rAng="0" ptsTypes="AA">
                                      <p:cBhvr>
                                        <p:cTn id="8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5" y="124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3000"/>
                            </p:stCondLst>
                            <p:childTnLst>
                              <p:par>
                                <p:cTn id="87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1.48148E-6 L 0.2566 0.17384 " pathEditMode="relative" rAng="0" ptsTypes="AA">
                                      <p:cBhvr>
                                        <p:cTn id="8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830" y="86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3500"/>
                            </p:stCondLst>
                            <p:childTnLst>
                              <p:par>
                                <p:cTn id="90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2.59259E-6 L 0.2783 0.17291 " pathEditMode="relative" rAng="0" ptsTypes="AA">
                                      <p:cBhvr>
                                        <p:cTn id="9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06" y="86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4000"/>
                            </p:stCondLst>
                            <p:childTnLst>
                              <p:par>
                                <p:cTn id="93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2.59259E-6 L 0.28577 0.16366 " pathEditMode="relative" rAng="0" ptsTypes="AA">
                                      <p:cBhvr>
                                        <p:cTn id="9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288" y="81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4500"/>
                            </p:stCondLst>
                            <p:childTnLst>
                              <p:par>
                                <p:cTn id="96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4.44444E-6 L 0.26527 0.18101 " pathEditMode="relative" rAng="0" ptsTypes="AA">
                                      <p:cBhvr>
                                        <p:cTn id="9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264" y="90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0"/>
                            </p:stCondLst>
                            <p:childTnLst>
                              <p:par>
                                <p:cTn id="9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1" autoUpdateAnimBg="0"/>
      <p:bldP spid="11" grpId="1" autoUpdateAnimBg="0"/>
      <p:bldP spid="12" grpId="1" autoUpdateAnimBg="0"/>
      <p:bldP spid="12" grpId="2"/>
      <p:bldP spid="13" grpId="1" autoUpdateAnimBg="0"/>
      <p:bldP spid="14" grpId="1" autoUpdateAnimBg="0"/>
      <p:bldP spid="14" grpId="2"/>
      <p:bldP spid="15" grpId="1" autoUpdateAnimBg="0"/>
      <p:bldP spid="15" grpId="2"/>
      <p:bldP spid="16" grpId="1" autoUpdateAnimBg="0"/>
      <p:bldP spid="16" grpId="2"/>
      <p:bldP spid="17" grpId="1" autoUpdateAnimBg="0"/>
      <p:bldP spid="19" grpId="1" autoUpdateAnimBg="0"/>
      <p:bldP spid="19" grpId="2"/>
      <p:bldP spid="20" grpId="1" autoUpdateAnimBg="0"/>
      <p:bldP spid="23" grpId="1" autoUpdateAnimBg="0"/>
      <p:bldP spid="23" grpId="2"/>
      <p:bldP spid="25" grpId="1" autoUpdateAnimBg="0"/>
      <p:bldP spid="25" grpId="2"/>
      <p:bldP spid="26" grpId="1" autoUpdateAnimBg="0"/>
      <p:bldP spid="26" grpId="2"/>
      <p:bldP spid="27" grpId="1" autoUpdateAnimBg="0"/>
      <p:bldP spid="28" grpId="1" autoUpdateAnimBg="0"/>
      <p:bldP spid="28" grpId="2"/>
      <p:bldP spid="7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/>
          <p:cNvGrpSpPr/>
          <p:nvPr/>
        </p:nvGrpSpPr>
        <p:grpSpPr>
          <a:xfrm>
            <a:off x="1099615" y="4532258"/>
            <a:ext cx="7215238" cy="1922612"/>
            <a:chOff x="1643042" y="3863842"/>
            <a:chExt cx="7215238" cy="1922612"/>
          </a:xfrm>
        </p:grpSpPr>
        <p:sp>
          <p:nvSpPr>
            <p:cNvPr id="13322" name="Text Box 10"/>
            <p:cNvSpPr txBox="1">
              <a:spLocks noChangeArrowheads="1"/>
            </p:cNvSpPr>
            <p:nvPr/>
          </p:nvSpPr>
          <p:spPr bwMode="auto">
            <a:xfrm>
              <a:off x="1643042" y="4787916"/>
              <a:ext cx="60960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b="1" i="1">
                  <a:solidFill>
                    <a:srgbClr val="3333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kumimoji="1" lang="en-US" altLang="zh-CN" b="1">
                  <a:solidFill>
                    <a:srgbClr val="3333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</a:t>
              </a:r>
            </a:p>
          </p:txBody>
        </p:sp>
        <p:sp>
          <p:nvSpPr>
            <p:cNvPr id="13323" name="Text Box 11"/>
            <p:cNvSpPr txBox="1">
              <a:spLocks noChangeArrowheads="1"/>
            </p:cNvSpPr>
            <p:nvPr/>
          </p:nvSpPr>
          <p:spPr bwMode="auto">
            <a:xfrm>
              <a:off x="4552920" y="4406916"/>
              <a:ext cx="4305360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zh-CN" altLang="en-US" sz="2200" b="1">
                  <a:solidFill>
                    <a:srgbClr val="3333CC"/>
                  </a:solidFill>
                  <a:latin typeface="Times New Roman" panose="02020603050405020304" pitchFamily="18" charset="0"/>
                  <a:ea typeface="楷体" pitchFamily="49" charset="-122"/>
                  <a:cs typeface="Times New Roman" panose="02020603050405020304" pitchFamily="18" charset="0"/>
                </a:rPr>
                <a:t>当 </a:t>
              </a:r>
              <a:r>
                <a:rPr kumimoji="1" lang="en-US" altLang="zh-CN" sz="2200" b="1" i="1" err="1">
                  <a:solidFill>
                    <a:srgbClr val="3333CC"/>
                  </a:solidFill>
                  <a:latin typeface="Times New Roman" panose="02020603050405020304" pitchFamily="18" charset="0"/>
                  <a:ea typeface="楷体" pitchFamily="49" charset="-122"/>
                  <a:cs typeface="Times New Roman" panose="02020603050405020304" pitchFamily="18" charset="0"/>
                </a:rPr>
                <a:t>i</a:t>
              </a:r>
              <a:r>
                <a:rPr kumimoji="1" lang="en-US" altLang="zh-CN" sz="2200" b="1" err="1">
                  <a:solidFill>
                    <a:srgbClr val="3333CC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≥</a:t>
              </a:r>
              <a:r>
                <a:rPr kumimoji="1" lang="en-US" altLang="zh-CN" sz="2200" b="1" i="1" err="1">
                  <a:solidFill>
                    <a:srgbClr val="3333CC"/>
                  </a:solidFill>
                  <a:latin typeface="Times New Roman" panose="02020603050405020304" pitchFamily="18" charset="0"/>
                  <a:ea typeface="楷体" pitchFamily="49" charset="-122"/>
                  <a:cs typeface="Times New Roman" panose="02020603050405020304" pitchFamily="18" charset="0"/>
                </a:rPr>
                <a:t>j</a:t>
              </a:r>
              <a:r>
                <a:rPr kumimoji="1" lang="zh-CN" altLang="en-US" sz="2200" b="1">
                  <a:solidFill>
                    <a:srgbClr val="3333CC"/>
                  </a:solidFill>
                  <a:latin typeface="Times New Roman" panose="02020603050405020304" pitchFamily="18" charset="0"/>
                  <a:ea typeface="楷体" pitchFamily="49" charset="-122"/>
                  <a:cs typeface="Times New Roman" panose="02020603050405020304" pitchFamily="18" charset="0"/>
                </a:rPr>
                <a:t>时（下</a:t>
              </a:r>
              <a:r>
                <a:rPr kumimoji="1" lang="zh-CN" altLang="en-US" sz="2000" b="1">
                  <a:solidFill>
                    <a:srgbClr val="3333CC"/>
                  </a:solidFill>
                  <a:latin typeface="Times New Roman" panose="02020603050405020304" pitchFamily="18" charset="0"/>
                  <a:ea typeface="楷体" pitchFamily="49" charset="-122"/>
                  <a:cs typeface="Times New Roman" panose="02020603050405020304" pitchFamily="18" charset="0"/>
                </a:rPr>
                <a:t>三角</a:t>
              </a:r>
              <a:r>
                <a:rPr kumimoji="1" lang="en-US" altLang="zh-CN" sz="2000" b="1">
                  <a:solidFill>
                    <a:srgbClr val="3333CC"/>
                  </a:solidFill>
                  <a:latin typeface="Times New Roman" panose="02020603050405020304" pitchFamily="18" charset="0"/>
                  <a:ea typeface="楷体" pitchFamily="49" charset="-122"/>
                  <a:cs typeface="Times New Roman" panose="02020603050405020304" pitchFamily="18" charset="0"/>
                </a:rPr>
                <a:t>+</a:t>
              </a:r>
              <a:r>
                <a:rPr kumimoji="1" lang="zh-CN" altLang="en-US" sz="2000" b="1">
                  <a:solidFill>
                    <a:srgbClr val="3333CC"/>
                  </a:solidFill>
                  <a:latin typeface="Times New Roman" panose="02020603050405020304" pitchFamily="18" charset="0"/>
                  <a:ea typeface="楷体" pitchFamily="49" charset="-122"/>
                  <a:cs typeface="Times New Roman" panose="02020603050405020304" pitchFamily="18" charset="0"/>
                </a:rPr>
                <a:t>主对角线的元素</a:t>
              </a:r>
              <a:r>
                <a:rPr kumimoji="1" lang="zh-CN" altLang="en-US" sz="2200" b="1">
                  <a:solidFill>
                    <a:srgbClr val="3333CC"/>
                  </a:solidFill>
                  <a:latin typeface="Times New Roman" panose="02020603050405020304" pitchFamily="18" charset="0"/>
                  <a:ea typeface="楷体" pitchFamily="49" charset="-122"/>
                  <a:cs typeface="Times New Roman" panose="02020603050405020304" pitchFamily="18" charset="0"/>
                </a:rPr>
                <a:t>）</a:t>
              </a:r>
            </a:p>
          </p:txBody>
        </p:sp>
        <p:sp>
          <p:nvSpPr>
            <p:cNvPr id="13325" name="Text Box 13"/>
            <p:cNvSpPr txBox="1">
              <a:spLocks noChangeArrowheads="1"/>
            </p:cNvSpPr>
            <p:nvPr/>
          </p:nvSpPr>
          <p:spPr bwMode="auto">
            <a:xfrm>
              <a:off x="4552920" y="5092716"/>
              <a:ext cx="2719390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zh-CN" altLang="en-US" sz="2200" b="1" dirty="0">
                  <a:solidFill>
                    <a:srgbClr val="3333CC"/>
                  </a:solidFill>
                  <a:latin typeface="Times New Roman" panose="02020603050405020304" pitchFamily="18" charset="0"/>
                  <a:ea typeface="楷体" pitchFamily="49" charset="-122"/>
                  <a:cs typeface="Times New Roman" panose="02020603050405020304" pitchFamily="18" charset="0"/>
                </a:rPr>
                <a:t>当</a:t>
              </a:r>
              <a:r>
                <a:rPr kumimoji="1" lang="en-US" altLang="zh-CN" sz="2200" b="1" i="1" dirty="0" err="1">
                  <a:solidFill>
                    <a:srgbClr val="3333CC"/>
                  </a:solidFill>
                  <a:latin typeface="Times New Roman" panose="02020603050405020304" pitchFamily="18" charset="0"/>
                  <a:ea typeface="楷体" pitchFamily="49" charset="-122"/>
                  <a:cs typeface="Times New Roman" panose="02020603050405020304" pitchFamily="18" charset="0"/>
                </a:rPr>
                <a:t>i</a:t>
              </a:r>
              <a:r>
                <a:rPr kumimoji="1" lang="zh-CN" altLang="en-US" sz="2200" b="1" dirty="0">
                  <a:solidFill>
                    <a:srgbClr val="3333CC"/>
                  </a:solidFill>
                  <a:latin typeface="Times New Roman" panose="02020603050405020304" pitchFamily="18" charset="0"/>
                  <a:ea typeface="楷体" pitchFamily="49" charset="-122"/>
                  <a:cs typeface="Times New Roman" panose="02020603050405020304" pitchFamily="18" charset="0"/>
                </a:rPr>
                <a:t>＜</a:t>
              </a:r>
              <a:r>
                <a:rPr kumimoji="1" lang="en-US" altLang="zh-CN" sz="2200" b="1" i="1" dirty="0">
                  <a:solidFill>
                    <a:srgbClr val="3333CC"/>
                  </a:solidFill>
                  <a:latin typeface="Times New Roman" panose="02020603050405020304" pitchFamily="18" charset="0"/>
                  <a:ea typeface="楷体" pitchFamily="49" charset="-122"/>
                  <a:cs typeface="Times New Roman" panose="02020603050405020304" pitchFamily="18" charset="0"/>
                </a:rPr>
                <a:t>j</a:t>
              </a:r>
              <a:r>
                <a:rPr kumimoji="1" lang="zh-CN" altLang="en-US" sz="2200" b="1" dirty="0">
                  <a:solidFill>
                    <a:srgbClr val="3333CC"/>
                  </a:solidFill>
                  <a:latin typeface="Times New Roman" panose="02020603050405020304" pitchFamily="18" charset="0"/>
                  <a:ea typeface="楷体" pitchFamily="49" charset="-122"/>
                  <a:cs typeface="Times New Roman" panose="02020603050405020304" pitchFamily="18" charset="0"/>
                </a:rPr>
                <a:t>时（</a:t>
              </a:r>
              <a:r>
                <a:rPr kumimoji="1" lang="en-US" altLang="zh-CN" sz="2200" b="1" i="1" dirty="0" err="1">
                  <a:solidFill>
                    <a:srgbClr val="FF0000"/>
                  </a:solidFill>
                  <a:latin typeface="Times New Roman" panose="02020603050405020304" pitchFamily="18" charset="0"/>
                  <a:ea typeface="楷体" pitchFamily="49" charset="-122"/>
                  <a:cs typeface="Times New Roman" panose="02020603050405020304" pitchFamily="18" charset="0"/>
                </a:rPr>
                <a:t>a</a:t>
              </a:r>
              <a:r>
                <a:rPr kumimoji="1" lang="en-US" altLang="zh-CN" sz="2200" b="1" i="1" baseline="-25000" dirty="0" err="1">
                  <a:solidFill>
                    <a:srgbClr val="FF0000"/>
                  </a:solidFill>
                  <a:latin typeface="Times New Roman" panose="02020603050405020304" pitchFamily="18" charset="0"/>
                  <a:ea typeface="楷体" pitchFamily="49" charset="-122"/>
                  <a:cs typeface="Times New Roman" panose="02020603050405020304" pitchFamily="18" charset="0"/>
                </a:rPr>
                <a:t>i,j</a:t>
              </a:r>
              <a:r>
                <a:rPr kumimoji="1" lang="en-US" altLang="zh-CN" sz="22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楷体" pitchFamily="49" charset="-122"/>
                  <a:cs typeface="Times New Roman" panose="02020603050405020304" pitchFamily="18" charset="0"/>
                </a:rPr>
                <a:t>=</a:t>
              </a:r>
              <a:r>
                <a:rPr kumimoji="1" lang="en-US" altLang="zh-CN" sz="2200" b="1" i="1" dirty="0" err="1">
                  <a:solidFill>
                    <a:srgbClr val="FF0000"/>
                  </a:solidFill>
                  <a:latin typeface="Times New Roman" panose="02020603050405020304" pitchFamily="18" charset="0"/>
                  <a:ea typeface="楷体" pitchFamily="49" charset="-122"/>
                  <a:cs typeface="Times New Roman" panose="02020603050405020304" pitchFamily="18" charset="0"/>
                </a:rPr>
                <a:t>a</a:t>
              </a:r>
              <a:r>
                <a:rPr kumimoji="1" lang="en-US" altLang="zh-CN" sz="2200" b="1" i="1" baseline="-25000" dirty="0" err="1">
                  <a:solidFill>
                    <a:srgbClr val="FF0000"/>
                  </a:solidFill>
                  <a:latin typeface="Times New Roman" panose="02020603050405020304" pitchFamily="18" charset="0"/>
                  <a:ea typeface="楷体" pitchFamily="49" charset="-122"/>
                  <a:cs typeface="Times New Roman" panose="02020603050405020304" pitchFamily="18" charset="0"/>
                </a:rPr>
                <a:t>j,i</a:t>
              </a:r>
              <a:r>
                <a:rPr kumimoji="1" lang="zh-CN" altLang="en-US" sz="2200" b="1" dirty="0">
                  <a:solidFill>
                    <a:srgbClr val="3333CC"/>
                  </a:solidFill>
                  <a:latin typeface="Times New Roman" panose="02020603050405020304" pitchFamily="18" charset="0"/>
                  <a:ea typeface="楷体" pitchFamily="49" charset="-122"/>
                  <a:cs typeface="Times New Roman" panose="02020603050405020304" pitchFamily="18" charset="0"/>
                </a:rPr>
                <a:t>）</a:t>
              </a:r>
            </a:p>
          </p:txBody>
        </p:sp>
        <p:sp>
          <p:nvSpPr>
            <p:cNvPr id="13327" name="AutoShape 15"/>
            <p:cNvSpPr>
              <a:spLocks/>
            </p:cNvSpPr>
            <p:nvPr/>
          </p:nvSpPr>
          <p:spPr bwMode="auto">
            <a:xfrm>
              <a:off x="2252642" y="4445016"/>
              <a:ext cx="228600" cy="1143000"/>
            </a:xfrm>
            <a:prstGeom prst="leftBrace">
              <a:avLst>
                <a:gd name="adj1" fmla="val 41667"/>
                <a:gd name="adj2" fmla="val 50000"/>
              </a:avLst>
            </a:prstGeom>
            <a:noFill/>
            <a:ln w="2222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下箭头 13"/>
            <p:cNvSpPr/>
            <p:nvPr/>
          </p:nvSpPr>
          <p:spPr>
            <a:xfrm>
              <a:off x="4109775" y="3863842"/>
              <a:ext cx="324000" cy="500066"/>
            </a:xfrm>
            <a:prstGeom prst="downArrow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1" name="组合 30"/>
            <p:cNvGrpSpPr/>
            <p:nvPr/>
          </p:nvGrpSpPr>
          <p:grpSpPr>
            <a:xfrm>
              <a:off x="2624094" y="4214818"/>
              <a:ext cx="1500198" cy="714380"/>
              <a:chOff x="500034" y="3571876"/>
              <a:chExt cx="1500198" cy="714380"/>
            </a:xfrm>
          </p:grpSpPr>
          <p:sp>
            <p:nvSpPr>
              <p:cNvPr id="22" name="TextBox 21"/>
              <p:cNvSpPr txBox="1"/>
              <p:nvPr/>
            </p:nvSpPr>
            <p:spPr>
              <a:xfrm>
                <a:off x="500034" y="3571876"/>
                <a:ext cx="1071570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200" b="1" i="1" dirty="0" err="1">
                    <a:solidFill>
                      <a:srgbClr val="3333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200" b="1" dirty="0">
                    <a:solidFill>
                      <a:srgbClr val="3333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200" b="1" i="1" dirty="0">
                    <a:solidFill>
                      <a:srgbClr val="3333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200" b="1" dirty="0">
                    <a:solidFill>
                      <a:srgbClr val="3333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+1)</a:t>
                </a:r>
                <a:endParaRPr lang="zh-CN" altLang="en-US" sz="2200" b="1" dirty="0">
                  <a:solidFill>
                    <a:srgbClr val="3333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4" name="直接连接符 23"/>
              <p:cNvCxnSpPr/>
              <p:nvPr/>
            </p:nvCxnSpPr>
            <p:spPr>
              <a:xfrm>
                <a:off x="571472" y="3929066"/>
                <a:ext cx="928694" cy="1588"/>
              </a:xfrm>
              <a:prstGeom prst="line">
                <a:avLst/>
              </a:prstGeom>
              <a:ln w="28575">
                <a:solidFill>
                  <a:srgbClr val="0000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/>
              <p:cNvSpPr txBox="1"/>
              <p:nvPr/>
            </p:nvSpPr>
            <p:spPr>
              <a:xfrm>
                <a:off x="739748" y="3947702"/>
                <a:ext cx="500066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200" b="1" dirty="0">
                    <a:solidFill>
                      <a:srgbClr val="3333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zh-CN" altLang="en-US" sz="2200" b="1" dirty="0">
                  <a:solidFill>
                    <a:srgbClr val="3333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1500166" y="3786190"/>
                <a:ext cx="500066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200" b="1">
                    <a:solidFill>
                      <a:srgbClr val="3333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en-US" altLang="zh-CN" sz="2200" b="1" i="1">
                    <a:solidFill>
                      <a:srgbClr val="3333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endParaRPr lang="zh-CN" altLang="en-US" sz="2200" b="1" i="1">
                  <a:solidFill>
                    <a:srgbClr val="3333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2" name="组合 31"/>
            <p:cNvGrpSpPr/>
            <p:nvPr/>
          </p:nvGrpSpPr>
          <p:grpSpPr>
            <a:xfrm>
              <a:off x="2624094" y="5072074"/>
              <a:ext cx="1500198" cy="714380"/>
              <a:chOff x="652434" y="5500702"/>
              <a:chExt cx="1500198" cy="714380"/>
            </a:xfrm>
          </p:grpSpPr>
          <p:sp>
            <p:nvSpPr>
              <p:cNvPr id="27" name="TextBox 26"/>
              <p:cNvSpPr txBox="1"/>
              <p:nvPr/>
            </p:nvSpPr>
            <p:spPr>
              <a:xfrm>
                <a:off x="652434" y="5500702"/>
                <a:ext cx="1071570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200" b="1" i="1">
                    <a:solidFill>
                      <a:srgbClr val="3333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altLang="zh-CN" sz="2200" b="1">
                    <a:solidFill>
                      <a:srgbClr val="3333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200" b="1" i="1" err="1">
                    <a:solidFill>
                      <a:srgbClr val="3333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altLang="zh-CN" sz="2200" b="1" err="1">
                    <a:solidFill>
                      <a:srgbClr val="3333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+1</a:t>
                </a:r>
                <a:r>
                  <a:rPr lang="en-US" altLang="zh-CN" sz="2200" b="1">
                    <a:solidFill>
                      <a:srgbClr val="3333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zh-CN" altLang="en-US" sz="2200" b="1">
                  <a:solidFill>
                    <a:srgbClr val="3333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8" name="直接连接符 27"/>
              <p:cNvCxnSpPr/>
              <p:nvPr/>
            </p:nvCxnSpPr>
            <p:spPr>
              <a:xfrm>
                <a:off x="723872" y="5857892"/>
                <a:ext cx="928694" cy="1588"/>
              </a:xfrm>
              <a:prstGeom prst="line">
                <a:avLst/>
              </a:prstGeom>
              <a:ln w="28575">
                <a:solidFill>
                  <a:srgbClr val="0000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/>
              <p:cNvSpPr txBox="1"/>
              <p:nvPr/>
            </p:nvSpPr>
            <p:spPr>
              <a:xfrm>
                <a:off x="892148" y="5876528"/>
                <a:ext cx="500066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200" b="1">
                    <a:solidFill>
                      <a:srgbClr val="3333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zh-CN" altLang="en-US" sz="2200" b="1">
                  <a:solidFill>
                    <a:srgbClr val="3333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1652566" y="5715016"/>
                <a:ext cx="500066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200" b="1">
                    <a:solidFill>
                      <a:srgbClr val="3333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en-US" altLang="zh-CN" sz="2200" b="1" i="1" err="1">
                    <a:solidFill>
                      <a:srgbClr val="3333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endParaRPr lang="zh-CN" altLang="en-US" sz="2200" b="1" i="1">
                  <a:solidFill>
                    <a:srgbClr val="3333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34" name="TextBox 33"/>
          <p:cNvSpPr txBox="1"/>
          <p:nvPr/>
        </p:nvSpPr>
        <p:spPr>
          <a:xfrm>
            <a:off x="683568" y="2116502"/>
            <a:ext cx="8286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i="1" dirty="0" err="1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US" altLang="zh-CN" b="1" dirty="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=(</a:t>
            </a:r>
            <a:r>
              <a:rPr lang="en-US" altLang="zh-CN" b="1" i="1" dirty="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="1" baseline="-25000" dirty="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0,0</a:t>
            </a:r>
            <a:r>
              <a:rPr lang="en-US" altLang="zh-CN" b="1" dirty="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b="1" i="1" dirty="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="1" baseline="-25000" dirty="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1,0</a:t>
            </a:r>
            <a:r>
              <a:rPr lang="en-US" altLang="zh-CN" b="1" dirty="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b="1" i="1" dirty="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="1" baseline="-25000" dirty="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1,1</a:t>
            </a:r>
            <a:r>
              <a:rPr lang="en-US" altLang="zh-CN" b="1" dirty="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b="1" dirty="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</a:t>
            </a:r>
            <a:r>
              <a:rPr lang="en-US" altLang="zh-CN" b="1" dirty="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,</a:t>
            </a:r>
            <a:r>
              <a:rPr lang="en-US" altLang="zh-CN" b="1" i="1" dirty="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a</a:t>
            </a:r>
            <a:r>
              <a:rPr lang="en-US" altLang="zh-CN" b="1" i="1" baseline="-25000" dirty="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i</a:t>
            </a:r>
            <a:r>
              <a:rPr lang="en-US" altLang="zh-CN" b="1" baseline="-25000" dirty="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-1,0</a:t>
            </a:r>
            <a:r>
              <a:rPr lang="en-US" altLang="zh-CN" b="1" dirty="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,</a:t>
            </a:r>
            <a:r>
              <a:rPr lang="zh-CN" altLang="en-US" b="1" dirty="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 </a:t>
            </a:r>
            <a:r>
              <a:rPr lang="en-US" altLang="zh-CN" b="1" dirty="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,</a:t>
            </a:r>
            <a:r>
              <a:rPr lang="en-US" altLang="zh-CN" b="1" i="1" dirty="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a</a:t>
            </a:r>
            <a:r>
              <a:rPr lang="en-US" altLang="zh-CN" b="1" i="1" baseline="-25000" dirty="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i</a:t>
            </a:r>
            <a:r>
              <a:rPr lang="en-US" altLang="zh-CN" b="1" baseline="-25000" dirty="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-1,</a:t>
            </a:r>
            <a:r>
              <a:rPr lang="en-US" altLang="zh-CN" b="1" i="1" baseline="-25000" dirty="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i</a:t>
            </a:r>
            <a:r>
              <a:rPr lang="en-US" altLang="zh-CN" b="1" baseline="-25000" dirty="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-1</a:t>
            </a:r>
            <a:r>
              <a:rPr lang="zh-CN" altLang="en-US" b="1" dirty="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，</a:t>
            </a:r>
            <a:r>
              <a:rPr lang="en-US" altLang="zh-CN" b="1" i="1" dirty="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a</a:t>
            </a:r>
            <a:r>
              <a:rPr lang="en-US" altLang="zh-CN" b="1" i="1" baseline="-25000" dirty="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i</a:t>
            </a:r>
            <a:r>
              <a:rPr lang="en-US" altLang="zh-CN" b="1" baseline="-25000" dirty="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,0</a:t>
            </a:r>
            <a:r>
              <a:rPr lang="zh-CN" altLang="en-US" b="1" dirty="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</a:t>
            </a:r>
            <a:r>
              <a:rPr lang="en-US" altLang="zh-CN" b="1" dirty="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, </a:t>
            </a:r>
            <a:r>
              <a:rPr lang="zh-CN" altLang="en-US" b="1" dirty="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</a:t>
            </a:r>
            <a:r>
              <a:rPr lang="en-US" altLang="zh-CN" b="1" dirty="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,</a:t>
            </a:r>
            <a:r>
              <a:rPr lang="en-US" altLang="zh-CN" b="1" i="1" dirty="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a</a:t>
            </a:r>
            <a:r>
              <a:rPr lang="en-US" altLang="zh-CN" b="1" i="1" baseline="-25000" dirty="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i</a:t>
            </a:r>
            <a:r>
              <a:rPr lang="en-US" altLang="zh-CN" b="1" baseline="-25000" dirty="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,</a:t>
            </a:r>
            <a:r>
              <a:rPr lang="en-US" altLang="zh-CN" b="1" i="1" baseline="-25000" dirty="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j</a:t>
            </a:r>
            <a:r>
              <a:rPr lang="en-US" altLang="zh-CN" b="1" baseline="-25000" dirty="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-1</a:t>
            </a:r>
            <a:r>
              <a:rPr lang="en-US" altLang="zh-CN" b="1" dirty="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, </a:t>
            </a:r>
            <a:r>
              <a:rPr lang="en-US" altLang="zh-CN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a</a:t>
            </a:r>
            <a:r>
              <a:rPr lang="en-US" altLang="zh-CN" b="1" i="1" baseline="-25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i</a:t>
            </a:r>
            <a:r>
              <a:rPr lang="en-US" altLang="zh-CN" b="1" baseline="-25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,</a:t>
            </a:r>
            <a:r>
              <a:rPr lang="en-US" altLang="zh-CN" b="1" i="1" baseline="-25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j</a:t>
            </a:r>
            <a:r>
              <a:rPr lang="en-US" altLang="zh-CN" b="1" dirty="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,</a:t>
            </a:r>
            <a:r>
              <a:rPr lang="zh-CN" altLang="en-US" b="1" dirty="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</a:t>
            </a:r>
            <a:r>
              <a:rPr lang="en-US" altLang="zh-CN" b="1" dirty="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,</a:t>
            </a:r>
            <a:r>
              <a:rPr lang="en-US" altLang="zh-CN" b="1" i="1" dirty="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a</a:t>
            </a:r>
            <a:r>
              <a:rPr lang="en-US" altLang="zh-CN" b="1" i="1" baseline="-25000" dirty="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n</a:t>
            </a:r>
            <a:r>
              <a:rPr lang="en-US" altLang="zh-CN" b="1" baseline="-25000" dirty="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-1,</a:t>
            </a:r>
            <a:r>
              <a:rPr lang="en-US" altLang="zh-CN" b="1" i="1" baseline="-25000" dirty="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n</a:t>
            </a:r>
            <a:r>
              <a:rPr lang="en-US" altLang="zh-CN" b="1" baseline="-25000" dirty="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-1</a:t>
            </a:r>
            <a:r>
              <a:rPr lang="en-US" altLang="zh-CN" b="1" dirty="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</a:t>
            </a:r>
            <a:endParaRPr lang="zh-CN" altLang="en-US" b="1" dirty="0">
              <a:solidFill>
                <a:srgbClr val="3333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1252222" y="2615444"/>
            <a:ext cx="720080" cy="889164"/>
            <a:chOff x="1064115" y="856108"/>
            <a:chExt cx="964147" cy="889164"/>
          </a:xfrm>
        </p:grpSpPr>
        <p:sp>
          <p:nvSpPr>
            <p:cNvPr id="36" name="左中括号 35"/>
            <p:cNvSpPr/>
            <p:nvPr/>
          </p:nvSpPr>
          <p:spPr>
            <a:xfrm rot="16200000">
              <a:off x="1443918" y="658108"/>
              <a:ext cx="144000" cy="540000"/>
            </a:xfrm>
            <a:prstGeom prst="leftBracket">
              <a:avLst/>
            </a:prstGeom>
            <a:ln w="38100">
              <a:solidFill>
                <a:srgbClr val="FF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064115" y="1037386"/>
              <a:ext cx="96414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3333CC"/>
                  </a:solidFill>
                  <a:latin typeface="Times New Roman" panose="02020603050405020304" pitchFamily="18" charset="0"/>
                  <a:ea typeface="楷体" pitchFamily="49" charset="-122"/>
                  <a:cs typeface="Times New Roman" panose="02020603050405020304" pitchFamily="18" charset="0"/>
                </a:rPr>
                <a:t>1</a:t>
              </a:r>
              <a:r>
                <a:rPr lang="zh-CN" altLang="en-US" sz="2000" b="1" dirty="0">
                  <a:solidFill>
                    <a:srgbClr val="3333CC"/>
                  </a:solidFill>
                  <a:latin typeface="Times New Roman" panose="02020603050405020304" pitchFamily="18" charset="0"/>
                  <a:ea typeface="楷体" pitchFamily="49" charset="-122"/>
                  <a:cs typeface="Times New Roman" panose="02020603050405020304" pitchFamily="18" charset="0"/>
                </a:rPr>
                <a:t>个</a:t>
              </a:r>
              <a:endParaRPr lang="en-US" altLang="zh-CN" sz="2000" b="1" dirty="0">
                <a:solidFill>
                  <a:srgbClr val="3333CC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endParaRPr>
            </a:p>
            <a:p>
              <a:r>
                <a:rPr lang="zh-CN" altLang="en-US" sz="2000" b="1" dirty="0">
                  <a:solidFill>
                    <a:srgbClr val="3333CC"/>
                  </a:solidFill>
                  <a:latin typeface="Times New Roman" panose="02020603050405020304" pitchFamily="18" charset="0"/>
                  <a:ea typeface="楷体" pitchFamily="49" charset="-122"/>
                  <a:cs typeface="Times New Roman" panose="02020603050405020304" pitchFamily="18" charset="0"/>
                </a:rPr>
                <a:t>元素</a:t>
              </a: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1898014" y="2616569"/>
            <a:ext cx="1025500" cy="901512"/>
            <a:chOff x="1928794" y="857233"/>
            <a:chExt cx="1025500" cy="901512"/>
          </a:xfrm>
        </p:grpSpPr>
        <p:sp>
          <p:nvSpPr>
            <p:cNvPr id="38" name="左中括号 37"/>
            <p:cNvSpPr/>
            <p:nvPr/>
          </p:nvSpPr>
          <p:spPr>
            <a:xfrm rot="16200000">
              <a:off x="2198794" y="587233"/>
              <a:ext cx="144000" cy="684000"/>
            </a:xfrm>
            <a:prstGeom prst="leftBracket">
              <a:avLst/>
            </a:prstGeom>
            <a:ln w="38100">
              <a:solidFill>
                <a:srgbClr val="FF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947842" y="1050859"/>
              <a:ext cx="100645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3333CC"/>
                  </a:solidFill>
                  <a:latin typeface="Times New Roman" panose="02020603050405020304" pitchFamily="18" charset="0"/>
                  <a:ea typeface="楷体" pitchFamily="49" charset="-122"/>
                  <a:cs typeface="Times New Roman" panose="02020603050405020304" pitchFamily="18" charset="0"/>
                </a:rPr>
                <a:t>2</a:t>
              </a:r>
              <a:r>
                <a:rPr lang="zh-CN" altLang="en-US" sz="2000" b="1" dirty="0">
                  <a:solidFill>
                    <a:srgbClr val="3333CC"/>
                  </a:solidFill>
                  <a:latin typeface="Times New Roman" panose="02020603050405020304" pitchFamily="18" charset="0"/>
                  <a:ea typeface="楷体" pitchFamily="49" charset="-122"/>
                  <a:cs typeface="Times New Roman" panose="02020603050405020304" pitchFamily="18" charset="0"/>
                </a:rPr>
                <a:t>个</a:t>
              </a:r>
              <a:endParaRPr lang="en-US" altLang="zh-CN" sz="2000" b="1" dirty="0">
                <a:solidFill>
                  <a:srgbClr val="3333CC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endParaRPr>
            </a:p>
            <a:p>
              <a:r>
                <a:rPr lang="zh-CN" altLang="en-US" sz="2000" b="1" dirty="0">
                  <a:solidFill>
                    <a:srgbClr val="3333CC"/>
                  </a:solidFill>
                  <a:latin typeface="Times New Roman" panose="02020603050405020304" pitchFamily="18" charset="0"/>
                  <a:ea typeface="楷体" pitchFamily="49" charset="-122"/>
                  <a:cs typeface="Times New Roman" panose="02020603050405020304" pitchFamily="18" charset="0"/>
                </a:rPr>
                <a:t>元素</a:t>
              </a: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3255336" y="2616569"/>
            <a:ext cx="1647002" cy="715967"/>
            <a:chOff x="3286116" y="857233"/>
            <a:chExt cx="1647002" cy="715967"/>
          </a:xfrm>
        </p:grpSpPr>
        <p:sp>
          <p:nvSpPr>
            <p:cNvPr id="40" name="左中括号 39"/>
            <p:cNvSpPr/>
            <p:nvPr/>
          </p:nvSpPr>
          <p:spPr>
            <a:xfrm rot="16200000">
              <a:off x="3970116" y="173233"/>
              <a:ext cx="144000" cy="1512000"/>
            </a:xfrm>
            <a:prstGeom prst="leftBracket">
              <a:avLst/>
            </a:prstGeom>
            <a:ln w="38100">
              <a:solidFill>
                <a:srgbClr val="FF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647234" y="1173090"/>
              <a:ext cx="12858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i="1" dirty="0" err="1">
                  <a:solidFill>
                    <a:srgbClr val="3333CC"/>
                  </a:solidFill>
                  <a:latin typeface="Times New Roman" panose="02020603050405020304" pitchFamily="18" charset="0"/>
                  <a:ea typeface="楷体" pitchFamily="49" charset="-122"/>
                  <a:cs typeface="Times New Roman" panose="02020603050405020304" pitchFamily="18" charset="0"/>
                </a:rPr>
                <a:t>i</a:t>
              </a:r>
              <a:r>
                <a:rPr lang="zh-CN" altLang="en-US" sz="2000" b="1" dirty="0">
                  <a:solidFill>
                    <a:srgbClr val="3333CC"/>
                  </a:solidFill>
                  <a:latin typeface="Times New Roman" panose="02020603050405020304" pitchFamily="18" charset="0"/>
                  <a:ea typeface="楷体" pitchFamily="49" charset="-122"/>
                  <a:cs typeface="Times New Roman" panose="02020603050405020304" pitchFamily="18" charset="0"/>
                </a:rPr>
                <a:t>个元素</a:t>
              </a: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5185060" y="2616568"/>
            <a:ext cx="1527595" cy="716281"/>
            <a:chOff x="5215840" y="857232"/>
            <a:chExt cx="1527595" cy="716281"/>
          </a:xfrm>
        </p:grpSpPr>
        <p:sp>
          <p:nvSpPr>
            <p:cNvPr id="42" name="左中括号 41"/>
            <p:cNvSpPr/>
            <p:nvPr/>
          </p:nvSpPr>
          <p:spPr>
            <a:xfrm rot="16200000">
              <a:off x="5899840" y="173232"/>
              <a:ext cx="144000" cy="1512000"/>
            </a:xfrm>
            <a:prstGeom prst="leftBracket">
              <a:avLst/>
            </a:prstGeom>
            <a:ln w="38100">
              <a:solidFill>
                <a:srgbClr val="FF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457551" y="1173403"/>
              <a:ext cx="12858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i="1" dirty="0">
                  <a:solidFill>
                    <a:srgbClr val="3333CC"/>
                  </a:solidFill>
                  <a:latin typeface="Times New Roman" panose="02020603050405020304" pitchFamily="18" charset="0"/>
                  <a:ea typeface="楷体" pitchFamily="49" charset="-122"/>
                  <a:cs typeface="Times New Roman" panose="02020603050405020304" pitchFamily="18" charset="0"/>
                </a:rPr>
                <a:t>j</a:t>
              </a:r>
              <a:r>
                <a:rPr lang="zh-CN" altLang="en-US" sz="2000" b="1" dirty="0">
                  <a:solidFill>
                    <a:srgbClr val="3333CC"/>
                  </a:solidFill>
                  <a:latin typeface="Times New Roman" panose="02020603050405020304" pitchFamily="18" charset="0"/>
                  <a:ea typeface="楷体" pitchFamily="49" charset="-122"/>
                  <a:cs typeface="Times New Roman" panose="02020603050405020304" pitchFamily="18" charset="0"/>
                </a:rPr>
                <a:t>个元素</a:t>
              </a: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1176360" y="3616701"/>
            <a:ext cx="5508000" cy="614423"/>
            <a:chOff x="1207140" y="1857365"/>
            <a:chExt cx="5508000" cy="614423"/>
          </a:xfrm>
        </p:grpSpPr>
        <p:sp>
          <p:nvSpPr>
            <p:cNvPr id="45" name="左中括号 44"/>
            <p:cNvSpPr/>
            <p:nvPr/>
          </p:nvSpPr>
          <p:spPr>
            <a:xfrm rot="16200000">
              <a:off x="3889702" y="-825197"/>
              <a:ext cx="142876" cy="5508000"/>
            </a:xfrm>
            <a:prstGeom prst="leftBracket">
              <a:avLst/>
            </a:prstGeom>
            <a:ln w="38100">
              <a:solidFill>
                <a:srgbClr val="FF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571736" y="2071678"/>
              <a:ext cx="28575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>
                  <a:solidFill>
                    <a:srgbClr val="3333CC"/>
                  </a:solidFill>
                  <a:latin typeface="Times New Roman" panose="02020603050405020304" pitchFamily="18" charset="0"/>
                  <a:ea typeface="楷体" pitchFamily="49" charset="-122"/>
                  <a:cs typeface="Times New Roman" panose="02020603050405020304" pitchFamily="18" charset="0"/>
                </a:rPr>
                <a:t>共计</a:t>
              </a:r>
              <a:r>
                <a:rPr lang="en-US" altLang="zh-CN" sz="2000" b="1" i="1" err="1">
                  <a:solidFill>
                    <a:srgbClr val="3333CC"/>
                  </a:solidFill>
                  <a:latin typeface="Times New Roman" panose="02020603050405020304" pitchFamily="18" charset="0"/>
                  <a:ea typeface="楷体" pitchFamily="49" charset="-122"/>
                  <a:cs typeface="Times New Roman" panose="02020603050405020304" pitchFamily="18" charset="0"/>
                </a:rPr>
                <a:t>i</a:t>
              </a:r>
              <a:r>
                <a:rPr lang="en-US" altLang="zh-CN" sz="2000" b="1">
                  <a:solidFill>
                    <a:srgbClr val="3333CC"/>
                  </a:solidFill>
                  <a:latin typeface="Times New Roman" panose="02020603050405020304" pitchFamily="18" charset="0"/>
                  <a:ea typeface="楷体" pitchFamily="49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2000" b="1" i="1" err="1">
                  <a:solidFill>
                    <a:srgbClr val="3333CC"/>
                  </a:solidFill>
                  <a:latin typeface="Times New Roman" panose="02020603050405020304" pitchFamily="18" charset="0"/>
                  <a:ea typeface="楷体" pitchFamily="49" charset="-122"/>
                  <a:cs typeface="Times New Roman" panose="02020603050405020304" pitchFamily="18" charset="0"/>
                </a:rPr>
                <a:t>i</a:t>
              </a:r>
              <a:r>
                <a:rPr lang="en-US" altLang="zh-CN" sz="2000" b="1" err="1">
                  <a:solidFill>
                    <a:srgbClr val="3333CC"/>
                  </a:solidFill>
                  <a:latin typeface="Times New Roman" panose="02020603050405020304" pitchFamily="18" charset="0"/>
                  <a:ea typeface="楷体" pitchFamily="49" charset="-122"/>
                  <a:cs typeface="Times New Roman" panose="02020603050405020304" pitchFamily="18" charset="0"/>
                </a:rPr>
                <a:t>+1</a:t>
              </a:r>
              <a:r>
                <a:rPr lang="en-US" altLang="zh-CN" sz="2000" b="1">
                  <a:solidFill>
                    <a:srgbClr val="3333CC"/>
                  </a:solidFill>
                  <a:latin typeface="Times New Roman" panose="02020603050405020304" pitchFamily="18" charset="0"/>
                  <a:ea typeface="楷体" pitchFamily="49" charset="-122"/>
                  <a:cs typeface="Times New Roman" panose="02020603050405020304" pitchFamily="18" charset="0"/>
                </a:rPr>
                <a:t>)/</a:t>
              </a:r>
              <a:r>
                <a:rPr lang="en-US" altLang="zh-CN" sz="2000" b="1" err="1">
                  <a:solidFill>
                    <a:srgbClr val="3333CC"/>
                  </a:solidFill>
                  <a:latin typeface="Times New Roman" panose="02020603050405020304" pitchFamily="18" charset="0"/>
                  <a:ea typeface="楷体" pitchFamily="49" charset="-122"/>
                  <a:cs typeface="Times New Roman" panose="02020603050405020304" pitchFamily="18" charset="0"/>
                </a:rPr>
                <a:t>2+</a:t>
              </a:r>
              <a:r>
                <a:rPr lang="en-US" altLang="zh-CN" sz="2000" b="1" i="1" err="1">
                  <a:solidFill>
                    <a:srgbClr val="3333CC"/>
                  </a:solidFill>
                  <a:latin typeface="Times New Roman" panose="02020603050405020304" pitchFamily="18" charset="0"/>
                  <a:ea typeface="楷体" pitchFamily="49" charset="-122"/>
                  <a:cs typeface="Times New Roman" panose="02020603050405020304" pitchFamily="18" charset="0"/>
                </a:rPr>
                <a:t>j</a:t>
              </a:r>
              <a:r>
                <a:rPr lang="zh-CN" altLang="en-US" sz="2000" b="1">
                  <a:solidFill>
                    <a:srgbClr val="3333CC"/>
                  </a:solidFill>
                  <a:latin typeface="Times New Roman" panose="02020603050405020304" pitchFamily="18" charset="0"/>
                  <a:ea typeface="楷体" pitchFamily="49" charset="-122"/>
                  <a:cs typeface="Times New Roman" panose="02020603050405020304" pitchFamily="18" charset="0"/>
                </a:rPr>
                <a:t>个元素</a:t>
              </a:r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6684360" y="1445042"/>
            <a:ext cx="1251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 err="1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US" altLang="zh-CN" b="1" dirty="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b="1" i="1" dirty="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b="1" dirty="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zh-CN" altLang="en-US" b="1" baseline="-25000" dirty="0">
              <a:solidFill>
                <a:srgbClr val="3333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4" name="直接连接符 53"/>
          <p:cNvCxnSpPr/>
          <p:nvPr/>
        </p:nvCxnSpPr>
        <p:spPr>
          <a:xfrm rot="16200000" flipH="1">
            <a:off x="6800431" y="2096896"/>
            <a:ext cx="360000" cy="0"/>
          </a:xfrm>
          <a:prstGeom prst="line">
            <a:avLst/>
          </a:prstGeom>
          <a:ln w="28575">
            <a:solidFill>
              <a:srgbClr val="FF00FF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2"/>
          <p:cNvSpPr txBox="1">
            <a:spLocks noChangeArrowheads="1"/>
          </p:cNvSpPr>
          <p:nvPr/>
        </p:nvSpPr>
        <p:spPr bwMode="auto">
          <a:xfrm>
            <a:off x="539750" y="188913"/>
            <a:ext cx="779303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r>
              <a:rPr lang="zh-CN" altLang="zh-CN" sz="3600" dirty="0"/>
              <a:t> </a:t>
            </a:r>
            <a:r>
              <a:rPr lang="en-US" altLang="zh-CN" sz="3600" dirty="0"/>
              <a:t>5</a:t>
            </a:r>
            <a:r>
              <a:rPr lang="zh-CN" altLang="zh-CN" sz="3600" dirty="0"/>
              <a:t>.</a:t>
            </a:r>
            <a:r>
              <a:rPr lang="en-US" altLang="zh-CN" sz="3600" dirty="0"/>
              <a:t>2 </a:t>
            </a:r>
            <a:r>
              <a:rPr lang="zh-CN" altLang="en-US" sz="3600" dirty="0">
                <a:solidFill>
                  <a:srgbClr val="333399"/>
                </a:solidFill>
              </a:rPr>
              <a:t>特殊矩阵的压缩存储</a:t>
            </a:r>
          </a:p>
        </p:txBody>
      </p:sp>
      <p:sp>
        <p:nvSpPr>
          <p:cNvPr id="55" name="Rectangle 2"/>
          <p:cNvSpPr txBox="1">
            <a:spLocks noChangeArrowheads="1"/>
          </p:cNvSpPr>
          <p:nvPr/>
        </p:nvSpPr>
        <p:spPr>
          <a:xfrm>
            <a:off x="179512" y="1161070"/>
            <a:ext cx="779303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marL="342900" indent="-342900" algn="l" eaLnBrk="0" hangingPunct="0">
              <a:lnSpc>
                <a:spcPct val="115000"/>
              </a:lnSpc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</a:pPr>
            <a:r>
              <a:rPr lang="en-US" altLang="zh-CN" sz="320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1</a:t>
            </a:r>
            <a:r>
              <a:rPr lang="zh-CN" altLang="en-US" sz="320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、对称矩阵 </a:t>
            </a:r>
            <a:endParaRPr lang="zh-CN" altLang="en-US" sz="32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0281786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233488"/>
            <a:ext cx="3096022" cy="6477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l" eaLnBrk="0" hangingPunct="0">
              <a:lnSpc>
                <a:spcPct val="115000"/>
              </a:lnSpc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</a:pPr>
            <a:r>
              <a:rPr lang="en-US" altLang="zh-CN" sz="32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2</a:t>
            </a:r>
            <a:r>
              <a:rPr lang="zh-CN" altLang="en-US" sz="32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、三角矩阵 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58191" y="169051"/>
            <a:ext cx="779303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r>
              <a:rPr lang="zh-CN" altLang="zh-CN" sz="3600" dirty="0"/>
              <a:t> </a:t>
            </a:r>
            <a:r>
              <a:rPr lang="en-US" altLang="zh-CN" sz="3600" dirty="0"/>
              <a:t>5</a:t>
            </a:r>
            <a:r>
              <a:rPr lang="zh-CN" altLang="zh-CN" sz="3600" dirty="0"/>
              <a:t>.</a:t>
            </a:r>
            <a:r>
              <a:rPr lang="en-US" altLang="zh-CN" sz="3600" dirty="0"/>
              <a:t>2 </a:t>
            </a:r>
            <a:r>
              <a:rPr lang="zh-CN" altLang="en-US" sz="3600" dirty="0">
                <a:solidFill>
                  <a:srgbClr val="333399"/>
                </a:solidFill>
              </a:rPr>
              <a:t>特殊矩阵的压缩存储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3499423" y="4554245"/>
            <a:ext cx="3071834" cy="1752612"/>
            <a:chOff x="3214676" y="2214554"/>
            <a:chExt cx="2837975" cy="1752612"/>
          </a:xfrm>
        </p:grpSpPr>
        <p:cxnSp>
          <p:nvCxnSpPr>
            <p:cNvPr id="9" name="直接连接符 8"/>
            <p:cNvCxnSpPr/>
            <p:nvPr/>
          </p:nvCxnSpPr>
          <p:spPr>
            <a:xfrm rot="5400000">
              <a:off x="2358214" y="3071016"/>
              <a:ext cx="1714512" cy="1588"/>
            </a:xfrm>
            <a:prstGeom prst="line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3216264" y="2227254"/>
              <a:ext cx="144000" cy="1588"/>
            </a:xfrm>
            <a:prstGeom prst="line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3214676" y="3924304"/>
              <a:ext cx="144000" cy="1588"/>
            </a:xfrm>
            <a:prstGeom prst="line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41"/>
            <p:cNvSpPr txBox="1"/>
            <p:nvPr/>
          </p:nvSpPr>
          <p:spPr>
            <a:xfrm>
              <a:off x="3359140" y="2258590"/>
              <a:ext cx="714379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 err="1"/>
                <a:t>a</a:t>
              </a:r>
              <a:r>
                <a:rPr lang="en-US" altLang="zh-CN" sz="2200" baseline="-25000" err="1"/>
                <a:t>0,0</a:t>
              </a:r>
              <a:endParaRPr lang="zh-CN" altLang="en-US" sz="2200" baseline="-25000"/>
            </a:p>
          </p:txBody>
        </p:sp>
        <p:sp>
          <p:nvSpPr>
            <p:cNvPr id="13" name="TextBox 42"/>
            <p:cNvSpPr txBox="1"/>
            <p:nvPr/>
          </p:nvSpPr>
          <p:spPr>
            <a:xfrm>
              <a:off x="4002081" y="2258590"/>
              <a:ext cx="714379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 dirty="0"/>
                <a:t>a</a:t>
              </a:r>
              <a:r>
                <a:rPr lang="en-US" altLang="zh-CN" sz="2200" baseline="-25000" dirty="0"/>
                <a:t>0,1</a:t>
              </a:r>
              <a:endParaRPr lang="zh-CN" altLang="en-US" sz="2200" baseline="-25000" dirty="0"/>
            </a:p>
          </p:txBody>
        </p:sp>
        <p:sp>
          <p:nvSpPr>
            <p:cNvPr id="14" name="TextBox 43"/>
            <p:cNvSpPr txBox="1"/>
            <p:nvPr/>
          </p:nvSpPr>
          <p:spPr>
            <a:xfrm>
              <a:off x="5216526" y="2258590"/>
              <a:ext cx="714379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 err="1"/>
                <a:t>a</a:t>
              </a:r>
              <a:r>
                <a:rPr lang="en-US" altLang="zh-CN" sz="2200" baseline="-25000" err="1"/>
                <a:t>0,</a:t>
              </a:r>
              <a:r>
                <a:rPr lang="en-US" altLang="zh-CN" sz="2200" i="1" baseline="-25000" err="1"/>
                <a:t>n</a:t>
              </a:r>
              <a:r>
                <a:rPr lang="en-US" altLang="zh-CN" sz="2200" baseline="-25000"/>
                <a:t>-1</a:t>
              </a:r>
              <a:endParaRPr lang="zh-CN" altLang="en-US" sz="2200" baseline="-25000"/>
            </a:p>
          </p:txBody>
        </p:sp>
        <p:sp>
          <p:nvSpPr>
            <p:cNvPr id="15" name="TextBox 44"/>
            <p:cNvSpPr txBox="1"/>
            <p:nvPr/>
          </p:nvSpPr>
          <p:spPr>
            <a:xfrm>
              <a:off x="4645023" y="2239954"/>
              <a:ext cx="571504" cy="2880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>
                  <a:latin typeface="+mn-ea"/>
                  <a:ea typeface="+mn-ea"/>
                  <a:sym typeface="Symbol"/>
                </a:rPr>
                <a:t></a:t>
              </a:r>
              <a:endParaRPr lang="zh-CN" altLang="en-US" sz="2200" baseline="-25000">
                <a:latin typeface="+mn-ea"/>
                <a:ea typeface="+mn-ea"/>
              </a:endParaRPr>
            </a:p>
          </p:txBody>
        </p:sp>
        <p:sp>
          <p:nvSpPr>
            <p:cNvPr id="16" name="TextBox 45"/>
            <p:cNvSpPr txBox="1"/>
            <p:nvPr/>
          </p:nvSpPr>
          <p:spPr>
            <a:xfrm>
              <a:off x="3359140" y="2687218"/>
              <a:ext cx="714379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 err="1"/>
                <a:t>a</a:t>
              </a:r>
              <a:r>
                <a:rPr lang="en-US" altLang="zh-CN" sz="2200" baseline="-25000" err="1"/>
                <a:t>1,0</a:t>
              </a:r>
              <a:endParaRPr lang="zh-CN" altLang="en-US" sz="2200" baseline="-25000"/>
            </a:p>
          </p:txBody>
        </p:sp>
        <p:sp>
          <p:nvSpPr>
            <p:cNvPr id="17" name="TextBox 46"/>
            <p:cNvSpPr txBox="1"/>
            <p:nvPr/>
          </p:nvSpPr>
          <p:spPr>
            <a:xfrm>
              <a:off x="4002081" y="2687218"/>
              <a:ext cx="714379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 err="1"/>
                <a:t>a</a:t>
              </a:r>
              <a:r>
                <a:rPr lang="en-US" altLang="zh-CN" sz="2200" baseline="-25000" err="1"/>
                <a:t>1,1</a:t>
              </a:r>
              <a:endParaRPr lang="zh-CN" altLang="en-US" sz="2200" baseline="-25000"/>
            </a:p>
          </p:txBody>
        </p:sp>
        <p:sp>
          <p:nvSpPr>
            <p:cNvPr id="18" name="TextBox 47"/>
            <p:cNvSpPr txBox="1"/>
            <p:nvPr/>
          </p:nvSpPr>
          <p:spPr>
            <a:xfrm>
              <a:off x="5216526" y="2687218"/>
              <a:ext cx="714379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 err="1"/>
                <a:t>a</a:t>
              </a:r>
              <a:r>
                <a:rPr lang="en-US" altLang="zh-CN" sz="2200" baseline="-25000" err="1"/>
                <a:t>1,</a:t>
              </a:r>
              <a:r>
                <a:rPr lang="en-US" altLang="zh-CN" sz="2200" i="1" baseline="-25000" err="1"/>
                <a:t>n</a:t>
              </a:r>
              <a:r>
                <a:rPr lang="en-US" altLang="zh-CN" sz="2200" baseline="-25000"/>
                <a:t>-1</a:t>
              </a:r>
              <a:endParaRPr lang="zh-CN" altLang="en-US" sz="2200" baseline="-25000"/>
            </a:p>
          </p:txBody>
        </p:sp>
        <p:sp>
          <p:nvSpPr>
            <p:cNvPr id="19" name="TextBox 48"/>
            <p:cNvSpPr txBox="1"/>
            <p:nvPr/>
          </p:nvSpPr>
          <p:spPr>
            <a:xfrm>
              <a:off x="4645023" y="2668582"/>
              <a:ext cx="571504" cy="2880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>
                  <a:latin typeface="+mn-ea"/>
                  <a:ea typeface="+mn-ea"/>
                  <a:sym typeface="Symbol"/>
                </a:rPr>
                <a:t></a:t>
              </a:r>
              <a:endParaRPr lang="zh-CN" altLang="en-US" sz="2200" baseline="-25000">
                <a:latin typeface="+mn-ea"/>
                <a:ea typeface="+mn-ea"/>
              </a:endParaRPr>
            </a:p>
          </p:txBody>
        </p:sp>
        <p:sp>
          <p:nvSpPr>
            <p:cNvPr id="20" name="TextBox 49"/>
            <p:cNvSpPr txBox="1"/>
            <p:nvPr/>
          </p:nvSpPr>
          <p:spPr>
            <a:xfrm>
              <a:off x="3359140" y="3549236"/>
              <a:ext cx="714379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/>
                <a:t>a</a:t>
              </a:r>
              <a:r>
                <a:rPr lang="en-US" altLang="zh-CN" sz="2200" i="1" baseline="-25000"/>
                <a:t>n</a:t>
              </a:r>
              <a:r>
                <a:rPr lang="en-US" altLang="zh-CN" sz="2200" baseline="-25000"/>
                <a:t>-1,0</a:t>
              </a:r>
              <a:endParaRPr lang="zh-CN" altLang="en-US" sz="2200" baseline="-25000"/>
            </a:p>
          </p:txBody>
        </p:sp>
        <p:sp>
          <p:nvSpPr>
            <p:cNvPr id="21" name="TextBox 50"/>
            <p:cNvSpPr txBox="1"/>
            <p:nvPr/>
          </p:nvSpPr>
          <p:spPr>
            <a:xfrm>
              <a:off x="4002081" y="3549236"/>
              <a:ext cx="714379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/>
                <a:t>a</a:t>
              </a:r>
              <a:r>
                <a:rPr lang="en-US" altLang="zh-CN" sz="2200" i="1" baseline="-25000"/>
                <a:t>n</a:t>
              </a:r>
              <a:r>
                <a:rPr lang="en-US" altLang="zh-CN" sz="2200" baseline="-25000"/>
                <a:t>-1,1</a:t>
              </a:r>
              <a:endParaRPr lang="zh-CN" altLang="en-US" sz="2200" baseline="-25000"/>
            </a:p>
          </p:txBody>
        </p:sp>
        <p:sp>
          <p:nvSpPr>
            <p:cNvPr id="22" name="TextBox 51"/>
            <p:cNvSpPr txBox="1"/>
            <p:nvPr/>
          </p:nvSpPr>
          <p:spPr>
            <a:xfrm>
              <a:off x="5216526" y="3549236"/>
              <a:ext cx="714379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/>
                <a:t>a</a:t>
              </a:r>
              <a:r>
                <a:rPr lang="en-US" altLang="zh-CN" sz="2200" i="1" baseline="-25000"/>
                <a:t>n</a:t>
              </a:r>
              <a:r>
                <a:rPr lang="en-US" altLang="zh-CN" sz="2200" baseline="-25000"/>
                <a:t>-</a:t>
              </a:r>
              <a:r>
                <a:rPr lang="en-US" altLang="zh-CN" sz="2200" baseline="-25000" err="1"/>
                <a:t>1,</a:t>
              </a:r>
              <a:r>
                <a:rPr lang="en-US" altLang="zh-CN" sz="2200" i="1" baseline="-25000" err="1"/>
                <a:t>n</a:t>
              </a:r>
              <a:r>
                <a:rPr lang="en-US" altLang="zh-CN" sz="2200" baseline="-25000"/>
                <a:t>-1</a:t>
              </a:r>
              <a:endParaRPr lang="zh-CN" altLang="en-US" sz="2200" baseline="-25000"/>
            </a:p>
          </p:txBody>
        </p:sp>
        <p:sp>
          <p:nvSpPr>
            <p:cNvPr id="23" name="TextBox 52"/>
            <p:cNvSpPr txBox="1"/>
            <p:nvPr/>
          </p:nvSpPr>
          <p:spPr>
            <a:xfrm>
              <a:off x="4645023" y="3530600"/>
              <a:ext cx="571504" cy="2880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>
                  <a:latin typeface="+mn-ea"/>
                  <a:ea typeface="+mn-ea"/>
                  <a:sym typeface="Symbol"/>
                </a:rPr>
                <a:t></a:t>
              </a:r>
              <a:endParaRPr lang="zh-CN" altLang="en-US" sz="2200" baseline="-25000">
                <a:latin typeface="+mn-ea"/>
                <a:ea typeface="+mn-ea"/>
              </a:endParaRPr>
            </a:p>
          </p:txBody>
        </p:sp>
        <p:cxnSp>
          <p:nvCxnSpPr>
            <p:cNvPr id="24" name="直接连接符 23"/>
            <p:cNvCxnSpPr/>
            <p:nvPr/>
          </p:nvCxnSpPr>
          <p:spPr>
            <a:xfrm rot="5400000">
              <a:off x="5180777" y="3109116"/>
              <a:ext cx="1714512" cy="1588"/>
            </a:xfrm>
            <a:prstGeom prst="line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5908651" y="2265354"/>
              <a:ext cx="144000" cy="1588"/>
            </a:xfrm>
            <a:prstGeom prst="line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5907061" y="3962404"/>
              <a:ext cx="144000" cy="1588"/>
            </a:xfrm>
            <a:prstGeom prst="line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56"/>
            <p:cNvSpPr txBox="1"/>
            <p:nvPr/>
          </p:nvSpPr>
          <p:spPr>
            <a:xfrm>
              <a:off x="3502018" y="3097210"/>
              <a:ext cx="571504" cy="2880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>
                  <a:latin typeface="+mn-ea"/>
                  <a:ea typeface="+mn-ea"/>
                  <a:sym typeface="Symbol"/>
                </a:rPr>
                <a:t></a:t>
              </a:r>
              <a:endParaRPr lang="zh-CN" altLang="en-US" sz="2200" baseline="-25000">
                <a:latin typeface="+mn-ea"/>
                <a:ea typeface="+mn-ea"/>
              </a:endParaRPr>
            </a:p>
          </p:txBody>
        </p:sp>
      </p:grpSp>
      <p:sp>
        <p:nvSpPr>
          <p:cNvPr id="28" name="Text Box 2"/>
          <p:cNvSpPr txBox="1">
            <a:spLocks noChangeArrowheads="1"/>
          </p:cNvSpPr>
          <p:nvPr/>
        </p:nvSpPr>
        <p:spPr bwMode="auto">
          <a:xfrm>
            <a:off x="967373" y="4509120"/>
            <a:ext cx="2301875" cy="6039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60000"/>
              </a:lnSpc>
              <a:spcBef>
                <a:spcPct val="50000"/>
              </a:spcBef>
              <a:buFont typeface="Wingdings" pitchFamily="2" charset="2"/>
              <a:buChar char="l"/>
            </a:pPr>
            <a:r>
              <a:rPr kumimoji="1" lang="en-US" altLang="zh-CN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zh-CN" altLang="en-US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上三角矩阵：</a:t>
            </a:r>
            <a:r>
              <a:rPr kumimoji="1" lang="zh-CN" altLang="en-US" dirty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 </a:t>
            </a:r>
            <a:endParaRPr kumimoji="1" lang="zh-CN" altLang="en-US" b="0" dirty="0">
              <a:solidFill>
                <a:schemeClr val="tx1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9" name="TextBox 81"/>
          <p:cNvSpPr txBox="1"/>
          <p:nvPr/>
        </p:nvSpPr>
        <p:spPr>
          <a:xfrm>
            <a:off x="7033043" y="4445562"/>
            <a:ext cx="857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i="1" dirty="0" err="1">
                <a:solidFill>
                  <a:srgbClr val="FF0000"/>
                </a:solidFill>
                <a:cs typeface="Times New Roman" pitchFamily="18" charset="0"/>
              </a:rPr>
              <a:t>i</a:t>
            </a:r>
            <a:r>
              <a:rPr kumimoji="1" lang="en-US" altLang="zh-CN" sz="2800" dirty="0" err="1">
                <a:solidFill>
                  <a:srgbClr val="FF0000"/>
                </a:solidFill>
                <a:latin typeface="+mn-ea"/>
                <a:cs typeface="Times New Roman" pitchFamily="18" charset="0"/>
              </a:rPr>
              <a:t>≤</a:t>
            </a:r>
            <a:r>
              <a:rPr kumimoji="1" lang="en-US" altLang="zh-CN" sz="2800" i="1" dirty="0" err="1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j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30" name="直角三角形 29"/>
          <p:cNvSpPr/>
          <p:nvPr/>
        </p:nvSpPr>
        <p:spPr>
          <a:xfrm>
            <a:off x="3577356" y="4845672"/>
            <a:ext cx="1928826" cy="1381809"/>
          </a:xfrm>
          <a:prstGeom prst="rtTriangl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Text Box 15"/>
          <p:cNvSpPr txBox="1">
            <a:spLocks noChangeArrowheads="1"/>
          </p:cNvSpPr>
          <p:nvPr/>
        </p:nvSpPr>
        <p:spPr bwMode="auto">
          <a:xfrm flipH="1">
            <a:off x="3811073" y="5449601"/>
            <a:ext cx="35719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i="1" dirty="0">
                <a:solidFill>
                  <a:srgbClr val="FF0000"/>
                </a:solidFill>
              </a:rPr>
              <a:t>c</a:t>
            </a:r>
          </a:p>
        </p:txBody>
      </p:sp>
      <p:grpSp>
        <p:nvGrpSpPr>
          <p:cNvPr id="32" name="组合 31"/>
          <p:cNvGrpSpPr/>
          <p:nvPr/>
        </p:nvGrpSpPr>
        <p:grpSpPr>
          <a:xfrm>
            <a:off x="3511719" y="2191226"/>
            <a:ext cx="3071834" cy="1752612"/>
            <a:chOff x="3214676" y="2214554"/>
            <a:chExt cx="2837975" cy="1752612"/>
          </a:xfrm>
        </p:grpSpPr>
        <p:cxnSp>
          <p:nvCxnSpPr>
            <p:cNvPr id="33" name="直接连接符 32"/>
            <p:cNvCxnSpPr/>
            <p:nvPr/>
          </p:nvCxnSpPr>
          <p:spPr>
            <a:xfrm rot="5400000">
              <a:off x="2358214" y="3071016"/>
              <a:ext cx="1714512" cy="1588"/>
            </a:xfrm>
            <a:prstGeom prst="line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3216264" y="2227254"/>
              <a:ext cx="144000" cy="1588"/>
            </a:xfrm>
            <a:prstGeom prst="line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>
              <a:off x="3214676" y="3924304"/>
              <a:ext cx="144000" cy="1588"/>
            </a:xfrm>
            <a:prstGeom prst="line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41"/>
            <p:cNvSpPr txBox="1"/>
            <p:nvPr/>
          </p:nvSpPr>
          <p:spPr>
            <a:xfrm>
              <a:off x="3359140" y="2258590"/>
              <a:ext cx="714379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 err="1"/>
                <a:t>a</a:t>
              </a:r>
              <a:r>
                <a:rPr lang="en-US" altLang="zh-CN" sz="2200" baseline="-25000" err="1"/>
                <a:t>0,0</a:t>
              </a:r>
              <a:endParaRPr lang="zh-CN" altLang="en-US" sz="2200" baseline="-25000"/>
            </a:p>
          </p:txBody>
        </p:sp>
        <p:sp>
          <p:nvSpPr>
            <p:cNvPr id="37" name="TextBox 42"/>
            <p:cNvSpPr txBox="1"/>
            <p:nvPr/>
          </p:nvSpPr>
          <p:spPr>
            <a:xfrm>
              <a:off x="4002081" y="2258590"/>
              <a:ext cx="714379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 dirty="0"/>
                <a:t>a</a:t>
              </a:r>
              <a:r>
                <a:rPr lang="en-US" altLang="zh-CN" sz="2200" baseline="-25000" dirty="0"/>
                <a:t>0,1</a:t>
              </a:r>
              <a:endParaRPr lang="zh-CN" altLang="en-US" sz="2200" baseline="-25000" dirty="0"/>
            </a:p>
          </p:txBody>
        </p:sp>
        <p:sp>
          <p:nvSpPr>
            <p:cNvPr id="38" name="TextBox 43"/>
            <p:cNvSpPr txBox="1"/>
            <p:nvPr/>
          </p:nvSpPr>
          <p:spPr>
            <a:xfrm>
              <a:off x="5216526" y="2258590"/>
              <a:ext cx="714379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 err="1"/>
                <a:t>a</a:t>
              </a:r>
              <a:r>
                <a:rPr lang="en-US" altLang="zh-CN" sz="2200" baseline="-25000" err="1"/>
                <a:t>0,</a:t>
              </a:r>
              <a:r>
                <a:rPr lang="en-US" altLang="zh-CN" sz="2200" i="1" baseline="-25000" err="1"/>
                <a:t>n</a:t>
              </a:r>
              <a:r>
                <a:rPr lang="en-US" altLang="zh-CN" sz="2200" baseline="-25000"/>
                <a:t>-1</a:t>
              </a:r>
              <a:endParaRPr lang="zh-CN" altLang="en-US" sz="2200" baseline="-25000"/>
            </a:p>
          </p:txBody>
        </p:sp>
        <p:sp>
          <p:nvSpPr>
            <p:cNvPr id="39" name="TextBox 44"/>
            <p:cNvSpPr txBox="1"/>
            <p:nvPr/>
          </p:nvSpPr>
          <p:spPr>
            <a:xfrm>
              <a:off x="4645023" y="2239954"/>
              <a:ext cx="571504" cy="2880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>
                  <a:latin typeface="+mn-ea"/>
                  <a:ea typeface="+mn-ea"/>
                  <a:sym typeface="Symbol"/>
                </a:rPr>
                <a:t></a:t>
              </a:r>
              <a:endParaRPr lang="zh-CN" altLang="en-US" sz="2200" baseline="-25000">
                <a:latin typeface="+mn-ea"/>
                <a:ea typeface="+mn-ea"/>
              </a:endParaRPr>
            </a:p>
          </p:txBody>
        </p:sp>
        <p:sp>
          <p:nvSpPr>
            <p:cNvPr id="40" name="TextBox 45"/>
            <p:cNvSpPr txBox="1"/>
            <p:nvPr/>
          </p:nvSpPr>
          <p:spPr>
            <a:xfrm>
              <a:off x="3359140" y="2687218"/>
              <a:ext cx="714379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 err="1"/>
                <a:t>a</a:t>
              </a:r>
              <a:r>
                <a:rPr lang="en-US" altLang="zh-CN" sz="2200" baseline="-25000" err="1"/>
                <a:t>1,0</a:t>
              </a:r>
              <a:endParaRPr lang="zh-CN" altLang="en-US" sz="2200" baseline="-25000"/>
            </a:p>
          </p:txBody>
        </p:sp>
        <p:sp>
          <p:nvSpPr>
            <p:cNvPr id="41" name="TextBox 46"/>
            <p:cNvSpPr txBox="1"/>
            <p:nvPr/>
          </p:nvSpPr>
          <p:spPr>
            <a:xfrm>
              <a:off x="4002081" y="2687218"/>
              <a:ext cx="714379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 err="1"/>
                <a:t>a</a:t>
              </a:r>
              <a:r>
                <a:rPr lang="en-US" altLang="zh-CN" sz="2200" baseline="-25000" err="1"/>
                <a:t>1,1</a:t>
              </a:r>
              <a:endParaRPr lang="zh-CN" altLang="en-US" sz="2200" baseline="-25000"/>
            </a:p>
          </p:txBody>
        </p:sp>
        <p:sp>
          <p:nvSpPr>
            <p:cNvPr id="42" name="TextBox 47"/>
            <p:cNvSpPr txBox="1"/>
            <p:nvPr/>
          </p:nvSpPr>
          <p:spPr>
            <a:xfrm>
              <a:off x="5216526" y="2687218"/>
              <a:ext cx="714379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 err="1"/>
                <a:t>a</a:t>
              </a:r>
              <a:r>
                <a:rPr lang="en-US" altLang="zh-CN" sz="2200" baseline="-25000" err="1"/>
                <a:t>1,</a:t>
              </a:r>
              <a:r>
                <a:rPr lang="en-US" altLang="zh-CN" sz="2200" i="1" baseline="-25000" err="1"/>
                <a:t>n</a:t>
              </a:r>
              <a:r>
                <a:rPr lang="en-US" altLang="zh-CN" sz="2200" baseline="-25000"/>
                <a:t>-1</a:t>
              </a:r>
              <a:endParaRPr lang="zh-CN" altLang="en-US" sz="2200" baseline="-25000"/>
            </a:p>
          </p:txBody>
        </p:sp>
        <p:sp>
          <p:nvSpPr>
            <p:cNvPr id="43" name="TextBox 48"/>
            <p:cNvSpPr txBox="1"/>
            <p:nvPr/>
          </p:nvSpPr>
          <p:spPr>
            <a:xfrm>
              <a:off x="4645023" y="2668582"/>
              <a:ext cx="571504" cy="2880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>
                  <a:latin typeface="+mn-ea"/>
                  <a:ea typeface="+mn-ea"/>
                  <a:sym typeface="Symbol"/>
                </a:rPr>
                <a:t></a:t>
              </a:r>
              <a:endParaRPr lang="zh-CN" altLang="en-US" sz="2200" baseline="-25000">
                <a:latin typeface="+mn-ea"/>
                <a:ea typeface="+mn-ea"/>
              </a:endParaRPr>
            </a:p>
          </p:txBody>
        </p:sp>
        <p:sp>
          <p:nvSpPr>
            <p:cNvPr id="44" name="TextBox 49"/>
            <p:cNvSpPr txBox="1"/>
            <p:nvPr/>
          </p:nvSpPr>
          <p:spPr>
            <a:xfrm>
              <a:off x="3359140" y="3549236"/>
              <a:ext cx="714379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/>
                <a:t>a</a:t>
              </a:r>
              <a:r>
                <a:rPr lang="en-US" altLang="zh-CN" sz="2200" i="1" baseline="-25000"/>
                <a:t>n</a:t>
              </a:r>
              <a:r>
                <a:rPr lang="en-US" altLang="zh-CN" sz="2200" baseline="-25000"/>
                <a:t>-1,0</a:t>
              </a:r>
              <a:endParaRPr lang="zh-CN" altLang="en-US" sz="2200" baseline="-25000"/>
            </a:p>
          </p:txBody>
        </p:sp>
        <p:sp>
          <p:nvSpPr>
            <p:cNvPr id="45" name="TextBox 50"/>
            <p:cNvSpPr txBox="1"/>
            <p:nvPr/>
          </p:nvSpPr>
          <p:spPr>
            <a:xfrm>
              <a:off x="4002081" y="3549236"/>
              <a:ext cx="714379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/>
                <a:t>a</a:t>
              </a:r>
              <a:r>
                <a:rPr lang="en-US" altLang="zh-CN" sz="2200" i="1" baseline="-25000"/>
                <a:t>n</a:t>
              </a:r>
              <a:r>
                <a:rPr lang="en-US" altLang="zh-CN" sz="2200" baseline="-25000"/>
                <a:t>-1,1</a:t>
              </a:r>
              <a:endParaRPr lang="zh-CN" altLang="en-US" sz="2200" baseline="-25000"/>
            </a:p>
          </p:txBody>
        </p:sp>
        <p:sp>
          <p:nvSpPr>
            <p:cNvPr id="46" name="TextBox 51"/>
            <p:cNvSpPr txBox="1"/>
            <p:nvPr/>
          </p:nvSpPr>
          <p:spPr>
            <a:xfrm>
              <a:off x="5216526" y="3549236"/>
              <a:ext cx="714379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/>
                <a:t>a</a:t>
              </a:r>
              <a:r>
                <a:rPr lang="en-US" altLang="zh-CN" sz="2200" i="1" baseline="-25000"/>
                <a:t>n</a:t>
              </a:r>
              <a:r>
                <a:rPr lang="en-US" altLang="zh-CN" sz="2200" baseline="-25000"/>
                <a:t>-</a:t>
              </a:r>
              <a:r>
                <a:rPr lang="en-US" altLang="zh-CN" sz="2200" baseline="-25000" err="1"/>
                <a:t>1,</a:t>
              </a:r>
              <a:r>
                <a:rPr lang="en-US" altLang="zh-CN" sz="2200" i="1" baseline="-25000" err="1"/>
                <a:t>n</a:t>
              </a:r>
              <a:r>
                <a:rPr lang="en-US" altLang="zh-CN" sz="2200" baseline="-25000"/>
                <a:t>-1</a:t>
              </a:r>
              <a:endParaRPr lang="zh-CN" altLang="en-US" sz="2200" baseline="-25000"/>
            </a:p>
          </p:txBody>
        </p:sp>
        <p:sp>
          <p:nvSpPr>
            <p:cNvPr id="47" name="TextBox 52"/>
            <p:cNvSpPr txBox="1"/>
            <p:nvPr/>
          </p:nvSpPr>
          <p:spPr>
            <a:xfrm>
              <a:off x="4645023" y="3530600"/>
              <a:ext cx="571504" cy="2880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>
                  <a:latin typeface="+mn-ea"/>
                  <a:ea typeface="+mn-ea"/>
                  <a:sym typeface="Symbol"/>
                </a:rPr>
                <a:t></a:t>
              </a:r>
              <a:endParaRPr lang="zh-CN" altLang="en-US" sz="2200" baseline="-25000">
                <a:latin typeface="+mn-ea"/>
                <a:ea typeface="+mn-ea"/>
              </a:endParaRPr>
            </a:p>
          </p:txBody>
        </p:sp>
        <p:cxnSp>
          <p:nvCxnSpPr>
            <p:cNvPr id="48" name="直接连接符 47"/>
            <p:cNvCxnSpPr/>
            <p:nvPr/>
          </p:nvCxnSpPr>
          <p:spPr>
            <a:xfrm rot="5400000">
              <a:off x="5180777" y="3109116"/>
              <a:ext cx="1714512" cy="1588"/>
            </a:xfrm>
            <a:prstGeom prst="line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>
              <a:off x="5908651" y="2265354"/>
              <a:ext cx="144000" cy="1588"/>
            </a:xfrm>
            <a:prstGeom prst="line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>
              <a:off x="5907061" y="3962404"/>
              <a:ext cx="144000" cy="1588"/>
            </a:xfrm>
            <a:prstGeom prst="line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6"/>
            <p:cNvSpPr txBox="1"/>
            <p:nvPr/>
          </p:nvSpPr>
          <p:spPr>
            <a:xfrm>
              <a:off x="3502018" y="3097210"/>
              <a:ext cx="571504" cy="2880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>
                  <a:latin typeface="+mn-ea"/>
                  <a:ea typeface="+mn-ea"/>
                  <a:sym typeface="Symbol"/>
                </a:rPr>
                <a:t></a:t>
              </a:r>
              <a:endParaRPr lang="zh-CN" altLang="en-US" sz="2200" baseline="-25000">
                <a:latin typeface="+mn-ea"/>
                <a:ea typeface="+mn-ea"/>
              </a:endParaRPr>
            </a:p>
          </p:txBody>
        </p:sp>
      </p:grpSp>
      <p:sp>
        <p:nvSpPr>
          <p:cNvPr id="52" name="Text Box 2"/>
          <p:cNvSpPr txBox="1">
            <a:spLocks noChangeArrowheads="1"/>
          </p:cNvSpPr>
          <p:nvPr/>
        </p:nvSpPr>
        <p:spPr bwMode="auto">
          <a:xfrm>
            <a:off x="982548" y="2002234"/>
            <a:ext cx="2301875" cy="683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60000"/>
              </a:lnSpc>
              <a:spcBef>
                <a:spcPct val="50000"/>
              </a:spcBef>
              <a:buFont typeface="Wingdings" pitchFamily="2" charset="2"/>
              <a:buChar char="l"/>
            </a:pPr>
            <a:r>
              <a:rPr kumimoji="1" lang="en-US" altLang="zh-CN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zh-CN" altLang="en-US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下三角矩阵：</a:t>
            </a:r>
            <a:r>
              <a:rPr kumimoji="1" lang="zh-CN" altLang="en-US" dirty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 </a:t>
            </a:r>
            <a:endParaRPr kumimoji="1" lang="zh-CN" altLang="en-US" b="0" dirty="0">
              <a:solidFill>
                <a:schemeClr val="tx1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4" name="直角三角形 53"/>
          <p:cNvSpPr/>
          <p:nvPr/>
        </p:nvSpPr>
        <p:spPr>
          <a:xfrm rot="10800000">
            <a:off x="4057670" y="2285815"/>
            <a:ext cx="2248422" cy="1381809"/>
          </a:xfrm>
          <a:prstGeom prst="rtTriangl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Text Box 15"/>
          <p:cNvSpPr txBox="1">
            <a:spLocks noChangeArrowheads="1"/>
          </p:cNvSpPr>
          <p:nvPr/>
        </p:nvSpPr>
        <p:spPr bwMode="auto">
          <a:xfrm flipH="1">
            <a:off x="5429481" y="2471589"/>
            <a:ext cx="35719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i="1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56" name="TextBox 61"/>
          <p:cNvSpPr txBox="1"/>
          <p:nvPr/>
        </p:nvSpPr>
        <p:spPr>
          <a:xfrm>
            <a:off x="2234907" y="2909323"/>
            <a:ext cx="9286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i="1" dirty="0" err="1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800" dirty="0" err="1">
                <a:solidFill>
                  <a:srgbClr val="FF0000"/>
                </a:solidFill>
                <a:latin typeface="+mn-ea"/>
                <a:cs typeface="Times New Roman" pitchFamily="18" charset="0"/>
              </a:rPr>
              <a:t>≥</a:t>
            </a:r>
            <a:r>
              <a:rPr kumimoji="1" lang="en-US" altLang="zh-CN" sz="2800" i="1" dirty="0" err="1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j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cxnSp>
        <p:nvCxnSpPr>
          <p:cNvPr id="57" name="直接连接符 56"/>
          <p:cNvCxnSpPr/>
          <p:nvPr/>
        </p:nvCxnSpPr>
        <p:spPr>
          <a:xfrm flipH="1">
            <a:off x="2886528" y="2976720"/>
            <a:ext cx="875984" cy="242724"/>
          </a:xfrm>
          <a:prstGeom prst="line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>
          <a:xfrm flipV="1">
            <a:off x="6349982" y="4755878"/>
            <a:ext cx="642942" cy="357190"/>
          </a:xfrm>
          <a:prstGeom prst="line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strips dir="r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2118" y="1749295"/>
            <a:ext cx="7732762" cy="1027508"/>
          </a:xfrm>
        </p:spPr>
        <p:txBody>
          <a:bodyPr/>
          <a:lstStyle/>
          <a:p>
            <a:pPr marL="0" indent="0" eaLnBrk="0" hangingPunct="0">
              <a:lnSpc>
                <a:spcPct val="115000"/>
              </a:lnSpc>
              <a:buSzPct val="80000"/>
              <a:buNone/>
            </a:pPr>
            <a:r>
              <a:rPr lang="zh-CN" altLang="en-US" sz="2800" dirty="0">
                <a:solidFill>
                  <a:srgbClr val="33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按“</a:t>
            </a:r>
            <a:r>
              <a:rPr lang="zh-CN" altLang="en-US" sz="2800" dirty="0">
                <a:solidFill>
                  <a:srgbClr val="FF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行优先顺序</a:t>
            </a:r>
            <a:r>
              <a:rPr lang="zh-CN" altLang="en-US" sz="2800" dirty="0">
                <a:solidFill>
                  <a:srgbClr val="33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”存储主对角线（包括对角线）以下的元素 </a:t>
            </a:r>
          </a:p>
        </p:txBody>
      </p:sp>
      <p:graphicFrame>
        <p:nvGraphicFramePr>
          <p:cNvPr id="7" name="Group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33703090"/>
              </p:ext>
            </p:extLst>
          </p:nvPr>
        </p:nvGraphicFramePr>
        <p:xfrm>
          <a:off x="555374" y="2804837"/>
          <a:ext cx="3587875" cy="2037928"/>
        </p:xfrm>
        <a:graphic>
          <a:graphicData uri="http://schemas.openxmlformats.org/drawingml/2006/table">
            <a:tbl>
              <a:tblPr/>
              <a:tblGrid>
                <a:gridCol w="7339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1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58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7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948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-25000" dirty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-25000" dirty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-2500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948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-2500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-2500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-25000" dirty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948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948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-25000" dirty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-25000" dirty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-25000" dirty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Text Box 80"/>
          <p:cNvSpPr txBox="1">
            <a:spLocks noChangeArrowheads="1"/>
          </p:cNvSpPr>
          <p:nvPr/>
        </p:nvSpPr>
        <p:spPr bwMode="auto">
          <a:xfrm>
            <a:off x="592555" y="2794443"/>
            <a:ext cx="5916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0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0,0</a:t>
            </a:r>
          </a:p>
        </p:txBody>
      </p:sp>
      <p:sp>
        <p:nvSpPr>
          <p:cNvPr id="12" name="Text Box 83"/>
          <p:cNvSpPr txBox="1">
            <a:spLocks noChangeArrowheads="1"/>
          </p:cNvSpPr>
          <p:nvPr/>
        </p:nvSpPr>
        <p:spPr bwMode="auto">
          <a:xfrm>
            <a:off x="1287771" y="3845303"/>
            <a:ext cx="39530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b="1" dirty="0">
                <a:latin typeface="Arial" panose="020B0604020202020204" pitchFamily="34" charset="0"/>
              </a:rPr>
              <a:t>…</a:t>
            </a:r>
            <a:endParaRPr lang="en-US" altLang="zh-CN" b="1" baseline="-25000" dirty="0">
              <a:latin typeface="Arial" panose="020B0604020202020204" pitchFamily="34" charset="0"/>
            </a:endParaRPr>
          </a:p>
        </p:txBody>
      </p:sp>
      <p:sp>
        <p:nvSpPr>
          <p:cNvPr id="14" name="Text Box 85"/>
          <p:cNvSpPr txBox="1">
            <a:spLocks noChangeArrowheads="1"/>
          </p:cNvSpPr>
          <p:nvPr/>
        </p:nvSpPr>
        <p:spPr bwMode="auto">
          <a:xfrm>
            <a:off x="2349312" y="4463561"/>
            <a:ext cx="39344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US" altLang="zh-CN" sz="20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 Box 86"/>
          <p:cNvSpPr txBox="1">
            <a:spLocks noChangeArrowheads="1"/>
          </p:cNvSpPr>
          <p:nvPr/>
        </p:nvSpPr>
        <p:spPr bwMode="auto">
          <a:xfrm>
            <a:off x="592555" y="3317858"/>
            <a:ext cx="5916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0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1,0</a:t>
            </a:r>
          </a:p>
        </p:txBody>
      </p:sp>
      <p:sp>
        <p:nvSpPr>
          <p:cNvPr id="16" name="Text Box 87"/>
          <p:cNvSpPr txBox="1">
            <a:spLocks noChangeArrowheads="1"/>
          </p:cNvSpPr>
          <p:nvPr/>
        </p:nvSpPr>
        <p:spPr bwMode="auto">
          <a:xfrm>
            <a:off x="1287771" y="3328727"/>
            <a:ext cx="59441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0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1,1</a:t>
            </a:r>
          </a:p>
        </p:txBody>
      </p:sp>
      <p:sp>
        <p:nvSpPr>
          <p:cNvPr id="19" name="Text Box 90"/>
          <p:cNvSpPr txBox="1">
            <a:spLocks noChangeArrowheads="1"/>
          </p:cNvSpPr>
          <p:nvPr/>
        </p:nvSpPr>
        <p:spPr bwMode="auto">
          <a:xfrm>
            <a:off x="2316214" y="3826683"/>
            <a:ext cx="3934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b="1" dirty="0">
                <a:latin typeface="Arial" panose="020B0604020202020204" pitchFamily="34" charset="0"/>
              </a:rPr>
              <a:t>…</a:t>
            </a:r>
            <a:endParaRPr lang="en-US" altLang="zh-CN" b="1" baseline="-25000" dirty="0">
              <a:latin typeface="Arial" panose="020B0604020202020204" pitchFamily="34" charset="0"/>
            </a:endParaRPr>
          </a:p>
        </p:txBody>
      </p:sp>
      <p:sp>
        <p:nvSpPr>
          <p:cNvPr id="23" name="Text Box 94"/>
          <p:cNvSpPr txBox="1">
            <a:spLocks noChangeArrowheads="1"/>
          </p:cNvSpPr>
          <p:nvPr/>
        </p:nvSpPr>
        <p:spPr bwMode="auto">
          <a:xfrm>
            <a:off x="592555" y="3841273"/>
            <a:ext cx="39344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25" name="Text Box 96"/>
          <p:cNvSpPr txBox="1">
            <a:spLocks noChangeArrowheads="1"/>
          </p:cNvSpPr>
          <p:nvPr/>
        </p:nvSpPr>
        <p:spPr bwMode="auto">
          <a:xfrm>
            <a:off x="536279" y="4386853"/>
            <a:ext cx="73621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0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n-1,0</a:t>
            </a:r>
          </a:p>
        </p:txBody>
      </p:sp>
      <p:sp>
        <p:nvSpPr>
          <p:cNvPr id="26" name="Text Box 97"/>
          <p:cNvSpPr txBox="1">
            <a:spLocks noChangeArrowheads="1"/>
          </p:cNvSpPr>
          <p:nvPr/>
        </p:nvSpPr>
        <p:spPr bwMode="auto">
          <a:xfrm>
            <a:off x="1272496" y="4394167"/>
            <a:ext cx="69137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0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n-1,1</a:t>
            </a:r>
          </a:p>
        </p:txBody>
      </p:sp>
      <p:sp>
        <p:nvSpPr>
          <p:cNvPr id="27" name="Text Box 98"/>
          <p:cNvSpPr txBox="1">
            <a:spLocks noChangeArrowheads="1"/>
          </p:cNvSpPr>
          <p:nvPr/>
        </p:nvSpPr>
        <p:spPr bwMode="auto">
          <a:xfrm>
            <a:off x="3317017" y="3852394"/>
            <a:ext cx="39344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 Box 99"/>
          <p:cNvSpPr txBox="1">
            <a:spLocks noChangeArrowheads="1"/>
          </p:cNvSpPr>
          <p:nvPr/>
        </p:nvSpPr>
        <p:spPr bwMode="auto">
          <a:xfrm>
            <a:off x="3311301" y="4338512"/>
            <a:ext cx="89302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0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n-1,n-1</a:t>
            </a:r>
          </a:p>
        </p:txBody>
      </p:sp>
      <p:grpSp>
        <p:nvGrpSpPr>
          <p:cNvPr id="49" name="组合 48"/>
          <p:cNvGrpSpPr/>
          <p:nvPr/>
        </p:nvGrpSpPr>
        <p:grpSpPr>
          <a:xfrm>
            <a:off x="156763" y="5145420"/>
            <a:ext cx="8823942" cy="967717"/>
            <a:chOff x="345580" y="4914042"/>
            <a:chExt cx="7855128" cy="967717"/>
          </a:xfrm>
        </p:grpSpPr>
        <p:graphicFrame>
          <p:nvGraphicFramePr>
            <p:cNvPr id="8" name="Group 36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21663042"/>
                </p:ext>
              </p:extLst>
            </p:nvPr>
          </p:nvGraphicFramePr>
          <p:xfrm>
            <a:off x="345580" y="4914042"/>
            <a:ext cx="7830521" cy="967717"/>
          </p:xfrm>
          <a:graphic>
            <a:graphicData uri="http://schemas.openxmlformats.org/drawingml/2006/table">
              <a:tbl>
                <a:tblPr/>
                <a:tblGrid>
                  <a:gridCol w="731406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576064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648072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648072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720080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36104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  <a:gridCol w="1152128">
                    <a:extLst>
                      <a:ext uri="{9D8B030D-6E8A-4147-A177-3AD203B41FA5}">
                        <a16:colId xmlns:a16="http://schemas.microsoft.com/office/drawing/2014/main" val="20006"/>
                      </a:ext>
                    </a:extLst>
                  </a:gridCol>
                  <a:gridCol w="720080">
                    <a:extLst>
                      <a:ext uri="{9D8B030D-6E8A-4147-A177-3AD203B41FA5}">
                        <a16:colId xmlns:a16="http://schemas.microsoft.com/office/drawing/2014/main" val="20007"/>
                      </a:ext>
                    </a:extLst>
                  </a:gridCol>
                  <a:gridCol w="1224136">
                    <a:extLst>
                      <a:ext uri="{9D8B030D-6E8A-4147-A177-3AD203B41FA5}">
                        <a16:colId xmlns:a16="http://schemas.microsoft.com/office/drawing/2014/main" val="20008"/>
                      </a:ext>
                    </a:extLst>
                  </a:gridCol>
                  <a:gridCol w="1440158">
                    <a:extLst>
                      <a:ext uri="{9D8B030D-6E8A-4147-A177-3AD203B41FA5}">
                        <a16:colId xmlns:a16="http://schemas.microsoft.com/office/drawing/2014/main" val="20009"/>
                      </a:ext>
                    </a:extLst>
                  </a:gridCol>
                </a:tblGrid>
                <a:tr h="471607"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folHlink"/>
                          </a:buClr>
                          <a:buSzPct val="60000"/>
                          <a:buFont typeface="Wingdings" panose="05000000000000000000" pitchFamily="2" charset="2"/>
                          <a:buNone/>
                          <a:tabLst/>
                        </a:pPr>
                        <a:r>
                          <a:rPr kumimoji="0" lang="en-US" altLang="zh-CN" sz="2400" b="0" i="1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993300"/>
                            </a:solidFill>
                            <a:effectLst/>
                            <a:latin typeface="Times New Roman" panose="020206030504050203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a:t>  k</a:t>
                        </a:r>
                        <a:endParaRPr kumimoji="0" lang="zh-CN" alt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endParaRPr>
                      </a:p>
                    </a:txBody>
                    <a:tcPr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folHlink"/>
                          </a:buClr>
                          <a:buSzPct val="60000"/>
                          <a:buFont typeface="Wingdings" panose="05000000000000000000" pitchFamily="2" charset="2"/>
                          <a:buNone/>
                          <a:tabLst/>
                        </a:pPr>
                        <a:endPara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endParaRPr>
                      </a:p>
                    </a:txBody>
                    <a:tcPr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folHlink"/>
                          </a:buClr>
                          <a:buSzPct val="60000"/>
                          <a:buFont typeface="Wingdings" panose="05000000000000000000" pitchFamily="2" charset="2"/>
                          <a:buNone/>
                          <a:tabLst/>
                        </a:pPr>
                        <a:endPara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endParaRPr>
                      </a:p>
                    </a:txBody>
                    <a:tcPr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folHlink"/>
                          </a:buClr>
                          <a:buSzPct val="60000"/>
                          <a:buFont typeface="Wingdings" panose="05000000000000000000" pitchFamily="2" charset="2"/>
                          <a:buNone/>
                          <a:tabLst/>
                        </a:pPr>
                        <a:endPara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endParaRPr>
                      </a:p>
                    </a:txBody>
                    <a:tcPr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folHlink"/>
                          </a:buClr>
                          <a:buSzPct val="60000"/>
                          <a:buFont typeface="Wingdings" panose="05000000000000000000" pitchFamily="2" charset="2"/>
                          <a:buNone/>
                          <a:tabLst/>
                        </a:pPr>
                        <a:endPara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endParaRPr>
                      </a:p>
                    </a:txBody>
                    <a:tcPr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folHlink"/>
                          </a:buClr>
                          <a:buSzPct val="60000"/>
                          <a:buFont typeface="Wingdings" panose="05000000000000000000" pitchFamily="2" charset="2"/>
                          <a:buNone/>
                          <a:tabLst/>
                          <a:defRPr/>
                        </a:pPr>
                        <a:endPara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endParaRPr>
                      </a:p>
                    </a:txBody>
                    <a:tcPr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folHlink"/>
                          </a:buClr>
                          <a:buSzPct val="60000"/>
                          <a:buFont typeface="Wingdings" panose="05000000000000000000" pitchFamily="2" charset="2"/>
                          <a:buNone/>
                          <a:tabLst/>
                        </a:pPr>
                        <a:endPara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endParaRPr>
                      </a:p>
                    </a:txBody>
                    <a:tcPr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folHlink"/>
                          </a:buClr>
                          <a:buSzPct val="60000"/>
                          <a:buFont typeface="Wingdings" panose="05000000000000000000" pitchFamily="2" charset="2"/>
                          <a:buNone/>
                          <a:tabLst/>
                        </a:pPr>
                        <a:endPara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endParaRPr>
                      </a:p>
                    </a:txBody>
                    <a:tcPr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folHlink"/>
                          </a:buClr>
                          <a:buSzPct val="60000"/>
                          <a:buFont typeface="Wingdings" panose="05000000000000000000" pitchFamily="2" charset="2"/>
                          <a:buNone/>
                          <a:tabLst/>
                        </a:pPr>
                        <a:endPara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endParaRPr>
                      </a:p>
                    </a:txBody>
                    <a:tcPr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folHlink"/>
                          </a:buClr>
                          <a:buSzPct val="60000"/>
                          <a:buFont typeface="Wingdings" panose="05000000000000000000" pitchFamily="2" charset="2"/>
                          <a:buNone/>
                          <a:tabLst/>
                        </a:pPr>
                        <a:endPara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endParaRPr>
                      </a:p>
                    </a:txBody>
                    <a:tcPr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496110">
                  <a:tc>
                    <a:txBody>
                      <a:bodyPr/>
                      <a:lstStyle>
                        <a:lvl1pPr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60000"/>
                          <a:buFont typeface="Wingdings" panose="05000000000000000000" pitchFamily="2" charset="2"/>
                          <a:defRPr sz="3200">
                            <a:solidFill>
                              <a:srgbClr val="993300"/>
                            </a:solidFill>
                            <a:latin typeface="Tahoma" panose="020B0604030504040204" pitchFamily="34" charset="0"/>
                            <a:ea typeface="黑体" panose="02010609060101010101" pitchFamily="49" charset="-122"/>
                          </a:defRPr>
                        </a:lvl1pPr>
                        <a:lvl2pPr>
                          <a:spcBef>
                            <a:spcPct val="20000"/>
                          </a:spcBef>
                          <a:buClr>
                            <a:schemeClr val="hlink"/>
                          </a:buClr>
                          <a:buSzPct val="55000"/>
                          <a:buFont typeface="Wingdings" panose="05000000000000000000" pitchFamily="2" charset="2"/>
                          <a:defRPr sz="2800">
                            <a:solidFill>
                              <a:srgbClr val="002A7E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2pPr>
                        <a:lvl3pPr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50000"/>
                          <a:buFont typeface="Wingdings" panose="05000000000000000000" pitchFamily="2" charset="2"/>
                          <a:defRPr sz="2400">
                            <a:solidFill>
                              <a:srgbClr val="003300"/>
                            </a:solidFill>
                            <a:latin typeface="Times New Roman" panose="02020603050405020304" pitchFamily="18" charset="0"/>
                            <a:ea typeface="楷体_GB2312" pitchFamily="49" charset="-122"/>
                          </a:defRPr>
                        </a:lvl3pPr>
                        <a:lvl4pPr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55000"/>
                          <a:buFont typeface="Wingdings" panose="05000000000000000000" pitchFamily="2" charset="2"/>
                          <a:defRPr sz="2000">
                            <a:solidFill>
                              <a:srgbClr val="993300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4pPr>
                        <a:lvl5pPr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defRPr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仿宋_GB2312" pitchFamily="49" charset="-122"/>
                          </a:defRPr>
                        </a:lvl5pPr>
                        <a:lvl6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defRPr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仿宋_GB2312" pitchFamily="49" charset="-122"/>
                          </a:defRPr>
                        </a:lvl6pPr>
                        <a:lvl7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defRPr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仿宋_GB2312" pitchFamily="49" charset="-122"/>
                          </a:defRPr>
                        </a:lvl7pPr>
                        <a:lvl8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defRPr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仿宋_GB2312" pitchFamily="49" charset="-122"/>
                          </a:defRPr>
                        </a:lvl8pPr>
                        <a:lvl9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defRPr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仿宋_GB2312" pitchFamily="49" charset="-122"/>
                          </a:defRPr>
                        </a:lvl9pPr>
                      </a:lstStyle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folHlink"/>
                          </a:buClr>
                          <a:buSzPct val="60000"/>
                          <a:buFont typeface="Wingdings" panose="05000000000000000000" pitchFamily="2" charset="2"/>
                          <a:buNone/>
                          <a:tabLst/>
                        </a:pPr>
                        <a:r>
                          <a:rPr kumimoji="0" lang="en-US" altLang="zh-CN" sz="2400" b="0" i="0" u="none" strike="noStrike" cap="none" normalizeH="0" baseline="0" dirty="0" err="1">
                            <a:ln>
                              <a:noFill/>
                            </a:ln>
                            <a:solidFill>
                              <a:srgbClr val="993300"/>
                            </a:solidFill>
                            <a:effectLst/>
                            <a:latin typeface="Times New Roman" panose="020206030504050203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a:t>sa</a:t>
                        </a:r>
                        <a:r>
                          <a:rPr kumimoji="0" lang="en-US" altLang="zh-CN" sz="2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993300"/>
                            </a:solidFill>
                            <a:effectLst/>
                            <a:latin typeface="Times New Roman" panose="020206030504050203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a:t>[</a:t>
                        </a:r>
                        <a:r>
                          <a:rPr kumimoji="0" lang="en-US" altLang="zh-CN" sz="2400" b="0" i="1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993300"/>
                            </a:solidFill>
                            <a:effectLst/>
                            <a:latin typeface="Times New Roman" panose="020206030504050203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a:t>k</a:t>
                        </a:r>
                        <a:r>
                          <a:rPr kumimoji="0" lang="en-US" altLang="zh-CN" sz="2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993300"/>
                            </a:solidFill>
                            <a:effectLst/>
                            <a:latin typeface="Times New Roman" panose="020206030504050203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a:t>]</a:t>
                        </a:r>
                        <a:endPara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endParaRPr>
                      </a:p>
                    </a:txBody>
                    <a:tcPr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60000"/>
                          <a:buFont typeface="Wingdings" panose="05000000000000000000" pitchFamily="2" charset="2"/>
                          <a:defRPr sz="3200">
                            <a:solidFill>
                              <a:srgbClr val="993300"/>
                            </a:solidFill>
                            <a:latin typeface="Tahoma" panose="020B0604030504040204" pitchFamily="34" charset="0"/>
                            <a:ea typeface="黑体" panose="02010609060101010101" pitchFamily="49" charset="-122"/>
                          </a:defRPr>
                        </a:lvl1pPr>
                        <a:lvl2pPr>
                          <a:spcBef>
                            <a:spcPct val="20000"/>
                          </a:spcBef>
                          <a:buClr>
                            <a:schemeClr val="hlink"/>
                          </a:buClr>
                          <a:buSzPct val="55000"/>
                          <a:buFont typeface="Wingdings" panose="05000000000000000000" pitchFamily="2" charset="2"/>
                          <a:defRPr sz="2800">
                            <a:solidFill>
                              <a:srgbClr val="002A7E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2pPr>
                        <a:lvl3pPr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50000"/>
                          <a:buFont typeface="Wingdings" panose="05000000000000000000" pitchFamily="2" charset="2"/>
                          <a:defRPr sz="2400">
                            <a:solidFill>
                              <a:srgbClr val="003300"/>
                            </a:solidFill>
                            <a:latin typeface="Times New Roman" panose="02020603050405020304" pitchFamily="18" charset="0"/>
                            <a:ea typeface="楷体_GB2312" pitchFamily="49" charset="-122"/>
                          </a:defRPr>
                        </a:lvl3pPr>
                        <a:lvl4pPr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55000"/>
                          <a:buFont typeface="Wingdings" panose="05000000000000000000" pitchFamily="2" charset="2"/>
                          <a:defRPr sz="2000">
                            <a:solidFill>
                              <a:srgbClr val="993300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4pPr>
                        <a:lvl5pPr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defRPr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仿宋_GB2312" pitchFamily="49" charset="-122"/>
                          </a:defRPr>
                        </a:lvl5pPr>
                        <a:lvl6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defRPr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仿宋_GB2312" pitchFamily="49" charset="-122"/>
                          </a:defRPr>
                        </a:lvl6pPr>
                        <a:lvl7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defRPr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仿宋_GB2312" pitchFamily="49" charset="-122"/>
                          </a:defRPr>
                        </a:lvl7pPr>
                        <a:lvl8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defRPr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仿宋_GB2312" pitchFamily="49" charset="-122"/>
                          </a:defRPr>
                        </a:lvl8pPr>
                        <a:lvl9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defRPr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仿宋_GB2312" pitchFamily="49" charset="-122"/>
                          </a:defRPr>
                        </a:lvl9pPr>
                      </a:lstStyle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folHlink"/>
                          </a:buClr>
                          <a:buSzPct val="60000"/>
                          <a:buFont typeface="Wingdings" panose="05000000000000000000" pitchFamily="2" charset="2"/>
                          <a:buNone/>
                          <a:tabLst/>
                        </a:pPr>
                        <a:endPara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endParaRPr>
                      </a:p>
                    </a:txBody>
                    <a:tcPr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60000"/>
                          <a:buFont typeface="Wingdings" panose="05000000000000000000" pitchFamily="2" charset="2"/>
                          <a:defRPr sz="3200">
                            <a:solidFill>
                              <a:srgbClr val="993300"/>
                            </a:solidFill>
                            <a:latin typeface="Tahoma" panose="020B0604030504040204" pitchFamily="34" charset="0"/>
                            <a:ea typeface="黑体" panose="02010609060101010101" pitchFamily="49" charset="-122"/>
                          </a:defRPr>
                        </a:lvl1pPr>
                        <a:lvl2pPr>
                          <a:spcBef>
                            <a:spcPct val="20000"/>
                          </a:spcBef>
                          <a:buClr>
                            <a:schemeClr val="hlink"/>
                          </a:buClr>
                          <a:buSzPct val="55000"/>
                          <a:buFont typeface="Wingdings" panose="05000000000000000000" pitchFamily="2" charset="2"/>
                          <a:defRPr sz="2800">
                            <a:solidFill>
                              <a:srgbClr val="002A7E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2pPr>
                        <a:lvl3pPr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50000"/>
                          <a:buFont typeface="Wingdings" panose="05000000000000000000" pitchFamily="2" charset="2"/>
                          <a:defRPr sz="2400">
                            <a:solidFill>
                              <a:srgbClr val="003300"/>
                            </a:solidFill>
                            <a:latin typeface="Times New Roman" panose="02020603050405020304" pitchFamily="18" charset="0"/>
                            <a:ea typeface="楷体_GB2312" pitchFamily="49" charset="-122"/>
                          </a:defRPr>
                        </a:lvl3pPr>
                        <a:lvl4pPr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55000"/>
                          <a:buFont typeface="Wingdings" panose="05000000000000000000" pitchFamily="2" charset="2"/>
                          <a:defRPr sz="2000">
                            <a:solidFill>
                              <a:srgbClr val="993300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4pPr>
                        <a:lvl5pPr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defRPr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仿宋_GB2312" pitchFamily="49" charset="-122"/>
                          </a:defRPr>
                        </a:lvl5pPr>
                        <a:lvl6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defRPr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仿宋_GB2312" pitchFamily="49" charset="-122"/>
                          </a:defRPr>
                        </a:lvl6pPr>
                        <a:lvl7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defRPr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仿宋_GB2312" pitchFamily="49" charset="-122"/>
                          </a:defRPr>
                        </a:lvl7pPr>
                        <a:lvl8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defRPr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仿宋_GB2312" pitchFamily="49" charset="-122"/>
                          </a:defRPr>
                        </a:lvl8pPr>
                        <a:lvl9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defRPr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仿宋_GB2312" pitchFamily="49" charset="-122"/>
                          </a:defRPr>
                        </a:lvl9pPr>
                      </a:lstStyle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folHlink"/>
                          </a:buClr>
                          <a:buSzPct val="60000"/>
                          <a:buFont typeface="Wingdings" panose="05000000000000000000" pitchFamily="2" charset="2"/>
                          <a:buNone/>
                          <a:tabLst/>
                        </a:pPr>
                        <a:endPara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endParaRPr>
                      </a:p>
                    </a:txBody>
                    <a:tcPr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60000"/>
                          <a:buFont typeface="Wingdings" panose="05000000000000000000" pitchFamily="2" charset="2"/>
                          <a:defRPr sz="3200">
                            <a:solidFill>
                              <a:srgbClr val="993300"/>
                            </a:solidFill>
                            <a:latin typeface="Tahoma" panose="020B0604030504040204" pitchFamily="34" charset="0"/>
                            <a:ea typeface="黑体" panose="02010609060101010101" pitchFamily="49" charset="-122"/>
                          </a:defRPr>
                        </a:lvl1pPr>
                        <a:lvl2pPr>
                          <a:spcBef>
                            <a:spcPct val="20000"/>
                          </a:spcBef>
                          <a:buClr>
                            <a:schemeClr val="hlink"/>
                          </a:buClr>
                          <a:buSzPct val="55000"/>
                          <a:buFont typeface="Wingdings" panose="05000000000000000000" pitchFamily="2" charset="2"/>
                          <a:defRPr sz="2800">
                            <a:solidFill>
                              <a:srgbClr val="002A7E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2pPr>
                        <a:lvl3pPr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50000"/>
                          <a:buFont typeface="Wingdings" panose="05000000000000000000" pitchFamily="2" charset="2"/>
                          <a:defRPr sz="2400">
                            <a:solidFill>
                              <a:srgbClr val="003300"/>
                            </a:solidFill>
                            <a:latin typeface="Times New Roman" panose="02020603050405020304" pitchFamily="18" charset="0"/>
                            <a:ea typeface="楷体_GB2312" pitchFamily="49" charset="-122"/>
                          </a:defRPr>
                        </a:lvl3pPr>
                        <a:lvl4pPr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55000"/>
                          <a:buFont typeface="Wingdings" panose="05000000000000000000" pitchFamily="2" charset="2"/>
                          <a:defRPr sz="2000">
                            <a:solidFill>
                              <a:srgbClr val="993300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4pPr>
                        <a:lvl5pPr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defRPr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仿宋_GB2312" pitchFamily="49" charset="-122"/>
                          </a:defRPr>
                        </a:lvl5pPr>
                        <a:lvl6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defRPr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仿宋_GB2312" pitchFamily="49" charset="-122"/>
                          </a:defRPr>
                        </a:lvl6pPr>
                        <a:lvl7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defRPr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仿宋_GB2312" pitchFamily="49" charset="-122"/>
                          </a:defRPr>
                        </a:lvl7pPr>
                        <a:lvl8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defRPr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仿宋_GB2312" pitchFamily="49" charset="-122"/>
                          </a:defRPr>
                        </a:lvl8pPr>
                        <a:lvl9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defRPr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仿宋_GB2312" pitchFamily="49" charset="-122"/>
                          </a:defRPr>
                        </a:lvl9pPr>
                      </a:lstStyle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folHlink"/>
                          </a:buClr>
                          <a:buSzPct val="60000"/>
                          <a:buFont typeface="Wingdings" panose="05000000000000000000" pitchFamily="2" charset="2"/>
                          <a:buNone/>
                          <a:tabLst/>
                        </a:pPr>
                        <a:endPara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endParaRPr>
                      </a:p>
                    </a:txBody>
                    <a:tcPr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60000"/>
                          <a:buFont typeface="Wingdings" panose="05000000000000000000" pitchFamily="2" charset="2"/>
                          <a:defRPr sz="3200">
                            <a:solidFill>
                              <a:srgbClr val="993300"/>
                            </a:solidFill>
                            <a:latin typeface="Tahoma" panose="020B0604030504040204" pitchFamily="34" charset="0"/>
                            <a:ea typeface="黑体" panose="02010609060101010101" pitchFamily="49" charset="-122"/>
                          </a:defRPr>
                        </a:lvl1pPr>
                        <a:lvl2pPr>
                          <a:spcBef>
                            <a:spcPct val="20000"/>
                          </a:spcBef>
                          <a:buClr>
                            <a:schemeClr val="hlink"/>
                          </a:buClr>
                          <a:buSzPct val="55000"/>
                          <a:buFont typeface="Wingdings" panose="05000000000000000000" pitchFamily="2" charset="2"/>
                          <a:defRPr sz="2800">
                            <a:solidFill>
                              <a:srgbClr val="002A7E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2pPr>
                        <a:lvl3pPr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50000"/>
                          <a:buFont typeface="Wingdings" panose="05000000000000000000" pitchFamily="2" charset="2"/>
                          <a:defRPr sz="2400">
                            <a:solidFill>
                              <a:srgbClr val="003300"/>
                            </a:solidFill>
                            <a:latin typeface="Times New Roman" panose="02020603050405020304" pitchFamily="18" charset="0"/>
                            <a:ea typeface="楷体_GB2312" pitchFamily="49" charset="-122"/>
                          </a:defRPr>
                        </a:lvl3pPr>
                        <a:lvl4pPr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55000"/>
                          <a:buFont typeface="Wingdings" panose="05000000000000000000" pitchFamily="2" charset="2"/>
                          <a:defRPr sz="2000">
                            <a:solidFill>
                              <a:srgbClr val="993300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4pPr>
                        <a:lvl5pPr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defRPr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仿宋_GB2312" pitchFamily="49" charset="-122"/>
                          </a:defRPr>
                        </a:lvl5pPr>
                        <a:lvl6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defRPr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仿宋_GB2312" pitchFamily="49" charset="-122"/>
                          </a:defRPr>
                        </a:lvl6pPr>
                        <a:lvl7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defRPr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仿宋_GB2312" pitchFamily="49" charset="-122"/>
                          </a:defRPr>
                        </a:lvl7pPr>
                        <a:lvl8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defRPr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仿宋_GB2312" pitchFamily="49" charset="-122"/>
                          </a:defRPr>
                        </a:lvl8pPr>
                        <a:lvl9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defRPr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仿宋_GB2312" pitchFamily="49" charset="-122"/>
                          </a:defRPr>
                        </a:lvl9pPr>
                      </a:lstStyle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folHlink"/>
                          </a:buClr>
                          <a:buSzPct val="60000"/>
                          <a:buFont typeface="Wingdings" panose="05000000000000000000" pitchFamily="2" charset="2"/>
                          <a:buNone/>
                          <a:tabLst/>
                        </a:pPr>
                        <a:endPara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endParaRPr>
                      </a:p>
                    </a:txBody>
                    <a:tcPr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60000"/>
                          <a:buFont typeface="Wingdings" panose="05000000000000000000" pitchFamily="2" charset="2"/>
                          <a:defRPr sz="3200">
                            <a:solidFill>
                              <a:srgbClr val="993300"/>
                            </a:solidFill>
                            <a:latin typeface="Tahoma" panose="020B0604030504040204" pitchFamily="34" charset="0"/>
                            <a:ea typeface="黑体" panose="02010609060101010101" pitchFamily="49" charset="-122"/>
                          </a:defRPr>
                        </a:lvl1pPr>
                        <a:lvl2pPr>
                          <a:spcBef>
                            <a:spcPct val="20000"/>
                          </a:spcBef>
                          <a:buClr>
                            <a:schemeClr val="hlink"/>
                          </a:buClr>
                          <a:buSzPct val="55000"/>
                          <a:buFont typeface="Wingdings" panose="05000000000000000000" pitchFamily="2" charset="2"/>
                          <a:defRPr sz="2800">
                            <a:solidFill>
                              <a:srgbClr val="002A7E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2pPr>
                        <a:lvl3pPr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50000"/>
                          <a:buFont typeface="Wingdings" panose="05000000000000000000" pitchFamily="2" charset="2"/>
                          <a:defRPr sz="2400">
                            <a:solidFill>
                              <a:srgbClr val="003300"/>
                            </a:solidFill>
                            <a:latin typeface="Times New Roman" panose="02020603050405020304" pitchFamily="18" charset="0"/>
                            <a:ea typeface="楷体_GB2312" pitchFamily="49" charset="-122"/>
                          </a:defRPr>
                        </a:lvl3pPr>
                        <a:lvl4pPr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55000"/>
                          <a:buFont typeface="Wingdings" panose="05000000000000000000" pitchFamily="2" charset="2"/>
                          <a:defRPr sz="2000">
                            <a:solidFill>
                              <a:srgbClr val="993300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4pPr>
                        <a:lvl5pPr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defRPr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仿宋_GB2312" pitchFamily="49" charset="-122"/>
                          </a:defRPr>
                        </a:lvl5pPr>
                        <a:lvl6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defRPr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仿宋_GB2312" pitchFamily="49" charset="-122"/>
                          </a:defRPr>
                        </a:lvl6pPr>
                        <a:lvl7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defRPr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仿宋_GB2312" pitchFamily="49" charset="-122"/>
                          </a:defRPr>
                        </a:lvl7pPr>
                        <a:lvl8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defRPr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仿宋_GB2312" pitchFamily="49" charset="-122"/>
                          </a:defRPr>
                        </a:lvl8pPr>
                        <a:lvl9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defRPr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仿宋_GB2312" pitchFamily="49" charset="-122"/>
                          </a:defRPr>
                        </a:lvl9pPr>
                      </a:lstStyle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folHlink"/>
                          </a:buClr>
                          <a:buSzPct val="60000"/>
                          <a:buFont typeface="Wingdings" panose="05000000000000000000" pitchFamily="2" charset="2"/>
                          <a:buNone/>
                          <a:tabLst/>
                        </a:pPr>
                        <a:endPara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endParaRPr>
                      </a:p>
                    </a:txBody>
                    <a:tcPr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60000"/>
                          <a:buFont typeface="Wingdings" panose="05000000000000000000" pitchFamily="2" charset="2"/>
                          <a:defRPr sz="3200">
                            <a:solidFill>
                              <a:srgbClr val="993300"/>
                            </a:solidFill>
                            <a:latin typeface="Tahoma" panose="020B0604030504040204" pitchFamily="34" charset="0"/>
                            <a:ea typeface="黑体" panose="02010609060101010101" pitchFamily="49" charset="-122"/>
                          </a:defRPr>
                        </a:lvl1pPr>
                        <a:lvl2pPr>
                          <a:spcBef>
                            <a:spcPct val="20000"/>
                          </a:spcBef>
                          <a:buClr>
                            <a:schemeClr val="hlink"/>
                          </a:buClr>
                          <a:buSzPct val="55000"/>
                          <a:buFont typeface="Wingdings" panose="05000000000000000000" pitchFamily="2" charset="2"/>
                          <a:defRPr sz="2800">
                            <a:solidFill>
                              <a:srgbClr val="002A7E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2pPr>
                        <a:lvl3pPr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50000"/>
                          <a:buFont typeface="Wingdings" panose="05000000000000000000" pitchFamily="2" charset="2"/>
                          <a:defRPr sz="2400">
                            <a:solidFill>
                              <a:srgbClr val="003300"/>
                            </a:solidFill>
                            <a:latin typeface="Times New Roman" panose="02020603050405020304" pitchFamily="18" charset="0"/>
                            <a:ea typeface="楷体_GB2312" pitchFamily="49" charset="-122"/>
                          </a:defRPr>
                        </a:lvl3pPr>
                        <a:lvl4pPr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55000"/>
                          <a:buFont typeface="Wingdings" panose="05000000000000000000" pitchFamily="2" charset="2"/>
                          <a:defRPr sz="2000">
                            <a:solidFill>
                              <a:srgbClr val="993300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4pPr>
                        <a:lvl5pPr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defRPr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仿宋_GB2312" pitchFamily="49" charset="-122"/>
                          </a:defRPr>
                        </a:lvl5pPr>
                        <a:lvl6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defRPr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仿宋_GB2312" pitchFamily="49" charset="-122"/>
                          </a:defRPr>
                        </a:lvl6pPr>
                        <a:lvl7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defRPr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仿宋_GB2312" pitchFamily="49" charset="-122"/>
                          </a:defRPr>
                        </a:lvl7pPr>
                        <a:lvl8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defRPr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仿宋_GB2312" pitchFamily="49" charset="-122"/>
                          </a:defRPr>
                        </a:lvl8pPr>
                        <a:lvl9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defRPr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仿宋_GB2312" pitchFamily="49" charset="-122"/>
                          </a:defRPr>
                        </a:lvl9pPr>
                      </a:lstStyle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folHlink"/>
                          </a:buClr>
                          <a:buSzPct val="60000"/>
                          <a:buFont typeface="Wingdings" panose="05000000000000000000" pitchFamily="2" charset="2"/>
                          <a:buNone/>
                          <a:tabLst/>
                        </a:pPr>
                        <a:endPara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endParaRPr>
                      </a:p>
                    </a:txBody>
                    <a:tcPr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60000"/>
                          <a:buFont typeface="Wingdings" panose="05000000000000000000" pitchFamily="2" charset="2"/>
                          <a:defRPr sz="3200">
                            <a:solidFill>
                              <a:srgbClr val="993300"/>
                            </a:solidFill>
                            <a:latin typeface="Tahoma" panose="020B0604030504040204" pitchFamily="34" charset="0"/>
                            <a:ea typeface="黑体" panose="02010609060101010101" pitchFamily="49" charset="-122"/>
                          </a:defRPr>
                        </a:lvl1pPr>
                        <a:lvl2pPr>
                          <a:spcBef>
                            <a:spcPct val="20000"/>
                          </a:spcBef>
                          <a:buClr>
                            <a:schemeClr val="hlink"/>
                          </a:buClr>
                          <a:buSzPct val="55000"/>
                          <a:buFont typeface="Wingdings" panose="05000000000000000000" pitchFamily="2" charset="2"/>
                          <a:defRPr sz="2800">
                            <a:solidFill>
                              <a:srgbClr val="002A7E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2pPr>
                        <a:lvl3pPr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50000"/>
                          <a:buFont typeface="Wingdings" panose="05000000000000000000" pitchFamily="2" charset="2"/>
                          <a:defRPr sz="2400">
                            <a:solidFill>
                              <a:srgbClr val="003300"/>
                            </a:solidFill>
                            <a:latin typeface="Times New Roman" panose="02020603050405020304" pitchFamily="18" charset="0"/>
                            <a:ea typeface="楷体_GB2312" pitchFamily="49" charset="-122"/>
                          </a:defRPr>
                        </a:lvl3pPr>
                        <a:lvl4pPr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55000"/>
                          <a:buFont typeface="Wingdings" panose="05000000000000000000" pitchFamily="2" charset="2"/>
                          <a:defRPr sz="2000">
                            <a:solidFill>
                              <a:srgbClr val="993300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4pPr>
                        <a:lvl5pPr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defRPr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仿宋_GB2312" pitchFamily="49" charset="-122"/>
                          </a:defRPr>
                        </a:lvl5pPr>
                        <a:lvl6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defRPr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仿宋_GB2312" pitchFamily="49" charset="-122"/>
                          </a:defRPr>
                        </a:lvl6pPr>
                        <a:lvl7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defRPr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仿宋_GB2312" pitchFamily="49" charset="-122"/>
                          </a:defRPr>
                        </a:lvl7pPr>
                        <a:lvl8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defRPr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仿宋_GB2312" pitchFamily="49" charset="-122"/>
                          </a:defRPr>
                        </a:lvl8pPr>
                        <a:lvl9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defRPr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仿宋_GB2312" pitchFamily="49" charset="-122"/>
                          </a:defRPr>
                        </a:lvl9pPr>
                      </a:lstStyle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folHlink"/>
                          </a:buClr>
                          <a:buSzPct val="60000"/>
                          <a:buFont typeface="Wingdings" panose="05000000000000000000" pitchFamily="2" charset="2"/>
                          <a:buNone/>
                          <a:tabLst/>
                        </a:pPr>
                        <a:endPara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endParaRPr>
                      </a:p>
                    </a:txBody>
                    <a:tcPr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folHlink"/>
                          </a:buClr>
                          <a:buSzPct val="60000"/>
                          <a:buFont typeface="Wingdings" panose="05000000000000000000" pitchFamily="2" charset="2"/>
                          <a:buNone/>
                          <a:tabLst/>
                        </a:pPr>
                        <a:endPara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endParaRPr>
                      </a:p>
                    </a:txBody>
                    <a:tcPr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folHlink"/>
                          </a:buClr>
                          <a:buSzPct val="60000"/>
                          <a:buFont typeface="Wingdings" panose="05000000000000000000" pitchFamily="2" charset="2"/>
                          <a:buNone/>
                          <a:tabLst/>
                        </a:pPr>
                        <a:endPara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endParaRPr>
                      </a:p>
                    </a:txBody>
                    <a:tcPr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</a:tbl>
            </a:graphicData>
          </a:graphic>
        </p:graphicFrame>
        <p:sp>
          <p:nvSpPr>
            <p:cNvPr id="43" name="Text Box 89"/>
            <p:cNvSpPr txBox="1">
              <a:spLocks noChangeArrowheads="1"/>
            </p:cNvSpPr>
            <p:nvPr/>
          </p:nvSpPr>
          <p:spPr bwMode="auto">
            <a:xfrm flipH="1">
              <a:off x="5313771" y="4926001"/>
              <a:ext cx="38153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en-US" altLang="zh-CN" sz="20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Text Box 89"/>
            <p:cNvSpPr txBox="1">
              <a:spLocks noChangeArrowheads="1"/>
            </p:cNvSpPr>
            <p:nvPr/>
          </p:nvSpPr>
          <p:spPr bwMode="auto">
            <a:xfrm>
              <a:off x="2770925" y="4938747"/>
              <a:ext cx="39344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en-US" altLang="zh-CN" sz="20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3262776" y="4967389"/>
              <a:ext cx="102303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spcBef>
                  <a:spcPct val="20000"/>
                </a:spcBef>
                <a:buClr>
                  <a:schemeClr val="folHlink"/>
                </a:buClr>
                <a:buSzPct val="60000"/>
              </a:pPr>
              <a:r>
                <a:rPr lang="en-US" altLang="zh-CN" sz="2000" dirty="0">
                  <a:solidFill>
                    <a:srgbClr val="9933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(n-1)n/2</a:t>
              </a:r>
              <a:endParaRPr lang="zh-CN" altLang="en-US" sz="2000" dirty="0">
                <a:solidFill>
                  <a:srgbClr val="9933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5802636" y="4955607"/>
              <a:ext cx="1178053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spcBef>
                  <a:spcPct val="20000"/>
                </a:spcBef>
                <a:buClr>
                  <a:schemeClr val="folHlink"/>
                </a:buClr>
                <a:buSzPct val="60000"/>
                <a:defRPr/>
              </a:pPr>
              <a:r>
                <a:rPr lang="en-US" altLang="zh-CN" sz="2000" dirty="0">
                  <a:solidFill>
                    <a:srgbClr val="9933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(n+1)n/2-1</a:t>
              </a:r>
              <a:endParaRPr lang="zh-CN" altLang="en-US" sz="2000" dirty="0">
                <a:solidFill>
                  <a:srgbClr val="9933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2233115" y="4980591"/>
              <a:ext cx="32412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spcBef>
                  <a:spcPct val="20000"/>
                </a:spcBef>
                <a:buClr>
                  <a:schemeClr val="folHlink"/>
                </a:buClr>
                <a:buSzPct val="60000"/>
              </a:pPr>
              <a:r>
                <a:rPr lang="en-US" altLang="zh-CN" sz="2000" dirty="0">
                  <a:solidFill>
                    <a:srgbClr val="993300"/>
                  </a:solidFill>
                  <a:ea typeface="黑体" panose="02010609060101010101" pitchFamily="49" charset="-122"/>
                </a:rPr>
                <a:t>2</a:t>
              </a:r>
              <a:endParaRPr lang="zh-CN" altLang="en-US" sz="2000" dirty="0">
                <a:solidFill>
                  <a:srgbClr val="993300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1663774" y="4942076"/>
              <a:ext cx="32412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spcBef>
                  <a:spcPct val="20000"/>
                </a:spcBef>
                <a:buClr>
                  <a:schemeClr val="folHlink"/>
                </a:buClr>
                <a:buSzPct val="60000"/>
              </a:pPr>
              <a:r>
                <a:rPr lang="en-US" altLang="zh-CN" sz="2000" dirty="0">
                  <a:solidFill>
                    <a:srgbClr val="993300"/>
                  </a:solidFill>
                  <a:ea typeface="黑体" panose="02010609060101010101" pitchFamily="49" charset="-122"/>
                </a:rPr>
                <a:t>1</a:t>
              </a:r>
              <a:endParaRPr lang="zh-CN" altLang="en-US" sz="2000" dirty="0">
                <a:solidFill>
                  <a:srgbClr val="993300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1127283" y="4967757"/>
              <a:ext cx="32412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spcBef>
                  <a:spcPct val="20000"/>
                </a:spcBef>
                <a:buClr>
                  <a:schemeClr val="folHlink"/>
                </a:buClr>
                <a:buSzPct val="60000"/>
              </a:pPr>
              <a:r>
                <a:rPr lang="en-US" altLang="zh-CN" sz="2000" dirty="0">
                  <a:solidFill>
                    <a:srgbClr val="993300"/>
                  </a:solidFill>
                  <a:ea typeface="黑体" panose="02010609060101010101" pitchFamily="49" charset="-122"/>
                </a:rPr>
                <a:t>0</a:t>
              </a:r>
              <a:endParaRPr lang="zh-CN" altLang="en-US" sz="2000" dirty="0">
                <a:solidFill>
                  <a:srgbClr val="993300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4073842" y="4966106"/>
              <a:ext cx="115330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spcBef>
                  <a:spcPct val="20000"/>
                </a:spcBef>
                <a:buClr>
                  <a:schemeClr val="folHlink"/>
                </a:buClr>
                <a:buSzPct val="60000"/>
              </a:pPr>
              <a:r>
                <a:rPr lang="en-US" altLang="zh-CN" sz="2000" dirty="0">
                  <a:solidFill>
                    <a:srgbClr val="9933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(n-1)n/2+1</a:t>
              </a:r>
              <a:endParaRPr lang="zh-CN" altLang="en-US" sz="2000" dirty="0">
                <a:solidFill>
                  <a:srgbClr val="9933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7022655" y="4966106"/>
              <a:ext cx="1178053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spcBef>
                  <a:spcPct val="20000"/>
                </a:spcBef>
                <a:buClr>
                  <a:schemeClr val="folHlink"/>
                </a:buClr>
                <a:buSzPct val="60000"/>
                <a:defRPr/>
              </a:pPr>
              <a:r>
                <a:rPr lang="en-US" altLang="zh-CN" sz="2000" dirty="0">
                  <a:solidFill>
                    <a:srgbClr val="9933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(n+1)n/2</a:t>
              </a:r>
              <a:endParaRPr lang="zh-CN" altLang="en-US" sz="2000" dirty="0">
                <a:solidFill>
                  <a:srgbClr val="9933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6" name="Group 103"/>
          <p:cNvGrpSpPr>
            <a:grpSpLocks/>
          </p:cNvGrpSpPr>
          <p:nvPr/>
        </p:nvGrpSpPr>
        <p:grpSpPr bwMode="auto">
          <a:xfrm>
            <a:off x="1034878" y="6159215"/>
            <a:ext cx="7945827" cy="582612"/>
            <a:chOff x="0" y="0"/>
            <a:chExt cx="1044" cy="367"/>
          </a:xfrm>
        </p:grpSpPr>
        <p:sp>
          <p:nvSpPr>
            <p:cNvPr id="57" name="AutoShape 104"/>
            <p:cNvSpPr>
              <a:spLocks/>
            </p:cNvSpPr>
            <p:nvPr/>
          </p:nvSpPr>
          <p:spPr bwMode="auto">
            <a:xfrm rot="5400000">
              <a:off x="467" y="-476"/>
              <a:ext cx="91" cy="1044"/>
            </a:xfrm>
            <a:prstGeom prst="rightBrace">
              <a:avLst>
                <a:gd name="adj1" fmla="val 95604"/>
                <a:gd name="adj2" fmla="val 47597"/>
              </a:avLst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rot="10800000" vert="eaVert" wrap="none" anchor="ctr"/>
            <a:lstStyle/>
            <a:p>
              <a:pPr algn="ctr" eaLnBrk="0" hangingPunct="0"/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58" name="Text Box 105"/>
            <p:cNvSpPr txBox="1">
              <a:spLocks noChangeArrowheads="1"/>
            </p:cNvSpPr>
            <p:nvPr/>
          </p:nvSpPr>
          <p:spPr bwMode="auto">
            <a:xfrm>
              <a:off x="182" y="136"/>
              <a:ext cx="72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 sz="1800" b="1" dirty="0">
                  <a:latin typeface="Arial" panose="020B0604020202020204" pitchFamily="34" charset="0"/>
                </a:rPr>
                <a:t>共</a:t>
              </a:r>
              <a:r>
                <a:rPr lang="en-US" altLang="zh-CN" sz="1800" b="1" dirty="0">
                  <a:latin typeface="Arial" panose="020B0604020202020204" pitchFamily="34" charset="0"/>
                </a:rPr>
                <a:t>n(n+1)/2+1</a:t>
              </a:r>
              <a:r>
                <a:rPr lang="zh-CN" altLang="en-US" sz="1800" b="1" dirty="0">
                  <a:latin typeface="Arial" panose="020B0604020202020204" pitchFamily="34" charset="0"/>
                </a:rPr>
                <a:t>个元素</a:t>
              </a:r>
            </a:p>
          </p:txBody>
        </p:sp>
      </p:grpSp>
      <p:sp>
        <p:nvSpPr>
          <p:cNvPr id="65" name="直角三角形 64"/>
          <p:cNvSpPr/>
          <p:nvPr/>
        </p:nvSpPr>
        <p:spPr>
          <a:xfrm rot="10800000">
            <a:off x="674429" y="2810481"/>
            <a:ext cx="3427615" cy="1619952"/>
          </a:xfrm>
          <a:prstGeom prst="rtTriangl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Rectangle 2"/>
          <p:cNvSpPr txBox="1">
            <a:spLocks noChangeArrowheads="1"/>
          </p:cNvSpPr>
          <p:nvPr/>
        </p:nvSpPr>
        <p:spPr bwMode="auto">
          <a:xfrm>
            <a:off x="539750" y="188913"/>
            <a:ext cx="779303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r>
              <a:rPr lang="zh-CN" altLang="zh-CN" sz="3600" dirty="0"/>
              <a:t> </a:t>
            </a:r>
            <a:r>
              <a:rPr lang="en-US" altLang="zh-CN" sz="3600" dirty="0"/>
              <a:t>5</a:t>
            </a:r>
            <a:r>
              <a:rPr lang="zh-CN" altLang="zh-CN" sz="3600" dirty="0"/>
              <a:t>.</a:t>
            </a:r>
            <a:r>
              <a:rPr lang="en-US" altLang="zh-CN" sz="3600" dirty="0"/>
              <a:t>2 </a:t>
            </a:r>
            <a:r>
              <a:rPr lang="zh-CN" altLang="en-US" sz="3600" dirty="0">
                <a:solidFill>
                  <a:srgbClr val="333399"/>
                </a:solidFill>
              </a:rPr>
              <a:t>特殊矩阵的压缩存储</a:t>
            </a:r>
          </a:p>
        </p:txBody>
      </p:sp>
      <p:sp>
        <p:nvSpPr>
          <p:cNvPr id="44" name="Text Box 2"/>
          <p:cNvSpPr txBox="1">
            <a:spLocks noChangeArrowheads="1"/>
          </p:cNvSpPr>
          <p:nvPr/>
        </p:nvSpPr>
        <p:spPr bwMode="auto">
          <a:xfrm>
            <a:off x="302118" y="992041"/>
            <a:ext cx="4701930" cy="880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60000"/>
              </a:lnSpc>
              <a:spcBef>
                <a:spcPct val="50000"/>
              </a:spcBef>
              <a:buFont typeface="Wingdings" pitchFamily="2" charset="2"/>
              <a:buChar char="l"/>
            </a:pPr>
            <a:r>
              <a:rPr kumimoji="1" lang="en-US" altLang="zh-CN" sz="320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zh-CN" altLang="en-US" sz="320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下三角矩阵：</a:t>
            </a:r>
            <a:r>
              <a:rPr kumimoji="1" lang="zh-CN" altLang="en-US" sz="3200" dirty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 </a:t>
            </a:r>
            <a:endParaRPr kumimoji="1" lang="zh-CN" altLang="en-US" sz="3200" b="0" dirty="0">
              <a:solidFill>
                <a:schemeClr val="tx1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0" name="Text Box 15"/>
          <p:cNvSpPr txBox="1">
            <a:spLocks noChangeArrowheads="1"/>
          </p:cNvSpPr>
          <p:nvPr/>
        </p:nvSpPr>
        <p:spPr bwMode="auto">
          <a:xfrm flipH="1">
            <a:off x="3142565" y="3196268"/>
            <a:ext cx="35719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i="1" dirty="0">
                <a:solidFill>
                  <a:srgbClr val="FF0000"/>
                </a:solidFill>
              </a:rPr>
              <a:t>c</a:t>
            </a:r>
          </a:p>
        </p:txBody>
      </p:sp>
      <p:grpSp>
        <p:nvGrpSpPr>
          <p:cNvPr id="53" name="组合 52"/>
          <p:cNvGrpSpPr/>
          <p:nvPr/>
        </p:nvGrpSpPr>
        <p:grpSpPr>
          <a:xfrm>
            <a:off x="4791519" y="2965358"/>
            <a:ext cx="4006839" cy="1388352"/>
            <a:chOff x="1643042" y="4199664"/>
            <a:chExt cx="4216970" cy="1388352"/>
          </a:xfrm>
        </p:grpSpPr>
        <p:sp>
          <p:nvSpPr>
            <p:cNvPr id="54" name="Text Box 10"/>
            <p:cNvSpPr txBox="1">
              <a:spLocks noChangeArrowheads="1"/>
            </p:cNvSpPr>
            <p:nvPr/>
          </p:nvSpPr>
          <p:spPr bwMode="auto">
            <a:xfrm>
              <a:off x="1643042" y="4787916"/>
              <a:ext cx="60960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b="1" i="1">
                  <a:solidFill>
                    <a:srgbClr val="3333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kumimoji="1" lang="en-US" altLang="zh-CN" b="1">
                  <a:solidFill>
                    <a:srgbClr val="3333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</a:t>
              </a:r>
            </a:p>
          </p:txBody>
        </p:sp>
        <p:sp>
          <p:nvSpPr>
            <p:cNvPr id="59" name="Text Box 11"/>
            <p:cNvSpPr txBox="1">
              <a:spLocks noChangeArrowheads="1"/>
            </p:cNvSpPr>
            <p:nvPr/>
          </p:nvSpPr>
          <p:spPr bwMode="auto">
            <a:xfrm>
              <a:off x="4552920" y="4406916"/>
              <a:ext cx="1307092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zh-CN" altLang="en-US" sz="2200" b="1" dirty="0">
                  <a:solidFill>
                    <a:srgbClr val="3333CC"/>
                  </a:solidFill>
                  <a:latin typeface="Times New Roman" panose="02020603050405020304" pitchFamily="18" charset="0"/>
                  <a:ea typeface="楷体" pitchFamily="49" charset="-122"/>
                  <a:cs typeface="Times New Roman" panose="02020603050405020304" pitchFamily="18" charset="0"/>
                </a:rPr>
                <a:t>当 </a:t>
              </a:r>
              <a:r>
                <a:rPr kumimoji="1" lang="en-US" altLang="zh-CN" sz="2200" b="1" i="1" dirty="0" err="1">
                  <a:solidFill>
                    <a:srgbClr val="3333CC"/>
                  </a:solidFill>
                  <a:latin typeface="Times New Roman" panose="02020603050405020304" pitchFamily="18" charset="0"/>
                  <a:ea typeface="楷体" pitchFamily="49" charset="-122"/>
                  <a:cs typeface="Times New Roman" panose="02020603050405020304" pitchFamily="18" charset="0"/>
                </a:rPr>
                <a:t>i</a:t>
              </a:r>
              <a:r>
                <a:rPr kumimoji="1" lang="en-US" altLang="zh-CN" sz="2200" b="1" dirty="0" err="1">
                  <a:solidFill>
                    <a:srgbClr val="3333CC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≥</a:t>
              </a:r>
              <a:r>
                <a:rPr kumimoji="1" lang="en-US" altLang="zh-CN" sz="2200" b="1" i="1" dirty="0" err="1">
                  <a:solidFill>
                    <a:srgbClr val="3333CC"/>
                  </a:solidFill>
                  <a:latin typeface="Times New Roman" panose="02020603050405020304" pitchFamily="18" charset="0"/>
                  <a:ea typeface="楷体" pitchFamily="49" charset="-122"/>
                  <a:cs typeface="Times New Roman" panose="02020603050405020304" pitchFamily="18" charset="0"/>
                </a:rPr>
                <a:t>j</a:t>
              </a:r>
              <a:r>
                <a:rPr kumimoji="1" lang="zh-CN" altLang="en-US" sz="2200" b="1" dirty="0">
                  <a:solidFill>
                    <a:srgbClr val="3333CC"/>
                  </a:solidFill>
                  <a:latin typeface="Times New Roman" panose="02020603050405020304" pitchFamily="18" charset="0"/>
                  <a:ea typeface="楷体" pitchFamily="49" charset="-122"/>
                  <a:cs typeface="Times New Roman" panose="02020603050405020304" pitchFamily="18" charset="0"/>
                </a:rPr>
                <a:t>时</a:t>
              </a:r>
            </a:p>
          </p:txBody>
        </p:sp>
        <p:sp>
          <p:nvSpPr>
            <p:cNvPr id="60" name="Text Box 13"/>
            <p:cNvSpPr txBox="1">
              <a:spLocks noChangeArrowheads="1"/>
            </p:cNvSpPr>
            <p:nvPr/>
          </p:nvSpPr>
          <p:spPr bwMode="auto">
            <a:xfrm>
              <a:off x="4552921" y="5092716"/>
              <a:ext cx="1284385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zh-CN" altLang="en-US" sz="2200" b="1" dirty="0">
                  <a:solidFill>
                    <a:srgbClr val="3333CC"/>
                  </a:solidFill>
                  <a:latin typeface="Times New Roman" panose="02020603050405020304" pitchFamily="18" charset="0"/>
                  <a:ea typeface="楷体" pitchFamily="49" charset="-122"/>
                  <a:cs typeface="Times New Roman" panose="02020603050405020304" pitchFamily="18" charset="0"/>
                </a:rPr>
                <a:t>当</a:t>
              </a:r>
              <a:r>
                <a:rPr kumimoji="1" lang="en-US" altLang="zh-CN" sz="2200" b="1" i="1" dirty="0" err="1">
                  <a:solidFill>
                    <a:srgbClr val="3333CC"/>
                  </a:solidFill>
                  <a:latin typeface="Times New Roman" panose="02020603050405020304" pitchFamily="18" charset="0"/>
                  <a:ea typeface="楷体" pitchFamily="49" charset="-122"/>
                  <a:cs typeface="Times New Roman" panose="02020603050405020304" pitchFamily="18" charset="0"/>
                </a:rPr>
                <a:t>i</a:t>
              </a:r>
              <a:r>
                <a:rPr kumimoji="1" lang="zh-CN" altLang="en-US" sz="2200" b="1" dirty="0">
                  <a:solidFill>
                    <a:srgbClr val="3333CC"/>
                  </a:solidFill>
                  <a:latin typeface="Times New Roman" panose="02020603050405020304" pitchFamily="18" charset="0"/>
                  <a:ea typeface="楷体" pitchFamily="49" charset="-122"/>
                  <a:cs typeface="Times New Roman" panose="02020603050405020304" pitchFamily="18" charset="0"/>
                </a:rPr>
                <a:t>＜</a:t>
              </a:r>
              <a:r>
                <a:rPr kumimoji="1" lang="en-US" altLang="zh-CN" sz="2200" b="1" i="1" dirty="0">
                  <a:solidFill>
                    <a:srgbClr val="3333CC"/>
                  </a:solidFill>
                  <a:latin typeface="Times New Roman" panose="02020603050405020304" pitchFamily="18" charset="0"/>
                  <a:ea typeface="楷体" pitchFamily="49" charset="-122"/>
                  <a:cs typeface="Times New Roman" panose="02020603050405020304" pitchFamily="18" charset="0"/>
                </a:rPr>
                <a:t>j</a:t>
              </a:r>
              <a:r>
                <a:rPr kumimoji="1" lang="zh-CN" altLang="en-US" sz="2200" b="1" dirty="0">
                  <a:solidFill>
                    <a:srgbClr val="3333CC"/>
                  </a:solidFill>
                  <a:latin typeface="Times New Roman" panose="02020603050405020304" pitchFamily="18" charset="0"/>
                  <a:ea typeface="楷体" pitchFamily="49" charset="-122"/>
                  <a:cs typeface="Times New Roman" panose="02020603050405020304" pitchFamily="18" charset="0"/>
                </a:rPr>
                <a:t>时</a:t>
              </a:r>
            </a:p>
          </p:txBody>
        </p:sp>
        <p:sp>
          <p:nvSpPr>
            <p:cNvPr id="61" name="AutoShape 15"/>
            <p:cNvSpPr>
              <a:spLocks/>
            </p:cNvSpPr>
            <p:nvPr/>
          </p:nvSpPr>
          <p:spPr bwMode="auto">
            <a:xfrm>
              <a:off x="2252642" y="4445016"/>
              <a:ext cx="228600" cy="1143000"/>
            </a:xfrm>
            <a:prstGeom prst="leftBrace">
              <a:avLst>
                <a:gd name="adj1" fmla="val 41667"/>
                <a:gd name="adj2" fmla="val 50000"/>
              </a:avLst>
            </a:prstGeom>
            <a:noFill/>
            <a:ln w="2222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4" name="组合 73"/>
            <p:cNvGrpSpPr/>
            <p:nvPr/>
          </p:nvGrpSpPr>
          <p:grpSpPr>
            <a:xfrm>
              <a:off x="2695532" y="4199664"/>
              <a:ext cx="1428760" cy="729534"/>
              <a:chOff x="571472" y="3556722"/>
              <a:chExt cx="1428760" cy="729534"/>
            </a:xfrm>
          </p:grpSpPr>
          <p:sp>
            <p:nvSpPr>
              <p:cNvPr id="80" name="TextBox 21"/>
              <p:cNvSpPr txBox="1"/>
              <p:nvPr/>
            </p:nvSpPr>
            <p:spPr>
              <a:xfrm>
                <a:off x="644160" y="3556722"/>
                <a:ext cx="860063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200" b="1" i="1" dirty="0" err="1">
                    <a:solidFill>
                      <a:srgbClr val="3333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200" b="1" dirty="0">
                    <a:solidFill>
                      <a:srgbClr val="3333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200" b="1" i="1" dirty="0">
                    <a:solidFill>
                      <a:srgbClr val="3333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200" b="1" dirty="0">
                    <a:solidFill>
                      <a:srgbClr val="3333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+1)</a:t>
                </a:r>
                <a:endParaRPr lang="zh-CN" altLang="en-US" sz="2200" b="1" dirty="0">
                  <a:solidFill>
                    <a:srgbClr val="3333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81" name="直接连接符 80"/>
              <p:cNvCxnSpPr/>
              <p:nvPr/>
            </p:nvCxnSpPr>
            <p:spPr>
              <a:xfrm>
                <a:off x="571472" y="3929066"/>
                <a:ext cx="928694" cy="1588"/>
              </a:xfrm>
              <a:prstGeom prst="line">
                <a:avLst/>
              </a:prstGeom>
              <a:ln w="28575">
                <a:solidFill>
                  <a:srgbClr val="0000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TextBox 24"/>
              <p:cNvSpPr txBox="1"/>
              <p:nvPr/>
            </p:nvSpPr>
            <p:spPr>
              <a:xfrm>
                <a:off x="739748" y="3947702"/>
                <a:ext cx="500066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200" b="1" dirty="0">
                    <a:solidFill>
                      <a:srgbClr val="3333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zh-CN" altLang="en-US" sz="2200" b="1" dirty="0">
                  <a:solidFill>
                    <a:srgbClr val="3333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" name="TextBox 25"/>
              <p:cNvSpPr txBox="1"/>
              <p:nvPr/>
            </p:nvSpPr>
            <p:spPr>
              <a:xfrm>
                <a:off x="1500166" y="3786190"/>
                <a:ext cx="500066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200" b="1">
                    <a:solidFill>
                      <a:srgbClr val="3333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en-US" altLang="zh-CN" sz="2200" b="1" i="1">
                    <a:solidFill>
                      <a:srgbClr val="3333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endParaRPr lang="zh-CN" altLang="en-US" sz="2200" b="1" i="1">
                  <a:solidFill>
                    <a:srgbClr val="3333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5" name="组合 4"/>
          <p:cNvGrpSpPr/>
          <p:nvPr/>
        </p:nvGrpSpPr>
        <p:grpSpPr>
          <a:xfrm>
            <a:off x="5689757" y="3814628"/>
            <a:ext cx="1573660" cy="714380"/>
            <a:chOff x="5689757" y="3814628"/>
            <a:chExt cx="1573660" cy="714380"/>
          </a:xfrm>
        </p:grpSpPr>
        <p:cxnSp>
          <p:nvCxnSpPr>
            <p:cNvPr id="85" name="直接连接符 84"/>
            <p:cNvCxnSpPr/>
            <p:nvPr/>
          </p:nvCxnSpPr>
          <p:spPr>
            <a:xfrm>
              <a:off x="5689757" y="4195605"/>
              <a:ext cx="882417" cy="1588"/>
            </a:xfrm>
            <a:prstGeom prst="line">
              <a:avLst/>
            </a:prstGeom>
            <a:ln w="28575">
              <a:solidFill>
                <a:srgbClr val="00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组合 1"/>
            <p:cNvGrpSpPr/>
            <p:nvPr/>
          </p:nvGrpSpPr>
          <p:grpSpPr>
            <a:xfrm>
              <a:off x="5837974" y="3814628"/>
              <a:ext cx="1425443" cy="714380"/>
              <a:chOff x="5723685" y="3837768"/>
              <a:chExt cx="1425443" cy="714380"/>
            </a:xfrm>
          </p:grpSpPr>
          <p:sp>
            <p:nvSpPr>
              <p:cNvPr id="84" name="TextBox 26"/>
              <p:cNvSpPr txBox="1"/>
              <p:nvPr/>
            </p:nvSpPr>
            <p:spPr>
              <a:xfrm>
                <a:off x="5723685" y="3837768"/>
                <a:ext cx="1018174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200" b="1" i="1" dirty="0">
                    <a:solidFill>
                      <a:srgbClr val="3333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altLang="zh-CN" sz="2200" b="1" dirty="0">
                    <a:solidFill>
                      <a:srgbClr val="3333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200" b="1" i="1" dirty="0">
                    <a:solidFill>
                      <a:srgbClr val="3333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altLang="zh-CN" sz="2200" b="1" dirty="0">
                    <a:solidFill>
                      <a:srgbClr val="3333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+1)</a:t>
                </a:r>
                <a:endParaRPr lang="zh-CN" altLang="en-US" sz="2200" b="1" dirty="0">
                  <a:solidFill>
                    <a:srgbClr val="3333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" name="TextBox 28"/>
              <p:cNvSpPr txBox="1"/>
              <p:nvPr/>
            </p:nvSpPr>
            <p:spPr>
              <a:xfrm>
                <a:off x="5951454" y="4213594"/>
                <a:ext cx="475148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200" b="1">
                    <a:solidFill>
                      <a:srgbClr val="3333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zh-CN" altLang="en-US" sz="2200" b="1">
                  <a:solidFill>
                    <a:srgbClr val="3333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" name="TextBox 29"/>
              <p:cNvSpPr txBox="1"/>
              <p:nvPr/>
            </p:nvSpPr>
            <p:spPr>
              <a:xfrm>
                <a:off x="6673980" y="4052082"/>
                <a:ext cx="475148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200" b="1">
                    <a:solidFill>
                      <a:srgbClr val="3333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en-US" altLang="zh-CN" sz="2200" b="1" i="1" err="1">
                    <a:solidFill>
                      <a:srgbClr val="3333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endParaRPr lang="zh-CN" altLang="en-US" sz="2200" b="1" i="1">
                  <a:solidFill>
                    <a:srgbClr val="3333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8" name="组合 87"/>
          <p:cNvGrpSpPr/>
          <p:nvPr/>
        </p:nvGrpSpPr>
        <p:grpSpPr>
          <a:xfrm>
            <a:off x="5768764" y="3786095"/>
            <a:ext cx="1104547" cy="714976"/>
            <a:chOff x="5689757" y="3814032"/>
            <a:chExt cx="1104547" cy="714976"/>
          </a:xfrm>
        </p:grpSpPr>
        <p:cxnSp>
          <p:nvCxnSpPr>
            <p:cNvPr id="89" name="直接连接符 88"/>
            <p:cNvCxnSpPr/>
            <p:nvPr/>
          </p:nvCxnSpPr>
          <p:spPr>
            <a:xfrm>
              <a:off x="5689757" y="4195605"/>
              <a:ext cx="882417" cy="1588"/>
            </a:xfrm>
            <a:prstGeom prst="line">
              <a:avLst/>
            </a:prstGeom>
            <a:ln w="28575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0" name="组合 89"/>
            <p:cNvGrpSpPr/>
            <p:nvPr/>
          </p:nvGrpSpPr>
          <p:grpSpPr>
            <a:xfrm>
              <a:off x="5776130" y="3814032"/>
              <a:ext cx="1018174" cy="714976"/>
              <a:chOff x="5661841" y="3837172"/>
              <a:chExt cx="1018174" cy="714976"/>
            </a:xfrm>
          </p:grpSpPr>
          <p:sp>
            <p:nvSpPr>
              <p:cNvPr id="91" name="TextBox 26"/>
              <p:cNvSpPr txBox="1"/>
              <p:nvPr/>
            </p:nvSpPr>
            <p:spPr>
              <a:xfrm>
                <a:off x="5661841" y="3837172"/>
                <a:ext cx="1018174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200" b="1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sz="22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200" b="1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sz="22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+1)</a:t>
                </a:r>
                <a:endParaRPr lang="zh-CN" altLang="en-US" sz="22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" name="TextBox 28"/>
              <p:cNvSpPr txBox="1"/>
              <p:nvPr/>
            </p:nvSpPr>
            <p:spPr>
              <a:xfrm>
                <a:off x="5951454" y="4213594"/>
                <a:ext cx="475148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200" b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zh-CN" altLang="en-US" sz="2200" b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2" name="组合 61"/>
          <p:cNvGrpSpPr/>
          <p:nvPr/>
        </p:nvGrpSpPr>
        <p:grpSpPr>
          <a:xfrm>
            <a:off x="4380361" y="3632845"/>
            <a:ext cx="1127311" cy="1576475"/>
            <a:chOff x="6143636" y="1377781"/>
            <a:chExt cx="670087" cy="1576475"/>
          </a:xfrm>
        </p:grpSpPr>
        <p:sp>
          <p:nvSpPr>
            <p:cNvPr id="63" name="右弧形箭头 62"/>
            <p:cNvSpPr/>
            <p:nvPr/>
          </p:nvSpPr>
          <p:spPr>
            <a:xfrm>
              <a:off x="6143636" y="1797713"/>
              <a:ext cx="285752" cy="1000132"/>
            </a:xfrm>
            <a:prstGeom prst="curvedLef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4" name="TextBox 56"/>
            <p:cNvSpPr txBox="1"/>
            <p:nvPr/>
          </p:nvSpPr>
          <p:spPr>
            <a:xfrm>
              <a:off x="6181328" y="1377781"/>
              <a:ext cx="5715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dirty="0" err="1">
                  <a:solidFill>
                    <a:srgbClr val="FF0000"/>
                  </a:solidFill>
                </a:rPr>
                <a:t>a</a:t>
              </a:r>
              <a:r>
                <a:rPr lang="en-US" altLang="zh-CN" i="1" baseline="-25000" dirty="0" err="1">
                  <a:solidFill>
                    <a:srgbClr val="FF0000"/>
                  </a:solidFill>
                </a:rPr>
                <a:t>i,j</a:t>
              </a:r>
              <a:endParaRPr lang="zh-CN" altLang="en-US" i="1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66" name="TextBox 57"/>
            <p:cNvSpPr txBox="1"/>
            <p:nvPr/>
          </p:nvSpPr>
          <p:spPr>
            <a:xfrm>
              <a:off x="6242219" y="2492591"/>
              <a:ext cx="5715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dirty="0" err="1"/>
                <a:t>sa</a:t>
              </a:r>
              <a:r>
                <a:rPr lang="en-US" altLang="zh-CN" i="1" dirty="0"/>
                <a:t>[k]</a:t>
              </a:r>
              <a:endParaRPr lang="zh-CN" altLang="en-US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961502928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4.07407E-6 L 0.03316 0.40996 " pathEditMode="relative" rAng="0" ptsTypes="AA">
                                      <p:cBhvr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49" y="204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2.96296E-6 L 0.1 0.33357 " pathEditMode="relative" rAng="0" ptsTypes="AA">
                                      <p:cBhvr>
                                        <p:cTn id="5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00" y="16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3.33333E-6 L 0.09115 0.33195 " pathEditMode="relative" rAng="0" ptsTypes="AA">
                                      <p:cBhvr>
                                        <p:cTn id="6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49" y="165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500"/>
                            </p:stCondLst>
                            <p:childTnLst>
                              <p:par>
                                <p:cTn id="64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1.85185E-6 L 0.24948 0.25718 " pathEditMode="relative" rAng="0" ptsTypes="AA">
                                      <p:cBhvr>
                                        <p:cTn id="6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465" y="12847"/>
                                    </p:animMotion>
                                  </p:childTnLst>
                                </p:cTn>
                              </p:par>
                              <p:par>
                                <p:cTn id="6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2.96296E-6 L 0.17343 0.25232 " pathEditMode="relative" rAng="0" ptsTypes="AA">
                                      <p:cBhvr>
                                        <p:cTn id="6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63" y="12616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3.33333E-6 L 0.06284 0.25486 " pathEditMode="relative" rAng="0" ptsTypes="AA">
                                      <p:cBhvr>
                                        <p:cTn id="6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42" y="127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000"/>
                            </p:stCondLst>
                            <p:childTnLst>
                              <p:par>
                                <p:cTn id="71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1.11022E-16 L 0.33021 0.17778 " pathEditMode="relative" rAng="0" ptsTypes="AA">
                                      <p:cBhvr>
                                        <p:cTn id="7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510" y="8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500"/>
                            </p:stCondLst>
                            <p:childTnLst>
                              <p:par>
                                <p:cTn id="74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2.59259E-6 L 0.37031 0.17662 " pathEditMode="relative" rAng="0" ptsTypes="AA">
                                      <p:cBhvr>
                                        <p:cTn id="7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507" y="88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000"/>
                            </p:stCondLst>
                            <p:childTnLst>
                              <p:par>
                                <p:cTn id="77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2.59259E-6 L 0.37778 0.17176 " pathEditMode="relative" rAng="0" ptsTypes="AA">
                                      <p:cBhvr>
                                        <p:cTn id="7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889" y="85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3500"/>
                            </p:stCondLst>
                            <p:childTnLst>
                              <p:par>
                                <p:cTn id="8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4.44444E-6 L 0.35017 0.19004 " pathEditMode="relative" rAng="0" ptsTypes="AA">
                                      <p:cBhvr>
                                        <p:cTn id="8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500" y="94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5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6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7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000"/>
                            </p:stCondLst>
                            <p:childTnLst>
                              <p:par>
                                <p:cTn id="89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2.96296E-6 L 0.53056 0.36018 " pathEditMode="relative" rAng="0" ptsTypes="AA">
                                      <p:cBhvr>
                                        <p:cTn id="90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528" y="180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4000"/>
                            </p:stCondLst>
                            <p:childTnLst>
                              <p:par>
                                <p:cTn id="92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 autoUpdateAnimBg="0"/>
      <p:bldP spid="12" grpId="1"/>
      <p:bldP spid="14" grpId="0" autoUpdateAnimBg="0"/>
      <p:bldP spid="14" grpId="1"/>
      <p:bldP spid="15" grpId="0" autoUpdateAnimBg="0"/>
      <p:bldP spid="15" grpId="1"/>
      <p:bldP spid="16" grpId="0" autoUpdateAnimBg="0"/>
      <p:bldP spid="16" grpId="1"/>
      <p:bldP spid="19" grpId="0" autoUpdateAnimBg="0"/>
      <p:bldP spid="19" grpId="1"/>
      <p:bldP spid="23" grpId="0" autoUpdateAnimBg="0"/>
      <p:bldP spid="23" grpId="1"/>
      <p:bldP spid="25" grpId="0" autoUpdateAnimBg="0"/>
      <p:bldP spid="25" grpId="1"/>
      <p:bldP spid="26" grpId="0" autoUpdateAnimBg="0"/>
      <p:bldP spid="26" grpId="1"/>
      <p:bldP spid="27" grpId="0" autoUpdateAnimBg="0"/>
      <p:bldP spid="28" grpId="0" autoUpdateAnimBg="0"/>
      <p:bldP spid="28" grpId="1"/>
      <p:bldP spid="65" grpId="0" animBg="1"/>
      <p:bldP spid="50" grpId="0"/>
      <p:bldP spid="50" grpId="1"/>
      <p:bldP spid="50" grpId="2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2118" y="1749295"/>
            <a:ext cx="7732762" cy="1027508"/>
          </a:xfrm>
        </p:spPr>
        <p:txBody>
          <a:bodyPr/>
          <a:lstStyle/>
          <a:p>
            <a:pPr marL="0" indent="0" eaLnBrk="0" hangingPunct="0">
              <a:lnSpc>
                <a:spcPct val="115000"/>
              </a:lnSpc>
              <a:buSzPct val="80000"/>
              <a:buNone/>
            </a:pPr>
            <a:r>
              <a:rPr lang="zh-CN" altLang="en-US" sz="2800" dirty="0">
                <a:solidFill>
                  <a:srgbClr val="33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按“</a:t>
            </a:r>
            <a:r>
              <a:rPr lang="zh-CN" altLang="en-US" sz="2800" dirty="0">
                <a:solidFill>
                  <a:srgbClr val="FF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行优先顺序</a:t>
            </a:r>
            <a:r>
              <a:rPr lang="zh-CN" altLang="en-US" sz="2800" dirty="0">
                <a:solidFill>
                  <a:srgbClr val="33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”存储主对角线（包括对角线）以上的元素 </a:t>
            </a:r>
          </a:p>
        </p:txBody>
      </p:sp>
      <p:graphicFrame>
        <p:nvGraphicFramePr>
          <p:cNvPr id="7" name="Group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7038425"/>
              </p:ext>
            </p:extLst>
          </p:nvPr>
        </p:nvGraphicFramePr>
        <p:xfrm>
          <a:off x="555374" y="2804837"/>
          <a:ext cx="3433691" cy="2037928"/>
        </p:xfrm>
        <a:graphic>
          <a:graphicData uri="http://schemas.openxmlformats.org/drawingml/2006/table">
            <a:tbl>
              <a:tblPr/>
              <a:tblGrid>
                <a:gridCol w="702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97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58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57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948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-25000" dirty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-25000" dirty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-25000" dirty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948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-2500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-2500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-25000" dirty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948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948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-25000" dirty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-25000" dirty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-25000" dirty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7" name="Text Box 98"/>
          <p:cNvSpPr txBox="1">
            <a:spLocks noChangeArrowheads="1"/>
          </p:cNvSpPr>
          <p:nvPr/>
        </p:nvSpPr>
        <p:spPr bwMode="auto">
          <a:xfrm>
            <a:off x="3317017" y="3852394"/>
            <a:ext cx="39344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156763" y="5145420"/>
            <a:ext cx="8922832" cy="967717"/>
            <a:chOff x="345580" y="4914042"/>
            <a:chExt cx="7943161" cy="967717"/>
          </a:xfrm>
        </p:grpSpPr>
        <p:graphicFrame>
          <p:nvGraphicFramePr>
            <p:cNvPr id="8" name="Group 36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454438863"/>
                </p:ext>
              </p:extLst>
            </p:nvPr>
          </p:nvGraphicFramePr>
          <p:xfrm>
            <a:off x="345580" y="4914042"/>
            <a:ext cx="7830522" cy="967717"/>
          </p:xfrm>
          <a:graphic>
            <a:graphicData uri="http://schemas.openxmlformats.org/drawingml/2006/table">
              <a:tbl>
                <a:tblPr/>
                <a:tblGrid>
                  <a:gridCol w="814837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504056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504056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504056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576064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576064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  <a:gridCol w="576064">
                    <a:extLst>
                      <a:ext uri="{9D8B030D-6E8A-4147-A177-3AD203B41FA5}">
                        <a16:colId xmlns:a16="http://schemas.microsoft.com/office/drawing/2014/main" val="20006"/>
                      </a:ext>
                    </a:extLst>
                  </a:gridCol>
                  <a:gridCol w="648072">
                    <a:extLst>
                      <a:ext uri="{9D8B030D-6E8A-4147-A177-3AD203B41FA5}">
                        <a16:colId xmlns:a16="http://schemas.microsoft.com/office/drawing/2014/main" val="20007"/>
                      </a:ext>
                    </a:extLst>
                  </a:gridCol>
                  <a:gridCol w="720080">
                    <a:extLst>
                      <a:ext uri="{9D8B030D-6E8A-4147-A177-3AD203B41FA5}">
                        <a16:colId xmlns:a16="http://schemas.microsoft.com/office/drawing/2014/main" val="20008"/>
                      </a:ext>
                    </a:extLst>
                  </a:gridCol>
                  <a:gridCol w="648072">
                    <a:extLst>
                      <a:ext uri="{9D8B030D-6E8A-4147-A177-3AD203B41FA5}">
                        <a16:colId xmlns:a16="http://schemas.microsoft.com/office/drawing/2014/main" val="20009"/>
                      </a:ext>
                    </a:extLst>
                  </a:gridCol>
                  <a:gridCol w="1368152">
                    <a:extLst>
                      <a:ext uri="{9D8B030D-6E8A-4147-A177-3AD203B41FA5}">
                        <a16:colId xmlns:a16="http://schemas.microsoft.com/office/drawing/2014/main" val="20010"/>
                      </a:ext>
                    </a:extLst>
                  </a:gridCol>
                  <a:gridCol w="1356728">
                    <a:extLst>
                      <a:ext uri="{9D8B030D-6E8A-4147-A177-3AD203B41FA5}">
                        <a16:colId xmlns:a16="http://schemas.microsoft.com/office/drawing/2014/main" val="20011"/>
                      </a:ext>
                    </a:extLst>
                  </a:gridCol>
                </a:tblGrid>
                <a:tr h="471607"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folHlink"/>
                          </a:buClr>
                          <a:buSzPct val="60000"/>
                          <a:buFont typeface="Wingdings" panose="05000000000000000000" pitchFamily="2" charset="2"/>
                          <a:buNone/>
                          <a:tabLst/>
                        </a:pPr>
                        <a:r>
                          <a:rPr kumimoji="0" lang="en-US" altLang="zh-CN" sz="2400" b="0" i="1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993300"/>
                            </a:solidFill>
                            <a:effectLst/>
                            <a:latin typeface="Times New Roman" panose="020206030504050203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a:t>  k</a:t>
                        </a:r>
                        <a:endParaRPr kumimoji="0" lang="zh-CN" alt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endParaRPr>
                      </a:p>
                    </a:txBody>
                    <a:tcPr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folHlink"/>
                          </a:buClr>
                          <a:buSzPct val="60000"/>
                          <a:buFont typeface="Wingdings" panose="05000000000000000000" pitchFamily="2" charset="2"/>
                          <a:buNone/>
                          <a:tabLst/>
                        </a:pPr>
                        <a:endPara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endParaRPr>
                      </a:p>
                    </a:txBody>
                    <a:tcPr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folHlink"/>
                          </a:buClr>
                          <a:buSzPct val="60000"/>
                          <a:buFont typeface="Wingdings" panose="05000000000000000000" pitchFamily="2" charset="2"/>
                          <a:buNone/>
                          <a:tabLst/>
                        </a:pPr>
                        <a:endPara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endParaRPr>
                      </a:p>
                    </a:txBody>
                    <a:tcPr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folHlink"/>
                          </a:buClr>
                          <a:buSzPct val="60000"/>
                          <a:buFont typeface="Wingdings" panose="05000000000000000000" pitchFamily="2" charset="2"/>
                          <a:buNone/>
                          <a:tabLst/>
                        </a:pPr>
                        <a:endPara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endParaRPr>
                      </a:p>
                    </a:txBody>
                    <a:tcPr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folHlink"/>
                          </a:buClr>
                          <a:buSzPct val="60000"/>
                          <a:buFont typeface="Wingdings" panose="05000000000000000000" pitchFamily="2" charset="2"/>
                          <a:buNone/>
                          <a:tabLst/>
                        </a:pPr>
                        <a:endPara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endParaRPr>
                      </a:p>
                    </a:txBody>
                    <a:tcPr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folHlink"/>
                          </a:buClr>
                          <a:buSzPct val="60000"/>
                          <a:buFont typeface="Wingdings" panose="05000000000000000000" pitchFamily="2" charset="2"/>
                          <a:buNone/>
                          <a:tabLst/>
                          <a:defRPr/>
                        </a:pPr>
                        <a:endPara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endParaRPr>
                      </a:p>
                    </a:txBody>
                    <a:tcPr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folHlink"/>
                          </a:buClr>
                          <a:buSzPct val="60000"/>
                          <a:buFont typeface="Wingdings" panose="05000000000000000000" pitchFamily="2" charset="2"/>
                          <a:buNone/>
                          <a:tabLst/>
                        </a:pPr>
                        <a:endPara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endParaRPr>
                      </a:p>
                    </a:txBody>
                    <a:tcPr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folHlink"/>
                          </a:buClr>
                          <a:buSzPct val="60000"/>
                          <a:buFont typeface="Wingdings" panose="05000000000000000000" pitchFamily="2" charset="2"/>
                          <a:buNone/>
                          <a:tabLst/>
                        </a:pPr>
                        <a:endPara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endParaRPr>
                      </a:p>
                    </a:txBody>
                    <a:tcPr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folHlink"/>
                          </a:buClr>
                          <a:buSzPct val="60000"/>
                          <a:buFont typeface="Wingdings" panose="05000000000000000000" pitchFamily="2" charset="2"/>
                          <a:buNone/>
                          <a:tabLst/>
                        </a:pPr>
                        <a:endPara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endParaRPr>
                      </a:p>
                    </a:txBody>
                    <a:tcPr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folHlink"/>
                          </a:buClr>
                          <a:buSzPct val="60000"/>
                          <a:buFont typeface="Wingdings" panose="05000000000000000000" pitchFamily="2" charset="2"/>
                          <a:buNone/>
                          <a:tabLst/>
                        </a:pPr>
                        <a:endPara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endParaRPr>
                      </a:p>
                    </a:txBody>
                    <a:tcPr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folHlink"/>
                          </a:buClr>
                          <a:buSzPct val="60000"/>
                          <a:buFont typeface="Wingdings" panose="05000000000000000000" pitchFamily="2" charset="2"/>
                          <a:buNone/>
                          <a:tabLst/>
                        </a:pPr>
                        <a:endPara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endParaRPr>
                      </a:p>
                    </a:txBody>
                    <a:tcPr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folHlink"/>
                          </a:buClr>
                          <a:buSzPct val="60000"/>
                          <a:buFont typeface="Wingdings" panose="05000000000000000000" pitchFamily="2" charset="2"/>
                          <a:buNone/>
                          <a:tabLst/>
                        </a:pPr>
                        <a:endPara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endParaRPr>
                      </a:p>
                    </a:txBody>
                    <a:tcPr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496110">
                  <a:tc>
                    <a:txBody>
                      <a:bodyPr/>
                      <a:lstStyle>
                        <a:lvl1pPr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60000"/>
                          <a:buFont typeface="Wingdings" panose="05000000000000000000" pitchFamily="2" charset="2"/>
                          <a:defRPr sz="3200">
                            <a:solidFill>
                              <a:srgbClr val="993300"/>
                            </a:solidFill>
                            <a:latin typeface="Tahoma" panose="020B0604030504040204" pitchFamily="34" charset="0"/>
                            <a:ea typeface="黑体" panose="02010609060101010101" pitchFamily="49" charset="-122"/>
                          </a:defRPr>
                        </a:lvl1pPr>
                        <a:lvl2pPr>
                          <a:spcBef>
                            <a:spcPct val="20000"/>
                          </a:spcBef>
                          <a:buClr>
                            <a:schemeClr val="hlink"/>
                          </a:buClr>
                          <a:buSzPct val="55000"/>
                          <a:buFont typeface="Wingdings" panose="05000000000000000000" pitchFamily="2" charset="2"/>
                          <a:defRPr sz="2800">
                            <a:solidFill>
                              <a:srgbClr val="002A7E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2pPr>
                        <a:lvl3pPr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50000"/>
                          <a:buFont typeface="Wingdings" panose="05000000000000000000" pitchFamily="2" charset="2"/>
                          <a:defRPr sz="2400">
                            <a:solidFill>
                              <a:srgbClr val="003300"/>
                            </a:solidFill>
                            <a:latin typeface="Times New Roman" panose="02020603050405020304" pitchFamily="18" charset="0"/>
                            <a:ea typeface="楷体_GB2312" pitchFamily="49" charset="-122"/>
                          </a:defRPr>
                        </a:lvl3pPr>
                        <a:lvl4pPr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55000"/>
                          <a:buFont typeface="Wingdings" panose="05000000000000000000" pitchFamily="2" charset="2"/>
                          <a:defRPr sz="2000">
                            <a:solidFill>
                              <a:srgbClr val="993300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4pPr>
                        <a:lvl5pPr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defRPr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仿宋_GB2312" pitchFamily="49" charset="-122"/>
                          </a:defRPr>
                        </a:lvl5pPr>
                        <a:lvl6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defRPr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仿宋_GB2312" pitchFamily="49" charset="-122"/>
                          </a:defRPr>
                        </a:lvl6pPr>
                        <a:lvl7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defRPr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仿宋_GB2312" pitchFamily="49" charset="-122"/>
                          </a:defRPr>
                        </a:lvl7pPr>
                        <a:lvl8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defRPr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仿宋_GB2312" pitchFamily="49" charset="-122"/>
                          </a:defRPr>
                        </a:lvl8pPr>
                        <a:lvl9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defRPr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仿宋_GB2312" pitchFamily="49" charset="-122"/>
                          </a:defRPr>
                        </a:lvl9pPr>
                      </a:lstStyle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folHlink"/>
                          </a:buClr>
                          <a:buSzPct val="60000"/>
                          <a:buFont typeface="Wingdings" panose="05000000000000000000" pitchFamily="2" charset="2"/>
                          <a:buNone/>
                          <a:tabLst/>
                        </a:pPr>
                        <a:r>
                          <a:rPr kumimoji="0" lang="en-US" altLang="zh-CN" sz="2400" b="0" i="0" u="none" strike="noStrike" cap="none" normalizeH="0" baseline="0" dirty="0" err="1">
                            <a:ln>
                              <a:noFill/>
                            </a:ln>
                            <a:solidFill>
                              <a:srgbClr val="993300"/>
                            </a:solidFill>
                            <a:effectLst/>
                            <a:latin typeface="Times New Roman" panose="020206030504050203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a:t>sa</a:t>
                        </a:r>
                        <a:r>
                          <a:rPr kumimoji="0" lang="en-US" altLang="zh-CN" sz="2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993300"/>
                            </a:solidFill>
                            <a:effectLst/>
                            <a:latin typeface="Times New Roman" panose="020206030504050203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a:t>[</a:t>
                        </a:r>
                        <a:r>
                          <a:rPr kumimoji="0" lang="en-US" altLang="zh-CN" sz="2400" b="0" i="1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993300"/>
                            </a:solidFill>
                            <a:effectLst/>
                            <a:latin typeface="Times New Roman" panose="020206030504050203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a:t>k</a:t>
                        </a:r>
                        <a:r>
                          <a:rPr kumimoji="0" lang="en-US" altLang="zh-CN" sz="2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993300"/>
                            </a:solidFill>
                            <a:effectLst/>
                            <a:latin typeface="Times New Roman" panose="020206030504050203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a:t>]</a:t>
                        </a:r>
                        <a:endPara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endParaRPr>
                      </a:p>
                    </a:txBody>
                    <a:tcPr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60000"/>
                          <a:buFont typeface="Wingdings" panose="05000000000000000000" pitchFamily="2" charset="2"/>
                          <a:defRPr sz="3200">
                            <a:solidFill>
                              <a:srgbClr val="993300"/>
                            </a:solidFill>
                            <a:latin typeface="Tahoma" panose="020B0604030504040204" pitchFamily="34" charset="0"/>
                            <a:ea typeface="黑体" panose="02010609060101010101" pitchFamily="49" charset="-122"/>
                          </a:defRPr>
                        </a:lvl1pPr>
                        <a:lvl2pPr>
                          <a:spcBef>
                            <a:spcPct val="20000"/>
                          </a:spcBef>
                          <a:buClr>
                            <a:schemeClr val="hlink"/>
                          </a:buClr>
                          <a:buSzPct val="55000"/>
                          <a:buFont typeface="Wingdings" panose="05000000000000000000" pitchFamily="2" charset="2"/>
                          <a:defRPr sz="2800">
                            <a:solidFill>
                              <a:srgbClr val="002A7E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2pPr>
                        <a:lvl3pPr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50000"/>
                          <a:buFont typeface="Wingdings" panose="05000000000000000000" pitchFamily="2" charset="2"/>
                          <a:defRPr sz="2400">
                            <a:solidFill>
                              <a:srgbClr val="003300"/>
                            </a:solidFill>
                            <a:latin typeface="Times New Roman" panose="02020603050405020304" pitchFamily="18" charset="0"/>
                            <a:ea typeface="楷体_GB2312" pitchFamily="49" charset="-122"/>
                          </a:defRPr>
                        </a:lvl3pPr>
                        <a:lvl4pPr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55000"/>
                          <a:buFont typeface="Wingdings" panose="05000000000000000000" pitchFamily="2" charset="2"/>
                          <a:defRPr sz="2000">
                            <a:solidFill>
                              <a:srgbClr val="993300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4pPr>
                        <a:lvl5pPr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defRPr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仿宋_GB2312" pitchFamily="49" charset="-122"/>
                          </a:defRPr>
                        </a:lvl5pPr>
                        <a:lvl6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defRPr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仿宋_GB2312" pitchFamily="49" charset="-122"/>
                          </a:defRPr>
                        </a:lvl6pPr>
                        <a:lvl7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defRPr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仿宋_GB2312" pitchFamily="49" charset="-122"/>
                          </a:defRPr>
                        </a:lvl7pPr>
                        <a:lvl8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defRPr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仿宋_GB2312" pitchFamily="49" charset="-122"/>
                          </a:defRPr>
                        </a:lvl8pPr>
                        <a:lvl9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defRPr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仿宋_GB2312" pitchFamily="49" charset="-122"/>
                          </a:defRPr>
                        </a:lvl9pPr>
                      </a:lstStyle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folHlink"/>
                          </a:buClr>
                          <a:buSzPct val="60000"/>
                          <a:buFont typeface="Wingdings" panose="05000000000000000000" pitchFamily="2" charset="2"/>
                          <a:buNone/>
                          <a:tabLst/>
                        </a:pPr>
                        <a:endPara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endParaRPr>
                      </a:p>
                    </a:txBody>
                    <a:tcPr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60000"/>
                          <a:buFont typeface="Wingdings" panose="05000000000000000000" pitchFamily="2" charset="2"/>
                          <a:defRPr sz="3200">
                            <a:solidFill>
                              <a:srgbClr val="993300"/>
                            </a:solidFill>
                            <a:latin typeface="Tahoma" panose="020B0604030504040204" pitchFamily="34" charset="0"/>
                            <a:ea typeface="黑体" panose="02010609060101010101" pitchFamily="49" charset="-122"/>
                          </a:defRPr>
                        </a:lvl1pPr>
                        <a:lvl2pPr>
                          <a:spcBef>
                            <a:spcPct val="20000"/>
                          </a:spcBef>
                          <a:buClr>
                            <a:schemeClr val="hlink"/>
                          </a:buClr>
                          <a:buSzPct val="55000"/>
                          <a:buFont typeface="Wingdings" panose="05000000000000000000" pitchFamily="2" charset="2"/>
                          <a:defRPr sz="2800">
                            <a:solidFill>
                              <a:srgbClr val="002A7E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2pPr>
                        <a:lvl3pPr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50000"/>
                          <a:buFont typeface="Wingdings" panose="05000000000000000000" pitchFamily="2" charset="2"/>
                          <a:defRPr sz="2400">
                            <a:solidFill>
                              <a:srgbClr val="003300"/>
                            </a:solidFill>
                            <a:latin typeface="Times New Roman" panose="02020603050405020304" pitchFamily="18" charset="0"/>
                            <a:ea typeface="楷体_GB2312" pitchFamily="49" charset="-122"/>
                          </a:defRPr>
                        </a:lvl3pPr>
                        <a:lvl4pPr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55000"/>
                          <a:buFont typeface="Wingdings" panose="05000000000000000000" pitchFamily="2" charset="2"/>
                          <a:defRPr sz="2000">
                            <a:solidFill>
                              <a:srgbClr val="993300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4pPr>
                        <a:lvl5pPr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defRPr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仿宋_GB2312" pitchFamily="49" charset="-122"/>
                          </a:defRPr>
                        </a:lvl5pPr>
                        <a:lvl6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defRPr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仿宋_GB2312" pitchFamily="49" charset="-122"/>
                          </a:defRPr>
                        </a:lvl6pPr>
                        <a:lvl7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defRPr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仿宋_GB2312" pitchFamily="49" charset="-122"/>
                          </a:defRPr>
                        </a:lvl7pPr>
                        <a:lvl8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defRPr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仿宋_GB2312" pitchFamily="49" charset="-122"/>
                          </a:defRPr>
                        </a:lvl8pPr>
                        <a:lvl9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defRPr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仿宋_GB2312" pitchFamily="49" charset="-122"/>
                          </a:defRPr>
                        </a:lvl9pPr>
                      </a:lstStyle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folHlink"/>
                          </a:buClr>
                          <a:buSzPct val="60000"/>
                          <a:buFont typeface="Wingdings" panose="05000000000000000000" pitchFamily="2" charset="2"/>
                          <a:buNone/>
                          <a:tabLst/>
                        </a:pPr>
                        <a:endPara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endParaRPr>
                      </a:p>
                    </a:txBody>
                    <a:tcPr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60000"/>
                          <a:buFont typeface="Wingdings" panose="05000000000000000000" pitchFamily="2" charset="2"/>
                          <a:defRPr sz="3200">
                            <a:solidFill>
                              <a:srgbClr val="993300"/>
                            </a:solidFill>
                            <a:latin typeface="Tahoma" panose="020B0604030504040204" pitchFamily="34" charset="0"/>
                            <a:ea typeface="黑体" panose="02010609060101010101" pitchFamily="49" charset="-122"/>
                          </a:defRPr>
                        </a:lvl1pPr>
                        <a:lvl2pPr>
                          <a:spcBef>
                            <a:spcPct val="20000"/>
                          </a:spcBef>
                          <a:buClr>
                            <a:schemeClr val="hlink"/>
                          </a:buClr>
                          <a:buSzPct val="55000"/>
                          <a:buFont typeface="Wingdings" panose="05000000000000000000" pitchFamily="2" charset="2"/>
                          <a:defRPr sz="2800">
                            <a:solidFill>
                              <a:srgbClr val="002A7E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2pPr>
                        <a:lvl3pPr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50000"/>
                          <a:buFont typeface="Wingdings" panose="05000000000000000000" pitchFamily="2" charset="2"/>
                          <a:defRPr sz="2400">
                            <a:solidFill>
                              <a:srgbClr val="003300"/>
                            </a:solidFill>
                            <a:latin typeface="Times New Roman" panose="02020603050405020304" pitchFamily="18" charset="0"/>
                            <a:ea typeface="楷体_GB2312" pitchFamily="49" charset="-122"/>
                          </a:defRPr>
                        </a:lvl3pPr>
                        <a:lvl4pPr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55000"/>
                          <a:buFont typeface="Wingdings" panose="05000000000000000000" pitchFamily="2" charset="2"/>
                          <a:defRPr sz="2000">
                            <a:solidFill>
                              <a:srgbClr val="993300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4pPr>
                        <a:lvl5pPr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defRPr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仿宋_GB2312" pitchFamily="49" charset="-122"/>
                          </a:defRPr>
                        </a:lvl5pPr>
                        <a:lvl6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defRPr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仿宋_GB2312" pitchFamily="49" charset="-122"/>
                          </a:defRPr>
                        </a:lvl6pPr>
                        <a:lvl7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defRPr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仿宋_GB2312" pitchFamily="49" charset="-122"/>
                          </a:defRPr>
                        </a:lvl7pPr>
                        <a:lvl8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defRPr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仿宋_GB2312" pitchFamily="49" charset="-122"/>
                          </a:defRPr>
                        </a:lvl8pPr>
                        <a:lvl9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defRPr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仿宋_GB2312" pitchFamily="49" charset="-122"/>
                          </a:defRPr>
                        </a:lvl9pPr>
                      </a:lstStyle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folHlink"/>
                          </a:buClr>
                          <a:buSzPct val="60000"/>
                          <a:buFont typeface="Wingdings" panose="05000000000000000000" pitchFamily="2" charset="2"/>
                          <a:buNone/>
                          <a:tabLst/>
                        </a:pPr>
                        <a:endPara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endParaRPr>
                      </a:p>
                    </a:txBody>
                    <a:tcPr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60000"/>
                          <a:buFont typeface="Wingdings" panose="05000000000000000000" pitchFamily="2" charset="2"/>
                          <a:defRPr sz="3200">
                            <a:solidFill>
                              <a:srgbClr val="993300"/>
                            </a:solidFill>
                            <a:latin typeface="Tahoma" panose="020B0604030504040204" pitchFamily="34" charset="0"/>
                            <a:ea typeface="黑体" panose="02010609060101010101" pitchFamily="49" charset="-122"/>
                          </a:defRPr>
                        </a:lvl1pPr>
                        <a:lvl2pPr>
                          <a:spcBef>
                            <a:spcPct val="20000"/>
                          </a:spcBef>
                          <a:buClr>
                            <a:schemeClr val="hlink"/>
                          </a:buClr>
                          <a:buSzPct val="55000"/>
                          <a:buFont typeface="Wingdings" panose="05000000000000000000" pitchFamily="2" charset="2"/>
                          <a:defRPr sz="2800">
                            <a:solidFill>
                              <a:srgbClr val="002A7E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2pPr>
                        <a:lvl3pPr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50000"/>
                          <a:buFont typeface="Wingdings" panose="05000000000000000000" pitchFamily="2" charset="2"/>
                          <a:defRPr sz="2400">
                            <a:solidFill>
                              <a:srgbClr val="003300"/>
                            </a:solidFill>
                            <a:latin typeface="Times New Roman" panose="02020603050405020304" pitchFamily="18" charset="0"/>
                            <a:ea typeface="楷体_GB2312" pitchFamily="49" charset="-122"/>
                          </a:defRPr>
                        </a:lvl3pPr>
                        <a:lvl4pPr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55000"/>
                          <a:buFont typeface="Wingdings" panose="05000000000000000000" pitchFamily="2" charset="2"/>
                          <a:defRPr sz="2000">
                            <a:solidFill>
                              <a:srgbClr val="993300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4pPr>
                        <a:lvl5pPr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defRPr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仿宋_GB2312" pitchFamily="49" charset="-122"/>
                          </a:defRPr>
                        </a:lvl5pPr>
                        <a:lvl6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defRPr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仿宋_GB2312" pitchFamily="49" charset="-122"/>
                          </a:defRPr>
                        </a:lvl6pPr>
                        <a:lvl7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defRPr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仿宋_GB2312" pitchFamily="49" charset="-122"/>
                          </a:defRPr>
                        </a:lvl7pPr>
                        <a:lvl8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defRPr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仿宋_GB2312" pitchFamily="49" charset="-122"/>
                          </a:defRPr>
                        </a:lvl8pPr>
                        <a:lvl9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defRPr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仿宋_GB2312" pitchFamily="49" charset="-122"/>
                          </a:defRPr>
                        </a:lvl9pPr>
                      </a:lstStyle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folHlink"/>
                          </a:buClr>
                          <a:buSzPct val="60000"/>
                          <a:buFont typeface="Wingdings" panose="05000000000000000000" pitchFamily="2" charset="2"/>
                          <a:buNone/>
                          <a:tabLst/>
                        </a:pPr>
                        <a:endPara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endParaRPr>
                      </a:p>
                    </a:txBody>
                    <a:tcPr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60000"/>
                          <a:buFont typeface="Wingdings" panose="05000000000000000000" pitchFamily="2" charset="2"/>
                          <a:defRPr sz="3200">
                            <a:solidFill>
                              <a:srgbClr val="993300"/>
                            </a:solidFill>
                            <a:latin typeface="Tahoma" panose="020B0604030504040204" pitchFamily="34" charset="0"/>
                            <a:ea typeface="黑体" panose="02010609060101010101" pitchFamily="49" charset="-122"/>
                          </a:defRPr>
                        </a:lvl1pPr>
                        <a:lvl2pPr>
                          <a:spcBef>
                            <a:spcPct val="20000"/>
                          </a:spcBef>
                          <a:buClr>
                            <a:schemeClr val="hlink"/>
                          </a:buClr>
                          <a:buSzPct val="55000"/>
                          <a:buFont typeface="Wingdings" panose="05000000000000000000" pitchFamily="2" charset="2"/>
                          <a:defRPr sz="2800">
                            <a:solidFill>
                              <a:srgbClr val="002A7E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2pPr>
                        <a:lvl3pPr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50000"/>
                          <a:buFont typeface="Wingdings" panose="05000000000000000000" pitchFamily="2" charset="2"/>
                          <a:defRPr sz="2400">
                            <a:solidFill>
                              <a:srgbClr val="003300"/>
                            </a:solidFill>
                            <a:latin typeface="Times New Roman" panose="02020603050405020304" pitchFamily="18" charset="0"/>
                            <a:ea typeface="楷体_GB2312" pitchFamily="49" charset="-122"/>
                          </a:defRPr>
                        </a:lvl3pPr>
                        <a:lvl4pPr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55000"/>
                          <a:buFont typeface="Wingdings" panose="05000000000000000000" pitchFamily="2" charset="2"/>
                          <a:defRPr sz="2000">
                            <a:solidFill>
                              <a:srgbClr val="993300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4pPr>
                        <a:lvl5pPr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defRPr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仿宋_GB2312" pitchFamily="49" charset="-122"/>
                          </a:defRPr>
                        </a:lvl5pPr>
                        <a:lvl6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defRPr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仿宋_GB2312" pitchFamily="49" charset="-122"/>
                          </a:defRPr>
                        </a:lvl6pPr>
                        <a:lvl7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defRPr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仿宋_GB2312" pitchFamily="49" charset="-122"/>
                          </a:defRPr>
                        </a:lvl7pPr>
                        <a:lvl8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defRPr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仿宋_GB2312" pitchFamily="49" charset="-122"/>
                          </a:defRPr>
                        </a:lvl8pPr>
                        <a:lvl9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defRPr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仿宋_GB2312" pitchFamily="49" charset="-122"/>
                          </a:defRPr>
                        </a:lvl9pPr>
                      </a:lstStyle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folHlink"/>
                          </a:buClr>
                          <a:buSzPct val="60000"/>
                          <a:buFont typeface="Wingdings" panose="05000000000000000000" pitchFamily="2" charset="2"/>
                          <a:buNone/>
                          <a:tabLst/>
                        </a:pPr>
                        <a:endPara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endParaRPr>
                      </a:p>
                    </a:txBody>
                    <a:tcPr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60000"/>
                          <a:buFont typeface="Wingdings" panose="05000000000000000000" pitchFamily="2" charset="2"/>
                          <a:defRPr sz="3200">
                            <a:solidFill>
                              <a:srgbClr val="993300"/>
                            </a:solidFill>
                            <a:latin typeface="Tahoma" panose="020B0604030504040204" pitchFamily="34" charset="0"/>
                            <a:ea typeface="黑体" panose="02010609060101010101" pitchFamily="49" charset="-122"/>
                          </a:defRPr>
                        </a:lvl1pPr>
                        <a:lvl2pPr>
                          <a:spcBef>
                            <a:spcPct val="20000"/>
                          </a:spcBef>
                          <a:buClr>
                            <a:schemeClr val="hlink"/>
                          </a:buClr>
                          <a:buSzPct val="55000"/>
                          <a:buFont typeface="Wingdings" panose="05000000000000000000" pitchFamily="2" charset="2"/>
                          <a:defRPr sz="2800">
                            <a:solidFill>
                              <a:srgbClr val="002A7E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2pPr>
                        <a:lvl3pPr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50000"/>
                          <a:buFont typeface="Wingdings" panose="05000000000000000000" pitchFamily="2" charset="2"/>
                          <a:defRPr sz="2400">
                            <a:solidFill>
                              <a:srgbClr val="003300"/>
                            </a:solidFill>
                            <a:latin typeface="Times New Roman" panose="02020603050405020304" pitchFamily="18" charset="0"/>
                            <a:ea typeface="楷体_GB2312" pitchFamily="49" charset="-122"/>
                          </a:defRPr>
                        </a:lvl3pPr>
                        <a:lvl4pPr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55000"/>
                          <a:buFont typeface="Wingdings" panose="05000000000000000000" pitchFamily="2" charset="2"/>
                          <a:defRPr sz="2000">
                            <a:solidFill>
                              <a:srgbClr val="993300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4pPr>
                        <a:lvl5pPr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defRPr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仿宋_GB2312" pitchFamily="49" charset="-122"/>
                          </a:defRPr>
                        </a:lvl5pPr>
                        <a:lvl6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defRPr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仿宋_GB2312" pitchFamily="49" charset="-122"/>
                          </a:defRPr>
                        </a:lvl6pPr>
                        <a:lvl7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defRPr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仿宋_GB2312" pitchFamily="49" charset="-122"/>
                          </a:defRPr>
                        </a:lvl7pPr>
                        <a:lvl8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defRPr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仿宋_GB2312" pitchFamily="49" charset="-122"/>
                          </a:defRPr>
                        </a:lvl8pPr>
                        <a:lvl9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defRPr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仿宋_GB2312" pitchFamily="49" charset="-122"/>
                          </a:defRPr>
                        </a:lvl9pPr>
                      </a:lstStyle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folHlink"/>
                          </a:buClr>
                          <a:buSzPct val="60000"/>
                          <a:buFont typeface="Wingdings" panose="05000000000000000000" pitchFamily="2" charset="2"/>
                          <a:buNone/>
                          <a:tabLst/>
                        </a:pPr>
                        <a:endPara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endParaRPr>
                      </a:p>
                    </a:txBody>
                    <a:tcPr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60000"/>
                          <a:buFont typeface="Wingdings" panose="05000000000000000000" pitchFamily="2" charset="2"/>
                          <a:defRPr sz="3200">
                            <a:solidFill>
                              <a:srgbClr val="993300"/>
                            </a:solidFill>
                            <a:latin typeface="Tahoma" panose="020B0604030504040204" pitchFamily="34" charset="0"/>
                            <a:ea typeface="黑体" panose="02010609060101010101" pitchFamily="49" charset="-122"/>
                          </a:defRPr>
                        </a:lvl1pPr>
                        <a:lvl2pPr>
                          <a:spcBef>
                            <a:spcPct val="20000"/>
                          </a:spcBef>
                          <a:buClr>
                            <a:schemeClr val="hlink"/>
                          </a:buClr>
                          <a:buSzPct val="55000"/>
                          <a:buFont typeface="Wingdings" panose="05000000000000000000" pitchFamily="2" charset="2"/>
                          <a:defRPr sz="2800">
                            <a:solidFill>
                              <a:srgbClr val="002A7E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2pPr>
                        <a:lvl3pPr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50000"/>
                          <a:buFont typeface="Wingdings" panose="05000000000000000000" pitchFamily="2" charset="2"/>
                          <a:defRPr sz="2400">
                            <a:solidFill>
                              <a:srgbClr val="003300"/>
                            </a:solidFill>
                            <a:latin typeface="Times New Roman" panose="02020603050405020304" pitchFamily="18" charset="0"/>
                            <a:ea typeface="楷体_GB2312" pitchFamily="49" charset="-122"/>
                          </a:defRPr>
                        </a:lvl3pPr>
                        <a:lvl4pPr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55000"/>
                          <a:buFont typeface="Wingdings" panose="05000000000000000000" pitchFamily="2" charset="2"/>
                          <a:defRPr sz="2000">
                            <a:solidFill>
                              <a:srgbClr val="993300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4pPr>
                        <a:lvl5pPr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defRPr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仿宋_GB2312" pitchFamily="49" charset="-122"/>
                          </a:defRPr>
                        </a:lvl5pPr>
                        <a:lvl6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defRPr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仿宋_GB2312" pitchFamily="49" charset="-122"/>
                          </a:defRPr>
                        </a:lvl6pPr>
                        <a:lvl7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defRPr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仿宋_GB2312" pitchFamily="49" charset="-122"/>
                          </a:defRPr>
                        </a:lvl7pPr>
                        <a:lvl8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defRPr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仿宋_GB2312" pitchFamily="49" charset="-122"/>
                          </a:defRPr>
                        </a:lvl8pPr>
                        <a:lvl9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defRPr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仿宋_GB2312" pitchFamily="49" charset="-122"/>
                          </a:defRPr>
                        </a:lvl9pPr>
                      </a:lstStyle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folHlink"/>
                          </a:buClr>
                          <a:buSzPct val="60000"/>
                          <a:buFont typeface="Wingdings" panose="05000000000000000000" pitchFamily="2" charset="2"/>
                          <a:buNone/>
                          <a:tabLst/>
                        </a:pPr>
                        <a:endPara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endParaRPr>
                      </a:p>
                    </a:txBody>
                    <a:tcPr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folHlink"/>
                          </a:buClr>
                          <a:buSzPct val="60000"/>
                          <a:buFont typeface="Wingdings" panose="05000000000000000000" pitchFamily="2" charset="2"/>
                          <a:buNone/>
                          <a:tabLst/>
                        </a:pPr>
                        <a:endPara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endParaRPr>
                      </a:p>
                    </a:txBody>
                    <a:tcPr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folHlink"/>
                          </a:buClr>
                          <a:buSzPct val="60000"/>
                          <a:buFont typeface="Wingdings" panose="05000000000000000000" pitchFamily="2" charset="2"/>
                          <a:buNone/>
                          <a:tabLst/>
                        </a:pPr>
                        <a:endPara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endParaRPr>
                      </a:p>
                    </a:txBody>
                    <a:tcPr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folHlink"/>
                          </a:buClr>
                          <a:buSzPct val="60000"/>
                          <a:buFont typeface="Wingdings" panose="05000000000000000000" pitchFamily="2" charset="2"/>
                          <a:buNone/>
                          <a:tabLst/>
                        </a:pPr>
                        <a:endPara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endParaRPr>
                      </a:p>
                    </a:txBody>
                    <a:tcPr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folHlink"/>
                          </a:buClr>
                          <a:buSzPct val="60000"/>
                          <a:buFont typeface="Wingdings" panose="05000000000000000000" pitchFamily="2" charset="2"/>
                          <a:buNone/>
                          <a:tabLst/>
                        </a:pPr>
                        <a:endPara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endParaRPr>
                      </a:p>
                    </a:txBody>
                    <a:tcPr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</a:tbl>
            </a:graphicData>
          </a:graphic>
        </p:graphicFrame>
        <p:sp>
          <p:nvSpPr>
            <p:cNvPr id="43" name="Text Box 89"/>
            <p:cNvSpPr txBox="1">
              <a:spLocks noChangeArrowheads="1"/>
            </p:cNvSpPr>
            <p:nvPr/>
          </p:nvSpPr>
          <p:spPr bwMode="auto">
            <a:xfrm flipH="1">
              <a:off x="3517844" y="4938403"/>
              <a:ext cx="38153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en-US" altLang="zh-CN" sz="20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Text Box 89"/>
            <p:cNvSpPr txBox="1">
              <a:spLocks noChangeArrowheads="1"/>
            </p:cNvSpPr>
            <p:nvPr/>
          </p:nvSpPr>
          <p:spPr bwMode="auto">
            <a:xfrm>
              <a:off x="2055089" y="4914042"/>
              <a:ext cx="39344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en-US" altLang="zh-CN" sz="20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2484416" y="4966106"/>
              <a:ext cx="46834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spcBef>
                  <a:spcPct val="20000"/>
                </a:spcBef>
                <a:buClr>
                  <a:schemeClr val="folHlink"/>
                </a:buClr>
                <a:buSzPct val="60000"/>
              </a:pPr>
              <a:r>
                <a:rPr lang="en-US" altLang="zh-CN" sz="2000" dirty="0">
                  <a:solidFill>
                    <a:srgbClr val="9933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n-1</a:t>
              </a:r>
              <a:endParaRPr lang="zh-CN" altLang="en-US" sz="2000" dirty="0">
                <a:solidFill>
                  <a:srgbClr val="9933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3985765" y="4938403"/>
              <a:ext cx="611377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spcBef>
                  <a:spcPct val="20000"/>
                </a:spcBef>
                <a:buClr>
                  <a:schemeClr val="folHlink"/>
                </a:buClr>
                <a:buSzPct val="60000"/>
                <a:defRPr/>
              </a:pPr>
              <a:r>
                <a:rPr lang="en-US" altLang="zh-CN" sz="2000" dirty="0">
                  <a:solidFill>
                    <a:srgbClr val="9933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2n-2</a:t>
              </a:r>
              <a:endParaRPr lang="zh-CN" altLang="en-US" sz="2000" dirty="0">
                <a:solidFill>
                  <a:srgbClr val="9933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1663774" y="4942076"/>
              <a:ext cx="32412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spcBef>
                  <a:spcPct val="20000"/>
                </a:spcBef>
                <a:buClr>
                  <a:schemeClr val="folHlink"/>
                </a:buClr>
                <a:buSzPct val="60000"/>
              </a:pPr>
              <a:r>
                <a:rPr lang="en-US" altLang="zh-CN" sz="2000" dirty="0">
                  <a:solidFill>
                    <a:srgbClr val="993300"/>
                  </a:solidFill>
                  <a:ea typeface="黑体" panose="02010609060101010101" pitchFamily="49" charset="-122"/>
                </a:rPr>
                <a:t>1</a:t>
              </a:r>
              <a:endParaRPr lang="zh-CN" altLang="en-US" sz="2000" dirty="0">
                <a:solidFill>
                  <a:srgbClr val="993300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1127283" y="4967757"/>
              <a:ext cx="32412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spcBef>
                  <a:spcPct val="20000"/>
                </a:spcBef>
                <a:buClr>
                  <a:schemeClr val="folHlink"/>
                </a:buClr>
                <a:buSzPct val="60000"/>
              </a:pPr>
              <a:r>
                <a:rPr lang="en-US" altLang="zh-CN" sz="2000" dirty="0">
                  <a:solidFill>
                    <a:srgbClr val="993300"/>
                  </a:solidFill>
                  <a:ea typeface="黑体" panose="02010609060101010101" pitchFamily="49" charset="-122"/>
                </a:rPr>
                <a:t>0</a:t>
              </a:r>
              <a:endParaRPr lang="zh-CN" altLang="en-US" sz="2000" dirty="0">
                <a:solidFill>
                  <a:srgbClr val="993300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3093731" y="4997010"/>
              <a:ext cx="27855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spcBef>
                  <a:spcPct val="20000"/>
                </a:spcBef>
                <a:buClr>
                  <a:schemeClr val="folHlink"/>
                </a:buClr>
                <a:buSzPct val="60000"/>
              </a:pPr>
              <a:r>
                <a:rPr lang="en-US" altLang="zh-CN" sz="2000" dirty="0">
                  <a:solidFill>
                    <a:srgbClr val="9933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n</a:t>
              </a:r>
              <a:endParaRPr lang="zh-CN" altLang="en-US" sz="2000" dirty="0">
                <a:solidFill>
                  <a:srgbClr val="9933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7110688" y="4938403"/>
              <a:ext cx="1178053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spcBef>
                  <a:spcPct val="20000"/>
                </a:spcBef>
                <a:buClr>
                  <a:schemeClr val="folHlink"/>
                </a:buClr>
                <a:buSzPct val="60000"/>
                <a:defRPr/>
              </a:pPr>
              <a:r>
                <a:rPr lang="en-US" altLang="zh-CN" sz="2000" dirty="0">
                  <a:solidFill>
                    <a:srgbClr val="9933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(n+1)n/2</a:t>
              </a:r>
              <a:endParaRPr lang="zh-CN" altLang="en-US" sz="2000" dirty="0">
                <a:solidFill>
                  <a:srgbClr val="9933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70" name="Text Box 89"/>
            <p:cNvSpPr txBox="1">
              <a:spLocks noChangeArrowheads="1"/>
            </p:cNvSpPr>
            <p:nvPr/>
          </p:nvSpPr>
          <p:spPr bwMode="auto">
            <a:xfrm flipH="1">
              <a:off x="4633066" y="4941685"/>
              <a:ext cx="38153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en-US" altLang="zh-CN" sz="20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5768830" y="4981787"/>
              <a:ext cx="122881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spcBef>
                  <a:spcPct val="20000"/>
                </a:spcBef>
                <a:buClr>
                  <a:schemeClr val="folHlink"/>
                </a:buClr>
                <a:buSzPct val="60000"/>
                <a:defRPr/>
              </a:pPr>
              <a:r>
                <a:rPr lang="en-US" altLang="zh-CN" sz="2000" dirty="0">
                  <a:solidFill>
                    <a:srgbClr val="9933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(n+1)n/2-1</a:t>
              </a:r>
              <a:endParaRPr lang="zh-CN" altLang="en-US" sz="2000" dirty="0">
                <a:solidFill>
                  <a:srgbClr val="9933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75" name="Text Box 89"/>
            <p:cNvSpPr txBox="1">
              <a:spLocks noChangeArrowheads="1"/>
            </p:cNvSpPr>
            <p:nvPr/>
          </p:nvSpPr>
          <p:spPr bwMode="auto">
            <a:xfrm flipH="1">
              <a:off x="5294587" y="4941451"/>
              <a:ext cx="38153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en-US" altLang="zh-CN" sz="20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6" name="Group 103"/>
          <p:cNvGrpSpPr>
            <a:grpSpLocks/>
          </p:cNvGrpSpPr>
          <p:nvPr/>
        </p:nvGrpSpPr>
        <p:grpSpPr bwMode="auto">
          <a:xfrm>
            <a:off x="1034878" y="6159215"/>
            <a:ext cx="7945827" cy="582612"/>
            <a:chOff x="0" y="0"/>
            <a:chExt cx="1044" cy="367"/>
          </a:xfrm>
        </p:grpSpPr>
        <p:sp>
          <p:nvSpPr>
            <p:cNvPr id="57" name="AutoShape 104"/>
            <p:cNvSpPr>
              <a:spLocks/>
            </p:cNvSpPr>
            <p:nvPr/>
          </p:nvSpPr>
          <p:spPr bwMode="auto">
            <a:xfrm rot="5400000">
              <a:off x="467" y="-476"/>
              <a:ext cx="91" cy="1044"/>
            </a:xfrm>
            <a:prstGeom prst="rightBrace">
              <a:avLst>
                <a:gd name="adj1" fmla="val 95604"/>
                <a:gd name="adj2" fmla="val 47597"/>
              </a:avLst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rot="10800000" vert="eaVert" wrap="none" anchor="ctr"/>
            <a:lstStyle/>
            <a:p>
              <a:pPr algn="ctr" eaLnBrk="0" hangingPunct="0"/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58" name="Text Box 105"/>
            <p:cNvSpPr txBox="1">
              <a:spLocks noChangeArrowheads="1"/>
            </p:cNvSpPr>
            <p:nvPr/>
          </p:nvSpPr>
          <p:spPr bwMode="auto">
            <a:xfrm>
              <a:off x="182" y="136"/>
              <a:ext cx="72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 sz="1800" b="1" dirty="0">
                  <a:latin typeface="Arial" panose="020B0604020202020204" pitchFamily="34" charset="0"/>
                </a:rPr>
                <a:t>共</a:t>
              </a:r>
              <a:r>
                <a:rPr lang="en-US" altLang="zh-CN" sz="1800" b="1" dirty="0">
                  <a:latin typeface="Arial" panose="020B0604020202020204" pitchFamily="34" charset="0"/>
                </a:rPr>
                <a:t>n(n+1)/2+1</a:t>
              </a:r>
              <a:r>
                <a:rPr lang="zh-CN" altLang="en-US" sz="1800" b="1" dirty="0">
                  <a:latin typeface="Arial" panose="020B0604020202020204" pitchFamily="34" charset="0"/>
                </a:rPr>
                <a:t>个元素</a:t>
              </a:r>
            </a:p>
          </p:txBody>
        </p:sp>
      </p:grpSp>
      <p:sp>
        <p:nvSpPr>
          <p:cNvPr id="65" name="直角三角形 64"/>
          <p:cNvSpPr/>
          <p:nvPr/>
        </p:nvSpPr>
        <p:spPr>
          <a:xfrm>
            <a:off x="579265" y="3177408"/>
            <a:ext cx="2752046" cy="1619952"/>
          </a:xfrm>
          <a:prstGeom prst="rtTriangl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Rectangle 2"/>
          <p:cNvSpPr txBox="1">
            <a:spLocks noChangeArrowheads="1"/>
          </p:cNvSpPr>
          <p:nvPr/>
        </p:nvSpPr>
        <p:spPr bwMode="auto">
          <a:xfrm>
            <a:off x="539750" y="188913"/>
            <a:ext cx="779303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r>
              <a:rPr lang="zh-CN" altLang="zh-CN" sz="3600" dirty="0"/>
              <a:t> </a:t>
            </a:r>
            <a:r>
              <a:rPr lang="en-US" altLang="zh-CN" sz="3600" dirty="0"/>
              <a:t>5</a:t>
            </a:r>
            <a:r>
              <a:rPr lang="zh-CN" altLang="zh-CN" sz="3600" dirty="0"/>
              <a:t>.</a:t>
            </a:r>
            <a:r>
              <a:rPr lang="en-US" altLang="zh-CN" sz="3600" dirty="0"/>
              <a:t>2 </a:t>
            </a:r>
            <a:r>
              <a:rPr lang="zh-CN" altLang="en-US" sz="3600" dirty="0">
                <a:solidFill>
                  <a:srgbClr val="333399"/>
                </a:solidFill>
              </a:rPr>
              <a:t>特殊矩阵的压缩存储</a:t>
            </a:r>
          </a:p>
        </p:txBody>
      </p:sp>
      <p:sp>
        <p:nvSpPr>
          <p:cNvPr id="44" name="Text Box 2"/>
          <p:cNvSpPr txBox="1">
            <a:spLocks noChangeArrowheads="1"/>
          </p:cNvSpPr>
          <p:nvPr/>
        </p:nvSpPr>
        <p:spPr bwMode="auto">
          <a:xfrm>
            <a:off x="302118" y="992041"/>
            <a:ext cx="4701930" cy="880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60000"/>
              </a:lnSpc>
              <a:spcBef>
                <a:spcPct val="50000"/>
              </a:spcBef>
              <a:buFont typeface="Wingdings" pitchFamily="2" charset="2"/>
              <a:buChar char="l"/>
            </a:pPr>
            <a:r>
              <a:rPr kumimoji="1" lang="en-US" altLang="zh-CN" sz="320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zh-CN" altLang="en-US" sz="320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上三角矩阵：</a:t>
            </a:r>
            <a:r>
              <a:rPr kumimoji="1" lang="zh-CN" altLang="en-US" sz="3200" dirty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 </a:t>
            </a:r>
            <a:endParaRPr kumimoji="1" lang="zh-CN" altLang="en-US" sz="3200" b="0" dirty="0">
              <a:solidFill>
                <a:schemeClr val="tx1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0" name="Text Box 15"/>
          <p:cNvSpPr txBox="1">
            <a:spLocks noChangeArrowheads="1"/>
          </p:cNvSpPr>
          <p:nvPr/>
        </p:nvSpPr>
        <p:spPr bwMode="auto">
          <a:xfrm flipH="1">
            <a:off x="1152149" y="3960477"/>
            <a:ext cx="35719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i="1" dirty="0">
                <a:solidFill>
                  <a:srgbClr val="FF0000"/>
                </a:solidFill>
              </a:rPr>
              <a:t>c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4791519" y="3072475"/>
            <a:ext cx="3864341" cy="1560156"/>
            <a:chOff x="4791519" y="3072475"/>
            <a:chExt cx="3864341" cy="1560156"/>
          </a:xfrm>
        </p:grpSpPr>
        <p:grpSp>
          <p:nvGrpSpPr>
            <p:cNvPr id="53" name="组合 52"/>
            <p:cNvGrpSpPr/>
            <p:nvPr/>
          </p:nvGrpSpPr>
          <p:grpSpPr>
            <a:xfrm>
              <a:off x="4791519" y="3072475"/>
              <a:ext cx="3864341" cy="1469938"/>
              <a:chOff x="1643042" y="4306781"/>
              <a:chExt cx="4066998" cy="1469938"/>
            </a:xfrm>
          </p:grpSpPr>
          <p:sp>
            <p:nvSpPr>
              <p:cNvPr id="54" name="Text Box 10"/>
              <p:cNvSpPr txBox="1">
                <a:spLocks noChangeArrowheads="1"/>
              </p:cNvSpPr>
              <p:nvPr/>
            </p:nvSpPr>
            <p:spPr bwMode="auto">
              <a:xfrm>
                <a:off x="1643042" y="4787916"/>
                <a:ext cx="60960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kumimoji="1" lang="en-US" altLang="zh-CN" b="1" i="1" dirty="0">
                    <a:solidFill>
                      <a:srgbClr val="3333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kumimoji="1" lang="en-US" altLang="zh-CN" b="1" dirty="0">
                    <a:solidFill>
                      <a:srgbClr val="3333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</a:p>
            </p:txBody>
          </p:sp>
          <p:sp>
            <p:nvSpPr>
              <p:cNvPr id="59" name="Text Box 11"/>
              <p:cNvSpPr txBox="1">
                <a:spLocks noChangeArrowheads="1"/>
              </p:cNvSpPr>
              <p:nvPr/>
            </p:nvSpPr>
            <p:spPr bwMode="auto">
              <a:xfrm>
                <a:off x="4402948" y="5345832"/>
                <a:ext cx="1307092" cy="4308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zh-CN" altLang="en-US" sz="2200" b="1" dirty="0">
                    <a:solidFill>
                      <a:srgbClr val="3333CC"/>
                    </a:solidFill>
                    <a:latin typeface="Times New Roman" panose="02020603050405020304" pitchFamily="18" charset="0"/>
                    <a:ea typeface="楷体" pitchFamily="49" charset="-122"/>
                    <a:cs typeface="Times New Roman" panose="02020603050405020304" pitchFamily="18" charset="0"/>
                  </a:rPr>
                  <a:t>当 </a:t>
                </a:r>
                <a:r>
                  <a:rPr kumimoji="1" lang="en-US" altLang="zh-CN" sz="2200" b="1" i="1" dirty="0" err="1">
                    <a:solidFill>
                      <a:srgbClr val="3333CC"/>
                    </a:solidFill>
                    <a:latin typeface="Times New Roman" panose="02020603050405020304" pitchFamily="18" charset="0"/>
                    <a:ea typeface="楷体" pitchFamily="49" charset="-122"/>
                    <a:cs typeface="Times New Roman" panose="02020603050405020304" pitchFamily="18" charset="0"/>
                  </a:rPr>
                  <a:t>i</a:t>
                </a:r>
                <a:r>
                  <a:rPr kumimoji="1" lang="en-US" altLang="zh-CN" sz="2000" dirty="0">
                    <a:solidFill>
                      <a:srgbClr val="0000FF"/>
                    </a:solidFill>
                    <a:ea typeface="楷体" pitchFamily="49" charset="-122"/>
                    <a:cs typeface="Times New Roman" pitchFamily="18" charset="0"/>
                  </a:rPr>
                  <a:t>&gt;</a:t>
                </a:r>
                <a:r>
                  <a:rPr kumimoji="1" lang="en-US" altLang="zh-CN" sz="2200" b="1" i="1" dirty="0">
                    <a:solidFill>
                      <a:srgbClr val="3333CC"/>
                    </a:solidFill>
                    <a:latin typeface="Times New Roman" panose="02020603050405020304" pitchFamily="18" charset="0"/>
                    <a:ea typeface="楷体" pitchFamily="49" charset="-122"/>
                    <a:cs typeface="Times New Roman" panose="02020603050405020304" pitchFamily="18" charset="0"/>
                  </a:rPr>
                  <a:t>j</a:t>
                </a:r>
                <a:r>
                  <a:rPr kumimoji="1" lang="zh-CN" altLang="en-US" sz="2200" b="1" dirty="0">
                    <a:solidFill>
                      <a:srgbClr val="3333CC"/>
                    </a:solidFill>
                    <a:latin typeface="Times New Roman" panose="02020603050405020304" pitchFamily="18" charset="0"/>
                    <a:ea typeface="楷体" pitchFamily="49" charset="-122"/>
                    <a:cs typeface="Times New Roman" panose="02020603050405020304" pitchFamily="18" charset="0"/>
                  </a:rPr>
                  <a:t>时</a:t>
                </a:r>
              </a:p>
            </p:txBody>
          </p:sp>
          <p:sp>
            <p:nvSpPr>
              <p:cNvPr id="60" name="Text Box 13"/>
              <p:cNvSpPr txBox="1">
                <a:spLocks noChangeArrowheads="1"/>
              </p:cNvSpPr>
              <p:nvPr/>
            </p:nvSpPr>
            <p:spPr bwMode="auto">
              <a:xfrm>
                <a:off x="4402948" y="4348154"/>
                <a:ext cx="1284385" cy="4308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kumimoji="1" lang="zh-CN" altLang="en-US" sz="2200" b="1" dirty="0">
                    <a:solidFill>
                      <a:srgbClr val="3333CC"/>
                    </a:solidFill>
                    <a:latin typeface="Times New Roman" panose="02020603050405020304" pitchFamily="18" charset="0"/>
                    <a:ea typeface="楷体" pitchFamily="49" charset="-122"/>
                    <a:cs typeface="Times New Roman" panose="02020603050405020304" pitchFamily="18" charset="0"/>
                  </a:rPr>
                  <a:t>当</a:t>
                </a:r>
                <a:r>
                  <a:rPr kumimoji="1" lang="en-US" altLang="zh-CN" sz="2200" b="1" i="1" dirty="0" err="1">
                    <a:solidFill>
                      <a:srgbClr val="3333CC"/>
                    </a:solidFill>
                    <a:latin typeface="Times New Roman" panose="02020603050405020304" pitchFamily="18" charset="0"/>
                    <a:ea typeface="楷体" pitchFamily="49" charset="-122"/>
                    <a:cs typeface="Times New Roman" panose="02020603050405020304" pitchFamily="18" charset="0"/>
                  </a:rPr>
                  <a:t>i</a:t>
                </a:r>
                <a:r>
                  <a:rPr kumimoji="1" lang="zh-CN" altLang="en-US" sz="2200" b="1" dirty="0">
                    <a:solidFill>
                      <a:srgbClr val="3333CC"/>
                    </a:solidFill>
                    <a:latin typeface="Times New Roman" panose="02020603050405020304" pitchFamily="18" charset="0"/>
                    <a:ea typeface="楷体" pitchFamily="49" charset="-122"/>
                    <a:cs typeface="Times New Roman" panose="02020603050405020304" pitchFamily="18" charset="0"/>
                  </a:rPr>
                  <a:t>≤</a:t>
                </a:r>
                <a:r>
                  <a:rPr kumimoji="1" lang="en-US" altLang="zh-CN" sz="2200" b="1" i="1" dirty="0">
                    <a:solidFill>
                      <a:srgbClr val="3333CC"/>
                    </a:solidFill>
                    <a:latin typeface="Times New Roman" panose="02020603050405020304" pitchFamily="18" charset="0"/>
                    <a:ea typeface="楷体" pitchFamily="49" charset="-122"/>
                    <a:cs typeface="Times New Roman" panose="02020603050405020304" pitchFamily="18" charset="0"/>
                  </a:rPr>
                  <a:t>j</a:t>
                </a:r>
                <a:r>
                  <a:rPr kumimoji="1" lang="zh-CN" altLang="en-US" sz="2200" b="1" dirty="0">
                    <a:solidFill>
                      <a:srgbClr val="3333CC"/>
                    </a:solidFill>
                    <a:latin typeface="Times New Roman" panose="02020603050405020304" pitchFamily="18" charset="0"/>
                    <a:ea typeface="楷体" pitchFamily="49" charset="-122"/>
                    <a:cs typeface="Times New Roman" panose="02020603050405020304" pitchFamily="18" charset="0"/>
                  </a:rPr>
                  <a:t>时</a:t>
                </a:r>
              </a:p>
            </p:txBody>
          </p:sp>
          <p:sp>
            <p:nvSpPr>
              <p:cNvPr id="61" name="AutoShape 15"/>
              <p:cNvSpPr>
                <a:spLocks/>
              </p:cNvSpPr>
              <p:nvPr/>
            </p:nvSpPr>
            <p:spPr bwMode="auto">
              <a:xfrm>
                <a:off x="2252642" y="4445016"/>
                <a:ext cx="228600" cy="1143000"/>
              </a:xfrm>
              <a:prstGeom prst="leftBrace">
                <a:avLst>
                  <a:gd name="adj1" fmla="val 41667"/>
                  <a:gd name="adj2" fmla="val 50000"/>
                </a:avLst>
              </a:prstGeom>
              <a:noFill/>
              <a:ln w="22225">
                <a:solidFill>
                  <a:srgbClr val="0000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3333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" name="TextBox 25"/>
              <p:cNvSpPr txBox="1"/>
              <p:nvPr/>
            </p:nvSpPr>
            <p:spPr>
              <a:xfrm>
                <a:off x="3015928" y="4306781"/>
                <a:ext cx="500066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36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?</a:t>
                </a:r>
                <a:endParaRPr lang="zh-CN" altLang="en-US" sz="36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" name="组合 87"/>
            <p:cNvGrpSpPr/>
            <p:nvPr/>
          </p:nvGrpSpPr>
          <p:grpSpPr>
            <a:xfrm>
              <a:off x="5857266" y="3917655"/>
              <a:ext cx="1104547" cy="714976"/>
              <a:chOff x="5689757" y="3814032"/>
              <a:chExt cx="1104547" cy="714976"/>
            </a:xfrm>
          </p:grpSpPr>
          <p:cxnSp>
            <p:nvCxnSpPr>
              <p:cNvPr id="89" name="直接连接符 88"/>
              <p:cNvCxnSpPr/>
              <p:nvPr/>
            </p:nvCxnSpPr>
            <p:spPr>
              <a:xfrm>
                <a:off x="5689757" y="4195605"/>
                <a:ext cx="882417" cy="1588"/>
              </a:xfrm>
              <a:prstGeom prst="line">
                <a:avLst/>
              </a:prstGeom>
              <a:ln w="28575">
                <a:solidFill>
                  <a:srgbClr val="0000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0" name="组合 89"/>
              <p:cNvGrpSpPr/>
              <p:nvPr/>
            </p:nvGrpSpPr>
            <p:grpSpPr>
              <a:xfrm>
                <a:off x="5776130" y="3814032"/>
                <a:ext cx="1018174" cy="714976"/>
                <a:chOff x="5661841" y="3837172"/>
                <a:chExt cx="1018174" cy="714976"/>
              </a:xfrm>
            </p:grpSpPr>
            <p:sp>
              <p:nvSpPr>
                <p:cNvPr id="91" name="TextBox 26"/>
                <p:cNvSpPr txBox="1"/>
                <p:nvPr/>
              </p:nvSpPr>
              <p:spPr>
                <a:xfrm>
                  <a:off x="5661841" y="3837172"/>
                  <a:ext cx="1018174" cy="33855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altLang="zh-CN" sz="2200" b="1" i="1" dirty="0">
                      <a:solidFill>
                        <a:srgbClr val="0000FF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</a:t>
                  </a:r>
                  <a:r>
                    <a:rPr lang="en-US" altLang="zh-CN" sz="2200" b="1" dirty="0">
                      <a:solidFill>
                        <a:srgbClr val="0000FF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</a:t>
                  </a:r>
                  <a:r>
                    <a:rPr lang="en-US" altLang="zh-CN" sz="2200" b="1" i="1" dirty="0">
                      <a:solidFill>
                        <a:srgbClr val="0000FF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</a:t>
                  </a:r>
                  <a:r>
                    <a:rPr lang="en-US" altLang="zh-CN" sz="2200" b="1" dirty="0">
                      <a:solidFill>
                        <a:srgbClr val="0000FF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+1)</a:t>
                  </a:r>
                  <a:endParaRPr lang="zh-CN" altLang="en-US" sz="2200" b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2" name="TextBox 28"/>
                <p:cNvSpPr txBox="1"/>
                <p:nvPr/>
              </p:nvSpPr>
              <p:spPr>
                <a:xfrm>
                  <a:off x="5951454" y="4213594"/>
                  <a:ext cx="475148" cy="33855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altLang="zh-CN" sz="2200" b="1" dirty="0">
                      <a:solidFill>
                        <a:srgbClr val="0000FF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  <a:endParaRPr lang="zh-CN" altLang="en-US" sz="2200" b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sp>
        <p:nvSpPr>
          <p:cNvPr id="9" name="Text Box 80"/>
          <p:cNvSpPr txBox="1">
            <a:spLocks noChangeArrowheads="1"/>
          </p:cNvSpPr>
          <p:nvPr/>
        </p:nvSpPr>
        <p:spPr bwMode="auto">
          <a:xfrm>
            <a:off x="592555" y="2794443"/>
            <a:ext cx="5916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0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0,0</a:t>
            </a:r>
          </a:p>
        </p:txBody>
      </p:sp>
      <p:sp>
        <p:nvSpPr>
          <p:cNvPr id="16" name="Text Box 87"/>
          <p:cNvSpPr txBox="1">
            <a:spLocks noChangeArrowheads="1"/>
          </p:cNvSpPr>
          <p:nvPr/>
        </p:nvSpPr>
        <p:spPr bwMode="auto">
          <a:xfrm>
            <a:off x="1433626" y="3316713"/>
            <a:ext cx="59441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0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1,1</a:t>
            </a:r>
          </a:p>
        </p:txBody>
      </p:sp>
      <p:sp>
        <p:nvSpPr>
          <p:cNvPr id="19" name="Text Box 90"/>
          <p:cNvSpPr txBox="1">
            <a:spLocks noChangeArrowheads="1"/>
          </p:cNvSpPr>
          <p:nvPr/>
        </p:nvSpPr>
        <p:spPr bwMode="auto">
          <a:xfrm>
            <a:off x="2389681" y="3794136"/>
            <a:ext cx="3934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b="1" dirty="0">
                <a:latin typeface="Arial" panose="020B0604020202020204" pitchFamily="34" charset="0"/>
              </a:rPr>
              <a:t>…</a:t>
            </a:r>
            <a:endParaRPr lang="en-US" altLang="zh-CN" b="1" baseline="-25000" dirty="0">
              <a:latin typeface="Arial" panose="020B0604020202020204" pitchFamily="34" charset="0"/>
            </a:endParaRPr>
          </a:p>
        </p:txBody>
      </p:sp>
      <p:sp>
        <p:nvSpPr>
          <p:cNvPr id="28" name="Text Box 99"/>
          <p:cNvSpPr txBox="1">
            <a:spLocks noChangeArrowheads="1"/>
          </p:cNvSpPr>
          <p:nvPr/>
        </p:nvSpPr>
        <p:spPr bwMode="auto">
          <a:xfrm>
            <a:off x="3135547" y="4312669"/>
            <a:ext cx="89302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0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n-1,n-1</a:t>
            </a:r>
          </a:p>
        </p:txBody>
      </p:sp>
      <p:sp>
        <p:nvSpPr>
          <p:cNvPr id="62" name="Text Box 81"/>
          <p:cNvSpPr txBox="1">
            <a:spLocks noChangeArrowheads="1"/>
          </p:cNvSpPr>
          <p:nvPr/>
        </p:nvSpPr>
        <p:spPr bwMode="auto">
          <a:xfrm>
            <a:off x="1418967" y="2810536"/>
            <a:ext cx="59441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0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0,1</a:t>
            </a:r>
          </a:p>
        </p:txBody>
      </p:sp>
      <p:sp>
        <p:nvSpPr>
          <p:cNvPr id="63" name="Text Box 82"/>
          <p:cNvSpPr txBox="1">
            <a:spLocks noChangeArrowheads="1"/>
          </p:cNvSpPr>
          <p:nvPr/>
        </p:nvSpPr>
        <p:spPr bwMode="auto">
          <a:xfrm>
            <a:off x="3135664" y="2804837"/>
            <a:ext cx="72179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0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0,n-1</a:t>
            </a:r>
          </a:p>
        </p:txBody>
      </p:sp>
      <p:sp>
        <p:nvSpPr>
          <p:cNvPr id="64" name="Text Box 84"/>
          <p:cNvSpPr txBox="1">
            <a:spLocks noChangeArrowheads="1"/>
          </p:cNvSpPr>
          <p:nvPr/>
        </p:nvSpPr>
        <p:spPr bwMode="auto">
          <a:xfrm>
            <a:off x="2339961" y="3237960"/>
            <a:ext cx="3934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b="1" dirty="0">
                <a:latin typeface="Arial" panose="020B0604020202020204" pitchFamily="34" charset="0"/>
              </a:rPr>
              <a:t>…</a:t>
            </a:r>
            <a:endParaRPr lang="en-US" altLang="zh-CN" b="1" baseline="-25000" dirty="0">
              <a:latin typeface="Arial" panose="020B0604020202020204" pitchFamily="34" charset="0"/>
            </a:endParaRPr>
          </a:p>
        </p:txBody>
      </p:sp>
      <p:sp>
        <p:nvSpPr>
          <p:cNvPr id="66" name="Text Box 88"/>
          <p:cNvSpPr txBox="1">
            <a:spLocks noChangeArrowheads="1"/>
          </p:cNvSpPr>
          <p:nvPr/>
        </p:nvSpPr>
        <p:spPr bwMode="auto">
          <a:xfrm>
            <a:off x="3174049" y="3307233"/>
            <a:ext cx="72179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0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1,n-1</a:t>
            </a:r>
          </a:p>
        </p:txBody>
      </p:sp>
      <p:sp>
        <p:nvSpPr>
          <p:cNvPr id="67" name="Text Box 91"/>
          <p:cNvSpPr txBox="1">
            <a:spLocks noChangeArrowheads="1"/>
          </p:cNvSpPr>
          <p:nvPr/>
        </p:nvSpPr>
        <p:spPr bwMode="auto">
          <a:xfrm>
            <a:off x="2306760" y="2771594"/>
            <a:ext cx="3934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b="1" dirty="0">
                <a:latin typeface="Arial" panose="020B0604020202020204" pitchFamily="34" charset="0"/>
              </a:rPr>
              <a:t>…</a:t>
            </a:r>
            <a:endParaRPr lang="en-US" altLang="zh-CN" b="1" baseline="-25000" dirty="0">
              <a:latin typeface="Arial" panose="020B0604020202020204" pitchFamily="34" charset="0"/>
            </a:endParaRPr>
          </a:p>
        </p:txBody>
      </p:sp>
      <p:sp>
        <p:nvSpPr>
          <p:cNvPr id="68" name="Text Box 98"/>
          <p:cNvSpPr txBox="1">
            <a:spLocks noChangeArrowheads="1"/>
          </p:cNvSpPr>
          <p:nvPr/>
        </p:nvSpPr>
        <p:spPr bwMode="auto">
          <a:xfrm>
            <a:off x="3259601" y="3823967"/>
            <a:ext cx="39344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grpSp>
        <p:nvGrpSpPr>
          <p:cNvPr id="76" name="组合 75"/>
          <p:cNvGrpSpPr/>
          <p:nvPr/>
        </p:nvGrpSpPr>
        <p:grpSpPr>
          <a:xfrm>
            <a:off x="4270661" y="3601062"/>
            <a:ext cx="1127311" cy="1576475"/>
            <a:chOff x="6143636" y="1377781"/>
            <a:chExt cx="670087" cy="1576475"/>
          </a:xfrm>
        </p:grpSpPr>
        <p:sp>
          <p:nvSpPr>
            <p:cNvPr id="77" name="右弧形箭头 76"/>
            <p:cNvSpPr/>
            <p:nvPr/>
          </p:nvSpPr>
          <p:spPr>
            <a:xfrm>
              <a:off x="6143636" y="1797713"/>
              <a:ext cx="285752" cy="1000132"/>
            </a:xfrm>
            <a:prstGeom prst="curvedLef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8" name="TextBox 56"/>
            <p:cNvSpPr txBox="1"/>
            <p:nvPr/>
          </p:nvSpPr>
          <p:spPr>
            <a:xfrm>
              <a:off x="6181328" y="1377781"/>
              <a:ext cx="5715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dirty="0" err="1">
                  <a:solidFill>
                    <a:srgbClr val="FF0000"/>
                  </a:solidFill>
                </a:rPr>
                <a:t>a</a:t>
              </a:r>
              <a:r>
                <a:rPr lang="en-US" altLang="zh-CN" i="1" baseline="-25000" dirty="0" err="1">
                  <a:solidFill>
                    <a:srgbClr val="FF0000"/>
                  </a:solidFill>
                </a:rPr>
                <a:t>i,j</a:t>
              </a:r>
              <a:endParaRPr lang="zh-CN" altLang="en-US" i="1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79" name="TextBox 57"/>
            <p:cNvSpPr txBox="1"/>
            <p:nvPr/>
          </p:nvSpPr>
          <p:spPr>
            <a:xfrm>
              <a:off x="6242219" y="2492591"/>
              <a:ext cx="5715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dirty="0" err="1"/>
                <a:t>sa</a:t>
              </a:r>
              <a:r>
                <a:rPr lang="en-US" altLang="zh-CN" i="1" dirty="0"/>
                <a:t>[k]</a:t>
              </a:r>
              <a:endParaRPr lang="zh-CN" altLang="en-US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51752844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4.07407E-6 L 0.03906 0.41436 " pathEditMode="relative" rAng="0" ptsTypes="AA">
                                      <p:cBhvr>
                                        <p:cTn id="5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44" y="207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750"/>
                            </p:stCondLst>
                            <p:childTnLst>
                              <p:par>
                                <p:cTn id="55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1.11111E-6 L 0.00348 0.40555 " pathEditMode="relative" rAng="0" ptsTypes="AA">
                                      <p:cBhvr>
                                        <p:cTn id="56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" y="20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00"/>
                            </p:stCondLst>
                            <p:childTnLst>
                              <p:par>
                                <p:cTn id="58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1.48148E-6 L -0.02899 0.40671 " pathEditMode="relative" rAng="0" ptsTypes="AA">
                                      <p:cBhvr>
                                        <p:cTn id="59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58" y="20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250"/>
                            </p:stCondLst>
                            <p:childTnLst>
                              <p:par>
                                <p:cTn id="61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4.44444E-6 L -0.07205 0.40625 " pathEditMode="relative" rAng="0" ptsTypes="AA">
                                      <p:cBhvr>
                                        <p:cTn id="62" dur="7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11" y="20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000"/>
                            </p:stCondLst>
                            <p:childTnLst>
                              <p:par>
                                <p:cTn id="64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1.48148E-6 L 0.17639 0.33148 " pathEditMode="relative" rAng="0" ptsTypes="AA">
                                      <p:cBhvr>
                                        <p:cTn id="65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19" y="165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750"/>
                            </p:stCondLst>
                            <p:childTnLst>
                              <p:par>
                                <p:cTn id="67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2.96296E-6 L 0.14688 0.33194 " pathEditMode="relative" rAng="0" ptsTypes="AA">
                                      <p:cBhvr>
                                        <p:cTn id="68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44" y="165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4500"/>
                            </p:stCondLst>
                            <p:childTnLst>
                              <p:par>
                                <p:cTn id="7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2.59259E-6 L 0.11319 0.3331 " pathEditMode="relative" rAng="0" ptsTypes="AA">
                                      <p:cBhvr>
                                        <p:cTn id="71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60" y="16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250"/>
                            </p:stCondLst>
                            <p:childTnLst>
                              <p:par>
                                <p:cTn id="73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4.44444E-6 L 0.28472 0.25509 " pathEditMode="relative" rAng="0" ptsTypes="AA">
                                      <p:cBhvr>
                                        <p:cTn id="74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236" y="127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6000"/>
                            </p:stCondLst>
                            <p:childTnLst>
                              <p:par>
                                <p:cTn id="76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4.44444E-6 L 0.27153 0.25763 " pathEditMode="relative" rAng="0" ptsTypes="AA">
                                      <p:cBhvr>
                                        <p:cTn id="77" dur="7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576" y="12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6750"/>
                            </p:stCondLst>
                            <p:childTnLst>
                              <p:par>
                                <p:cTn id="7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85185E-6 L 0.36007 0.19861 " pathEditMode="relative" rAng="0" ptsTypes="AA">
                                      <p:cBhvr>
                                        <p:cTn id="80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003" y="99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1.11111E-6 L 0.76579 0.23658 " pathEditMode="relative" rAng="0" ptsTypes="AA">
                                      <p:cBhvr>
                                        <p:cTn id="84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281" y="118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000"/>
                            </p:stCondLst>
                            <p:childTnLst>
                              <p:par>
                                <p:cTn id="8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50" grpId="0"/>
      <p:bldP spid="50" grpId="1"/>
      <p:bldP spid="9" grpId="0"/>
      <p:bldP spid="9" grpId="1"/>
      <p:bldP spid="16" grpId="0"/>
      <p:bldP spid="16" grpId="1"/>
      <p:bldP spid="19" grpId="0"/>
      <p:bldP spid="19" grpId="1"/>
      <p:bldP spid="28" grpId="0"/>
      <p:bldP spid="28" grpId="1"/>
      <p:bldP spid="62" grpId="0"/>
      <p:bldP spid="62" grpId="1"/>
      <p:bldP spid="63" grpId="0"/>
      <p:bldP spid="63" grpId="1"/>
      <p:bldP spid="64" grpId="0"/>
      <p:bldP spid="64" grpId="1"/>
      <p:bldP spid="66" grpId="0"/>
      <p:bldP spid="66" grpId="1"/>
      <p:bldP spid="67" grpId="0"/>
      <p:bldP spid="67" grpId="1"/>
      <p:bldP spid="68" grpId="0"/>
      <p:bldP spid="68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46858" y="1233488"/>
            <a:ext cx="3289038" cy="6477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l" eaLnBrk="0" hangingPunct="0">
              <a:lnSpc>
                <a:spcPct val="115000"/>
              </a:lnSpc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</a:pPr>
            <a:r>
              <a:rPr lang="en-US" altLang="zh-CN" sz="32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3</a:t>
            </a:r>
            <a:r>
              <a:rPr lang="zh-CN" altLang="en-US" sz="32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、稀疏矩阵 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9254" y="1988841"/>
            <a:ext cx="7753534" cy="1728192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0" hangingPunct="0">
              <a:lnSpc>
                <a:spcPct val="115000"/>
              </a:lnSpc>
              <a:buSzPct val="80000"/>
            </a:pPr>
            <a:r>
              <a:rPr lang="zh-CN" altLang="en-US" sz="2800" dirty="0">
                <a:solidFill>
                  <a:srgbClr val="33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设矩阵</a:t>
            </a:r>
            <a:r>
              <a:rPr lang="en-US" altLang="zh-CN" sz="2800" dirty="0">
                <a:solidFill>
                  <a:srgbClr val="3333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800" i="1" baseline="-25000" dirty="0">
                <a:solidFill>
                  <a:srgbClr val="3333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mn</a:t>
            </a:r>
            <a:r>
              <a:rPr lang="zh-CN" altLang="en-US" sz="2800" dirty="0">
                <a:solidFill>
                  <a:srgbClr val="33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中有</a:t>
            </a:r>
            <a:r>
              <a:rPr lang="en-US" altLang="zh-CN" sz="2800" i="1" dirty="0">
                <a:solidFill>
                  <a:srgbClr val="3333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zh-CN" altLang="en-US" sz="2800" dirty="0">
                <a:solidFill>
                  <a:srgbClr val="33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个非零元素，若</a:t>
            </a:r>
            <a:r>
              <a:rPr lang="en-US" altLang="zh-CN" sz="2800" i="1" dirty="0">
                <a:solidFill>
                  <a:srgbClr val="3333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zh-CN" altLang="en-US" sz="2800" dirty="0">
                <a:solidFill>
                  <a:srgbClr val="33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远远小于矩阵元素的总数（即</a:t>
            </a:r>
            <a:r>
              <a:rPr lang="en-US" altLang="zh-CN" sz="2800" i="1" dirty="0">
                <a:solidFill>
                  <a:srgbClr val="3333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800" dirty="0">
                <a:solidFill>
                  <a:srgbClr val="3333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&lt;&lt;</a:t>
            </a:r>
            <a:r>
              <a:rPr lang="en-US" altLang="zh-CN" sz="2800" i="1" dirty="0" err="1">
                <a:solidFill>
                  <a:srgbClr val="3333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en-US" altLang="zh-CN" sz="2800" dirty="0" err="1">
                <a:solidFill>
                  <a:srgbClr val="3333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×</a:t>
            </a:r>
            <a:r>
              <a:rPr lang="en-US" altLang="zh-CN" sz="2800" i="1" dirty="0" err="1">
                <a:solidFill>
                  <a:srgbClr val="3333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2800" dirty="0">
                <a:solidFill>
                  <a:srgbClr val="33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），则称</a:t>
            </a:r>
            <a:r>
              <a:rPr lang="en-US" altLang="zh-CN" sz="2800" dirty="0">
                <a:solidFill>
                  <a:srgbClr val="3333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800" dirty="0">
                <a:solidFill>
                  <a:srgbClr val="33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为</a:t>
            </a:r>
            <a:r>
              <a:rPr lang="zh-CN" altLang="en-US" sz="28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稀疏矩阵</a:t>
            </a:r>
            <a:r>
              <a:rPr lang="zh-CN" altLang="en-US" sz="2800" dirty="0">
                <a:solidFill>
                  <a:srgbClr val="33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； </a:t>
            </a:r>
            <a:r>
              <a:rPr lang="en-US" altLang="zh-CN" sz="2800" i="1" dirty="0">
                <a:solidFill>
                  <a:srgbClr val="3333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2800" dirty="0">
                <a:solidFill>
                  <a:srgbClr val="3333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sz="2800" i="1" dirty="0">
                <a:solidFill>
                  <a:srgbClr val="3333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800" dirty="0">
                <a:solidFill>
                  <a:srgbClr val="3333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/(</a:t>
            </a:r>
            <a:r>
              <a:rPr lang="en-US" altLang="zh-CN" sz="2800" i="1" dirty="0">
                <a:solidFill>
                  <a:srgbClr val="3333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en-US" altLang="zh-CN" sz="2800" dirty="0">
                <a:solidFill>
                  <a:srgbClr val="3333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*</a:t>
            </a:r>
            <a:r>
              <a:rPr lang="en-US" altLang="zh-CN" sz="2800" i="1" dirty="0">
                <a:solidFill>
                  <a:srgbClr val="3333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800" dirty="0">
                <a:solidFill>
                  <a:srgbClr val="3333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</a:t>
            </a:r>
            <a:r>
              <a:rPr lang="zh-CN" altLang="en-US" sz="2800" dirty="0">
                <a:solidFill>
                  <a:srgbClr val="33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为矩阵的</a:t>
            </a:r>
            <a:r>
              <a:rPr lang="zh-CN" altLang="en-US" sz="28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稀疏因子</a:t>
            </a:r>
            <a:r>
              <a:rPr lang="zh-CN" altLang="en-US" sz="2800" dirty="0">
                <a:solidFill>
                  <a:srgbClr val="33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 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539750" y="188913"/>
            <a:ext cx="779303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r>
              <a:rPr lang="zh-CN" altLang="zh-CN" sz="3600" dirty="0"/>
              <a:t> </a:t>
            </a:r>
            <a:r>
              <a:rPr lang="en-US" altLang="zh-CN" sz="3600" dirty="0"/>
              <a:t>5</a:t>
            </a:r>
            <a:r>
              <a:rPr lang="zh-CN" altLang="zh-CN" sz="3600" dirty="0"/>
              <a:t>.</a:t>
            </a:r>
            <a:r>
              <a:rPr lang="en-US" altLang="zh-CN" sz="3600" dirty="0"/>
              <a:t>2 </a:t>
            </a:r>
            <a:r>
              <a:rPr lang="zh-CN" altLang="en-US" sz="3600" dirty="0">
                <a:solidFill>
                  <a:srgbClr val="333399"/>
                </a:solidFill>
              </a:rPr>
              <a:t>特殊矩阵的压缩存储</a:t>
            </a:r>
          </a:p>
        </p:txBody>
      </p:sp>
      <p:sp>
        <p:nvSpPr>
          <p:cNvPr id="2" name="矩形 1"/>
          <p:cNvSpPr/>
          <p:nvPr/>
        </p:nvSpPr>
        <p:spPr>
          <a:xfrm>
            <a:off x="579254" y="3849174"/>
            <a:ext cx="8100392" cy="102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0" hangingPunct="0">
              <a:lnSpc>
                <a:spcPct val="115000"/>
              </a:lnSpc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</a:pPr>
            <a:r>
              <a:rPr lang="zh-CN" altLang="en-US" sz="2800" dirty="0">
                <a:solidFill>
                  <a:srgbClr val="33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稀疏矩阵的压缩存储方法是只存储</a:t>
            </a:r>
            <a:r>
              <a:rPr lang="zh-CN" altLang="en-US" sz="28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非零元素</a:t>
            </a:r>
            <a:r>
              <a:rPr lang="zh-CN" altLang="en-US" sz="2800" dirty="0">
                <a:solidFill>
                  <a:srgbClr val="33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</p:txBody>
      </p:sp>
    </p:spTree>
  </p:cSld>
  <p:clrMapOvr>
    <a:masterClrMapping/>
  </p:clrMapOvr>
  <p:transition spd="slow">
    <p:strips dir="r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188913"/>
            <a:ext cx="8540750" cy="792162"/>
          </a:xfrm>
        </p:spPr>
        <p:txBody>
          <a:bodyPr/>
          <a:lstStyle/>
          <a:p>
            <a:r>
              <a:rPr lang="zh-CN" altLang="en-US">
                <a:solidFill>
                  <a:srgbClr val="0000FF"/>
                </a:solidFill>
              </a:rPr>
              <a:t>本章主要内容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1640" y="1628800"/>
            <a:ext cx="6583363" cy="37338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数组的定义及使用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特殊矩阵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广义表的定义及使用</a:t>
            </a:r>
          </a:p>
        </p:txBody>
      </p:sp>
    </p:spTree>
  </p:cSld>
  <p:clrMapOvr>
    <a:masterClrMapping/>
  </p:clrMapOvr>
  <p:transition spd="slow">
    <p:strips dir="r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46858" y="1233488"/>
            <a:ext cx="3289038" cy="6477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l" eaLnBrk="0" hangingPunct="0">
              <a:lnSpc>
                <a:spcPct val="115000"/>
              </a:lnSpc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</a:pPr>
            <a:r>
              <a:rPr lang="en-US" altLang="zh-CN" sz="32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3</a:t>
            </a:r>
            <a:r>
              <a:rPr lang="zh-CN" altLang="en-US" sz="32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、稀疏矩阵 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4096" y="1960149"/>
            <a:ext cx="5720938" cy="635827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spcBef>
                <a:spcPct val="50000"/>
              </a:spcBef>
              <a:buNone/>
            </a:pPr>
            <a:r>
              <a:rPr lang="en-US" altLang="zh-CN" sz="2800" dirty="0">
                <a:solidFill>
                  <a:srgbClr val="99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1) </a:t>
            </a:r>
            <a:r>
              <a:rPr lang="zh-CN" altLang="en-US" sz="2800" dirty="0">
                <a:solidFill>
                  <a:srgbClr val="99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稀疏矩阵的三元组表示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539750" y="188913"/>
            <a:ext cx="779303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r>
              <a:rPr lang="zh-CN" altLang="zh-CN" sz="3600" dirty="0"/>
              <a:t> </a:t>
            </a:r>
            <a:r>
              <a:rPr lang="en-US" altLang="zh-CN" sz="3600" dirty="0"/>
              <a:t>5</a:t>
            </a:r>
            <a:r>
              <a:rPr lang="zh-CN" altLang="zh-CN" sz="3600" dirty="0"/>
              <a:t>.</a:t>
            </a:r>
            <a:r>
              <a:rPr lang="en-US" altLang="zh-CN" sz="3600" dirty="0"/>
              <a:t>2 </a:t>
            </a:r>
            <a:r>
              <a:rPr lang="zh-CN" altLang="en-US" sz="3600" dirty="0">
                <a:solidFill>
                  <a:srgbClr val="333399"/>
                </a:solidFill>
              </a:rPr>
              <a:t>特殊矩阵的压缩存储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455400" y="2715626"/>
            <a:ext cx="8006336" cy="1080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342900" indent="-342900" eaLnBrk="0" hangingPunct="0">
              <a:lnSpc>
                <a:spcPct val="115000"/>
              </a:lnSpc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rgbClr val="333399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 dirty="0"/>
              <a:t>稀疏矩阵中的任意一个非零元素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i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zh-CN" altLang="en-US" dirty="0"/>
              <a:t>由一个三元组 </a:t>
            </a:r>
            <a:r>
              <a:rPr lang="en-US" altLang="zh-CN" dirty="0"/>
              <a:t>(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i+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j+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i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en-US" altLang="zh-CN" dirty="0"/>
              <a:t>)</a:t>
            </a:r>
            <a:r>
              <a:rPr lang="zh-CN" altLang="en-US" dirty="0"/>
              <a:t>唯一确定</a:t>
            </a:r>
            <a:endParaRPr lang="en-US" altLang="zh-CN" dirty="0"/>
          </a:p>
        </p:txBody>
      </p:sp>
      <p:sp>
        <p:nvSpPr>
          <p:cNvPr id="2" name="矩形 1"/>
          <p:cNvSpPr/>
          <p:nvPr/>
        </p:nvSpPr>
        <p:spPr>
          <a:xfrm>
            <a:off x="454096" y="3964945"/>
            <a:ext cx="8478688" cy="102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0" hangingPunct="0">
              <a:lnSpc>
                <a:spcPct val="115000"/>
              </a:lnSpc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</a:pPr>
            <a:r>
              <a:rPr lang="zh-CN" altLang="en-US" sz="2800" dirty="0">
                <a:solidFill>
                  <a:srgbClr val="33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稀疏矩阵中的所有非零元素构成</a:t>
            </a:r>
            <a:r>
              <a:rPr lang="zh-CN" altLang="en-US" sz="28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三元组线性表</a:t>
            </a:r>
            <a:r>
              <a:rPr lang="zh-CN" altLang="en-US" sz="2800" dirty="0">
                <a:solidFill>
                  <a:srgbClr val="33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75110"/>
            <a:ext cx="2952381" cy="20000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3419873" y="5334297"/>
            <a:ext cx="57567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800" dirty="0">
                <a:solidFill>
                  <a:srgbClr val="3333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(1,2,7),(1,4,4),(2,1,3),(3.5.1),(4,2,6)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9" name="下箭头 8"/>
          <p:cNvSpPr/>
          <p:nvPr/>
        </p:nvSpPr>
        <p:spPr>
          <a:xfrm rot="16200000">
            <a:off x="2883955" y="5307875"/>
            <a:ext cx="495771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973552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46858" y="1233488"/>
            <a:ext cx="3289038" cy="6477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l" eaLnBrk="0" hangingPunct="0">
              <a:lnSpc>
                <a:spcPct val="115000"/>
              </a:lnSpc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</a:pPr>
            <a:r>
              <a:rPr lang="en-US" altLang="zh-CN" sz="32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3</a:t>
            </a:r>
            <a:r>
              <a:rPr lang="zh-CN" altLang="en-US" sz="32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、稀疏矩阵 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4096" y="1960149"/>
            <a:ext cx="5720938" cy="635827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spcBef>
                <a:spcPct val="50000"/>
              </a:spcBef>
              <a:buNone/>
            </a:pPr>
            <a:r>
              <a:rPr lang="en-US" altLang="zh-CN" sz="2800" dirty="0">
                <a:solidFill>
                  <a:srgbClr val="99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1) </a:t>
            </a:r>
            <a:r>
              <a:rPr lang="zh-CN" altLang="en-US" sz="2800" dirty="0">
                <a:solidFill>
                  <a:srgbClr val="99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稀疏矩阵的三元组表示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539750" y="188913"/>
            <a:ext cx="779303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r>
              <a:rPr lang="zh-CN" altLang="zh-CN" sz="3600" dirty="0"/>
              <a:t> </a:t>
            </a:r>
            <a:r>
              <a:rPr lang="en-US" altLang="zh-CN" sz="3600" dirty="0"/>
              <a:t>5</a:t>
            </a:r>
            <a:r>
              <a:rPr lang="zh-CN" altLang="zh-CN" sz="3600" dirty="0"/>
              <a:t>.</a:t>
            </a:r>
            <a:r>
              <a:rPr lang="en-US" altLang="zh-CN" sz="3600" dirty="0"/>
              <a:t>2 </a:t>
            </a:r>
            <a:r>
              <a:rPr lang="zh-CN" altLang="en-US" sz="3600" dirty="0">
                <a:solidFill>
                  <a:srgbClr val="333399"/>
                </a:solidFill>
              </a:rPr>
              <a:t>特殊矩阵的压缩存储</a:t>
            </a:r>
          </a:p>
        </p:txBody>
      </p:sp>
      <p:sp>
        <p:nvSpPr>
          <p:cNvPr id="3" name="矩形 2"/>
          <p:cNvSpPr/>
          <p:nvPr/>
        </p:nvSpPr>
        <p:spPr>
          <a:xfrm>
            <a:off x="459688" y="2623432"/>
            <a:ext cx="8172399" cy="1515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0" hangingPunct="0">
              <a:lnSpc>
                <a:spcPct val="115000"/>
              </a:lnSpc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</a:pPr>
            <a:r>
              <a:rPr lang="zh-CN" altLang="en-US" sz="2800" dirty="0">
                <a:solidFill>
                  <a:srgbClr val="33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用一个按</a:t>
            </a:r>
            <a:r>
              <a:rPr lang="zh-CN" altLang="en-US" sz="28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行序优先</a:t>
            </a:r>
            <a:r>
              <a:rPr lang="zh-CN" altLang="en-US" sz="2800" dirty="0">
                <a:solidFill>
                  <a:srgbClr val="33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存储的</a:t>
            </a:r>
            <a:r>
              <a:rPr lang="zh-CN" altLang="en-US" sz="28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线性顺序表</a:t>
            </a:r>
            <a:r>
              <a:rPr lang="zh-CN" altLang="en-US" sz="2800" dirty="0">
                <a:solidFill>
                  <a:srgbClr val="33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存储稀疏矩阵中的所有元素－</a:t>
            </a:r>
            <a:r>
              <a:rPr lang="zh-CN" altLang="en-US" sz="28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三元组顺序表</a:t>
            </a:r>
            <a:r>
              <a:rPr lang="zh-CN" altLang="en-US" sz="2800" dirty="0">
                <a:solidFill>
                  <a:srgbClr val="33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，记为（</a:t>
            </a:r>
            <a:r>
              <a:rPr lang="en-US" altLang="zh-CN" sz="2800" i="1" dirty="0" err="1">
                <a:solidFill>
                  <a:srgbClr val="3333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sz="2800" i="1" dirty="0">
                <a:solidFill>
                  <a:srgbClr val="3333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800" i="1" dirty="0">
                <a:solidFill>
                  <a:srgbClr val="3333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lang="zh-CN" altLang="en-US" sz="2800" i="1" dirty="0">
                <a:solidFill>
                  <a:srgbClr val="3333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800" i="1" dirty="0">
                <a:solidFill>
                  <a:srgbClr val="3333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zh-CN" altLang="en-US" sz="2800" dirty="0">
                <a:solidFill>
                  <a:srgbClr val="33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</a:p>
        </p:txBody>
      </p:sp>
      <p:graphicFrame>
        <p:nvGraphicFramePr>
          <p:cNvPr id="7" name="Group 4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74410468"/>
              </p:ext>
            </p:extLst>
          </p:nvPr>
        </p:nvGraphicFramePr>
        <p:xfrm>
          <a:off x="5364088" y="4139040"/>
          <a:ext cx="2808287" cy="2377440"/>
        </p:xfrm>
        <a:graphic>
          <a:graphicData uri="http://schemas.openxmlformats.org/drawingml/2006/table">
            <a:tbl>
              <a:tblPr/>
              <a:tblGrid>
                <a:gridCol w="936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5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54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</a:t>
                      </a:r>
                      <a:endParaRPr kumimoji="0" lang="en-US" altLang="zh-CN" sz="2000" b="1" i="1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v</a:t>
                      </a:r>
                      <a:endParaRPr kumimoji="0" lang="en-US" altLang="zh-CN" sz="2000" b="1" i="1" u="none" strike="noStrike" cap="none" normalizeH="0" baseline="-2500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4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54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54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44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54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8" name="组合 7"/>
          <p:cNvGrpSpPr/>
          <p:nvPr/>
        </p:nvGrpSpPr>
        <p:grpSpPr>
          <a:xfrm>
            <a:off x="385537" y="4499559"/>
            <a:ext cx="3264793" cy="1652041"/>
            <a:chOff x="416097" y="3259241"/>
            <a:chExt cx="3264793" cy="1652041"/>
          </a:xfrm>
        </p:grpSpPr>
        <p:sp>
          <p:nvSpPr>
            <p:cNvPr id="9" name="TextBox 16"/>
            <p:cNvSpPr txBox="1"/>
            <p:nvPr/>
          </p:nvSpPr>
          <p:spPr>
            <a:xfrm>
              <a:off x="416097" y="3789762"/>
              <a:ext cx="9286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dirty="0"/>
                <a:t>A</a:t>
              </a:r>
              <a:r>
                <a:rPr lang="en-US" altLang="zh-CN" sz="2000" baseline="-25000" dirty="0"/>
                <a:t>4 ×5</a:t>
              </a:r>
              <a:r>
                <a:rPr lang="en-US" altLang="zh-CN" sz="2000" dirty="0"/>
                <a:t>=</a:t>
              </a:r>
              <a:endParaRPr lang="zh-CN" altLang="en-US" sz="2000" dirty="0"/>
            </a:p>
          </p:txBody>
        </p:sp>
        <p:sp>
          <p:nvSpPr>
            <p:cNvPr id="10" name="TextBox 17"/>
            <p:cNvSpPr txBox="1"/>
            <p:nvPr/>
          </p:nvSpPr>
          <p:spPr>
            <a:xfrm>
              <a:off x="1537750" y="3293392"/>
              <a:ext cx="214314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2000" dirty="0"/>
                <a:t>0   </a:t>
              </a:r>
              <a:r>
                <a:rPr lang="en-US" altLang="zh-CN" sz="2000" dirty="0">
                  <a:solidFill>
                    <a:srgbClr val="FF0000"/>
                  </a:solidFill>
                </a:rPr>
                <a:t>7</a:t>
              </a:r>
              <a:r>
                <a:rPr lang="en-US" altLang="zh-CN" sz="2000" dirty="0"/>
                <a:t>   </a:t>
              </a:r>
              <a:r>
                <a:rPr lang="en-US" altLang="zh-CN" sz="20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0</a:t>
              </a:r>
              <a:r>
                <a:rPr lang="en-US" altLang="zh-CN" sz="2000" dirty="0"/>
                <a:t>   </a:t>
              </a:r>
              <a:r>
                <a:rPr lang="en-US" altLang="zh-CN" sz="2000" dirty="0">
                  <a:solidFill>
                    <a:srgbClr val="FF0000"/>
                  </a:solidFill>
                </a:rPr>
                <a:t>4</a:t>
              </a:r>
              <a:r>
                <a:rPr lang="en-US" altLang="zh-CN" sz="2000" dirty="0"/>
                <a:t>   0     </a:t>
              </a:r>
              <a:endParaRPr lang="zh-CN" altLang="en-US" sz="2000" dirty="0"/>
            </a:p>
          </p:txBody>
        </p:sp>
        <p:sp>
          <p:nvSpPr>
            <p:cNvPr id="11" name="TextBox 18"/>
            <p:cNvSpPr txBox="1"/>
            <p:nvPr/>
          </p:nvSpPr>
          <p:spPr>
            <a:xfrm>
              <a:off x="1537750" y="3639601"/>
              <a:ext cx="1856594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2000" dirty="0">
                  <a:solidFill>
                    <a:srgbClr val="FF0000"/>
                  </a:solidFill>
                </a:rPr>
                <a:t>3</a:t>
              </a:r>
              <a:r>
                <a:rPr lang="en-US" altLang="zh-CN" sz="2000" dirty="0"/>
                <a:t>   0   0   0   0</a:t>
              </a:r>
              <a:endParaRPr lang="zh-CN" altLang="en-US" sz="2000" dirty="0"/>
            </a:p>
          </p:txBody>
        </p:sp>
        <p:sp>
          <p:nvSpPr>
            <p:cNvPr id="12" name="TextBox 20"/>
            <p:cNvSpPr txBox="1"/>
            <p:nvPr/>
          </p:nvSpPr>
          <p:spPr>
            <a:xfrm>
              <a:off x="1545188" y="3989666"/>
              <a:ext cx="1856594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2000" dirty="0"/>
                <a:t>0   0   0   0   </a:t>
              </a:r>
              <a:r>
                <a:rPr lang="en-US" altLang="zh-CN" sz="2000" dirty="0">
                  <a:solidFill>
                    <a:srgbClr val="FF0000"/>
                  </a:solidFill>
                </a:rPr>
                <a:t>1</a:t>
              </a:r>
              <a:endParaRPr lang="zh-CN" alt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13" name="TextBox 21"/>
            <p:cNvSpPr txBox="1"/>
            <p:nvPr/>
          </p:nvSpPr>
          <p:spPr>
            <a:xfrm>
              <a:off x="1547593" y="4394405"/>
              <a:ext cx="1737313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2000" dirty="0"/>
                <a:t>0  </a:t>
              </a:r>
              <a:r>
                <a:rPr lang="en-US" altLang="zh-CN" sz="2000" dirty="0">
                  <a:solidFill>
                    <a:srgbClr val="FF0000"/>
                  </a:solidFill>
                </a:rPr>
                <a:t> 6   </a:t>
              </a:r>
              <a:r>
                <a:rPr lang="en-US" altLang="zh-CN" sz="2000" dirty="0"/>
                <a:t>0   0   0</a:t>
              </a:r>
              <a:endParaRPr lang="zh-CN" altLang="en-US" sz="2000" dirty="0"/>
            </a:p>
          </p:txBody>
        </p:sp>
        <p:grpSp>
          <p:nvGrpSpPr>
            <p:cNvPr id="14" name="组合 13"/>
            <p:cNvGrpSpPr/>
            <p:nvPr/>
          </p:nvGrpSpPr>
          <p:grpSpPr>
            <a:xfrm>
              <a:off x="3135787" y="3259241"/>
              <a:ext cx="265995" cy="1652041"/>
              <a:chOff x="3135787" y="3259241"/>
              <a:chExt cx="265995" cy="1652041"/>
            </a:xfrm>
          </p:grpSpPr>
          <p:cxnSp>
            <p:nvCxnSpPr>
              <p:cNvPr id="18" name="直接连接符 17"/>
              <p:cNvCxnSpPr/>
              <p:nvPr/>
            </p:nvCxnSpPr>
            <p:spPr>
              <a:xfrm>
                <a:off x="3258503" y="3259241"/>
                <a:ext cx="16524" cy="1494060"/>
              </a:xfrm>
              <a:prstGeom prst="line">
                <a:avLst/>
              </a:prstGeom>
              <a:ln w="28575">
                <a:solidFill>
                  <a:srgbClr val="9900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连接符 18"/>
              <p:cNvCxnSpPr/>
              <p:nvPr/>
            </p:nvCxnSpPr>
            <p:spPr>
              <a:xfrm>
                <a:off x="3139422" y="3278832"/>
                <a:ext cx="142876" cy="1588"/>
              </a:xfrm>
              <a:prstGeom prst="line">
                <a:avLst/>
              </a:prstGeom>
              <a:ln w="28575">
                <a:solidFill>
                  <a:srgbClr val="9900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/>
              <p:cNvCxnSpPr/>
              <p:nvPr/>
            </p:nvCxnSpPr>
            <p:spPr>
              <a:xfrm flipH="1" flipV="1">
                <a:off x="3390094" y="4901485"/>
                <a:ext cx="11688" cy="9797"/>
              </a:xfrm>
              <a:prstGeom prst="line">
                <a:avLst/>
              </a:prstGeom>
              <a:ln w="28575">
                <a:solidFill>
                  <a:srgbClr val="9900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/>
              <p:cNvCxnSpPr/>
              <p:nvPr/>
            </p:nvCxnSpPr>
            <p:spPr>
              <a:xfrm>
                <a:off x="3135787" y="4757993"/>
                <a:ext cx="142876" cy="1588"/>
              </a:xfrm>
              <a:prstGeom prst="line">
                <a:avLst/>
              </a:prstGeom>
              <a:ln w="28575">
                <a:solidFill>
                  <a:srgbClr val="9900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" name="直接连接符 14"/>
            <p:cNvCxnSpPr/>
            <p:nvPr/>
          </p:nvCxnSpPr>
          <p:spPr>
            <a:xfrm>
              <a:off x="1434181" y="3269035"/>
              <a:ext cx="4603" cy="1484266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1441452" y="3273490"/>
              <a:ext cx="142876" cy="1588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1441452" y="4725359"/>
              <a:ext cx="142876" cy="1588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右箭头 21"/>
          <p:cNvSpPr/>
          <p:nvPr/>
        </p:nvSpPr>
        <p:spPr>
          <a:xfrm>
            <a:off x="3819167" y="4928586"/>
            <a:ext cx="732438" cy="5016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7020565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83916" y="1969419"/>
            <a:ext cx="7992690" cy="2376165"/>
          </a:xfr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＃</a:t>
            </a:r>
            <a:r>
              <a:rPr lang="en-US" altLang="zh-CN" sz="2800" dirty="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define MAXSIZE  1000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typedef </a:t>
            </a:r>
            <a:r>
              <a:rPr lang="en-US" altLang="zh-CN" sz="2800" dirty="0" err="1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struct</a:t>
            </a:r>
            <a:r>
              <a:rPr lang="en-US" altLang="zh-CN" sz="2800" dirty="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{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dirty="0" err="1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800" dirty="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800" dirty="0" err="1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i,j</a:t>
            </a:r>
            <a:r>
              <a:rPr lang="en-US" altLang="zh-CN" sz="2800" dirty="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                    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/* 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非零元素的行、列号 *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/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800" dirty="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 err="1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DataType</a:t>
            </a:r>
            <a:r>
              <a:rPr lang="en-US" altLang="zh-CN" sz="2800" dirty="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v</a:t>
            </a:r>
            <a:r>
              <a:rPr lang="en-US" altLang="zh-CN" sz="2800" dirty="0">
                <a:solidFill>
                  <a:srgbClr val="002A7E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;     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/* 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非零元素的值 *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/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800" dirty="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}triple;      </a:t>
            </a:r>
            <a:r>
              <a:rPr lang="zh-CN" altLang="en-US" sz="2800" dirty="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/*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三元组结点定义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*/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539750" y="188913"/>
            <a:ext cx="779303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r>
              <a:rPr lang="zh-CN" altLang="zh-CN" sz="3600" dirty="0"/>
              <a:t> </a:t>
            </a:r>
            <a:r>
              <a:rPr lang="en-US" altLang="zh-CN" sz="3600" dirty="0"/>
              <a:t>5</a:t>
            </a:r>
            <a:r>
              <a:rPr lang="zh-CN" altLang="zh-CN" sz="3600" dirty="0"/>
              <a:t>.</a:t>
            </a:r>
            <a:r>
              <a:rPr lang="en-US" altLang="zh-CN" sz="3600" dirty="0"/>
              <a:t>2 </a:t>
            </a:r>
            <a:r>
              <a:rPr lang="zh-CN" altLang="en-US" sz="3600" dirty="0">
                <a:solidFill>
                  <a:srgbClr val="333399"/>
                </a:solidFill>
              </a:rPr>
              <a:t>特殊矩阵的压缩存储</a:t>
            </a:r>
          </a:p>
        </p:txBody>
      </p:sp>
      <p:sp>
        <p:nvSpPr>
          <p:cNvPr id="2" name="矩形 1"/>
          <p:cNvSpPr/>
          <p:nvPr/>
        </p:nvSpPr>
        <p:spPr>
          <a:xfrm>
            <a:off x="483916" y="4581128"/>
            <a:ext cx="8048524" cy="1643527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accent5">
                  <a:lumMod val="75000"/>
                </a:schemeClr>
              </a:gs>
            </a:gsLst>
            <a:lin ang="2700000" scaled="1"/>
            <a:tileRect/>
          </a:gradFill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rgbClr val="002A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typedef </a:t>
            </a:r>
            <a:r>
              <a:rPr lang="en-US" altLang="zh-CN" sz="2800" dirty="0" err="1">
                <a:solidFill>
                  <a:srgbClr val="002A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altLang="zh-CN" sz="2800" dirty="0">
                <a:solidFill>
                  <a:srgbClr val="002A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800" dirty="0">
                <a:solidFill>
                  <a:srgbClr val="002A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triple  data[</a:t>
            </a:r>
            <a:r>
              <a:rPr lang="en-US" altLang="zh-CN" sz="2800" dirty="0" err="1">
                <a:solidFill>
                  <a:srgbClr val="002A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maxsize</a:t>
            </a:r>
            <a:r>
              <a:rPr lang="en-US" altLang="zh-CN" sz="2800" dirty="0">
                <a:solidFill>
                  <a:srgbClr val="002A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];   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/* 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三元组表 *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/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800" dirty="0">
                <a:solidFill>
                  <a:srgbClr val="002A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zh-CN" sz="2800" dirty="0" err="1">
                <a:solidFill>
                  <a:srgbClr val="002A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800" dirty="0">
                <a:solidFill>
                  <a:srgbClr val="002A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800" dirty="0" err="1">
                <a:solidFill>
                  <a:srgbClr val="002A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m,n,t</a:t>
            </a:r>
            <a:r>
              <a:rPr lang="en-US" altLang="zh-CN" sz="2800" dirty="0">
                <a:solidFill>
                  <a:srgbClr val="002A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    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/*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行数、列数和非零元素的个数*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/</a:t>
            </a:r>
          </a:p>
          <a:p>
            <a:pPr>
              <a:lnSpc>
                <a:spcPct val="90000"/>
              </a:lnSpc>
            </a:pPr>
            <a:r>
              <a:rPr lang="en-US" altLang="zh-CN" sz="2800" dirty="0">
                <a:solidFill>
                  <a:srgbClr val="002A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altLang="zh-CN" sz="2800" dirty="0" err="1">
                <a:solidFill>
                  <a:srgbClr val="002A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tripletable</a:t>
            </a:r>
            <a:r>
              <a:rPr lang="en-US" altLang="zh-CN" sz="2800" dirty="0">
                <a:solidFill>
                  <a:srgbClr val="002A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      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/*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三元组表定义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*/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51520" y="1115839"/>
            <a:ext cx="5720938" cy="635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 kern="1200">
                <a:solidFill>
                  <a:srgbClr val="99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 kern="1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 kern="12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 kern="1200">
                <a:solidFill>
                  <a:srgbClr val="993300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仿宋_GB2312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rgbClr val="99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1) </a:t>
            </a:r>
            <a:r>
              <a:rPr lang="zh-CN" altLang="en-US" sz="2800" dirty="0">
                <a:solidFill>
                  <a:srgbClr val="99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稀疏矩阵的三元组表示</a:t>
            </a:r>
          </a:p>
        </p:txBody>
      </p:sp>
    </p:spTree>
  </p:cSld>
  <p:clrMapOvr>
    <a:masterClrMapping/>
  </p:clrMapOvr>
  <p:transition spd="slow">
    <p:strips dir="r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7914" y="2537320"/>
            <a:ext cx="3804853" cy="2577481"/>
          </a:xfrm>
          <a:prstGeom prst="rect">
            <a:avLst/>
          </a:prstGeom>
        </p:spPr>
      </p:pic>
      <p:graphicFrame>
        <p:nvGraphicFramePr>
          <p:cNvPr id="8" name="Group 47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1076462871"/>
              </p:ext>
            </p:extLst>
          </p:nvPr>
        </p:nvGraphicFramePr>
        <p:xfrm>
          <a:off x="4892858" y="1916832"/>
          <a:ext cx="2808287" cy="4660808"/>
        </p:xfrm>
        <a:graphic>
          <a:graphicData uri="http://schemas.openxmlformats.org/drawingml/2006/table">
            <a:tbl>
              <a:tblPr/>
              <a:tblGrid>
                <a:gridCol w="936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5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55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</a:t>
                      </a:r>
                      <a:endParaRPr kumimoji="0" lang="en-US" altLang="zh-CN" sz="2000" b="1" i="1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v</a:t>
                      </a:r>
                      <a:endParaRPr kumimoji="0" lang="en-US" altLang="zh-CN" sz="2000" b="1" i="1" u="none" strike="noStrike" cap="none" normalizeH="0" baseline="-2500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55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55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55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405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55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5528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5528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5528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左大括号 2"/>
          <p:cNvSpPr/>
          <p:nvPr/>
        </p:nvSpPr>
        <p:spPr>
          <a:xfrm flipH="1">
            <a:off x="7791924" y="2052734"/>
            <a:ext cx="419262" cy="2880320"/>
          </a:xfrm>
          <a:prstGeom prst="leftBrace">
            <a:avLst>
              <a:gd name="adj1" fmla="val 83333"/>
              <a:gd name="adj2" fmla="val 50000"/>
            </a:avLst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8336431" y="3200620"/>
            <a:ext cx="7665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en-US" altLang="zh-CN" b="1" dirty="0">
                <a:solidFill>
                  <a:srgbClr val="0000FF"/>
                </a:solidFill>
                <a:latin typeface="Times New Roman" pitchFamily="18" charset="0"/>
              </a:rPr>
              <a:t>data</a:t>
            </a:r>
          </a:p>
        </p:txBody>
      </p:sp>
      <p:sp>
        <p:nvSpPr>
          <p:cNvPr id="11" name="矩形 10"/>
          <p:cNvSpPr/>
          <p:nvPr/>
        </p:nvSpPr>
        <p:spPr>
          <a:xfrm>
            <a:off x="7990613" y="5013176"/>
            <a:ext cx="4411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en-US" altLang="zh-CN" b="1" dirty="0">
                <a:solidFill>
                  <a:srgbClr val="0000FF"/>
                </a:solidFill>
                <a:latin typeface="Times New Roman" pitchFamily="18" charset="0"/>
              </a:rPr>
              <a:t>m</a:t>
            </a:r>
          </a:p>
        </p:txBody>
      </p:sp>
      <p:sp>
        <p:nvSpPr>
          <p:cNvPr id="12" name="矩形 11"/>
          <p:cNvSpPr/>
          <p:nvPr/>
        </p:nvSpPr>
        <p:spPr>
          <a:xfrm>
            <a:off x="8033092" y="5558302"/>
            <a:ext cx="3561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en-US" altLang="zh-CN" b="1" dirty="0">
                <a:solidFill>
                  <a:srgbClr val="0000FF"/>
                </a:solidFill>
                <a:latin typeface="Times New Roman" pitchFamily="18" charset="0"/>
              </a:rPr>
              <a:t>n</a:t>
            </a:r>
          </a:p>
        </p:txBody>
      </p:sp>
      <p:sp>
        <p:nvSpPr>
          <p:cNvPr id="13" name="矩形 12"/>
          <p:cNvSpPr/>
          <p:nvPr/>
        </p:nvSpPr>
        <p:spPr>
          <a:xfrm>
            <a:off x="8067556" y="6103428"/>
            <a:ext cx="2872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en-US" altLang="zh-CN" b="1" dirty="0">
                <a:solidFill>
                  <a:srgbClr val="0000FF"/>
                </a:solidFill>
                <a:latin typeface="Times New Roman" pitchFamily="18" charset="0"/>
              </a:rPr>
              <a:t>t</a:t>
            </a:r>
          </a:p>
        </p:txBody>
      </p:sp>
      <p:sp>
        <p:nvSpPr>
          <p:cNvPr id="5" name="右箭头 4"/>
          <p:cNvSpPr/>
          <p:nvPr/>
        </p:nvSpPr>
        <p:spPr>
          <a:xfrm>
            <a:off x="3810307" y="3662285"/>
            <a:ext cx="732438" cy="5016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Rectangle 2"/>
          <p:cNvSpPr txBox="1">
            <a:spLocks noChangeArrowheads="1"/>
          </p:cNvSpPr>
          <p:nvPr/>
        </p:nvSpPr>
        <p:spPr bwMode="auto">
          <a:xfrm>
            <a:off x="539750" y="188913"/>
            <a:ext cx="779303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r>
              <a:rPr lang="zh-CN" altLang="zh-CN" sz="3600" dirty="0"/>
              <a:t> </a:t>
            </a:r>
            <a:r>
              <a:rPr lang="en-US" altLang="zh-CN" sz="3600" dirty="0"/>
              <a:t>5</a:t>
            </a:r>
            <a:r>
              <a:rPr lang="zh-CN" altLang="zh-CN" sz="3600" dirty="0"/>
              <a:t>.</a:t>
            </a:r>
            <a:r>
              <a:rPr lang="en-US" altLang="zh-CN" sz="3600" dirty="0"/>
              <a:t>2 </a:t>
            </a:r>
            <a:r>
              <a:rPr lang="zh-CN" altLang="en-US" sz="3600" dirty="0">
                <a:solidFill>
                  <a:srgbClr val="333399"/>
                </a:solidFill>
              </a:rPr>
              <a:t>特殊矩阵的压缩存储</a:t>
            </a: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179512" y="1248029"/>
            <a:ext cx="4363233" cy="635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 kern="1200">
                <a:solidFill>
                  <a:srgbClr val="99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 kern="1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 kern="12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 kern="1200">
                <a:solidFill>
                  <a:srgbClr val="993300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仿宋_GB2312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rgbClr val="99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1) </a:t>
            </a:r>
            <a:r>
              <a:rPr lang="zh-CN" altLang="en-US" sz="2800" dirty="0">
                <a:solidFill>
                  <a:srgbClr val="99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稀疏矩阵的三元组表示</a:t>
            </a:r>
          </a:p>
        </p:txBody>
      </p:sp>
    </p:spTree>
    <p:extLst>
      <p:ext uri="{BB962C8B-B14F-4D97-AF65-F5344CB8AC3E}">
        <p14:creationId xmlns:p14="http://schemas.microsoft.com/office/powerpoint/2010/main" val="4148337028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11" grpId="0"/>
      <p:bldP spid="12" grpId="0"/>
      <p:bldP spid="13" grpId="0"/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539750" y="188913"/>
            <a:ext cx="779303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r>
              <a:rPr lang="zh-CN" altLang="zh-CN" sz="3600" dirty="0"/>
              <a:t> </a:t>
            </a:r>
            <a:r>
              <a:rPr lang="en-US" altLang="zh-CN" sz="3600" dirty="0"/>
              <a:t>5</a:t>
            </a:r>
            <a:r>
              <a:rPr lang="zh-CN" altLang="zh-CN" sz="3600" dirty="0"/>
              <a:t>.</a:t>
            </a:r>
            <a:r>
              <a:rPr lang="en-US" altLang="zh-CN" sz="3600" dirty="0"/>
              <a:t>2 </a:t>
            </a:r>
            <a:r>
              <a:rPr lang="zh-CN" altLang="en-US" sz="3600" dirty="0">
                <a:solidFill>
                  <a:srgbClr val="333399"/>
                </a:solidFill>
              </a:rPr>
              <a:t>特殊矩阵的压缩存储</a:t>
            </a:r>
          </a:p>
        </p:txBody>
      </p:sp>
      <p:sp>
        <p:nvSpPr>
          <p:cNvPr id="9" name="Text Box 84"/>
          <p:cNvSpPr txBox="1">
            <a:spLocks noChangeArrowheads="1"/>
          </p:cNvSpPr>
          <p:nvPr/>
        </p:nvSpPr>
        <p:spPr bwMode="auto">
          <a:xfrm>
            <a:off x="179512" y="1196752"/>
            <a:ext cx="295232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sz="32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例：矩阵转置</a:t>
            </a:r>
            <a:endParaRPr lang="zh-CN" altLang="en-US" sz="3200" dirty="0">
              <a:latin typeface="楷体" panose="02010609060101010101" pitchFamily="49" charset="-122"/>
              <a:ea typeface="楷体" panose="02010609060101010101" pitchFamily="49" charset="-122"/>
              <a:cs typeface="Times New Roman" pitchFamily="18" charset="0"/>
            </a:endParaRPr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287680" y="1873951"/>
            <a:ext cx="8045108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sz="2800" dirty="0"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　</a:t>
            </a:r>
            <a:r>
              <a:rPr kumimoji="1" lang="zh-CN" altLang="en-US" sz="2800" dirty="0">
                <a:solidFill>
                  <a:srgbClr val="3333CC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对于一个</a:t>
            </a:r>
            <a:r>
              <a:rPr kumimoji="1" lang="en-US" altLang="zh-CN" sz="2800" i="1" dirty="0" err="1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kumimoji="1" lang="en-US" altLang="zh-CN" sz="2800" dirty="0" err="1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×</a:t>
            </a:r>
            <a:r>
              <a:rPr kumimoji="1" lang="en-US" altLang="zh-CN" sz="2800" i="1" dirty="0" err="1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zh-CN" altLang="en-US" sz="2800" dirty="0">
                <a:solidFill>
                  <a:srgbClr val="3333CC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的矩阵</a:t>
            </a:r>
            <a:r>
              <a:rPr kumimoji="1" lang="en-US" altLang="zh-CN" sz="2800" i="1" dirty="0" err="1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800" i="1" baseline="-30000" dirty="0" err="1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kumimoji="1" lang="en-US" altLang="zh-CN" sz="2800" baseline="-30000" dirty="0" err="1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×</a:t>
            </a:r>
            <a:r>
              <a:rPr kumimoji="1" lang="en-US" altLang="zh-CN" sz="2800" i="1" baseline="-30000" dirty="0" err="1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zh-CN" altLang="en-US" sz="2800" dirty="0">
                <a:solidFill>
                  <a:srgbClr val="3333CC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，其转置矩阵是一个</a:t>
            </a:r>
            <a:r>
              <a:rPr kumimoji="1" lang="en-US" altLang="zh-CN" sz="2800" i="1" dirty="0" err="1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800" dirty="0" err="1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×</a:t>
            </a:r>
            <a:r>
              <a:rPr kumimoji="1" lang="en-US" altLang="zh-CN" sz="2800" i="1" dirty="0" err="1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kumimoji="1" lang="zh-CN" altLang="en-US" sz="2800" dirty="0">
                <a:solidFill>
                  <a:srgbClr val="3333CC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的矩阵</a:t>
            </a:r>
            <a:r>
              <a:rPr kumimoji="1" lang="en-US" altLang="zh-CN" sz="2800" i="1" dirty="0" err="1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kumimoji="1" lang="en-US" altLang="zh-CN" sz="2800" i="1" baseline="-30000" dirty="0" err="1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800" baseline="-30000" dirty="0" err="1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×</a:t>
            </a:r>
            <a:r>
              <a:rPr kumimoji="1" lang="en-US" altLang="zh-CN" sz="2800" i="1" baseline="-30000" dirty="0" err="1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kumimoji="1" lang="en-US" altLang="zh-CN" sz="2800" dirty="0">
                <a:solidFill>
                  <a:srgbClr val="3333CC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,</a:t>
            </a:r>
            <a:r>
              <a:rPr kumimoji="1" lang="zh-CN" altLang="en-US" sz="2800" dirty="0">
                <a:solidFill>
                  <a:srgbClr val="3333CC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满足</a:t>
            </a:r>
            <a:r>
              <a:rPr kumimoji="1" lang="en-US" altLang="zh-CN" sz="2800" i="1" dirty="0" err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kumimoji="1" lang="en-US" altLang="zh-CN" sz="2800" i="1" baseline="-30000" dirty="0" err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i,j</a:t>
            </a:r>
            <a:r>
              <a:rPr kumimoji="1"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kumimoji="1" lang="en-US" altLang="zh-CN" sz="2800" i="1" dirty="0" err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800" i="1" baseline="-30000" dirty="0" err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j,i</a:t>
            </a:r>
            <a:r>
              <a:rPr kumimoji="1" lang="zh-CN" altLang="en-US" sz="2800" dirty="0">
                <a:solidFill>
                  <a:srgbClr val="3333CC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，其中</a:t>
            </a:r>
            <a:r>
              <a:rPr kumimoji="1" lang="en-US" altLang="zh-CN" sz="28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1≤</a:t>
            </a:r>
            <a:r>
              <a:rPr kumimoji="1" lang="en-US" altLang="zh-CN" sz="2800" i="1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8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≤</a:t>
            </a:r>
            <a:r>
              <a:rPr kumimoji="1" lang="en-US" altLang="zh-CN" sz="2800" i="1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kumimoji="1" lang="zh-CN" altLang="en-US" sz="28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8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1≤</a:t>
            </a:r>
            <a:r>
              <a:rPr kumimoji="1" lang="en-US" altLang="zh-CN" sz="2800" i="1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kumimoji="1" lang="en-US" altLang="zh-CN" sz="28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≤</a:t>
            </a:r>
            <a:r>
              <a:rPr kumimoji="1" lang="en-US" altLang="zh-CN" sz="2800" i="1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zh-CN" altLang="en-US" sz="2800" dirty="0">
                <a:solidFill>
                  <a:srgbClr val="3333CC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。</a:t>
            </a:r>
          </a:p>
        </p:txBody>
      </p:sp>
      <p:sp>
        <p:nvSpPr>
          <p:cNvPr id="11" name="AutoShape 82"/>
          <p:cNvSpPr>
            <a:spLocks noChangeArrowheads="1"/>
          </p:cNvSpPr>
          <p:nvPr/>
        </p:nvSpPr>
        <p:spPr bwMode="auto">
          <a:xfrm>
            <a:off x="3760226" y="4107522"/>
            <a:ext cx="720725" cy="360363"/>
          </a:xfrm>
          <a:prstGeom prst="rightArrow">
            <a:avLst>
              <a:gd name="adj1" fmla="val 50000"/>
              <a:gd name="adj2" fmla="val 50000"/>
            </a:avLst>
          </a:pr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grpSp>
        <p:nvGrpSpPr>
          <p:cNvPr id="26" name="组合 25"/>
          <p:cNvGrpSpPr/>
          <p:nvPr/>
        </p:nvGrpSpPr>
        <p:grpSpPr>
          <a:xfrm>
            <a:off x="4713707" y="3586107"/>
            <a:ext cx="2543257" cy="1478119"/>
            <a:chOff x="1586125" y="3770419"/>
            <a:chExt cx="2543257" cy="1478119"/>
          </a:xfrm>
        </p:grpSpPr>
        <p:sp>
          <p:nvSpPr>
            <p:cNvPr id="27" name="TextBox 30"/>
            <p:cNvSpPr txBox="1"/>
            <p:nvPr/>
          </p:nvSpPr>
          <p:spPr>
            <a:xfrm>
              <a:off x="1586125" y="4271961"/>
              <a:ext cx="9286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dirty="0"/>
                <a:t>B</a:t>
              </a:r>
              <a:r>
                <a:rPr lang="en-US" altLang="zh-CN" sz="2000" baseline="-25000" dirty="0"/>
                <a:t>5 ×4</a:t>
              </a:r>
              <a:r>
                <a:rPr lang="en-US" altLang="zh-CN" sz="2000" dirty="0"/>
                <a:t>=</a:t>
              </a:r>
              <a:endParaRPr lang="zh-CN" altLang="en-US" sz="2000" dirty="0"/>
            </a:p>
          </p:txBody>
        </p:sp>
        <p:sp>
          <p:nvSpPr>
            <p:cNvPr id="28" name="TextBox 31"/>
            <p:cNvSpPr txBox="1"/>
            <p:nvPr/>
          </p:nvSpPr>
          <p:spPr>
            <a:xfrm>
              <a:off x="2714612" y="3786191"/>
              <a:ext cx="1413182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2000" dirty="0"/>
                <a:t>0   </a:t>
              </a:r>
              <a:r>
                <a:rPr lang="en-US" altLang="zh-CN" sz="2000" dirty="0">
                  <a:solidFill>
                    <a:srgbClr val="FF0000"/>
                  </a:solidFill>
                </a:rPr>
                <a:t>3</a:t>
              </a:r>
              <a:r>
                <a:rPr lang="en-US" altLang="zh-CN" sz="2000" dirty="0"/>
                <a:t>   0   0   </a:t>
              </a:r>
              <a:endParaRPr lang="zh-CN" altLang="en-US" sz="2000" dirty="0"/>
            </a:p>
          </p:txBody>
        </p:sp>
        <p:sp>
          <p:nvSpPr>
            <p:cNvPr id="29" name="TextBox 32"/>
            <p:cNvSpPr txBox="1"/>
            <p:nvPr/>
          </p:nvSpPr>
          <p:spPr>
            <a:xfrm>
              <a:off x="2714612" y="4071943"/>
              <a:ext cx="1413182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2000" dirty="0">
                  <a:solidFill>
                    <a:srgbClr val="FF0000"/>
                  </a:solidFill>
                </a:rPr>
                <a:t>7</a:t>
              </a:r>
              <a:r>
                <a:rPr lang="en-US" altLang="zh-CN" sz="2000" dirty="0"/>
                <a:t>   0   0   </a:t>
              </a:r>
              <a:r>
                <a:rPr lang="en-US" altLang="zh-CN" sz="2000" dirty="0">
                  <a:solidFill>
                    <a:srgbClr val="FF0000"/>
                  </a:solidFill>
                </a:rPr>
                <a:t>6</a:t>
              </a:r>
              <a:r>
                <a:rPr lang="en-US" altLang="zh-CN" sz="2000" dirty="0"/>
                <a:t>  </a:t>
              </a:r>
              <a:endParaRPr lang="zh-CN" altLang="en-US" sz="2000" dirty="0"/>
            </a:p>
          </p:txBody>
        </p:sp>
        <p:sp>
          <p:nvSpPr>
            <p:cNvPr id="30" name="TextBox 33"/>
            <p:cNvSpPr txBox="1"/>
            <p:nvPr/>
          </p:nvSpPr>
          <p:spPr>
            <a:xfrm>
              <a:off x="2705069" y="4366604"/>
              <a:ext cx="1279849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2000" dirty="0"/>
                <a:t>0   0   0   0  </a:t>
              </a:r>
              <a:endParaRPr lang="zh-CN" altLang="en-US" sz="2000" dirty="0"/>
            </a:p>
          </p:txBody>
        </p:sp>
        <p:sp>
          <p:nvSpPr>
            <p:cNvPr id="31" name="TextBox 34"/>
            <p:cNvSpPr txBox="1"/>
            <p:nvPr/>
          </p:nvSpPr>
          <p:spPr>
            <a:xfrm>
              <a:off x="2714612" y="4643445"/>
              <a:ext cx="1413182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2000" dirty="0">
                  <a:solidFill>
                    <a:srgbClr val="FF0000"/>
                  </a:solidFill>
                </a:rPr>
                <a:t>4</a:t>
              </a:r>
              <a:r>
                <a:rPr lang="en-US" altLang="zh-CN" sz="2000" dirty="0"/>
                <a:t>   0   0   0  </a:t>
              </a:r>
              <a:endParaRPr lang="zh-CN" altLang="en-US" sz="2000" dirty="0"/>
            </a:p>
          </p:txBody>
        </p:sp>
        <p:sp>
          <p:nvSpPr>
            <p:cNvPr id="32" name="TextBox 35"/>
            <p:cNvSpPr txBox="1"/>
            <p:nvPr/>
          </p:nvSpPr>
          <p:spPr>
            <a:xfrm>
              <a:off x="2714612" y="4929198"/>
              <a:ext cx="1413182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2000" dirty="0"/>
                <a:t>0   0   </a:t>
              </a:r>
              <a:r>
                <a:rPr lang="en-US" altLang="zh-CN" sz="2000" dirty="0">
                  <a:solidFill>
                    <a:srgbClr val="FF0000"/>
                  </a:solidFill>
                </a:rPr>
                <a:t>1</a:t>
              </a:r>
              <a:r>
                <a:rPr lang="en-US" altLang="zh-CN" sz="2000" dirty="0"/>
                <a:t>   0 </a:t>
              </a:r>
              <a:endParaRPr lang="zh-CN" altLang="en-US" sz="2000" dirty="0"/>
            </a:p>
          </p:txBody>
        </p:sp>
        <p:cxnSp>
          <p:nvCxnSpPr>
            <p:cNvPr id="34" name="直接连接符 33"/>
            <p:cNvCxnSpPr/>
            <p:nvPr/>
          </p:nvCxnSpPr>
          <p:spPr>
            <a:xfrm flipH="1">
              <a:off x="2498314" y="3786984"/>
              <a:ext cx="3572" cy="1449991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>
              <a:off x="2501092" y="3786190"/>
              <a:ext cx="142876" cy="1588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>
              <a:off x="2501092" y="5232766"/>
              <a:ext cx="142876" cy="1588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 flipH="1">
              <a:off x="4127794" y="3770419"/>
              <a:ext cx="1588" cy="1462347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>
              <a:off x="3984918" y="3786190"/>
              <a:ext cx="142876" cy="1588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>
              <a:off x="3984918" y="5246950"/>
              <a:ext cx="142876" cy="1588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组合 47"/>
          <p:cNvGrpSpPr/>
          <p:nvPr/>
        </p:nvGrpSpPr>
        <p:grpSpPr>
          <a:xfrm>
            <a:off x="395536" y="3586107"/>
            <a:ext cx="3264793" cy="1652041"/>
            <a:chOff x="416097" y="3259241"/>
            <a:chExt cx="3264793" cy="1652041"/>
          </a:xfrm>
        </p:grpSpPr>
        <p:sp>
          <p:nvSpPr>
            <p:cNvPr id="13" name="TextBox 16"/>
            <p:cNvSpPr txBox="1"/>
            <p:nvPr/>
          </p:nvSpPr>
          <p:spPr>
            <a:xfrm>
              <a:off x="416097" y="3789762"/>
              <a:ext cx="9286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dirty="0"/>
                <a:t>A</a:t>
              </a:r>
              <a:r>
                <a:rPr lang="en-US" altLang="zh-CN" sz="2000" baseline="-25000" dirty="0"/>
                <a:t>4 ×5</a:t>
              </a:r>
              <a:r>
                <a:rPr lang="en-US" altLang="zh-CN" sz="2000" dirty="0"/>
                <a:t>=</a:t>
              </a:r>
              <a:endParaRPr lang="zh-CN" altLang="en-US" sz="2000" dirty="0"/>
            </a:p>
          </p:txBody>
        </p:sp>
        <p:sp>
          <p:nvSpPr>
            <p:cNvPr id="14" name="TextBox 17"/>
            <p:cNvSpPr txBox="1"/>
            <p:nvPr/>
          </p:nvSpPr>
          <p:spPr>
            <a:xfrm>
              <a:off x="1537750" y="3293392"/>
              <a:ext cx="214314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2000" dirty="0"/>
                <a:t>0   </a:t>
              </a:r>
              <a:r>
                <a:rPr lang="en-US" altLang="zh-CN" sz="2000" dirty="0">
                  <a:solidFill>
                    <a:srgbClr val="FF0000"/>
                  </a:solidFill>
                </a:rPr>
                <a:t>7</a:t>
              </a:r>
              <a:r>
                <a:rPr lang="en-US" altLang="zh-CN" sz="2000" dirty="0"/>
                <a:t>   </a:t>
              </a:r>
              <a:r>
                <a:rPr lang="en-US" altLang="zh-CN" sz="20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0</a:t>
              </a:r>
              <a:r>
                <a:rPr lang="en-US" altLang="zh-CN" sz="2000" dirty="0"/>
                <a:t>   </a:t>
              </a:r>
              <a:r>
                <a:rPr lang="en-US" altLang="zh-CN" sz="2000" dirty="0">
                  <a:solidFill>
                    <a:srgbClr val="FF0000"/>
                  </a:solidFill>
                </a:rPr>
                <a:t>4</a:t>
              </a:r>
              <a:r>
                <a:rPr lang="en-US" altLang="zh-CN" sz="2000" dirty="0"/>
                <a:t>   0     </a:t>
              </a:r>
              <a:endParaRPr lang="zh-CN" altLang="en-US" sz="2000" dirty="0"/>
            </a:p>
          </p:txBody>
        </p:sp>
        <p:sp>
          <p:nvSpPr>
            <p:cNvPr id="15" name="TextBox 18"/>
            <p:cNvSpPr txBox="1"/>
            <p:nvPr/>
          </p:nvSpPr>
          <p:spPr>
            <a:xfrm>
              <a:off x="1537750" y="3639601"/>
              <a:ext cx="1856594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2000" dirty="0">
                  <a:solidFill>
                    <a:srgbClr val="FF0000"/>
                  </a:solidFill>
                </a:rPr>
                <a:t>3</a:t>
              </a:r>
              <a:r>
                <a:rPr lang="en-US" altLang="zh-CN" sz="2000" dirty="0"/>
                <a:t>   0   0   0   0</a:t>
              </a:r>
              <a:endParaRPr lang="zh-CN" altLang="en-US" sz="2000" dirty="0"/>
            </a:p>
          </p:txBody>
        </p:sp>
        <p:sp>
          <p:nvSpPr>
            <p:cNvPr id="17" name="TextBox 20"/>
            <p:cNvSpPr txBox="1"/>
            <p:nvPr/>
          </p:nvSpPr>
          <p:spPr>
            <a:xfrm>
              <a:off x="1545188" y="3989666"/>
              <a:ext cx="1856594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2000" dirty="0"/>
                <a:t>0   0   0   0   </a:t>
              </a:r>
              <a:r>
                <a:rPr lang="en-US" altLang="zh-CN" sz="2000" dirty="0">
                  <a:solidFill>
                    <a:srgbClr val="FF0000"/>
                  </a:solidFill>
                </a:rPr>
                <a:t>1</a:t>
              </a:r>
              <a:endParaRPr lang="zh-CN" alt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18" name="TextBox 21"/>
            <p:cNvSpPr txBox="1"/>
            <p:nvPr/>
          </p:nvSpPr>
          <p:spPr>
            <a:xfrm>
              <a:off x="1547593" y="4394405"/>
              <a:ext cx="1737313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2000" dirty="0"/>
                <a:t>0  </a:t>
              </a:r>
              <a:r>
                <a:rPr lang="en-US" altLang="zh-CN" sz="2000" dirty="0">
                  <a:solidFill>
                    <a:srgbClr val="FF0000"/>
                  </a:solidFill>
                </a:rPr>
                <a:t> 6   </a:t>
              </a:r>
              <a:r>
                <a:rPr lang="en-US" altLang="zh-CN" sz="2000" dirty="0"/>
                <a:t>0   0   0</a:t>
              </a:r>
              <a:endParaRPr lang="zh-CN" altLang="en-US" sz="2000" dirty="0"/>
            </a:p>
          </p:txBody>
        </p:sp>
        <p:grpSp>
          <p:nvGrpSpPr>
            <p:cNvPr id="46" name="组合 45"/>
            <p:cNvGrpSpPr/>
            <p:nvPr/>
          </p:nvGrpSpPr>
          <p:grpSpPr>
            <a:xfrm>
              <a:off x="3135787" y="3259241"/>
              <a:ext cx="265995" cy="1652041"/>
              <a:chOff x="3135787" y="3259241"/>
              <a:chExt cx="265995" cy="1652041"/>
            </a:xfrm>
          </p:grpSpPr>
          <p:cxnSp>
            <p:nvCxnSpPr>
              <p:cNvPr id="23" name="直接连接符 22"/>
              <p:cNvCxnSpPr/>
              <p:nvPr/>
            </p:nvCxnSpPr>
            <p:spPr>
              <a:xfrm>
                <a:off x="3258503" y="3259241"/>
                <a:ext cx="16524" cy="1494060"/>
              </a:xfrm>
              <a:prstGeom prst="line">
                <a:avLst/>
              </a:prstGeom>
              <a:ln w="28575">
                <a:solidFill>
                  <a:srgbClr val="9900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/>
              <p:nvPr/>
            </p:nvCxnSpPr>
            <p:spPr>
              <a:xfrm>
                <a:off x="3139422" y="3278832"/>
                <a:ext cx="142876" cy="1588"/>
              </a:xfrm>
              <a:prstGeom prst="line">
                <a:avLst/>
              </a:prstGeom>
              <a:ln w="28575">
                <a:solidFill>
                  <a:srgbClr val="9900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/>
              <p:cNvCxnSpPr/>
              <p:nvPr/>
            </p:nvCxnSpPr>
            <p:spPr>
              <a:xfrm flipH="1" flipV="1">
                <a:off x="3390094" y="4901485"/>
                <a:ext cx="11688" cy="9797"/>
              </a:xfrm>
              <a:prstGeom prst="line">
                <a:avLst/>
              </a:prstGeom>
              <a:ln w="28575">
                <a:solidFill>
                  <a:srgbClr val="9900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接连接符 73"/>
              <p:cNvCxnSpPr/>
              <p:nvPr/>
            </p:nvCxnSpPr>
            <p:spPr>
              <a:xfrm>
                <a:off x="3135787" y="4757993"/>
                <a:ext cx="142876" cy="1588"/>
              </a:xfrm>
              <a:prstGeom prst="line">
                <a:avLst/>
              </a:prstGeom>
              <a:ln w="28575">
                <a:solidFill>
                  <a:srgbClr val="9900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1" name="直接连接符 60"/>
            <p:cNvCxnSpPr/>
            <p:nvPr/>
          </p:nvCxnSpPr>
          <p:spPr>
            <a:xfrm>
              <a:off x="1434181" y="3269035"/>
              <a:ext cx="4603" cy="1484266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>
              <a:off x="1441452" y="3273490"/>
              <a:ext cx="142876" cy="1588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>
              <a:off x="1441452" y="4725359"/>
              <a:ext cx="142876" cy="1588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539750" y="188913"/>
            <a:ext cx="779303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r>
              <a:rPr lang="zh-CN" altLang="zh-CN" sz="3600" dirty="0"/>
              <a:t> </a:t>
            </a:r>
            <a:r>
              <a:rPr lang="en-US" altLang="zh-CN" sz="3600" dirty="0"/>
              <a:t>5</a:t>
            </a:r>
            <a:r>
              <a:rPr lang="zh-CN" altLang="zh-CN" sz="3600" dirty="0"/>
              <a:t>.</a:t>
            </a:r>
            <a:r>
              <a:rPr lang="en-US" altLang="zh-CN" sz="3600" dirty="0"/>
              <a:t>2 </a:t>
            </a:r>
            <a:r>
              <a:rPr lang="zh-CN" altLang="en-US" sz="3600" dirty="0">
                <a:solidFill>
                  <a:srgbClr val="333399"/>
                </a:solidFill>
              </a:rPr>
              <a:t>特殊矩阵的压缩存储</a:t>
            </a:r>
          </a:p>
        </p:txBody>
      </p:sp>
      <p:sp>
        <p:nvSpPr>
          <p:cNvPr id="9" name="Text Box 84"/>
          <p:cNvSpPr txBox="1">
            <a:spLocks noChangeArrowheads="1"/>
          </p:cNvSpPr>
          <p:nvPr/>
        </p:nvSpPr>
        <p:spPr bwMode="auto">
          <a:xfrm>
            <a:off x="179512" y="1125582"/>
            <a:ext cx="295232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sz="32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例：矩阵转置</a:t>
            </a:r>
            <a:endParaRPr lang="zh-CN" altLang="en-US" sz="3200" dirty="0">
              <a:latin typeface="楷体" panose="02010609060101010101" pitchFamily="49" charset="-122"/>
              <a:ea typeface="楷体" panose="02010609060101010101" pitchFamily="49" charset="-122"/>
              <a:cs typeface="Times New Roman" pitchFamily="18" charset="0"/>
            </a:endParaRPr>
          </a:p>
        </p:txBody>
      </p:sp>
      <p:sp>
        <p:nvSpPr>
          <p:cNvPr id="33" name="Rectangle 2"/>
          <p:cNvSpPr>
            <a:spLocks noGrp="1" noChangeArrowheads="1"/>
          </p:cNvSpPr>
          <p:nvPr>
            <p:ph type="title"/>
          </p:nvPr>
        </p:nvSpPr>
        <p:spPr>
          <a:xfrm>
            <a:off x="386942" y="1642643"/>
            <a:ext cx="7774818" cy="1384995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sz="28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约定</a:t>
            </a:r>
            <a:r>
              <a:rPr kumimoji="1" lang="zh-CN" altLang="en-US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：矩阵</a:t>
            </a:r>
            <a:r>
              <a:rPr kumimoji="1"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A</a:t>
            </a:r>
            <a:r>
              <a:rPr kumimoji="1" lang="zh-CN" altLang="en-US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和</a:t>
            </a:r>
            <a:r>
              <a:rPr kumimoji="1"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B</a:t>
            </a:r>
            <a:r>
              <a:rPr kumimoji="1" lang="zh-CN" altLang="en-US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，在存储时都要保持存储的</a:t>
            </a:r>
            <a:r>
              <a:rPr kumimoji="1" lang="zh-CN" altLang="en-US" sz="2800" dirty="0">
                <a:solidFill>
                  <a:srgbClr val="FF3399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行序优先</a:t>
            </a:r>
            <a:r>
              <a:rPr kumimoji="1" lang="zh-CN" altLang="en-US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顺序，即</a:t>
            </a:r>
            <a:r>
              <a:rPr kumimoji="1"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B</a:t>
            </a:r>
            <a:r>
              <a:rPr kumimoji="1" lang="zh-CN" altLang="en-US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的存储顺序表也是按照</a:t>
            </a:r>
            <a:r>
              <a:rPr kumimoji="1"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B</a:t>
            </a:r>
            <a:r>
              <a:rPr kumimoji="1" lang="zh-CN" altLang="en-US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的</a:t>
            </a:r>
            <a:r>
              <a:rPr kumimoji="1" lang="zh-CN" altLang="en-US" sz="2800" dirty="0">
                <a:solidFill>
                  <a:srgbClr val="FF3399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行序优先</a:t>
            </a:r>
          </a:p>
        </p:txBody>
      </p:sp>
      <p:sp>
        <p:nvSpPr>
          <p:cNvPr id="42" name="AutoShape 83"/>
          <p:cNvSpPr>
            <a:spLocks noChangeArrowheads="1"/>
          </p:cNvSpPr>
          <p:nvPr/>
        </p:nvSpPr>
        <p:spPr bwMode="auto">
          <a:xfrm>
            <a:off x="4274351" y="4304626"/>
            <a:ext cx="720725" cy="360362"/>
          </a:xfrm>
          <a:prstGeom prst="rightArrow">
            <a:avLst>
              <a:gd name="adj1" fmla="val 50000"/>
              <a:gd name="adj2" fmla="val 50000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4" name="Group 47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2166085895"/>
              </p:ext>
            </p:extLst>
          </p:nvPr>
        </p:nvGraphicFramePr>
        <p:xfrm>
          <a:off x="2494365" y="3259882"/>
          <a:ext cx="1636787" cy="3566160"/>
        </p:xfrm>
        <a:graphic>
          <a:graphicData uri="http://schemas.openxmlformats.org/drawingml/2006/table">
            <a:tbl>
              <a:tblPr/>
              <a:tblGrid>
                <a:gridCol w="5459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49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59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89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</a:t>
                      </a:r>
                      <a:endParaRPr kumimoji="0" lang="en-US" altLang="zh-CN" sz="2000" b="1" i="1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v</a:t>
                      </a:r>
                      <a:endParaRPr kumimoji="0" lang="en-US" altLang="zh-CN" sz="2000" b="1" i="1" u="none" strike="noStrike" cap="none" normalizeH="0" baseline="-2500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9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9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89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89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89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8956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8956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8956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45" name="Group 47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3849876201"/>
              </p:ext>
            </p:extLst>
          </p:nvPr>
        </p:nvGraphicFramePr>
        <p:xfrm>
          <a:off x="5138275" y="3202902"/>
          <a:ext cx="1636787" cy="3566160"/>
        </p:xfrm>
        <a:graphic>
          <a:graphicData uri="http://schemas.openxmlformats.org/drawingml/2006/table">
            <a:tbl>
              <a:tblPr/>
              <a:tblGrid>
                <a:gridCol w="5459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49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59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87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</a:t>
                      </a:r>
                      <a:endParaRPr kumimoji="0" lang="en-US" altLang="zh-CN" sz="2000" b="1" i="1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v</a:t>
                      </a:r>
                      <a:endParaRPr kumimoji="0" lang="en-US" altLang="zh-CN" sz="2000" b="1" i="1" u="none" strike="noStrike" cap="none" normalizeH="0" baseline="-2500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7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87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87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87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87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8746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8746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8746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2894337" y="2668811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A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5740286" y="2668810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B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6834" y="4025297"/>
            <a:ext cx="2757030" cy="1652041"/>
            <a:chOff x="923860" y="3259241"/>
            <a:chExt cx="2757030" cy="1652041"/>
          </a:xfrm>
        </p:grpSpPr>
        <p:sp>
          <p:nvSpPr>
            <p:cNvPr id="11" name="TextBox 16"/>
            <p:cNvSpPr txBox="1"/>
            <p:nvPr/>
          </p:nvSpPr>
          <p:spPr>
            <a:xfrm>
              <a:off x="923860" y="3790104"/>
              <a:ext cx="6604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dirty="0"/>
                <a:t>A</a:t>
              </a:r>
              <a:r>
                <a:rPr lang="en-US" altLang="zh-CN" sz="2000" dirty="0"/>
                <a:t>=</a:t>
              </a:r>
              <a:endParaRPr lang="zh-CN" altLang="en-US" sz="2000" dirty="0"/>
            </a:p>
          </p:txBody>
        </p:sp>
        <p:sp>
          <p:nvSpPr>
            <p:cNvPr id="12" name="TextBox 17"/>
            <p:cNvSpPr txBox="1"/>
            <p:nvPr/>
          </p:nvSpPr>
          <p:spPr>
            <a:xfrm>
              <a:off x="1537750" y="3293392"/>
              <a:ext cx="214314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2000" dirty="0"/>
                <a:t>0   </a:t>
              </a:r>
              <a:r>
                <a:rPr lang="en-US" altLang="zh-CN" sz="2000" dirty="0">
                  <a:solidFill>
                    <a:srgbClr val="FF0000"/>
                  </a:solidFill>
                </a:rPr>
                <a:t>7</a:t>
              </a:r>
              <a:r>
                <a:rPr lang="en-US" altLang="zh-CN" sz="2000" dirty="0"/>
                <a:t>   </a:t>
              </a:r>
              <a:r>
                <a:rPr lang="en-US" altLang="zh-CN" sz="20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0</a:t>
              </a:r>
              <a:r>
                <a:rPr lang="en-US" altLang="zh-CN" sz="2000" dirty="0"/>
                <a:t>   </a:t>
              </a:r>
              <a:r>
                <a:rPr lang="en-US" altLang="zh-CN" sz="2000" dirty="0">
                  <a:solidFill>
                    <a:srgbClr val="FF0000"/>
                  </a:solidFill>
                </a:rPr>
                <a:t>4</a:t>
              </a:r>
              <a:r>
                <a:rPr lang="en-US" altLang="zh-CN" sz="2000" dirty="0"/>
                <a:t>   0     </a:t>
              </a:r>
              <a:endParaRPr lang="zh-CN" altLang="en-US" sz="2000" dirty="0"/>
            </a:p>
          </p:txBody>
        </p:sp>
        <p:sp>
          <p:nvSpPr>
            <p:cNvPr id="13" name="TextBox 18"/>
            <p:cNvSpPr txBox="1"/>
            <p:nvPr/>
          </p:nvSpPr>
          <p:spPr>
            <a:xfrm>
              <a:off x="1537750" y="3639601"/>
              <a:ext cx="1856594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2000" dirty="0">
                  <a:solidFill>
                    <a:srgbClr val="FF0000"/>
                  </a:solidFill>
                </a:rPr>
                <a:t>3</a:t>
              </a:r>
              <a:r>
                <a:rPr lang="en-US" altLang="zh-CN" sz="2000" dirty="0"/>
                <a:t>   0   0   0   0</a:t>
              </a:r>
              <a:endParaRPr lang="zh-CN" altLang="en-US" sz="2000" dirty="0"/>
            </a:p>
          </p:txBody>
        </p:sp>
        <p:sp>
          <p:nvSpPr>
            <p:cNvPr id="14" name="TextBox 20"/>
            <p:cNvSpPr txBox="1"/>
            <p:nvPr/>
          </p:nvSpPr>
          <p:spPr>
            <a:xfrm>
              <a:off x="1545188" y="3989666"/>
              <a:ext cx="1856594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2000" dirty="0"/>
                <a:t>0   0   0   0   </a:t>
              </a:r>
              <a:r>
                <a:rPr lang="en-US" altLang="zh-CN" sz="2000" dirty="0">
                  <a:solidFill>
                    <a:srgbClr val="FF0000"/>
                  </a:solidFill>
                </a:rPr>
                <a:t>1</a:t>
              </a:r>
              <a:endParaRPr lang="zh-CN" alt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15" name="TextBox 21"/>
            <p:cNvSpPr txBox="1"/>
            <p:nvPr/>
          </p:nvSpPr>
          <p:spPr>
            <a:xfrm>
              <a:off x="1547593" y="4394405"/>
              <a:ext cx="1737313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2000" dirty="0"/>
                <a:t>0  </a:t>
              </a:r>
              <a:r>
                <a:rPr lang="en-US" altLang="zh-CN" sz="2000" dirty="0">
                  <a:solidFill>
                    <a:srgbClr val="FF0000"/>
                  </a:solidFill>
                </a:rPr>
                <a:t> 6   </a:t>
              </a:r>
              <a:r>
                <a:rPr lang="en-US" altLang="zh-CN" sz="2000" dirty="0"/>
                <a:t>0   0   0</a:t>
              </a:r>
              <a:endParaRPr lang="zh-CN" altLang="en-US" sz="2000" dirty="0"/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3135787" y="3259241"/>
              <a:ext cx="265995" cy="1652041"/>
              <a:chOff x="3135787" y="3259241"/>
              <a:chExt cx="265995" cy="1652041"/>
            </a:xfrm>
          </p:grpSpPr>
          <p:cxnSp>
            <p:nvCxnSpPr>
              <p:cNvPr id="20" name="直接连接符 19"/>
              <p:cNvCxnSpPr/>
              <p:nvPr/>
            </p:nvCxnSpPr>
            <p:spPr>
              <a:xfrm>
                <a:off x="3258503" y="3259241"/>
                <a:ext cx="16524" cy="1494060"/>
              </a:xfrm>
              <a:prstGeom prst="line">
                <a:avLst/>
              </a:prstGeom>
              <a:ln w="28575">
                <a:solidFill>
                  <a:srgbClr val="9900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/>
              <p:cNvCxnSpPr/>
              <p:nvPr/>
            </p:nvCxnSpPr>
            <p:spPr>
              <a:xfrm>
                <a:off x="3139422" y="3278832"/>
                <a:ext cx="142876" cy="1588"/>
              </a:xfrm>
              <a:prstGeom prst="line">
                <a:avLst/>
              </a:prstGeom>
              <a:ln w="28575">
                <a:solidFill>
                  <a:srgbClr val="9900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/>
              <p:cNvCxnSpPr/>
              <p:nvPr/>
            </p:nvCxnSpPr>
            <p:spPr>
              <a:xfrm flipH="1" flipV="1">
                <a:off x="3390094" y="4901485"/>
                <a:ext cx="11688" cy="9797"/>
              </a:xfrm>
              <a:prstGeom prst="line">
                <a:avLst/>
              </a:prstGeom>
              <a:ln w="28575">
                <a:solidFill>
                  <a:srgbClr val="9900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/>
              <p:cNvCxnSpPr/>
              <p:nvPr/>
            </p:nvCxnSpPr>
            <p:spPr>
              <a:xfrm>
                <a:off x="3135787" y="4757993"/>
                <a:ext cx="142876" cy="1588"/>
              </a:xfrm>
              <a:prstGeom prst="line">
                <a:avLst/>
              </a:prstGeom>
              <a:ln w="28575">
                <a:solidFill>
                  <a:srgbClr val="9900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直接连接符 16"/>
            <p:cNvCxnSpPr/>
            <p:nvPr/>
          </p:nvCxnSpPr>
          <p:spPr>
            <a:xfrm>
              <a:off x="1434181" y="3269035"/>
              <a:ext cx="4603" cy="1484266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1441452" y="3273490"/>
              <a:ext cx="142876" cy="1588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1441452" y="4725359"/>
              <a:ext cx="142876" cy="1588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组合 23"/>
          <p:cNvGrpSpPr/>
          <p:nvPr/>
        </p:nvGrpSpPr>
        <p:grpSpPr>
          <a:xfrm>
            <a:off x="6918261" y="3945006"/>
            <a:ext cx="2256163" cy="1478119"/>
            <a:chOff x="2498314" y="3770419"/>
            <a:chExt cx="2256163" cy="1478119"/>
          </a:xfrm>
        </p:grpSpPr>
        <p:sp>
          <p:nvSpPr>
            <p:cNvPr id="25" name="TextBox 30"/>
            <p:cNvSpPr txBox="1"/>
            <p:nvPr/>
          </p:nvSpPr>
          <p:spPr>
            <a:xfrm>
              <a:off x="4186045" y="4263216"/>
              <a:ext cx="5684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=</a:t>
              </a:r>
              <a:r>
                <a:rPr lang="en-US" altLang="zh-CN" sz="2000" i="1" dirty="0"/>
                <a:t>B</a:t>
              </a:r>
              <a:endParaRPr lang="zh-CN" altLang="en-US" sz="2000" dirty="0"/>
            </a:p>
          </p:txBody>
        </p:sp>
        <p:sp>
          <p:nvSpPr>
            <p:cNvPr id="26" name="TextBox 31"/>
            <p:cNvSpPr txBox="1"/>
            <p:nvPr/>
          </p:nvSpPr>
          <p:spPr>
            <a:xfrm>
              <a:off x="2714612" y="3786191"/>
              <a:ext cx="1413182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2000" dirty="0"/>
                <a:t>0   </a:t>
              </a:r>
              <a:r>
                <a:rPr lang="en-US" altLang="zh-CN" sz="2000" dirty="0">
                  <a:solidFill>
                    <a:srgbClr val="FF0000"/>
                  </a:solidFill>
                </a:rPr>
                <a:t>3</a:t>
              </a:r>
              <a:r>
                <a:rPr lang="en-US" altLang="zh-CN" sz="2000" dirty="0"/>
                <a:t>   0   0   </a:t>
              </a:r>
              <a:endParaRPr lang="zh-CN" altLang="en-US" sz="2000" dirty="0"/>
            </a:p>
          </p:txBody>
        </p:sp>
        <p:sp>
          <p:nvSpPr>
            <p:cNvPr id="27" name="TextBox 32"/>
            <p:cNvSpPr txBox="1"/>
            <p:nvPr/>
          </p:nvSpPr>
          <p:spPr>
            <a:xfrm>
              <a:off x="2714612" y="4071943"/>
              <a:ext cx="1413182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2000" dirty="0">
                  <a:solidFill>
                    <a:srgbClr val="FF0000"/>
                  </a:solidFill>
                </a:rPr>
                <a:t>7</a:t>
              </a:r>
              <a:r>
                <a:rPr lang="en-US" altLang="zh-CN" sz="2000" dirty="0"/>
                <a:t>   0   0   </a:t>
              </a:r>
              <a:r>
                <a:rPr lang="en-US" altLang="zh-CN" sz="2000" dirty="0">
                  <a:solidFill>
                    <a:srgbClr val="FF0000"/>
                  </a:solidFill>
                </a:rPr>
                <a:t>6</a:t>
              </a:r>
              <a:r>
                <a:rPr lang="en-US" altLang="zh-CN" sz="2000" dirty="0"/>
                <a:t>  </a:t>
              </a:r>
              <a:endParaRPr lang="zh-CN" altLang="en-US" sz="2000" dirty="0"/>
            </a:p>
          </p:txBody>
        </p:sp>
        <p:sp>
          <p:nvSpPr>
            <p:cNvPr id="28" name="TextBox 33"/>
            <p:cNvSpPr txBox="1"/>
            <p:nvPr/>
          </p:nvSpPr>
          <p:spPr>
            <a:xfrm>
              <a:off x="2705069" y="4366604"/>
              <a:ext cx="1279849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2000" dirty="0"/>
                <a:t>0   0   0   0  </a:t>
              </a:r>
              <a:endParaRPr lang="zh-CN" altLang="en-US" sz="2000" dirty="0"/>
            </a:p>
          </p:txBody>
        </p:sp>
        <p:sp>
          <p:nvSpPr>
            <p:cNvPr id="29" name="TextBox 34"/>
            <p:cNvSpPr txBox="1"/>
            <p:nvPr/>
          </p:nvSpPr>
          <p:spPr>
            <a:xfrm>
              <a:off x="2714612" y="4643445"/>
              <a:ext cx="1413182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2000" dirty="0">
                  <a:solidFill>
                    <a:srgbClr val="FF0000"/>
                  </a:solidFill>
                </a:rPr>
                <a:t>4</a:t>
              </a:r>
              <a:r>
                <a:rPr lang="en-US" altLang="zh-CN" sz="2000" dirty="0"/>
                <a:t>   0   0   0  </a:t>
              </a:r>
              <a:endParaRPr lang="zh-CN" altLang="en-US" sz="2000" dirty="0"/>
            </a:p>
          </p:txBody>
        </p:sp>
        <p:sp>
          <p:nvSpPr>
            <p:cNvPr id="30" name="TextBox 35"/>
            <p:cNvSpPr txBox="1"/>
            <p:nvPr/>
          </p:nvSpPr>
          <p:spPr>
            <a:xfrm>
              <a:off x="2714612" y="4929198"/>
              <a:ext cx="1413182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2000" dirty="0"/>
                <a:t>0   0   </a:t>
              </a:r>
              <a:r>
                <a:rPr lang="en-US" altLang="zh-CN" sz="2000" dirty="0">
                  <a:solidFill>
                    <a:srgbClr val="FF0000"/>
                  </a:solidFill>
                </a:rPr>
                <a:t>1</a:t>
              </a:r>
              <a:r>
                <a:rPr lang="en-US" altLang="zh-CN" sz="2000" dirty="0"/>
                <a:t>   0 </a:t>
              </a:r>
              <a:endParaRPr lang="zh-CN" altLang="en-US" sz="2000" dirty="0"/>
            </a:p>
          </p:txBody>
        </p:sp>
        <p:cxnSp>
          <p:nvCxnSpPr>
            <p:cNvPr id="31" name="直接连接符 30"/>
            <p:cNvCxnSpPr/>
            <p:nvPr/>
          </p:nvCxnSpPr>
          <p:spPr>
            <a:xfrm flipH="1">
              <a:off x="2498314" y="3786984"/>
              <a:ext cx="3572" cy="1449991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>
              <a:off x="2501092" y="3786190"/>
              <a:ext cx="142876" cy="1588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2501092" y="5232766"/>
              <a:ext cx="142876" cy="1588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 flipH="1">
              <a:off x="4127794" y="3770419"/>
              <a:ext cx="1588" cy="1462347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>
              <a:off x="3984918" y="3786190"/>
              <a:ext cx="142876" cy="1588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>
              <a:off x="3984918" y="5246950"/>
              <a:ext cx="142876" cy="1588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05498074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2" grpId="0"/>
      <p:bldP spid="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539750" y="188913"/>
            <a:ext cx="779303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r>
              <a:rPr lang="zh-CN" altLang="zh-CN" sz="3600" dirty="0"/>
              <a:t> </a:t>
            </a:r>
            <a:r>
              <a:rPr lang="en-US" altLang="zh-CN" sz="3600" dirty="0"/>
              <a:t>5</a:t>
            </a:r>
            <a:r>
              <a:rPr lang="zh-CN" altLang="zh-CN" sz="3600" dirty="0"/>
              <a:t>.</a:t>
            </a:r>
            <a:r>
              <a:rPr lang="en-US" altLang="zh-CN" sz="3600" dirty="0"/>
              <a:t>2 </a:t>
            </a:r>
            <a:r>
              <a:rPr lang="zh-CN" altLang="en-US" sz="3600" dirty="0">
                <a:solidFill>
                  <a:srgbClr val="333399"/>
                </a:solidFill>
              </a:rPr>
              <a:t>特殊矩阵的压缩存储</a:t>
            </a:r>
          </a:p>
        </p:txBody>
      </p:sp>
      <p:sp>
        <p:nvSpPr>
          <p:cNvPr id="9" name="Text Box 84"/>
          <p:cNvSpPr txBox="1">
            <a:spLocks noChangeArrowheads="1"/>
          </p:cNvSpPr>
          <p:nvPr/>
        </p:nvSpPr>
        <p:spPr bwMode="auto">
          <a:xfrm>
            <a:off x="-27414" y="1030632"/>
            <a:ext cx="597666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32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1</a:t>
            </a:r>
            <a:r>
              <a:rPr kumimoji="1" lang="zh-CN" altLang="en-US" sz="32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、跳着找，顺着存</a:t>
            </a:r>
          </a:p>
        </p:txBody>
      </p:sp>
      <p:sp>
        <p:nvSpPr>
          <p:cNvPr id="33" name="Rectangle 2"/>
          <p:cNvSpPr>
            <a:spLocks noGrp="1" noChangeArrowheads="1"/>
          </p:cNvSpPr>
          <p:nvPr>
            <p:ph type="title"/>
          </p:nvPr>
        </p:nvSpPr>
        <p:spPr>
          <a:xfrm>
            <a:off x="331813" y="1597271"/>
            <a:ext cx="8208912" cy="1384995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思想</a:t>
            </a:r>
            <a:r>
              <a:rPr lang="en-US" altLang="zh-CN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按列 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col(1≤col≤n)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扫描三元表</a:t>
            </a:r>
            <a:r>
              <a:rPr lang="en-US" altLang="zh-CN" sz="2800" dirty="0" err="1">
                <a:latin typeface="楷体" panose="02010609060101010101" pitchFamily="49" charset="-122"/>
                <a:ea typeface="楷体" panose="02010609060101010101" pitchFamily="49" charset="-122"/>
              </a:rPr>
              <a:t>a.data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，找出所有列号等于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col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的那些三元组，将它们的行号和列号互换后依次放入</a:t>
            </a:r>
            <a:r>
              <a:rPr lang="en-US" altLang="zh-CN" sz="2800" dirty="0" err="1">
                <a:latin typeface="楷体" panose="02010609060101010101" pitchFamily="49" charset="-122"/>
                <a:ea typeface="楷体" panose="02010609060101010101" pitchFamily="49" charset="-122"/>
              </a:rPr>
              <a:t>b.data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中</a:t>
            </a:r>
            <a:r>
              <a:rPr lang="zh-CN" altLang="en-US" sz="28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</a:p>
        </p:txBody>
      </p:sp>
      <p:graphicFrame>
        <p:nvGraphicFramePr>
          <p:cNvPr id="44" name="Group 47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3191733765"/>
              </p:ext>
            </p:extLst>
          </p:nvPr>
        </p:nvGraphicFramePr>
        <p:xfrm>
          <a:off x="3117239" y="3127244"/>
          <a:ext cx="1636787" cy="3566160"/>
        </p:xfrm>
        <a:graphic>
          <a:graphicData uri="http://schemas.openxmlformats.org/drawingml/2006/table">
            <a:tbl>
              <a:tblPr/>
              <a:tblGrid>
                <a:gridCol w="5459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49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59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89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</a:t>
                      </a:r>
                      <a:endParaRPr kumimoji="0" lang="en-US" altLang="zh-CN" sz="2000" b="1" i="1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v</a:t>
                      </a:r>
                      <a:endParaRPr kumimoji="0" lang="en-US" altLang="zh-CN" sz="2000" b="1" i="1" u="none" strike="noStrike" cap="none" normalizeH="0" baseline="-2500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9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9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89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89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89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8956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8956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8956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45" name="Group 47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2987386635"/>
              </p:ext>
            </p:extLst>
          </p:nvPr>
        </p:nvGraphicFramePr>
        <p:xfrm>
          <a:off x="5977417" y="3156446"/>
          <a:ext cx="1636787" cy="3566160"/>
        </p:xfrm>
        <a:graphic>
          <a:graphicData uri="http://schemas.openxmlformats.org/drawingml/2006/table">
            <a:tbl>
              <a:tblPr/>
              <a:tblGrid>
                <a:gridCol w="5459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49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59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87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</a:t>
                      </a:r>
                      <a:endParaRPr kumimoji="0" lang="en-US" altLang="zh-CN" sz="2000" b="1" i="1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v</a:t>
                      </a:r>
                      <a:endParaRPr kumimoji="0" lang="en-US" altLang="zh-CN" sz="2000" b="1" i="1" u="none" strike="noStrike" cap="none" normalizeH="0" baseline="-2500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7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87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87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87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87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8746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8746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8746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9" name="矩形 38"/>
          <p:cNvSpPr/>
          <p:nvPr/>
        </p:nvSpPr>
        <p:spPr>
          <a:xfrm>
            <a:off x="785575" y="3923257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569236" y="3359809"/>
            <a:ext cx="1081088" cy="1001415"/>
            <a:chOff x="547038" y="3363565"/>
            <a:chExt cx="1081088" cy="1001415"/>
          </a:xfrm>
        </p:grpSpPr>
        <p:sp>
          <p:nvSpPr>
            <p:cNvPr id="38" name="矩形 37"/>
            <p:cNvSpPr/>
            <p:nvPr/>
          </p:nvSpPr>
          <p:spPr>
            <a:xfrm>
              <a:off x="645163" y="3363565"/>
              <a:ext cx="56457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col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40" name="Rectangle 84"/>
            <p:cNvSpPr>
              <a:spLocks noChangeArrowheads="1"/>
            </p:cNvSpPr>
            <p:nvPr/>
          </p:nvSpPr>
          <p:spPr bwMode="auto">
            <a:xfrm>
              <a:off x="547038" y="3933180"/>
              <a:ext cx="1081088" cy="431800"/>
            </a:xfrm>
            <a:prstGeom prst="rect">
              <a:avLst/>
            </a:prstGeom>
            <a:noFill/>
            <a:ln w="12700" cap="sq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5554973"/>
              </p:ext>
            </p:extLst>
          </p:nvPr>
        </p:nvGraphicFramePr>
        <p:xfrm>
          <a:off x="5972279" y="3557520"/>
          <a:ext cx="1636787" cy="396240"/>
        </p:xfrm>
        <a:graphic>
          <a:graphicData uri="http://schemas.openxmlformats.org/drawingml/2006/table">
            <a:tbl>
              <a:tblPr/>
              <a:tblGrid>
                <a:gridCol w="5459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49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59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87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43" name="组合 42"/>
          <p:cNvGrpSpPr/>
          <p:nvPr/>
        </p:nvGrpSpPr>
        <p:grpSpPr>
          <a:xfrm>
            <a:off x="2147724" y="3260929"/>
            <a:ext cx="802781" cy="457200"/>
            <a:chOff x="983930" y="1827185"/>
            <a:chExt cx="802781" cy="457200"/>
          </a:xfrm>
        </p:grpSpPr>
        <p:sp>
          <p:nvSpPr>
            <p:cNvPr id="46" name="Line 12"/>
            <p:cNvSpPr>
              <a:spLocks noChangeShapeType="1"/>
            </p:cNvSpPr>
            <p:nvPr/>
          </p:nvSpPr>
          <p:spPr bwMode="auto">
            <a:xfrm>
              <a:off x="1182024" y="2284385"/>
              <a:ext cx="60468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dirty="0"/>
            </a:p>
          </p:txBody>
        </p:sp>
        <p:sp>
          <p:nvSpPr>
            <p:cNvPr id="47" name="Text Box 13"/>
            <p:cNvSpPr txBox="1">
              <a:spLocks noChangeArrowheads="1"/>
            </p:cNvSpPr>
            <p:nvPr/>
          </p:nvSpPr>
          <p:spPr bwMode="auto">
            <a:xfrm>
              <a:off x="983930" y="1827185"/>
              <a:ext cx="4318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i="1" dirty="0">
                  <a:solidFill>
                    <a:srgbClr val="FF3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</a:p>
          </p:txBody>
        </p:sp>
      </p:grpSp>
      <p:graphicFrame>
        <p:nvGraphicFramePr>
          <p:cNvPr id="48" name="表格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2933533"/>
              </p:ext>
            </p:extLst>
          </p:nvPr>
        </p:nvGraphicFramePr>
        <p:xfrm>
          <a:off x="5972279" y="3948116"/>
          <a:ext cx="1636787" cy="396240"/>
        </p:xfrm>
        <a:graphic>
          <a:graphicData uri="http://schemas.openxmlformats.org/drawingml/2006/table">
            <a:tbl>
              <a:tblPr/>
              <a:tblGrid>
                <a:gridCol w="5459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49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59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87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9" name="表格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1138818"/>
              </p:ext>
            </p:extLst>
          </p:nvPr>
        </p:nvGraphicFramePr>
        <p:xfrm>
          <a:off x="5972279" y="4361224"/>
          <a:ext cx="1636787" cy="396240"/>
        </p:xfrm>
        <a:graphic>
          <a:graphicData uri="http://schemas.openxmlformats.org/drawingml/2006/table">
            <a:tbl>
              <a:tblPr/>
              <a:tblGrid>
                <a:gridCol w="5459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49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59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87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0" name="表格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0546607"/>
              </p:ext>
            </p:extLst>
          </p:nvPr>
        </p:nvGraphicFramePr>
        <p:xfrm>
          <a:off x="5972279" y="4734952"/>
          <a:ext cx="1636787" cy="396240"/>
        </p:xfrm>
        <a:graphic>
          <a:graphicData uri="http://schemas.openxmlformats.org/drawingml/2006/table">
            <a:tbl>
              <a:tblPr/>
              <a:tblGrid>
                <a:gridCol w="5459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49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59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87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1" name="表格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9703634"/>
              </p:ext>
            </p:extLst>
          </p:nvPr>
        </p:nvGraphicFramePr>
        <p:xfrm>
          <a:off x="5972279" y="5156931"/>
          <a:ext cx="1636787" cy="396240"/>
        </p:xfrm>
        <a:graphic>
          <a:graphicData uri="http://schemas.openxmlformats.org/drawingml/2006/table">
            <a:tbl>
              <a:tblPr/>
              <a:tblGrid>
                <a:gridCol w="5459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49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59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87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2" name="矩形 51"/>
          <p:cNvSpPr/>
          <p:nvPr/>
        </p:nvSpPr>
        <p:spPr>
          <a:xfrm>
            <a:off x="6480715" y="5509202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en-US" altLang="zh-CN" dirty="0">
                <a:solidFill>
                  <a:srgbClr val="C00000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53" name="矩形 52"/>
          <p:cNvSpPr/>
          <p:nvPr/>
        </p:nvSpPr>
        <p:spPr>
          <a:xfrm>
            <a:off x="6464575" y="5922862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en-US" altLang="zh-CN" dirty="0">
                <a:solidFill>
                  <a:srgbClr val="C00000"/>
                </a:solidFill>
                <a:latin typeface="Times New Roman" pitchFamily="18" charset="0"/>
              </a:rPr>
              <a:t>4</a:t>
            </a:r>
          </a:p>
        </p:txBody>
      </p:sp>
      <p:cxnSp>
        <p:nvCxnSpPr>
          <p:cNvPr id="57" name="直接箭头连接符 56"/>
          <p:cNvCxnSpPr>
            <a:endCxn id="5" idx="1"/>
          </p:cNvCxnSpPr>
          <p:nvPr/>
        </p:nvCxnSpPr>
        <p:spPr>
          <a:xfrm flipV="1">
            <a:off x="4754026" y="3755640"/>
            <a:ext cx="1218253" cy="85510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785575" y="3923257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59" name="直接箭头连接符 58"/>
          <p:cNvCxnSpPr/>
          <p:nvPr/>
        </p:nvCxnSpPr>
        <p:spPr>
          <a:xfrm>
            <a:off x="4754026" y="3742924"/>
            <a:ext cx="1195224" cy="40895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/>
          <p:nvPr/>
        </p:nvCxnSpPr>
        <p:spPr>
          <a:xfrm flipV="1">
            <a:off x="4759164" y="4500795"/>
            <a:ext cx="1223391" cy="85510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 62"/>
          <p:cNvSpPr/>
          <p:nvPr/>
        </p:nvSpPr>
        <p:spPr>
          <a:xfrm>
            <a:off x="785575" y="3923257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785575" y="3923257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65" name="直接箭头连接符 64"/>
          <p:cNvCxnSpPr>
            <a:endCxn id="45" idx="1"/>
          </p:cNvCxnSpPr>
          <p:nvPr/>
        </p:nvCxnSpPr>
        <p:spPr>
          <a:xfrm>
            <a:off x="4694129" y="4183192"/>
            <a:ext cx="1283288" cy="75633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/>
          <p:cNvSpPr/>
          <p:nvPr/>
        </p:nvSpPr>
        <p:spPr>
          <a:xfrm>
            <a:off x="785575" y="3923257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5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68" name="直接箭头连接符 67"/>
          <p:cNvCxnSpPr/>
          <p:nvPr/>
        </p:nvCxnSpPr>
        <p:spPr>
          <a:xfrm>
            <a:off x="4754026" y="4917912"/>
            <a:ext cx="1195224" cy="40895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矩形 68"/>
          <p:cNvSpPr/>
          <p:nvPr/>
        </p:nvSpPr>
        <p:spPr>
          <a:xfrm>
            <a:off x="7671746" y="5432376"/>
            <a:ext cx="4411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en-US" altLang="zh-CN" b="1" dirty="0">
                <a:solidFill>
                  <a:srgbClr val="0000FF"/>
                </a:solidFill>
                <a:latin typeface="Times New Roman" pitchFamily="18" charset="0"/>
              </a:rPr>
              <a:t>m</a:t>
            </a:r>
          </a:p>
        </p:txBody>
      </p:sp>
      <p:sp>
        <p:nvSpPr>
          <p:cNvPr id="70" name="矩形 69"/>
          <p:cNvSpPr/>
          <p:nvPr/>
        </p:nvSpPr>
        <p:spPr>
          <a:xfrm>
            <a:off x="7714226" y="5856263"/>
            <a:ext cx="3561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en-US" altLang="zh-CN" b="1" dirty="0">
                <a:solidFill>
                  <a:srgbClr val="0000FF"/>
                </a:solidFill>
                <a:latin typeface="Times New Roman" pitchFamily="18" charset="0"/>
              </a:rPr>
              <a:t>n</a:t>
            </a:r>
          </a:p>
        </p:txBody>
      </p:sp>
      <p:sp>
        <p:nvSpPr>
          <p:cNvPr id="71" name="矩形 70"/>
          <p:cNvSpPr/>
          <p:nvPr/>
        </p:nvSpPr>
        <p:spPr>
          <a:xfrm>
            <a:off x="7748690" y="6255790"/>
            <a:ext cx="2872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en-US" altLang="zh-CN" b="1" dirty="0">
                <a:solidFill>
                  <a:srgbClr val="0000FF"/>
                </a:solidFill>
                <a:latin typeface="Times New Roman" pitchFamily="18" charset="0"/>
              </a:rPr>
              <a:t>t</a:t>
            </a:r>
          </a:p>
        </p:txBody>
      </p:sp>
      <p:sp>
        <p:nvSpPr>
          <p:cNvPr id="72" name="矩形 71"/>
          <p:cNvSpPr/>
          <p:nvPr/>
        </p:nvSpPr>
        <p:spPr>
          <a:xfrm>
            <a:off x="2605698" y="5383900"/>
            <a:ext cx="4411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en-US" altLang="zh-CN" b="1" dirty="0">
                <a:solidFill>
                  <a:srgbClr val="0000FF"/>
                </a:solidFill>
                <a:latin typeface="Times New Roman" pitchFamily="18" charset="0"/>
              </a:rPr>
              <a:t>m</a:t>
            </a:r>
          </a:p>
        </p:txBody>
      </p:sp>
      <p:sp>
        <p:nvSpPr>
          <p:cNvPr id="73" name="矩形 72"/>
          <p:cNvSpPr/>
          <p:nvPr/>
        </p:nvSpPr>
        <p:spPr>
          <a:xfrm>
            <a:off x="2648178" y="5856263"/>
            <a:ext cx="3561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en-US" altLang="zh-CN" b="1" dirty="0">
                <a:solidFill>
                  <a:srgbClr val="0000FF"/>
                </a:solidFill>
                <a:latin typeface="Times New Roman" pitchFamily="18" charset="0"/>
              </a:rPr>
              <a:t>n</a:t>
            </a:r>
          </a:p>
        </p:txBody>
      </p:sp>
      <p:sp>
        <p:nvSpPr>
          <p:cNvPr id="74" name="矩形 73"/>
          <p:cNvSpPr/>
          <p:nvPr/>
        </p:nvSpPr>
        <p:spPr>
          <a:xfrm>
            <a:off x="2682642" y="6260941"/>
            <a:ext cx="2872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en-US" altLang="zh-CN" b="1" dirty="0">
                <a:solidFill>
                  <a:srgbClr val="0000FF"/>
                </a:solidFill>
                <a:latin typeface="Times New Roman" pitchFamily="18" charset="0"/>
              </a:rPr>
              <a:t>t</a:t>
            </a:r>
          </a:p>
        </p:txBody>
      </p:sp>
      <p:cxnSp>
        <p:nvCxnSpPr>
          <p:cNvPr id="75" name="直接箭头连接符 74"/>
          <p:cNvCxnSpPr/>
          <p:nvPr/>
        </p:nvCxnSpPr>
        <p:spPr>
          <a:xfrm>
            <a:off x="4754026" y="5673503"/>
            <a:ext cx="1157834" cy="40283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 78"/>
          <p:cNvSpPr/>
          <p:nvPr/>
        </p:nvSpPr>
        <p:spPr>
          <a:xfrm>
            <a:off x="6453188" y="6371283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en-US" altLang="zh-CN" dirty="0">
                <a:solidFill>
                  <a:srgbClr val="C00000"/>
                </a:solidFill>
                <a:latin typeface="Times New Roman" pitchFamily="18" charset="0"/>
              </a:rPr>
              <a:t>5</a:t>
            </a:r>
          </a:p>
        </p:txBody>
      </p:sp>
      <p:cxnSp>
        <p:nvCxnSpPr>
          <p:cNvPr id="80" name="直接箭头连接符 79"/>
          <p:cNvCxnSpPr/>
          <p:nvPr/>
        </p:nvCxnSpPr>
        <p:spPr>
          <a:xfrm flipV="1">
            <a:off x="4742639" y="5734582"/>
            <a:ext cx="1206611" cy="38734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/>
          <p:nvPr/>
        </p:nvCxnSpPr>
        <p:spPr>
          <a:xfrm flipV="1">
            <a:off x="4727035" y="6514249"/>
            <a:ext cx="1222215" cy="5884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884304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3.7037E-6 L 0.0033 0.12708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" y="63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xit" presetSubtype="4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3 0.12708 L 0.0033 0.24328 " pathEditMode="relative" rAng="0" ptsTypes="AA">
                                      <p:cBhvr>
                                        <p:cTn id="61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8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3 0.24328 L 5.55556E-7 3.7037E-6 " pathEditMode="relative" rAng="0" ptsTypes="AA">
                                      <p:cBhvr>
                                        <p:cTn id="73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4" y="-121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xit" presetSubtype="4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3.7037E-6 L 0.0033 0.24328 " pathEditMode="relative" rAng="0" ptsTypes="AA">
                                      <p:cBhvr>
                                        <p:cTn id="89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" y="121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xit" presetSubtype="4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3 0.24328 L 5.55556E-7 3.7037E-6 " pathEditMode="relative" rAng="0" ptsTypes="AA">
                                      <p:cBhvr>
                                        <p:cTn id="113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4" y="-121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3.7037E-6 L 5.55556E-7 0.25 " pathEditMode="relative" rAng="0" ptsTypes="AA">
                                      <p:cBhvr>
                                        <p:cTn id="117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3 0.24328 L 5.55556E-7 3.7037E-6 " pathEditMode="relative" rAng="0" ptsTypes="AA">
                                      <p:cBhvr>
                                        <p:cTn id="129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4" y="-121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3.7037E-6 L 0.00174 0.06689 " pathEditMode="relative" rAng="0" ptsTypes="AA">
                                      <p:cBhvr>
                                        <p:cTn id="133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" y="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500"/>
                            </p:stCondLst>
                            <p:childTnLst>
                              <p:par>
                                <p:cTn id="14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xit" presetSubtype="4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74 0.0669 L 5.55556E-7 0.25 " pathEditMode="relative" rAng="0" ptsTypes="AA">
                                      <p:cBhvr>
                                        <p:cTn id="149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4" y="92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3 0.24329 L 5.55556E-7 3.7037E-6 " pathEditMode="relative" rAng="0" ptsTypes="AA">
                                      <p:cBhvr>
                                        <p:cTn id="161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" y="-121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3.7037E-6 L 0.00174 0.16967 " pathEditMode="relative" rAng="0" ptsTypes="AA">
                                      <p:cBhvr>
                                        <p:cTn id="165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" y="84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500"/>
                            </p:stCondLst>
                            <p:childTnLst>
                              <p:par>
                                <p:cTn id="17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22" presetClass="exit" presetSubtype="4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500"/>
                            </p:stCondLst>
                            <p:childTnLst>
                              <p:par>
                                <p:cTn id="18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22" presetClass="exit" presetSubtype="4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500"/>
                            </p:stCondLst>
                            <p:childTnLst>
                              <p:par>
                                <p:cTn id="19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22" presetClass="exit" presetSubtype="4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>
                            <p:stCondLst>
                              <p:cond delay="500"/>
                            </p:stCondLst>
                            <p:childTnLst>
                              <p:par>
                                <p:cTn id="20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22" presetClass="exit" presetSubtype="4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39" grpId="1"/>
      <p:bldP spid="52" grpId="0"/>
      <p:bldP spid="53" grpId="0"/>
      <p:bldP spid="58" grpId="0"/>
      <p:bldP spid="58" grpId="1"/>
      <p:bldP spid="63" grpId="0"/>
      <p:bldP spid="63" grpId="1"/>
      <p:bldP spid="64" grpId="0"/>
      <p:bldP spid="64" grpId="1"/>
      <p:bldP spid="67" grpId="0"/>
      <p:bldP spid="69" grpId="0"/>
      <p:bldP spid="70" grpId="0"/>
      <p:bldP spid="71" grpId="0"/>
      <p:bldP spid="72" grpId="0"/>
      <p:bldP spid="73" grpId="0"/>
      <p:bldP spid="74" grpId="0"/>
      <p:bldP spid="7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540750" cy="720725"/>
          </a:xfrm>
        </p:spPr>
        <p:txBody>
          <a:bodyPr/>
          <a:lstStyle/>
          <a:p>
            <a:r>
              <a:rPr lang="en-US" altLang="zh-CN" sz="3600" dirty="0">
                <a:solidFill>
                  <a:srgbClr val="0000FF"/>
                </a:solidFill>
              </a:rPr>
              <a:t>1) </a:t>
            </a:r>
            <a:r>
              <a:rPr lang="zh-CN" altLang="en-US" sz="3600" dirty="0">
                <a:solidFill>
                  <a:srgbClr val="0000FF"/>
                </a:solidFill>
              </a:rPr>
              <a:t>跳着找，顺着存</a:t>
            </a:r>
            <a:r>
              <a:rPr lang="zh-CN" altLang="en-US" sz="3600" dirty="0"/>
              <a:t> 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052513"/>
            <a:ext cx="8676456" cy="5805487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b="100000"/>
            </a:path>
            <a:tileRect t="-100000" r="-100000"/>
          </a:gradFill>
        </p:spPr>
        <p:txBody>
          <a:bodyPr/>
          <a:lstStyle/>
          <a:p>
            <a:pPr marL="0" indent="0" eaLnBrk="0" hangingPunct="0">
              <a:lnSpc>
                <a:spcPct val="80000"/>
              </a:lnSpc>
              <a:buNone/>
            </a:pPr>
            <a:r>
              <a:rPr lang="zh-CN" altLang="en-US" sz="2000" dirty="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en-US" altLang="zh-CN" sz="24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tripletable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transmatrix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tripletable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a) </a:t>
            </a:r>
          </a:p>
          <a:p>
            <a:pPr marL="0" indent="0" eaLnBrk="0" hangingPunct="0">
              <a:lnSpc>
                <a:spcPct val="80000"/>
              </a:lnSpc>
              <a:buNone/>
            </a:pP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{</a:t>
            </a:r>
            <a:r>
              <a:rPr lang="en-US" altLang="zh-CN" sz="2000" dirty="0">
                <a:solidFill>
                  <a:schemeClr val="bg2">
                    <a:lumMod val="90000"/>
                    <a:lumOff val="1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/* </a:t>
            </a:r>
            <a:r>
              <a:rPr lang="zh-CN" altLang="en-US" sz="2000" dirty="0">
                <a:solidFill>
                  <a:schemeClr val="bg2">
                    <a:lumMod val="90000"/>
                    <a:lumOff val="1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将稀疏矩阵</a:t>
            </a:r>
            <a:r>
              <a:rPr lang="en-US" altLang="zh-CN" sz="2000" dirty="0">
                <a:solidFill>
                  <a:schemeClr val="bg2">
                    <a:lumMod val="90000"/>
                    <a:lumOff val="1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zh-CN" altLang="en-US" sz="2000" dirty="0">
                <a:solidFill>
                  <a:schemeClr val="bg2">
                    <a:lumMod val="90000"/>
                    <a:lumOff val="1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转置，结果通过函数名返回 *</a:t>
            </a:r>
            <a:r>
              <a:rPr lang="en-US" altLang="zh-CN" sz="2000" dirty="0">
                <a:solidFill>
                  <a:schemeClr val="bg2">
                    <a:lumMod val="90000"/>
                    <a:lumOff val="1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</a:p>
          <a:p>
            <a:pPr marL="0" indent="0" eaLnBrk="0" hangingPunct="0">
              <a:lnSpc>
                <a:spcPct val="80000"/>
              </a:lnSpc>
              <a:buNone/>
            </a:pP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4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tripletable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；  </a:t>
            </a:r>
            <a:r>
              <a:rPr lang="en-US" altLang="zh-CN" sz="24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p,q,col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eaLnBrk="0" hangingPunct="0">
              <a:lnSpc>
                <a:spcPct val="80000"/>
              </a:lnSpc>
              <a:buNone/>
            </a:pP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4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b.m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4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a.n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altLang="zh-CN" sz="24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b.n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4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a.m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b.t=a.t; </a:t>
            </a:r>
            <a:r>
              <a:rPr lang="en-US" altLang="zh-CN" sz="2000" dirty="0">
                <a:solidFill>
                  <a:schemeClr val="bg2">
                    <a:lumMod val="90000"/>
                    <a:lumOff val="1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/* </a:t>
            </a:r>
            <a:r>
              <a:rPr lang="zh-CN" altLang="en-US" sz="2000" dirty="0">
                <a:solidFill>
                  <a:schemeClr val="bg2">
                    <a:lumMod val="90000"/>
                    <a:lumOff val="1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初始化 *</a:t>
            </a:r>
            <a:r>
              <a:rPr lang="en-US" altLang="zh-CN" sz="2000" dirty="0">
                <a:solidFill>
                  <a:schemeClr val="bg2">
                    <a:lumMod val="90000"/>
                    <a:lumOff val="1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</a:p>
          <a:p>
            <a:pPr marL="0" indent="0" eaLnBrk="0" hangingPunct="0">
              <a:lnSpc>
                <a:spcPct val="80000"/>
              </a:lnSpc>
              <a:buNone/>
            </a:pP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if(b.t) { </a:t>
            </a:r>
            <a:r>
              <a:rPr lang="en-US" altLang="zh-CN" sz="2000" dirty="0">
                <a:solidFill>
                  <a:schemeClr val="bg2">
                    <a:lumMod val="90000"/>
                    <a:lumOff val="1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/* </a:t>
            </a:r>
            <a:r>
              <a:rPr lang="zh-CN" altLang="en-US" sz="2000" dirty="0">
                <a:solidFill>
                  <a:schemeClr val="bg2">
                    <a:lumMod val="90000"/>
                    <a:lumOff val="1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把</a:t>
            </a:r>
            <a:r>
              <a:rPr lang="en-US" altLang="zh-CN" sz="2000" dirty="0">
                <a:solidFill>
                  <a:schemeClr val="bg2">
                    <a:lumMod val="90000"/>
                    <a:lumOff val="1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zh-CN" altLang="en-US" sz="2000" dirty="0">
                <a:solidFill>
                  <a:schemeClr val="bg2">
                    <a:lumMod val="90000"/>
                    <a:lumOff val="1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中每一个非零元素转换到</a:t>
            </a:r>
            <a:r>
              <a:rPr lang="en-US" altLang="zh-CN" sz="2000" dirty="0">
                <a:solidFill>
                  <a:schemeClr val="bg2">
                    <a:lumMod val="90000"/>
                    <a:lumOff val="1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lang="zh-CN" altLang="en-US" sz="2000" dirty="0">
                <a:solidFill>
                  <a:schemeClr val="bg2">
                    <a:lumMod val="90000"/>
                    <a:lumOff val="1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中相应位置 *</a:t>
            </a:r>
            <a:r>
              <a:rPr lang="en-US" altLang="zh-CN" sz="2000" dirty="0">
                <a:solidFill>
                  <a:schemeClr val="bg2">
                    <a:lumMod val="90000"/>
                    <a:lumOff val="1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</a:p>
          <a:p>
            <a:pPr marL="0" indent="0" eaLnBrk="0" hangingPunct="0">
              <a:lnSpc>
                <a:spcPct val="80000"/>
              </a:lnSpc>
              <a:buNone/>
            </a:pP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q=0;</a:t>
            </a:r>
          </a:p>
          <a:p>
            <a:pPr marL="0" indent="0" eaLnBrk="0" hangingPunct="0">
              <a:lnSpc>
                <a:spcPct val="80000"/>
              </a:lnSpc>
              <a:buNone/>
            </a:pP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for(col=1;col&lt;=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a.n;col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++)       </a:t>
            </a:r>
            <a:r>
              <a:rPr lang="en-US" altLang="zh-CN" sz="2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000" dirty="0">
                <a:solidFill>
                  <a:schemeClr val="bg2">
                    <a:lumMod val="90000"/>
                    <a:lumOff val="1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/* </a:t>
            </a:r>
            <a:r>
              <a:rPr lang="zh-CN" altLang="en-US" sz="2000" dirty="0">
                <a:solidFill>
                  <a:schemeClr val="bg2">
                    <a:lumMod val="90000"/>
                    <a:lumOff val="1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按列号作扫描，做</a:t>
            </a:r>
            <a:r>
              <a:rPr lang="en-US" altLang="zh-CN" sz="2000" dirty="0">
                <a:solidFill>
                  <a:schemeClr val="bg2">
                    <a:lumMod val="90000"/>
                    <a:lumOff val="1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cols</a:t>
            </a:r>
            <a:r>
              <a:rPr lang="zh-CN" altLang="en-US" sz="2000" dirty="0">
                <a:solidFill>
                  <a:schemeClr val="bg2">
                    <a:lumMod val="90000"/>
                    <a:lumOff val="1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趟 *</a:t>
            </a:r>
            <a:r>
              <a:rPr lang="en-US" altLang="zh-CN" sz="2000" dirty="0">
                <a:solidFill>
                  <a:schemeClr val="bg2">
                    <a:lumMod val="90000"/>
                    <a:lumOff val="1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</a:p>
          <a:p>
            <a:pPr marL="0" indent="0" eaLnBrk="0" hangingPunct="0">
              <a:lnSpc>
                <a:spcPct val="80000"/>
              </a:lnSpc>
              <a:buNone/>
            </a:pP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for(p=0;p&lt;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a.t;p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altLang="zh-CN" sz="2000" dirty="0">
                <a:solidFill>
                  <a:schemeClr val="bg2">
                    <a:lumMod val="90000"/>
                    <a:lumOff val="1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/* </a:t>
            </a:r>
            <a:r>
              <a:rPr lang="zh-CN" altLang="en-US" sz="2000" dirty="0">
                <a:solidFill>
                  <a:schemeClr val="bg2">
                    <a:lumMod val="90000"/>
                    <a:lumOff val="1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在数据中找列号为</a:t>
            </a:r>
            <a:r>
              <a:rPr lang="en-US" altLang="zh-CN" sz="2000" dirty="0">
                <a:solidFill>
                  <a:schemeClr val="bg2">
                    <a:lumMod val="90000"/>
                    <a:lumOff val="1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col</a:t>
            </a:r>
            <a:r>
              <a:rPr lang="zh-CN" altLang="en-US" sz="2000" dirty="0">
                <a:solidFill>
                  <a:schemeClr val="bg2">
                    <a:lumMod val="90000"/>
                    <a:lumOff val="1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的三元组 *</a:t>
            </a:r>
            <a:r>
              <a:rPr lang="en-US" altLang="zh-CN" sz="2000" dirty="0">
                <a:solidFill>
                  <a:schemeClr val="bg2">
                    <a:lumMod val="90000"/>
                    <a:lumOff val="1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</a:p>
          <a:p>
            <a:pPr marL="0" indent="0" eaLnBrk="0" hangingPunct="0">
              <a:lnSpc>
                <a:spcPct val="80000"/>
              </a:lnSpc>
              <a:buNone/>
            </a:pP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if(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a.data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[p].j==col) {  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b.data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[q].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=col; </a:t>
            </a:r>
            <a:r>
              <a:rPr lang="en-US" altLang="zh-CN" sz="2000" dirty="0">
                <a:solidFill>
                  <a:schemeClr val="bg2">
                    <a:lumMod val="90000"/>
                    <a:lumOff val="1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/* </a:t>
            </a:r>
            <a:r>
              <a:rPr lang="zh-CN" altLang="en-US" sz="2000" dirty="0">
                <a:solidFill>
                  <a:schemeClr val="bg2">
                    <a:lumMod val="90000"/>
                    <a:lumOff val="1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新三元组的行号*</a:t>
            </a:r>
            <a:r>
              <a:rPr lang="en-US" altLang="zh-CN" sz="2000" dirty="0">
                <a:solidFill>
                  <a:schemeClr val="bg2">
                    <a:lumMod val="90000"/>
                    <a:lumOff val="1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</a:p>
          <a:p>
            <a:pPr marL="0" indent="0" eaLnBrk="0" hangingPunct="0">
              <a:lnSpc>
                <a:spcPct val="80000"/>
              </a:lnSpc>
              <a:buNone/>
            </a:pP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b.data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[q].j=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a.data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[p].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    </a:t>
            </a:r>
            <a:r>
              <a:rPr lang="en-US" altLang="zh-CN" sz="2000" dirty="0">
                <a:solidFill>
                  <a:schemeClr val="bg2">
                    <a:lumMod val="90000"/>
                    <a:lumOff val="1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/* </a:t>
            </a:r>
            <a:r>
              <a:rPr lang="zh-CN" altLang="en-US" sz="2000" dirty="0">
                <a:solidFill>
                  <a:schemeClr val="bg2">
                    <a:lumMod val="90000"/>
                    <a:lumOff val="1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新三元组的列号 *</a:t>
            </a:r>
            <a:r>
              <a:rPr lang="en-US" altLang="zh-CN" sz="2000" dirty="0">
                <a:solidFill>
                  <a:schemeClr val="bg2">
                    <a:lumMod val="90000"/>
                    <a:lumOff val="1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</a:p>
          <a:p>
            <a:pPr marL="0" indent="0" eaLnBrk="0" hangingPunct="0">
              <a:lnSpc>
                <a:spcPct val="80000"/>
              </a:lnSpc>
              <a:buNone/>
            </a:pP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b.data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[q].v=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a.data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[p].v</a:t>
            </a:r>
            <a:r>
              <a:rPr lang="en-US" altLang="zh-CN" sz="2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;     </a:t>
            </a:r>
            <a:r>
              <a:rPr lang="en-US" altLang="zh-CN" sz="2000" dirty="0">
                <a:solidFill>
                  <a:schemeClr val="bg2">
                    <a:lumMod val="90000"/>
                    <a:lumOff val="1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/* </a:t>
            </a:r>
            <a:r>
              <a:rPr lang="zh-CN" altLang="en-US" sz="2000" dirty="0">
                <a:solidFill>
                  <a:schemeClr val="bg2">
                    <a:lumMod val="90000"/>
                    <a:lumOff val="1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新三元组的值*</a:t>
            </a:r>
            <a:r>
              <a:rPr lang="en-US" altLang="zh-CN" sz="2000" dirty="0">
                <a:solidFill>
                  <a:schemeClr val="bg2">
                    <a:lumMod val="90000"/>
                    <a:lumOff val="1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</a:p>
          <a:p>
            <a:pPr marL="0" indent="0" eaLnBrk="0" hangingPunct="0">
              <a:lnSpc>
                <a:spcPct val="80000"/>
              </a:lnSpc>
              <a:buNone/>
            </a:pP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q++;</a:t>
            </a:r>
          </a:p>
          <a:p>
            <a:pPr marL="0" indent="0" eaLnBrk="0" hangingPunct="0">
              <a:lnSpc>
                <a:spcPct val="80000"/>
              </a:lnSpc>
              <a:buNone/>
            </a:pP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}</a:t>
            </a:r>
          </a:p>
          <a:p>
            <a:pPr marL="0" indent="0" eaLnBrk="0" hangingPunct="0">
              <a:lnSpc>
                <a:spcPct val="80000"/>
              </a:lnSpc>
              <a:buNone/>
            </a:pP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}</a:t>
            </a:r>
          </a:p>
          <a:p>
            <a:pPr marL="0" indent="0" eaLnBrk="0" hangingPunct="0">
              <a:lnSpc>
                <a:spcPct val="80000"/>
              </a:lnSpc>
              <a:buNone/>
            </a:pP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return(b);</a:t>
            </a:r>
          </a:p>
          <a:p>
            <a:pPr marL="0" indent="0" eaLnBrk="0" hangingPunct="0">
              <a:lnSpc>
                <a:spcPct val="80000"/>
              </a:lnSpc>
              <a:buNone/>
            </a:pP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</a:p>
        </p:txBody>
      </p:sp>
      <p:sp>
        <p:nvSpPr>
          <p:cNvPr id="21508" name="AutoShape 4"/>
          <p:cNvSpPr>
            <a:spLocks noChangeArrowheads="1"/>
          </p:cNvSpPr>
          <p:nvPr/>
        </p:nvSpPr>
        <p:spPr bwMode="auto">
          <a:xfrm>
            <a:off x="5868144" y="5202238"/>
            <a:ext cx="2484437" cy="1655762"/>
          </a:xfrm>
          <a:prstGeom prst="cloudCallout">
            <a:avLst>
              <a:gd name="adj1" fmla="val -221015"/>
              <a:gd name="adj2" fmla="val -12667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zh-CN" altLang="en-US" sz="1800" dirty="0">
                <a:latin typeface="Arial" panose="020B0604020202020204" pitchFamily="34" charset="0"/>
              </a:rPr>
              <a:t>时间代价主要消耗两个循环上，请看下页</a:t>
            </a:r>
          </a:p>
        </p:txBody>
      </p:sp>
    </p:spTree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20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8" grpId="0" animBg="1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2924944"/>
            <a:ext cx="7576816" cy="1728192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>
              <a:spcBef>
                <a:spcPct val="0"/>
              </a:spcBef>
            </a:pPr>
            <a:r>
              <a:rPr lang="zh-CN" altLang="en-US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本算法：</a:t>
            </a:r>
            <a:r>
              <a:rPr lang="en-US" altLang="zh-CN" sz="2800" b="1" dirty="0">
                <a:solidFill>
                  <a:srgbClr val="FF00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O(</a:t>
            </a:r>
            <a:r>
              <a:rPr lang="en-US" altLang="zh-CN" sz="2800" b="1" dirty="0" err="1">
                <a:solidFill>
                  <a:srgbClr val="FF00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a.n</a:t>
            </a:r>
            <a:r>
              <a:rPr lang="en-US" altLang="zh-CN" sz="2800" b="1" dirty="0">
                <a:solidFill>
                  <a:srgbClr val="FF00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*a.t)</a:t>
            </a:r>
            <a:r>
              <a:rPr lang="en-US" altLang="zh-CN" sz="2400" b="1" dirty="0">
                <a:solidFill>
                  <a:srgbClr val="FF00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zh-CN" altLang="en-US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其中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a.t</a:t>
            </a:r>
            <a:r>
              <a:rPr lang="zh-CN" altLang="en-US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为稀疏矩阵元素个数，当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t≈m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*n </a:t>
            </a:r>
            <a:r>
              <a:rPr lang="zh-CN" altLang="en-US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时间代价为</a:t>
            </a:r>
            <a:r>
              <a:rPr lang="en-US" altLang="zh-CN" sz="2800" b="1" dirty="0">
                <a:solidFill>
                  <a:srgbClr val="FF00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O(m*n</a:t>
            </a:r>
            <a:r>
              <a:rPr lang="en-US" altLang="zh-CN" sz="2800" b="1" baseline="30000" dirty="0">
                <a:solidFill>
                  <a:srgbClr val="FF00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800" b="1" dirty="0">
                <a:solidFill>
                  <a:srgbClr val="FF00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；本算法适用于</a:t>
            </a:r>
            <a:r>
              <a:rPr lang="en-US" altLang="zh-CN" sz="2800" b="1" dirty="0">
                <a:solidFill>
                  <a:srgbClr val="FF00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T&lt;&lt;m*n</a:t>
            </a:r>
          </a:p>
        </p:txBody>
      </p:sp>
      <p:sp>
        <p:nvSpPr>
          <p:cNvPr id="2" name="矩形 1"/>
          <p:cNvSpPr/>
          <p:nvPr/>
        </p:nvSpPr>
        <p:spPr>
          <a:xfrm>
            <a:off x="0" y="1283512"/>
            <a:ext cx="655272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</a:pPr>
            <a:r>
              <a:rPr lang="zh-CN" altLang="en-US" sz="32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“跳着找，顺着存”效率分析 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323528" y="116632"/>
            <a:ext cx="779303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r>
              <a:rPr lang="zh-CN" altLang="zh-CN" sz="3600" dirty="0"/>
              <a:t> </a:t>
            </a:r>
            <a:r>
              <a:rPr lang="en-US" altLang="zh-CN" sz="3600" dirty="0"/>
              <a:t>5</a:t>
            </a:r>
            <a:r>
              <a:rPr lang="zh-CN" altLang="zh-CN" sz="3600" dirty="0"/>
              <a:t>.</a:t>
            </a:r>
            <a:r>
              <a:rPr lang="en-US" altLang="zh-CN" sz="3600" dirty="0"/>
              <a:t>2 </a:t>
            </a:r>
            <a:r>
              <a:rPr lang="zh-CN" altLang="en-US" sz="3600" dirty="0">
                <a:solidFill>
                  <a:srgbClr val="333399"/>
                </a:solidFill>
              </a:rPr>
              <a:t>特殊矩阵的压缩存储</a:t>
            </a:r>
          </a:p>
        </p:txBody>
      </p:sp>
      <p:sp>
        <p:nvSpPr>
          <p:cNvPr id="4" name="矩形 3"/>
          <p:cNvSpPr/>
          <p:nvPr/>
        </p:nvSpPr>
        <p:spPr>
          <a:xfrm>
            <a:off x="539552" y="2084193"/>
            <a:ext cx="561662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0" hangingPunct="0">
              <a:buClr>
                <a:srgbClr val="FF0000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普通矩阵转置 </a:t>
            </a:r>
            <a:r>
              <a:rPr lang="en-US" altLang="zh-CN" b="1" dirty="0">
                <a:solidFill>
                  <a:srgbClr val="FF00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O(m*n)</a:t>
            </a:r>
          </a:p>
        </p:txBody>
      </p:sp>
    </p:spTree>
  </p:cSld>
  <p:clrMapOvr>
    <a:masterClrMapping/>
  </p:clrMapOvr>
  <p:transition spd="slow">
    <p:strips dir="r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539750" y="188913"/>
            <a:ext cx="779303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r>
              <a:rPr lang="zh-CN" altLang="zh-CN" sz="3600" dirty="0"/>
              <a:t> </a:t>
            </a:r>
            <a:r>
              <a:rPr lang="en-US" altLang="zh-CN" sz="3600" dirty="0"/>
              <a:t>5</a:t>
            </a:r>
            <a:r>
              <a:rPr lang="zh-CN" altLang="zh-CN" sz="3600" dirty="0"/>
              <a:t>.</a:t>
            </a:r>
            <a:r>
              <a:rPr lang="en-US" altLang="zh-CN" sz="3600" dirty="0"/>
              <a:t>2 </a:t>
            </a:r>
            <a:r>
              <a:rPr lang="zh-CN" altLang="en-US" sz="3600" dirty="0">
                <a:solidFill>
                  <a:srgbClr val="333399"/>
                </a:solidFill>
              </a:rPr>
              <a:t>特殊矩阵的压缩存储</a:t>
            </a:r>
          </a:p>
        </p:txBody>
      </p:sp>
      <p:sp>
        <p:nvSpPr>
          <p:cNvPr id="9" name="Text Box 84"/>
          <p:cNvSpPr txBox="1">
            <a:spLocks noChangeArrowheads="1"/>
          </p:cNvSpPr>
          <p:nvPr/>
        </p:nvSpPr>
        <p:spPr bwMode="auto">
          <a:xfrm>
            <a:off x="107504" y="1048331"/>
            <a:ext cx="597666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32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2</a:t>
            </a:r>
            <a:r>
              <a:rPr kumimoji="1" lang="zh-CN" altLang="en-US" sz="32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、顺着找，跳着存</a:t>
            </a:r>
          </a:p>
        </p:txBody>
      </p:sp>
      <p:sp>
        <p:nvSpPr>
          <p:cNvPr id="33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818645"/>
            <a:ext cx="8424738" cy="1384995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思想</a:t>
            </a:r>
            <a:r>
              <a:rPr lang="en-US" altLang="zh-CN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计算出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中每列元素在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的三元表中的存储位置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然后从第一个元素顺序扫描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的三元表的元素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根据列号将其行号和列号互换后存入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的相应位置</a:t>
            </a:r>
          </a:p>
        </p:txBody>
      </p:sp>
      <p:graphicFrame>
        <p:nvGraphicFramePr>
          <p:cNvPr id="41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0170907"/>
              </p:ext>
            </p:extLst>
          </p:nvPr>
        </p:nvGraphicFramePr>
        <p:xfrm>
          <a:off x="3419599" y="3717032"/>
          <a:ext cx="5400675" cy="1054100"/>
        </p:xfrm>
        <a:graphic>
          <a:graphicData uri="http://schemas.openxmlformats.org/drawingml/2006/table">
            <a:tbl>
              <a:tblPr/>
              <a:tblGrid>
                <a:gridCol w="1266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02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1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34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80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27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宋体" panose="02010600030101010101" pitchFamily="2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j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宋体" panose="02010600030101010101" pitchFamily="2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宋体" panose="02010600030101010101" pitchFamily="2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宋体" panose="02010600030101010101" pitchFamily="2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宋体" panose="02010600030101010101" pitchFamily="2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4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宋体" panose="02010600030101010101" pitchFamily="2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5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7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num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[j]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宋体" panose="02010600030101010101" pitchFamily="2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宋体" panose="02010600030101010101" pitchFamily="2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宋体" panose="02010600030101010101" pitchFamily="2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宋体" panose="02010600030101010101" pitchFamily="2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2" name="Group 47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1131994975"/>
              </p:ext>
            </p:extLst>
          </p:nvPr>
        </p:nvGraphicFramePr>
        <p:xfrm>
          <a:off x="1159420" y="3222824"/>
          <a:ext cx="1636787" cy="3566160"/>
        </p:xfrm>
        <a:graphic>
          <a:graphicData uri="http://schemas.openxmlformats.org/drawingml/2006/table">
            <a:tbl>
              <a:tblPr/>
              <a:tblGrid>
                <a:gridCol w="5459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49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59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5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</a:t>
                      </a:r>
                      <a:endParaRPr kumimoji="0" lang="en-US" altLang="zh-CN" sz="2000" b="1" i="1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v</a:t>
                      </a:r>
                      <a:endParaRPr kumimoji="0" lang="en-US" altLang="zh-CN" sz="2000" b="1" i="1" u="none" strike="noStrike" cap="none" normalizeH="0" baseline="-2500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5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5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5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5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5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5425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5425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5425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54" name="组合 53"/>
          <p:cNvGrpSpPr/>
          <p:nvPr/>
        </p:nvGrpSpPr>
        <p:grpSpPr>
          <a:xfrm>
            <a:off x="162841" y="3322077"/>
            <a:ext cx="802781" cy="457200"/>
            <a:chOff x="983930" y="1827185"/>
            <a:chExt cx="802781" cy="457200"/>
          </a:xfrm>
        </p:grpSpPr>
        <p:sp>
          <p:nvSpPr>
            <p:cNvPr id="56" name="Line 12"/>
            <p:cNvSpPr>
              <a:spLocks noChangeShapeType="1"/>
            </p:cNvSpPr>
            <p:nvPr/>
          </p:nvSpPr>
          <p:spPr bwMode="auto">
            <a:xfrm>
              <a:off x="1182024" y="2284385"/>
              <a:ext cx="60468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dirty="0"/>
            </a:p>
          </p:txBody>
        </p:sp>
        <p:sp>
          <p:nvSpPr>
            <p:cNvPr id="60" name="Text Box 13"/>
            <p:cNvSpPr txBox="1">
              <a:spLocks noChangeArrowheads="1"/>
            </p:cNvSpPr>
            <p:nvPr/>
          </p:nvSpPr>
          <p:spPr bwMode="auto">
            <a:xfrm>
              <a:off x="983930" y="1827185"/>
              <a:ext cx="4318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i="1" dirty="0">
                  <a:solidFill>
                    <a:srgbClr val="FF3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</a:p>
          </p:txBody>
        </p:sp>
      </p:grp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7434695"/>
              </p:ext>
            </p:extLst>
          </p:nvPr>
        </p:nvGraphicFramePr>
        <p:xfrm>
          <a:off x="3419599" y="4774243"/>
          <a:ext cx="5400675" cy="530225"/>
        </p:xfrm>
        <a:graphic>
          <a:graphicData uri="http://schemas.openxmlformats.org/drawingml/2006/table">
            <a:tbl>
              <a:tblPr/>
              <a:tblGrid>
                <a:gridCol w="1266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02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1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34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80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30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pot[j]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宋体" panose="02010600030101010101" pitchFamily="2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6610466" y="4836517"/>
            <a:ext cx="3401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buSzPct val="60000"/>
            </a:pPr>
            <a:r>
              <a:rPr lang="en-US" altLang="zh-CN" b="1" dirty="0">
                <a:solidFill>
                  <a:srgbClr val="FF0000"/>
                </a:solidFill>
                <a:latin typeface="宋体" panose="02010600030101010101" pitchFamily="2" charset="-122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endParaRPr lang="en-US" altLang="zh-CN" b="1" dirty="0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4932186" y="4258088"/>
            <a:ext cx="3401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buSzPct val="60000"/>
            </a:pPr>
            <a:r>
              <a:rPr lang="en-US" altLang="zh-CN" b="1" dirty="0">
                <a:solidFill>
                  <a:srgbClr val="993300"/>
                </a:solidFill>
                <a:latin typeface="宋体" panose="02010600030101010101" pitchFamily="2" charset="-122"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endParaRPr lang="en-US" altLang="zh-CN" b="1" dirty="0">
              <a:solidFill>
                <a:srgbClr val="993300"/>
              </a:solidFill>
              <a:ea typeface="黑体" panose="02010609060101010101" pitchFamily="49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5766450" y="4258088"/>
            <a:ext cx="3401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buSzPct val="60000"/>
            </a:pPr>
            <a:r>
              <a:rPr lang="en-US" altLang="zh-CN" b="1" dirty="0">
                <a:solidFill>
                  <a:srgbClr val="993300"/>
                </a:solidFill>
                <a:latin typeface="宋体" panose="02010600030101010101" pitchFamily="2" charset="-122"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endParaRPr lang="en-US" altLang="zh-CN" b="1" dirty="0">
              <a:solidFill>
                <a:srgbClr val="993300"/>
              </a:solidFill>
              <a:ea typeface="黑体" panose="02010609060101010101" pitchFamily="49" charset="-122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6600714" y="4258088"/>
            <a:ext cx="3401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buSzPct val="60000"/>
            </a:pPr>
            <a:r>
              <a:rPr lang="en-US" altLang="zh-CN" b="1" dirty="0">
                <a:solidFill>
                  <a:srgbClr val="993300"/>
                </a:solidFill>
                <a:latin typeface="宋体" panose="02010600030101010101" pitchFamily="2" charset="-122"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endParaRPr lang="en-US" altLang="zh-CN" b="1" dirty="0">
              <a:solidFill>
                <a:srgbClr val="993300"/>
              </a:solidFill>
              <a:ea typeface="黑体" panose="02010609060101010101" pitchFamily="49" charset="-122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7434978" y="4258088"/>
            <a:ext cx="3401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buSzPct val="60000"/>
            </a:pPr>
            <a:r>
              <a:rPr lang="en-US" altLang="zh-CN" b="1" dirty="0">
                <a:solidFill>
                  <a:srgbClr val="993300"/>
                </a:solidFill>
                <a:latin typeface="宋体" panose="02010600030101010101" pitchFamily="2" charset="-122"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endParaRPr lang="en-US" altLang="zh-CN" b="1" dirty="0">
              <a:solidFill>
                <a:srgbClr val="993300"/>
              </a:solidFill>
              <a:ea typeface="黑体" panose="02010609060101010101" pitchFamily="49" charset="-122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8269243" y="4258088"/>
            <a:ext cx="3401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buSzPct val="60000"/>
            </a:pPr>
            <a:r>
              <a:rPr lang="en-US" altLang="zh-CN" b="1" dirty="0">
                <a:solidFill>
                  <a:srgbClr val="993300"/>
                </a:solidFill>
                <a:latin typeface="宋体" panose="02010600030101010101" pitchFamily="2" charset="-122"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endParaRPr lang="en-US" altLang="zh-CN" b="1" dirty="0">
              <a:solidFill>
                <a:srgbClr val="993300"/>
              </a:solidFill>
              <a:ea typeface="黑体" panose="02010609060101010101" pitchFamily="49" charset="-122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5766449" y="4261424"/>
            <a:ext cx="3401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buSzPct val="60000"/>
            </a:pP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endParaRPr lang="en-US" altLang="zh-CN" b="1" dirty="0">
              <a:solidFill>
                <a:srgbClr val="FF3399"/>
              </a:solidFill>
              <a:ea typeface="黑体" panose="02010609060101010101" pitchFamily="49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7434978" y="4261424"/>
            <a:ext cx="3401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buSzPct val="60000"/>
            </a:pP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endParaRPr lang="en-US" altLang="zh-CN" b="1" dirty="0">
              <a:solidFill>
                <a:srgbClr val="FF3399"/>
              </a:solidFill>
              <a:ea typeface="黑体" panose="02010609060101010101" pitchFamily="49" charset="-122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4932185" y="4231146"/>
            <a:ext cx="3401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buSzPct val="60000"/>
            </a:pP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endParaRPr lang="en-US" altLang="zh-CN" b="1" dirty="0">
              <a:solidFill>
                <a:srgbClr val="FF3399"/>
              </a:solidFill>
              <a:ea typeface="黑体" panose="02010609060101010101" pitchFamily="49" charset="-122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8269242" y="4244082"/>
            <a:ext cx="3401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buSzPct val="60000"/>
            </a:pP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endParaRPr lang="en-US" altLang="zh-CN" b="1" dirty="0">
              <a:solidFill>
                <a:srgbClr val="FF3399"/>
              </a:solidFill>
              <a:ea typeface="黑体" panose="02010609060101010101" pitchFamily="49" charset="-122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5766449" y="4261424"/>
            <a:ext cx="3401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buSzPct val="60000"/>
            </a:pP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endParaRPr lang="en-US" altLang="zh-CN" b="1" dirty="0">
              <a:solidFill>
                <a:srgbClr val="FF3399"/>
              </a:solidFill>
              <a:ea typeface="黑体" panose="0201060906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905508" y="4836517"/>
            <a:ext cx="3401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buSzPct val="60000"/>
            </a:pPr>
            <a:r>
              <a:rPr lang="en-US" altLang="zh-CN" b="1" dirty="0">
                <a:solidFill>
                  <a:srgbClr val="FF0000"/>
                </a:solidFill>
                <a:latin typeface="宋体" panose="02010600030101010101" pitchFamily="2" charset="-122"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endParaRPr lang="en-US" altLang="zh-CN" b="1" dirty="0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757987" y="4836517"/>
            <a:ext cx="3401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buSzPct val="60000"/>
            </a:pPr>
            <a:r>
              <a:rPr lang="en-US" altLang="zh-CN" b="1" dirty="0">
                <a:solidFill>
                  <a:srgbClr val="FF0000"/>
                </a:solidFill>
                <a:latin typeface="宋体" panose="02010600030101010101" pitchFamily="2" charset="-122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endParaRPr lang="en-US" altLang="zh-CN" b="1" dirty="0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462945" y="4836517"/>
            <a:ext cx="3401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buSzPct val="60000"/>
            </a:pPr>
            <a:r>
              <a:rPr lang="en-US" altLang="zh-CN" b="1" dirty="0">
                <a:solidFill>
                  <a:srgbClr val="FF0000"/>
                </a:solidFill>
                <a:latin typeface="宋体" panose="02010600030101010101" pitchFamily="2" charset="-122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endParaRPr lang="en-US" altLang="zh-CN" b="1" dirty="0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315423" y="4836517"/>
            <a:ext cx="3401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buSzPct val="60000"/>
            </a:pPr>
            <a:r>
              <a:rPr lang="en-US" altLang="zh-CN" b="1" dirty="0">
                <a:solidFill>
                  <a:srgbClr val="FF0000"/>
                </a:solidFill>
                <a:latin typeface="宋体" panose="02010600030101010101" pitchFamily="2" charset="-122"/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endParaRPr lang="en-US" altLang="zh-CN" b="1" dirty="0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447382" y="6047645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pot[j]=pot[j-1]+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[j-1]  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2≤j≤a.n</a:t>
            </a:r>
          </a:p>
        </p:txBody>
      </p:sp>
      <p:sp>
        <p:nvSpPr>
          <p:cNvPr id="12" name="矩形 11"/>
          <p:cNvSpPr/>
          <p:nvPr/>
        </p:nvSpPr>
        <p:spPr>
          <a:xfrm>
            <a:off x="3447382" y="5556527"/>
            <a:ext cx="13003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pot[1]=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1652727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4.07407E-6 L 0.00174 0.0669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" y="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74 0.0669 L 0.0033 0.11551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" y="2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3 0.11551 L 0.0033 0.17871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1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3 0.17871 L 0.0033 0.24167 " pathEditMode="relative" rAng="0" ptsTypes="AA">
                                      <p:cBhvr>
                                        <p:cTn id="82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1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1" grpId="0"/>
      <p:bldP spid="61" grpId="1"/>
      <p:bldP spid="66" grpId="0"/>
      <p:bldP spid="66" grpId="1"/>
      <p:bldP spid="76" grpId="0"/>
      <p:bldP spid="77" grpId="0"/>
      <p:bldP spid="77" grpId="1"/>
      <p:bldP spid="78" grpId="0"/>
      <p:bldP spid="78" grpId="1"/>
      <p:bldP spid="81" grpId="0"/>
      <p:bldP spid="81" grpId="1"/>
      <p:bldP spid="84" grpId="0"/>
      <p:bldP spid="85" grpId="0"/>
      <p:bldP spid="86" grpId="0"/>
      <p:bldP spid="87" grpId="0"/>
      <p:bldP spid="4" grpId="0"/>
      <p:bldP spid="6" grpId="0"/>
      <p:bldP spid="8" grpId="0"/>
      <p:bldP spid="10" grpId="0"/>
      <p:bldP spid="11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095736"/>
            <a:ext cx="8208912" cy="1258339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0" hangingPunct="0">
              <a:lnSpc>
                <a:spcPct val="115000"/>
              </a:lnSpc>
              <a:buSzPct val="80000"/>
            </a:pPr>
            <a:r>
              <a:rPr lang="zh-CN" altLang="en-US" sz="32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数组</a:t>
            </a:r>
            <a:r>
              <a:rPr lang="en-US" altLang="zh-CN" sz="32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  <a:r>
              <a:rPr lang="zh-CN" altLang="en-US" sz="3200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是由</a:t>
            </a:r>
            <a:r>
              <a:rPr lang="zh-CN" altLang="en-US" sz="3200" dirty="0">
                <a:solidFill>
                  <a:srgbClr val="FF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长度固定</a:t>
            </a:r>
            <a:r>
              <a:rPr lang="zh-CN" altLang="en-US" sz="3200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lang="en-US" altLang="zh-CN" sz="3200" dirty="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n(n</a:t>
            </a:r>
            <a:r>
              <a:rPr lang="zh-CN" altLang="en-US" sz="3200" dirty="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＞</a:t>
            </a:r>
            <a:r>
              <a:rPr lang="en-US" altLang="zh-CN" sz="3200" dirty="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1)</a:t>
            </a:r>
            <a:r>
              <a:rPr lang="zh-CN" altLang="en-US" sz="3200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个</a:t>
            </a:r>
            <a:r>
              <a:rPr lang="zh-CN" altLang="en-US" sz="3200" dirty="0">
                <a:solidFill>
                  <a:srgbClr val="FF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相同类型</a:t>
            </a:r>
            <a:r>
              <a:rPr lang="zh-CN" altLang="en-US" sz="3200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数据元素</a:t>
            </a:r>
            <a:r>
              <a:rPr lang="en-US" altLang="zh-CN" sz="3200" dirty="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3200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3200" dirty="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3200" dirty="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3200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3200" dirty="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3200" dirty="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…</a:t>
            </a:r>
            <a:r>
              <a:rPr lang="zh-CN" altLang="en-US" sz="3200" dirty="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3200" dirty="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3200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n-1</a:t>
            </a:r>
            <a:r>
              <a:rPr lang="zh-CN" altLang="en-US" sz="3200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组成的</a:t>
            </a:r>
            <a:r>
              <a:rPr lang="zh-CN" altLang="en-US" sz="3200" dirty="0">
                <a:solidFill>
                  <a:srgbClr val="FF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有限序列</a:t>
            </a:r>
            <a:r>
              <a:rPr lang="zh-CN" altLang="en-US" sz="3200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3200" dirty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0" hangingPunct="0">
              <a:lnSpc>
                <a:spcPct val="115000"/>
              </a:lnSpc>
              <a:buSzPct val="80000"/>
            </a:pPr>
            <a:endParaRPr lang="en-US" altLang="zh-CN" sz="32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95536" y="188640"/>
            <a:ext cx="779303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r>
              <a:rPr lang="zh-CN" altLang="zh-CN" dirty="0"/>
              <a:t> </a:t>
            </a:r>
            <a:r>
              <a:rPr lang="en-US" altLang="zh-CN" dirty="0"/>
              <a:t>5</a:t>
            </a:r>
            <a:r>
              <a:rPr lang="zh-CN" altLang="zh-CN" dirty="0"/>
              <a:t>.1</a:t>
            </a:r>
            <a:r>
              <a:rPr lang="en-US" altLang="zh-CN" dirty="0"/>
              <a:t> </a:t>
            </a:r>
            <a:r>
              <a:rPr lang="zh-CN" altLang="en-US" dirty="0">
                <a:solidFill>
                  <a:srgbClr val="6060AF"/>
                </a:solidFill>
              </a:rPr>
              <a:t>数组</a:t>
            </a:r>
            <a:endParaRPr lang="zh-CN" altLang="zh-CN" dirty="0">
              <a:solidFill>
                <a:srgbClr val="6060AF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921431" y="2425513"/>
            <a:ext cx="5594785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lvl="1" indent="-457200">
              <a:lnSpc>
                <a:spcPct val="90000"/>
              </a:lnSpc>
              <a:buSzPct val="60000"/>
              <a:buFont typeface="Wingdings" panose="05000000000000000000" pitchFamily="2" charset="2"/>
              <a:buChar char="n"/>
            </a:pPr>
            <a:r>
              <a:rPr lang="zh-CN" altLang="en-US" sz="28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数组</a:t>
            </a:r>
            <a:r>
              <a:rPr lang="zh-CN" altLang="en-US" sz="2800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可以看做是</a:t>
            </a:r>
            <a:r>
              <a:rPr lang="zh-CN" altLang="en-US" sz="28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线性表的推广</a:t>
            </a:r>
            <a:r>
              <a:rPr lang="zh-CN" altLang="en-US" sz="2800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800" dirty="0">
              <a:solidFill>
                <a:schemeClr val="tx2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8" name="Text Box 4"/>
          <p:cNvSpPr txBox="1">
            <a:spLocks noChangeArrowheads="1"/>
          </p:cNvSpPr>
          <p:nvPr/>
        </p:nvSpPr>
        <p:spPr bwMode="auto">
          <a:xfrm>
            <a:off x="921431" y="3673181"/>
            <a:ext cx="7767235" cy="867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00050" lvl="1" indent="-457200">
              <a:lnSpc>
                <a:spcPct val="90000"/>
              </a:lnSpc>
              <a:buSzPct val="60000"/>
              <a:buFont typeface="Wingdings" panose="05000000000000000000" pitchFamily="2" charset="2"/>
              <a:buChar char="n"/>
            </a:pPr>
            <a:r>
              <a:rPr lang="zh-CN" altLang="en-US" sz="28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二维数组</a:t>
            </a:r>
            <a:r>
              <a:rPr lang="zh-CN" altLang="en-US" sz="2800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可以看作是每个数据元素都是相同类型的一维数组的一维数组。</a:t>
            </a:r>
          </a:p>
        </p:txBody>
      </p:sp>
      <p:sp>
        <p:nvSpPr>
          <p:cNvPr id="49" name="Text Box 4"/>
          <p:cNvSpPr txBox="1">
            <a:spLocks noChangeArrowheads="1"/>
          </p:cNvSpPr>
          <p:nvPr/>
        </p:nvSpPr>
        <p:spPr bwMode="auto">
          <a:xfrm>
            <a:off x="921431" y="4684815"/>
            <a:ext cx="7767235" cy="867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00050" lvl="1" indent="-457200">
              <a:lnSpc>
                <a:spcPct val="90000"/>
              </a:lnSpc>
              <a:buSzPct val="60000"/>
              <a:buFont typeface="Wingdings" panose="05000000000000000000" pitchFamily="2" charset="2"/>
              <a:buChar char="n"/>
            </a:pPr>
            <a:r>
              <a:rPr lang="zh-CN" altLang="en-US" sz="28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三维数组</a:t>
            </a:r>
            <a:r>
              <a:rPr lang="zh-CN" altLang="en-US" sz="2800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可以看作是每个数据元素都是相同类型的二维数组的一维数组。</a:t>
            </a:r>
          </a:p>
        </p:txBody>
      </p:sp>
      <p:grpSp>
        <p:nvGrpSpPr>
          <p:cNvPr id="50" name="组合 49"/>
          <p:cNvGrpSpPr/>
          <p:nvPr/>
        </p:nvGrpSpPr>
        <p:grpSpPr>
          <a:xfrm>
            <a:off x="395536" y="4827419"/>
            <a:ext cx="3446306" cy="1765312"/>
            <a:chOff x="2143108" y="3475038"/>
            <a:chExt cx="3266634" cy="1765312"/>
          </a:xfrm>
        </p:grpSpPr>
        <p:sp>
          <p:nvSpPr>
            <p:cNvPr id="51" name="TextBox 18"/>
            <p:cNvSpPr txBox="1"/>
            <p:nvPr/>
          </p:nvSpPr>
          <p:spPr>
            <a:xfrm>
              <a:off x="2143108" y="4020577"/>
              <a:ext cx="5715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2" name="直接连接符 51"/>
            <p:cNvCxnSpPr/>
            <p:nvPr/>
          </p:nvCxnSpPr>
          <p:spPr>
            <a:xfrm rot="5400000">
              <a:off x="1785124" y="4331500"/>
              <a:ext cx="1714512" cy="1588"/>
            </a:xfrm>
            <a:prstGeom prst="line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>
              <a:off x="2643174" y="3487738"/>
              <a:ext cx="144000" cy="1588"/>
            </a:xfrm>
            <a:prstGeom prst="line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>
              <a:off x="2643174" y="5200662"/>
              <a:ext cx="144000" cy="1588"/>
            </a:xfrm>
            <a:prstGeom prst="line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22"/>
            <p:cNvSpPr txBox="1"/>
            <p:nvPr/>
          </p:nvSpPr>
          <p:spPr>
            <a:xfrm>
              <a:off x="2786050" y="3519074"/>
              <a:ext cx="714380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22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0,0</a:t>
              </a:r>
              <a:endParaRPr lang="zh-CN" alt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TextBox 23"/>
            <p:cNvSpPr txBox="1"/>
            <p:nvPr/>
          </p:nvSpPr>
          <p:spPr>
            <a:xfrm>
              <a:off x="3428992" y="3519074"/>
              <a:ext cx="714380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22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0,1</a:t>
              </a:r>
              <a:endParaRPr lang="zh-CN" alt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TextBox 24"/>
            <p:cNvSpPr txBox="1"/>
            <p:nvPr/>
          </p:nvSpPr>
          <p:spPr>
            <a:xfrm>
              <a:off x="4643438" y="3519074"/>
              <a:ext cx="714380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22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0,</a:t>
              </a:r>
              <a:r>
                <a:rPr lang="en-US" altLang="zh-CN" sz="22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zh-CN" altLang="en-US" sz="22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－</a:t>
              </a:r>
              <a:r>
                <a:rPr lang="en-US" altLang="zh-CN" sz="22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TextBox 25"/>
            <p:cNvSpPr txBox="1"/>
            <p:nvPr/>
          </p:nvSpPr>
          <p:spPr>
            <a:xfrm>
              <a:off x="4071934" y="3500438"/>
              <a:ext cx="571504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  <a:sym typeface="Symbol"/>
                </a:rPr>
                <a:t></a:t>
              </a:r>
              <a:endParaRPr lang="zh-CN" altLang="en-US" sz="2200" baseline="-250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59" name="TextBox 26"/>
            <p:cNvSpPr txBox="1"/>
            <p:nvPr/>
          </p:nvSpPr>
          <p:spPr>
            <a:xfrm>
              <a:off x="2786050" y="3947702"/>
              <a:ext cx="714380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22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1,0</a:t>
              </a:r>
              <a:endParaRPr lang="zh-CN" alt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" name="TextBox 27"/>
            <p:cNvSpPr txBox="1"/>
            <p:nvPr/>
          </p:nvSpPr>
          <p:spPr>
            <a:xfrm>
              <a:off x="3428992" y="3947702"/>
              <a:ext cx="714380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22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1,1</a:t>
              </a:r>
              <a:endParaRPr lang="zh-CN" alt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" name="TextBox 28"/>
            <p:cNvSpPr txBox="1"/>
            <p:nvPr/>
          </p:nvSpPr>
          <p:spPr>
            <a:xfrm>
              <a:off x="4643438" y="3947702"/>
              <a:ext cx="714380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22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1,</a:t>
              </a:r>
              <a:r>
                <a:rPr lang="en-US" altLang="zh-CN" sz="22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zh-CN" altLang="en-US" sz="22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－</a:t>
              </a:r>
              <a:r>
                <a:rPr lang="en-US" altLang="zh-CN" sz="22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2" name="TextBox 29"/>
            <p:cNvSpPr txBox="1"/>
            <p:nvPr/>
          </p:nvSpPr>
          <p:spPr>
            <a:xfrm>
              <a:off x="4071934" y="3929066"/>
              <a:ext cx="571504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 dirty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  <a:sym typeface="Symbol"/>
                </a:rPr>
                <a:t></a:t>
              </a:r>
              <a:endParaRPr lang="zh-CN" altLang="en-US" sz="2200" baseline="-25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63" name="TextBox 30"/>
            <p:cNvSpPr txBox="1"/>
            <p:nvPr/>
          </p:nvSpPr>
          <p:spPr>
            <a:xfrm>
              <a:off x="2786050" y="4809720"/>
              <a:ext cx="714380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22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r>
                <a:rPr lang="zh-CN" altLang="en-US" sz="22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－</a:t>
              </a:r>
              <a:r>
                <a:rPr lang="en-US" altLang="zh-CN" sz="22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1,0</a:t>
              </a:r>
              <a:endParaRPr lang="zh-CN" alt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4" name="TextBox 31"/>
            <p:cNvSpPr txBox="1"/>
            <p:nvPr/>
          </p:nvSpPr>
          <p:spPr>
            <a:xfrm>
              <a:off x="3428992" y="4809720"/>
              <a:ext cx="714380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a</a:t>
              </a:r>
              <a:r>
                <a:rPr lang="en-US" altLang="zh-CN" sz="22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m-</a:t>
              </a:r>
              <a:r>
                <a:rPr lang="en-US" altLang="zh-CN" sz="22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1,1</a:t>
              </a:r>
              <a:endParaRPr lang="zh-CN" alt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5" name="TextBox 32"/>
            <p:cNvSpPr txBox="1"/>
            <p:nvPr/>
          </p:nvSpPr>
          <p:spPr>
            <a:xfrm>
              <a:off x="4643438" y="4809720"/>
              <a:ext cx="714380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22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m-</a:t>
              </a:r>
              <a:r>
                <a:rPr lang="en-US" altLang="zh-CN" sz="22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1,</a:t>
              </a:r>
              <a:r>
                <a:rPr lang="en-US" altLang="zh-CN" sz="22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n-</a:t>
              </a:r>
              <a:r>
                <a:rPr lang="en-US" altLang="zh-CN" sz="22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" name="TextBox 33"/>
            <p:cNvSpPr txBox="1"/>
            <p:nvPr/>
          </p:nvSpPr>
          <p:spPr>
            <a:xfrm>
              <a:off x="4071934" y="4791084"/>
              <a:ext cx="571504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 dirty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  <a:sym typeface="Symbol"/>
                </a:rPr>
                <a:t></a:t>
              </a:r>
              <a:endParaRPr lang="zh-CN" altLang="en-US" sz="2200" baseline="-25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cxnSp>
          <p:nvCxnSpPr>
            <p:cNvPr id="67" name="直接连接符 66"/>
            <p:cNvCxnSpPr/>
            <p:nvPr/>
          </p:nvCxnSpPr>
          <p:spPr>
            <a:xfrm rot="5400000">
              <a:off x="4537868" y="4369600"/>
              <a:ext cx="1714512" cy="1588"/>
            </a:xfrm>
            <a:prstGeom prst="line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/>
            <p:cNvCxnSpPr/>
            <p:nvPr/>
          </p:nvCxnSpPr>
          <p:spPr>
            <a:xfrm>
              <a:off x="5265742" y="3525838"/>
              <a:ext cx="144000" cy="1588"/>
            </a:xfrm>
            <a:prstGeom prst="line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/>
            <p:nvPr/>
          </p:nvCxnSpPr>
          <p:spPr>
            <a:xfrm>
              <a:off x="5265742" y="5238762"/>
              <a:ext cx="144000" cy="1588"/>
            </a:xfrm>
            <a:prstGeom prst="line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37"/>
            <p:cNvSpPr txBox="1"/>
            <p:nvPr/>
          </p:nvSpPr>
          <p:spPr>
            <a:xfrm>
              <a:off x="2928926" y="4357694"/>
              <a:ext cx="571504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  <a:sym typeface="Symbol"/>
                </a:rPr>
                <a:t></a:t>
              </a:r>
              <a:endParaRPr lang="zh-CN" altLang="en-US" sz="2200" baseline="-250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3995936" y="5281600"/>
            <a:ext cx="4357718" cy="461665"/>
            <a:chOff x="4286248" y="1895765"/>
            <a:chExt cx="4357718" cy="461665"/>
          </a:xfrm>
        </p:grpSpPr>
        <p:sp>
          <p:nvSpPr>
            <p:cNvPr id="72" name="右箭头 71"/>
            <p:cNvSpPr/>
            <p:nvPr/>
          </p:nvSpPr>
          <p:spPr>
            <a:xfrm>
              <a:off x="4286248" y="2000240"/>
              <a:ext cx="642942" cy="324000"/>
            </a:xfrm>
            <a:prstGeom prst="rightArrow">
              <a:avLst/>
            </a:prstGeom>
            <a:solidFill>
              <a:srgbClr val="3399FF"/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TextBox 10"/>
            <p:cNvSpPr txBox="1"/>
            <p:nvPr/>
          </p:nvSpPr>
          <p:spPr>
            <a:xfrm>
              <a:off x="5000628" y="1895765"/>
              <a:ext cx="364333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=[ </a:t>
              </a:r>
              <a:r>
                <a: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US" altLang="zh-CN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，</a:t>
              </a:r>
              <a:r>
                <a: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US" altLang="zh-CN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，</a:t>
              </a:r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/>
                </a:rPr>
                <a:t>，</a:t>
              </a:r>
              <a:r>
                <a: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/>
                </a:rPr>
                <a:t>b</a:t>
              </a:r>
              <a:r>
                <a:rPr lang="en-US" altLang="zh-CN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/>
                </a:rPr>
                <a:t>n-</a:t>
              </a:r>
              <a:r>
                <a:rPr lang="en-US" altLang="zh-CN" baseline="-250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/>
                </a:rPr>
                <a:t>1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/>
                </a:rPr>
                <a:t> ]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4" name="TextBox 11"/>
          <p:cNvSpPr txBox="1"/>
          <p:nvPr/>
        </p:nvSpPr>
        <p:spPr>
          <a:xfrm>
            <a:off x="4711745" y="5887677"/>
            <a:ext cx="4219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=[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0,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,i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，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a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m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-1,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])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921431" y="3049347"/>
            <a:ext cx="7466777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lvl="1" indent="-457200">
              <a:lnSpc>
                <a:spcPct val="90000"/>
              </a:lnSpc>
              <a:buSzPct val="60000"/>
              <a:buFont typeface="Wingdings" panose="05000000000000000000" pitchFamily="2" charset="2"/>
              <a:buChar char="n"/>
            </a:pPr>
            <a:r>
              <a:rPr lang="zh-CN" altLang="en-US" sz="28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一维数组</a:t>
            </a:r>
            <a:r>
              <a:rPr lang="zh-CN" altLang="en-US" sz="2800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可以看做是一个线性表。</a:t>
            </a:r>
            <a:endParaRPr lang="en-US" altLang="zh-CN" sz="2800" dirty="0">
              <a:solidFill>
                <a:schemeClr val="tx2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3858500" y="5477385"/>
            <a:ext cx="7074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···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3" dur="2000" fill="hold"/>
                                        <p:tgtEl>
                                          <p:spTgt spid="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48" grpId="0"/>
      <p:bldP spid="49" grpId="0"/>
      <p:bldP spid="74" grpId="0"/>
      <p:bldP spid="74" grpId="1"/>
      <p:bldP spid="75" grpId="0"/>
      <p:bldP spid="7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539750" y="188913"/>
            <a:ext cx="779303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r>
              <a:rPr lang="zh-CN" altLang="zh-CN" sz="3600" dirty="0"/>
              <a:t> </a:t>
            </a:r>
            <a:r>
              <a:rPr lang="en-US" altLang="zh-CN" sz="3600" dirty="0"/>
              <a:t>5</a:t>
            </a:r>
            <a:r>
              <a:rPr lang="zh-CN" altLang="zh-CN" sz="3600" dirty="0"/>
              <a:t>.</a:t>
            </a:r>
            <a:r>
              <a:rPr lang="en-US" altLang="zh-CN" sz="3600" dirty="0"/>
              <a:t>2 </a:t>
            </a:r>
            <a:r>
              <a:rPr lang="zh-CN" altLang="en-US" sz="3600" dirty="0">
                <a:solidFill>
                  <a:srgbClr val="333399"/>
                </a:solidFill>
              </a:rPr>
              <a:t>特殊矩阵的压缩存储</a:t>
            </a:r>
          </a:p>
        </p:txBody>
      </p:sp>
      <p:sp>
        <p:nvSpPr>
          <p:cNvPr id="9" name="Text Box 84"/>
          <p:cNvSpPr txBox="1">
            <a:spLocks noChangeArrowheads="1"/>
          </p:cNvSpPr>
          <p:nvPr/>
        </p:nvSpPr>
        <p:spPr bwMode="auto">
          <a:xfrm>
            <a:off x="107504" y="1048331"/>
            <a:ext cx="597666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32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2</a:t>
            </a:r>
            <a:r>
              <a:rPr kumimoji="1" lang="zh-CN" altLang="en-US" sz="32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、顺着找，跳着存</a:t>
            </a:r>
          </a:p>
        </p:txBody>
      </p:sp>
      <p:graphicFrame>
        <p:nvGraphicFramePr>
          <p:cNvPr id="41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0060028"/>
              </p:ext>
            </p:extLst>
          </p:nvPr>
        </p:nvGraphicFramePr>
        <p:xfrm>
          <a:off x="1835696" y="5589240"/>
          <a:ext cx="5400675" cy="792480"/>
        </p:xfrm>
        <a:graphic>
          <a:graphicData uri="http://schemas.openxmlformats.org/drawingml/2006/table">
            <a:tbl>
              <a:tblPr/>
              <a:tblGrid>
                <a:gridCol w="1266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02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1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34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80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519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宋体" panose="02010600030101010101" pitchFamily="2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j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宋体" panose="02010600030101010101" pitchFamily="2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宋体" panose="02010600030101010101" pitchFamily="2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宋体" panose="02010600030101010101" pitchFamily="2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宋体" panose="02010600030101010101" pitchFamily="2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4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宋体" panose="02010600030101010101" pitchFamily="2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5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519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pot[j]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2" name="Group 47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2759579792"/>
              </p:ext>
            </p:extLst>
          </p:nvPr>
        </p:nvGraphicFramePr>
        <p:xfrm>
          <a:off x="1148042" y="1732022"/>
          <a:ext cx="1636787" cy="3566160"/>
        </p:xfrm>
        <a:graphic>
          <a:graphicData uri="http://schemas.openxmlformats.org/drawingml/2006/table">
            <a:tbl>
              <a:tblPr/>
              <a:tblGrid>
                <a:gridCol w="5459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49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59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5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</a:t>
                      </a:r>
                      <a:endParaRPr kumimoji="0" lang="en-US" altLang="zh-CN" sz="2000" b="1" i="1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v</a:t>
                      </a:r>
                      <a:endParaRPr kumimoji="0" lang="en-US" altLang="zh-CN" sz="2000" b="1" i="1" u="none" strike="noStrike" cap="none" normalizeH="0" baseline="-2500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5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5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5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5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5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5425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5425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5425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54" name="组合 53"/>
          <p:cNvGrpSpPr/>
          <p:nvPr/>
        </p:nvGrpSpPr>
        <p:grpSpPr>
          <a:xfrm>
            <a:off x="151463" y="1831275"/>
            <a:ext cx="802781" cy="457200"/>
            <a:chOff x="983930" y="1827185"/>
            <a:chExt cx="802781" cy="457200"/>
          </a:xfrm>
        </p:grpSpPr>
        <p:sp>
          <p:nvSpPr>
            <p:cNvPr id="56" name="Line 12"/>
            <p:cNvSpPr>
              <a:spLocks noChangeShapeType="1"/>
            </p:cNvSpPr>
            <p:nvPr/>
          </p:nvSpPr>
          <p:spPr bwMode="auto">
            <a:xfrm>
              <a:off x="1182024" y="2284385"/>
              <a:ext cx="60468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dirty="0"/>
            </a:p>
          </p:txBody>
        </p:sp>
        <p:sp>
          <p:nvSpPr>
            <p:cNvPr id="60" name="Text Box 13"/>
            <p:cNvSpPr txBox="1">
              <a:spLocks noChangeArrowheads="1"/>
            </p:cNvSpPr>
            <p:nvPr/>
          </p:nvSpPr>
          <p:spPr bwMode="auto">
            <a:xfrm>
              <a:off x="983930" y="1827185"/>
              <a:ext cx="4318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i="1" dirty="0">
                  <a:solidFill>
                    <a:srgbClr val="FF3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</a:p>
          </p:txBody>
        </p:sp>
      </p:grpSp>
      <p:sp>
        <p:nvSpPr>
          <p:cNvPr id="3" name="矩形 2"/>
          <p:cNvSpPr/>
          <p:nvPr/>
        </p:nvSpPr>
        <p:spPr>
          <a:xfrm>
            <a:off x="5007038" y="5963470"/>
            <a:ext cx="3401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buSzPct val="60000"/>
            </a:pPr>
            <a:r>
              <a:rPr lang="en-US" altLang="zh-CN" b="1" dirty="0">
                <a:solidFill>
                  <a:srgbClr val="3333CC"/>
                </a:solidFill>
                <a:latin typeface="宋体" panose="02010600030101010101" pitchFamily="2" charset="-122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endParaRPr lang="en-US" altLang="zh-CN" b="1" dirty="0">
              <a:solidFill>
                <a:srgbClr val="3333CC"/>
              </a:solidFill>
              <a:ea typeface="黑体" panose="0201060906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343398" y="5963470"/>
            <a:ext cx="3401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buSzPct val="60000"/>
            </a:pPr>
            <a:r>
              <a:rPr lang="en-US" altLang="zh-CN" b="1" dirty="0">
                <a:solidFill>
                  <a:srgbClr val="3333CC"/>
                </a:solidFill>
                <a:latin typeface="宋体" panose="02010600030101010101" pitchFamily="2" charset="-122"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endParaRPr lang="en-US" altLang="zh-CN" b="1" dirty="0">
              <a:solidFill>
                <a:srgbClr val="3333CC"/>
              </a:solidFill>
              <a:ea typeface="黑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175218" y="5963470"/>
            <a:ext cx="3401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buSzPct val="60000"/>
            </a:pPr>
            <a:r>
              <a:rPr lang="en-US" altLang="zh-CN" b="1" dirty="0">
                <a:solidFill>
                  <a:srgbClr val="3333CC"/>
                </a:solidFill>
                <a:latin typeface="宋体" panose="02010600030101010101" pitchFamily="2" charset="-122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endParaRPr lang="en-US" altLang="zh-CN" b="1" dirty="0">
              <a:solidFill>
                <a:srgbClr val="3333CC"/>
              </a:solidFill>
              <a:ea typeface="黑体" panose="02010609060101010101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838858" y="5963470"/>
            <a:ext cx="3401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buSzPct val="60000"/>
            </a:pPr>
            <a:r>
              <a:rPr lang="en-US" altLang="zh-CN" b="1" dirty="0">
                <a:solidFill>
                  <a:srgbClr val="3333CC"/>
                </a:solidFill>
                <a:latin typeface="宋体" panose="02010600030101010101" pitchFamily="2" charset="-122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endParaRPr lang="en-US" altLang="zh-CN" b="1" dirty="0">
              <a:solidFill>
                <a:srgbClr val="3333CC"/>
              </a:solidFill>
              <a:ea typeface="黑体" panose="02010609060101010101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670680" y="5963470"/>
            <a:ext cx="3401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buSzPct val="60000"/>
            </a:pPr>
            <a:r>
              <a:rPr lang="en-US" altLang="zh-CN" b="1" dirty="0">
                <a:solidFill>
                  <a:srgbClr val="3333CC"/>
                </a:solidFill>
                <a:latin typeface="宋体" panose="02010600030101010101" pitchFamily="2" charset="-122"/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endParaRPr lang="en-US" altLang="zh-CN" b="1" dirty="0">
              <a:solidFill>
                <a:srgbClr val="3333CC"/>
              </a:solidFill>
              <a:ea typeface="黑体" panose="02010609060101010101" pitchFamily="49" charset="-122"/>
            </a:endParaRPr>
          </a:p>
        </p:txBody>
      </p:sp>
      <p:graphicFrame>
        <p:nvGraphicFramePr>
          <p:cNvPr id="29" name="Group 47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2123486767"/>
              </p:ext>
            </p:extLst>
          </p:nvPr>
        </p:nvGraphicFramePr>
        <p:xfrm>
          <a:off x="6139283" y="1732022"/>
          <a:ext cx="1636787" cy="3566160"/>
        </p:xfrm>
        <a:graphic>
          <a:graphicData uri="http://schemas.openxmlformats.org/drawingml/2006/table">
            <a:tbl>
              <a:tblPr/>
              <a:tblGrid>
                <a:gridCol w="5459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49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59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87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</a:t>
                      </a:r>
                      <a:endParaRPr kumimoji="0" lang="en-US" altLang="zh-CN" sz="2000" b="1" i="1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v</a:t>
                      </a:r>
                      <a:endParaRPr kumimoji="0" lang="en-US" altLang="zh-CN" sz="2000" b="1" i="1" u="none" strike="noStrike" cap="none" normalizeH="0" baseline="-2500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7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87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87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87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87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8746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8746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8746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0" name="矩形 29"/>
          <p:cNvSpPr/>
          <p:nvPr/>
        </p:nvSpPr>
        <p:spPr>
          <a:xfrm>
            <a:off x="4165590" y="5949479"/>
            <a:ext cx="3401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buSzPct val="60000"/>
            </a:pPr>
            <a:r>
              <a:rPr lang="en-US" altLang="zh-CN" b="1" dirty="0">
                <a:solidFill>
                  <a:srgbClr val="3333CC"/>
                </a:solidFill>
                <a:latin typeface="宋体" panose="02010600030101010101" pitchFamily="2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endParaRPr lang="en-US" altLang="zh-CN" b="1" dirty="0">
              <a:solidFill>
                <a:srgbClr val="3333CC"/>
              </a:solidFill>
              <a:ea typeface="黑体" panose="02010609060101010101" pitchFamily="49" charset="-122"/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 flipV="1">
            <a:off x="4345294" y="2780928"/>
            <a:ext cx="1738874" cy="280831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1791532" y="2122182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en-US" altLang="zh-CN" dirty="0">
                <a:solidFill>
                  <a:srgbClr val="0000FF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16" name="矩形 15"/>
          <p:cNvSpPr/>
          <p:nvPr/>
        </p:nvSpPr>
        <p:spPr>
          <a:xfrm>
            <a:off x="1791532" y="2528608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en-US" altLang="zh-CN" dirty="0">
                <a:solidFill>
                  <a:srgbClr val="0000FF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17" name="矩形 16"/>
          <p:cNvSpPr/>
          <p:nvPr/>
        </p:nvSpPr>
        <p:spPr>
          <a:xfrm>
            <a:off x="1791532" y="2904970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en-US" altLang="zh-CN" dirty="0">
                <a:solidFill>
                  <a:srgbClr val="0000FF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18" name="矩形 17"/>
          <p:cNvSpPr/>
          <p:nvPr/>
        </p:nvSpPr>
        <p:spPr>
          <a:xfrm>
            <a:off x="1791532" y="3281331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en-US" altLang="zh-CN" dirty="0">
                <a:solidFill>
                  <a:srgbClr val="0000FF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19" name="矩形 18"/>
          <p:cNvSpPr/>
          <p:nvPr/>
        </p:nvSpPr>
        <p:spPr>
          <a:xfrm>
            <a:off x="1791532" y="3701556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en-US" altLang="zh-CN" dirty="0">
                <a:solidFill>
                  <a:srgbClr val="0000FF"/>
                </a:solidFill>
                <a:latin typeface="Times New Roman" pitchFamily="18" charset="0"/>
              </a:rPr>
              <a:t>2</a:t>
            </a:r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547851"/>
              </p:ext>
            </p:extLst>
          </p:nvPr>
        </p:nvGraphicFramePr>
        <p:xfrm>
          <a:off x="6132159" y="2508730"/>
          <a:ext cx="1636787" cy="396240"/>
        </p:xfrm>
        <a:graphic>
          <a:graphicData uri="http://schemas.openxmlformats.org/drawingml/2006/table">
            <a:tbl>
              <a:tblPr/>
              <a:tblGrid>
                <a:gridCol w="5459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49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59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5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0" name="直接箭头连接符 39"/>
          <p:cNvCxnSpPr/>
          <p:nvPr/>
        </p:nvCxnSpPr>
        <p:spPr>
          <a:xfrm>
            <a:off x="2839944" y="2353014"/>
            <a:ext cx="3244224" cy="42791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 flipV="1">
            <a:off x="5911306" y="3565847"/>
            <a:ext cx="1046370" cy="202339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endCxn id="46" idx="1"/>
          </p:cNvCxnSpPr>
          <p:nvPr/>
        </p:nvCxnSpPr>
        <p:spPr>
          <a:xfrm>
            <a:off x="2764712" y="2727244"/>
            <a:ext cx="3367447" cy="78491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表格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4560167"/>
              </p:ext>
            </p:extLst>
          </p:nvPr>
        </p:nvGraphicFramePr>
        <p:xfrm>
          <a:off x="6132159" y="3314043"/>
          <a:ext cx="1636787" cy="396240"/>
        </p:xfrm>
        <a:graphic>
          <a:graphicData uri="http://schemas.openxmlformats.org/drawingml/2006/table">
            <a:tbl>
              <a:tblPr/>
              <a:tblGrid>
                <a:gridCol w="5459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49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59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5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矩形 48"/>
          <p:cNvSpPr/>
          <p:nvPr/>
        </p:nvSpPr>
        <p:spPr>
          <a:xfrm>
            <a:off x="5838858" y="5959936"/>
            <a:ext cx="3401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buSzPct val="60000"/>
            </a:pPr>
            <a:r>
              <a:rPr lang="en-US" altLang="zh-CN" b="1" dirty="0">
                <a:solidFill>
                  <a:srgbClr val="3333CC"/>
                </a:solidFill>
                <a:latin typeface="宋体" panose="02010600030101010101" pitchFamily="2" charset="-122"/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endParaRPr lang="en-US" altLang="zh-CN" b="1" dirty="0">
              <a:solidFill>
                <a:srgbClr val="3333CC"/>
              </a:solidFill>
              <a:ea typeface="黑体" panose="02010609060101010101" pitchFamily="49" charset="-122"/>
            </a:endParaRPr>
          </a:p>
        </p:txBody>
      </p:sp>
      <p:cxnSp>
        <p:nvCxnSpPr>
          <p:cNvPr id="50" name="直接箭头连接符 49"/>
          <p:cNvCxnSpPr/>
          <p:nvPr/>
        </p:nvCxnSpPr>
        <p:spPr>
          <a:xfrm flipV="1">
            <a:off x="3486798" y="2379856"/>
            <a:ext cx="2597370" cy="318254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 flipV="1">
            <a:off x="2838146" y="2352689"/>
            <a:ext cx="3299339" cy="67905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5" name="表格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3930005"/>
              </p:ext>
            </p:extLst>
          </p:nvPr>
        </p:nvGraphicFramePr>
        <p:xfrm>
          <a:off x="6132159" y="2122182"/>
          <a:ext cx="1636787" cy="396240"/>
        </p:xfrm>
        <a:graphic>
          <a:graphicData uri="http://schemas.openxmlformats.org/drawingml/2006/table">
            <a:tbl>
              <a:tblPr/>
              <a:tblGrid>
                <a:gridCol w="5459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49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59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5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7" name="矩形 56"/>
          <p:cNvSpPr/>
          <p:nvPr/>
        </p:nvSpPr>
        <p:spPr>
          <a:xfrm>
            <a:off x="3343397" y="5978903"/>
            <a:ext cx="3401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buSzPct val="60000"/>
            </a:pPr>
            <a:r>
              <a:rPr lang="en-US" altLang="zh-CN" b="1" dirty="0">
                <a:solidFill>
                  <a:srgbClr val="3333CC"/>
                </a:solidFill>
                <a:latin typeface="宋体" panose="02010600030101010101" pitchFamily="2" charset="-122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endParaRPr lang="en-US" altLang="zh-CN" b="1" dirty="0">
              <a:solidFill>
                <a:srgbClr val="3333CC"/>
              </a:solidFill>
              <a:ea typeface="黑体" panose="02010609060101010101" pitchFamily="49" charset="-122"/>
            </a:endParaRPr>
          </a:p>
        </p:txBody>
      </p:sp>
      <p:cxnSp>
        <p:nvCxnSpPr>
          <p:cNvPr id="58" name="直接箭头连接符 57"/>
          <p:cNvCxnSpPr/>
          <p:nvPr/>
        </p:nvCxnSpPr>
        <p:spPr>
          <a:xfrm flipV="1">
            <a:off x="6670680" y="3932388"/>
            <a:ext cx="340157" cy="168369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/>
          <p:nvPr/>
        </p:nvCxnSpPr>
        <p:spPr>
          <a:xfrm>
            <a:off x="2737154" y="3493933"/>
            <a:ext cx="3271782" cy="40588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3" name="表格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8991145"/>
              </p:ext>
            </p:extLst>
          </p:nvPr>
        </p:nvGraphicFramePr>
        <p:xfrm>
          <a:off x="6132159" y="3701694"/>
          <a:ext cx="1636787" cy="396240"/>
        </p:xfrm>
        <a:graphic>
          <a:graphicData uri="http://schemas.openxmlformats.org/drawingml/2006/table">
            <a:tbl>
              <a:tblPr/>
              <a:tblGrid>
                <a:gridCol w="5459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49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59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5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4" name="矩形 63"/>
          <p:cNvSpPr/>
          <p:nvPr/>
        </p:nvSpPr>
        <p:spPr>
          <a:xfrm>
            <a:off x="6665562" y="5985480"/>
            <a:ext cx="3401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buSzPct val="60000"/>
            </a:pPr>
            <a:r>
              <a:rPr lang="en-US" altLang="zh-CN" b="1" dirty="0">
                <a:solidFill>
                  <a:srgbClr val="3333CC"/>
                </a:solidFill>
                <a:latin typeface="宋体" panose="02010600030101010101" pitchFamily="2" charset="-122"/>
                <a:ea typeface="黑体" panose="02010609060101010101" pitchFamily="49" charset="-122"/>
                <a:cs typeface="Times New Roman" panose="02020603050405020304" pitchFamily="18" charset="0"/>
              </a:rPr>
              <a:t>5</a:t>
            </a:r>
            <a:endParaRPr lang="en-US" altLang="zh-CN" b="1" dirty="0">
              <a:solidFill>
                <a:srgbClr val="3333CC"/>
              </a:solidFill>
              <a:ea typeface="黑体" panose="02010609060101010101" pitchFamily="49" charset="-122"/>
            </a:endParaRPr>
          </a:p>
        </p:txBody>
      </p:sp>
      <p:cxnSp>
        <p:nvCxnSpPr>
          <p:cNvPr id="65" name="直接箭头连接符 64"/>
          <p:cNvCxnSpPr/>
          <p:nvPr/>
        </p:nvCxnSpPr>
        <p:spPr>
          <a:xfrm flipV="1">
            <a:off x="2838146" y="3197912"/>
            <a:ext cx="3299339" cy="67905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/>
          <p:nvPr/>
        </p:nvCxnSpPr>
        <p:spPr>
          <a:xfrm flipV="1">
            <a:off x="4615103" y="3250255"/>
            <a:ext cx="1469065" cy="235206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8" name="表格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3055801"/>
              </p:ext>
            </p:extLst>
          </p:nvPr>
        </p:nvGraphicFramePr>
        <p:xfrm>
          <a:off x="6132159" y="2926392"/>
          <a:ext cx="1636787" cy="396240"/>
        </p:xfrm>
        <a:graphic>
          <a:graphicData uri="http://schemas.openxmlformats.org/drawingml/2006/table">
            <a:tbl>
              <a:tblPr/>
              <a:tblGrid>
                <a:gridCol w="5459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49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59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5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9" name="矩形 68"/>
          <p:cNvSpPr/>
          <p:nvPr/>
        </p:nvSpPr>
        <p:spPr>
          <a:xfrm>
            <a:off x="4177177" y="5941762"/>
            <a:ext cx="3401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buSzPct val="60000"/>
            </a:pPr>
            <a:r>
              <a:rPr lang="en-US" altLang="zh-CN" b="1" dirty="0">
                <a:solidFill>
                  <a:srgbClr val="3333CC"/>
                </a:solidFill>
                <a:latin typeface="宋体" panose="02010600030101010101" pitchFamily="2" charset="-122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endParaRPr lang="en-US" altLang="zh-CN" b="1" dirty="0">
              <a:solidFill>
                <a:srgbClr val="3333CC"/>
              </a:solidFill>
              <a:ea typeface="黑体" panose="02010609060101010101" pitchFamily="49" charset="-122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6812211" y="4086739"/>
            <a:ext cx="338554" cy="1278280"/>
            <a:chOff x="6812211" y="4086739"/>
            <a:chExt cx="338554" cy="1278280"/>
          </a:xfrm>
        </p:grpSpPr>
        <p:sp>
          <p:nvSpPr>
            <p:cNvPr id="36" name="矩形 35"/>
            <p:cNvSpPr/>
            <p:nvPr/>
          </p:nvSpPr>
          <p:spPr>
            <a:xfrm>
              <a:off x="6812211" y="4502270"/>
              <a:ext cx="33855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>
                <a:spcBef>
                  <a:spcPct val="20000"/>
                </a:spcBef>
              </a:pPr>
              <a:r>
                <a:rPr lang="en-US" altLang="zh-CN" dirty="0">
                  <a:solidFill>
                    <a:srgbClr val="C000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37" name="矩形 36"/>
            <p:cNvSpPr/>
            <p:nvPr/>
          </p:nvSpPr>
          <p:spPr>
            <a:xfrm>
              <a:off x="6812211" y="4086739"/>
              <a:ext cx="33855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>
                <a:spcBef>
                  <a:spcPct val="20000"/>
                </a:spcBef>
              </a:pPr>
              <a:r>
                <a:rPr lang="en-US" altLang="zh-CN" dirty="0">
                  <a:solidFill>
                    <a:srgbClr val="C000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38" name="矩形 37"/>
            <p:cNvSpPr/>
            <p:nvPr/>
          </p:nvSpPr>
          <p:spPr>
            <a:xfrm>
              <a:off x="6812211" y="4903354"/>
              <a:ext cx="33855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>
                <a:spcBef>
                  <a:spcPct val="20000"/>
                </a:spcBef>
              </a:pPr>
              <a:r>
                <a:rPr lang="en-US" altLang="zh-CN" dirty="0">
                  <a:solidFill>
                    <a:srgbClr val="C00000"/>
                  </a:solidFill>
                  <a:latin typeface="Times New Roman" pitchFamily="18" charset="0"/>
                </a:rPr>
                <a:t>5</a:t>
              </a:r>
            </a:p>
          </p:txBody>
        </p:sp>
      </p:grpSp>
      <p:sp>
        <p:nvSpPr>
          <p:cNvPr id="72" name="AutoShape 83"/>
          <p:cNvSpPr>
            <a:spLocks noChangeArrowheads="1"/>
          </p:cNvSpPr>
          <p:nvPr/>
        </p:nvSpPr>
        <p:spPr bwMode="auto">
          <a:xfrm>
            <a:off x="3929816" y="4497318"/>
            <a:ext cx="720725" cy="360362"/>
          </a:xfrm>
          <a:prstGeom prst="rightArrow">
            <a:avLst>
              <a:gd name="adj1" fmla="val 50000"/>
              <a:gd name="adj2" fmla="val 50000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6511766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96296E-6 L -0.00139 0.06829 " pathEditMode="relative" rAng="0" ptsTypes="AA">
                                      <p:cBhvr>
                                        <p:cTn id="5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" y="34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6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8 0.06829 L -0.00139 0.12315 " pathEditMode="relative" rAng="0" ptsTypes="AA">
                                      <p:cBhvr>
                                        <p:cTn id="9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3" y="27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0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0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"/>
                            </p:stCondLst>
                            <p:childTnLst>
                              <p:par>
                                <p:cTn id="1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3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4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8 0.12315 L -0.00139 0.18287 " pathEditMode="relative" rAng="0" ptsTypes="AA">
                                      <p:cBhvr>
                                        <p:cTn id="14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3" y="23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5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5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5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5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5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500"/>
                            </p:stCondLst>
                            <p:childTnLst>
                              <p:par>
                                <p:cTn id="1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9 0.18287 L 3.33333E-6 0.25 " pathEditMode="relative" rAng="0" ptsTypes="AA">
                                      <p:cBhvr>
                                        <p:cTn id="191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29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9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9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9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9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1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0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0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0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0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500"/>
                            </p:stCondLst>
                            <p:childTnLst>
                              <p:par>
                                <p:cTn id="2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2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9" fill="hold">
                            <p:stCondLst>
                              <p:cond delay="500"/>
                            </p:stCondLst>
                            <p:childTnLst>
                              <p:par>
                                <p:cTn id="2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6" grpId="0"/>
      <p:bldP spid="6" grpId="1"/>
      <p:bldP spid="8" grpId="0"/>
      <p:bldP spid="8" grpId="1"/>
      <p:bldP spid="10" grpId="0"/>
      <p:bldP spid="10" grpId="1"/>
      <p:bldP spid="30" grpId="0"/>
      <p:bldP spid="30" grpId="1"/>
      <p:bldP spid="30" grpId="2"/>
      <p:bldP spid="15" grpId="0"/>
      <p:bldP spid="16" grpId="0"/>
      <p:bldP spid="17" grpId="0"/>
      <p:bldP spid="18" grpId="0"/>
      <p:bldP spid="19" grpId="0"/>
      <p:bldP spid="49" grpId="0"/>
      <p:bldP spid="57" grpId="0"/>
      <p:bldP spid="64" grpId="0"/>
      <p:bldP spid="69" grpId="0"/>
      <p:bldP spid="7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solidFill>
                  <a:srgbClr val="0000FF"/>
                </a:solidFill>
              </a:rPr>
              <a:t>2</a:t>
            </a:r>
            <a:r>
              <a:rPr lang="zh-CN" altLang="en-US" sz="3600" dirty="0">
                <a:solidFill>
                  <a:srgbClr val="0000FF"/>
                </a:solidFill>
              </a:rPr>
              <a:t>）顺着找跳着存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8329" y="1205216"/>
            <a:ext cx="8486775" cy="5543821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lang="en-US" altLang="zh-CN" sz="2400" dirty="0" err="1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tripletable</a:t>
            </a:r>
            <a:r>
              <a:rPr lang="en-US" altLang="zh-CN" sz="2400" dirty="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fasttranstri</a:t>
            </a:r>
            <a:r>
              <a:rPr lang="en-US" altLang="zh-CN" sz="2400" dirty="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dirty="0" err="1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tripletable</a:t>
            </a:r>
            <a:r>
              <a:rPr lang="en-US" altLang="zh-CN" sz="2400" dirty="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a)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</a:t>
            </a:r>
            <a:r>
              <a:rPr lang="en-US" altLang="zh-CN" sz="2400" dirty="0" err="1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tripletable</a:t>
            </a:r>
            <a:r>
              <a:rPr lang="en-US" altLang="zh-CN" sz="2400" dirty="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b</a:t>
            </a:r>
            <a:r>
              <a:rPr lang="zh-CN" altLang="en-US" sz="2400" dirty="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； </a:t>
            </a:r>
            <a:r>
              <a:rPr lang="en-US" altLang="zh-CN" sz="2400" dirty="0" err="1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p,q,col,k</a:t>
            </a:r>
            <a:r>
              <a:rPr lang="en-US" altLang="zh-CN" sz="2400" dirty="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 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</a:t>
            </a:r>
            <a:r>
              <a:rPr lang="en-US" altLang="zh-CN" sz="2400" dirty="0" err="1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num</a:t>
            </a:r>
            <a:r>
              <a:rPr lang="en-US" altLang="zh-CN" sz="2400" dirty="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[a.n+1], pot[a.n+1]; </a:t>
            </a:r>
            <a:r>
              <a:rPr lang="en-US" altLang="zh-CN" sz="2400" dirty="0" err="1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b.m</a:t>
            </a:r>
            <a:r>
              <a:rPr lang="en-US" altLang="zh-CN" sz="2400" dirty="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lang="en-US" altLang="zh-CN" sz="2400" dirty="0" err="1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a.n;b.n</a:t>
            </a:r>
            <a:r>
              <a:rPr lang="en-US" altLang="zh-CN" sz="2400" dirty="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lang="en-US" altLang="zh-CN" sz="2400" dirty="0" err="1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a.m</a:t>
            </a:r>
            <a:r>
              <a:rPr lang="en-US" altLang="zh-CN" sz="2400" dirty="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 b.t=a.t;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if(b.t) { </a:t>
            </a:r>
          </a:p>
          <a:p>
            <a:pPr marL="0" indent="0" eaLnBrk="0" hangingPunct="0">
              <a:lnSpc>
                <a:spcPct val="80000"/>
              </a:lnSpc>
              <a:buNone/>
            </a:pPr>
            <a:endParaRPr lang="en-US" altLang="zh-CN" sz="2000" dirty="0">
              <a:solidFill>
                <a:schemeClr val="bg2">
                  <a:lumMod val="90000"/>
                  <a:lumOff val="1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400" dirty="0">
              <a:solidFill>
                <a:srgbClr val="002A7E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378280" y="3037061"/>
            <a:ext cx="6318448" cy="9400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2A7E"/>
                </a:solidFill>
                <a:latin typeface="Times New Roman" panose="02020603050405020304" pitchFamily="18" charset="0"/>
              </a:rPr>
              <a:t> for(col=1;col&lt;=</a:t>
            </a:r>
            <a:r>
              <a:rPr lang="en-US" altLang="zh-CN" dirty="0" err="1">
                <a:solidFill>
                  <a:srgbClr val="002A7E"/>
                </a:solidFill>
                <a:latin typeface="Times New Roman" panose="02020603050405020304" pitchFamily="18" charset="0"/>
              </a:rPr>
              <a:t>a.n</a:t>
            </a:r>
            <a:r>
              <a:rPr lang="en-US" altLang="zh-CN" dirty="0">
                <a:solidFill>
                  <a:srgbClr val="002A7E"/>
                </a:solidFill>
                <a:latin typeface="Times New Roman" panose="02020603050405020304" pitchFamily="18" charset="0"/>
              </a:rPr>
              <a:t>;++col) </a:t>
            </a:r>
          </a:p>
          <a:p>
            <a:pPr marL="0" indent="0" eaLnBrk="0" hangingPunct="0">
              <a:lnSpc>
                <a:spcPct val="120000"/>
              </a:lnSpc>
              <a:buNone/>
            </a:pPr>
            <a:r>
              <a:rPr lang="en-US" altLang="zh-CN" dirty="0">
                <a:solidFill>
                  <a:srgbClr val="002A7E"/>
                </a:solidFill>
                <a:latin typeface="Times New Roman" panose="02020603050405020304" pitchFamily="18" charset="0"/>
              </a:rPr>
              <a:t>        </a:t>
            </a:r>
            <a:r>
              <a:rPr lang="en-US" altLang="zh-CN" dirty="0" err="1">
                <a:solidFill>
                  <a:srgbClr val="002A7E"/>
                </a:solidFill>
                <a:latin typeface="Times New Roman" panose="02020603050405020304" pitchFamily="18" charset="0"/>
              </a:rPr>
              <a:t>num</a:t>
            </a:r>
            <a:r>
              <a:rPr lang="en-US" altLang="zh-CN" dirty="0">
                <a:solidFill>
                  <a:srgbClr val="002A7E"/>
                </a:solidFill>
                <a:latin typeface="Times New Roman" panose="02020603050405020304" pitchFamily="18" charset="0"/>
              </a:rPr>
              <a:t>[col]=0;</a:t>
            </a:r>
            <a:r>
              <a:rPr lang="en-US" altLang="zh-CN" sz="2000" dirty="0">
                <a:solidFill>
                  <a:srgbClr val="002A7E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chemeClr val="bg2">
                    <a:lumMod val="90000"/>
                    <a:lumOff val="1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/* </a:t>
            </a:r>
            <a:r>
              <a:rPr lang="zh-CN" altLang="en-US" sz="2000" dirty="0">
                <a:solidFill>
                  <a:schemeClr val="bg2">
                    <a:lumMod val="90000"/>
                    <a:lumOff val="1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对数组</a:t>
            </a:r>
            <a:r>
              <a:rPr lang="en-US" altLang="zh-CN" sz="2000" dirty="0" err="1">
                <a:solidFill>
                  <a:schemeClr val="bg2">
                    <a:lumMod val="90000"/>
                    <a:lumOff val="1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num</a:t>
            </a:r>
            <a:r>
              <a:rPr lang="zh-CN" altLang="en-US" sz="2000" dirty="0">
                <a:solidFill>
                  <a:schemeClr val="bg2">
                    <a:lumMod val="90000"/>
                    <a:lumOff val="1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初始化 *</a:t>
            </a:r>
            <a:r>
              <a:rPr lang="en-US" altLang="zh-CN" sz="2000" dirty="0">
                <a:solidFill>
                  <a:schemeClr val="bg2">
                    <a:lumMod val="90000"/>
                    <a:lumOff val="1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378280" y="4102117"/>
            <a:ext cx="7213382" cy="9383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eaLnBrk="0" hangingPunct="0">
              <a:lnSpc>
                <a:spcPct val="120000"/>
              </a:lnSpc>
              <a:buNone/>
            </a:pPr>
            <a:r>
              <a:rPr lang="en-US" altLang="zh-CN" dirty="0">
                <a:solidFill>
                  <a:srgbClr val="002A7E"/>
                </a:solidFill>
                <a:latin typeface="Times New Roman" panose="02020603050405020304" pitchFamily="18" charset="0"/>
              </a:rPr>
              <a:t> for(k=0;k&lt;a.t;++k) </a:t>
            </a:r>
            <a:r>
              <a:rPr lang="en-US" altLang="zh-CN" sz="2000" dirty="0">
                <a:solidFill>
                  <a:schemeClr val="bg2">
                    <a:lumMod val="90000"/>
                    <a:lumOff val="1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/* </a:t>
            </a:r>
            <a:r>
              <a:rPr lang="zh-CN" altLang="en-US" sz="2000" dirty="0">
                <a:solidFill>
                  <a:schemeClr val="bg2">
                    <a:lumMod val="90000"/>
                    <a:lumOff val="1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计算</a:t>
            </a:r>
            <a:r>
              <a:rPr lang="en-US" altLang="zh-CN" sz="2000" dirty="0">
                <a:solidFill>
                  <a:schemeClr val="bg2">
                    <a:lumMod val="90000"/>
                    <a:lumOff val="1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zh-CN" altLang="en-US" sz="2000" dirty="0">
                <a:solidFill>
                  <a:schemeClr val="bg2">
                    <a:lumMod val="90000"/>
                    <a:lumOff val="1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中每一列含非零元素的个数 *</a:t>
            </a:r>
            <a:r>
              <a:rPr lang="en-US" altLang="zh-CN" sz="2000" dirty="0">
                <a:solidFill>
                  <a:schemeClr val="bg2">
                    <a:lumMod val="90000"/>
                    <a:lumOff val="1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2A7E"/>
                </a:solidFill>
                <a:latin typeface="Times New Roman" panose="02020603050405020304" pitchFamily="18" charset="0"/>
              </a:rPr>
              <a:t>        ++</a:t>
            </a:r>
            <a:r>
              <a:rPr lang="en-US" altLang="zh-CN" dirty="0" err="1">
                <a:solidFill>
                  <a:srgbClr val="002A7E"/>
                </a:solidFill>
                <a:latin typeface="Times New Roman" panose="02020603050405020304" pitchFamily="18" charset="0"/>
              </a:rPr>
              <a:t>num</a:t>
            </a:r>
            <a:r>
              <a:rPr lang="en-US" altLang="zh-CN" dirty="0">
                <a:solidFill>
                  <a:srgbClr val="002A7E"/>
                </a:solidFill>
                <a:latin typeface="Times New Roman" panose="02020603050405020304" pitchFamily="18" charset="0"/>
              </a:rPr>
              <a:t>[</a:t>
            </a:r>
            <a:r>
              <a:rPr lang="en-US" altLang="zh-CN" dirty="0" err="1">
                <a:solidFill>
                  <a:srgbClr val="002A7E"/>
                </a:solidFill>
                <a:latin typeface="Times New Roman" panose="02020603050405020304" pitchFamily="18" charset="0"/>
              </a:rPr>
              <a:t>a.data</a:t>
            </a:r>
            <a:r>
              <a:rPr lang="en-US" altLang="zh-CN" dirty="0">
                <a:solidFill>
                  <a:srgbClr val="002A7E"/>
                </a:solidFill>
                <a:latin typeface="Times New Roman" panose="02020603050405020304" pitchFamily="18" charset="0"/>
              </a:rPr>
              <a:t>[k].j];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378280" y="5165440"/>
            <a:ext cx="7416824" cy="1381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2A7E"/>
                </a:solidFill>
                <a:latin typeface="Times New Roman" panose="02020603050405020304" pitchFamily="18" charset="0"/>
              </a:rPr>
              <a:t> pot[1]=0;   </a:t>
            </a:r>
            <a:r>
              <a:rPr lang="en-US" altLang="zh-CN" sz="2000" dirty="0">
                <a:solidFill>
                  <a:schemeClr val="bg2">
                    <a:lumMod val="90000"/>
                    <a:lumOff val="1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/*</a:t>
            </a:r>
            <a:r>
              <a:rPr lang="zh-CN" altLang="en-US" sz="2000" dirty="0">
                <a:solidFill>
                  <a:schemeClr val="bg2">
                    <a:lumMod val="90000"/>
                    <a:lumOff val="1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计算</a:t>
            </a:r>
            <a:r>
              <a:rPr lang="en-US" altLang="zh-CN" sz="2000" dirty="0">
                <a:solidFill>
                  <a:schemeClr val="bg2">
                    <a:lumMod val="90000"/>
                    <a:lumOff val="1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zh-CN" altLang="en-US" sz="2000" dirty="0">
                <a:solidFill>
                  <a:schemeClr val="bg2">
                    <a:lumMod val="90000"/>
                    <a:lumOff val="1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中第</a:t>
            </a:r>
            <a:r>
              <a:rPr lang="en-US" altLang="zh-CN" sz="2000" dirty="0">
                <a:solidFill>
                  <a:schemeClr val="bg2">
                    <a:lumMod val="90000"/>
                    <a:lumOff val="1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col</a:t>
            </a:r>
            <a:r>
              <a:rPr lang="zh-CN" altLang="en-US" sz="2000" dirty="0">
                <a:solidFill>
                  <a:schemeClr val="bg2">
                    <a:lumMod val="90000"/>
                    <a:lumOff val="1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列中第一个非零元素在</a:t>
            </a:r>
            <a:r>
              <a:rPr lang="en-US" altLang="zh-CN" sz="2000" dirty="0">
                <a:solidFill>
                  <a:schemeClr val="bg2">
                    <a:lumMod val="90000"/>
                    <a:lumOff val="1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lang="zh-CN" altLang="en-US" sz="2000" dirty="0">
                <a:solidFill>
                  <a:schemeClr val="bg2">
                    <a:lumMod val="90000"/>
                    <a:lumOff val="1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中的序号*</a:t>
            </a:r>
            <a:r>
              <a:rPr lang="en-US" altLang="zh-CN" sz="2000" dirty="0">
                <a:solidFill>
                  <a:schemeClr val="bg2">
                    <a:lumMod val="90000"/>
                    <a:lumOff val="1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2A7E"/>
                </a:solidFill>
                <a:latin typeface="Times New Roman" panose="02020603050405020304" pitchFamily="18" charset="0"/>
              </a:rPr>
              <a:t> for(col=2;col&lt;=</a:t>
            </a:r>
            <a:r>
              <a:rPr lang="en-US" altLang="zh-CN" dirty="0" err="1">
                <a:solidFill>
                  <a:srgbClr val="002A7E"/>
                </a:solidFill>
                <a:latin typeface="Times New Roman" panose="02020603050405020304" pitchFamily="18" charset="0"/>
              </a:rPr>
              <a:t>a.n</a:t>
            </a:r>
            <a:r>
              <a:rPr lang="en-US" altLang="zh-CN" dirty="0">
                <a:solidFill>
                  <a:srgbClr val="002A7E"/>
                </a:solidFill>
                <a:latin typeface="Times New Roman" panose="02020603050405020304" pitchFamily="18" charset="0"/>
              </a:rPr>
              <a:t>;++col)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002A7E"/>
                </a:solidFill>
                <a:latin typeface="Times New Roman" panose="02020603050405020304" pitchFamily="18" charset="0"/>
              </a:rPr>
              <a:t>      </a:t>
            </a:r>
            <a:r>
              <a:rPr lang="zh-CN" altLang="en-US" dirty="0">
                <a:solidFill>
                  <a:srgbClr val="002A7E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002A7E"/>
                </a:solidFill>
                <a:latin typeface="Times New Roman" panose="02020603050405020304" pitchFamily="18" charset="0"/>
              </a:rPr>
              <a:t>pot[col]= pot[col-1]+</a:t>
            </a:r>
            <a:r>
              <a:rPr lang="en-US" altLang="zh-CN" dirty="0" err="1">
                <a:solidFill>
                  <a:srgbClr val="002A7E"/>
                </a:solidFill>
                <a:latin typeface="Times New Roman" panose="02020603050405020304" pitchFamily="18" charset="0"/>
              </a:rPr>
              <a:t>num</a:t>
            </a:r>
            <a:r>
              <a:rPr lang="en-US" altLang="zh-CN" dirty="0">
                <a:solidFill>
                  <a:srgbClr val="002A7E"/>
                </a:solidFill>
                <a:latin typeface="Times New Roman" panose="02020603050405020304" pitchFamily="18" charset="0"/>
              </a:rPr>
              <a:t>[col-1];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6926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36746" y="1340768"/>
            <a:ext cx="7363646" cy="422885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txBody>
          <a:bodyPr wrap="square">
            <a:spAutoFit/>
          </a:bodyPr>
          <a:lstStyle/>
          <a:p>
            <a:pPr marL="609600" indent="-60960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2A7E"/>
                </a:solidFill>
                <a:latin typeface="Times New Roman" panose="02020603050405020304" pitchFamily="18" charset="0"/>
              </a:rPr>
              <a:t> </a:t>
            </a:r>
          </a:p>
          <a:p>
            <a:pPr marL="609600" indent="-609600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dirty="0">
              <a:solidFill>
                <a:srgbClr val="002A7E"/>
              </a:solidFill>
              <a:latin typeface="Times New Roman" panose="02020603050405020304" pitchFamily="18" charset="0"/>
            </a:endParaRPr>
          </a:p>
          <a:p>
            <a:pPr marL="609600" indent="-609600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dirty="0">
              <a:solidFill>
                <a:srgbClr val="002A7E"/>
              </a:solidFill>
              <a:latin typeface="Times New Roman" panose="02020603050405020304" pitchFamily="18" charset="0"/>
            </a:endParaRPr>
          </a:p>
          <a:p>
            <a:pPr marL="609600" indent="-609600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dirty="0">
              <a:solidFill>
                <a:srgbClr val="002A7E"/>
              </a:solidFill>
              <a:latin typeface="Times New Roman" panose="02020603050405020304" pitchFamily="18" charset="0"/>
            </a:endParaRPr>
          </a:p>
          <a:p>
            <a:pPr marL="609600" indent="-609600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dirty="0">
              <a:solidFill>
                <a:srgbClr val="002A7E"/>
              </a:solidFill>
              <a:latin typeface="Times New Roman" panose="02020603050405020304" pitchFamily="18" charset="0"/>
            </a:endParaRPr>
          </a:p>
          <a:p>
            <a:pPr marL="609600" indent="-609600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dirty="0">
              <a:solidFill>
                <a:srgbClr val="002A7E"/>
              </a:solidFill>
              <a:latin typeface="Times New Roman" panose="02020603050405020304" pitchFamily="18" charset="0"/>
            </a:endParaRPr>
          </a:p>
          <a:p>
            <a:pPr marL="609600" indent="-609600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dirty="0">
              <a:solidFill>
                <a:srgbClr val="002A7E"/>
              </a:solidFill>
              <a:latin typeface="Times New Roman" panose="02020603050405020304" pitchFamily="18" charset="0"/>
            </a:endParaRPr>
          </a:p>
          <a:p>
            <a:pPr marL="609600" indent="-609600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dirty="0">
              <a:solidFill>
                <a:srgbClr val="002A7E"/>
              </a:solidFill>
              <a:latin typeface="Times New Roman" panose="02020603050405020304" pitchFamily="18" charset="0"/>
            </a:endParaRPr>
          </a:p>
          <a:p>
            <a:pPr marL="609600" indent="-609600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dirty="0">
              <a:solidFill>
                <a:srgbClr val="002A7E"/>
              </a:solidFill>
              <a:latin typeface="Times New Roman" panose="02020603050405020304" pitchFamily="18" charset="0"/>
            </a:endParaRPr>
          </a:p>
          <a:p>
            <a:pPr marL="609600" indent="-609600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dirty="0">
              <a:solidFill>
                <a:srgbClr val="002A7E"/>
              </a:solidFill>
              <a:latin typeface="Times New Roman" panose="02020603050405020304" pitchFamily="18" charset="0"/>
            </a:endParaRPr>
          </a:p>
          <a:p>
            <a:pPr marL="609600" indent="-609600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dirty="0">
              <a:solidFill>
                <a:srgbClr val="002A7E"/>
              </a:solidFill>
              <a:latin typeface="Times New Roman" panose="02020603050405020304" pitchFamily="18" charset="0"/>
            </a:endParaRPr>
          </a:p>
          <a:p>
            <a:pPr marL="609600" indent="-60960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2A7E"/>
                </a:solidFill>
                <a:latin typeface="Times New Roman" panose="02020603050405020304" pitchFamily="18" charset="0"/>
              </a:rPr>
              <a:t>}</a:t>
            </a:r>
          </a:p>
          <a:p>
            <a:pPr marL="609600" indent="-60960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2A7E"/>
                </a:solidFill>
                <a:latin typeface="Times New Roman" panose="02020603050405020304" pitchFamily="18" charset="0"/>
              </a:rPr>
              <a:t>   return(b);</a:t>
            </a:r>
          </a:p>
          <a:p>
            <a:pPr marL="609600" indent="-60960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2A7E"/>
                </a:solidFill>
                <a:latin typeface="Times New Roman" panose="02020603050405020304" pitchFamily="18" charset="0"/>
              </a:rPr>
              <a:t>}</a:t>
            </a:r>
            <a:endParaRPr lang="zh-CN" altLang="en-US" dirty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6746" y="1506584"/>
            <a:ext cx="7204295" cy="4370687"/>
          </a:xfrm>
        </p:spPr>
        <p:txBody>
          <a:bodyPr/>
          <a:lstStyle/>
          <a:p>
            <a:pPr marL="609600" indent="-60960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for(p=0;p&lt;a.t;++p) </a:t>
            </a:r>
          </a:p>
          <a:p>
            <a:pPr marL="0" indent="0" eaLnBrk="0" hangingPunct="0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{ </a:t>
            </a:r>
            <a:r>
              <a:rPr lang="en-US" altLang="zh-CN" sz="2000" dirty="0">
                <a:solidFill>
                  <a:schemeClr val="bg2">
                    <a:lumMod val="90000"/>
                    <a:lumOff val="1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/* </a:t>
            </a:r>
            <a:r>
              <a:rPr lang="zh-CN" altLang="en-US" sz="2000" dirty="0">
                <a:solidFill>
                  <a:schemeClr val="bg2">
                    <a:lumMod val="90000"/>
                    <a:lumOff val="1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把</a:t>
            </a:r>
            <a:r>
              <a:rPr lang="en-US" altLang="zh-CN" sz="2000" dirty="0">
                <a:solidFill>
                  <a:schemeClr val="bg2">
                    <a:lumMod val="90000"/>
                    <a:lumOff val="1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zh-CN" altLang="en-US" sz="2000" dirty="0">
                <a:solidFill>
                  <a:schemeClr val="bg2">
                    <a:lumMod val="90000"/>
                    <a:lumOff val="1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中每一个非零元素插入到</a:t>
            </a:r>
            <a:r>
              <a:rPr lang="en-US" altLang="zh-CN" sz="2000" dirty="0">
                <a:solidFill>
                  <a:schemeClr val="bg2">
                    <a:lumMod val="90000"/>
                    <a:lumOff val="1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lang="zh-CN" altLang="en-US" sz="2000" dirty="0">
                <a:solidFill>
                  <a:schemeClr val="bg2">
                    <a:lumMod val="90000"/>
                    <a:lumOff val="1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中的相应位置 *</a:t>
            </a:r>
            <a:r>
              <a:rPr lang="en-US" altLang="zh-CN" sz="2000" dirty="0">
                <a:solidFill>
                  <a:schemeClr val="bg2">
                    <a:lumMod val="90000"/>
                    <a:lumOff val="1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</a:p>
          <a:p>
            <a:pPr marL="609600" indent="-60960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col=</a:t>
            </a:r>
            <a:r>
              <a:rPr lang="en-US" altLang="zh-CN" sz="2400" dirty="0" err="1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a.data</a:t>
            </a:r>
            <a:r>
              <a:rPr lang="en-US" altLang="zh-CN" sz="2400" dirty="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[p].j;   q=pot[col];</a:t>
            </a:r>
          </a:p>
          <a:p>
            <a:pPr marL="609600" indent="-60960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lang="en-US" altLang="zh-CN" sz="2400" dirty="0" err="1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b.data</a:t>
            </a:r>
            <a:r>
              <a:rPr lang="en-US" altLang="zh-CN" sz="2400" dirty="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[q].</a:t>
            </a:r>
            <a:r>
              <a:rPr lang="en-US" altLang="zh-CN" sz="2400" dirty="0" err="1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lang="en-US" altLang="zh-CN" sz="2400" dirty="0" err="1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a.data</a:t>
            </a:r>
            <a:r>
              <a:rPr lang="en-US" altLang="zh-CN" sz="2400" dirty="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[p].j;      </a:t>
            </a:r>
          </a:p>
          <a:p>
            <a:pPr marL="609600" indent="-60960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lang="en-US" altLang="zh-CN" sz="2400" dirty="0" err="1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b.data</a:t>
            </a:r>
            <a:r>
              <a:rPr lang="en-US" altLang="zh-CN" sz="2400" dirty="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[q].j=</a:t>
            </a:r>
            <a:r>
              <a:rPr lang="en-US" altLang="zh-CN" sz="2400" dirty="0" err="1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a.data</a:t>
            </a:r>
            <a:r>
              <a:rPr lang="en-US" altLang="zh-CN" sz="2400" dirty="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[p].</a:t>
            </a:r>
            <a:r>
              <a:rPr lang="en-US" altLang="zh-CN" sz="2400" dirty="0" err="1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</a:p>
          <a:p>
            <a:pPr marL="609600" indent="-60960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lang="en-US" altLang="zh-CN" sz="2400" dirty="0" err="1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b.data</a:t>
            </a:r>
            <a:r>
              <a:rPr lang="en-US" altLang="zh-CN" sz="2400" dirty="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[q].v=</a:t>
            </a:r>
            <a:r>
              <a:rPr lang="en-US" altLang="zh-CN" sz="2400" dirty="0" err="1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a.data</a:t>
            </a:r>
            <a:r>
              <a:rPr lang="en-US" altLang="zh-CN" sz="2400" dirty="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[p].v;  </a:t>
            </a:r>
          </a:p>
          <a:p>
            <a:pPr marL="609600" indent="-60960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++pot[col];</a:t>
            </a:r>
            <a:r>
              <a:rPr lang="en-US" altLang="zh-CN" sz="2000" dirty="0">
                <a:solidFill>
                  <a:schemeClr val="bg2">
                    <a:lumMod val="90000"/>
                    <a:lumOff val="1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//</a:t>
            </a:r>
            <a:r>
              <a:rPr lang="zh-CN" altLang="en-US" sz="2000" dirty="0">
                <a:solidFill>
                  <a:schemeClr val="bg2">
                    <a:lumMod val="90000"/>
                    <a:lumOff val="1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修改为下次该列元素该存储的位置</a:t>
            </a:r>
          </a:p>
          <a:p>
            <a:pPr marL="609600" indent="-60960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en-US" altLang="zh-CN" sz="2400" dirty="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88913"/>
            <a:ext cx="7793038" cy="647700"/>
          </a:xfrm>
        </p:spPr>
        <p:txBody>
          <a:bodyPr/>
          <a:lstStyle/>
          <a:p>
            <a:r>
              <a:rPr lang="en-US" altLang="zh-CN" sz="3600" dirty="0">
                <a:solidFill>
                  <a:srgbClr val="0000FF"/>
                </a:solidFill>
              </a:rPr>
              <a:t>2</a:t>
            </a:r>
            <a:r>
              <a:rPr lang="zh-CN" altLang="en-US" sz="3600" dirty="0">
                <a:solidFill>
                  <a:srgbClr val="0000FF"/>
                </a:solidFill>
              </a:rPr>
              <a:t>）顺着找跳着存</a:t>
            </a:r>
          </a:p>
        </p:txBody>
      </p:sp>
    </p:spTree>
    <p:extLst>
      <p:ext uri="{BB962C8B-B14F-4D97-AF65-F5344CB8AC3E}">
        <p14:creationId xmlns:p14="http://schemas.microsoft.com/office/powerpoint/2010/main" val="2695162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283512"/>
            <a:ext cx="655272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</a:pPr>
            <a:r>
              <a:rPr lang="zh-CN" altLang="en-US" sz="32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效率分析 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323528" y="116632"/>
            <a:ext cx="779303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r>
              <a:rPr lang="zh-CN" altLang="zh-CN" sz="3600" dirty="0"/>
              <a:t> </a:t>
            </a:r>
            <a:r>
              <a:rPr lang="en-US" altLang="zh-CN" sz="3600" dirty="0"/>
              <a:t>5</a:t>
            </a:r>
            <a:r>
              <a:rPr lang="zh-CN" altLang="zh-CN" sz="3600" dirty="0"/>
              <a:t>.</a:t>
            </a:r>
            <a:r>
              <a:rPr lang="en-US" altLang="zh-CN" sz="3600" dirty="0"/>
              <a:t>2 </a:t>
            </a:r>
            <a:r>
              <a:rPr lang="zh-CN" altLang="en-US" sz="3600" dirty="0">
                <a:solidFill>
                  <a:srgbClr val="333399"/>
                </a:solidFill>
              </a:rPr>
              <a:t>特殊矩阵的压缩存储</a:t>
            </a:r>
          </a:p>
        </p:txBody>
      </p:sp>
      <p:sp>
        <p:nvSpPr>
          <p:cNvPr id="6" name="矩形 5"/>
          <p:cNvSpPr/>
          <p:nvPr/>
        </p:nvSpPr>
        <p:spPr>
          <a:xfrm>
            <a:off x="2035843" y="3789040"/>
            <a:ext cx="558170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9600" indent="-609600"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牺牲空间换取时间的算法</a:t>
            </a:r>
            <a:endParaRPr lang="en-US" altLang="zh-CN" sz="2800" dirty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  <a:cs typeface="+mj-cs"/>
            </a:endParaRPr>
          </a:p>
          <a:p>
            <a:pPr marL="609600" indent="-609600"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（类似于矩阵中寻找鞍点的算法）</a:t>
            </a:r>
          </a:p>
        </p:txBody>
      </p:sp>
      <p:sp>
        <p:nvSpPr>
          <p:cNvPr id="3" name="矩形 2"/>
          <p:cNvSpPr/>
          <p:nvPr/>
        </p:nvSpPr>
        <p:spPr>
          <a:xfrm>
            <a:off x="2064265" y="2171328"/>
            <a:ext cx="374333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09600" indent="-609600">
              <a:buClr>
                <a:srgbClr val="0000FF"/>
              </a:buClr>
            </a:pPr>
            <a:r>
              <a:rPr lang="zh-CN" altLang="en-US" sz="2800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时间效率</a:t>
            </a:r>
            <a:r>
              <a:rPr lang="zh-CN" altLang="en-US" sz="2800" dirty="0"/>
              <a:t>：</a:t>
            </a:r>
            <a:r>
              <a:rPr lang="en-US" altLang="zh-CN" sz="2800" b="1" dirty="0">
                <a:solidFill>
                  <a:srgbClr val="FF00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O(a.n+a.t) </a:t>
            </a:r>
            <a:endParaRPr lang="zh-CN" altLang="en-US" sz="2800" dirty="0"/>
          </a:p>
        </p:txBody>
      </p:sp>
      <p:sp>
        <p:nvSpPr>
          <p:cNvPr id="8" name="矩形 7"/>
          <p:cNvSpPr/>
          <p:nvPr/>
        </p:nvSpPr>
        <p:spPr>
          <a:xfrm>
            <a:off x="2064265" y="2936033"/>
            <a:ext cx="31486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09600" indent="-609600">
              <a:buClr>
                <a:srgbClr val="0000FF"/>
              </a:buClr>
            </a:pPr>
            <a:r>
              <a:rPr lang="zh-CN" altLang="en-US" sz="2800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空间效率</a:t>
            </a:r>
            <a:r>
              <a:rPr lang="zh-CN" altLang="en-US" sz="2800" dirty="0"/>
              <a:t>：</a:t>
            </a:r>
            <a:r>
              <a:rPr lang="en-US" altLang="zh-CN" sz="2800" b="1" dirty="0">
                <a:solidFill>
                  <a:srgbClr val="FF00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O(</a:t>
            </a:r>
            <a:r>
              <a:rPr lang="en-US" altLang="zh-CN" sz="2800" b="1" dirty="0" err="1">
                <a:solidFill>
                  <a:srgbClr val="FF00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a.n</a:t>
            </a:r>
            <a:r>
              <a:rPr lang="en-US" altLang="zh-CN" sz="2800" b="1" dirty="0">
                <a:solidFill>
                  <a:srgbClr val="FF00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36520040"/>
      </p:ext>
    </p:extLst>
  </p:cSld>
  <p:clrMapOvr>
    <a:masterClrMapping/>
  </p:clrMapOvr>
  <p:transition spd="slow">
    <p:strips dir="r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539750" y="188913"/>
            <a:ext cx="779303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r>
              <a:rPr lang="zh-CN" altLang="zh-CN" sz="3600" dirty="0"/>
              <a:t> </a:t>
            </a:r>
            <a:r>
              <a:rPr lang="en-US" altLang="zh-CN" sz="3600" dirty="0"/>
              <a:t>5</a:t>
            </a:r>
            <a:r>
              <a:rPr lang="zh-CN" altLang="zh-CN" sz="3600" dirty="0"/>
              <a:t>.</a:t>
            </a:r>
            <a:r>
              <a:rPr lang="en-US" altLang="zh-CN" sz="3600" dirty="0"/>
              <a:t>2 </a:t>
            </a:r>
            <a:r>
              <a:rPr lang="zh-CN" altLang="en-US" sz="3600" dirty="0">
                <a:solidFill>
                  <a:srgbClr val="333399"/>
                </a:solidFill>
              </a:rPr>
              <a:t>特殊矩阵的压缩存储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07504" y="1202825"/>
            <a:ext cx="5720938" cy="635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 kern="1200">
                <a:solidFill>
                  <a:srgbClr val="99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 kern="1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 kern="12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 kern="1200">
                <a:solidFill>
                  <a:srgbClr val="993300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仿宋_GB2312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50000"/>
              </a:spcBef>
              <a:buNone/>
            </a:pPr>
            <a:r>
              <a:rPr lang="en-US" altLang="zh-CN" sz="3200" dirty="0">
                <a:solidFill>
                  <a:srgbClr val="99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2) </a:t>
            </a:r>
            <a:r>
              <a:rPr lang="zh-CN" altLang="en-US" sz="3200" dirty="0">
                <a:solidFill>
                  <a:srgbClr val="99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稀疏矩阵的十字链表存储</a:t>
            </a:r>
          </a:p>
        </p:txBody>
      </p:sp>
      <p:sp>
        <p:nvSpPr>
          <p:cNvPr id="6" name="矩形 5"/>
          <p:cNvSpPr/>
          <p:nvPr/>
        </p:nvSpPr>
        <p:spPr>
          <a:xfrm>
            <a:off x="221412" y="1916832"/>
            <a:ext cx="811137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9600" lvl="1" algn="just">
              <a:lnSpc>
                <a:spcPct val="120000"/>
              </a:lnSpc>
              <a:buClr>
                <a:srgbClr val="0000FF"/>
              </a:buClr>
            </a:pPr>
            <a:r>
              <a:rPr lang="zh-CN" altLang="en-US" sz="2800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稀疏矩阵的每个</a:t>
            </a:r>
            <a:r>
              <a:rPr lang="zh-CN" altLang="en-US" sz="28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非零元素</a:t>
            </a:r>
            <a:r>
              <a:rPr lang="zh-CN" altLang="en-US" sz="2800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可用一个含</a:t>
            </a:r>
            <a:r>
              <a:rPr lang="en-US" altLang="zh-CN" sz="28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5</a:t>
            </a:r>
            <a:r>
              <a:rPr lang="zh-CN" altLang="en-US" sz="28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个域</a:t>
            </a:r>
            <a:r>
              <a:rPr lang="zh-CN" altLang="en-US" sz="2800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的结点表示，结点结构除了表示非零元素所在的</a:t>
            </a:r>
            <a:r>
              <a:rPr lang="zh-CN" altLang="en-US" sz="28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行、列和值</a:t>
            </a:r>
            <a:r>
              <a:rPr lang="zh-CN" altLang="en-US" sz="2800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的三元组外，还增加了两个链域：</a:t>
            </a:r>
            <a:r>
              <a:rPr lang="zh-CN" altLang="en-US" sz="28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指向本行中下一个非零元素行指针域</a:t>
            </a:r>
            <a:r>
              <a:rPr lang="en-US" altLang="zh-CN" sz="28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right</a:t>
            </a:r>
            <a:r>
              <a:rPr lang="zh-CN" altLang="en-US" sz="2800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和</a:t>
            </a:r>
            <a:r>
              <a:rPr lang="zh-CN" altLang="en-US" sz="28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指向本列下一个非零元素列指针域</a:t>
            </a:r>
            <a:r>
              <a:rPr lang="en-US" altLang="zh-CN" sz="28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down</a:t>
            </a:r>
            <a:r>
              <a:rPr lang="zh-CN" altLang="en-US" sz="2800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。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2771485" y="4954627"/>
            <a:ext cx="3011229" cy="1440160"/>
            <a:chOff x="2051050" y="1866900"/>
            <a:chExt cx="1620838" cy="863600"/>
          </a:xfrm>
        </p:grpSpPr>
        <p:sp>
          <p:nvSpPr>
            <p:cNvPr id="9" name="Rectangle 49"/>
            <p:cNvSpPr>
              <a:spLocks noChangeArrowheads="1"/>
            </p:cNvSpPr>
            <p:nvPr/>
          </p:nvSpPr>
          <p:spPr bwMode="auto">
            <a:xfrm>
              <a:off x="2051050" y="1866900"/>
              <a:ext cx="539750" cy="431800"/>
            </a:xfrm>
            <a:prstGeom prst="rect">
              <a:avLst/>
            </a:prstGeom>
            <a:ln w="9525">
              <a:solidFill>
                <a:schemeClr val="tx2">
                  <a:lumMod val="75000"/>
                </a:schemeClr>
              </a:solidFill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/>
                <a:t>  row</a:t>
              </a:r>
            </a:p>
          </p:txBody>
        </p:sp>
        <p:sp>
          <p:nvSpPr>
            <p:cNvPr id="10" name="Rectangle 50"/>
            <p:cNvSpPr>
              <a:spLocks noChangeArrowheads="1"/>
            </p:cNvSpPr>
            <p:nvPr/>
          </p:nvSpPr>
          <p:spPr bwMode="auto">
            <a:xfrm>
              <a:off x="2592388" y="1866900"/>
              <a:ext cx="539750" cy="431800"/>
            </a:xfrm>
            <a:prstGeom prst="rect">
              <a:avLst/>
            </a:prstGeom>
            <a:ln w="9525">
              <a:solidFill>
                <a:schemeClr val="tx2">
                  <a:lumMod val="75000"/>
                </a:schemeClr>
              </a:solidFill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/>
                <a:t>  col</a:t>
              </a:r>
            </a:p>
          </p:txBody>
        </p:sp>
        <p:sp>
          <p:nvSpPr>
            <p:cNvPr id="11" name="Rectangle 51"/>
            <p:cNvSpPr>
              <a:spLocks noChangeArrowheads="1"/>
            </p:cNvSpPr>
            <p:nvPr/>
          </p:nvSpPr>
          <p:spPr bwMode="auto">
            <a:xfrm>
              <a:off x="3132138" y="1866900"/>
              <a:ext cx="539750" cy="431800"/>
            </a:xfrm>
            <a:prstGeom prst="rect">
              <a:avLst/>
            </a:prstGeom>
            <a:ln w="9525">
              <a:solidFill>
                <a:schemeClr val="tx2">
                  <a:lumMod val="75000"/>
                </a:schemeClr>
              </a:solidFill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/>
                <a:t>  value</a:t>
              </a:r>
            </a:p>
          </p:txBody>
        </p:sp>
        <p:sp>
          <p:nvSpPr>
            <p:cNvPr id="12" name="Rectangle 52"/>
            <p:cNvSpPr>
              <a:spLocks noChangeArrowheads="1"/>
            </p:cNvSpPr>
            <p:nvPr/>
          </p:nvSpPr>
          <p:spPr bwMode="auto">
            <a:xfrm>
              <a:off x="2051050" y="2298700"/>
              <a:ext cx="792162" cy="431800"/>
            </a:xfrm>
            <a:prstGeom prst="rect">
              <a:avLst/>
            </a:prstGeom>
            <a:ln w="9525">
              <a:solidFill>
                <a:schemeClr val="tx2">
                  <a:lumMod val="75000"/>
                </a:schemeClr>
              </a:solidFill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dirty="0"/>
                <a:t>   down</a:t>
              </a:r>
              <a:endParaRPr lang="zh-CN" altLang="zh-CN" dirty="0"/>
            </a:p>
          </p:txBody>
        </p:sp>
        <p:sp>
          <p:nvSpPr>
            <p:cNvPr id="13" name="Rectangle 53"/>
            <p:cNvSpPr>
              <a:spLocks noChangeArrowheads="1"/>
            </p:cNvSpPr>
            <p:nvPr/>
          </p:nvSpPr>
          <p:spPr bwMode="auto">
            <a:xfrm>
              <a:off x="2844800" y="2298700"/>
              <a:ext cx="827087" cy="431800"/>
            </a:xfrm>
            <a:prstGeom prst="rect">
              <a:avLst/>
            </a:prstGeom>
            <a:ln w="9525">
              <a:solidFill>
                <a:schemeClr val="tx2">
                  <a:lumMod val="75000"/>
                </a:schemeClr>
              </a:solidFill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dirty="0"/>
                <a:t>   right</a:t>
              </a:r>
              <a:endParaRPr lang="zh-CN" altLang="zh-CN" dirty="0"/>
            </a:p>
          </p:txBody>
        </p:sp>
      </p:grpSp>
    </p:spTree>
    <p:extLst>
      <p:ext uri="{BB962C8B-B14F-4D97-AF65-F5344CB8AC3E}">
        <p14:creationId xmlns:p14="http://schemas.microsoft.com/office/powerpoint/2010/main" val="3276296708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solidFill>
                  <a:srgbClr val="0000FF"/>
                </a:solidFill>
              </a:rPr>
              <a:t>用十字链表存储稀疏矩阵</a:t>
            </a:r>
          </a:p>
        </p:txBody>
      </p:sp>
      <p:grpSp>
        <p:nvGrpSpPr>
          <p:cNvPr id="43" name="组合 42"/>
          <p:cNvGrpSpPr/>
          <p:nvPr/>
        </p:nvGrpSpPr>
        <p:grpSpPr>
          <a:xfrm>
            <a:off x="115358" y="2854358"/>
            <a:ext cx="2246709" cy="1652041"/>
            <a:chOff x="1434181" y="3259241"/>
            <a:chExt cx="2246709" cy="1652041"/>
          </a:xfrm>
        </p:grpSpPr>
        <p:sp>
          <p:nvSpPr>
            <p:cNvPr id="45" name="TextBox 17"/>
            <p:cNvSpPr txBox="1"/>
            <p:nvPr/>
          </p:nvSpPr>
          <p:spPr>
            <a:xfrm>
              <a:off x="1537750" y="3293392"/>
              <a:ext cx="214314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2000" dirty="0"/>
                <a:t>0   </a:t>
              </a:r>
              <a:r>
                <a:rPr lang="en-US" altLang="zh-CN" sz="2000" dirty="0">
                  <a:solidFill>
                    <a:srgbClr val="FF0000"/>
                  </a:solidFill>
                </a:rPr>
                <a:t>7</a:t>
              </a:r>
              <a:r>
                <a:rPr lang="en-US" altLang="zh-CN" sz="2000" dirty="0"/>
                <a:t>   </a:t>
              </a:r>
              <a:r>
                <a:rPr lang="en-US" altLang="zh-CN" sz="20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0</a:t>
              </a:r>
              <a:r>
                <a:rPr lang="en-US" altLang="zh-CN" sz="2000" dirty="0"/>
                <a:t>   </a:t>
              </a:r>
              <a:r>
                <a:rPr lang="en-US" altLang="zh-CN" sz="2000" dirty="0">
                  <a:solidFill>
                    <a:srgbClr val="FF0000"/>
                  </a:solidFill>
                </a:rPr>
                <a:t>4</a:t>
              </a:r>
              <a:r>
                <a:rPr lang="en-US" altLang="zh-CN" sz="2000" dirty="0"/>
                <a:t>   0     </a:t>
              </a:r>
              <a:endParaRPr lang="zh-CN" altLang="en-US" sz="2000" dirty="0"/>
            </a:p>
          </p:txBody>
        </p:sp>
        <p:sp>
          <p:nvSpPr>
            <p:cNvPr id="46" name="TextBox 18"/>
            <p:cNvSpPr txBox="1"/>
            <p:nvPr/>
          </p:nvSpPr>
          <p:spPr>
            <a:xfrm>
              <a:off x="1537750" y="3639601"/>
              <a:ext cx="1856594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2000" dirty="0">
                  <a:solidFill>
                    <a:srgbClr val="FF0000"/>
                  </a:solidFill>
                </a:rPr>
                <a:t>3</a:t>
              </a:r>
              <a:r>
                <a:rPr lang="en-US" altLang="zh-CN" sz="2000" dirty="0"/>
                <a:t>   0   0   0   0</a:t>
              </a:r>
              <a:endParaRPr lang="zh-CN" altLang="en-US" sz="2000" dirty="0"/>
            </a:p>
          </p:txBody>
        </p:sp>
        <p:sp>
          <p:nvSpPr>
            <p:cNvPr id="47" name="TextBox 20"/>
            <p:cNvSpPr txBox="1"/>
            <p:nvPr/>
          </p:nvSpPr>
          <p:spPr>
            <a:xfrm>
              <a:off x="1545188" y="3989666"/>
              <a:ext cx="1856594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2000" dirty="0"/>
                <a:t>0   0   0   0   </a:t>
              </a:r>
              <a:r>
                <a:rPr lang="en-US" altLang="zh-CN" sz="2000" dirty="0">
                  <a:solidFill>
                    <a:srgbClr val="FF0000"/>
                  </a:solidFill>
                </a:rPr>
                <a:t>1</a:t>
              </a:r>
              <a:endParaRPr lang="zh-CN" alt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48" name="TextBox 21"/>
            <p:cNvSpPr txBox="1"/>
            <p:nvPr/>
          </p:nvSpPr>
          <p:spPr>
            <a:xfrm>
              <a:off x="1547593" y="4394405"/>
              <a:ext cx="1737313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2000" dirty="0"/>
                <a:t>0  </a:t>
              </a:r>
              <a:r>
                <a:rPr lang="en-US" altLang="zh-CN" sz="2000" dirty="0">
                  <a:solidFill>
                    <a:srgbClr val="FF0000"/>
                  </a:solidFill>
                </a:rPr>
                <a:t> 6   </a:t>
              </a:r>
              <a:r>
                <a:rPr lang="en-US" altLang="zh-CN" sz="2000" dirty="0"/>
                <a:t>0   0   0</a:t>
              </a:r>
              <a:endParaRPr lang="zh-CN" altLang="en-US" sz="2000" dirty="0"/>
            </a:p>
          </p:txBody>
        </p:sp>
        <p:grpSp>
          <p:nvGrpSpPr>
            <p:cNvPr id="49" name="组合 48"/>
            <p:cNvGrpSpPr/>
            <p:nvPr/>
          </p:nvGrpSpPr>
          <p:grpSpPr>
            <a:xfrm>
              <a:off x="3135787" y="3259241"/>
              <a:ext cx="265995" cy="1652041"/>
              <a:chOff x="3135787" y="3259241"/>
              <a:chExt cx="265995" cy="1652041"/>
            </a:xfrm>
          </p:grpSpPr>
          <p:cxnSp>
            <p:nvCxnSpPr>
              <p:cNvPr id="53" name="直接连接符 52"/>
              <p:cNvCxnSpPr/>
              <p:nvPr/>
            </p:nvCxnSpPr>
            <p:spPr>
              <a:xfrm>
                <a:off x="3258503" y="3259241"/>
                <a:ext cx="16524" cy="1494060"/>
              </a:xfrm>
              <a:prstGeom prst="line">
                <a:avLst/>
              </a:prstGeom>
              <a:ln w="28575">
                <a:solidFill>
                  <a:srgbClr val="9900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/>
              <p:cNvCxnSpPr/>
              <p:nvPr/>
            </p:nvCxnSpPr>
            <p:spPr>
              <a:xfrm>
                <a:off x="3139422" y="3278832"/>
                <a:ext cx="142876" cy="1588"/>
              </a:xfrm>
              <a:prstGeom prst="line">
                <a:avLst/>
              </a:prstGeom>
              <a:ln w="28575">
                <a:solidFill>
                  <a:srgbClr val="9900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接连接符 54"/>
              <p:cNvCxnSpPr/>
              <p:nvPr/>
            </p:nvCxnSpPr>
            <p:spPr>
              <a:xfrm flipH="1" flipV="1">
                <a:off x="3390094" y="4901485"/>
                <a:ext cx="11688" cy="9797"/>
              </a:xfrm>
              <a:prstGeom prst="line">
                <a:avLst/>
              </a:prstGeom>
              <a:ln w="28575">
                <a:solidFill>
                  <a:srgbClr val="9900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接连接符 55"/>
              <p:cNvCxnSpPr/>
              <p:nvPr/>
            </p:nvCxnSpPr>
            <p:spPr>
              <a:xfrm>
                <a:off x="3135787" y="4757993"/>
                <a:ext cx="142876" cy="1588"/>
              </a:xfrm>
              <a:prstGeom prst="line">
                <a:avLst/>
              </a:prstGeom>
              <a:ln w="28575">
                <a:solidFill>
                  <a:srgbClr val="9900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0" name="直接连接符 49"/>
            <p:cNvCxnSpPr/>
            <p:nvPr/>
          </p:nvCxnSpPr>
          <p:spPr>
            <a:xfrm>
              <a:off x="1434181" y="3269035"/>
              <a:ext cx="4603" cy="1484266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/>
            <p:nvPr/>
          </p:nvCxnSpPr>
          <p:spPr>
            <a:xfrm>
              <a:off x="1441452" y="3273490"/>
              <a:ext cx="142876" cy="1588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>
              <a:off x="1441452" y="4725359"/>
              <a:ext cx="142876" cy="1588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251"/>
          <p:cNvGrpSpPr>
            <a:grpSpLocks/>
          </p:cNvGrpSpPr>
          <p:nvPr/>
        </p:nvGrpSpPr>
        <p:grpSpPr bwMode="auto">
          <a:xfrm>
            <a:off x="3735739" y="2947636"/>
            <a:ext cx="893326" cy="655328"/>
            <a:chOff x="0" y="0"/>
            <a:chExt cx="499" cy="437"/>
          </a:xfrm>
        </p:grpSpPr>
        <p:sp>
          <p:nvSpPr>
            <p:cNvPr id="58" name="Rectangle 252"/>
            <p:cNvSpPr>
              <a:spLocks noChangeArrowheads="1"/>
            </p:cNvSpPr>
            <p:nvPr/>
          </p:nvSpPr>
          <p:spPr bwMode="auto">
            <a:xfrm>
              <a:off x="334" y="0"/>
              <a:ext cx="165" cy="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r>
                <a:rPr lang="en-US" altLang="zh-CN" sz="1600" b="1"/>
                <a:t>7</a:t>
              </a:r>
            </a:p>
          </p:txBody>
        </p:sp>
        <p:sp>
          <p:nvSpPr>
            <p:cNvPr id="59" name="Rectangle 253"/>
            <p:cNvSpPr>
              <a:spLocks noChangeArrowheads="1"/>
            </p:cNvSpPr>
            <p:nvPr/>
          </p:nvSpPr>
          <p:spPr bwMode="auto">
            <a:xfrm>
              <a:off x="168" y="0"/>
              <a:ext cx="166" cy="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r>
                <a:rPr lang="en-US" altLang="zh-CN" sz="1600" b="1"/>
                <a:t>2</a:t>
              </a:r>
            </a:p>
          </p:txBody>
        </p:sp>
        <p:sp>
          <p:nvSpPr>
            <p:cNvPr id="60" name="Rectangle 254"/>
            <p:cNvSpPr>
              <a:spLocks noChangeArrowheads="1"/>
            </p:cNvSpPr>
            <p:nvPr/>
          </p:nvSpPr>
          <p:spPr bwMode="auto">
            <a:xfrm>
              <a:off x="3" y="0"/>
              <a:ext cx="165" cy="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r>
                <a:rPr lang="en-US" altLang="zh-CN" sz="1600" b="1"/>
                <a:t>1</a:t>
              </a:r>
            </a:p>
          </p:txBody>
        </p:sp>
        <p:sp>
          <p:nvSpPr>
            <p:cNvPr id="61" name="Line 255"/>
            <p:cNvSpPr>
              <a:spLocks noChangeShapeType="1"/>
            </p:cNvSpPr>
            <p:nvPr/>
          </p:nvSpPr>
          <p:spPr bwMode="auto">
            <a:xfrm>
              <a:off x="3" y="0"/>
              <a:ext cx="49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" name="Line 256"/>
            <p:cNvSpPr>
              <a:spLocks noChangeShapeType="1"/>
            </p:cNvSpPr>
            <p:nvPr/>
          </p:nvSpPr>
          <p:spPr bwMode="auto">
            <a:xfrm>
              <a:off x="3" y="226"/>
              <a:ext cx="49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" name="Line 257"/>
            <p:cNvSpPr>
              <a:spLocks noChangeShapeType="1"/>
            </p:cNvSpPr>
            <p:nvPr/>
          </p:nvSpPr>
          <p:spPr bwMode="auto">
            <a:xfrm>
              <a:off x="3" y="0"/>
              <a:ext cx="0" cy="22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" name="Line 258"/>
            <p:cNvSpPr>
              <a:spLocks noChangeShapeType="1"/>
            </p:cNvSpPr>
            <p:nvPr/>
          </p:nvSpPr>
          <p:spPr bwMode="auto">
            <a:xfrm>
              <a:off x="168" y="0"/>
              <a:ext cx="0" cy="2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" name="Line 259"/>
            <p:cNvSpPr>
              <a:spLocks noChangeShapeType="1"/>
            </p:cNvSpPr>
            <p:nvPr/>
          </p:nvSpPr>
          <p:spPr bwMode="auto">
            <a:xfrm>
              <a:off x="334" y="0"/>
              <a:ext cx="0" cy="2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" name="Line 260"/>
            <p:cNvSpPr>
              <a:spLocks noChangeShapeType="1"/>
            </p:cNvSpPr>
            <p:nvPr/>
          </p:nvSpPr>
          <p:spPr bwMode="auto">
            <a:xfrm>
              <a:off x="499" y="0"/>
              <a:ext cx="0" cy="22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" name="Rectangle 261"/>
            <p:cNvSpPr>
              <a:spLocks noChangeArrowheads="1"/>
            </p:cNvSpPr>
            <p:nvPr/>
          </p:nvSpPr>
          <p:spPr bwMode="auto">
            <a:xfrm>
              <a:off x="250" y="226"/>
              <a:ext cx="249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endParaRPr lang="zh-CN" altLang="en-US" sz="1800"/>
            </a:p>
          </p:txBody>
        </p:sp>
        <p:sp>
          <p:nvSpPr>
            <p:cNvPr id="68" name="Rectangle 262"/>
            <p:cNvSpPr>
              <a:spLocks noChangeArrowheads="1"/>
            </p:cNvSpPr>
            <p:nvPr/>
          </p:nvSpPr>
          <p:spPr bwMode="auto">
            <a:xfrm>
              <a:off x="0" y="226"/>
              <a:ext cx="250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endParaRPr lang="zh-CN" altLang="en-US" sz="1800"/>
            </a:p>
          </p:txBody>
        </p:sp>
        <p:sp>
          <p:nvSpPr>
            <p:cNvPr id="69" name="Line 263"/>
            <p:cNvSpPr>
              <a:spLocks noChangeShapeType="1"/>
            </p:cNvSpPr>
            <p:nvPr/>
          </p:nvSpPr>
          <p:spPr bwMode="auto">
            <a:xfrm>
              <a:off x="0" y="226"/>
              <a:ext cx="499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" name="Line 264"/>
            <p:cNvSpPr>
              <a:spLocks noChangeShapeType="1"/>
            </p:cNvSpPr>
            <p:nvPr/>
          </p:nvSpPr>
          <p:spPr bwMode="auto">
            <a:xfrm>
              <a:off x="0" y="437"/>
              <a:ext cx="499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" name="Line 265"/>
            <p:cNvSpPr>
              <a:spLocks noChangeShapeType="1"/>
            </p:cNvSpPr>
            <p:nvPr/>
          </p:nvSpPr>
          <p:spPr bwMode="auto">
            <a:xfrm>
              <a:off x="0" y="226"/>
              <a:ext cx="0" cy="21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" name="Line 266"/>
            <p:cNvSpPr>
              <a:spLocks noChangeShapeType="1"/>
            </p:cNvSpPr>
            <p:nvPr/>
          </p:nvSpPr>
          <p:spPr bwMode="auto">
            <a:xfrm>
              <a:off x="250" y="226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" name="Line 267"/>
            <p:cNvSpPr>
              <a:spLocks noChangeShapeType="1"/>
            </p:cNvSpPr>
            <p:nvPr/>
          </p:nvSpPr>
          <p:spPr bwMode="auto">
            <a:xfrm>
              <a:off x="499" y="226"/>
              <a:ext cx="0" cy="21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4" name="Group 268"/>
          <p:cNvGrpSpPr>
            <a:grpSpLocks/>
          </p:cNvGrpSpPr>
          <p:nvPr/>
        </p:nvGrpSpPr>
        <p:grpSpPr bwMode="auto">
          <a:xfrm>
            <a:off x="6561203" y="2947636"/>
            <a:ext cx="893326" cy="641490"/>
            <a:chOff x="0" y="-9"/>
            <a:chExt cx="499" cy="446"/>
          </a:xfrm>
        </p:grpSpPr>
        <p:sp>
          <p:nvSpPr>
            <p:cNvPr id="75" name="Rectangle 269"/>
            <p:cNvSpPr>
              <a:spLocks noChangeArrowheads="1"/>
            </p:cNvSpPr>
            <p:nvPr/>
          </p:nvSpPr>
          <p:spPr bwMode="auto">
            <a:xfrm>
              <a:off x="334" y="0"/>
              <a:ext cx="165" cy="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r>
                <a:rPr lang="en-US" altLang="zh-CN" sz="1600" b="1"/>
                <a:t>4</a:t>
              </a:r>
            </a:p>
          </p:txBody>
        </p:sp>
        <p:sp>
          <p:nvSpPr>
            <p:cNvPr id="76" name="Rectangle 270"/>
            <p:cNvSpPr>
              <a:spLocks noChangeArrowheads="1"/>
            </p:cNvSpPr>
            <p:nvPr/>
          </p:nvSpPr>
          <p:spPr bwMode="auto">
            <a:xfrm>
              <a:off x="168" y="0"/>
              <a:ext cx="166" cy="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r>
                <a:rPr lang="en-US" altLang="zh-CN" sz="1600" b="1"/>
                <a:t>4</a:t>
              </a:r>
            </a:p>
          </p:txBody>
        </p:sp>
        <p:sp>
          <p:nvSpPr>
            <p:cNvPr id="77" name="Rectangle 271"/>
            <p:cNvSpPr>
              <a:spLocks noChangeArrowheads="1"/>
            </p:cNvSpPr>
            <p:nvPr/>
          </p:nvSpPr>
          <p:spPr bwMode="auto">
            <a:xfrm>
              <a:off x="3" y="0"/>
              <a:ext cx="165" cy="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r>
                <a:rPr lang="en-US" altLang="zh-CN" sz="1600" b="1"/>
                <a:t>1</a:t>
              </a:r>
            </a:p>
          </p:txBody>
        </p:sp>
        <p:sp>
          <p:nvSpPr>
            <p:cNvPr id="78" name="Line 272"/>
            <p:cNvSpPr>
              <a:spLocks noChangeShapeType="1"/>
            </p:cNvSpPr>
            <p:nvPr/>
          </p:nvSpPr>
          <p:spPr bwMode="auto">
            <a:xfrm>
              <a:off x="3" y="0"/>
              <a:ext cx="49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" name="Line 273"/>
            <p:cNvSpPr>
              <a:spLocks noChangeShapeType="1"/>
            </p:cNvSpPr>
            <p:nvPr/>
          </p:nvSpPr>
          <p:spPr bwMode="auto">
            <a:xfrm>
              <a:off x="3" y="226"/>
              <a:ext cx="49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" name="Line 274"/>
            <p:cNvSpPr>
              <a:spLocks noChangeShapeType="1"/>
            </p:cNvSpPr>
            <p:nvPr/>
          </p:nvSpPr>
          <p:spPr bwMode="auto">
            <a:xfrm>
              <a:off x="0" y="-9"/>
              <a:ext cx="0" cy="22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" name="Line 275"/>
            <p:cNvSpPr>
              <a:spLocks noChangeShapeType="1"/>
            </p:cNvSpPr>
            <p:nvPr/>
          </p:nvSpPr>
          <p:spPr bwMode="auto">
            <a:xfrm>
              <a:off x="168" y="0"/>
              <a:ext cx="0" cy="2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" name="Line 276"/>
            <p:cNvSpPr>
              <a:spLocks noChangeShapeType="1"/>
            </p:cNvSpPr>
            <p:nvPr/>
          </p:nvSpPr>
          <p:spPr bwMode="auto">
            <a:xfrm>
              <a:off x="334" y="0"/>
              <a:ext cx="0" cy="2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" name="Line 277"/>
            <p:cNvSpPr>
              <a:spLocks noChangeShapeType="1"/>
            </p:cNvSpPr>
            <p:nvPr/>
          </p:nvSpPr>
          <p:spPr bwMode="auto">
            <a:xfrm>
              <a:off x="499" y="0"/>
              <a:ext cx="0" cy="22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4" name="Rectangle 278"/>
            <p:cNvSpPr>
              <a:spLocks noChangeArrowheads="1"/>
            </p:cNvSpPr>
            <p:nvPr/>
          </p:nvSpPr>
          <p:spPr bwMode="auto">
            <a:xfrm>
              <a:off x="250" y="226"/>
              <a:ext cx="249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endParaRPr lang="zh-CN" altLang="en-US" sz="1800"/>
            </a:p>
          </p:txBody>
        </p:sp>
        <p:sp>
          <p:nvSpPr>
            <p:cNvPr id="85" name="Rectangle 279"/>
            <p:cNvSpPr>
              <a:spLocks noChangeArrowheads="1"/>
            </p:cNvSpPr>
            <p:nvPr/>
          </p:nvSpPr>
          <p:spPr bwMode="auto">
            <a:xfrm>
              <a:off x="0" y="226"/>
              <a:ext cx="250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endParaRPr lang="zh-CN" altLang="en-US" sz="1800"/>
            </a:p>
          </p:txBody>
        </p:sp>
        <p:sp>
          <p:nvSpPr>
            <p:cNvPr id="86" name="Line 280"/>
            <p:cNvSpPr>
              <a:spLocks noChangeShapeType="1"/>
            </p:cNvSpPr>
            <p:nvPr/>
          </p:nvSpPr>
          <p:spPr bwMode="auto">
            <a:xfrm>
              <a:off x="0" y="226"/>
              <a:ext cx="499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" name="Line 281"/>
            <p:cNvSpPr>
              <a:spLocks noChangeShapeType="1"/>
            </p:cNvSpPr>
            <p:nvPr/>
          </p:nvSpPr>
          <p:spPr bwMode="auto">
            <a:xfrm>
              <a:off x="0" y="437"/>
              <a:ext cx="499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8" name="Line 282"/>
            <p:cNvSpPr>
              <a:spLocks noChangeShapeType="1"/>
            </p:cNvSpPr>
            <p:nvPr/>
          </p:nvSpPr>
          <p:spPr bwMode="auto">
            <a:xfrm>
              <a:off x="0" y="226"/>
              <a:ext cx="0" cy="21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9" name="Line 283"/>
            <p:cNvSpPr>
              <a:spLocks noChangeShapeType="1"/>
            </p:cNvSpPr>
            <p:nvPr/>
          </p:nvSpPr>
          <p:spPr bwMode="auto">
            <a:xfrm>
              <a:off x="250" y="226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0" name="Line 284"/>
            <p:cNvSpPr>
              <a:spLocks noChangeShapeType="1"/>
            </p:cNvSpPr>
            <p:nvPr/>
          </p:nvSpPr>
          <p:spPr bwMode="auto">
            <a:xfrm>
              <a:off x="499" y="226"/>
              <a:ext cx="0" cy="21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1" name="Group 285"/>
          <p:cNvGrpSpPr>
            <a:grpSpLocks/>
          </p:cNvGrpSpPr>
          <p:nvPr/>
        </p:nvGrpSpPr>
        <p:grpSpPr bwMode="auto">
          <a:xfrm>
            <a:off x="2323007" y="3981026"/>
            <a:ext cx="893326" cy="658327"/>
            <a:chOff x="0" y="-2"/>
            <a:chExt cx="499" cy="439"/>
          </a:xfrm>
        </p:grpSpPr>
        <p:sp>
          <p:nvSpPr>
            <p:cNvPr id="92" name="Rectangle 286"/>
            <p:cNvSpPr>
              <a:spLocks noChangeArrowheads="1"/>
            </p:cNvSpPr>
            <p:nvPr/>
          </p:nvSpPr>
          <p:spPr bwMode="auto">
            <a:xfrm>
              <a:off x="334" y="0"/>
              <a:ext cx="165" cy="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r>
                <a:rPr lang="en-US" altLang="zh-CN" sz="1600" b="1"/>
                <a:t>3</a:t>
              </a:r>
            </a:p>
          </p:txBody>
        </p:sp>
        <p:sp>
          <p:nvSpPr>
            <p:cNvPr id="93" name="Rectangle 287"/>
            <p:cNvSpPr>
              <a:spLocks noChangeArrowheads="1"/>
            </p:cNvSpPr>
            <p:nvPr/>
          </p:nvSpPr>
          <p:spPr bwMode="auto">
            <a:xfrm>
              <a:off x="168" y="0"/>
              <a:ext cx="166" cy="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r>
                <a:rPr lang="en-US" altLang="zh-CN" sz="1600" b="1"/>
                <a:t>1</a:t>
              </a:r>
            </a:p>
          </p:txBody>
        </p:sp>
        <p:sp>
          <p:nvSpPr>
            <p:cNvPr id="94" name="Rectangle 288"/>
            <p:cNvSpPr>
              <a:spLocks noChangeArrowheads="1"/>
            </p:cNvSpPr>
            <p:nvPr/>
          </p:nvSpPr>
          <p:spPr bwMode="auto">
            <a:xfrm>
              <a:off x="3" y="0"/>
              <a:ext cx="165" cy="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r>
                <a:rPr lang="en-US" altLang="zh-CN" sz="1600" b="1"/>
                <a:t>2</a:t>
              </a:r>
            </a:p>
          </p:txBody>
        </p:sp>
        <p:sp>
          <p:nvSpPr>
            <p:cNvPr id="95" name="Line 289"/>
            <p:cNvSpPr>
              <a:spLocks noChangeShapeType="1"/>
            </p:cNvSpPr>
            <p:nvPr/>
          </p:nvSpPr>
          <p:spPr bwMode="auto">
            <a:xfrm>
              <a:off x="3" y="0"/>
              <a:ext cx="49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" name="Line 290"/>
            <p:cNvSpPr>
              <a:spLocks noChangeShapeType="1"/>
            </p:cNvSpPr>
            <p:nvPr/>
          </p:nvSpPr>
          <p:spPr bwMode="auto">
            <a:xfrm>
              <a:off x="3" y="226"/>
              <a:ext cx="49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" name="Line 291"/>
            <p:cNvSpPr>
              <a:spLocks noChangeShapeType="1"/>
            </p:cNvSpPr>
            <p:nvPr/>
          </p:nvSpPr>
          <p:spPr bwMode="auto">
            <a:xfrm>
              <a:off x="0" y="-2"/>
              <a:ext cx="0" cy="22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8" name="Line 292"/>
            <p:cNvSpPr>
              <a:spLocks noChangeShapeType="1"/>
            </p:cNvSpPr>
            <p:nvPr/>
          </p:nvSpPr>
          <p:spPr bwMode="auto">
            <a:xfrm>
              <a:off x="168" y="0"/>
              <a:ext cx="0" cy="2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" name="Line 293"/>
            <p:cNvSpPr>
              <a:spLocks noChangeShapeType="1"/>
            </p:cNvSpPr>
            <p:nvPr/>
          </p:nvSpPr>
          <p:spPr bwMode="auto">
            <a:xfrm>
              <a:off x="334" y="0"/>
              <a:ext cx="0" cy="2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" name="Line 294"/>
            <p:cNvSpPr>
              <a:spLocks noChangeShapeType="1"/>
            </p:cNvSpPr>
            <p:nvPr/>
          </p:nvSpPr>
          <p:spPr bwMode="auto">
            <a:xfrm>
              <a:off x="499" y="0"/>
              <a:ext cx="0" cy="22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1" name="Rectangle 295"/>
            <p:cNvSpPr>
              <a:spLocks noChangeArrowheads="1"/>
            </p:cNvSpPr>
            <p:nvPr/>
          </p:nvSpPr>
          <p:spPr bwMode="auto">
            <a:xfrm>
              <a:off x="250" y="226"/>
              <a:ext cx="249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endParaRPr lang="zh-CN" altLang="en-US" sz="1800"/>
            </a:p>
          </p:txBody>
        </p:sp>
        <p:sp>
          <p:nvSpPr>
            <p:cNvPr id="102" name="Rectangle 296"/>
            <p:cNvSpPr>
              <a:spLocks noChangeArrowheads="1"/>
            </p:cNvSpPr>
            <p:nvPr/>
          </p:nvSpPr>
          <p:spPr bwMode="auto">
            <a:xfrm>
              <a:off x="0" y="226"/>
              <a:ext cx="250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endParaRPr lang="zh-CN" altLang="en-US" sz="1800"/>
            </a:p>
          </p:txBody>
        </p:sp>
        <p:sp>
          <p:nvSpPr>
            <p:cNvPr id="103" name="Line 297"/>
            <p:cNvSpPr>
              <a:spLocks noChangeShapeType="1"/>
            </p:cNvSpPr>
            <p:nvPr/>
          </p:nvSpPr>
          <p:spPr bwMode="auto">
            <a:xfrm>
              <a:off x="0" y="226"/>
              <a:ext cx="499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" name="Line 298"/>
            <p:cNvSpPr>
              <a:spLocks noChangeShapeType="1"/>
            </p:cNvSpPr>
            <p:nvPr/>
          </p:nvSpPr>
          <p:spPr bwMode="auto">
            <a:xfrm>
              <a:off x="0" y="437"/>
              <a:ext cx="499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" name="Line 299"/>
            <p:cNvSpPr>
              <a:spLocks noChangeShapeType="1"/>
            </p:cNvSpPr>
            <p:nvPr/>
          </p:nvSpPr>
          <p:spPr bwMode="auto">
            <a:xfrm>
              <a:off x="0" y="226"/>
              <a:ext cx="0" cy="21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" name="Line 300"/>
            <p:cNvSpPr>
              <a:spLocks noChangeShapeType="1"/>
            </p:cNvSpPr>
            <p:nvPr/>
          </p:nvSpPr>
          <p:spPr bwMode="auto">
            <a:xfrm>
              <a:off x="250" y="226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" name="Line 301"/>
            <p:cNvSpPr>
              <a:spLocks noChangeShapeType="1"/>
            </p:cNvSpPr>
            <p:nvPr/>
          </p:nvSpPr>
          <p:spPr bwMode="auto">
            <a:xfrm>
              <a:off x="499" y="226"/>
              <a:ext cx="0" cy="21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8" name="Group 302"/>
          <p:cNvGrpSpPr>
            <a:grpSpLocks/>
          </p:cNvGrpSpPr>
          <p:nvPr/>
        </p:nvGrpSpPr>
        <p:grpSpPr bwMode="auto">
          <a:xfrm>
            <a:off x="3735739" y="5952557"/>
            <a:ext cx="893326" cy="628546"/>
            <a:chOff x="0" y="0"/>
            <a:chExt cx="499" cy="437"/>
          </a:xfrm>
        </p:grpSpPr>
        <p:sp>
          <p:nvSpPr>
            <p:cNvPr id="109" name="Rectangle 303"/>
            <p:cNvSpPr>
              <a:spLocks noChangeArrowheads="1"/>
            </p:cNvSpPr>
            <p:nvPr/>
          </p:nvSpPr>
          <p:spPr bwMode="auto">
            <a:xfrm>
              <a:off x="334" y="0"/>
              <a:ext cx="165" cy="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r>
                <a:rPr lang="en-US" altLang="zh-CN" sz="1600" b="1"/>
                <a:t>6</a:t>
              </a:r>
            </a:p>
          </p:txBody>
        </p:sp>
        <p:sp>
          <p:nvSpPr>
            <p:cNvPr id="110" name="Rectangle 304"/>
            <p:cNvSpPr>
              <a:spLocks noChangeArrowheads="1"/>
            </p:cNvSpPr>
            <p:nvPr/>
          </p:nvSpPr>
          <p:spPr bwMode="auto">
            <a:xfrm>
              <a:off x="168" y="0"/>
              <a:ext cx="166" cy="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r>
                <a:rPr lang="en-US" altLang="zh-CN" sz="1600" b="1"/>
                <a:t>2</a:t>
              </a:r>
            </a:p>
          </p:txBody>
        </p:sp>
        <p:sp>
          <p:nvSpPr>
            <p:cNvPr id="111" name="Rectangle 305"/>
            <p:cNvSpPr>
              <a:spLocks noChangeArrowheads="1"/>
            </p:cNvSpPr>
            <p:nvPr/>
          </p:nvSpPr>
          <p:spPr bwMode="auto">
            <a:xfrm>
              <a:off x="3" y="0"/>
              <a:ext cx="165" cy="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r>
                <a:rPr lang="en-US" altLang="zh-CN" sz="1600" b="1"/>
                <a:t>4</a:t>
              </a:r>
            </a:p>
          </p:txBody>
        </p:sp>
        <p:sp>
          <p:nvSpPr>
            <p:cNvPr id="112" name="Line 306"/>
            <p:cNvSpPr>
              <a:spLocks noChangeShapeType="1"/>
            </p:cNvSpPr>
            <p:nvPr/>
          </p:nvSpPr>
          <p:spPr bwMode="auto">
            <a:xfrm>
              <a:off x="3" y="0"/>
              <a:ext cx="49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" name="Line 307"/>
            <p:cNvSpPr>
              <a:spLocks noChangeShapeType="1"/>
            </p:cNvSpPr>
            <p:nvPr/>
          </p:nvSpPr>
          <p:spPr bwMode="auto">
            <a:xfrm>
              <a:off x="3" y="226"/>
              <a:ext cx="49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4" name="Line 308"/>
            <p:cNvSpPr>
              <a:spLocks noChangeShapeType="1"/>
            </p:cNvSpPr>
            <p:nvPr/>
          </p:nvSpPr>
          <p:spPr bwMode="auto">
            <a:xfrm>
              <a:off x="3" y="0"/>
              <a:ext cx="0" cy="22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5" name="Line 309"/>
            <p:cNvSpPr>
              <a:spLocks noChangeShapeType="1"/>
            </p:cNvSpPr>
            <p:nvPr/>
          </p:nvSpPr>
          <p:spPr bwMode="auto">
            <a:xfrm>
              <a:off x="168" y="0"/>
              <a:ext cx="0" cy="2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6" name="Line 310"/>
            <p:cNvSpPr>
              <a:spLocks noChangeShapeType="1"/>
            </p:cNvSpPr>
            <p:nvPr/>
          </p:nvSpPr>
          <p:spPr bwMode="auto">
            <a:xfrm>
              <a:off x="334" y="0"/>
              <a:ext cx="0" cy="2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7" name="Line 311"/>
            <p:cNvSpPr>
              <a:spLocks noChangeShapeType="1"/>
            </p:cNvSpPr>
            <p:nvPr/>
          </p:nvSpPr>
          <p:spPr bwMode="auto">
            <a:xfrm>
              <a:off x="499" y="0"/>
              <a:ext cx="0" cy="22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8" name="Rectangle 312"/>
            <p:cNvSpPr>
              <a:spLocks noChangeArrowheads="1"/>
            </p:cNvSpPr>
            <p:nvPr/>
          </p:nvSpPr>
          <p:spPr bwMode="auto">
            <a:xfrm>
              <a:off x="250" y="226"/>
              <a:ext cx="249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endParaRPr lang="zh-CN" altLang="en-US" sz="1800"/>
            </a:p>
          </p:txBody>
        </p:sp>
        <p:sp>
          <p:nvSpPr>
            <p:cNvPr id="119" name="Rectangle 313"/>
            <p:cNvSpPr>
              <a:spLocks noChangeArrowheads="1"/>
            </p:cNvSpPr>
            <p:nvPr/>
          </p:nvSpPr>
          <p:spPr bwMode="auto">
            <a:xfrm>
              <a:off x="0" y="226"/>
              <a:ext cx="250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endParaRPr lang="zh-CN" altLang="en-US" sz="1800"/>
            </a:p>
          </p:txBody>
        </p:sp>
        <p:sp>
          <p:nvSpPr>
            <p:cNvPr id="120" name="Line 314"/>
            <p:cNvSpPr>
              <a:spLocks noChangeShapeType="1"/>
            </p:cNvSpPr>
            <p:nvPr/>
          </p:nvSpPr>
          <p:spPr bwMode="auto">
            <a:xfrm>
              <a:off x="0" y="226"/>
              <a:ext cx="499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1" name="Line 315"/>
            <p:cNvSpPr>
              <a:spLocks noChangeShapeType="1"/>
            </p:cNvSpPr>
            <p:nvPr/>
          </p:nvSpPr>
          <p:spPr bwMode="auto">
            <a:xfrm>
              <a:off x="0" y="437"/>
              <a:ext cx="499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" name="Line 316"/>
            <p:cNvSpPr>
              <a:spLocks noChangeShapeType="1"/>
            </p:cNvSpPr>
            <p:nvPr/>
          </p:nvSpPr>
          <p:spPr bwMode="auto">
            <a:xfrm>
              <a:off x="0" y="226"/>
              <a:ext cx="0" cy="21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" name="Line 317"/>
            <p:cNvSpPr>
              <a:spLocks noChangeShapeType="1"/>
            </p:cNvSpPr>
            <p:nvPr/>
          </p:nvSpPr>
          <p:spPr bwMode="auto">
            <a:xfrm>
              <a:off x="250" y="226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4" name="Line 318"/>
            <p:cNvSpPr>
              <a:spLocks noChangeShapeType="1"/>
            </p:cNvSpPr>
            <p:nvPr/>
          </p:nvSpPr>
          <p:spPr bwMode="auto">
            <a:xfrm>
              <a:off x="499" y="226"/>
              <a:ext cx="0" cy="21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25" name="Group 319"/>
          <p:cNvGrpSpPr>
            <a:grpSpLocks/>
          </p:cNvGrpSpPr>
          <p:nvPr/>
        </p:nvGrpSpPr>
        <p:grpSpPr bwMode="auto">
          <a:xfrm>
            <a:off x="7973935" y="4966791"/>
            <a:ext cx="893326" cy="628545"/>
            <a:chOff x="0" y="0"/>
            <a:chExt cx="499" cy="437"/>
          </a:xfrm>
        </p:grpSpPr>
        <p:sp>
          <p:nvSpPr>
            <p:cNvPr id="126" name="Rectangle 320"/>
            <p:cNvSpPr>
              <a:spLocks noChangeArrowheads="1"/>
            </p:cNvSpPr>
            <p:nvPr/>
          </p:nvSpPr>
          <p:spPr bwMode="auto">
            <a:xfrm>
              <a:off x="334" y="0"/>
              <a:ext cx="165" cy="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r>
                <a:rPr lang="en-US" altLang="zh-CN" sz="1600" b="1"/>
                <a:t>1</a:t>
              </a:r>
            </a:p>
          </p:txBody>
        </p:sp>
        <p:sp>
          <p:nvSpPr>
            <p:cNvPr id="127" name="Rectangle 321"/>
            <p:cNvSpPr>
              <a:spLocks noChangeArrowheads="1"/>
            </p:cNvSpPr>
            <p:nvPr/>
          </p:nvSpPr>
          <p:spPr bwMode="auto">
            <a:xfrm>
              <a:off x="168" y="0"/>
              <a:ext cx="166" cy="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r>
                <a:rPr lang="en-US" altLang="zh-CN" sz="1600" b="1"/>
                <a:t>5</a:t>
              </a:r>
            </a:p>
          </p:txBody>
        </p:sp>
        <p:sp>
          <p:nvSpPr>
            <p:cNvPr id="128" name="Rectangle 322"/>
            <p:cNvSpPr>
              <a:spLocks noChangeArrowheads="1"/>
            </p:cNvSpPr>
            <p:nvPr/>
          </p:nvSpPr>
          <p:spPr bwMode="auto">
            <a:xfrm>
              <a:off x="3" y="0"/>
              <a:ext cx="165" cy="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r>
                <a:rPr lang="en-US" altLang="zh-CN" sz="1600" b="1"/>
                <a:t>3</a:t>
              </a:r>
            </a:p>
          </p:txBody>
        </p:sp>
        <p:sp>
          <p:nvSpPr>
            <p:cNvPr id="129" name="Line 323"/>
            <p:cNvSpPr>
              <a:spLocks noChangeShapeType="1"/>
            </p:cNvSpPr>
            <p:nvPr/>
          </p:nvSpPr>
          <p:spPr bwMode="auto">
            <a:xfrm>
              <a:off x="3" y="0"/>
              <a:ext cx="49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" name="Line 324"/>
            <p:cNvSpPr>
              <a:spLocks noChangeShapeType="1"/>
            </p:cNvSpPr>
            <p:nvPr/>
          </p:nvSpPr>
          <p:spPr bwMode="auto">
            <a:xfrm>
              <a:off x="3" y="226"/>
              <a:ext cx="49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1" name="Line 325"/>
            <p:cNvSpPr>
              <a:spLocks noChangeShapeType="1"/>
            </p:cNvSpPr>
            <p:nvPr/>
          </p:nvSpPr>
          <p:spPr bwMode="auto">
            <a:xfrm>
              <a:off x="3" y="0"/>
              <a:ext cx="0" cy="22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" name="Line 326"/>
            <p:cNvSpPr>
              <a:spLocks noChangeShapeType="1"/>
            </p:cNvSpPr>
            <p:nvPr/>
          </p:nvSpPr>
          <p:spPr bwMode="auto">
            <a:xfrm>
              <a:off x="168" y="0"/>
              <a:ext cx="0" cy="2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" name="Line 327"/>
            <p:cNvSpPr>
              <a:spLocks noChangeShapeType="1"/>
            </p:cNvSpPr>
            <p:nvPr/>
          </p:nvSpPr>
          <p:spPr bwMode="auto">
            <a:xfrm>
              <a:off x="334" y="0"/>
              <a:ext cx="0" cy="2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4" name="Line 328"/>
            <p:cNvSpPr>
              <a:spLocks noChangeShapeType="1"/>
            </p:cNvSpPr>
            <p:nvPr/>
          </p:nvSpPr>
          <p:spPr bwMode="auto">
            <a:xfrm>
              <a:off x="499" y="0"/>
              <a:ext cx="0" cy="22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5" name="Rectangle 329"/>
            <p:cNvSpPr>
              <a:spLocks noChangeArrowheads="1"/>
            </p:cNvSpPr>
            <p:nvPr/>
          </p:nvSpPr>
          <p:spPr bwMode="auto">
            <a:xfrm>
              <a:off x="250" y="226"/>
              <a:ext cx="249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endParaRPr lang="zh-CN" altLang="en-US" sz="1800"/>
            </a:p>
          </p:txBody>
        </p:sp>
        <p:sp>
          <p:nvSpPr>
            <p:cNvPr id="136" name="Rectangle 330"/>
            <p:cNvSpPr>
              <a:spLocks noChangeArrowheads="1"/>
            </p:cNvSpPr>
            <p:nvPr/>
          </p:nvSpPr>
          <p:spPr bwMode="auto">
            <a:xfrm>
              <a:off x="0" y="226"/>
              <a:ext cx="250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endParaRPr lang="zh-CN" altLang="en-US" sz="1800"/>
            </a:p>
          </p:txBody>
        </p:sp>
        <p:sp>
          <p:nvSpPr>
            <p:cNvPr id="137" name="Line 331"/>
            <p:cNvSpPr>
              <a:spLocks noChangeShapeType="1"/>
            </p:cNvSpPr>
            <p:nvPr/>
          </p:nvSpPr>
          <p:spPr bwMode="auto">
            <a:xfrm>
              <a:off x="0" y="226"/>
              <a:ext cx="499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8" name="Line 332"/>
            <p:cNvSpPr>
              <a:spLocks noChangeShapeType="1"/>
            </p:cNvSpPr>
            <p:nvPr/>
          </p:nvSpPr>
          <p:spPr bwMode="auto">
            <a:xfrm>
              <a:off x="0" y="437"/>
              <a:ext cx="499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9" name="Line 333"/>
            <p:cNvSpPr>
              <a:spLocks noChangeShapeType="1"/>
            </p:cNvSpPr>
            <p:nvPr/>
          </p:nvSpPr>
          <p:spPr bwMode="auto">
            <a:xfrm>
              <a:off x="0" y="226"/>
              <a:ext cx="0" cy="21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0" name="Line 334"/>
            <p:cNvSpPr>
              <a:spLocks noChangeShapeType="1"/>
            </p:cNvSpPr>
            <p:nvPr/>
          </p:nvSpPr>
          <p:spPr bwMode="auto">
            <a:xfrm>
              <a:off x="250" y="226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1" name="Line 335"/>
            <p:cNvSpPr>
              <a:spLocks noChangeShapeType="1"/>
            </p:cNvSpPr>
            <p:nvPr/>
          </p:nvSpPr>
          <p:spPr bwMode="auto">
            <a:xfrm>
              <a:off x="499" y="226"/>
              <a:ext cx="0" cy="21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42" name="组合 141"/>
          <p:cNvGrpSpPr/>
          <p:nvPr/>
        </p:nvGrpSpPr>
        <p:grpSpPr>
          <a:xfrm>
            <a:off x="533671" y="2882578"/>
            <a:ext cx="3138948" cy="357190"/>
            <a:chOff x="3834818" y="1750335"/>
            <a:chExt cx="3138948" cy="357190"/>
          </a:xfrm>
        </p:grpSpPr>
        <p:sp>
          <p:nvSpPr>
            <p:cNvPr id="143" name="椭圆 142"/>
            <p:cNvSpPr/>
            <p:nvPr/>
          </p:nvSpPr>
          <p:spPr>
            <a:xfrm>
              <a:off x="3834818" y="1750335"/>
              <a:ext cx="285752" cy="357190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44" name="直接箭头连接符 143"/>
            <p:cNvCxnSpPr/>
            <p:nvPr/>
          </p:nvCxnSpPr>
          <p:spPr>
            <a:xfrm>
              <a:off x="4099744" y="1859877"/>
              <a:ext cx="2874022" cy="16817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6" name="组合 145"/>
          <p:cNvGrpSpPr/>
          <p:nvPr/>
        </p:nvGrpSpPr>
        <p:grpSpPr>
          <a:xfrm>
            <a:off x="1260665" y="2882578"/>
            <a:ext cx="5295168" cy="357190"/>
            <a:chOff x="3327380" y="1708375"/>
            <a:chExt cx="5295168" cy="357190"/>
          </a:xfrm>
        </p:grpSpPr>
        <p:sp>
          <p:nvSpPr>
            <p:cNvPr id="147" name="椭圆 146"/>
            <p:cNvSpPr/>
            <p:nvPr/>
          </p:nvSpPr>
          <p:spPr>
            <a:xfrm>
              <a:off x="3327380" y="1708375"/>
              <a:ext cx="285752" cy="357190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48" name="直接箭头连接符 147"/>
            <p:cNvCxnSpPr/>
            <p:nvPr/>
          </p:nvCxnSpPr>
          <p:spPr>
            <a:xfrm>
              <a:off x="3678770" y="1791748"/>
              <a:ext cx="4943778" cy="19481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0" name="组合 149"/>
          <p:cNvGrpSpPr/>
          <p:nvPr/>
        </p:nvGrpSpPr>
        <p:grpSpPr>
          <a:xfrm>
            <a:off x="145654" y="3216005"/>
            <a:ext cx="2163774" cy="953160"/>
            <a:chOff x="3349493" y="1652859"/>
            <a:chExt cx="2163774" cy="953160"/>
          </a:xfrm>
        </p:grpSpPr>
        <p:sp>
          <p:nvSpPr>
            <p:cNvPr id="151" name="椭圆 150"/>
            <p:cNvSpPr/>
            <p:nvPr/>
          </p:nvSpPr>
          <p:spPr>
            <a:xfrm>
              <a:off x="3349493" y="1652859"/>
              <a:ext cx="285752" cy="357190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52" name="直接箭头连接符 151"/>
            <p:cNvCxnSpPr/>
            <p:nvPr/>
          </p:nvCxnSpPr>
          <p:spPr>
            <a:xfrm>
              <a:off x="3642516" y="1912877"/>
              <a:ext cx="1870751" cy="693142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4" name="组合 153"/>
          <p:cNvGrpSpPr/>
          <p:nvPr/>
        </p:nvGrpSpPr>
        <p:grpSpPr>
          <a:xfrm>
            <a:off x="1638557" y="3577292"/>
            <a:ext cx="6340749" cy="1389499"/>
            <a:chOff x="3303911" y="1663986"/>
            <a:chExt cx="6111332" cy="1238578"/>
          </a:xfrm>
        </p:grpSpPr>
        <p:sp>
          <p:nvSpPr>
            <p:cNvPr id="155" name="椭圆 154"/>
            <p:cNvSpPr/>
            <p:nvPr/>
          </p:nvSpPr>
          <p:spPr>
            <a:xfrm>
              <a:off x="3303911" y="1663986"/>
              <a:ext cx="285752" cy="357190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56" name="直接箭头连接符 155"/>
            <p:cNvCxnSpPr>
              <a:endCxn id="131" idx="0"/>
            </p:cNvCxnSpPr>
            <p:nvPr/>
          </p:nvCxnSpPr>
          <p:spPr>
            <a:xfrm>
              <a:off x="3617073" y="1906570"/>
              <a:ext cx="5798170" cy="99599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0" name="组合 159"/>
          <p:cNvGrpSpPr/>
          <p:nvPr/>
        </p:nvGrpSpPr>
        <p:grpSpPr>
          <a:xfrm>
            <a:off x="530430" y="3954724"/>
            <a:ext cx="3210680" cy="1997832"/>
            <a:chOff x="3314679" y="1593054"/>
            <a:chExt cx="3094514" cy="1780836"/>
          </a:xfrm>
        </p:grpSpPr>
        <p:sp>
          <p:nvSpPr>
            <p:cNvPr id="161" name="椭圆 160"/>
            <p:cNvSpPr/>
            <p:nvPr/>
          </p:nvSpPr>
          <p:spPr>
            <a:xfrm>
              <a:off x="3314679" y="1593054"/>
              <a:ext cx="285752" cy="357190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62" name="直接箭头连接符 161"/>
            <p:cNvCxnSpPr>
              <a:stCxn id="161" idx="5"/>
              <a:endCxn id="112" idx="0"/>
            </p:cNvCxnSpPr>
            <p:nvPr/>
          </p:nvCxnSpPr>
          <p:spPr>
            <a:xfrm>
              <a:off x="3558584" y="1897935"/>
              <a:ext cx="2850609" cy="1475955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8" name="组合 267"/>
          <p:cNvGrpSpPr/>
          <p:nvPr/>
        </p:nvGrpSpPr>
        <p:grpSpPr>
          <a:xfrm>
            <a:off x="826909" y="4031650"/>
            <a:ext cx="1019567" cy="607703"/>
            <a:chOff x="2051050" y="1866900"/>
            <a:chExt cx="1620839" cy="863600"/>
          </a:xfrm>
        </p:grpSpPr>
        <p:sp>
          <p:nvSpPr>
            <p:cNvPr id="269" name="Rectangle 49"/>
            <p:cNvSpPr>
              <a:spLocks noChangeArrowheads="1"/>
            </p:cNvSpPr>
            <p:nvPr/>
          </p:nvSpPr>
          <p:spPr bwMode="auto">
            <a:xfrm>
              <a:off x="2051050" y="1866900"/>
              <a:ext cx="539750" cy="431800"/>
            </a:xfrm>
            <a:prstGeom prst="rect">
              <a:avLst/>
            </a:prstGeom>
            <a:ln w="9525">
              <a:solidFill>
                <a:schemeClr val="tx2">
                  <a:lumMod val="75000"/>
                </a:schemeClr>
              </a:solidFill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/>
                <a:t>0</a:t>
              </a:r>
            </a:p>
          </p:txBody>
        </p:sp>
        <p:sp>
          <p:nvSpPr>
            <p:cNvPr id="270" name="Rectangle 50"/>
            <p:cNvSpPr>
              <a:spLocks noChangeArrowheads="1"/>
            </p:cNvSpPr>
            <p:nvPr/>
          </p:nvSpPr>
          <p:spPr bwMode="auto">
            <a:xfrm>
              <a:off x="2592388" y="1866900"/>
              <a:ext cx="539750" cy="431800"/>
            </a:xfrm>
            <a:prstGeom prst="rect">
              <a:avLst/>
            </a:prstGeom>
            <a:ln w="9525">
              <a:solidFill>
                <a:schemeClr val="tx2">
                  <a:lumMod val="75000"/>
                </a:schemeClr>
              </a:solidFill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/>
                <a:t>0</a:t>
              </a:r>
            </a:p>
          </p:txBody>
        </p:sp>
        <p:sp>
          <p:nvSpPr>
            <p:cNvPr id="271" name="Rectangle 51"/>
            <p:cNvSpPr>
              <a:spLocks noChangeArrowheads="1"/>
            </p:cNvSpPr>
            <p:nvPr/>
          </p:nvSpPr>
          <p:spPr bwMode="auto">
            <a:xfrm>
              <a:off x="3132138" y="1866900"/>
              <a:ext cx="539751" cy="431801"/>
            </a:xfrm>
            <a:prstGeom prst="rect">
              <a:avLst/>
            </a:prstGeom>
            <a:ln w="9525">
              <a:solidFill>
                <a:schemeClr val="tx2">
                  <a:lumMod val="75000"/>
                </a:schemeClr>
              </a:solidFill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altLang="zh-CN" sz="2000" dirty="0"/>
            </a:p>
          </p:txBody>
        </p:sp>
        <p:sp>
          <p:nvSpPr>
            <p:cNvPr id="272" name="Rectangle 52"/>
            <p:cNvSpPr>
              <a:spLocks noChangeArrowheads="1"/>
            </p:cNvSpPr>
            <p:nvPr/>
          </p:nvSpPr>
          <p:spPr bwMode="auto">
            <a:xfrm>
              <a:off x="2051050" y="2298700"/>
              <a:ext cx="792162" cy="431800"/>
            </a:xfrm>
            <a:prstGeom prst="rect">
              <a:avLst/>
            </a:prstGeom>
            <a:ln w="9525">
              <a:solidFill>
                <a:schemeClr val="tx2">
                  <a:lumMod val="75000"/>
                </a:schemeClr>
              </a:solidFill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dirty="0"/>
            </a:p>
          </p:txBody>
        </p:sp>
        <p:sp>
          <p:nvSpPr>
            <p:cNvPr id="273" name="Rectangle 53"/>
            <p:cNvSpPr>
              <a:spLocks noChangeArrowheads="1"/>
            </p:cNvSpPr>
            <p:nvPr/>
          </p:nvSpPr>
          <p:spPr bwMode="auto">
            <a:xfrm>
              <a:off x="2844800" y="2298700"/>
              <a:ext cx="827087" cy="431800"/>
            </a:xfrm>
            <a:prstGeom prst="rect">
              <a:avLst/>
            </a:prstGeom>
            <a:ln w="9525">
              <a:solidFill>
                <a:schemeClr val="tx2">
                  <a:lumMod val="75000"/>
                </a:schemeClr>
              </a:solidFill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dirty="0"/>
                <a:t>   </a:t>
              </a:r>
              <a:endParaRPr lang="zh-CN" altLang="zh-CN" dirty="0"/>
            </a:p>
          </p:txBody>
        </p:sp>
      </p:grpSp>
      <p:grpSp>
        <p:nvGrpSpPr>
          <p:cNvPr id="274" name="组合 273"/>
          <p:cNvGrpSpPr/>
          <p:nvPr/>
        </p:nvGrpSpPr>
        <p:grpSpPr>
          <a:xfrm>
            <a:off x="863700" y="4987633"/>
            <a:ext cx="1019567" cy="607703"/>
            <a:chOff x="2051050" y="1866900"/>
            <a:chExt cx="1620839" cy="863600"/>
          </a:xfrm>
        </p:grpSpPr>
        <p:sp>
          <p:nvSpPr>
            <p:cNvPr id="275" name="Rectangle 49"/>
            <p:cNvSpPr>
              <a:spLocks noChangeArrowheads="1"/>
            </p:cNvSpPr>
            <p:nvPr/>
          </p:nvSpPr>
          <p:spPr bwMode="auto">
            <a:xfrm>
              <a:off x="2051050" y="1866900"/>
              <a:ext cx="539749" cy="431801"/>
            </a:xfrm>
            <a:prstGeom prst="rect">
              <a:avLst/>
            </a:prstGeom>
            <a:ln w="9525">
              <a:solidFill>
                <a:schemeClr val="tx2">
                  <a:lumMod val="75000"/>
                </a:schemeClr>
              </a:solidFill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/>
                <a:t>0</a:t>
              </a:r>
            </a:p>
          </p:txBody>
        </p:sp>
        <p:sp>
          <p:nvSpPr>
            <p:cNvPr id="276" name="Rectangle 50"/>
            <p:cNvSpPr>
              <a:spLocks noChangeArrowheads="1"/>
            </p:cNvSpPr>
            <p:nvPr/>
          </p:nvSpPr>
          <p:spPr bwMode="auto">
            <a:xfrm>
              <a:off x="2592388" y="1866900"/>
              <a:ext cx="539750" cy="431800"/>
            </a:xfrm>
            <a:prstGeom prst="rect">
              <a:avLst/>
            </a:prstGeom>
            <a:ln w="9525">
              <a:solidFill>
                <a:schemeClr val="tx2">
                  <a:lumMod val="75000"/>
                </a:schemeClr>
              </a:solidFill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/>
                <a:t>0</a:t>
              </a:r>
            </a:p>
          </p:txBody>
        </p:sp>
        <p:sp>
          <p:nvSpPr>
            <p:cNvPr id="277" name="Rectangle 51"/>
            <p:cNvSpPr>
              <a:spLocks noChangeArrowheads="1"/>
            </p:cNvSpPr>
            <p:nvPr/>
          </p:nvSpPr>
          <p:spPr bwMode="auto">
            <a:xfrm>
              <a:off x="3132138" y="1866900"/>
              <a:ext cx="539751" cy="431801"/>
            </a:xfrm>
            <a:prstGeom prst="rect">
              <a:avLst/>
            </a:prstGeom>
            <a:ln w="9525">
              <a:solidFill>
                <a:schemeClr val="tx2">
                  <a:lumMod val="75000"/>
                </a:schemeClr>
              </a:solidFill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altLang="zh-CN" sz="2000" dirty="0"/>
            </a:p>
          </p:txBody>
        </p:sp>
        <p:sp>
          <p:nvSpPr>
            <p:cNvPr id="278" name="Rectangle 52"/>
            <p:cNvSpPr>
              <a:spLocks noChangeArrowheads="1"/>
            </p:cNvSpPr>
            <p:nvPr/>
          </p:nvSpPr>
          <p:spPr bwMode="auto">
            <a:xfrm>
              <a:off x="2051050" y="2298700"/>
              <a:ext cx="792162" cy="431800"/>
            </a:xfrm>
            <a:prstGeom prst="rect">
              <a:avLst/>
            </a:prstGeom>
            <a:ln w="9525">
              <a:solidFill>
                <a:schemeClr val="tx2">
                  <a:lumMod val="75000"/>
                </a:schemeClr>
              </a:solidFill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dirty="0"/>
            </a:p>
          </p:txBody>
        </p:sp>
        <p:sp>
          <p:nvSpPr>
            <p:cNvPr id="279" name="Rectangle 53"/>
            <p:cNvSpPr>
              <a:spLocks noChangeArrowheads="1"/>
            </p:cNvSpPr>
            <p:nvPr/>
          </p:nvSpPr>
          <p:spPr bwMode="auto">
            <a:xfrm>
              <a:off x="2844800" y="2298700"/>
              <a:ext cx="827087" cy="431800"/>
            </a:xfrm>
            <a:prstGeom prst="rect">
              <a:avLst/>
            </a:prstGeom>
            <a:ln w="9525">
              <a:solidFill>
                <a:schemeClr val="tx2">
                  <a:lumMod val="75000"/>
                </a:schemeClr>
              </a:solidFill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dirty="0"/>
                <a:t>   </a:t>
              </a:r>
              <a:endParaRPr lang="zh-CN" altLang="zh-CN" dirty="0"/>
            </a:p>
          </p:txBody>
        </p:sp>
      </p:grpSp>
      <p:grpSp>
        <p:nvGrpSpPr>
          <p:cNvPr id="280" name="组合 279"/>
          <p:cNvGrpSpPr/>
          <p:nvPr/>
        </p:nvGrpSpPr>
        <p:grpSpPr>
          <a:xfrm>
            <a:off x="832717" y="2910748"/>
            <a:ext cx="1019567" cy="607703"/>
            <a:chOff x="2051050" y="1866900"/>
            <a:chExt cx="1620839" cy="863600"/>
          </a:xfrm>
        </p:grpSpPr>
        <p:sp>
          <p:nvSpPr>
            <p:cNvPr id="281" name="Rectangle 49"/>
            <p:cNvSpPr>
              <a:spLocks noChangeArrowheads="1"/>
            </p:cNvSpPr>
            <p:nvPr/>
          </p:nvSpPr>
          <p:spPr bwMode="auto">
            <a:xfrm>
              <a:off x="2051050" y="1866900"/>
              <a:ext cx="539750" cy="431800"/>
            </a:xfrm>
            <a:prstGeom prst="rect">
              <a:avLst/>
            </a:prstGeom>
            <a:ln w="9525">
              <a:solidFill>
                <a:schemeClr val="tx2">
                  <a:lumMod val="75000"/>
                </a:schemeClr>
              </a:solidFill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/>
                <a:t>0</a:t>
              </a:r>
            </a:p>
          </p:txBody>
        </p:sp>
        <p:sp>
          <p:nvSpPr>
            <p:cNvPr id="282" name="Rectangle 50"/>
            <p:cNvSpPr>
              <a:spLocks noChangeArrowheads="1"/>
            </p:cNvSpPr>
            <p:nvPr/>
          </p:nvSpPr>
          <p:spPr bwMode="auto">
            <a:xfrm>
              <a:off x="2592388" y="1866900"/>
              <a:ext cx="539750" cy="431800"/>
            </a:xfrm>
            <a:prstGeom prst="rect">
              <a:avLst/>
            </a:prstGeom>
            <a:ln w="9525">
              <a:solidFill>
                <a:schemeClr val="tx2">
                  <a:lumMod val="75000"/>
                </a:schemeClr>
              </a:solidFill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/>
                <a:t>0</a:t>
              </a:r>
            </a:p>
          </p:txBody>
        </p:sp>
        <p:sp>
          <p:nvSpPr>
            <p:cNvPr id="283" name="Rectangle 51"/>
            <p:cNvSpPr>
              <a:spLocks noChangeArrowheads="1"/>
            </p:cNvSpPr>
            <p:nvPr/>
          </p:nvSpPr>
          <p:spPr bwMode="auto">
            <a:xfrm>
              <a:off x="3132138" y="1866900"/>
              <a:ext cx="539751" cy="431801"/>
            </a:xfrm>
            <a:prstGeom prst="rect">
              <a:avLst/>
            </a:prstGeom>
            <a:ln w="9525">
              <a:solidFill>
                <a:schemeClr val="tx2">
                  <a:lumMod val="75000"/>
                </a:schemeClr>
              </a:solidFill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altLang="zh-CN" sz="2000" dirty="0"/>
            </a:p>
          </p:txBody>
        </p:sp>
        <p:sp>
          <p:nvSpPr>
            <p:cNvPr id="284" name="Rectangle 52"/>
            <p:cNvSpPr>
              <a:spLocks noChangeArrowheads="1"/>
            </p:cNvSpPr>
            <p:nvPr/>
          </p:nvSpPr>
          <p:spPr bwMode="auto">
            <a:xfrm>
              <a:off x="2051050" y="2298700"/>
              <a:ext cx="792162" cy="431800"/>
            </a:xfrm>
            <a:prstGeom prst="rect">
              <a:avLst/>
            </a:prstGeom>
            <a:ln w="9525">
              <a:solidFill>
                <a:schemeClr val="tx2">
                  <a:lumMod val="75000"/>
                </a:schemeClr>
              </a:solidFill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dirty="0"/>
            </a:p>
          </p:txBody>
        </p:sp>
        <p:sp>
          <p:nvSpPr>
            <p:cNvPr id="285" name="Rectangle 53"/>
            <p:cNvSpPr>
              <a:spLocks noChangeArrowheads="1"/>
            </p:cNvSpPr>
            <p:nvPr/>
          </p:nvSpPr>
          <p:spPr bwMode="auto">
            <a:xfrm>
              <a:off x="2844800" y="2298700"/>
              <a:ext cx="827087" cy="431800"/>
            </a:xfrm>
            <a:prstGeom prst="rect">
              <a:avLst/>
            </a:prstGeom>
            <a:ln w="9525">
              <a:solidFill>
                <a:schemeClr val="tx2">
                  <a:lumMod val="75000"/>
                </a:schemeClr>
              </a:solidFill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dirty="0"/>
                <a:t>   </a:t>
              </a:r>
              <a:endParaRPr lang="zh-CN" altLang="zh-CN" dirty="0"/>
            </a:p>
          </p:txBody>
        </p:sp>
      </p:grpSp>
      <p:grpSp>
        <p:nvGrpSpPr>
          <p:cNvPr id="286" name="组合 285"/>
          <p:cNvGrpSpPr/>
          <p:nvPr/>
        </p:nvGrpSpPr>
        <p:grpSpPr>
          <a:xfrm>
            <a:off x="880428" y="5952557"/>
            <a:ext cx="1019567" cy="607703"/>
            <a:chOff x="2051050" y="1866900"/>
            <a:chExt cx="1620839" cy="863600"/>
          </a:xfrm>
        </p:grpSpPr>
        <p:sp>
          <p:nvSpPr>
            <p:cNvPr id="287" name="Rectangle 49"/>
            <p:cNvSpPr>
              <a:spLocks noChangeArrowheads="1"/>
            </p:cNvSpPr>
            <p:nvPr/>
          </p:nvSpPr>
          <p:spPr bwMode="auto">
            <a:xfrm>
              <a:off x="2051050" y="1866900"/>
              <a:ext cx="539750" cy="431800"/>
            </a:xfrm>
            <a:prstGeom prst="rect">
              <a:avLst/>
            </a:prstGeom>
            <a:ln w="9525">
              <a:solidFill>
                <a:schemeClr val="tx2">
                  <a:lumMod val="75000"/>
                </a:schemeClr>
              </a:solidFill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/>
                <a:t>0</a:t>
              </a:r>
            </a:p>
          </p:txBody>
        </p:sp>
        <p:sp>
          <p:nvSpPr>
            <p:cNvPr id="288" name="Rectangle 50"/>
            <p:cNvSpPr>
              <a:spLocks noChangeArrowheads="1"/>
            </p:cNvSpPr>
            <p:nvPr/>
          </p:nvSpPr>
          <p:spPr bwMode="auto">
            <a:xfrm>
              <a:off x="2592388" y="1866900"/>
              <a:ext cx="539750" cy="431800"/>
            </a:xfrm>
            <a:prstGeom prst="rect">
              <a:avLst/>
            </a:prstGeom>
            <a:ln w="9525">
              <a:solidFill>
                <a:schemeClr val="tx2">
                  <a:lumMod val="75000"/>
                </a:schemeClr>
              </a:solidFill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/>
                <a:t>0</a:t>
              </a:r>
            </a:p>
          </p:txBody>
        </p:sp>
        <p:sp>
          <p:nvSpPr>
            <p:cNvPr id="289" name="Rectangle 51"/>
            <p:cNvSpPr>
              <a:spLocks noChangeArrowheads="1"/>
            </p:cNvSpPr>
            <p:nvPr/>
          </p:nvSpPr>
          <p:spPr bwMode="auto">
            <a:xfrm>
              <a:off x="3132138" y="1866900"/>
              <a:ext cx="539751" cy="431801"/>
            </a:xfrm>
            <a:prstGeom prst="rect">
              <a:avLst/>
            </a:prstGeom>
            <a:ln w="9525">
              <a:solidFill>
                <a:schemeClr val="tx2">
                  <a:lumMod val="75000"/>
                </a:schemeClr>
              </a:solidFill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altLang="zh-CN" sz="2000" dirty="0"/>
            </a:p>
          </p:txBody>
        </p:sp>
        <p:sp>
          <p:nvSpPr>
            <p:cNvPr id="290" name="Rectangle 52"/>
            <p:cNvSpPr>
              <a:spLocks noChangeArrowheads="1"/>
            </p:cNvSpPr>
            <p:nvPr/>
          </p:nvSpPr>
          <p:spPr bwMode="auto">
            <a:xfrm>
              <a:off x="2051050" y="2298700"/>
              <a:ext cx="792162" cy="431800"/>
            </a:xfrm>
            <a:prstGeom prst="rect">
              <a:avLst/>
            </a:prstGeom>
            <a:ln w="9525">
              <a:solidFill>
                <a:schemeClr val="tx2">
                  <a:lumMod val="75000"/>
                </a:schemeClr>
              </a:solidFill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dirty="0"/>
            </a:p>
          </p:txBody>
        </p:sp>
        <p:sp>
          <p:nvSpPr>
            <p:cNvPr id="291" name="Rectangle 53"/>
            <p:cNvSpPr>
              <a:spLocks noChangeArrowheads="1"/>
            </p:cNvSpPr>
            <p:nvPr/>
          </p:nvSpPr>
          <p:spPr bwMode="auto">
            <a:xfrm>
              <a:off x="2844800" y="2298700"/>
              <a:ext cx="827087" cy="431800"/>
            </a:xfrm>
            <a:prstGeom prst="rect">
              <a:avLst/>
            </a:prstGeom>
            <a:ln w="9525">
              <a:solidFill>
                <a:schemeClr val="tx2">
                  <a:lumMod val="75000"/>
                </a:schemeClr>
              </a:solidFill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dirty="0"/>
                <a:t>   </a:t>
              </a:r>
              <a:endParaRPr lang="zh-CN" altLang="zh-CN" dirty="0"/>
            </a:p>
          </p:txBody>
        </p:sp>
      </p:grpSp>
      <p:grpSp>
        <p:nvGrpSpPr>
          <p:cNvPr id="292" name="组合 291"/>
          <p:cNvGrpSpPr/>
          <p:nvPr/>
        </p:nvGrpSpPr>
        <p:grpSpPr>
          <a:xfrm>
            <a:off x="3672619" y="1922601"/>
            <a:ext cx="1019567" cy="607703"/>
            <a:chOff x="2051050" y="1866900"/>
            <a:chExt cx="1620839" cy="863600"/>
          </a:xfrm>
        </p:grpSpPr>
        <p:sp>
          <p:nvSpPr>
            <p:cNvPr id="293" name="Rectangle 49"/>
            <p:cNvSpPr>
              <a:spLocks noChangeArrowheads="1"/>
            </p:cNvSpPr>
            <p:nvPr/>
          </p:nvSpPr>
          <p:spPr bwMode="auto">
            <a:xfrm>
              <a:off x="2051050" y="1866900"/>
              <a:ext cx="539750" cy="431800"/>
            </a:xfrm>
            <a:prstGeom prst="rect">
              <a:avLst/>
            </a:prstGeom>
            <a:ln w="9525">
              <a:solidFill>
                <a:schemeClr val="tx2">
                  <a:lumMod val="75000"/>
                </a:schemeClr>
              </a:solidFill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/>
                <a:t>0</a:t>
              </a:r>
            </a:p>
          </p:txBody>
        </p:sp>
        <p:sp>
          <p:nvSpPr>
            <p:cNvPr id="294" name="Rectangle 50"/>
            <p:cNvSpPr>
              <a:spLocks noChangeArrowheads="1"/>
            </p:cNvSpPr>
            <p:nvPr/>
          </p:nvSpPr>
          <p:spPr bwMode="auto">
            <a:xfrm>
              <a:off x="2592388" y="1866900"/>
              <a:ext cx="539750" cy="431800"/>
            </a:xfrm>
            <a:prstGeom prst="rect">
              <a:avLst/>
            </a:prstGeom>
            <a:ln w="9525">
              <a:solidFill>
                <a:schemeClr val="tx2">
                  <a:lumMod val="75000"/>
                </a:schemeClr>
              </a:solidFill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/>
                <a:t>0</a:t>
              </a:r>
            </a:p>
          </p:txBody>
        </p:sp>
        <p:sp>
          <p:nvSpPr>
            <p:cNvPr id="295" name="Rectangle 51"/>
            <p:cNvSpPr>
              <a:spLocks noChangeArrowheads="1"/>
            </p:cNvSpPr>
            <p:nvPr/>
          </p:nvSpPr>
          <p:spPr bwMode="auto">
            <a:xfrm>
              <a:off x="3132138" y="1866900"/>
              <a:ext cx="539751" cy="431801"/>
            </a:xfrm>
            <a:prstGeom prst="rect">
              <a:avLst/>
            </a:prstGeom>
            <a:ln w="9525">
              <a:solidFill>
                <a:schemeClr val="tx2">
                  <a:lumMod val="75000"/>
                </a:schemeClr>
              </a:solidFill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altLang="zh-CN" sz="2000" dirty="0"/>
            </a:p>
          </p:txBody>
        </p:sp>
        <p:sp>
          <p:nvSpPr>
            <p:cNvPr id="296" name="Rectangle 52"/>
            <p:cNvSpPr>
              <a:spLocks noChangeArrowheads="1"/>
            </p:cNvSpPr>
            <p:nvPr/>
          </p:nvSpPr>
          <p:spPr bwMode="auto">
            <a:xfrm>
              <a:off x="2051050" y="2298700"/>
              <a:ext cx="792162" cy="431800"/>
            </a:xfrm>
            <a:prstGeom prst="rect">
              <a:avLst/>
            </a:prstGeom>
            <a:ln w="9525">
              <a:solidFill>
                <a:schemeClr val="tx2">
                  <a:lumMod val="75000"/>
                </a:schemeClr>
              </a:solidFill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dirty="0"/>
            </a:p>
          </p:txBody>
        </p:sp>
        <p:sp>
          <p:nvSpPr>
            <p:cNvPr id="297" name="Rectangle 53"/>
            <p:cNvSpPr>
              <a:spLocks noChangeArrowheads="1"/>
            </p:cNvSpPr>
            <p:nvPr/>
          </p:nvSpPr>
          <p:spPr bwMode="auto">
            <a:xfrm>
              <a:off x="2844800" y="2298700"/>
              <a:ext cx="827087" cy="431800"/>
            </a:xfrm>
            <a:prstGeom prst="rect">
              <a:avLst/>
            </a:prstGeom>
            <a:ln w="9525">
              <a:solidFill>
                <a:schemeClr val="tx2">
                  <a:lumMod val="75000"/>
                </a:schemeClr>
              </a:solidFill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dirty="0"/>
                <a:t>   </a:t>
              </a:r>
              <a:endParaRPr lang="zh-CN" altLang="zh-CN" dirty="0"/>
            </a:p>
          </p:txBody>
        </p:sp>
      </p:grpSp>
      <p:grpSp>
        <p:nvGrpSpPr>
          <p:cNvPr id="298" name="组合 297"/>
          <p:cNvGrpSpPr/>
          <p:nvPr/>
        </p:nvGrpSpPr>
        <p:grpSpPr>
          <a:xfrm>
            <a:off x="5085351" y="1922601"/>
            <a:ext cx="1019567" cy="607703"/>
            <a:chOff x="2051050" y="1866900"/>
            <a:chExt cx="1620839" cy="863600"/>
          </a:xfrm>
        </p:grpSpPr>
        <p:sp>
          <p:nvSpPr>
            <p:cNvPr id="299" name="Rectangle 49"/>
            <p:cNvSpPr>
              <a:spLocks noChangeArrowheads="1"/>
            </p:cNvSpPr>
            <p:nvPr/>
          </p:nvSpPr>
          <p:spPr bwMode="auto">
            <a:xfrm>
              <a:off x="2051050" y="1866900"/>
              <a:ext cx="539750" cy="431800"/>
            </a:xfrm>
            <a:prstGeom prst="rect">
              <a:avLst/>
            </a:prstGeom>
            <a:ln w="9525">
              <a:solidFill>
                <a:schemeClr val="tx2">
                  <a:lumMod val="75000"/>
                </a:schemeClr>
              </a:solidFill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/>
                <a:t>0</a:t>
              </a:r>
            </a:p>
          </p:txBody>
        </p:sp>
        <p:sp>
          <p:nvSpPr>
            <p:cNvPr id="300" name="Rectangle 50"/>
            <p:cNvSpPr>
              <a:spLocks noChangeArrowheads="1"/>
            </p:cNvSpPr>
            <p:nvPr/>
          </p:nvSpPr>
          <p:spPr bwMode="auto">
            <a:xfrm>
              <a:off x="2592388" y="1866900"/>
              <a:ext cx="539750" cy="431800"/>
            </a:xfrm>
            <a:prstGeom prst="rect">
              <a:avLst/>
            </a:prstGeom>
            <a:ln w="9525">
              <a:solidFill>
                <a:schemeClr val="tx2">
                  <a:lumMod val="75000"/>
                </a:schemeClr>
              </a:solidFill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/>
                <a:t>0</a:t>
              </a:r>
            </a:p>
          </p:txBody>
        </p:sp>
        <p:sp>
          <p:nvSpPr>
            <p:cNvPr id="301" name="Rectangle 51"/>
            <p:cNvSpPr>
              <a:spLocks noChangeArrowheads="1"/>
            </p:cNvSpPr>
            <p:nvPr/>
          </p:nvSpPr>
          <p:spPr bwMode="auto">
            <a:xfrm>
              <a:off x="3132138" y="1866900"/>
              <a:ext cx="539751" cy="431801"/>
            </a:xfrm>
            <a:prstGeom prst="rect">
              <a:avLst/>
            </a:prstGeom>
            <a:ln w="9525">
              <a:solidFill>
                <a:schemeClr val="tx2">
                  <a:lumMod val="75000"/>
                </a:schemeClr>
              </a:solidFill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altLang="zh-CN" sz="2000" dirty="0"/>
            </a:p>
          </p:txBody>
        </p:sp>
        <p:sp>
          <p:nvSpPr>
            <p:cNvPr id="302" name="Rectangle 52"/>
            <p:cNvSpPr>
              <a:spLocks noChangeArrowheads="1"/>
            </p:cNvSpPr>
            <p:nvPr/>
          </p:nvSpPr>
          <p:spPr bwMode="auto">
            <a:xfrm>
              <a:off x="2051050" y="2298700"/>
              <a:ext cx="792162" cy="431800"/>
            </a:xfrm>
            <a:prstGeom prst="rect">
              <a:avLst/>
            </a:prstGeom>
            <a:ln w="9525">
              <a:solidFill>
                <a:schemeClr val="tx2">
                  <a:lumMod val="75000"/>
                </a:schemeClr>
              </a:solidFill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dirty="0"/>
            </a:p>
          </p:txBody>
        </p:sp>
        <p:sp>
          <p:nvSpPr>
            <p:cNvPr id="303" name="Rectangle 53"/>
            <p:cNvSpPr>
              <a:spLocks noChangeArrowheads="1"/>
            </p:cNvSpPr>
            <p:nvPr/>
          </p:nvSpPr>
          <p:spPr bwMode="auto">
            <a:xfrm>
              <a:off x="2844800" y="2298700"/>
              <a:ext cx="827087" cy="431800"/>
            </a:xfrm>
            <a:prstGeom prst="rect">
              <a:avLst/>
            </a:prstGeom>
            <a:ln w="9525">
              <a:solidFill>
                <a:schemeClr val="tx2">
                  <a:lumMod val="75000"/>
                </a:schemeClr>
              </a:solidFill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dirty="0"/>
                <a:t>   </a:t>
              </a:r>
              <a:endParaRPr lang="zh-CN" altLang="zh-CN" dirty="0"/>
            </a:p>
          </p:txBody>
        </p:sp>
      </p:grpSp>
      <p:grpSp>
        <p:nvGrpSpPr>
          <p:cNvPr id="310" name="组合 309"/>
          <p:cNvGrpSpPr/>
          <p:nvPr/>
        </p:nvGrpSpPr>
        <p:grpSpPr>
          <a:xfrm>
            <a:off x="7910815" y="1922601"/>
            <a:ext cx="1019567" cy="607703"/>
            <a:chOff x="2051050" y="1866900"/>
            <a:chExt cx="1620839" cy="863600"/>
          </a:xfrm>
        </p:grpSpPr>
        <p:sp>
          <p:nvSpPr>
            <p:cNvPr id="311" name="Rectangle 49"/>
            <p:cNvSpPr>
              <a:spLocks noChangeArrowheads="1"/>
            </p:cNvSpPr>
            <p:nvPr/>
          </p:nvSpPr>
          <p:spPr bwMode="auto">
            <a:xfrm>
              <a:off x="2051050" y="1866900"/>
              <a:ext cx="539750" cy="431800"/>
            </a:xfrm>
            <a:prstGeom prst="rect">
              <a:avLst/>
            </a:prstGeom>
            <a:ln w="9525">
              <a:solidFill>
                <a:schemeClr val="tx2">
                  <a:lumMod val="75000"/>
                </a:schemeClr>
              </a:solidFill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/>
                <a:t>0</a:t>
              </a:r>
            </a:p>
          </p:txBody>
        </p:sp>
        <p:sp>
          <p:nvSpPr>
            <p:cNvPr id="312" name="Rectangle 50"/>
            <p:cNvSpPr>
              <a:spLocks noChangeArrowheads="1"/>
            </p:cNvSpPr>
            <p:nvPr/>
          </p:nvSpPr>
          <p:spPr bwMode="auto">
            <a:xfrm>
              <a:off x="2592388" y="1866900"/>
              <a:ext cx="539750" cy="431800"/>
            </a:xfrm>
            <a:prstGeom prst="rect">
              <a:avLst/>
            </a:prstGeom>
            <a:ln w="9525">
              <a:solidFill>
                <a:schemeClr val="tx2">
                  <a:lumMod val="75000"/>
                </a:schemeClr>
              </a:solidFill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/>
                <a:t>0</a:t>
              </a:r>
            </a:p>
          </p:txBody>
        </p:sp>
        <p:sp>
          <p:nvSpPr>
            <p:cNvPr id="313" name="Rectangle 51"/>
            <p:cNvSpPr>
              <a:spLocks noChangeArrowheads="1"/>
            </p:cNvSpPr>
            <p:nvPr/>
          </p:nvSpPr>
          <p:spPr bwMode="auto">
            <a:xfrm>
              <a:off x="3132138" y="1866900"/>
              <a:ext cx="539751" cy="431801"/>
            </a:xfrm>
            <a:prstGeom prst="rect">
              <a:avLst/>
            </a:prstGeom>
            <a:ln w="9525">
              <a:solidFill>
                <a:schemeClr val="tx2">
                  <a:lumMod val="75000"/>
                </a:schemeClr>
              </a:solidFill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altLang="zh-CN" sz="2000" dirty="0"/>
            </a:p>
          </p:txBody>
        </p:sp>
        <p:sp>
          <p:nvSpPr>
            <p:cNvPr id="314" name="Rectangle 52"/>
            <p:cNvSpPr>
              <a:spLocks noChangeArrowheads="1"/>
            </p:cNvSpPr>
            <p:nvPr/>
          </p:nvSpPr>
          <p:spPr bwMode="auto">
            <a:xfrm>
              <a:off x="2051050" y="2298700"/>
              <a:ext cx="792162" cy="431800"/>
            </a:xfrm>
            <a:prstGeom prst="rect">
              <a:avLst/>
            </a:prstGeom>
            <a:ln w="9525">
              <a:solidFill>
                <a:schemeClr val="tx2">
                  <a:lumMod val="75000"/>
                </a:schemeClr>
              </a:solidFill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dirty="0"/>
            </a:p>
          </p:txBody>
        </p:sp>
        <p:sp>
          <p:nvSpPr>
            <p:cNvPr id="315" name="Rectangle 53"/>
            <p:cNvSpPr>
              <a:spLocks noChangeArrowheads="1"/>
            </p:cNvSpPr>
            <p:nvPr/>
          </p:nvSpPr>
          <p:spPr bwMode="auto">
            <a:xfrm>
              <a:off x="2844800" y="2298700"/>
              <a:ext cx="827087" cy="431800"/>
            </a:xfrm>
            <a:prstGeom prst="rect">
              <a:avLst/>
            </a:prstGeom>
            <a:ln w="9525">
              <a:solidFill>
                <a:schemeClr val="tx2">
                  <a:lumMod val="75000"/>
                </a:schemeClr>
              </a:solidFill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dirty="0"/>
                <a:t>   </a:t>
              </a:r>
              <a:endParaRPr lang="zh-CN" altLang="zh-CN" dirty="0"/>
            </a:p>
          </p:txBody>
        </p:sp>
      </p:grpSp>
      <p:grpSp>
        <p:nvGrpSpPr>
          <p:cNvPr id="316" name="组合 315"/>
          <p:cNvGrpSpPr/>
          <p:nvPr/>
        </p:nvGrpSpPr>
        <p:grpSpPr>
          <a:xfrm>
            <a:off x="2259887" y="1936213"/>
            <a:ext cx="1019567" cy="607703"/>
            <a:chOff x="2051050" y="1866900"/>
            <a:chExt cx="1620839" cy="863600"/>
          </a:xfrm>
        </p:grpSpPr>
        <p:sp>
          <p:nvSpPr>
            <p:cNvPr id="317" name="Rectangle 49"/>
            <p:cNvSpPr>
              <a:spLocks noChangeArrowheads="1"/>
            </p:cNvSpPr>
            <p:nvPr/>
          </p:nvSpPr>
          <p:spPr bwMode="auto">
            <a:xfrm>
              <a:off x="2051050" y="1866900"/>
              <a:ext cx="539750" cy="431800"/>
            </a:xfrm>
            <a:prstGeom prst="rect">
              <a:avLst/>
            </a:prstGeom>
            <a:ln w="9525">
              <a:solidFill>
                <a:schemeClr val="tx2">
                  <a:lumMod val="75000"/>
                </a:schemeClr>
              </a:solidFill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/>
                <a:t>0</a:t>
              </a:r>
            </a:p>
          </p:txBody>
        </p:sp>
        <p:sp>
          <p:nvSpPr>
            <p:cNvPr id="318" name="Rectangle 50"/>
            <p:cNvSpPr>
              <a:spLocks noChangeArrowheads="1"/>
            </p:cNvSpPr>
            <p:nvPr/>
          </p:nvSpPr>
          <p:spPr bwMode="auto">
            <a:xfrm>
              <a:off x="2592388" y="1866900"/>
              <a:ext cx="539750" cy="431800"/>
            </a:xfrm>
            <a:prstGeom prst="rect">
              <a:avLst/>
            </a:prstGeom>
            <a:ln w="9525">
              <a:solidFill>
                <a:schemeClr val="tx2">
                  <a:lumMod val="75000"/>
                </a:schemeClr>
              </a:solidFill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/>
                <a:t>0</a:t>
              </a:r>
            </a:p>
          </p:txBody>
        </p:sp>
        <p:sp>
          <p:nvSpPr>
            <p:cNvPr id="319" name="Rectangle 51"/>
            <p:cNvSpPr>
              <a:spLocks noChangeArrowheads="1"/>
            </p:cNvSpPr>
            <p:nvPr/>
          </p:nvSpPr>
          <p:spPr bwMode="auto">
            <a:xfrm>
              <a:off x="3132138" y="1866900"/>
              <a:ext cx="539751" cy="431801"/>
            </a:xfrm>
            <a:prstGeom prst="rect">
              <a:avLst/>
            </a:prstGeom>
            <a:ln w="9525">
              <a:solidFill>
                <a:schemeClr val="tx2">
                  <a:lumMod val="75000"/>
                </a:schemeClr>
              </a:solidFill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altLang="zh-CN" sz="2000" dirty="0"/>
            </a:p>
          </p:txBody>
        </p:sp>
        <p:sp>
          <p:nvSpPr>
            <p:cNvPr id="320" name="Rectangle 52"/>
            <p:cNvSpPr>
              <a:spLocks noChangeArrowheads="1"/>
            </p:cNvSpPr>
            <p:nvPr/>
          </p:nvSpPr>
          <p:spPr bwMode="auto">
            <a:xfrm>
              <a:off x="2051050" y="2298700"/>
              <a:ext cx="792162" cy="431800"/>
            </a:xfrm>
            <a:prstGeom prst="rect">
              <a:avLst/>
            </a:prstGeom>
            <a:ln w="9525">
              <a:solidFill>
                <a:schemeClr val="tx2">
                  <a:lumMod val="75000"/>
                </a:schemeClr>
              </a:solidFill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dirty="0"/>
            </a:p>
          </p:txBody>
        </p:sp>
        <p:sp>
          <p:nvSpPr>
            <p:cNvPr id="321" name="Rectangle 53"/>
            <p:cNvSpPr>
              <a:spLocks noChangeArrowheads="1"/>
            </p:cNvSpPr>
            <p:nvPr/>
          </p:nvSpPr>
          <p:spPr bwMode="auto">
            <a:xfrm>
              <a:off x="2844800" y="2298700"/>
              <a:ext cx="827087" cy="431800"/>
            </a:xfrm>
            <a:prstGeom prst="rect">
              <a:avLst/>
            </a:prstGeom>
            <a:ln w="9525">
              <a:solidFill>
                <a:schemeClr val="tx2">
                  <a:lumMod val="75000"/>
                </a:schemeClr>
              </a:solidFill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dirty="0"/>
                <a:t>   </a:t>
              </a:r>
              <a:endParaRPr lang="zh-CN" altLang="zh-CN" dirty="0"/>
            </a:p>
          </p:txBody>
        </p:sp>
      </p:grpSp>
      <p:grpSp>
        <p:nvGrpSpPr>
          <p:cNvPr id="322" name="组合 321"/>
          <p:cNvGrpSpPr/>
          <p:nvPr/>
        </p:nvGrpSpPr>
        <p:grpSpPr>
          <a:xfrm>
            <a:off x="6498083" y="1922601"/>
            <a:ext cx="1019567" cy="607703"/>
            <a:chOff x="2051050" y="1866900"/>
            <a:chExt cx="1620839" cy="863600"/>
          </a:xfrm>
        </p:grpSpPr>
        <p:sp>
          <p:nvSpPr>
            <p:cNvPr id="323" name="Rectangle 49"/>
            <p:cNvSpPr>
              <a:spLocks noChangeArrowheads="1"/>
            </p:cNvSpPr>
            <p:nvPr/>
          </p:nvSpPr>
          <p:spPr bwMode="auto">
            <a:xfrm>
              <a:off x="2051050" y="1866900"/>
              <a:ext cx="539750" cy="431800"/>
            </a:xfrm>
            <a:prstGeom prst="rect">
              <a:avLst/>
            </a:prstGeom>
            <a:ln w="9525">
              <a:solidFill>
                <a:schemeClr val="tx2">
                  <a:lumMod val="75000"/>
                </a:schemeClr>
              </a:solidFill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/>
                <a:t>0</a:t>
              </a:r>
            </a:p>
          </p:txBody>
        </p:sp>
        <p:sp>
          <p:nvSpPr>
            <p:cNvPr id="324" name="Rectangle 50"/>
            <p:cNvSpPr>
              <a:spLocks noChangeArrowheads="1"/>
            </p:cNvSpPr>
            <p:nvPr/>
          </p:nvSpPr>
          <p:spPr bwMode="auto">
            <a:xfrm>
              <a:off x="2592388" y="1866900"/>
              <a:ext cx="539750" cy="431800"/>
            </a:xfrm>
            <a:prstGeom prst="rect">
              <a:avLst/>
            </a:prstGeom>
            <a:ln w="9525">
              <a:solidFill>
                <a:schemeClr val="tx2">
                  <a:lumMod val="75000"/>
                </a:schemeClr>
              </a:solidFill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/>
                <a:t>0</a:t>
              </a:r>
            </a:p>
          </p:txBody>
        </p:sp>
        <p:sp>
          <p:nvSpPr>
            <p:cNvPr id="325" name="Rectangle 51"/>
            <p:cNvSpPr>
              <a:spLocks noChangeArrowheads="1"/>
            </p:cNvSpPr>
            <p:nvPr/>
          </p:nvSpPr>
          <p:spPr bwMode="auto">
            <a:xfrm>
              <a:off x="3132138" y="1866900"/>
              <a:ext cx="539751" cy="431801"/>
            </a:xfrm>
            <a:prstGeom prst="rect">
              <a:avLst/>
            </a:prstGeom>
            <a:ln w="9525">
              <a:solidFill>
                <a:schemeClr val="tx2">
                  <a:lumMod val="75000"/>
                </a:schemeClr>
              </a:solidFill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altLang="zh-CN" sz="2000" dirty="0"/>
            </a:p>
          </p:txBody>
        </p:sp>
        <p:sp>
          <p:nvSpPr>
            <p:cNvPr id="326" name="Rectangle 52"/>
            <p:cNvSpPr>
              <a:spLocks noChangeArrowheads="1"/>
            </p:cNvSpPr>
            <p:nvPr/>
          </p:nvSpPr>
          <p:spPr bwMode="auto">
            <a:xfrm>
              <a:off x="2051050" y="2298700"/>
              <a:ext cx="792162" cy="431800"/>
            </a:xfrm>
            <a:prstGeom prst="rect">
              <a:avLst/>
            </a:prstGeom>
            <a:ln w="9525">
              <a:solidFill>
                <a:schemeClr val="tx2">
                  <a:lumMod val="75000"/>
                </a:schemeClr>
              </a:solidFill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dirty="0"/>
            </a:p>
          </p:txBody>
        </p:sp>
        <p:sp>
          <p:nvSpPr>
            <p:cNvPr id="327" name="Rectangle 53"/>
            <p:cNvSpPr>
              <a:spLocks noChangeArrowheads="1"/>
            </p:cNvSpPr>
            <p:nvPr/>
          </p:nvSpPr>
          <p:spPr bwMode="auto">
            <a:xfrm>
              <a:off x="2844800" y="2298700"/>
              <a:ext cx="827087" cy="431800"/>
            </a:xfrm>
            <a:prstGeom prst="rect">
              <a:avLst/>
            </a:prstGeom>
            <a:ln w="9525">
              <a:solidFill>
                <a:schemeClr val="tx2">
                  <a:lumMod val="75000"/>
                </a:schemeClr>
              </a:solidFill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dirty="0"/>
                <a:t>   </a:t>
              </a:r>
              <a:endParaRPr lang="zh-CN" altLang="zh-CN" dirty="0"/>
            </a:p>
          </p:txBody>
        </p:sp>
      </p:grpSp>
      <p:cxnSp>
        <p:nvCxnSpPr>
          <p:cNvPr id="335" name="直接箭头连接符 334"/>
          <p:cNvCxnSpPr/>
          <p:nvPr/>
        </p:nvCxnSpPr>
        <p:spPr>
          <a:xfrm flipV="1">
            <a:off x="4333677" y="3397168"/>
            <a:ext cx="2232897" cy="6184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直接箭头连接符 335"/>
          <p:cNvCxnSpPr/>
          <p:nvPr/>
        </p:nvCxnSpPr>
        <p:spPr>
          <a:xfrm>
            <a:off x="1633844" y="3386693"/>
            <a:ext cx="2038775" cy="10475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7" name="组合 336"/>
          <p:cNvGrpSpPr/>
          <p:nvPr/>
        </p:nvGrpSpPr>
        <p:grpSpPr>
          <a:xfrm>
            <a:off x="1419530" y="2674850"/>
            <a:ext cx="6248814" cy="723906"/>
            <a:chOff x="1071538" y="1498288"/>
            <a:chExt cx="7716098" cy="723906"/>
          </a:xfrm>
        </p:grpSpPr>
        <p:cxnSp>
          <p:nvCxnSpPr>
            <p:cNvPr id="338" name="直接连接符 337"/>
            <p:cNvCxnSpPr/>
            <p:nvPr/>
          </p:nvCxnSpPr>
          <p:spPr>
            <a:xfrm>
              <a:off x="8358214" y="2220606"/>
              <a:ext cx="428628" cy="158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直接连接符 338"/>
            <p:cNvCxnSpPr/>
            <p:nvPr/>
          </p:nvCxnSpPr>
          <p:spPr>
            <a:xfrm rot="5400000">
              <a:off x="8429652" y="1863416"/>
              <a:ext cx="714380" cy="158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直接连接符 339"/>
            <p:cNvCxnSpPr/>
            <p:nvPr/>
          </p:nvCxnSpPr>
          <p:spPr>
            <a:xfrm rot="10800000">
              <a:off x="1071538" y="1506226"/>
              <a:ext cx="771530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直接箭头连接符 340"/>
            <p:cNvCxnSpPr/>
            <p:nvPr/>
          </p:nvCxnSpPr>
          <p:spPr>
            <a:xfrm rot="5400000">
              <a:off x="968300" y="1606288"/>
              <a:ext cx="216000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5" name="直接箭头连接符 344"/>
          <p:cNvCxnSpPr/>
          <p:nvPr/>
        </p:nvCxnSpPr>
        <p:spPr>
          <a:xfrm flipV="1">
            <a:off x="1644826" y="4420481"/>
            <a:ext cx="664229" cy="10285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6" name="组合 345"/>
          <p:cNvGrpSpPr/>
          <p:nvPr/>
        </p:nvGrpSpPr>
        <p:grpSpPr>
          <a:xfrm>
            <a:off x="1440944" y="3728000"/>
            <a:ext cx="2048468" cy="716066"/>
            <a:chOff x="1071535" y="2744386"/>
            <a:chExt cx="5858713" cy="716066"/>
          </a:xfrm>
        </p:grpSpPr>
        <p:cxnSp>
          <p:nvCxnSpPr>
            <p:cNvPr id="347" name="直接连接符 346"/>
            <p:cNvCxnSpPr/>
            <p:nvPr/>
          </p:nvCxnSpPr>
          <p:spPr>
            <a:xfrm>
              <a:off x="5598079" y="3459658"/>
              <a:ext cx="1331377" cy="794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直接连接符 347"/>
            <p:cNvCxnSpPr/>
            <p:nvPr/>
          </p:nvCxnSpPr>
          <p:spPr>
            <a:xfrm rot="5400000">
              <a:off x="6572264" y="3101674"/>
              <a:ext cx="714380" cy="158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直接连接符 348"/>
            <p:cNvCxnSpPr/>
            <p:nvPr/>
          </p:nvCxnSpPr>
          <p:spPr>
            <a:xfrm rot="10800000" flipV="1">
              <a:off x="1071538" y="2754010"/>
              <a:ext cx="5857916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直接箭头连接符 349"/>
            <p:cNvCxnSpPr/>
            <p:nvPr/>
          </p:nvCxnSpPr>
          <p:spPr>
            <a:xfrm flipH="1">
              <a:off x="1071535" y="2744386"/>
              <a:ext cx="12701" cy="30365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8" name="直接箭头连接符 357"/>
          <p:cNvCxnSpPr/>
          <p:nvPr/>
        </p:nvCxnSpPr>
        <p:spPr>
          <a:xfrm>
            <a:off x="1898025" y="5495149"/>
            <a:ext cx="6012790" cy="12062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9" name="组合 358"/>
          <p:cNvGrpSpPr/>
          <p:nvPr/>
        </p:nvGrpSpPr>
        <p:grpSpPr>
          <a:xfrm>
            <a:off x="1683710" y="4792733"/>
            <a:ext cx="7352785" cy="716066"/>
            <a:chOff x="1071538" y="2744386"/>
            <a:chExt cx="5858710" cy="716066"/>
          </a:xfrm>
        </p:grpSpPr>
        <p:cxnSp>
          <p:nvCxnSpPr>
            <p:cNvPr id="360" name="直接连接符 359"/>
            <p:cNvCxnSpPr/>
            <p:nvPr/>
          </p:nvCxnSpPr>
          <p:spPr>
            <a:xfrm>
              <a:off x="6500826" y="3458864"/>
              <a:ext cx="428628" cy="158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直接连接符 360"/>
            <p:cNvCxnSpPr/>
            <p:nvPr/>
          </p:nvCxnSpPr>
          <p:spPr>
            <a:xfrm rot="5400000">
              <a:off x="6572264" y="3101674"/>
              <a:ext cx="714380" cy="158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直接连接符 361"/>
            <p:cNvCxnSpPr/>
            <p:nvPr/>
          </p:nvCxnSpPr>
          <p:spPr>
            <a:xfrm rot="10800000" flipV="1">
              <a:off x="1071538" y="2754010"/>
              <a:ext cx="5857916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直接箭头连接符 362"/>
            <p:cNvCxnSpPr/>
            <p:nvPr/>
          </p:nvCxnSpPr>
          <p:spPr>
            <a:xfrm rot="5400000">
              <a:off x="976238" y="2852386"/>
              <a:ext cx="216000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6" name="直接箭头连接符 365"/>
          <p:cNvCxnSpPr/>
          <p:nvPr/>
        </p:nvCxnSpPr>
        <p:spPr>
          <a:xfrm>
            <a:off x="1560471" y="6422573"/>
            <a:ext cx="2175268" cy="12062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7" name="组合 366"/>
          <p:cNvGrpSpPr/>
          <p:nvPr/>
        </p:nvGrpSpPr>
        <p:grpSpPr>
          <a:xfrm>
            <a:off x="1346157" y="5720157"/>
            <a:ext cx="3346028" cy="716066"/>
            <a:chOff x="1071538" y="2744386"/>
            <a:chExt cx="5858710" cy="716066"/>
          </a:xfrm>
        </p:grpSpPr>
        <p:cxnSp>
          <p:nvCxnSpPr>
            <p:cNvPr id="368" name="直接连接符 367"/>
            <p:cNvCxnSpPr/>
            <p:nvPr/>
          </p:nvCxnSpPr>
          <p:spPr>
            <a:xfrm>
              <a:off x="6500826" y="3458864"/>
              <a:ext cx="428628" cy="158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直接连接符 368"/>
            <p:cNvCxnSpPr/>
            <p:nvPr/>
          </p:nvCxnSpPr>
          <p:spPr>
            <a:xfrm rot="5400000">
              <a:off x="6572264" y="3101674"/>
              <a:ext cx="714380" cy="158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直接连接符 369"/>
            <p:cNvCxnSpPr/>
            <p:nvPr/>
          </p:nvCxnSpPr>
          <p:spPr>
            <a:xfrm rot="10800000" flipV="1">
              <a:off x="1071538" y="2754010"/>
              <a:ext cx="5857916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直接箭头连接符 370"/>
            <p:cNvCxnSpPr/>
            <p:nvPr/>
          </p:nvCxnSpPr>
          <p:spPr>
            <a:xfrm rot="5400000">
              <a:off x="976238" y="2852386"/>
              <a:ext cx="216000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4" name="直接箭头连接符 373"/>
          <p:cNvCxnSpPr/>
          <p:nvPr/>
        </p:nvCxnSpPr>
        <p:spPr>
          <a:xfrm flipH="1">
            <a:off x="2493920" y="2420145"/>
            <a:ext cx="2096" cy="1557861"/>
          </a:xfrm>
          <a:prstGeom prst="straightConnector1">
            <a:avLst/>
          </a:prstGeom>
          <a:ln w="28575">
            <a:solidFill>
              <a:srgbClr val="0A0A0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5" name="组合 374"/>
          <p:cNvGrpSpPr/>
          <p:nvPr/>
        </p:nvGrpSpPr>
        <p:grpSpPr>
          <a:xfrm>
            <a:off x="2064173" y="2360609"/>
            <a:ext cx="446614" cy="2469378"/>
            <a:chOff x="1998318" y="655618"/>
            <a:chExt cx="446614" cy="1933938"/>
          </a:xfrm>
        </p:grpSpPr>
        <p:cxnSp>
          <p:nvCxnSpPr>
            <p:cNvPr id="376" name="直接箭头连接符 375"/>
            <p:cNvCxnSpPr/>
            <p:nvPr/>
          </p:nvCxnSpPr>
          <p:spPr>
            <a:xfrm>
              <a:off x="1998318" y="655618"/>
              <a:ext cx="203528" cy="0"/>
            </a:xfrm>
            <a:prstGeom prst="straightConnector1">
              <a:avLst/>
            </a:prstGeom>
            <a:ln w="28575">
              <a:solidFill>
                <a:srgbClr val="0A0A0E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直接连接符 376"/>
            <p:cNvCxnSpPr/>
            <p:nvPr/>
          </p:nvCxnSpPr>
          <p:spPr>
            <a:xfrm>
              <a:off x="2012932" y="2578888"/>
              <a:ext cx="432000" cy="1588"/>
            </a:xfrm>
            <a:prstGeom prst="line">
              <a:avLst/>
            </a:prstGeom>
            <a:ln w="28575">
              <a:solidFill>
                <a:srgbClr val="0A0A0E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直接连接符 377"/>
            <p:cNvCxnSpPr/>
            <p:nvPr/>
          </p:nvCxnSpPr>
          <p:spPr>
            <a:xfrm>
              <a:off x="2424393" y="2335227"/>
              <a:ext cx="3673" cy="236517"/>
            </a:xfrm>
            <a:prstGeom prst="line">
              <a:avLst/>
            </a:prstGeom>
            <a:ln w="28575">
              <a:solidFill>
                <a:srgbClr val="0A0A0E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直接连接符 378"/>
            <p:cNvCxnSpPr/>
            <p:nvPr/>
          </p:nvCxnSpPr>
          <p:spPr>
            <a:xfrm rot="5400000">
              <a:off x="1041994" y="1625762"/>
              <a:ext cx="1926000" cy="1588"/>
            </a:xfrm>
            <a:prstGeom prst="line">
              <a:avLst/>
            </a:prstGeom>
            <a:ln w="28575">
              <a:solidFill>
                <a:srgbClr val="0A0A0E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83" name="直接箭头连接符 382"/>
          <p:cNvCxnSpPr/>
          <p:nvPr/>
        </p:nvCxnSpPr>
        <p:spPr>
          <a:xfrm flipH="1">
            <a:off x="4012141" y="2352231"/>
            <a:ext cx="1" cy="586091"/>
          </a:xfrm>
          <a:prstGeom prst="straightConnector1">
            <a:avLst/>
          </a:prstGeom>
          <a:ln w="28575">
            <a:solidFill>
              <a:srgbClr val="0A0A0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4" name="组合 383"/>
          <p:cNvGrpSpPr/>
          <p:nvPr/>
        </p:nvGrpSpPr>
        <p:grpSpPr>
          <a:xfrm>
            <a:off x="3534310" y="2224179"/>
            <a:ext cx="446614" cy="4517189"/>
            <a:chOff x="1998318" y="655618"/>
            <a:chExt cx="446614" cy="1933938"/>
          </a:xfrm>
        </p:grpSpPr>
        <p:cxnSp>
          <p:nvCxnSpPr>
            <p:cNvPr id="385" name="直接箭头连接符 384"/>
            <p:cNvCxnSpPr/>
            <p:nvPr/>
          </p:nvCxnSpPr>
          <p:spPr>
            <a:xfrm>
              <a:off x="1998318" y="655618"/>
              <a:ext cx="203528" cy="0"/>
            </a:xfrm>
            <a:prstGeom prst="straightConnector1">
              <a:avLst/>
            </a:prstGeom>
            <a:ln w="28575">
              <a:solidFill>
                <a:srgbClr val="0A0A0E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直接连接符 385"/>
            <p:cNvCxnSpPr/>
            <p:nvPr/>
          </p:nvCxnSpPr>
          <p:spPr>
            <a:xfrm>
              <a:off x="2012932" y="2578888"/>
              <a:ext cx="432000" cy="1588"/>
            </a:xfrm>
            <a:prstGeom prst="line">
              <a:avLst/>
            </a:prstGeom>
            <a:ln w="28575">
              <a:solidFill>
                <a:srgbClr val="0A0A0E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直接连接符 386"/>
            <p:cNvCxnSpPr/>
            <p:nvPr/>
          </p:nvCxnSpPr>
          <p:spPr>
            <a:xfrm flipH="1">
              <a:off x="2428066" y="2448956"/>
              <a:ext cx="16866" cy="122789"/>
            </a:xfrm>
            <a:prstGeom prst="line">
              <a:avLst/>
            </a:prstGeom>
            <a:ln w="28575">
              <a:solidFill>
                <a:srgbClr val="0A0A0E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直接连接符 387"/>
            <p:cNvCxnSpPr/>
            <p:nvPr/>
          </p:nvCxnSpPr>
          <p:spPr>
            <a:xfrm rot="5400000">
              <a:off x="1041994" y="1625762"/>
              <a:ext cx="1926000" cy="1588"/>
            </a:xfrm>
            <a:prstGeom prst="line">
              <a:avLst/>
            </a:prstGeom>
            <a:ln w="28575">
              <a:solidFill>
                <a:srgbClr val="0A0A0E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6" name="组合 395"/>
          <p:cNvGrpSpPr/>
          <p:nvPr/>
        </p:nvGrpSpPr>
        <p:grpSpPr>
          <a:xfrm>
            <a:off x="4852263" y="2191458"/>
            <a:ext cx="449462" cy="573092"/>
            <a:chOff x="3630606" y="642918"/>
            <a:chExt cx="449462" cy="573092"/>
          </a:xfrm>
        </p:grpSpPr>
        <p:cxnSp>
          <p:nvCxnSpPr>
            <p:cNvPr id="397" name="直接箭头连接符 396"/>
            <p:cNvCxnSpPr/>
            <p:nvPr/>
          </p:nvCxnSpPr>
          <p:spPr>
            <a:xfrm>
              <a:off x="3630606" y="642918"/>
              <a:ext cx="203528" cy="0"/>
            </a:xfrm>
            <a:prstGeom prst="straightConnector1">
              <a:avLst/>
            </a:prstGeom>
            <a:ln w="28575">
              <a:solidFill>
                <a:srgbClr val="0A0A0E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直接连接符 397"/>
            <p:cNvCxnSpPr/>
            <p:nvPr/>
          </p:nvCxnSpPr>
          <p:spPr>
            <a:xfrm rot="5400000">
              <a:off x="3357554" y="928670"/>
              <a:ext cx="571504" cy="1588"/>
            </a:xfrm>
            <a:prstGeom prst="line">
              <a:avLst/>
            </a:prstGeom>
            <a:ln w="28575">
              <a:solidFill>
                <a:srgbClr val="0A0A0E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直接连接符 398"/>
            <p:cNvCxnSpPr/>
            <p:nvPr/>
          </p:nvCxnSpPr>
          <p:spPr>
            <a:xfrm>
              <a:off x="3648068" y="1214422"/>
              <a:ext cx="432000" cy="1588"/>
            </a:xfrm>
            <a:prstGeom prst="line">
              <a:avLst/>
            </a:prstGeom>
            <a:ln w="28575">
              <a:solidFill>
                <a:srgbClr val="0A0A0E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直接连接符 399"/>
            <p:cNvCxnSpPr/>
            <p:nvPr/>
          </p:nvCxnSpPr>
          <p:spPr>
            <a:xfrm rot="5400000">
              <a:off x="3893339" y="1035827"/>
              <a:ext cx="357190" cy="1588"/>
            </a:xfrm>
            <a:prstGeom prst="line">
              <a:avLst/>
            </a:prstGeom>
            <a:ln w="28575">
              <a:solidFill>
                <a:srgbClr val="0A0A0E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01" name="直接箭头连接符 400"/>
          <p:cNvCxnSpPr/>
          <p:nvPr/>
        </p:nvCxnSpPr>
        <p:spPr>
          <a:xfrm flipH="1">
            <a:off x="6724713" y="2349560"/>
            <a:ext cx="796" cy="588762"/>
          </a:xfrm>
          <a:prstGeom prst="straightConnector1">
            <a:avLst/>
          </a:prstGeom>
          <a:ln w="28575">
            <a:solidFill>
              <a:srgbClr val="0A0A0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2" name="组合 401"/>
          <p:cNvGrpSpPr/>
          <p:nvPr/>
        </p:nvGrpSpPr>
        <p:grpSpPr>
          <a:xfrm>
            <a:off x="6294966" y="2147947"/>
            <a:ext cx="446614" cy="1605589"/>
            <a:chOff x="1998318" y="655618"/>
            <a:chExt cx="446614" cy="1933938"/>
          </a:xfrm>
        </p:grpSpPr>
        <p:cxnSp>
          <p:nvCxnSpPr>
            <p:cNvPr id="403" name="直接箭头连接符 402"/>
            <p:cNvCxnSpPr/>
            <p:nvPr/>
          </p:nvCxnSpPr>
          <p:spPr>
            <a:xfrm>
              <a:off x="1998318" y="655618"/>
              <a:ext cx="203528" cy="0"/>
            </a:xfrm>
            <a:prstGeom prst="straightConnector1">
              <a:avLst/>
            </a:prstGeom>
            <a:ln w="28575">
              <a:solidFill>
                <a:srgbClr val="0A0A0E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直接连接符 403"/>
            <p:cNvCxnSpPr/>
            <p:nvPr/>
          </p:nvCxnSpPr>
          <p:spPr>
            <a:xfrm>
              <a:off x="2012932" y="2578888"/>
              <a:ext cx="432000" cy="1588"/>
            </a:xfrm>
            <a:prstGeom prst="line">
              <a:avLst/>
            </a:prstGeom>
            <a:ln w="28575">
              <a:solidFill>
                <a:srgbClr val="0A0A0E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直接连接符 404"/>
            <p:cNvCxnSpPr/>
            <p:nvPr/>
          </p:nvCxnSpPr>
          <p:spPr>
            <a:xfrm rot="5400000">
              <a:off x="2250265" y="2392355"/>
              <a:ext cx="357190" cy="1588"/>
            </a:xfrm>
            <a:prstGeom prst="line">
              <a:avLst/>
            </a:prstGeom>
            <a:ln w="28575">
              <a:solidFill>
                <a:srgbClr val="0A0A0E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直接连接符 405"/>
            <p:cNvCxnSpPr/>
            <p:nvPr/>
          </p:nvCxnSpPr>
          <p:spPr>
            <a:xfrm rot="5400000">
              <a:off x="1041994" y="1625762"/>
              <a:ext cx="1926000" cy="1588"/>
            </a:xfrm>
            <a:prstGeom prst="line">
              <a:avLst/>
            </a:prstGeom>
            <a:ln w="28575">
              <a:solidFill>
                <a:srgbClr val="0A0A0E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09" name="直接箭头连接符 408"/>
          <p:cNvCxnSpPr/>
          <p:nvPr/>
        </p:nvCxnSpPr>
        <p:spPr>
          <a:xfrm>
            <a:off x="8250337" y="2406566"/>
            <a:ext cx="0" cy="2560225"/>
          </a:xfrm>
          <a:prstGeom prst="straightConnector1">
            <a:avLst/>
          </a:prstGeom>
          <a:ln w="28575">
            <a:solidFill>
              <a:srgbClr val="0A0A0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0" name="组合 409"/>
          <p:cNvGrpSpPr/>
          <p:nvPr/>
        </p:nvGrpSpPr>
        <p:grpSpPr>
          <a:xfrm>
            <a:off x="7706290" y="2349560"/>
            <a:ext cx="432794" cy="3468277"/>
            <a:chOff x="5226848" y="638950"/>
            <a:chExt cx="432794" cy="3156766"/>
          </a:xfrm>
        </p:grpSpPr>
        <p:cxnSp>
          <p:nvCxnSpPr>
            <p:cNvPr id="411" name="直接连接符 410"/>
            <p:cNvCxnSpPr/>
            <p:nvPr/>
          </p:nvCxnSpPr>
          <p:spPr>
            <a:xfrm rot="5400000">
              <a:off x="3652642" y="2213156"/>
              <a:ext cx="3150000" cy="1588"/>
            </a:xfrm>
            <a:prstGeom prst="line">
              <a:avLst/>
            </a:prstGeom>
            <a:ln w="28575">
              <a:solidFill>
                <a:srgbClr val="0A0A0E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直接连接符 411"/>
            <p:cNvCxnSpPr/>
            <p:nvPr/>
          </p:nvCxnSpPr>
          <p:spPr>
            <a:xfrm>
              <a:off x="5227642" y="3794128"/>
              <a:ext cx="432000" cy="1588"/>
            </a:xfrm>
            <a:prstGeom prst="line">
              <a:avLst/>
            </a:prstGeom>
            <a:ln w="28575">
              <a:solidFill>
                <a:srgbClr val="0A0A0E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直接连接符 412"/>
            <p:cNvCxnSpPr/>
            <p:nvPr/>
          </p:nvCxnSpPr>
          <p:spPr>
            <a:xfrm rot="5400000">
              <a:off x="5477675" y="3607595"/>
              <a:ext cx="357190" cy="1588"/>
            </a:xfrm>
            <a:prstGeom prst="line">
              <a:avLst/>
            </a:prstGeom>
            <a:ln w="28575">
              <a:solidFill>
                <a:srgbClr val="0A0A0E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直接箭头连接符 413"/>
            <p:cNvCxnSpPr/>
            <p:nvPr/>
          </p:nvCxnSpPr>
          <p:spPr>
            <a:xfrm>
              <a:off x="5233666" y="642918"/>
              <a:ext cx="203528" cy="0"/>
            </a:xfrm>
            <a:prstGeom prst="straightConnector1">
              <a:avLst/>
            </a:prstGeom>
            <a:ln w="28575">
              <a:solidFill>
                <a:srgbClr val="0A0A0E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19" name="直接箭头连接符 418"/>
          <p:cNvCxnSpPr>
            <a:endCxn id="115" idx="0"/>
          </p:cNvCxnSpPr>
          <p:nvPr/>
        </p:nvCxnSpPr>
        <p:spPr>
          <a:xfrm>
            <a:off x="4036498" y="3473162"/>
            <a:ext cx="0" cy="2479395"/>
          </a:xfrm>
          <a:prstGeom prst="straightConnector1">
            <a:avLst/>
          </a:prstGeom>
          <a:ln w="28575">
            <a:solidFill>
              <a:srgbClr val="0A0A0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5" name="Text Box 2"/>
          <p:cNvSpPr txBox="1">
            <a:spLocks noChangeArrowheads="1"/>
          </p:cNvSpPr>
          <p:nvPr/>
        </p:nvSpPr>
        <p:spPr bwMode="auto">
          <a:xfrm>
            <a:off x="265505" y="1172262"/>
            <a:ext cx="8669160" cy="1052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同一行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的非零元素通过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right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域链成一个带行头结点的循环单链表。</a:t>
            </a:r>
          </a:p>
        </p:txBody>
      </p:sp>
      <p:sp>
        <p:nvSpPr>
          <p:cNvPr id="426" name="Text Box 2"/>
          <p:cNvSpPr txBox="1">
            <a:spLocks noChangeArrowheads="1"/>
          </p:cNvSpPr>
          <p:nvPr/>
        </p:nvSpPr>
        <p:spPr bwMode="auto">
          <a:xfrm>
            <a:off x="251748" y="1177910"/>
            <a:ext cx="8669160" cy="1052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同一列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的非零元素通过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down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域链成一个带列头结点的循环单链表。</a:t>
            </a:r>
          </a:p>
        </p:txBody>
      </p:sp>
      <p:sp>
        <p:nvSpPr>
          <p:cNvPr id="427" name="TextBox 110"/>
          <p:cNvSpPr txBox="1"/>
          <p:nvPr/>
        </p:nvSpPr>
        <p:spPr>
          <a:xfrm>
            <a:off x="288530" y="1168085"/>
            <a:ext cx="32861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行、列头结点可以共享</a:t>
            </a:r>
            <a:endParaRPr lang="zh-CN" altLang="en-US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429" name="组合 428"/>
          <p:cNvGrpSpPr/>
          <p:nvPr/>
        </p:nvGrpSpPr>
        <p:grpSpPr>
          <a:xfrm>
            <a:off x="560318" y="1827486"/>
            <a:ext cx="1675290" cy="1143008"/>
            <a:chOff x="214282" y="857232"/>
            <a:chExt cx="1675290" cy="1143008"/>
          </a:xfrm>
        </p:grpSpPr>
        <p:sp>
          <p:nvSpPr>
            <p:cNvPr id="430" name="TextBox 115"/>
            <p:cNvSpPr txBox="1"/>
            <p:nvPr/>
          </p:nvSpPr>
          <p:spPr>
            <a:xfrm>
              <a:off x="214282" y="857232"/>
              <a:ext cx="150019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rgbClr val="3333CC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Times New Roman" pitchFamily="18" charset="0"/>
                </a:rPr>
                <a:t>第</a:t>
              </a:r>
              <a:r>
                <a:rPr lang="en-US" altLang="zh-CN" sz="2000" b="1" dirty="0">
                  <a:solidFill>
                    <a:srgbClr val="3333CC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Times New Roman" pitchFamily="18" charset="0"/>
                </a:rPr>
                <a:t>1</a:t>
              </a:r>
              <a:r>
                <a:rPr lang="zh-CN" altLang="en-US" sz="2000" b="1" dirty="0">
                  <a:solidFill>
                    <a:srgbClr val="3333CC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Times New Roman" pitchFamily="18" charset="0"/>
                </a:rPr>
                <a:t>行、第</a:t>
              </a:r>
              <a:r>
                <a:rPr lang="en-US" altLang="zh-CN" sz="2000" b="1" dirty="0">
                  <a:solidFill>
                    <a:srgbClr val="3333CC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Times New Roman" pitchFamily="18" charset="0"/>
                </a:rPr>
                <a:t>1</a:t>
              </a:r>
              <a:r>
                <a:rPr lang="zh-CN" altLang="en-US" sz="2000" b="1" dirty="0">
                  <a:solidFill>
                    <a:srgbClr val="3333CC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Times New Roman" pitchFamily="18" charset="0"/>
                </a:rPr>
                <a:t>列的头结点</a:t>
              </a:r>
            </a:p>
          </p:txBody>
        </p:sp>
        <p:cxnSp>
          <p:nvCxnSpPr>
            <p:cNvPr id="431" name="直接箭头连接符 430"/>
            <p:cNvCxnSpPr/>
            <p:nvPr/>
          </p:nvCxnSpPr>
          <p:spPr>
            <a:xfrm rot="5400000">
              <a:off x="500034" y="1785132"/>
              <a:ext cx="428628" cy="158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直接箭头连接符 431"/>
            <p:cNvCxnSpPr/>
            <p:nvPr/>
          </p:nvCxnSpPr>
          <p:spPr>
            <a:xfrm flipV="1">
              <a:off x="1567173" y="1205081"/>
              <a:ext cx="322399" cy="1579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6" name="组合 435"/>
          <p:cNvGrpSpPr/>
          <p:nvPr/>
        </p:nvGrpSpPr>
        <p:grpSpPr>
          <a:xfrm>
            <a:off x="1643042" y="947856"/>
            <a:ext cx="3592895" cy="3052648"/>
            <a:chOff x="1643042" y="947856"/>
            <a:chExt cx="3592895" cy="3052648"/>
          </a:xfrm>
        </p:grpSpPr>
        <p:sp>
          <p:nvSpPr>
            <p:cNvPr id="437" name="TextBox 122"/>
            <p:cNvSpPr txBox="1"/>
            <p:nvPr/>
          </p:nvSpPr>
          <p:spPr>
            <a:xfrm>
              <a:off x="3735739" y="947856"/>
              <a:ext cx="150019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rgbClr val="3333CC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Times New Roman" pitchFamily="18" charset="0"/>
                </a:rPr>
                <a:t>第</a:t>
              </a:r>
              <a:r>
                <a:rPr lang="en-US" altLang="zh-CN" sz="2000" b="1" dirty="0">
                  <a:solidFill>
                    <a:srgbClr val="3333CC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Times New Roman" pitchFamily="18" charset="0"/>
                </a:rPr>
                <a:t>2</a:t>
              </a:r>
              <a:r>
                <a:rPr lang="zh-CN" altLang="en-US" sz="2000" b="1" dirty="0">
                  <a:solidFill>
                    <a:srgbClr val="3333CC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Times New Roman" pitchFamily="18" charset="0"/>
                </a:rPr>
                <a:t>行、第</a:t>
              </a:r>
              <a:r>
                <a:rPr lang="en-US" altLang="zh-CN" sz="2000" b="1" dirty="0">
                  <a:solidFill>
                    <a:srgbClr val="3333CC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Times New Roman" pitchFamily="18" charset="0"/>
                </a:rPr>
                <a:t>2</a:t>
              </a:r>
              <a:r>
                <a:rPr lang="zh-CN" altLang="en-US" sz="2000" b="1" dirty="0">
                  <a:solidFill>
                    <a:srgbClr val="3333CC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Times New Roman" pitchFamily="18" charset="0"/>
                </a:rPr>
                <a:t>列的头结点</a:t>
              </a:r>
            </a:p>
          </p:txBody>
        </p:sp>
        <p:cxnSp>
          <p:nvCxnSpPr>
            <p:cNvPr id="438" name="直接箭头连接符 437"/>
            <p:cNvCxnSpPr/>
            <p:nvPr/>
          </p:nvCxnSpPr>
          <p:spPr>
            <a:xfrm flipH="1">
              <a:off x="4036498" y="1521600"/>
              <a:ext cx="519281" cy="40100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9" name="直接箭头连接符 438"/>
            <p:cNvCxnSpPr/>
            <p:nvPr/>
          </p:nvCxnSpPr>
          <p:spPr>
            <a:xfrm flipH="1">
              <a:off x="1643042" y="1498052"/>
              <a:ext cx="2403479" cy="250245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4" name="组合 443"/>
          <p:cNvGrpSpPr/>
          <p:nvPr/>
        </p:nvGrpSpPr>
        <p:grpSpPr>
          <a:xfrm>
            <a:off x="1883266" y="2560508"/>
            <a:ext cx="5441639" cy="4099934"/>
            <a:chOff x="1259411" y="1907946"/>
            <a:chExt cx="5441639" cy="4099934"/>
          </a:xfrm>
        </p:grpSpPr>
        <p:sp>
          <p:nvSpPr>
            <p:cNvPr id="445" name="TextBox 133"/>
            <p:cNvSpPr txBox="1"/>
            <p:nvPr/>
          </p:nvSpPr>
          <p:spPr>
            <a:xfrm>
              <a:off x="5200852" y="5299994"/>
              <a:ext cx="150019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rgbClr val="3333CC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Times New Roman" pitchFamily="18" charset="0"/>
                </a:rPr>
                <a:t>第</a:t>
              </a:r>
              <a:r>
                <a:rPr lang="en-US" altLang="zh-CN" sz="2000" b="1" dirty="0">
                  <a:solidFill>
                    <a:srgbClr val="3333CC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Times New Roman" pitchFamily="18" charset="0"/>
                </a:rPr>
                <a:t>3</a:t>
              </a:r>
              <a:r>
                <a:rPr lang="zh-CN" altLang="en-US" sz="2000" b="1" dirty="0">
                  <a:solidFill>
                    <a:srgbClr val="3333CC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Times New Roman" pitchFamily="18" charset="0"/>
                </a:rPr>
                <a:t>行、第</a:t>
              </a:r>
              <a:r>
                <a:rPr lang="en-US" altLang="zh-CN" sz="2000" b="1" dirty="0">
                  <a:solidFill>
                    <a:srgbClr val="3333CC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Times New Roman" pitchFamily="18" charset="0"/>
                </a:rPr>
                <a:t>3</a:t>
              </a:r>
              <a:r>
                <a:rPr lang="zh-CN" altLang="en-US" sz="2000" b="1" dirty="0">
                  <a:solidFill>
                    <a:srgbClr val="3333CC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Times New Roman" pitchFamily="18" charset="0"/>
                </a:rPr>
                <a:t>列的头结点</a:t>
              </a:r>
            </a:p>
          </p:txBody>
        </p:sp>
        <p:cxnSp>
          <p:nvCxnSpPr>
            <p:cNvPr id="446" name="直接箭头连接符 445"/>
            <p:cNvCxnSpPr>
              <a:stCxn id="445" idx="0"/>
            </p:cNvCxnSpPr>
            <p:nvPr/>
          </p:nvCxnSpPr>
          <p:spPr>
            <a:xfrm flipH="1" flipV="1">
              <a:off x="5099485" y="1907946"/>
              <a:ext cx="851466" cy="339204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7" name="直接箭头连接符 446"/>
            <p:cNvCxnSpPr>
              <a:stCxn id="445" idx="1"/>
              <a:endCxn id="279" idx="3"/>
            </p:cNvCxnSpPr>
            <p:nvPr/>
          </p:nvCxnSpPr>
          <p:spPr>
            <a:xfrm flipH="1" flipV="1">
              <a:off x="1259411" y="4790849"/>
              <a:ext cx="3941441" cy="86308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2" name="组合 451"/>
          <p:cNvGrpSpPr/>
          <p:nvPr/>
        </p:nvGrpSpPr>
        <p:grpSpPr>
          <a:xfrm>
            <a:off x="1956204" y="2575987"/>
            <a:ext cx="6771773" cy="4099934"/>
            <a:chOff x="-70723" y="1907946"/>
            <a:chExt cx="6771773" cy="4099934"/>
          </a:xfrm>
        </p:grpSpPr>
        <p:sp>
          <p:nvSpPr>
            <p:cNvPr id="453" name="TextBox 133"/>
            <p:cNvSpPr txBox="1"/>
            <p:nvPr/>
          </p:nvSpPr>
          <p:spPr>
            <a:xfrm>
              <a:off x="5200852" y="5299994"/>
              <a:ext cx="150019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rgbClr val="3333CC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Times New Roman" pitchFamily="18" charset="0"/>
                </a:rPr>
                <a:t>第</a:t>
              </a:r>
              <a:r>
                <a:rPr lang="en-US" altLang="zh-CN" sz="2000" b="1" dirty="0">
                  <a:solidFill>
                    <a:srgbClr val="3333CC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Times New Roman" pitchFamily="18" charset="0"/>
                </a:rPr>
                <a:t>4</a:t>
              </a:r>
              <a:r>
                <a:rPr lang="zh-CN" altLang="en-US" sz="2000" b="1" dirty="0">
                  <a:solidFill>
                    <a:srgbClr val="3333CC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Times New Roman" pitchFamily="18" charset="0"/>
                </a:rPr>
                <a:t>行、第</a:t>
              </a:r>
              <a:r>
                <a:rPr lang="en-US" altLang="zh-CN" sz="2000" b="1" dirty="0">
                  <a:solidFill>
                    <a:srgbClr val="3333CC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Times New Roman" pitchFamily="18" charset="0"/>
                </a:rPr>
                <a:t>4</a:t>
              </a:r>
              <a:r>
                <a:rPr lang="zh-CN" altLang="en-US" sz="2000" b="1" dirty="0">
                  <a:solidFill>
                    <a:srgbClr val="3333CC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Times New Roman" pitchFamily="18" charset="0"/>
                </a:rPr>
                <a:t>列的头结点</a:t>
              </a:r>
            </a:p>
          </p:txBody>
        </p:sp>
        <p:cxnSp>
          <p:nvCxnSpPr>
            <p:cNvPr id="454" name="直接箭头连接符 453"/>
            <p:cNvCxnSpPr>
              <a:stCxn id="453" idx="0"/>
            </p:cNvCxnSpPr>
            <p:nvPr/>
          </p:nvCxnSpPr>
          <p:spPr>
            <a:xfrm flipH="1" flipV="1">
              <a:off x="5099485" y="1907946"/>
              <a:ext cx="851466" cy="339204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5" name="直接箭头连接符 454"/>
            <p:cNvCxnSpPr>
              <a:stCxn id="453" idx="1"/>
            </p:cNvCxnSpPr>
            <p:nvPr/>
          </p:nvCxnSpPr>
          <p:spPr>
            <a:xfrm flipH="1" flipV="1">
              <a:off x="-70723" y="5635016"/>
              <a:ext cx="5271575" cy="1892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7" name="组合 456"/>
          <p:cNvGrpSpPr/>
          <p:nvPr/>
        </p:nvGrpSpPr>
        <p:grpSpPr>
          <a:xfrm>
            <a:off x="6506356" y="908727"/>
            <a:ext cx="1991207" cy="1003844"/>
            <a:chOff x="2738757" y="1073699"/>
            <a:chExt cx="1991207" cy="1003844"/>
          </a:xfrm>
        </p:grpSpPr>
        <p:sp>
          <p:nvSpPr>
            <p:cNvPr id="458" name="TextBox 122"/>
            <p:cNvSpPr txBox="1"/>
            <p:nvPr/>
          </p:nvSpPr>
          <p:spPr>
            <a:xfrm>
              <a:off x="2738757" y="1073699"/>
              <a:ext cx="150019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rgbClr val="3333CC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Times New Roman" pitchFamily="18" charset="0"/>
                </a:rPr>
                <a:t>第</a:t>
              </a:r>
              <a:r>
                <a:rPr lang="en-US" altLang="zh-CN" sz="2000" b="1" dirty="0">
                  <a:solidFill>
                    <a:srgbClr val="3333CC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Times New Roman" pitchFamily="18" charset="0"/>
                </a:rPr>
                <a:t>5</a:t>
              </a:r>
              <a:r>
                <a:rPr lang="zh-CN" altLang="en-US" sz="2000" b="1" dirty="0">
                  <a:solidFill>
                    <a:srgbClr val="3333CC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Times New Roman" pitchFamily="18" charset="0"/>
                </a:rPr>
                <a:t>行、第</a:t>
              </a:r>
              <a:r>
                <a:rPr lang="en-US" altLang="zh-CN" sz="2000" b="1" dirty="0">
                  <a:solidFill>
                    <a:srgbClr val="3333CC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Times New Roman" pitchFamily="18" charset="0"/>
                </a:rPr>
                <a:t>5</a:t>
              </a:r>
              <a:r>
                <a:rPr lang="zh-CN" altLang="en-US" sz="2000" b="1" dirty="0">
                  <a:solidFill>
                    <a:srgbClr val="3333CC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Times New Roman" pitchFamily="18" charset="0"/>
                </a:rPr>
                <a:t>列的头结点</a:t>
              </a:r>
            </a:p>
          </p:txBody>
        </p:sp>
        <p:cxnSp>
          <p:nvCxnSpPr>
            <p:cNvPr id="459" name="直接箭头连接符 458"/>
            <p:cNvCxnSpPr/>
            <p:nvPr/>
          </p:nvCxnSpPr>
          <p:spPr>
            <a:xfrm>
              <a:off x="3783099" y="1706036"/>
              <a:ext cx="946865" cy="37150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5" name="TextBox 150"/>
          <p:cNvSpPr txBox="1"/>
          <p:nvPr/>
        </p:nvSpPr>
        <p:spPr>
          <a:xfrm>
            <a:off x="341830" y="1182240"/>
            <a:ext cx="8574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增加一个</a:t>
            </a:r>
            <a:r>
              <a:rPr kumimoji="1" lang="zh-CN" altLang="en-US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表头结点</a:t>
            </a:r>
            <a:r>
              <a:rPr kumimoji="1" lang="zh-CN" altLang="en-US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，</a:t>
            </a:r>
            <a:r>
              <a:rPr kumimoji="1" lang="zh-CN" altLang="en-US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把所有行、列头结点链成一个循环单链表</a:t>
            </a:r>
          </a:p>
        </p:txBody>
      </p:sp>
      <p:grpSp>
        <p:nvGrpSpPr>
          <p:cNvPr id="456" name="组合 455"/>
          <p:cNvGrpSpPr/>
          <p:nvPr/>
        </p:nvGrpSpPr>
        <p:grpSpPr>
          <a:xfrm>
            <a:off x="17859" y="1569121"/>
            <a:ext cx="1770651" cy="986241"/>
            <a:chOff x="183744" y="1596652"/>
            <a:chExt cx="1770651" cy="986241"/>
          </a:xfrm>
        </p:grpSpPr>
        <p:cxnSp>
          <p:nvCxnSpPr>
            <p:cNvPr id="472" name="直接箭头连接符 471"/>
            <p:cNvCxnSpPr/>
            <p:nvPr/>
          </p:nvCxnSpPr>
          <p:spPr>
            <a:xfrm>
              <a:off x="707350" y="2063364"/>
              <a:ext cx="190392" cy="28514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1" name="组合 450"/>
            <p:cNvGrpSpPr/>
            <p:nvPr/>
          </p:nvGrpSpPr>
          <p:grpSpPr>
            <a:xfrm>
              <a:off x="183744" y="1596652"/>
              <a:ext cx="1770651" cy="986241"/>
              <a:chOff x="183744" y="1596652"/>
              <a:chExt cx="1770651" cy="986241"/>
            </a:xfrm>
          </p:grpSpPr>
          <p:grpSp>
            <p:nvGrpSpPr>
              <p:cNvPr id="466" name="组合 465"/>
              <p:cNvGrpSpPr/>
              <p:nvPr/>
            </p:nvGrpSpPr>
            <p:grpSpPr>
              <a:xfrm>
                <a:off x="934828" y="1974715"/>
                <a:ext cx="1019567" cy="608178"/>
                <a:chOff x="2051050" y="1866225"/>
                <a:chExt cx="1620839" cy="864275"/>
              </a:xfrm>
            </p:grpSpPr>
            <p:sp>
              <p:nvSpPr>
                <p:cNvPr id="467" name="Rectangle 49"/>
                <p:cNvSpPr>
                  <a:spLocks noChangeArrowheads="1"/>
                </p:cNvSpPr>
                <p:nvPr/>
              </p:nvSpPr>
              <p:spPr bwMode="auto">
                <a:xfrm>
                  <a:off x="2094081" y="1866225"/>
                  <a:ext cx="539749" cy="431801"/>
                </a:xfrm>
                <a:prstGeom prst="rect">
                  <a:avLst/>
                </a:prstGeom>
                <a:ln w="9525">
                  <a:solidFill>
                    <a:schemeClr val="tx2">
                      <a:lumMod val="75000"/>
                    </a:schemeClr>
                  </a:solidFill>
                  <a:headEnd/>
                  <a:tailEnd/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endParaRPr lang="en-US" altLang="zh-CN" sz="2000" dirty="0"/>
                </a:p>
              </p:txBody>
            </p:sp>
            <p:sp>
              <p:nvSpPr>
                <p:cNvPr id="468" name="Rectangle 50"/>
                <p:cNvSpPr>
                  <a:spLocks noChangeArrowheads="1"/>
                </p:cNvSpPr>
                <p:nvPr/>
              </p:nvSpPr>
              <p:spPr bwMode="auto">
                <a:xfrm>
                  <a:off x="2592387" y="1866900"/>
                  <a:ext cx="539749" cy="431801"/>
                </a:xfrm>
                <a:prstGeom prst="rect">
                  <a:avLst/>
                </a:prstGeom>
                <a:ln w="9525">
                  <a:solidFill>
                    <a:schemeClr val="tx2">
                      <a:lumMod val="75000"/>
                    </a:schemeClr>
                  </a:solidFill>
                  <a:headEnd/>
                  <a:tailEnd/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endParaRPr lang="en-US" altLang="zh-CN" sz="2000" dirty="0"/>
                </a:p>
              </p:txBody>
            </p:sp>
            <p:sp>
              <p:nvSpPr>
                <p:cNvPr id="469" name="Rectangle 51"/>
                <p:cNvSpPr>
                  <a:spLocks noChangeArrowheads="1"/>
                </p:cNvSpPr>
                <p:nvPr/>
              </p:nvSpPr>
              <p:spPr bwMode="auto">
                <a:xfrm>
                  <a:off x="3132138" y="1866900"/>
                  <a:ext cx="539751" cy="431801"/>
                </a:xfrm>
                <a:prstGeom prst="rect">
                  <a:avLst/>
                </a:prstGeom>
                <a:ln w="9525">
                  <a:solidFill>
                    <a:schemeClr val="tx2">
                      <a:lumMod val="75000"/>
                    </a:schemeClr>
                  </a:solidFill>
                  <a:headEnd/>
                  <a:tailEnd/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endParaRPr lang="en-US" altLang="zh-CN" sz="2000" dirty="0"/>
                </a:p>
              </p:txBody>
            </p:sp>
            <p:sp>
              <p:nvSpPr>
                <p:cNvPr id="470" name="Rectangle 52"/>
                <p:cNvSpPr>
                  <a:spLocks noChangeArrowheads="1"/>
                </p:cNvSpPr>
                <p:nvPr/>
              </p:nvSpPr>
              <p:spPr bwMode="auto">
                <a:xfrm>
                  <a:off x="2051050" y="2298700"/>
                  <a:ext cx="792162" cy="431800"/>
                </a:xfrm>
                <a:prstGeom prst="rect">
                  <a:avLst/>
                </a:prstGeom>
                <a:ln w="9525">
                  <a:solidFill>
                    <a:schemeClr val="tx2">
                      <a:lumMod val="75000"/>
                    </a:schemeClr>
                  </a:solidFill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endParaRPr lang="zh-CN" altLang="zh-CN" dirty="0"/>
                </a:p>
              </p:txBody>
            </p:sp>
            <p:sp>
              <p:nvSpPr>
                <p:cNvPr id="471" name="Rectangle 53"/>
                <p:cNvSpPr>
                  <a:spLocks noChangeArrowheads="1"/>
                </p:cNvSpPr>
                <p:nvPr/>
              </p:nvSpPr>
              <p:spPr bwMode="auto">
                <a:xfrm>
                  <a:off x="2844800" y="2298700"/>
                  <a:ext cx="827087" cy="431800"/>
                </a:xfrm>
                <a:prstGeom prst="rect">
                  <a:avLst/>
                </a:prstGeom>
                <a:ln w="9525">
                  <a:solidFill>
                    <a:schemeClr val="tx2">
                      <a:lumMod val="75000"/>
                    </a:schemeClr>
                  </a:solidFill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r>
                    <a:rPr lang="en-US" altLang="zh-CN" dirty="0"/>
                    <a:t>   </a:t>
                  </a:r>
                  <a:endParaRPr lang="zh-CN" altLang="zh-CN" dirty="0"/>
                </a:p>
              </p:txBody>
            </p:sp>
          </p:grpSp>
          <p:sp>
            <p:nvSpPr>
              <p:cNvPr id="473" name="TextBox 158"/>
              <p:cNvSpPr txBox="1"/>
              <p:nvPr/>
            </p:nvSpPr>
            <p:spPr>
              <a:xfrm>
                <a:off x="183744" y="1596652"/>
                <a:ext cx="10761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i="1" dirty="0"/>
                  <a:t>head</a:t>
                </a:r>
                <a:endParaRPr lang="zh-CN" altLang="en-US" i="1" dirty="0"/>
              </a:p>
            </p:txBody>
          </p:sp>
        </p:grpSp>
      </p:grpSp>
      <p:cxnSp>
        <p:nvCxnSpPr>
          <p:cNvPr id="477" name="直接箭头连接符 476"/>
          <p:cNvCxnSpPr/>
          <p:nvPr/>
        </p:nvCxnSpPr>
        <p:spPr>
          <a:xfrm>
            <a:off x="1556416" y="2108805"/>
            <a:ext cx="713586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8" name="直接箭头连接符 477"/>
          <p:cNvCxnSpPr/>
          <p:nvPr/>
        </p:nvCxnSpPr>
        <p:spPr>
          <a:xfrm>
            <a:off x="3120633" y="2106957"/>
            <a:ext cx="551986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直接箭头连接符 478"/>
          <p:cNvCxnSpPr/>
          <p:nvPr/>
        </p:nvCxnSpPr>
        <p:spPr>
          <a:xfrm>
            <a:off x="4514641" y="2106957"/>
            <a:ext cx="57071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直接箭头连接符 479"/>
          <p:cNvCxnSpPr/>
          <p:nvPr/>
        </p:nvCxnSpPr>
        <p:spPr>
          <a:xfrm>
            <a:off x="5853331" y="2104043"/>
            <a:ext cx="653025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1" name="组合 480"/>
          <p:cNvGrpSpPr/>
          <p:nvPr/>
        </p:nvGrpSpPr>
        <p:grpSpPr>
          <a:xfrm>
            <a:off x="984912" y="1680177"/>
            <a:ext cx="8049590" cy="429422"/>
            <a:chOff x="1000100" y="1000108"/>
            <a:chExt cx="7858974" cy="429422"/>
          </a:xfrm>
        </p:grpSpPr>
        <p:cxnSp>
          <p:nvCxnSpPr>
            <p:cNvPr id="482" name="直接连接符 481"/>
            <p:cNvCxnSpPr/>
            <p:nvPr/>
          </p:nvCxnSpPr>
          <p:spPr>
            <a:xfrm>
              <a:off x="8559808" y="1422126"/>
              <a:ext cx="298473" cy="3436"/>
            </a:xfrm>
            <a:prstGeom prst="line">
              <a:avLst/>
            </a:prstGeom>
            <a:ln w="28575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3" name="直接连接符 482"/>
            <p:cNvCxnSpPr/>
            <p:nvPr/>
          </p:nvCxnSpPr>
          <p:spPr>
            <a:xfrm rot="5400000" flipH="1" flipV="1">
              <a:off x="8643966" y="1214422"/>
              <a:ext cx="428628" cy="1588"/>
            </a:xfrm>
            <a:prstGeom prst="line">
              <a:avLst/>
            </a:prstGeom>
            <a:ln w="28575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4" name="直接连接符 483"/>
            <p:cNvCxnSpPr/>
            <p:nvPr/>
          </p:nvCxnSpPr>
          <p:spPr>
            <a:xfrm>
              <a:off x="1000100" y="1000108"/>
              <a:ext cx="7858180" cy="1588"/>
            </a:xfrm>
            <a:prstGeom prst="line">
              <a:avLst/>
            </a:prstGeom>
            <a:ln w="28575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5" name="直接箭头连接符 484"/>
            <p:cNvCxnSpPr/>
            <p:nvPr/>
          </p:nvCxnSpPr>
          <p:spPr>
            <a:xfrm rot="5400000">
              <a:off x="861986" y="1142984"/>
              <a:ext cx="285752" cy="158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87" name="直接箭头连接符 486"/>
          <p:cNvCxnSpPr/>
          <p:nvPr/>
        </p:nvCxnSpPr>
        <p:spPr>
          <a:xfrm>
            <a:off x="7257790" y="2102195"/>
            <a:ext cx="653025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3" name="矩形 462"/>
          <p:cNvSpPr/>
          <p:nvPr/>
        </p:nvSpPr>
        <p:spPr>
          <a:xfrm>
            <a:off x="784190" y="1909495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90" name="矩形 489"/>
          <p:cNvSpPr/>
          <p:nvPr/>
        </p:nvSpPr>
        <p:spPr>
          <a:xfrm>
            <a:off x="1117132" y="1895198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5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91" name="TextBox 150"/>
          <p:cNvSpPr txBox="1"/>
          <p:nvPr/>
        </p:nvSpPr>
        <p:spPr>
          <a:xfrm>
            <a:off x="237991" y="1182253"/>
            <a:ext cx="8574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表头结点的</a:t>
            </a:r>
            <a:r>
              <a:rPr kumimoji="1" lang="en-US" altLang="zh-CN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row</a:t>
            </a:r>
            <a:r>
              <a:rPr kumimoji="1" lang="zh-CN" altLang="en-US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、</a:t>
            </a:r>
            <a:r>
              <a:rPr kumimoji="1" lang="en-US" altLang="zh-CN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col</a:t>
            </a:r>
            <a:r>
              <a:rPr kumimoji="1" lang="zh-CN" altLang="en-US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域存放矩阵的行、列数</a:t>
            </a:r>
          </a:p>
        </p:txBody>
      </p:sp>
    </p:spTree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xit" presetSubtype="4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xit" presetSubtype="4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5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xit" presetSubtype="4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7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xit" presetSubtype="4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8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xit" presetSubtype="4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0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200"/>
                            </p:stCondLst>
                            <p:childTnLst>
                              <p:par>
                                <p:cTn id="6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8" dur="10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1" dur="5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"/>
                            </p:stCondLst>
                            <p:childTnLst>
                              <p:par>
                                <p:cTn id="83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5" dur="10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3" dur="10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000"/>
                            </p:stCondLst>
                            <p:childTnLst>
                              <p:par>
                                <p:cTn id="9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7" dur="10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5" dur="10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000"/>
                            </p:stCondLst>
                            <p:childTnLst>
                              <p:par>
                                <p:cTn id="107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9" dur="10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7" dur="10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19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1" dur="10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28" dur="5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7" dur="10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000"/>
                            </p:stCondLst>
                            <p:childTnLst>
                              <p:par>
                                <p:cTn id="139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41" dur="10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49" dur="10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1000"/>
                            </p:stCondLst>
                            <p:childTnLst>
                              <p:par>
                                <p:cTn id="151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3" dur="10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5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57" dur="10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65" dur="10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3" dur="10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1000"/>
                            </p:stCondLst>
                            <p:childTnLst>
                              <p:par>
                                <p:cTn id="175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7" dur="10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5" dur="10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1000"/>
                            </p:stCondLst>
                            <p:childTnLst>
                              <p:par>
                                <p:cTn id="187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89" dur="10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5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96" dur="5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4" dur="500" tmFilter="0, 0; .2, .5; .8, .5; 1, 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5" dur="250" autoRev="1" fill="hold"/>
                                        <p:tgtEl>
                                          <p:spTgt spid="4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9" dur="50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500"/>
                            </p:stCondLst>
                            <p:childTnLst>
                              <p:par>
                                <p:cTn id="214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5" dur="500" tmFilter="0, 0; .2, .5; .8, .5; 1, 0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6" dur="250" autoRev="1" fill="hold"/>
                                        <p:tgtEl>
                                          <p:spTgt spid="4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0" dur="500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500"/>
                            </p:stCondLst>
                            <p:childTnLst>
                              <p:par>
                                <p:cTn id="22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6" dur="500" tmFilter="0, 0; .2, .5; .8, .5; 1, 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7" dur="250" autoRev="1" fill="hold"/>
                                        <p:tgtEl>
                                          <p:spTgt spid="4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1" dur="50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5" fill="hold">
                            <p:stCondLst>
                              <p:cond delay="500"/>
                            </p:stCondLst>
                            <p:childTnLst>
                              <p:par>
                                <p:cTn id="236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7" dur="500" tmFilter="0, 0; .2, .5; .8, .5; 1, 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8" dur="250" autoRev="1" fill="hold"/>
                                        <p:tgtEl>
                                          <p:spTgt spid="45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2" dur="50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6" fill="hold">
                            <p:stCondLst>
                              <p:cond delay="500"/>
                            </p:stCondLst>
                            <p:childTnLst>
                              <p:par>
                                <p:cTn id="24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8" dur="500" tmFilter="0, 0; .2, .5; .8, .5; 1, 0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9" dur="250" autoRev="1" fill="hold"/>
                                        <p:tgtEl>
                                          <p:spTgt spid="45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53" dur="500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9" dur="50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0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1" dur="5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7" dur="5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8" fill="hold">
                            <p:stCondLst>
                              <p:cond delay="500"/>
                            </p:stCondLst>
                            <p:childTnLst>
                              <p:par>
                                <p:cTn id="26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1" dur="10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2" fill="hold">
                            <p:stCondLst>
                              <p:cond delay="1500"/>
                            </p:stCondLst>
                            <p:childTnLst>
                              <p:par>
                                <p:cTn id="273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5" dur="1000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7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9" dur="500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0" fill="hold">
                            <p:stCondLst>
                              <p:cond delay="3000"/>
                            </p:stCondLst>
                            <p:childTnLst>
                              <p:par>
                                <p:cTn id="281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83" dur="50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4" fill="hold">
                            <p:stCondLst>
                              <p:cond delay="3500"/>
                            </p:stCondLst>
                            <p:childTnLst>
                              <p:par>
                                <p:cTn id="28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87" dur="500"/>
                                        <p:tgtEl>
                                          <p:spTgt spid="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8" fill="hold">
                            <p:stCondLst>
                              <p:cond delay="4000"/>
                            </p:stCondLst>
                            <p:childTnLst>
                              <p:par>
                                <p:cTn id="289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91" dur="500"/>
                                        <p:tgtEl>
                                          <p:spTgt spid="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6" dur="500"/>
                                        <p:tgtEl>
                                          <p:spTgt spid="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7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98" dur="50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0" fill="hold">
                            <p:stCondLst>
                              <p:cond delay="500"/>
                            </p:stCondLst>
                            <p:childTnLst>
                              <p:par>
                                <p:cTn id="30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3" dur="500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6" dur="500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0" dur="500"/>
                                        <p:tgtEl>
                                          <p:spTgt spid="4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5" grpId="0"/>
      <p:bldP spid="425" grpId="1"/>
      <p:bldP spid="426" grpId="0"/>
      <p:bldP spid="426" grpId="1"/>
      <p:bldP spid="427" grpId="0"/>
      <p:bldP spid="427" grpId="1"/>
      <p:bldP spid="465" grpId="0"/>
      <p:bldP spid="465" grpId="1"/>
      <p:bldP spid="463" grpId="0"/>
      <p:bldP spid="490" grpId="0"/>
      <p:bldP spid="491" grpId="0"/>
      <p:bldP spid="491" grpId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539750" y="188913"/>
            <a:ext cx="779303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r>
              <a:rPr lang="zh-CN" altLang="zh-CN" sz="3600" dirty="0"/>
              <a:t> </a:t>
            </a:r>
            <a:r>
              <a:rPr lang="en-US" altLang="zh-CN" sz="3600" dirty="0"/>
              <a:t>5</a:t>
            </a:r>
            <a:r>
              <a:rPr lang="zh-CN" altLang="zh-CN" sz="3600" dirty="0"/>
              <a:t>.</a:t>
            </a:r>
            <a:r>
              <a:rPr lang="en-US" altLang="zh-CN" sz="3600" dirty="0"/>
              <a:t>2 </a:t>
            </a:r>
            <a:r>
              <a:rPr lang="zh-CN" altLang="en-US" sz="3600" dirty="0">
                <a:solidFill>
                  <a:srgbClr val="333399"/>
                </a:solidFill>
              </a:rPr>
              <a:t>特殊矩阵的压缩存储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07504" y="1202825"/>
            <a:ext cx="5720938" cy="635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 kern="1200">
                <a:solidFill>
                  <a:srgbClr val="99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 kern="1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 kern="12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 kern="1200">
                <a:solidFill>
                  <a:srgbClr val="993300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仿宋_GB2312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50000"/>
              </a:spcBef>
              <a:buNone/>
            </a:pPr>
            <a:r>
              <a:rPr lang="en-US" altLang="zh-CN" sz="3200" dirty="0">
                <a:solidFill>
                  <a:srgbClr val="99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2) </a:t>
            </a:r>
            <a:r>
              <a:rPr lang="zh-CN" altLang="en-US" sz="3200" dirty="0">
                <a:solidFill>
                  <a:srgbClr val="99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稀疏矩阵的十字链表存储</a:t>
            </a:r>
          </a:p>
        </p:txBody>
      </p:sp>
      <p:sp>
        <p:nvSpPr>
          <p:cNvPr id="6" name="矩形 5"/>
          <p:cNvSpPr/>
          <p:nvPr/>
        </p:nvSpPr>
        <p:spPr>
          <a:xfrm>
            <a:off x="221412" y="1916832"/>
            <a:ext cx="811137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9600" lvl="1" algn="just">
              <a:lnSpc>
                <a:spcPct val="120000"/>
              </a:lnSpc>
              <a:buClr>
                <a:srgbClr val="0000FF"/>
              </a:buClr>
            </a:pPr>
            <a:r>
              <a:rPr lang="zh-CN" altLang="en-US" sz="2800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稀疏矩阵的每个</a:t>
            </a:r>
            <a:r>
              <a:rPr lang="zh-CN" altLang="en-US" sz="28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非零元素</a:t>
            </a:r>
            <a:r>
              <a:rPr lang="zh-CN" altLang="en-US" sz="2800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可用一个含</a:t>
            </a:r>
            <a:r>
              <a:rPr lang="en-US" altLang="zh-CN" sz="28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5</a:t>
            </a:r>
            <a:r>
              <a:rPr lang="zh-CN" altLang="en-US" sz="28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个域</a:t>
            </a:r>
            <a:r>
              <a:rPr lang="zh-CN" altLang="en-US" sz="2800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的结点表示，结点结构除了表示非零元素所在的</a:t>
            </a:r>
            <a:r>
              <a:rPr lang="zh-CN" altLang="en-US" sz="28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行、列和值</a:t>
            </a:r>
            <a:r>
              <a:rPr lang="zh-CN" altLang="en-US" sz="2800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的三元组外，还增加了两个链域：指向本行中下一个非零元素行</a:t>
            </a:r>
            <a:r>
              <a:rPr lang="zh-CN" altLang="en-US" sz="28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指针域</a:t>
            </a:r>
            <a:r>
              <a:rPr lang="en-US" altLang="zh-CN" sz="28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right</a:t>
            </a:r>
            <a:r>
              <a:rPr lang="zh-CN" altLang="en-US" sz="2800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和指向本列下一个非零元素</a:t>
            </a:r>
            <a:r>
              <a:rPr lang="zh-CN" altLang="en-US" sz="28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列指针域</a:t>
            </a:r>
            <a:r>
              <a:rPr lang="en-US" altLang="zh-CN" sz="28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down</a:t>
            </a:r>
            <a:r>
              <a:rPr lang="zh-CN" altLang="en-US" sz="2800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。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2771485" y="4954627"/>
            <a:ext cx="3011229" cy="1440160"/>
            <a:chOff x="2051050" y="1866900"/>
            <a:chExt cx="1620838" cy="863600"/>
          </a:xfrm>
        </p:grpSpPr>
        <p:sp>
          <p:nvSpPr>
            <p:cNvPr id="9" name="Rectangle 49"/>
            <p:cNvSpPr>
              <a:spLocks noChangeArrowheads="1"/>
            </p:cNvSpPr>
            <p:nvPr/>
          </p:nvSpPr>
          <p:spPr bwMode="auto">
            <a:xfrm>
              <a:off x="2051050" y="1866900"/>
              <a:ext cx="539750" cy="431800"/>
            </a:xfrm>
            <a:prstGeom prst="rect">
              <a:avLst/>
            </a:prstGeom>
            <a:ln w="9525">
              <a:solidFill>
                <a:schemeClr val="tx2">
                  <a:lumMod val="75000"/>
                </a:schemeClr>
              </a:solidFill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/>
                <a:t>  row</a:t>
              </a:r>
            </a:p>
          </p:txBody>
        </p:sp>
        <p:sp>
          <p:nvSpPr>
            <p:cNvPr id="10" name="Rectangle 50"/>
            <p:cNvSpPr>
              <a:spLocks noChangeArrowheads="1"/>
            </p:cNvSpPr>
            <p:nvPr/>
          </p:nvSpPr>
          <p:spPr bwMode="auto">
            <a:xfrm>
              <a:off x="2592388" y="1866900"/>
              <a:ext cx="539750" cy="431800"/>
            </a:xfrm>
            <a:prstGeom prst="rect">
              <a:avLst/>
            </a:prstGeom>
            <a:ln w="9525">
              <a:solidFill>
                <a:schemeClr val="tx2">
                  <a:lumMod val="75000"/>
                </a:schemeClr>
              </a:solidFill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/>
                <a:t>  col</a:t>
              </a:r>
            </a:p>
          </p:txBody>
        </p:sp>
        <p:sp>
          <p:nvSpPr>
            <p:cNvPr id="11" name="Rectangle 51"/>
            <p:cNvSpPr>
              <a:spLocks noChangeArrowheads="1"/>
            </p:cNvSpPr>
            <p:nvPr/>
          </p:nvSpPr>
          <p:spPr bwMode="auto">
            <a:xfrm>
              <a:off x="3132138" y="1866900"/>
              <a:ext cx="539750" cy="431800"/>
            </a:xfrm>
            <a:prstGeom prst="rect">
              <a:avLst/>
            </a:prstGeom>
            <a:ln w="9525">
              <a:solidFill>
                <a:schemeClr val="tx2">
                  <a:lumMod val="75000"/>
                </a:schemeClr>
              </a:solidFill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/>
                <a:t>  value</a:t>
              </a:r>
            </a:p>
          </p:txBody>
        </p:sp>
        <p:sp>
          <p:nvSpPr>
            <p:cNvPr id="12" name="Rectangle 52"/>
            <p:cNvSpPr>
              <a:spLocks noChangeArrowheads="1"/>
            </p:cNvSpPr>
            <p:nvPr/>
          </p:nvSpPr>
          <p:spPr bwMode="auto">
            <a:xfrm>
              <a:off x="2051050" y="2298700"/>
              <a:ext cx="792162" cy="431800"/>
            </a:xfrm>
            <a:prstGeom prst="rect">
              <a:avLst/>
            </a:prstGeom>
            <a:ln w="9525">
              <a:solidFill>
                <a:schemeClr val="tx2">
                  <a:lumMod val="75000"/>
                </a:schemeClr>
              </a:solidFill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dirty="0"/>
                <a:t>   down</a:t>
              </a:r>
              <a:endParaRPr lang="zh-CN" altLang="zh-CN" dirty="0"/>
            </a:p>
          </p:txBody>
        </p:sp>
        <p:sp>
          <p:nvSpPr>
            <p:cNvPr id="13" name="Rectangle 53"/>
            <p:cNvSpPr>
              <a:spLocks noChangeArrowheads="1"/>
            </p:cNvSpPr>
            <p:nvPr/>
          </p:nvSpPr>
          <p:spPr bwMode="auto">
            <a:xfrm>
              <a:off x="2844800" y="2298700"/>
              <a:ext cx="827087" cy="431800"/>
            </a:xfrm>
            <a:prstGeom prst="rect">
              <a:avLst/>
            </a:prstGeom>
            <a:ln w="9525">
              <a:solidFill>
                <a:schemeClr val="tx2">
                  <a:lumMod val="75000"/>
                </a:schemeClr>
              </a:solidFill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dirty="0"/>
                <a:t>   right</a:t>
              </a:r>
              <a:endParaRPr lang="zh-CN" altLang="zh-CN" dirty="0"/>
            </a:p>
          </p:txBody>
        </p:sp>
      </p:grpSp>
    </p:spTree>
    <p:extLst>
      <p:ext uri="{BB962C8B-B14F-4D97-AF65-F5344CB8AC3E}">
        <p14:creationId xmlns:p14="http://schemas.microsoft.com/office/powerpoint/2010/main" val="3946072169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1" y="1920446"/>
            <a:ext cx="4282873" cy="4320046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solidFill>
              <a:schemeClr val="tx2">
                <a:lumMod val="50000"/>
              </a:schemeClr>
            </a:solidFill>
          </a:ln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typedef </a:t>
            </a:r>
            <a:r>
              <a:rPr lang="en-US" altLang="zh-CN" sz="2800" dirty="0" err="1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struct</a:t>
            </a:r>
            <a:r>
              <a:rPr lang="en-US" altLang="zh-CN" sz="2800" dirty="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node  {  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en-US" altLang="zh-CN" sz="2800" dirty="0" err="1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lang="en-US" altLang="zh-CN" sz="2800" dirty="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dirty="0" err="1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row,col</a:t>
            </a:r>
            <a:r>
              <a:rPr lang="en-US" altLang="zh-CN" sz="2800" dirty="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en-US" altLang="zh-CN" sz="2800" dirty="0" err="1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struct</a:t>
            </a:r>
            <a:r>
              <a:rPr lang="en-US" altLang="zh-CN" sz="2800" dirty="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node *down, *right;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union {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lang="en-US" altLang="zh-CN" sz="28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struct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node *next;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lang="en-US" altLang="zh-CN" sz="28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DataType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value;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r>
              <a:rPr lang="en-US" altLang="zh-CN" sz="2800" dirty="0" err="1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crosslist</a:t>
            </a:r>
            <a:r>
              <a:rPr lang="en-US" altLang="zh-CN" sz="2800" dirty="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</a:p>
          <a:p>
            <a:endParaRPr lang="zh-CN" altLang="en-US" sz="2800" dirty="0">
              <a:solidFill>
                <a:srgbClr val="002A7E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89609" y="2060848"/>
            <a:ext cx="3257319" cy="4441394"/>
            <a:chOff x="289609" y="2060848"/>
            <a:chExt cx="3257319" cy="4441394"/>
          </a:xfrm>
        </p:grpSpPr>
        <p:grpSp>
          <p:nvGrpSpPr>
            <p:cNvPr id="4" name="组合 3"/>
            <p:cNvGrpSpPr/>
            <p:nvPr/>
          </p:nvGrpSpPr>
          <p:grpSpPr>
            <a:xfrm>
              <a:off x="323528" y="2060848"/>
              <a:ext cx="3011229" cy="1440160"/>
              <a:chOff x="2051050" y="1866900"/>
              <a:chExt cx="1620838" cy="863600"/>
            </a:xfrm>
          </p:grpSpPr>
          <p:sp>
            <p:nvSpPr>
              <p:cNvPr id="5" name="Rectangle 49"/>
              <p:cNvSpPr>
                <a:spLocks noChangeArrowheads="1"/>
              </p:cNvSpPr>
              <p:nvPr/>
            </p:nvSpPr>
            <p:spPr bwMode="auto">
              <a:xfrm>
                <a:off x="2051050" y="1866900"/>
                <a:ext cx="539750" cy="431800"/>
              </a:xfrm>
              <a:prstGeom prst="rect">
                <a:avLst/>
              </a:prstGeom>
              <a:ln w="9525">
                <a:solidFill>
                  <a:schemeClr val="tx2">
                    <a:lumMod val="75000"/>
                  </a:schemeClr>
                </a:solidFill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 dirty="0"/>
                  <a:t>  row</a:t>
                </a:r>
              </a:p>
            </p:txBody>
          </p:sp>
          <p:sp>
            <p:nvSpPr>
              <p:cNvPr id="6" name="Rectangle 50"/>
              <p:cNvSpPr>
                <a:spLocks noChangeArrowheads="1"/>
              </p:cNvSpPr>
              <p:nvPr/>
            </p:nvSpPr>
            <p:spPr bwMode="auto">
              <a:xfrm>
                <a:off x="2592388" y="1866900"/>
                <a:ext cx="539750" cy="431800"/>
              </a:xfrm>
              <a:prstGeom prst="rect">
                <a:avLst/>
              </a:prstGeom>
              <a:ln w="9525">
                <a:solidFill>
                  <a:schemeClr val="tx2">
                    <a:lumMod val="75000"/>
                  </a:schemeClr>
                </a:solidFill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 dirty="0"/>
                  <a:t>  col</a:t>
                </a:r>
              </a:p>
            </p:txBody>
          </p:sp>
          <p:sp>
            <p:nvSpPr>
              <p:cNvPr id="7" name="Rectangle 51"/>
              <p:cNvSpPr>
                <a:spLocks noChangeArrowheads="1"/>
              </p:cNvSpPr>
              <p:nvPr/>
            </p:nvSpPr>
            <p:spPr bwMode="auto">
              <a:xfrm>
                <a:off x="3132138" y="1866900"/>
                <a:ext cx="539750" cy="431800"/>
              </a:xfrm>
              <a:prstGeom prst="rect">
                <a:avLst/>
              </a:prstGeom>
              <a:ln w="9525">
                <a:solidFill>
                  <a:schemeClr val="tx2">
                    <a:lumMod val="75000"/>
                  </a:schemeClr>
                </a:solidFill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 dirty="0"/>
                  <a:t>  </a:t>
                </a:r>
                <a:r>
                  <a:rPr lang="en-US" altLang="zh-CN" sz="2000" dirty="0">
                    <a:solidFill>
                      <a:srgbClr val="FF0000"/>
                    </a:solidFill>
                  </a:rPr>
                  <a:t>value</a:t>
                </a:r>
              </a:p>
            </p:txBody>
          </p:sp>
          <p:sp>
            <p:nvSpPr>
              <p:cNvPr id="8" name="Rectangle 52"/>
              <p:cNvSpPr>
                <a:spLocks noChangeArrowheads="1"/>
              </p:cNvSpPr>
              <p:nvPr/>
            </p:nvSpPr>
            <p:spPr bwMode="auto">
              <a:xfrm>
                <a:off x="2051050" y="2298700"/>
                <a:ext cx="792162" cy="431800"/>
              </a:xfrm>
              <a:prstGeom prst="rect">
                <a:avLst/>
              </a:prstGeom>
              <a:ln w="9525">
                <a:solidFill>
                  <a:schemeClr val="tx2">
                    <a:lumMod val="75000"/>
                  </a:schemeClr>
                </a:solidFill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dirty="0"/>
                  <a:t>   down</a:t>
                </a:r>
                <a:endParaRPr lang="zh-CN" altLang="zh-CN" dirty="0"/>
              </a:p>
            </p:txBody>
          </p:sp>
          <p:sp>
            <p:nvSpPr>
              <p:cNvPr id="9" name="Rectangle 53"/>
              <p:cNvSpPr>
                <a:spLocks noChangeArrowheads="1"/>
              </p:cNvSpPr>
              <p:nvPr/>
            </p:nvSpPr>
            <p:spPr bwMode="auto">
              <a:xfrm>
                <a:off x="2844800" y="2298700"/>
                <a:ext cx="827087" cy="431800"/>
              </a:xfrm>
              <a:prstGeom prst="rect">
                <a:avLst/>
              </a:prstGeom>
              <a:ln w="9525">
                <a:solidFill>
                  <a:schemeClr val="tx2">
                    <a:lumMod val="75000"/>
                  </a:schemeClr>
                </a:solidFill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dirty="0"/>
                  <a:t>   right</a:t>
                </a:r>
                <a:endParaRPr lang="zh-CN" altLang="zh-CN" dirty="0"/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289609" y="4366205"/>
              <a:ext cx="3011229" cy="1440160"/>
              <a:chOff x="2051050" y="1866900"/>
              <a:chExt cx="1620838" cy="863600"/>
            </a:xfrm>
          </p:grpSpPr>
          <p:sp>
            <p:nvSpPr>
              <p:cNvPr id="11" name="Rectangle 49"/>
              <p:cNvSpPr>
                <a:spLocks noChangeArrowheads="1"/>
              </p:cNvSpPr>
              <p:nvPr/>
            </p:nvSpPr>
            <p:spPr bwMode="auto">
              <a:xfrm>
                <a:off x="2051050" y="1866900"/>
                <a:ext cx="539750" cy="431800"/>
              </a:xfrm>
              <a:prstGeom prst="rect">
                <a:avLst/>
              </a:prstGeom>
              <a:ln w="9525">
                <a:solidFill>
                  <a:schemeClr val="tx2">
                    <a:lumMod val="75000"/>
                  </a:schemeClr>
                </a:solidFill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 dirty="0"/>
                  <a:t>  row</a:t>
                </a:r>
              </a:p>
            </p:txBody>
          </p:sp>
          <p:sp>
            <p:nvSpPr>
              <p:cNvPr id="12" name="Rectangle 50"/>
              <p:cNvSpPr>
                <a:spLocks noChangeArrowheads="1"/>
              </p:cNvSpPr>
              <p:nvPr/>
            </p:nvSpPr>
            <p:spPr bwMode="auto">
              <a:xfrm>
                <a:off x="2592388" y="1866900"/>
                <a:ext cx="539750" cy="431800"/>
              </a:xfrm>
              <a:prstGeom prst="rect">
                <a:avLst/>
              </a:prstGeom>
              <a:ln w="9525">
                <a:solidFill>
                  <a:schemeClr val="tx2">
                    <a:lumMod val="75000"/>
                  </a:schemeClr>
                </a:solidFill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 dirty="0"/>
                  <a:t>  col</a:t>
                </a:r>
              </a:p>
            </p:txBody>
          </p:sp>
          <p:sp>
            <p:nvSpPr>
              <p:cNvPr id="13" name="Rectangle 51"/>
              <p:cNvSpPr>
                <a:spLocks noChangeArrowheads="1"/>
              </p:cNvSpPr>
              <p:nvPr/>
            </p:nvSpPr>
            <p:spPr bwMode="auto">
              <a:xfrm>
                <a:off x="3132138" y="1866900"/>
                <a:ext cx="539750" cy="431800"/>
              </a:xfrm>
              <a:prstGeom prst="rect">
                <a:avLst/>
              </a:prstGeom>
              <a:ln w="9525">
                <a:solidFill>
                  <a:schemeClr val="tx2">
                    <a:lumMod val="75000"/>
                  </a:schemeClr>
                </a:solidFill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 dirty="0"/>
                  <a:t>  </a:t>
                </a:r>
                <a:r>
                  <a:rPr lang="en-US" altLang="zh-CN" sz="2000" dirty="0">
                    <a:solidFill>
                      <a:srgbClr val="FF0000"/>
                    </a:solidFill>
                  </a:rPr>
                  <a:t>next</a:t>
                </a:r>
              </a:p>
            </p:txBody>
          </p:sp>
          <p:sp>
            <p:nvSpPr>
              <p:cNvPr id="14" name="Rectangle 52"/>
              <p:cNvSpPr>
                <a:spLocks noChangeArrowheads="1"/>
              </p:cNvSpPr>
              <p:nvPr/>
            </p:nvSpPr>
            <p:spPr bwMode="auto">
              <a:xfrm>
                <a:off x="2051050" y="2298700"/>
                <a:ext cx="792162" cy="431800"/>
              </a:xfrm>
              <a:prstGeom prst="rect">
                <a:avLst/>
              </a:prstGeom>
              <a:ln w="9525">
                <a:solidFill>
                  <a:schemeClr val="tx2">
                    <a:lumMod val="75000"/>
                  </a:schemeClr>
                </a:solidFill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dirty="0"/>
                  <a:t>   down</a:t>
                </a:r>
                <a:endParaRPr lang="zh-CN" altLang="zh-CN" dirty="0"/>
              </a:p>
            </p:txBody>
          </p:sp>
          <p:sp>
            <p:nvSpPr>
              <p:cNvPr id="15" name="Rectangle 53"/>
              <p:cNvSpPr>
                <a:spLocks noChangeArrowheads="1"/>
              </p:cNvSpPr>
              <p:nvPr/>
            </p:nvSpPr>
            <p:spPr bwMode="auto">
              <a:xfrm>
                <a:off x="2844800" y="2298700"/>
                <a:ext cx="827087" cy="431800"/>
              </a:xfrm>
              <a:prstGeom prst="rect">
                <a:avLst/>
              </a:prstGeom>
              <a:ln w="9525">
                <a:solidFill>
                  <a:schemeClr val="tx2">
                    <a:lumMod val="75000"/>
                  </a:schemeClr>
                </a:solidFill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dirty="0"/>
                  <a:t>   right</a:t>
                </a:r>
                <a:endParaRPr lang="zh-CN" altLang="zh-CN" dirty="0"/>
              </a:p>
            </p:txBody>
          </p:sp>
        </p:grpSp>
        <p:sp>
          <p:nvSpPr>
            <p:cNvPr id="16" name="Rectangle 14"/>
            <p:cNvSpPr>
              <a:spLocks noChangeArrowheads="1"/>
            </p:cNvSpPr>
            <p:nvPr/>
          </p:nvSpPr>
          <p:spPr bwMode="auto">
            <a:xfrm>
              <a:off x="409362" y="3646125"/>
              <a:ext cx="3137566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/>
              <a:r>
                <a:rPr kumimoji="1" lang="en-US" altLang="zh-CN" b="0" dirty="0">
                  <a:ea typeface="楷体" pitchFamily="49" charset="-122"/>
                  <a:cs typeface="Times New Roman" pitchFamily="18" charset="0"/>
                </a:rPr>
                <a:t> </a:t>
              </a:r>
              <a:r>
                <a:rPr kumimoji="1" lang="en-US" altLang="zh-CN" dirty="0">
                  <a:ea typeface="楷体" pitchFamily="49" charset="-122"/>
                  <a:cs typeface="Times New Roman" pitchFamily="18" charset="0"/>
                </a:rPr>
                <a:t>(a) </a:t>
              </a:r>
              <a:r>
                <a:rPr kumimoji="1" lang="zh-CN" altLang="en-US" dirty="0">
                  <a:ea typeface="楷体" pitchFamily="49" charset="-122"/>
                  <a:cs typeface="Times New Roman" pitchFamily="18" charset="0"/>
                </a:rPr>
                <a:t>数据结点结构</a:t>
              </a:r>
            </a:p>
          </p:txBody>
        </p:sp>
        <p:sp>
          <p:nvSpPr>
            <p:cNvPr id="2" name="矩形 1"/>
            <p:cNvSpPr/>
            <p:nvPr/>
          </p:nvSpPr>
          <p:spPr>
            <a:xfrm>
              <a:off x="469759" y="6040577"/>
              <a:ext cx="232307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zh-CN" altLang="en-US" dirty="0">
                  <a:ea typeface="楷体" pitchFamily="49" charset="-122"/>
                  <a:cs typeface="Times New Roman" pitchFamily="18" charset="0"/>
                </a:rPr>
                <a:t> </a:t>
              </a:r>
              <a:r>
                <a:rPr kumimoji="1" lang="en-US" altLang="zh-CN" dirty="0">
                  <a:ea typeface="楷体" pitchFamily="49" charset="-122"/>
                  <a:cs typeface="Times New Roman" pitchFamily="18" charset="0"/>
                </a:rPr>
                <a:t>(b) </a:t>
              </a:r>
              <a:r>
                <a:rPr kumimoji="1" lang="zh-CN" altLang="en-US" dirty="0">
                  <a:ea typeface="楷体" pitchFamily="49" charset="-122"/>
                  <a:cs typeface="Times New Roman" pitchFamily="18" charset="0"/>
                </a:rPr>
                <a:t>头结点结构</a:t>
              </a:r>
              <a:endParaRPr lang="zh-CN" altLang="en-US" dirty="0"/>
            </a:p>
          </p:txBody>
        </p:sp>
      </p:grpSp>
      <p:sp>
        <p:nvSpPr>
          <p:cNvPr id="20" name="Rectangle 2"/>
          <p:cNvSpPr txBox="1">
            <a:spLocks noChangeArrowheads="1"/>
          </p:cNvSpPr>
          <p:nvPr/>
        </p:nvSpPr>
        <p:spPr bwMode="auto">
          <a:xfrm>
            <a:off x="9423" y="1089093"/>
            <a:ext cx="8090969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marL="342900" indent="-342900" algn="l">
              <a:lnSpc>
                <a:spcPct val="115000"/>
              </a:lnSpc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lang="zh-CN" altLang="en-US" sz="32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十字链表存储结构的类型定义</a:t>
            </a:r>
          </a:p>
        </p:txBody>
      </p:sp>
      <p:grpSp>
        <p:nvGrpSpPr>
          <p:cNvPr id="22" name="组合 21"/>
          <p:cNvGrpSpPr/>
          <p:nvPr/>
        </p:nvGrpSpPr>
        <p:grpSpPr>
          <a:xfrm>
            <a:off x="3367103" y="2649386"/>
            <a:ext cx="2925392" cy="2116974"/>
            <a:chOff x="3334756" y="3235850"/>
            <a:chExt cx="2925392" cy="2116974"/>
          </a:xfrm>
        </p:grpSpPr>
        <p:cxnSp>
          <p:nvCxnSpPr>
            <p:cNvPr id="23" name="直接箭头连接符 22"/>
            <p:cNvCxnSpPr/>
            <p:nvPr/>
          </p:nvCxnSpPr>
          <p:spPr>
            <a:xfrm flipH="1">
              <a:off x="3334756" y="4282019"/>
              <a:ext cx="1450987" cy="107080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/>
            <p:nvPr/>
          </p:nvCxnSpPr>
          <p:spPr>
            <a:xfrm flipH="1" flipV="1">
              <a:off x="3334757" y="3235850"/>
              <a:ext cx="1172550" cy="70458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19"/>
            <p:cNvSpPr txBox="1"/>
            <p:nvPr/>
          </p:nvSpPr>
          <p:spPr>
            <a:xfrm>
              <a:off x="3640501" y="3878251"/>
              <a:ext cx="261964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用联合体表示</a:t>
              </a:r>
            </a:p>
          </p:txBody>
        </p:sp>
      </p:grpSp>
      <p:sp>
        <p:nvSpPr>
          <p:cNvPr id="32" name="Rectangle 2"/>
          <p:cNvSpPr txBox="1">
            <a:spLocks noChangeArrowheads="1"/>
          </p:cNvSpPr>
          <p:nvPr/>
        </p:nvSpPr>
        <p:spPr bwMode="auto">
          <a:xfrm>
            <a:off x="539750" y="188913"/>
            <a:ext cx="779303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r>
              <a:rPr lang="zh-CN" altLang="zh-CN" sz="3600" dirty="0"/>
              <a:t> </a:t>
            </a:r>
            <a:r>
              <a:rPr lang="en-US" altLang="zh-CN" sz="3600" dirty="0"/>
              <a:t>5</a:t>
            </a:r>
            <a:r>
              <a:rPr lang="zh-CN" altLang="zh-CN" sz="3600" dirty="0"/>
              <a:t>.</a:t>
            </a:r>
            <a:r>
              <a:rPr lang="en-US" altLang="zh-CN" sz="3600" dirty="0"/>
              <a:t>2 </a:t>
            </a:r>
            <a:r>
              <a:rPr lang="zh-CN" altLang="en-US" sz="3600" dirty="0">
                <a:solidFill>
                  <a:srgbClr val="333399"/>
                </a:solidFill>
              </a:rPr>
              <a:t>特殊矩阵的压缩存储</a:t>
            </a:r>
          </a:p>
        </p:txBody>
      </p:sp>
    </p:spTree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72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build="p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>
                <a:solidFill>
                  <a:srgbClr val="0000FF"/>
                </a:solidFill>
              </a:rPr>
              <a:t>建立十字链表的算法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125538"/>
            <a:ext cx="8964612" cy="5327650"/>
          </a:xfrm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 b="1" dirty="0">
                <a:solidFill>
                  <a:schemeClr val="tx1"/>
                </a:solidFill>
              </a:rPr>
              <a:t> </a:t>
            </a:r>
            <a:r>
              <a:rPr lang="en-US" altLang="zh-CN" sz="2800" dirty="0" err="1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crosslist</a:t>
            </a:r>
            <a:r>
              <a:rPr lang="en-US" altLang="zh-CN" sz="2800" dirty="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*</a:t>
            </a:r>
            <a:r>
              <a:rPr lang="en-US" altLang="zh-CN" sz="2800" dirty="0" err="1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creatclinkmat</a:t>
            </a:r>
            <a:r>
              <a:rPr lang="en-US" altLang="zh-CN" sz="2800" dirty="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 ) { </a:t>
            </a:r>
          </a:p>
          <a:p>
            <a:pPr marL="0" indent="0" eaLnBrk="0" hangingPunct="0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000" dirty="0">
                <a:solidFill>
                  <a:schemeClr val="bg2">
                    <a:lumMod val="90000"/>
                    <a:lumOff val="1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/* </a:t>
            </a:r>
            <a:r>
              <a:rPr lang="zh-CN" altLang="en-US" sz="2000" dirty="0">
                <a:solidFill>
                  <a:schemeClr val="bg2">
                    <a:lumMod val="90000"/>
                    <a:lumOff val="1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采用十字链表存储结构创建稀疏矩阵 *</a:t>
            </a:r>
            <a:r>
              <a:rPr lang="en-US" altLang="zh-CN" sz="2000" dirty="0">
                <a:solidFill>
                  <a:schemeClr val="bg2">
                    <a:lumMod val="90000"/>
                    <a:lumOff val="1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lang="en-US" altLang="zh-CN" sz="2800" dirty="0" err="1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lang="en-US" altLang="zh-CN" sz="2800" dirty="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dirty="0" err="1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m,n,t,k,i,j,v,s</a:t>
            </a:r>
            <a:r>
              <a:rPr lang="en-US" altLang="zh-CN" sz="2800" dirty="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lang="en-US" altLang="zh-CN" sz="2800" dirty="0" err="1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crosslist</a:t>
            </a:r>
            <a:r>
              <a:rPr lang="en-US" altLang="zh-CN" sz="2800" dirty="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*p,*q,*head,*</a:t>
            </a:r>
            <a:r>
              <a:rPr lang="en-US" altLang="zh-CN" sz="2800" dirty="0" err="1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cp</a:t>
            </a:r>
            <a:r>
              <a:rPr lang="en-US" altLang="zh-CN" sz="2800" dirty="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[100];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lang="en-US" altLang="zh-CN" sz="2800" dirty="0" err="1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scanf</a:t>
            </a:r>
            <a:r>
              <a:rPr lang="en-US" altLang="zh-CN" sz="2800" dirty="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dirty="0">
                <a:solidFill>
                  <a:srgbClr val="002A7E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“</a:t>
            </a:r>
            <a:r>
              <a:rPr lang="en-US" altLang="zh-CN" sz="2800" dirty="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%</a:t>
            </a:r>
            <a:r>
              <a:rPr lang="en-US" altLang="zh-CN" sz="2800" dirty="0" err="1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d,%d</a:t>
            </a:r>
            <a:r>
              <a:rPr lang="en-US" altLang="zh-CN" sz="2800" dirty="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%</a:t>
            </a:r>
            <a:r>
              <a:rPr lang="en-US" altLang="zh-CN" sz="2800" dirty="0" err="1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sz="2800" dirty="0" err="1">
                <a:solidFill>
                  <a:srgbClr val="002A7E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”</a:t>
            </a:r>
            <a:r>
              <a:rPr lang="en-US" altLang="zh-CN" sz="2800" dirty="0" err="1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,&amp;m,&amp;n,&amp;t</a:t>
            </a:r>
            <a:r>
              <a:rPr lang="en-US" altLang="zh-CN" sz="2800" dirty="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); </a:t>
            </a:r>
          </a:p>
          <a:p>
            <a:pPr marL="0" indent="0" eaLnBrk="0" hangingPunct="0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000" dirty="0">
                <a:solidFill>
                  <a:schemeClr val="bg2">
                    <a:lumMod val="90000"/>
                    <a:lumOff val="1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/* </a:t>
            </a:r>
            <a:r>
              <a:rPr lang="zh-CN" altLang="en-US" sz="2000" dirty="0">
                <a:solidFill>
                  <a:schemeClr val="bg2">
                    <a:lumMod val="90000"/>
                    <a:lumOff val="1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输入稀疏矩阵的行数、列数和非零元素个数 *</a:t>
            </a:r>
            <a:r>
              <a:rPr lang="en-US" altLang="zh-CN" sz="2000" dirty="0">
                <a:solidFill>
                  <a:schemeClr val="bg2">
                    <a:lumMod val="90000"/>
                    <a:lumOff val="1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</a:p>
          <a:p>
            <a:pPr marL="0" indent="0" eaLnBrk="0" hangingPunct="0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800" dirty="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s=m&gt;</a:t>
            </a:r>
            <a:r>
              <a:rPr lang="en-US" altLang="zh-CN" sz="2800" dirty="0" err="1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n?m:n</a:t>
            </a:r>
            <a:r>
              <a:rPr lang="en-US" altLang="zh-CN" sz="2800" dirty="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 </a:t>
            </a:r>
            <a:r>
              <a:rPr lang="en-US" altLang="zh-CN" sz="2000" dirty="0">
                <a:solidFill>
                  <a:schemeClr val="bg2">
                    <a:lumMod val="90000"/>
                    <a:lumOff val="1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/*</a:t>
            </a:r>
            <a:r>
              <a:rPr lang="zh-CN" altLang="en-US" sz="2000" dirty="0">
                <a:solidFill>
                  <a:schemeClr val="bg2">
                    <a:lumMod val="90000"/>
                    <a:lumOff val="1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确定行、列表头结点个数 </a:t>
            </a:r>
            <a:r>
              <a:rPr lang="en-US" altLang="zh-CN" sz="2000" dirty="0">
                <a:solidFill>
                  <a:schemeClr val="bg2">
                    <a:lumMod val="90000"/>
                    <a:lumOff val="1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sz="2000" dirty="0">
                <a:solidFill>
                  <a:schemeClr val="bg2">
                    <a:lumMod val="90000"/>
                    <a:lumOff val="1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取行、列最大数即</a:t>
            </a:r>
            <a:r>
              <a:rPr lang="en-US" altLang="zh-CN" sz="2000" dirty="0">
                <a:solidFill>
                  <a:schemeClr val="bg2">
                    <a:lumMod val="90000"/>
                    <a:lumOff val="1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s=max{</a:t>
            </a:r>
            <a:r>
              <a:rPr lang="en-US" altLang="zh-CN" sz="2000" dirty="0" err="1">
                <a:solidFill>
                  <a:schemeClr val="bg2">
                    <a:lumMod val="90000"/>
                    <a:lumOff val="1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m,n</a:t>
            </a:r>
            <a:r>
              <a:rPr lang="en-US" altLang="zh-CN" sz="2000" dirty="0">
                <a:solidFill>
                  <a:schemeClr val="bg2">
                    <a:lumMod val="90000"/>
                    <a:lumOff val="1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}*/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p=( </a:t>
            </a:r>
            <a:r>
              <a:rPr lang="en-US" altLang="zh-CN" sz="2800" dirty="0" err="1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crosslist</a:t>
            </a:r>
            <a:r>
              <a:rPr lang="en-US" altLang="zh-CN" sz="2800" dirty="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*)</a:t>
            </a:r>
            <a:r>
              <a:rPr lang="en-US" altLang="zh-CN" sz="2800" dirty="0" err="1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malloc</a:t>
            </a:r>
            <a:r>
              <a:rPr lang="en-US" altLang="zh-CN" sz="2800" dirty="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dirty="0" err="1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sizeof</a:t>
            </a:r>
            <a:r>
              <a:rPr lang="en-US" altLang="zh-CN" sz="2800" dirty="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dirty="0" err="1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crosslist</a:t>
            </a:r>
            <a:r>
              <a:rPr lang="en-US" altLang="zh-CN" sz="2800" dirty="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p-&gt;row=m;   p-&gt;col=n;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head=p;	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lang="en-US" altLang="zh-CN" sz="2800" dirty="0" err="1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cp</a:t>
            </a:r>
            <a:r>
              <a:rPr lang="en-US" altLang="zh-CN" sz="2800" dirty="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=( </a:t>
            </a:r>
            <a:r>
              <a:rPr lang="en-US" altLang="zh-CN" sz="2800" dirty="0" err="1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crosslist</a:t>
            </a:r>
            <a:r>
              <a:rPr lang="en-US" altLang="zh-CN" sz="2800" dirty="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)</a:t>
            </a:r>
            <a:r>
              <a:rPr lang="en-US" altLang="zh-CN" sz="2800" dirty="0" err="1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malloc</a:t>
            </a:r>
            <a:r>
              <a:rPr lang="en-US" altLang="zh-CN" sz="2800" dirty="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(s*</a:t>
            </a:r>
            <a:r>
              <a:rPr lang="en-US" altLang="zh-CN" sz="2800" dirty="0" err="1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sizeof</a:t>
            </a:r>
            <a:r>
              <a:rPr lang="en-US" altLang="zh-CN" sz="2800" dirty="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dirty="0" err="1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crosslist</a:t>
            </a:r>
            <a:r>
              <a:rPr lang="en-US" altLang="zh-CN" sz="2800" dirty="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lang="en-US" altLang="zh-CN" sz="2800" dirty="0" err="1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cp</a:t>
            </a:r>
            <a:r>
              <a:rPr lang="en-US" altLang="zh-CN" sz="2800" dirty="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[0]=p</a:t>
            </a:r>
            <a:r>
              <a:rPr lang="en-US" altLang="zh-CN" sz="2000" dirty="0">
                <a:solidFill>
                  <a:schemeClr val="bg2">
                    <a:lumMod val="90000"/>
                    <a:lumOff val="1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;   /* </a:t>
            </a:r>
            <a:r>
              <a:rPr lang="en-US" altLang="zh-CN" sz="2000" dirty="0" err="1">
                <a:solidFill>
                  <a:schemeClr val="bg2">
                    <a:lumMod val="90000"/>
                    <a:lumOff val="1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cp</a:t>
            </a:r>
            <a:r>
              <a:rPr lang="en-US" altLang="zh-CN" sz="2000" dirty="0">
                <a:solidFill>
                  <a:schemeClr val="bg2">
                    <a:lumMod val="90000"/>
                    <a:lumOff val="1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[0..s]</a:t>
            </a:r>
            <a:r>
              <a:rPr lang="zh-CN" altLang="en-US" sz="2000" dirty="0">
                <a:solidFill>
                  <a:schemeClr val="bg2">
                    <a:lumMod val="90000"/>
                    <a:lumOff val="1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为一组指示头结点和行、列表头结点的指针*</a:t>
            </a:r>
            <a:r>
              <a:rPr lang="en-US" altLang="zh-CN" sz="2000" dirty="0">
                <a:solidFill>
                  <a:schemeClr val="bg2">
                    <a:lumMod val="90000"/>
                    <a:lumOff val="1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</a:p>
          <a:p>
            <a:pPr>
              <a:lnSpc>
                <a:spcPct val="80000"/>
              </a:lnSpc>
            </a:pPr>
            <a:endParaRPr lang="en-US" altLang="zh-CN" sz="1800" dirty="0">
              <a:solidFill>
                <a:schemeClr val="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</a:pP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strips dir="ru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>
                <a:solidFill>
                  <a:srgbClr val="0000FF"/>
                </a:solidFill>
              </a:rPr>
              <a:t>建立十字链表的算法</a:t>
            </a:r>
            <a:endParaRPr lang="zh-CN" alt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0" hangingPunct="0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2A7E"/>
                </a:solidFill>
              </a:rPr>
              <a:t>for(</a:t>
            </a:r>
            <a:r>
              <a:rPr lang="en-US" altLang="zh-CN" sz="2400" dirty="0" err="1">
                <a:solidFill>
                  <a:srgbClr val="002A7E"/>
                </a:solidFill>
              </a:rPr>
              <a:t>i</a:t>
            </a:r>
            <a:r>
              <a:rPr lang="en-US" altLang="zh-CN" sz="2400" dirty="0">
                <a:solidFill>
                  <a:srgbClr val="002A7E"/>
                </a:solidFill>
              </a:rPr>
              <a:t>=1;i&lt;=</a:t>
            </a:r>
            <a:r>
              <a:rPr lang="en-US" altLang="zh-CN" sz="2400" dirty="0" err="1">
                <a:solidFill>
                  <a:srgbClr val="002A7E"/>
                </a:solidFill>
              </a:rPr>
              <a:t>s;i</a:t>
            </a:r>
            <a:r>
              <a:rPr lang="en-US" altLang="zh-CN" sz="2400" dirty="0">
                <a:solidFill>
                  <a:srgbClr val="002A7E"/>
                </a:solidFill>
              </a:rPr>
              <a:t>++) { </a:t>
            </a:r>
            <a:r>
              <a:rPr lang="en-US" altLang="zh-CN" sz="2000" dirty="0">
                <a:solidFill>
                  <a:schemeClr val="bg2">
                    <a:lumMod val="90000"/>
                    <a:lumOff val="1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/* </a:t>
            </a:r>
            <a:r>
              <a:rPr lang="zh-CN" altLang="en-US" sz="2000" dirty="0">
                <a:solidFill>
                  <a:schemeClr val="bg2">
                    <a:lumMod val="90000"/>
                    <a:lumOff val="1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建立头结点循环链表 *</a:t>
            </a:r>
            <a:r>
              <a:rPr lang="en-US" altLang="zh-CN" sz="2000" dirty="0">
                <a:solidFill>
                  <a:schemeClr val="bg2">
                    <a:lumMod val="90000"/>
                    <a:lumOff val="1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</a:p>
          <a:p>
            <a:pPr indent="-66675"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2A7E"/>
                </a:solidFill>
              </a:rPr>
              <a:t>           p=( </a:t>
            </a:r>
            <a:r>
              <a:rPr lang="en-US" altLang="zh-CN" sz="2400" dirty="0" err="1">
                <a:solidFill>
                  <a:srgbClr val="002A7E"/>
                </a:solidFill>
              </a:rPr>
              <a:t>crosslist</a:t>
            </a:r>
            <a:r>
              <a:rPr lang="en-US" altLang="zh-CN" sz="2400" dirty="0">
                <a:solidFill>
                  <a:srgbClr val="002A7E"/>
                </a:solidFill>
              </a:rPr>
              <a:t> *)</a:t>
            </a:r>
            <a:r>
              <a:rPr lang="en-US" altLang="zh-CN" sz="2400" dirty="0" err="1">
                <a:solidFill>
                  <a:srgbClr val="002A7E"/>
                </a:solidFill>
              </a:rPr>
              <a:t>malloc</a:t>
            </a:r>
            <a:r>
              <a:rPr lang="en-US" altLang="zh-CN" sz="2400" dirty="0">
                <a:solidFill>
                  <a:srgbClr val="002A7E"/>
                </a:solidFill>
              </a:rPr>
              <a:t>(</a:t>
            </a:r>
            <a:r>
              <a:rPr lang="en-US" altLang="zh-CN" sz="2400" dirty="0" err="1">
                <a:solidFill>
                  <a:srgbClr val="002A7E"/>
                </a:solidFill>
              </a:rPr>
              <a:t>sizeof</a:t>
            </a:r>
            <a:r>
              <a:rPr lang="en-US" altLang="zh-CN" sz="2400" dirty="0">
                <a:solidFill>
                  <a:srgbClr val="002A7E"/>
                </a:solidFill>
              </a:rPr>
              <a:t>(</a:t>
            </a:r>
            <a:r>
              <a:rPr lang="en-US" altLang="zh-CN" sz="2400" dirty="0" err="1">
                <a:solidFill>
                  <a:srgbClr val="002A7E"/>
                </a:solidFill>
              </a:rPr>
              <a:t>crosslist</a:t>
            </a:r>
            <a:r>
              <a:rPr lang="en-US" altLang="zh-CN" sz="2400" dirty="0">
                <a:solidFill>
                  <a:srgbClr val="002A7E"/>
                </a:solidFill>
              </a:rPr>
              <a:t>));</a:t>
            </a:r>
          </a:p>
          <a:p>
            <a:pPr indent="-66675"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2A7E"/>
                </a:solidFill>
              </a:rPr>
              <a:t>           p-&gt;row=0;p-&gt;col=0;cp[</a:t>
            </a:r>
            <a:r>
              <a:rPr lang="en-US" altLang="zh-CN" sz="2400" dirty="0" err="1">
                <a:solidFill>
                  <a:srgbClr val="002A7E"/>
                </a:solidFill>
              </a:rPr>
              <a:t>i</a:t>
            </a:r>
            <a:r>
              <a:rPr lang="en-US" altLang="zh-CN" sz="2400" dirty="0">
                <a:solidFill>
                  <a:srgbClr val="002A7E"/>
                </a:solidFill>
              </a:rPr>
              <a:t>]=p;</a:t>
            </a:r>
          </a:p>
          <a:p>
            <a:pPr indent="-66675"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2A7E"/>
                </a:solidFill>
              </a:rPr>
              <a:t>           p-&gt;right=</a:t>
            </a:r>
            <a:r>
              <a:rPr lang="en-US" altLang="zh-CN" sz="2400" dirty="0" err="1">
                <a:solidFill>
                  <a:srgbClr val="002A7E"/>
                </a:solidFill>
              </a:rPr>
              <a:t>p;p</a:t>
            </a:r>
            <a:r>
              <a:rPr lang="en-US" altLang="zh-CN" sz="2400" dirty="0">
                <a:solidFill>
                  <a:srgbClr val="002A7E"/>
                </a:solidFill>
              </a:rPr>
              <a:t>-&gt;down=</a:t>
            </a:r>
            <a:r>
              <a:rPr lang="en-US" altLang="zh-CN" sz="2400" dirty="0" err="1">
                <a:solidFill>
                  <a:srgbClr val="002A7E"/>
                </a:solidFill>
              </a:rPr>
              <a:t>p;cp</a:t>
            </a:r>
            <a:r>
              <a:rPr lang="en-US" altLang="zh-CN" sz="2400" dirty="0">
                <a:solidFill>
                  <a:srgbClr val="002A7E"/>
                </a:solidFill>
              </a:rPr>
              <a:t>[i-1]-&gt;next=p;</a:t>
            </a:r>
          </a:p>
          <a:p>
            <a:pPr indent="-66675"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2A7E"/>
                </a:solidFill>
              </a:rPr>
              <a:t> }</a:t>
            </a:r>
          </a:p>
          <a:p>
            <a:pPr indent="-66675"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2A7E"/>
                </a:solidFill>
              </a:rPr>
              <a:t> </a:t>
            </a:r>
            <a:r>
              <a:rPr lang="en-US" altLang="zh-CN" sz="2400" dirty="0" err="1">
                <a:solidFill>
                  <a:srgbClr val="002A7E"/>
                </a:solidFill>
              </a:rPr>
              <a:t>cp</a:t>
            </a:r>
            <a:r>
              <a:rPr lang="en-US" altLang="zh-CN" sz="2400" dirty="0">
                <a:solidFill>
                  <a:srgbClr val="002A7E"/>
                </a:solidFill>
              </a:rPr>
              <a:t>[s]-&gt;next=head;</a:t>
            </a:r>
          </a:p>
          <a:p>
            <a:pPr indent="-66675"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2A7E"/>
                </a:solidFill>
              </a:rPr>
              <a:t> for (k=0;k&lt;</a:t>
            </a:r>
            <a:r>
              <a:rPr lang="en-US" altLang="zh-CN" sz="2400" dirty="0" err="1">
                <a:solidFill>
                  <a:srgbClr val="002A7E"/>
                </a:solidFill>
              </a:rPr>
              <a:t>t;k</a:t>
            </a:r>
            <a:r>
              <a:rPr lang="en-US" altLang="zh-CN" sz="2400" dirty="0">
                <a:solidFill>
                  <a:srgbClr val="002A7E"/>
                </a:solidFill>
              </a:rPr>
              <a:t>++) {</a:t>
            </a:r>
          </a:p>
          <a:p>
            <a:pPr indent="-66675"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2A7E"/>
                </a:solidFill>
              </a:rPr>
              <a:t>          </a:t>
            </a:r>
            <a:r>
              <a:rPr lang="en-US" altLang="zh-CN" sz="2400" dirty="0" err="1">
                <a:solidFill>
                  <a:srgbClr val="002A7E"/>
                </a:solidFill>
              </a:rPr>
              <a:t>scanf</a:t>
            </a:r>
            <a:r>
              <a:rPr lang="en-US" altLang="zh-CN" sz="2400" dirty="0">
                <a:solidFill>
                  <a:srgbClr val="002A7E"/>
                </a:solidFill>
              </a:rPr>
              <a:t>(</a:t>
            </a:r>
            <a:r>
              <a:rPr lang="en-US" altLang="zh-CN" sz="2400" dirty="0">
                <a:solidFill>
                  <a:srgbClr val="002A7E"/>
                </a:solidFill>
                <a:latin typeface="宋体" panose="02010600030101010101" pitchFamily="2" charset="-122"/>
              </a:rPr>
              <a:t>“</a:t>
            </a:r>
            <a:r>
              <a:rPr lang="en-US" altLang="zh-CN" sz="2400" dirty="0">
                <a:solidFill>
                  <a:srgbClr val="002A7E"/>
                </a:solidFill>
              </a:rPr>
              <a:t>%d %d %d</a:t>
            </a:r>
            <a:r>
              <a:rPr lang="en-US" altLang="zh-CN" sz="2400" dirty="0">
                <a:solidFill>
                  <a:srgbClr val="002A7E"/>
                </a:solidFill>
                <a:latin typeface="宋体" panose="02010600030101010101" pitchFamily="2" charset="-122"/>
              </a:rPr>
              <a:t>”</a:t>
            </a:r>
            <a:r>
              <a:rPr lang="en-US" altLang="zh-CN" sz="2400" dirty="0">
                <a:solidFill>
                  <a:srgbClr val="002A7E"/>
                </a:solidFill>
              </a:rPr>
              <a:t>,&amp;</a:t>
            </a:r>
            <a:r>
              <a:rPr lang="en-US" altLang="zh-CN" sz="2400" dirty="0" err="1">
                <a:solidFill>
                  <a:srgbClr val="002A7E"/>
                </a:solidFill>
              </a:rPr>
              <a:t>i</a:t>
            </a:r>
            <a:r>
              <a:rPr lang="en-US" altLang="zh-CN" sz="2400" dirty="0">
                <a:solidFill>
                  <a:srgbClr val="002A7E"/>
                </a:solidFill>
              </a:rPr>
              <a:t>,&amp;</a:t>
            </a:r>
            <a:r>
              <a:rPr lang="en-US" altLang="zh-CN" sz="2400" dirty="0" err="1">
                <a:solidFill>
                  <a:srgbClr val="002A7E"/>
                </a:solidFill>
              </a:rPr>
              <a:t>j,&amp;v</a:t>
            </a:r>
            <a:r>
              <a:rPr lang="en-US" altLang="zh-CN" sz="2400" dirty="0">
                <a:solidFill>
                  <a:srgbClr val="002A7E"/>
                </a:solidFill>
              </a:rPr>
              <a:t>);      </a:t>
            </a:r>
          </a:p>
          <a:p>
            <a:pPr marL="0" indent="0" eaLnBrk="0" hangingPunct="0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000" dirty="0">
                <a:solidFill>
                  <a:schemeClr val="bg2">
                    <a:lumMod val="90000"/>
                    <a:lumOff val="1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          /* </a:t>
            </a:r>
            <a:r>
              <a:rPr lang="zh-CN" altLang="en-US" sz="2000" dirty="0">
                <a:solidFill>
                  <a:schemeClr val="bg2">
                    <a:lumMod val="90000"/>
                    <a:lumOff val="1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输入一个非零元素的三元组 *</a:t>
            </a:r>
            <a:r>
              <a:rPr lang="en-US" altLang="zh-CN" sz="2000" dirty="0">
                <a:solidFill>
                  <a:schemeClr val="bg2">
                    <a:lumMod val="90000"/>
                    <a:lumOff val="1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</a:p>
          <a:p>
            <a:pPr indent="-66675"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2A7E"/>
                </a:solidFill>
              </a:rPr>
              <a:t>          p=( </a:t>
            </a:r>
            <a:r>
              <a:rPr lang="en-US" altLang="zh-CN" sz="2400" dirty="0" err="1">
                <a:solidFill>
                  <a:srgbClr val="002A7E"/>
                </a:solidFill>
              </a:rPr>
              <a:t>crosslist</a:t>
            </a:r>
            <a:r>
              <a:rPr lang="en-US" altLang="zh-CN" sz="2400" dirty="0">
                <a:solidFill>
                  <a:srgbClr val="002A7E"/>
                </a:solidFill>
              </a:rPr>
              <a:t> *)</a:t>
            </a:r>
            <a:r>
              <a:rPr lang="en-US" altLang="zh-CN" sz="2400" dirty="0" err="1">
                <a:solidFill>
                  <a:srgbClr val="002A7E"/>
                </a:solidFill>
              </a:rPr>
              <a:t>malloc</a:t>
            </a:r>
            <a:r>
              <a:rPr lang="en-US" altLang="zh-CN" sz="2400" dirty="0">
                <a:solidFill>
                  <a:srgbClr val="002A7E"/>
                </a:solidFill>
              </a:rPr>
              <a:t>(</a:t>
            </a:r>
            <a:r>
              <a:rPr lang="en-US" altLang="zh-CN" sz="2400" dirty="0" err="1">
                <a:solidFill>
                  <a:srgbClr val="002A7E"/>
                </a:solidFill>
              </a:rPr>
              <a:t>sizeof</a:t>
            </a:r>
            <a:r>
              <a:rPr lang="en-US" altLang="zh-CN" sz="2400" dirty="0">
                <a:solidFill>
                  <a:srgbClr val="002A7E"/>
                </a:solidFill>
              </a:rPr>
              <a:t>(</a:t>
            </a:r>
            <a:r>
              <a:rPr lang="en-US" altLang="zh-CN" sz="2400" dirty="0" err="1">
                <a:solidFill>
                  <a:srgbClr val="002A7E"/>
                </a:solidFill>
              </a:rPr>
              <a:t>crosslist</a:t>
            </a:r>
            <a:r>
              <a:rPr lang="en-US" altLang="zh-CN" sz="2400" dirty="0">
                <a:solidFill>
                  <a:srgbClr val="002A7E"/>
                </a:solidFill>
              </a:rPr>
              <a:t>));</a:t>
            </a:r>
          </a:p>
          <a:p>
            <a:pPr indent="-66675"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2A7E"/>
                </a:solidFill>
              </a:rPr>
              <a:t>          p-&gt;row=</a:t>
            </a:r>
            <a:r>
              <a:rPr lang="en-US" altLang="zh-CN" sz="2400" dirty="0" err="1">
                <a:solidFill>
                  <a:srgbClr val="002A7E"/>
                </a:solidFill>
              </a:rPr>
              <a:t>i;p</a:t>
            </a:r>
            <a:r>
              <a:rPr lang="en-US" altLang="zh-CN" sz="2400" dirty="0">
                <a:solidFill>
                  <a:srgbClr val="002A7E"/>
                </a:solidFill>
              </a:rPr>
              <a:t>-&gt;col=</a:t>
            </a:r>
            <a:r>
              <a:rPr lang="en-US" altLang="zh-CN" sz="2400" dirty="0" err="1">
                <a:solidFill>
                  <a:srgbClr val="002A7E"/>
                </a:solidFill>
              </a:rPr>
              <a:t>j;p</a:t>
            </a:r>
            <a:r>
              <a:rPr lang="en-US" altLang="zh-CN" sz="2400" dirty="0">
                <a:solidFill>
                  <a:srgbClr val="002A7E"/>
                </a:solidFill>
              </a:rPr>
              <a:t>-&gt;value=</a:t>
            </a:r>
            <a:r>
              <a:rPr lang="en-US" altLang="zh-CN" sz="2400" dirty="0" err="1">
                <a:solidFill>
                  <a:srgbClr val="002A7E"/>
                </a:solidFill>
              </a:rPr>
              <a:t>v;q</a:t>
            </a:r>
            <a:r>
              <a:rPr lang="en-US" altLang="zh-CN" sz="2400" dirty="0">
                <a:solidFill>
                  <a:srgbClr val="002A7E"/>
                </a:solidFill>
              </a:rPr>
              <a:t>=</a:t>
            </a:r>
            <a:r>
              <a:rPr lang="en-US" altLang="zh-CN" sz="2400" dirty="0" err="1">
                <a:solidFill>
                  <a:srgbClr val="002A7E"/>
                </a:solidFill>
              </a:rPr>
              <a:t>cp</a:t>
            </a:r>
            <a:r>
              <a:rPr lang="en-US" altLang="zh-CN" sz="2400" dirty="0">
                <a:solidFill>
                  <a:srgbClr val="002A7E"/>
                </a:solidFill>
              </a:rPr>
              <a:t>[</a:t>
            </a:r>
            <a:r>
              <a:rPr lang="en-US" altLang="zh-CN" sz="2400" dirty="0" err="1">
                <a:solidFill>
                  <a:srgbClr val="002A7E"/>
                </a:solidFill>
              </a:rPr>
              <a:t>i</a:t>
            </a:r>
            <a:r>
              <a:rPr lang="en-US" altLang="zh-CN" sz="2400" dirty="0">
                <a:solidFill>
                  <a:srgbClr val="002A7E"/>
                </a:solidFill>
              </a:rPr>
              <a:t>];       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067695"/>
            <a:ext cx="8280400" cy="647402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0" hangingPunct="0">
              <a:lnSpc>
                <a:spcPct val="115000"/>
              </a:lnSpc>
              <a:buSzPct val="80000"/>
            </a:pPr>
            <a:r>
              <a:rPr lang="zh-CN" altLang="en-US" sz="32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数组的内存映像</a:t>
            </a:r>
            <a:r>
              <a:rPr lang="en-US" altLang="zh-CN" sz="32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</a:p>
        </p:txBody>
      </p:sp>
      <p:sp>
        <p:nvSpPr>
          <p:cNvPr id="38" name="Text Box 4"/>
          <p:cNvSpPr txBox="1">
            <a:spLocks noChangeArrowheads="1"/>
          </p:cNvSpPr>
          <p:nvPr/>
        </p:nvSpPr>
        <p:spPr bwMode="auto">
          <a:xfrm>
            <a:off x="652118" y="1903890"/>
            <a:ext cx="7767235" cy="867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00050" lvl="1" indent="-457200">
              <a:lnSpc>
                <a:spcPct val="90000"/>
              </a:lnSpc>
              <a:buSzPct val="60000"/>
              <a:buFont typeface="Wingdings" panose="05000000000000000000" pitchFamily="2" charset="2"/>
              <a:buChar char="n"/>
            </a:pPr>
            <a:r>
              <a:rPr lang="zh-CN" altLang="en-US" sz="28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数组</a:t>
            </a:r>
            <a:r>
              <a:rPr lang="zh-CN" altLang="en-US" sz="2800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一般不做插入、删除操作，一旦建立数据元素个数和元素之间的关系就不在发生变动。</a:t>
            </a:r>
          </a:p>
        </p:txBody>
      </p:sp>
      <p:sp>
        <p:nvSpPr>
          <p:cNvPr id="39" name="Text Box 2"/>
          <p:cNvSpPr txBox="1">
            <a:spLocks noChangeArrowheads="1"/>
          </p:cNvSpPr>
          <p:nvPr/>
        </p:nvSpPr>
        <p:spPr bwMode="auto">
          <a:xfrm>
            <a:off x="660961" y="2996952"/>
            <a:ext cx="8077200" cy="15065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00050" lvl="1" indent="-457200">
              <a:lnSpc>
                <a:spcPct val="90000"/>
              </a:lnSpc>
              <a:buSzPct val="60000"/>
              <a:buFont typeface="Wingdings" panose="05000000000000000000" pitchFamily="2" charset="2"/>
              <a:buChar char="n"/>
            </a:pPr>
            <a:r>
              <a:rPr lang="zh-CN" altLang="en-US" sz="2800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通常采用</a:t>
            </a:r>
            <a:r>
              <a:rPr kumimoji="1" lang="zh-CN" altLang="en-US" sz="28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顺序存储结构</a:t>
            </a:r>
            <a:r>
              <a:rPr lang="zh-CN" altLang="en-US" sz="2800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存储数组元素，即数组元素存储在一块</a:t>
            </a:r>
            <a:r>
              <a:rPr lang="zh-CN" altLang="en-US" sz="28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地址连续的</a:t>
            </a:r>
            <a:r>
              <a:rPr lang="zh-CN" altLang="en-US" sz="2800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内存单元中。</a:t>
            </a:r>
            <a:endParaRPr lang="en-US" altLang="zh-CN" sz="28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just">
              <a:lnSpc>
                <a:spcPts val="3300"/>
              </a:lnSpc>
              <a:spcBef>
                <a:spcPct val="50000"/>
              </a:spcBef>
            </a:pP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　</a:t>
            </a:r>
          </a:p>
        </p:txBody>
      </p:sp>
      <p:sp>
        <p:nvSpPr>
          <p:cNvPr id="56" name="Rectangle 2"/>
          <p:cNvSpPr txBox="1">
            <a:spLocks noChangeArrowheads="1"/>
          </p:cNvSpPr>
          <p:nvPr/>
        </p:nvSpPr>
        <p:spPr bwMode="auto">
          <a:xfrm>
            <a:off x="395536" y="188640"/>
            <a:ext cx="779303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r>
              <a:rPr lang="zh-CN" altLang="zh-CN" dirty="0"/>
              <a:t> </a:t>
            </a:r>
            <a:r>
              <a:rPr lang="en-US" altLang="zh-CN" dirty="0"/>
              <a:t>5</a:t>
            </a:r>
            <a:r>
              <a:rPr lang="zh-CN" altLang="zh-CN" dirty="0"/>
              <a:t>.1</a:t>
            </a:r>
            <a:r>
              <a:rPr lang="en-US" altLang="zh-CN" dirty="0"/>
              <a:t> </a:t>
            </a:r>
            <a:r>
              <a:rPr lang="zh-CN" altLang="en-US" dirty="0">
                <a:solidFill>
                  <a:srgbClr val="333399"/>
                </a:solidFill>
              </a:rPr>
              <a:t>数组</a:t>
            </a:r>
            <a:endParaRPr lang="zh-CN" altLang="zh-CN" dirty="0">
              <a:solidFill>
                <a:srgbClr val="33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6873189"/>
      </p:ext>
    </p:extLst>
  </p:cSld>
  <p:clrMapOvr>
    <a:masterClrMapping/>
  </p:clrMapOvr>
  <p:transition spd="slow">
    <p:strips dir="ru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>
                <a:solidFill>
                  <a:srgbClr val="0000FF"/>
                </a:solidFill>
              </a:rPr>
              <a:t>建立十字链表的算法</a:t>
            </a:r>
            <a:endParaRPr lang="zh-CN" alt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indent="-66675"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002A7E"/>
                </a:solidFill>
              </a:rPr>
              <a:t>    </a:t>
            </a:r>
            <a:r>
              <a:rPr lang="en-US" altLang="zh-CN" sz="2400" dirty="0">
                <a:solidFill>
                  <a:srgbClr val="002A7E"/>
                </a:solidFill>
              </a:rPr>
              <a:t>while((q-&gt;right!=</a:t>
            </a:r>
            <a:r>
              <a:rPr lang="en-US" altLang="zh-CN" sz="2400" dirty="0" err="1">
                <a:solidFill>
                  <a:srgbClr val="002A7E"/>
                </a:solidFill>
              </a:rPr>
              <a:t>cp</a:t>
            </a:r>
            <a:r>
              <a:rPr lang="en-US" altLang="zh-CN" sz="2400" dirty="0">
                <a:solidFill>
                  <a:srgbClr val="002A7E"/>
                </a:solidFill>
              </a:rPr>
              <a:t>[</a:t>
            </a:r>
            <a:r>
              <a:rPr lang="en-US" altLang="zh-CN" sz="2400" dirty="0" err="1">
                <a:solidFill>
                  <a:srgbClr val="002A7E"/>
                </a:solidFill>
              </a:rPr>
              <a:t>i</a:t>
            </a:r>
            <a:r>
              <a:rPr lang="en-US" altLang="zh-CN" sz="2400" dirty="0">
                <a:solidFill>
                  <a:srgbClr val="002A7E"/>
                </a:solidFill>
              </a:rPr>
              <a:t>])&amp;&amp;(q-&gt;right-&gt;col&lt;j))</a:t>
            </a:r>
          </a:p>
          <a:p>
            <a:pPr indent="-66675"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2A7E"/>
                </a:solidFill>
              </a:rPr>
              <a:t>           q=q-&gt;right;  </a:t>
            </a:r>
          </a:p>
          <a:p>
            <a:pPr indent="-66675"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2A7E"/>
                </a:solidFill>
              </a:rPr>
              <a:t>     p-&gt;right=q-&gt;right;  q-&gt;right=p; q=</a:t>
            </a:r>
            <a:r>
              <a:rPr lang="en-US" altLang="zh-CN" sz="2400" dirty="0" err="1">
                <a:solidFill>
                  <a:srgbClr val="002A7E"/>
                </a:solidFill>
              </a:rPr>
              <a:t>cp</a:t>
            </a:r>
            <a:r>
              <a:rPr lang="en-US" altLang="zh-CN" sz="2400" dirty="0">
                <a:solidFill>
                  <a:srgbClr val="002A7E"/>
                </a:solidFill>
              </a:rPr>
              <a:t>[j]; </a:t>
            </a:r>
            <a:r>
              <a:rPr lang="en-US" altLang="zh-CN" sz="2000" dirty="0">
                <a:solidFill>
                  <a:schemeClr val="bg2">
                    <a:lumMod val="90000"/>
                    <a:lumOff val="1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/* </a:t>
            </a:r>
            <a:r>
              <a:rPr lang="zh-CN" altLang="en-US" sz="2000" dirty="0">
                <a:solidFill>
                  <a:schemeClr val="bg2">
                    <a:lumMod val="90000"/>
                    <a:lumOff val="1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完成插入 *</a:t>
            </a:r>
            <a:r>
              <a:rPr lang="en-US" altLang="zh-CN" sz="2000" dirty="0">
                <a:solidFill>
                  <a:schemeClr val="bg2">
                    <a:lumMod val="90000"/>
                    <a:lumOff val="1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     </a:t>
            </a:r>
            <a:r>
              <a:rPr lang="en-US" altLang="zh-CN" sz="2400" dirty="0">
                <a:solidFill>
                  <a:srgbClr val="002A7E"/>
                </a:solidFill>
              </a:rPr>
              <a:t>         </a:t>
            </a:r>
          </a:p>
          <a:p>
            <a:pPr indent="-66675">
              <a:buClrTx/>
              <a:buFont typeface="Tahoma" panose="020B0604030504040204" pitchFamily="34" charset="0"/>
              <a:buNone/>
            </a:pPr>
            <a:r>
              <a:rPr lang="en-US" altLang="zh-CN" sz="2400" dirty="0">
                <a:solidFill>
                  <a:srgbClr val="002A7E"/>
                </a:solidFill>
              </a:rPr>
              <a:t>    while((q-&gt;down!=</a:t>
            </a:r>
            <a:r>
              <a:rPr lang="en-US" altLang="zh-CN" sz="2400" dirty="0" err="1">
                <a:solidFill>
                  <a:srgbClr val="002A7E"/>
                </a:solidFill>
              </a:rPr>
              <a:t>cp</a:t>
            </a:r>
            <a:r>
              <a:rPr lang="en-US" altLang="zh-CN" sz="2400" dirty="0">
                <a:solidFill>
                  <a:srgbClr val="002A7E"/>
                </a:solidFill>
              </a:rPr>
              <a:t>[j])&amp;&amp;(q-&gt;down-&gt;row&lt;</a:t>
            </a:r>
            <a:r>
              <a:rPr lang="en-US" altLang="zh-CN" sz="2400" dirty="0" err="1">
                <a:solidFill>
                  <a:srgbClr val="002A7E"/>
                </a:solidFill>
              </a:rPr>
              <a:t>i</a:t>
            </a:r>
            <a:r>
              <a:rPr lang="en-US" altLang="zh-CN" sz="2400" dirty="0">
                <a:solidFill>
                  <a:srgbClr val="002A7E"/>
                </a:solidFill>
              </a:rPr>
              <a:t>))    </a:t>
            </a:r>
          </a:p>
          <a:p>
            <a:pPr indent="-66675">
              <a:buClrTx/>
              <a:buFont typeface="Tahoma" panose="020B0604030504040204" pitchFamily="34" charset="0"/>
              <a:buNone/>
            </a:pPr>
            <a:r>
              <a:rPr lang="en-US" altLang="zh-CN" sz="2400" dirty="0">
                <a:solidFill>
                  <a:srgbClr val="002A7E"/>
                </a:solidFill>
              </a:rPr>
              <a:t>           q=q-&gt;down;                          </a:t>
            </a:r>
          </a:p>
          <a:p>
            <a:pPr indent="-66675" algn="ctr">
              <a:buClrTx/>
              <a:buFont typeface="Tahoma" panose="020B0604030504040204" pitchFamily="34" charset="0"/>
              <a:buNone/>
            </a:pPr>
            <a:r>
              <a:rPr lang="en-US" altLang="zh-CN" sz="2400" dirty="0">
                <a:solidFill>
                  <a:srgbClr val="002A7E"/>
                </a:solidFill>
              </a:rPr>
              <a:t> p-&gt;down=q-&gt;</a:t>
            </a:r>
            <a:r>
              <a:rPr lang="en-US" altLang="zh-CN" sz="2400" dirty="0" err="1">
                <a:solidFill>
                  <a:srgbClr val="002A7E"/>
                </a:solidFill>
              </a:rPr>
              <a:t>down;q</a:t>
            </a:r>
            <a:r>
              <a:rPr lang="en-US" altLang="zh-CN" sz="2400" dirty="0">
                <a:solidFill>
                  <a:srgbClr val="002A7E"/>
                </a:solidFill>
              </a:rPr>
              <a:t>-&gt;down=p;        </a:t>
            </a:r>
            <a:r>
              <a:rPr lang="en-US" altLang="zh-CN" sz="2000" dirty="0">
                <a:solidFill>
                  <a:schemeClr val="bg2">
                    <a:lumMod val="90000"/>
                    <a:lumOff val="1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/* </a:t>
            </a:r>
            <a:r>
              <a:rPr lang="zh-CN" altLang="en-US" sz="2000" dirty="0">
                <a:solidFill>
                  <a:schemeClr val="bg2">
                    <a:lumMod val="90000"/>
                    <a:lumOff val="1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完成插入 *</a:t>
            </a:r>
            <a:r>
              <a:rPr lang="en-US" altLang="zh-CN" sz="2000" dirty="0">
                <a:solidFill>
                  <a:schemeClr val="bg2">
                    <a:lumMod val="90000"/>
                    <a:lumOff val="1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</a:p>
          <a:p>
            <a:pPr indent="-66675">
              <a:buClrTx/>
              <a:buFont typeface="Tahoma" panose="020B0604030504040204" pitchFamily="34" charset="0"/>
              <a:buNone/>
            </a:pPr>
            <a:r>
              <a:rPr lang="en-US" altLang="zh-CN" sz="2400" dirty="0">
                <a:solidFill>
                  <a:srgbClr val="002A7E"/>
                </a:solidFill>
              </a:rPr>
              <a:t>  }</a:t>
            </a:r>
          </a:p>
          <a:p>
            <a:pPr indent="-66675">
              <a:buClrTx/>
              <a:buFont typeface="Tahoma" panose="020B0604030504040204" pitchFamily="34" charset="0"/>
              <a:buNone/>
            </a:pPr>
            <a:r>
              <a:rPr lang="en-US" altLang="zh-CN" sz="2400" dirty="0">
                <a:solidFill>
                  <a:srgbClr val="002A7E"/>
                </a:solidFill>
              </a:rPr>
              <a:t>  return(head);</a:t>
            </a:r>
          </a:p>
          <a:p>
            <a:pPr indent="-66675">
              <a:buClrTx/>
              <a:buFont typeface="Tahoma" panose="020B0604030504040204" pitchFamily="34" charset="0"/>
              <a:buNone/>
            </a:pPr>
            <a:r>
              <a:rPr lang="en-US" altLang="zh-CN" sz="2400" dirty="0">
                <a:solidFill>
                  <a:srgbClr val="002A7E"/>
                </a:solidFill>
              </a:rPr>
              <a:t>}</a:t>
            </a:r>
          </a:p>
          <a:p>
            <a:pPr indent="-66675" algn="ctr"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时间复杂度为</a:t>
            </a: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O(</a:t>
            </a:r>
            <a:r>
              <a:rPr lang="en-US" altLang="zh-CN" sz="28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t×s</a:t>
            </a: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endParaRPr lang="en-US" altLang="zh-CN" sz="2400" dirty="0">
              <a:solidFill>
                <a:srgbClr val="002A7E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indent="-66675"/>
            <a:endParaRPr lang="zh-CN" altLang="en-US" sz="2400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188913"/>
            <a:ext cx="8540750" cy="792162"/>
          </a:xfrm>
        </p:spPr>
        <p:txBody>
          <a:bodyPr/>
          <a:lstStyle/>
          <a:p>
            <a:r>
              <a:rPr lang="zh-CN" altLang="en-US">
                <a:solidFill>
                  <a:srgbClr val="0000FF"/>
                </a:solidFill>
              </a:rPr>
              <a:t>本章主要内容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1640" y="1628800"/>
            <a:ext cx="6583363" cy="37338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数组的定义及使用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特殊矩阵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广义表的定义及使用</a:t>
            </a:r>
          </a:p>
        </p:txBody>
      </p:sp>
    </p:spTree>
    <p:extLst>
      <p:ext uri="{BB962C8B-B14F-4D97-AF65-F5344CB8AC3E}">
        <p14:creationId xmlns:p14="http://schemas.microsoft.com/office/powerpoint/2010/main" val="1570199656"/>
      </p:ext>
    </p:extLst>
  </p:cSld>
  <p:clrMapOvr>
    <a:masterClrMapping/>
  </p:clrMapOvr>
  <p:transition spd="slow">
    <p:strips dir="ru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89706"/>
            <a:ext cx="7793038" cy="6477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zh-CN" altLang="zh-CN" sz="3600" dirty="0"/>
              <a:t> </a:t>
            </a:r>
            <a:r>
              <a:rPr lang="en-US" altLang="zh-CN" sz="3600" dirty="0"/>
              <a:t>5</a:t>
            </a:r>
            <a:r>
              <a:rPr lang="zh-CN" altLang="zh-CN" sz="3600" dirty="0"/>
              <a:t>.</a:t>
            </a:r>
            <a:r>
              <a:rPr lang="en-US" altLang="zh-CN" sz="3600" dirty="0"/>
              <a:t>3 </a:t>
            </a:r>
            <a:r>
              <a:rPr lang="zh-CN" altLang="en-US" sz="3600" dirty="0"/>
              <a:t>广义表</a:t>
            </a:r>
          </a:p>
        </p:txBody>
      </p:sp>
      <p:sp>
        <p:nvSpPr>
          <p:cNvPr id="2" name="矩形 1"/>
          <p:cNvSpPr/>
          <p:nvPr/>
        </p:nvSpPr>
        <p:spPr>
          <a:xfrm>
            <a:off x="354737" y="1099415"/>
            <a:ext cx="2993127" cy="598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0" hangingPunct="0">
              <a:lnSpc>
                <a:spcPct val="115000"/>
              </a:lnSpc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</a:pPr>
            <a:r>
              <a:rPr lang="zh-CN" altLang="en-US" sz="32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广义表定义</a:t>
            </a:r>
          </a:p>
        </p:txBody>
      </p:sp>
      <p:sp>
        <p:nvSpPr>
          <p:cNvPr id="3" name="矩形 2"/>
          <p:cNvSpPr/>
          <p:nvPr/>
        </p:nvSpPr>
        <p:spPr>
          <a:xfrm>
            <a:off x="686987" y="1792014"/>
            <a:ext cx="7501587" cy="867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400050" lvl="1" indent="-457200">
              <a:lnSpc>
                <a:spcPct val="90000"/>
              </a:lnSpc>
              <a:buSzPct val="60000"/>
              <a:buFont typeface="Wingdings" panose="05000000000000000000" pitchFamily="2" charset="2"/>
              <a:buChar char="n"/>
            </a:pPr>
            <a:r>
              <a:rPr lang="zh-CN" altLang="en-US" sz="28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广义表：</a:t>
            </a:r>
            <a:r>
              <a:rPr lang="en-US" altLang="zh-CN" sz="2800" i="1" dirty="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800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≥0</a:t>
            </a:r>
            <a:r>
              <a:rPr lang="zh-CN" altLang="en-US" sz="2800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个元素</a:t>
            </a:r>
            <a:r>
              <a:rPr lang="en-US" altLang="zh-CN" sz="2800" i="1" dirty="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800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800" i="1" dirty="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800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…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800" i="1" dirty="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800" i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2800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的有限序列，也称</a:t>
            </a:r>
            <a:r>
              <a:rPr lang="zh-CN" altLang="en-US" sz="28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列表</a:t>
            </a:r>
            <a:r>
              <a:rPr lang="zh-CN" altLang="en-US" sz="2800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r>
              <a:rPr lang="en-US" altLang="zh-CN" sz="2800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</a:p>
        </p:txBody>
      </p:sp>
      <p:sp>
        <p:nvSpPr>
          <p:cNvPr id="4" name="矩形 3"/>
          <p:cNvSpPr/>
          <p:nvPr/>
        </p:nvSpPr>
        <p:spPr>
          <a:xfrm>
            <a:off x="2284155" y="2514532"/>
            <a:ext cx="43220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Ls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＝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800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800" i="1" dirty="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800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…</a:t>
            </a:r>
            <a:r>
              <a:rPr lang="en-US" altLang="zh-CN" sz="2800" i="1" dirty="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800" i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80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… 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800" i="1" dirty="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800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6257700" y="296981"/>
            <a:ext cx="2447925" cy="1268412"/>
          </a:xfrm>
          <a:prstGeom prst="cloudCallout">
            <a:avLst>
              <a:gd name="adj1" fmla="val -119352"/>
              <a:gd name="adj2" fmla="val 320605"/>
            </a:avLst>
          </a:prstGeom>
          <a:noFill/>
          <a:ln w="9525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Arial" panose="020B0604020202020204" pitchFamily="34" charset="0"/>
              </a:rPr>
              <a:t>注意：表尾一定是广义表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28233" y="4539266"/>
            <a:ext cx="7833862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 kern="1200">
                <a:solidFill>
                  <a:srgbClr val="99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 kern="1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 kern="12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 kern="1200">
                <a:solidFill>
                  <a:srgbClr val="993300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仿宋_GB2312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90000"/>
              </a:lnSpc>
              <a:spcBef>
                <a:spcPct val="0"/>
              </a:spcBef>
              <a:buClrTx/>
              <a:buSzPct val="60000"/>
              <a:buNone/>
            </a:pP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336792" y="3108598"/>
            <a:ext cx="8201975" cy="3538000"/>
            <a:chOff x="217424" y="3108598"/>
            <a:chExt cx="8201975" cy="3538000"/>
          </a:xfrm>
        </p:grpSpPr>
        <p:sp>
          <p:nvSpPr>
            <p:cNvPr id="11" name="矩形 10"/>
            <p:cNvSpPr/>
            <p:nvPr/>
          </p:nvSpPr>
          <p:spPr>
            <a:xfrm>
              <a:off x="217424" y="3108598"/>
              <a:ext cx="8201975" cy="353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500736" y="3753086"/>
              <a:ext cx="7918663" cy="75656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400050" lvl="1" indent="-457200">
                <a:lnSpc>
                  <a:spcPct val="90000"/>
                </a:lnSpc>
                <a:buSzPct val="60000"/>
                <a:buFont typeface="Wingdings" panose="05000000000000000000" pitchFamily="2" charset="2"/>
                <a:buChar char="n"/>
              </a:pPr>
              <a:r>
                <a:rPr lang="en-US" altLang="zh-CN" i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a</a:t>
              </a:r>
              <a:r>
                <a:rPr lang="en-US" altLang="zh-CN" i="1" baseline="-25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i</a:t>
              </a:r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第</a:t>
              </a:r>
              <a:r>
                <a:rPr lang="en-US" altLang="zh-CN" i="1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i</a:t>
              </a:r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个元素</a:t>
              </a:r>
              <a:r>
                <a:rPr lang="en-US" altLang="zh-CN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,</a:t>
              </a:r>
              <a:r>
                <a:rPr lang="en-US" altLang="zh-CN" i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 a</a:t>
              </a:r>
              <a:r>
                <a:rPr lang="en-US" altLang="zh-CN" i="1" baseline="-25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i</a:t>
              </a:r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可以是</a:t>
              </a:r>
              <a:r>
                <a:rPr lang="zh-CN" altLang="en-US" dirty="0">
                  <a:solidFill>
                    <a:srgbClr val="FF3399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单个元素</a:t>
              </a:r>
              <a:r>
                <a:rPr lang="zh-CN" altLang="en-US" dirty="0">
                  <a:solidFill>
                    <a:srgbClr val="3333CC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，</a:t>
              </a:r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称为广义表的</a:t>
              </a:r>
              <a:r>
                <a:rPr lang="zh-CN" altLang="en-US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原子</a:t>
              </a:r>
              <a:r>
                <a:rPr lang="zh-CN" altLang="en-US" dirty="0">
                  <a:solidFill>
                    <a:srgbClr val="3333CC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，</a:t>
              </a:r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也可以是</a:t>
              </a:r>
              <a:r>
                <a:rPr lang="zh-CN" altLang="en-US" dirty="0">
                  <a:solidFill>
                    <a:srgbClr val="FF3399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广义表</a:t>
              </a:r>
              <a:r>
                <a:rPr lang="zh-CN" altLang="en-US" dirty="0">
                  <a:solidFill>
                    <a:srgbClr val="3333CC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，</a:t>
              </a:r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称为广义表的</a:t>
              </a:r>
              <a:r>
                <a:rPr lang="zh-CN" altLang="en-US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子表</a:t>
              </a:r>
              <a:r>
                <a:rPr lang="zh-CN" altLang="en-US" dirty="0">
                  <a:solidFill>
                    <a:srgbClr val="3333CC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。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500736" y="5343564"/>
              <a:ext cx="7519139" cy="461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342900" indent="-342900">
                <a:buSzPct val="60000"/>
                <a:buFont typeface="Wingdings" panose="05000000000000000000" pitchFamily="2" charset="2"/>
                <a:buChar char="n"/>
              </a:pPr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广义表所含</a:t>
              </a:r>
              <a:r>
                <a:rPr lang="zh-CN" altLang="en-US" dirty="0">
                  <a:solidFill>
                    <a:srgbClr val="FF3399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括弧的重数</a:t>
              </a:r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称为广义表的</a:t>
              </a:r>
              <a:r>
                <a:rPr lang="zh-CN" altLang="en-US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深度</a:t>
              </a:r>
              <a:r>
                <a:rPr lang="zh-CN" altLang="en-US" dirty="0">
                  <a:solidFill>
                    <a:srgbClr val="3333CC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。</a:t>
              </a:r>
              <a:endParaRPr lang="en-US" altLang="zh-CN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500736" y="5843278"/>
              <a:ext cx="7891166" cy="461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342900" lvl="1" indent="-342900">
                <a:buSzPct val="60000"/>
                <a:buFont typeface="Wingdings" panose="05000000000000000000" pitchFamily="2" charset="2"/>
                <a:buChar char="n"/>
              </a:pPr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广义表</a:t>
              </a:r>
              <a:r>
                <a:rPr lang="zh-CN" altLang="en-US" dirty="0">
                  <a:solidFill>
                    <a:srgbClr val="FF3399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最外层</a:t>
              </a:r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包含元素个数称为广义表的</a:t>
              </a:r>
              <a:r>
                <a:rPr lang="zh-CN" altLang="en-US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长度</a:t>
              </a:r>
              <a:r>
                <a:rPr lang="zh-CN" altLang="en-US" dirty="0">
                  <a:solidFill>
                    <a:srgbClr val="3333CC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。</a:t>
              </a:r>
              <a:endParaRPr lang="en-US" altLang="zh-CN" dirty="0">
                <a:solidFill>
                  <a:srgbClr val="3333CC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500736" y="3289961"/>
              <a:ext cx="5614037" cy="4247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400050" lvl="1" indent="-457200">
                <a:lnSpc>
                  <a:spcPct val="90000"/>
                </a:lnSpc>
                <a:buSzPct val="60000"/>
                <a:buFont typeface="Wingdings" panose="05000000000000000000" pitchFamily="2" charset="2"/>
                <a:buChar char="n"/>
              </a:pPr>
              <a:r>
                <a:rPr lang="en-US" altLang="zh-CN" i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LS:</a:t>
              </a:r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广义表表名   通常用大写字母表示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500736" y="4548041"/>
              <a:ext cx="7918663" cy="7571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lvl="1" indent="-342900">
                <a:lnSpc>
                  <a:spcPct val="90000"/>
                </a:lnSpc>
                <a:buSzPct val="60000"/>
                <a:buFont typeface="Wingdings" panose="05000000000000000000" pitchFamily="2" charset="2"/>
                <a:buChar char="n"/>
              </a:pPr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当</a:t>
              </a:r>
              <a:r>
                <a:rPr lang="en-US" altLang="zh-CN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Ls</a:t>
              </a:r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非空时，</a:t>
              </a:r>
              <a:r>
                <a:rPr lang="en-US" altLang="zh-CN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 a1</a:t>
              </a:r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为</a:t>
              </a:r>
              <a:r>
                <a:rPr lang="en-US" altLang="zh-CN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Ls</a:t>
              </a:r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的</a:t>
              </a:r>
              <a:r>
                <a:rPr lang="zh-CN" altLang="en-US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表头</a:t>
              </a:r>
              <a:r>
                <a:rPr lang="en-US" altLang="zh-CN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(Head)</a:t>
              </a:r>
              <a:r>
                <a:rPr lang="zh-CN" altLang="en-US" dirty="0">
                  <a:solidFill>
                    <a:srgbClr val="3333CC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，</a:t>
              </a:r>
              <a:r>
                <a:rPr lang="zh-CN" altLang="en-US" dirty="0">
                  <a:solidFill>
                    <a:srgbClr val="FF3399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其余元素组成的表</a:t>
              </a:r>
              <a:r>
                <a:rPr lang="en-US" altLang="zh-CN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(a2</a:t>
              </a:r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，</a:t>
              </a:r>
              <a:r>
                <a:rPr lang="en-US" altLang="zh-CN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a3</a:t>
              </a:r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，</a:t>
              </a:r>
              <a:r>
                <a:rPr lang="en-US" altLang="zh-CN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…</a:t>
              </a:r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，</a:t>
              </a:r>
              <a:r>
                <a:rPr lang="en-US" altLang="zh-CN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an)</a:t>
              </a:r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为</a:t>
              </a:r>
              <a:r>
                <a:rPr lang="zh-CN" altLang="en-US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表尾</a:t>
              </a:r>
              <a:r>
                <a:rPr lang="en-US" altLang="zh-CN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(Tail)</a:t>
              </a:r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，空表无表头表尾</a:t>
              </a:r>
            </a:p>
          </p:txBody>
        </p:sp>
      </p:grpSp>
    </p:spTree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1119103"/>
            <a:ext cx="3240162" cy="6477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0" hangingPunct="0">
              <a:lnSpc>
                <a:spcPct val="115000"/>
              </a:lnSpc>
              <a:spcBef>
                <a:spcPct val="20000"/>
              </a:spcBef>
              <a:buClr>
                <a:schemeClr val="folHlink"/>
              </a:buClr>
              <a:buSzPct val="80000"/>
            </a:pPr>
            <a:r>
              <a:rPr lang="zh-CN" altLang="en-US" sz="32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广义表举例</a:t>
            </a:r>
          </a:p>
        </p:txBody>
      </p:sp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294730" y="5494518"/>
            <a:ext cx="8569325" cy="867930"/>
          </a:xfrm>
          <a:prstGeom prst="rect">
            <a:avLst/>
          </a:prstGeom>
          <a:solidFill>
            <a:srgbClr val="AFFFEA"/>
          </a:solidFill>
          <a:ln>
            <a:noFill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0000FF"/>
              </a:buClr>
              <a:buSzPct val="60000"/>
            </a:pPr>
            <a:r>
              <a:rPr lang="zh-CN" altLang="en-US" sz="2800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注：一般大写字母表示广义表（或子表），小写字母表示单个元素（或原子） 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395536" y="189706"/>
            <a:ext cx="779303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r>
              <a:rPr lang="zh-CN" altLang="zh-CN" sz="3600" dirty="0"/>
              <a:t> </a:t>
            </a:r>
            <a:r>
              <a:rPr lang="en-US" altLang="zh-CN" sz="3600" dirty="0"/>
              <a:t>5</a:t>
            </a:r>
            <a:r>
              <a:rPr lang="zh-CN" altLang="zh-CN" sz="3600" dirty="0"/>
              <a:t>.</a:t>
            </a:r>
            <a:r>
              <a:rPr lang="en-US" altLang="zh-CN" sz="3600" dirty="0"/>
              <a:t>3 </a:t>
            </a:r>
            <a:r>
              <a:rPr lang="zh-CN" altLang="en-US" sz="3600" dirty="0"/>
              <a:t>广义表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449296" y="2838180"/>
            <a:ext cx="8414759" cy="1089529"/>
            <a:chOff x="449296" y="2838180"/>
            <a:chExt cx="8414759" cy="1089529"/>
          </a:xfrm>
        </p:grpSpPr>
        <p:sp>
          <p:nvSpPr>
            <p:cNvPr id="4" name="矩形 3"/>
            <p:cNvSpPr/>
            <p:nvPr/>
          </p:nvSpPr>
          <p:spPr>
            <a:xfrm>
              <a:off x="449296" y="2838180"/>
              <a:ext cx="3592314" cy="4247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indent="0">
                <a:lnSpc>
                  <a:spcPct val="90000"/>
                </a:lnSpc>
                <a:buClr>
                  <a:srgbClr val="0000FF"/>
                </a:buClr>
                <a:buNone/>
              </a:pPr>
              <a:r>
                <a:rPr lang="en-US" altLang="zh-CN" dirty="0">
                  <a:solidFill>
                    <a:schemeClr val="tx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C</a:t>
              </a:r>
              <a:r>
                <a:rPr lang="zh-CN" altLang="en-US" dirty="0">
                  <a:solidFill>
                    <a:schemeClr val="tx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＝（</a:t>
              </a:r>
              <a:r>
                <a:rPr lang="en-US" altLang="zh-CN" dirty="0">
                  <a:solidFill>
                    <a:schemeClr val="tx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a ,</a:t>
              </a:r>
              <a:r>
                <a:rPr lang="zh-CN" altLang="en-US" dirty="0">
                  <a:solidFill>
                    <a:schemeClr val="tx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（</a:t>
              </a:r>
              <a:r>
                <a:rPr lang="en-US" altLang="zh-CN" dirty="0">
                  <a:solidFill>
                    <a:schemeClr val="tx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d , e , f</a:t>
              </a:r>
              <a:r>
                <a:rPr lang="zh-CN" altLang="en-US" dirty="0">
                  <a:solidFill>
                    <a:schemeClr val="tx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））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4292055" y="2838180"/>
              <a:ext cx="4572000" cy="108952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0" indent="0">
                <a:lnSpc>
                  <a:spcPct val="90000"/>
                </a:lnSpc>
                <a:buClr>
                  <a:srgbClr val="0000FF"/>
                </a:buClr>
                <a:buNone/>
              </a:pPr>
              <a:r>
                <a:rPr lang="zh-CN" altLang="en-US" dirty="0">
                  <a:solidFill>
                    <a:schemeClr val="tx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长度为</a:t>
              </a:r>
              <a:r>
                <a:rPr lang="en-US" altLang="zh-CN" dirty="0">
                  <a:solidFill>
                    <a:schemeClr val="tx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2</a:t>
              </a:r>
              <a:r>
                <a:rPr lang="zh-CN" altLang="en-US" dirty="0">
                  <a:solidFill>
                    <a:schemeClr val="tx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的列表，第一个元素是</a:t>
              </a:r>
              <a:r>
                <a:rPr lang="zh-CN" altLang="en-US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原子</a:t>
              </a:r>
              <a:r>
                <a:rPr lang="en-US" altLang="zh-CN" dirty="0">
                  <a:solidFill>
                    <a:schemeClr val="tx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a</a:t>
              </a:r>
              <a:r>
                <a:rPr lang="zh-CN" altLang="en-US" dirty="0">
                  <a:solidFill>
                    <a:schemeClr val="tx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，第二个元素是</a:t>
              </a:r>
              <a:r>
                <a:rPr lang="zh-CN" altLang="en-US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子表</a:t>
              </a:r>
              <a:r>
                <a:rPr lang="zh-CN" altLang="en-US" dirty="0">
                  <a:solidFill>
                    <a:schemeClr val="tx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（</a:t>
              </a:r>
              <a:r>
                <a:rPr lang="en-US" altLang="zh-CN" dirty="0">
                  <a:solidFill>
                    <a:schemeClr val="tx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d , e , f</a:t>
              </a:r>
              <a:r>
                <a:rPr lang="zh-CN" altLang="en-US" dirty="0">
                  <a:solidFill>
                    <a:schemeClr val="tx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）。</a:t>
              </a: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449295" y="2381838"/>
            <a:ext cx="6352683" cy="424732"/>
            <a:chOff x="449295" y="2381838"/>
            <a:chExt cx="6352683" cy="424732"/>
          </a:xfrm>
        </p:grpSpPr>
        <p:sp>
          <p:nvSpPr>
            <p:cNvPr id="3" name="矩形 2"/>
            <p:cNvSpPr/>
            <p:nvPr/>
          </p:nvSpPr>
          <p:spPr>
            <a:xfrm>
              <a:off x="449295" y="2381838"/>
              <a:ext cx="2008138" cy="4247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indent="0">
                <a:lnSpc>
                  <a:spcPct val="90000"/>
                </a:lnSpc>
                <a:buClr>
                  <a:srgbClr val="0000FF"/>
                </a:buClr>
                <a:buNone/>
              </a:pPr>
              <a:r>
                <a:rPr lang="en-US" altLang="zh-CN" dirty="0">
                  <a:solidFill>
                    <a:schemeClr val="tx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B</a:t>
              </a:r>
              <a:r>
                <a:rPr lang="zh-CN" altLang="en-US" dirty="0">
                  <a:solidFill>
                    <a:schemeClr val="tx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＝（</a:t>
              </a:r>
              <a:r>
                <a:rPr lang="en-US" altLang="zh-CN" dirty="0">
                  <a:solidFill>
                    <a:schemeClr val="tx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b , c</a:t>
              </a:r>
              <a:r>
                <a:rPr lang="zh-CN" altLang="en-US" dirty="0">
                  <a:solidFill>
                    <a:schemeClr val="tx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）</a:t>
              </a:r>
            </a:p>
          </p:txBody>
        </p:sp>
        <p:sp>
          <p:nvSpPr>
            <p:cNvPr id="9" name="矩形 8"/>
            <p:cNvSpPr/>
            <p:nvPr/>
          </p:nvSpPr>
          <p:spPr>
            <a:xfrm>
              <a:off x="4308988" y="2381838"/>
              <a:ext cx="2492990" cy="4247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indent="0">
                <a:lnSpc>
                  <a:spcPct val="90000"/>
                </a:lnSpc>
                <a:buClr>
                  <a:srgbClr val="0000FF"/>
                </a:buClr>
                <a:buNone/>
              </a:pPr>
              <a:r>
                <a:rPr lang="zh-CN" altLang="en-US" dirty="0">
                  <a:solidFill>
                    <a:schemeClr val="tx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长度为</a:t>
              </a:r>
              <a:r>
                <a:rPr lang="en-US" altLang="zh-CN" dirty="0">
                  <a:solidFill>
                    <a:schemeClr val="tx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2</a:t>
              </a:r>
              <a:r>
                <a:rPr lang="zh-CN" altLang="en-US" dirty="0">
                  <a:solidFill>
                    <a:schemeClr val="tx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的列表。</a:t>
              </a: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449295" y="1914937"/>
            <a:ext cx="6671559" cy="424732"/>
            <a:chOff x="449295" y="1914937"/>
            <a:chExt cx="6671559" cy="424732"/>
          </a:xfrm>
        </p:grpSpPr>
        <p:sp>
          <p:nvSpPr>
            <p:cNvPr id="2" name="矩形 1"/>
            <p:cNvSpPr/>
            <p:nvPr/>
          </p:nvSpPr>
          <p:spPr>
            <a:xfrm>
              <a:off x="449295" y="1914937"/>
              <a:ext cx="1504081" cy="4247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indent="0">
                <a:lnSpc>
                  <a:spcPct val="90000"/>
                </a:lnSpc>
                <a:buClr>
                  <a:srgbClr val="0000FF"/>
                </a:buClr>
                <a:buNone/>
              </a:pPr>
              <a:r>
                <a:rPr lang="en-US" altLang="zh-CN" dirty="0">
                  <a:solidFill>
                    <a:schemeClr val="tx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A</a:t>
              </a:r>
              <a:r>
                <a:rPr lang="zh-CN" altLang="en-US" dirty="0">
                  <a:solidFill>
                    <a:schemeClr val="tx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＝（ ）</a:t>
              </a:r>
            </a:p>
          </p:txBody>
        </p:sp>
        <p:sp>
          <p:nvSpPr>
            <p:cNvPr id="10" name="矩形 9"/>
            <p:cNvSpPr/>
            <p:nvPr/>
          </p:nvSpPr>
          <p:spPr>
            <a:xfrm>
              <a:off x="4320087" y="1914937"/>
              <a:ext cx="2800767" cy="4247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indent="0">
                <a:lnSpc>
                  <a:spcPct val="90000"/>
                </a:lnSpc>
                <a:buClr>
                  <a:srgbClr val="0000FF"/>
                </a:buClr>
                <a:buNone/>
              </a:pPr>
              <a:r>
                <a:rPr lang="zh-CN" altLang="en-US" dirty="0">
                  <a:solidFill>
                    <a:schemeClr val="tx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空表，其长度为</a:t>
              </a:r>
              <a:r>
                <a:rPr lang="en-US" altLang="zh-CN" dirty="0">
                  <a:solidFill>
                    <a:schemeClr val="tx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0</a:t>
              </a:r>
              <a:r>
                <a:rPr lang="zh-CN" altLang="en-US" dirty="0">
                  <a:solidFill>
                    <a:schemeClr val="tx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。</a:t>
              </a: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449295" y="3977731"/>
            <a:ext cx="8414760" cy="757130"/>
            <a:chOff x="449295" y="3977731"/>
            <a:chExt cx="8414760" cy="757130"/>
          </a:xfrm>
        </p:grpSpPr>
        <p:sp>
          <p:nvSpPr>
            <p:cNvPr id="5" name="矩形 4"/>
            <p:cNvSpPr/>
            <p:nvPr/>
          </p:nvSpPr>
          <p:spPr>
            <a:xfrm>
              <a:off x="449295" y="3977731"/>
              <a:ext cx="2224163" cy="4247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indent="0">
                <a:lnSpc>
                  <a:spcPct val="90000"/>
                </a:lnSpc>
                <a:buClr>
                  <a:srgbClr val="0000FF"/>
                </a:buClr>
                <a:buNone/>
              </a:pPr>
              <a:r>
                <a:rPr lang="en-US" altLang="zh-CN" dirty="0">
                  <a:solidFill>
                    <a:schemeClr val="tx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D=(A , B , C)</a:t>
              </a:r>
              <a:endParaRPr lang="zh-CN" altLang="en-US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4292055" y="3977731"/>
              <a:ext cx="4572000" cy="75713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0" indent="0">
                <a:lnSpc>
                  <a:spcPct val="90000"/>
                </a:lnSpc>
                <a:buClr>
                  <a:srgbClr val="0000FF"/>
                </a:buClr>
                <a:buNone/>
              </a:pPr>
              <a:r>
                <a:rPr lang="zh-CN" altLang="en-US" dirty="0">
                  <a:solidFill>
                    <a:schemeClr val="tx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长度为</a:t>
              </a:r>
              <a:r>
                <a:rPr lang="en-US" altLang="zh-CN" dirty="0">
                  <a:solidFill>
                    <a:schemeClr val="tx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3</a:t>
              </a:r>
              <a:r>
                <a:rPr lang="zh-CN" altLang="en-US" dirty="0">
                  <a:solidFill>
                    <a:schemeClr val="tx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的列表，其中三个元素都是</a:t>
              </a:r>
              <a:r>
                <a:rPr lang="zh-CN" altLang="en-US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子表</a:t>
              </a:r>
              <a:r>
                <a:rPr lang="zh-CN" altLang="en-US" dirty="0">
                  <a:solidFill>
                    <a:schemeClr val="tx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。</a:t>
              </a: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449295" y="4775678"/>
            <a:ext cx="8336298" cy="424732"/>
            <a:chOff x="449295" y="4775678"/>
            <a:chExt cx="8336298" cy="424732"/>
          </a:xfrm>
        </p:grpSpPr>
        <p:sp>
          <p:nvSpPr>
            <p:cNvPr id="6" name="矩形 5"/>
            <p:cNvSpPr/>
            <p:nvPr/>
          </p:nvSpPr>
          <p:spPr>
            <a:xfrm>
              <a:off x="449295" y="4775678"/>
              <a:ext cx="1936131" cy="4247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indent="0">
                <a:lnSpc>
                  <a:spcPct val="90000"/>
                </a:lnSpc>
                <a:buClr>
                  <a:srgbClr val="0000FF"/>
                </a:buClr>
                <a:buNone/>
              </a:pPr>
              <a:r>
                <a:rPr lang="en-US" altLang="zh-CN" dirty="0">
                  <a:solidFill>
                    <a:schemeClr val="tx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E</a:t>
              </a:r>
              <a:r>
                <a:rPr lang="zh-CN" altLang="en-US" dirty="0">
                  <a:solidFill>
                    <a:schemeClr val="tx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＝（</a:t>
              </a:r>
              <a:r>
                <a:rPr lang="en-US" altLang="zh-CN" dirty="0">
                  <a:solidFill>
                    <a:schemeClr val="tx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a , E</a:t>
              </a:r>
              <a:r>
                <a:rPr lang="zh-CN" altLang="en-US" dirty="0">
                  <a:solidFill>
                    <a:schemeClr val="tx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）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4292055" y="4775678"/>
              <a:ext cx="4493538" cy="4247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indent="0">
                <a:lnSpc>
                  <a:spcPct val="90000"/>
                </a:lnSpc>
                <a:buClr>
                  <a:srgbClr val="0000FF"/>
                </a:buClr>
                <a:buNone/>
              </a:pPr>
              <a:r>
                <a:rPr lang="zh-CN" altLang="en-US" dirty="0">
                  <a:solidFill>
                    <a:schemeClr val="tx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长度为</a:t>
              </a:r>
              <a:r>
                <a:rPr lang="en-US" altLang="zh-CN" dirty="0">
                  <a:solidFill>
                    <a:schemeClr val="tx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2</a:t>
              </a:r>
              <a:r>
                <a:rPr lang="zh-CN" altLang="en-US" dirty="0">
                  <a:solidFill>
                    <a:schemeClr val="tx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的列表，是一个</a:t>
              </a:r>
              <a:r>
                <a:rPr lang="zh-CN" altLang="en-US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递归表</a:t>
              </a:r>
              <a:r>
                <a:rPr lang="zh-CN" altLang="en-US" dirty="0">
                  <a:solidFill>
                    <a:schemeClr val="tx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 </a:t>
              </a:r>
            </a:p>
          </p:txBody>
        </p:sp>
      </p:grpSp>
    </p:spTree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5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-5122" y="1131185"/>
            <a:ext cx="4414118" cy="719137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l" eaLnBrk="0" hangingPunct="0">
              <a:lnSpc>
                <a:spcPct val="115000"/>
              </a:lnSpc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</a:pPr>
            <a:r>
              <a:rPr lang="zh-CN" altLang="en-US" sz="32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广义表的图形表示</a:t>
            </a:r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157663" y="4397214"/>
            <a:ext cx="8964613" cy="1692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广义表的特点：</a:t>
            </a:r>
          </a:p>
          <a:p>
            <a:pPr eaLnBrk="1" hangingPunct="1">
              <a:buFontTx/>
              <a:buAutoNum type="circleNumDbPlain"/>
            </a:pPr>
            <a:r>
              <a:rPr lang="zh-CN" altLang="en-US" sz="20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广义表中的元素可以是原子也可以是子表，广义表是一个</a:t>
            </a:r>
            <a:r>
              <a:rPr lang="zh-CN" altLang="en-US" sz="2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多层次结构</a:t>
            </a:r>
          </a:p>
          <a:p>
            <a:pPr eaLnBrk="1" hangingPunct="1">
              <a:buFontTx/>
              <a:buAutoNum type="circleNumDbPlain"/>
            </a:pPr>
            <a:r>
              <a:rPr lang="zh-CN" altLang="en-US" sz="20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广义表是</a:t>
            </a:r>
            <a:r>
              <a:rPr lang="zh-CN" altLang="en-US" sz="2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可以共享</a:t>
            </a:r>
            <a:r>
              <a:rPr lang="zh-CN" altLang="en-US" sz="20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的。如广义表</a:t>
            </a:r>
            <a:r>
              <a:rPr lang="en-US" altLang="zh-CN" sz="20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lang="zh-CN" altLang="en-US" sz="20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是</a:t>
            </a:r>
            <a:r>
              <a:rPr lang="en-US" altLang="zh-CN" sz="20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</a:t>
            </a:r>
            <a:r>
              <a:rPr lang="zh-CN" altLang="en-US" sz="20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的子表</a:t>
            </a:r>
          </a:p>
          <a:p>
            <a:pPr eaLnBrk="1" hangingPunct="1">
              <a:buFontTx/>
              <a:buAutoNum type="circleNumDbPlain"/>
            </a:pPr>
            <a:r>
              <a:rPr lang="zh-CN" altLang="en-US" sz="20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广义表</a:t>
            </a:r>
            <a:r>
              <a:rPr lang="zh-CN" altLang="en-US" sz="2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允许递归</a:t>
            </a:r>
            <a:r>
              <a:rPr lang="zh-CN" altLang="en-US" sz="20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，如广义表</a:t>
            </a:r>
            <a:r>
              <a:rPr lang="en-US" altLang="zh-CN" sz="20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E</a:t>
            </a:r>
            <a:r>
              <a:rPr lang="zh-CN" altLang="en-US" sz="20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是一个递归表</a:t>
            </a:r>
          </a:p>
          <a:p>
            <a:pPr eaLnBrk="1" hangingPunct="1">
              <a:buFontTx/>
              <a:buAutoNum type="circleNumDbPlain"/>
            </a:pPr>
            <a:r>
              <a:rPr lang="zh-CN" altLang="en-US" sz="20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广义表的元素间存在</a:t>
            </a:r>
            <a:r>
              <a:rPr lang="zh-CN" altLang="en-US" sz="2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次序关系</a:t>
            </a:r>
            <a:r>
              <a:rPr lang="zh-CN" altLang="en-US" sz="20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zh-CN" altLang="en-US" sz="2000" dirty="0">
                <a:solidFill>
                  <a:srgbClr val="FF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层次关系</a:t>
            </a:r>
            <a:r>
              <a:rPr lang="zh-CN" altLang="en-US" sz="20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。如</a:t>
            </a:r>
            <a:r>
              <a:rPr lang="en-US" altLang="zh-CN" sz="20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zh-CN" altLang="en-US" sz="20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的深度为</a:t>
            </a:r>
            <a:r>
              <a:rPr lang="en-US" altLang="zh-CN" sz="20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0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0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E</a:t>
            </a:r>
            <a:r>
              <a:rPr lang="zh-CN" altLang="en-US" sz="20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的深度为∞</a:t>
            </a:r>
          </a:p>
        </p:txBody>
      </p:sp>
      <p:grpSp>
        <p:nvGrpSpPr>
          <p:cNvPr id="36872" name="组合 36871"/>
          <p:cNvGrpSpPr/>
          <p:nvPr/>
        </p:nvGrpSpPr>
        <p:grpSpPr>
          <a:xfrm>
            <a:off x="184558" y="1784163"/>
            <a:ext cx="428628" cy="644746"/>
            <a:chOff x="408779" y="1268666"/>
            <a:chExt cx="428628" cy="644746"/>
          </a:xfrm>
        </p:grpSpPr>
        <p:sp>
          <p:nvSpPr>
            <p:cNvPr id="6" name="椭圆 5"/>
            <p:cNvSpPr/>
            <p:nvPr/>
          </p:nvSpPr>
          <p:spPr>
            <a:xfrm>
              <a:off x="483294" y="1682637"/>
              <a:ext cx="269238" cy="230775"/>
            </a:xfrm>
            <a:prstGeom prst="ellipse">
              <a:avLst/>
            </a:prstGeom>
            <a:noFill/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408779" y="1268666"/>
              <a:ext cx="4286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6865" name="组合 36864"/>
          <p:cNvGrpSpPr/>
          <p:nvPr/>
        </p:nvGrpSpPr>
        <p:grpSpPr>
          <a:xfrm>
            <a:off x="959729" y="1784163"/>
            <a:ext cx="1006814" cy="1232879"/>
            <a:chOff x="1634411" y="1333537"/>
            <a:chExt cx="1006814" cy="1232879"/>
          </a:xfrm>
        </p:grpSpPr>
        <p:sp>
          <p:nvSpPr>
            <p:cNvPr id="23" name="椭圆 22"/>
            <p:cNvSpPr/>
            <p:nvPr/>
          </p:nvSpPr>
          <p:spPr>
            <a:xfrm>
              <a:off x="1953273" y="1789874"/>
              <a:ext cx="269238" cy="230775"/>
            </a:xfrm>
            <a:prstGeom prst="ellipse">
              <a:avLst/>
            </a:prstGeom>
            <a:noFill/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1634411" y="2220690"/>
              <a:ext cx="353630" cy="3457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>
                  <a:solidFill>
                    <a:schemeClr val="bg2">
                      <a:lumMod val="90000"/>
                      <a:lumOff val="1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CN" altLang="en-US" sz="1800" dirty="0">
                <a:solidFill>
                  <a:schemeClr val="bg2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2287595" y="2220690"/>
              <a:ext cx="353630" cy="3457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>
                  <a:solidFill>
                    <a:schemeClr val="bg2">
                      <a:lumMod val="90000"/>
                      <a:lumOff val="1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zh-CN" altLang="en-US" sz="1800" dirty="0">
                <a:solidFill>
                  <a:schemeClr val="bg2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6" name="直接连接符 25"/>
            <p:cNvCxnSpPr>
              <a:stCxn id="23" idx="4"/>
              <a:endCxn id="4" idx="0"/>
            </p:cNvCxnSpPr>
            <p:nvPr/>
          </p:nvCxnSpPr>
          <p:spPr>
            <a:xfrm flipH="1">
              <a:off x="1811226" y="2020649"/>
              <a:ext cx="276666" cy="200041"/>
            </a:xfrm>
            <a:prstGeom prst="line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>
              <a:stCxn id="23" idx="4"/>
              <a:endCxn id="25" idx="0"/>
            </p:cNvCxnSpPr>
            <p:nvPr/>
          </p:nvCxnSpPr>
          <p:spPr>
            <a:xfrm>
              <a:off x="2087892" y="2020649"/>
              <a:ext cx="376518" cy="200041"/>
            </a:xfrm>
            <a:prstGeom prst="line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TextBox 7"/>
            <p:cNvSpPr txBox="1"/>
            <p:nvPr/>
          </p:nvSpPr>
          <p:spPr>
            <a:xfrm>
              <a:off x="1945832" y="1333537"/>
              <a:ext cx="4286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6873" name="组合 36872"/>
          <p:cNvGrpSpPr/>
          <p:nvPr/>
        </p:nvGrpSpPr>
        <p:grpSpPr>
          <a:xfrm>
            <a:off x="2313086" y="1784163"/>
            <a:ext cx="1535053" cy="1642238"/>
            <a:chOff x="3101340" y="1167457"/>
            <a:chExt cx="1535053" cy="1642238"/>
          </a:xfrm>
        </p:grpSpPr>
        <p:grpSp>
          <p:nvGrpSpPr>
            <p:cNvPr id="36869" name="组合 36868"/>
            <p:cNvGrpSpPr/>
            <p:nvPr/>
          </p:nvGrpSpPr>
          <p:grpSpPr>
            <a:xfrm>
              <a:off x="3101340" y="1550680"/>
              <a:ext cx="1535053" cy="1259015"/>
              <a:chOff x="3139780" y="1753910"/>
              <a:chExt cx="1535053" cy="1259015"/>
            </a:xfrm>
          </p:grpSpPr>
          <p:cxnSp>
            <p:nvCxnSpPr>
              <p:cNvPr id="15" name="直接连接符 14"/>
              <p:cNvCxnSpPr>
                <a:stCxn id="42" idx="4"/>
                <a:endCxn id="52" idx="0"/>
              </p:cNvCxnSpPr>
              <p:nvPr/>
            </p:nvCxnSpPr>
            <p:spPr>
              <a:xfrm flipH="1">
                <a:off x="3547240" y="2436792"/>
                <a:ext cx="445742" cy="230407"/>
              </a:xfrm>
              <a:prstGeom prst="line">
                <a:avLst/>
              </a:prstGeom>
              <a:ln w="28575">
                <a:solidFill>
                  <a:schemeClr val="accent6">
                    <a:lumMod val="60000"/>
                    <a:lumOff val="40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/>
              <p:cNvCxnSpPr>
                <a:stCxn id="42" idx="4"/>
                <a:endCxn id="35" idx="0"/>
              </p:cNvCxnSpPr>
              <p:nvPr/>
            </p:nvCxnSpPr>
            <p:spPr>
              <a:xfrm flipH="1">
                <a:off x="3989277" y="2436792"/>
                <a:ext cx="3705" cy="230407"/>
              </a:xfrm>
              <a:prstGeom prst="line">
                <a:avLst/>
              </a:prstGeom>
              <a:ln w="28575">
                <a:solidFill>
                  <a:schemeClr val="accent6">
                    <a:lumMod val="60000"/>
                    <a:lumOff val="40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>
                <a:stCxn id="42" idx="4"/>
                <a:endCxn id="46" idx="0"/>
              </p:cNvCxnSpPr>
              <p:nvPr/>
            </p:nvCxnSpPr>
            <p:spPr>
              <a:xfrm>
                <a:off x="3992982" y="2436792"/>
                <a:ext cx="505036" cy="216545"/>
              </a:xfrm>
              <a:prstGeom prst="line">
                <a:avLst/>
              </a:prstGeom>
              <a:ln w="28575">
                <a:solidFill>
                  <a:schemeClr val="accent6">
                    <a:lumMod val="60000"/>
                    <a:lumOff val="40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椭圆 32"/>
              <p:cNvSpPr/>
              <p:nvPr/>
            </p:nvSpPr>
            <p:spPr>
              <a:xfrm>
                <a:off x="3458642" y="1753910"/>
                <a:ext cx="269238" cy="230775"/>
              </a:xfrm>
              <a:prstGeom prst="ellipse">
                <a:avLst/>
              </a:prstGeom>
              <a:noFill/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3139780" y="2184726"/>
                <a:ext cx="353630" cy="34572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800" dirty="0">
                    <a:solidFill>
                      <a:schemeClr val="bg2">
                        <a:lumMod val="90000"/>
                        <a:lumOff val="1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endParaRPr lang="zh-CN" altLang="en-US" sz="1800" dirty="0">
                  <a:solidFill>
                    <a:schemeClr val="bg2">
                      <a:lumMod val="90000"/>
                      <a:lumOff val="1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3812462" y="2667199"/>
                <a:ext cx="353630" cy="34572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800" dirty="0">
                    <a:solidFill>
                      <a:schemeClr val="bg2">
                        <a:lumMod val="90000"/>
                        <a:lumOff val="1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endParaRPr lang="zh-CN" altLang="en-US" sz="1800" dirty="0">
                  <a:solidFill>
                    <a:schemeClr val="bg2">
                      <a:lumMod val="90000"/>
                      <a:lumOff val="1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6" name="直接连接符 35"/>
              <p:cNvCxnSpPr>
                <a:stCxn id="33" idx="4"/>
                <a:endCxn id="34" idx="0"/>
              </p:cNvCxnSpPr>
              <p:nvPr/>
            </p:nvCxnSpPr>
            <p:spPr>
              <a:xfrm flipH="1">
                <a:off x="3316595" y="1984685"/>
                <a:ext cx="276666" cy="200041"/>
              </a:xfrm>
              <a:prstGeom prst="line">
                <a:avLst/>
              </a:prstGeom>
              <a:ln w="28575">
                <a:solidFill>
                  <a:schemeClr val="accent6">
                    <a:lumMod val="60000"/>
                    <a:lumOff val="40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/>
              <p:cNvCxnSpPr>
                <a:stCxn id="33" idx="4"/>
                <a:endCxn id="42" idx="0"/>
              </p:cNvCxnSpPr>
              <p:nvPr/>
            </p:nvCxnSpPr>
            <p:spPr>
              <a:xfrm>
                <a:off x="3593261" y="1984685"/>
                <a:ext cx="399721" cy="221332"/>
              </a:xfrm>
              <a:prstGeom prst="line">
                <a:avLst/>
              </a:prstGeom>
              <a:ln w="28575">
                <a:solidFill>
                  <a:schemeClr val="accent6">
                    <a:lumMod val="60000"/>
                    <a:lumOff val="40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椭圆 41"/>
              <p:cNvSpPr/>
              <p:nvPr/>
            </p:nvSpPr>
            <p:spPr>
              <a:xfrm>
                <a:off x="3858363" y="2206017"/>
                <a:ext cx="269238" cy="230775"/>
              </a:xfrm>
              <a:prstGeom prst="ellipse">
                <a:avLst/>
              </a:prstGeom>
              <a:noFill/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4321203" y="2653337"/>
                <a:ext cx="353630" cy="34572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800" dirty="0">
                    <a:solidFill>
                      <a:schemeClr val="bg2">
                        <a:lumMod val="90000"/>
                        <a:lumOff val="1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endParaRPr lang="zh-CN" altLang="en-US" sz="1800" dirty="0">
                  <a:solidFill>
                    <a:schemeClr val="bg2">
                      <a:lumMod val="90000"/>
                      <a:lumOff val="1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" name="矩形 51"/>
              <p:cNvSpPr/>
              <p:nvPr/>
            </p:nvSpPr>
            <p:spPr>
              <a:xfrm>
                <a:off x="3370425" y="2667199"/>
                <a:ext cx="353630" cy="34572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800" dirty="0">
                    <a:solidFill>
                      <a:schemeClr val="bg2">
                        <a:lumMod val="90000"/>
                        <a:lumOff val="1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endParaRPr lang="zh-CN" altLang="en-US" sz="1800" dirty="0">
                  <a:solidFill>
                    <a:schemeClr val="bg2">
                      <a:lumMod val="90000"/>
                      <a:lumOff val="1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28" name="TextBox 7"/>
            <p:cNvSpPr txBox="1"/>
            <p:nvPr/>
          </p:nvSpPr>
          <p:spPr>
            <a:xfrm>
              <a:off x="3391071" y="1167457"/>
              <a:ext cx="4286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6871" name="组合 36870"/>
          <p:cNvGrpSpPr/>
          <p:nvPr/>
        </p:nvGrpSpPr>
        <p:grpSpPr>
          <a:xfrm>
            <a:off x="4194682" y="1784163"/>
            <a:ext cx="3014695" cy="2782276"/>
            <a:chOff x="4812062" y="831090"/>
            <a:chExt cx="3014695" cy="2782276"/>
          </a:xfrm>
        </p:grpSpPr>
        <p:cxnSp>
          <p:nvCxnSpPr>
            <p:cNvPr id="59" name="直接连接符 58"/>
            <p:cNvCxnSpPr>
              <a:stCxn id="67" idx="4"/>
              <a:endCxn id="69" idx="0"/>
            </p:cNvCxnSpPr>
            <p:nvPr/>
          </p:nvCxnSpPr>
          <p:spPr>
            <a:xfrm flipH="1">
              <a:off x="6699164" y="2824782"/>
              <a:ext cx="464111" cy="442858"/>
            </a:xfrm>
            <a:prstGeom prst="line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>
              <a:stCxn id="67" idx="4"/>
              <a:endCxn id="64" idx="0"/>
            </p:cNvCxnSpPr>
            <p:nvPr/>
          </p:nvCxnSpPr>
          <p:spPr>
            <a:xfrm>
              <a:off x="7163275" y="2824782"/>
              <a:ext cx="11278" cy="442858"/>
            </a:xfrm>
            <a:prstGeom prst="line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>
              <a:stCxn id="67" idx="4"/>
              <a:endCxn id="68" idx="0"/>
            </p:cNvCxnSpPr>
            <p:nvPr/>
          </p:nvCxnSpPr>
          <p:spPr>
            <a:xfrm>
              <a:off x="7163275" y="2824782"/>
              <a:ext cx="486667" cy="428996"/>
            </a:xfrm>
            <a:prstGeom prst="line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椭圆 61"/>
            <p:cNvSpPr/>
            <p:nvPr/>
          </p:nvSpPr>
          <p:spPr>
            <a:xfrm>
              <a:off x="6737344" y="1948345"/>
              <a:ext cx="269238" cy="230775"/>
            </a:xfrm>
            <a:prstGeom prst="ellipse">
              <a:avLst/>
            </a:prstGeom>
            <a:noFill/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6547944" y="2533190"/>
              <a:ext cx="353630" cy="3457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>
                  <a:solidFill>
                    <a:schemeClr val="bg2">
                      <a:lumMod val="90000"/>
                      <a:lumOff val="1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CN" altLang="en-US" sz="1800" dirty="0">
                <a:solidFill>
                  <a:schemeClr val="bg2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6997738" y="3267640"/>
              <a:ext cx="353630" cy="3457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>
                  <a:solidFill>
                    <a:schemeClr val="bg2">
                      <a:lumMod val="90000"/>
                      <a:lumOff val="1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endParaRPr lang="zh-CN" altLang="en-US" sz="1800" dirty="0">
                <a:solidFill>
                  <a:schemeClr val="bg2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5" name="直接连接符 64"/>
            <p:cNvCxnSpPr>
              <a:stCxn id="62" idx="4"/>
              <a:endCxn id="63" idx="0"/>
            </p:cNvCxnSpPr>
            <p:nvPr/>
          </p:nvCxnSpPr>
          <p:spPr>
            <a:xfrm flipH="1">
              <a:off x="6724759" y="2179120"/>
              <a:ext cx="147204" cy="354070"/>
            </a:xfrm>
            <a:prstGeom prst="line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>
              <a:stCxn id="62" idx="4"/>
              <a:endCxn id="67" idx="0"/>
            </p:cNvCxnSpPr>
            <p:nvPr/>
          </p:nvCxnSpPr>
          <p:spPr>
            <a:xfrm>
              <a:off x="6871963" y="2179120"/>
              <a:ext cx="291312" cy="414887"/>
            </a:xfrm>
            <a:prstGeom prst="line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椭圆 66"/>
            <p:cNvSpPr/>
            <p:nvPr/>
          </p:nvSpPr>
          <p:spPr>
            <a:xfrm>
              <a:off x="7028656" y="2594007"/>
              <a:ext cx="269238" cy="230775"/>
            </a:xfrm>
            <a:prstGeom prst="ellipse">
              <a:avLst/>
            </a:prstGeom>
            <a:noFill/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7473127" y="3253778"/>
              <a:ext cx="353630" cy="3457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>
                  <a:solidFill>
                    <a:schemeClr val="bg2">
                      <a:lumMod val="90000"/>
                      <a:lumOff val="1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endParaRPr lang="zh-CN" altLang="en-US" sz="1800" dirty="0">
                <a:solidFill>
                  <a:schemeClr val="bg2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6522349" y="3267640"/>
              <a:ext cx="353630" cy="3457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>
                  <a:solidFill>
                    <a:schemeClr val="bg2">
                      <a:lumMod val="90000"/>
                      <a:lumOff val="1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zh-CN" altLang="en-US" sz="1800" dirty="0">
                <a:solidFill>
                  <a:schemeClr val="bg2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6067233" y="2519760"/>
              <a:ext cx="353630" cy="3457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>
                  <a:solidFill>
                    <a:schemeClr val="bg2">
                      <a:lumMod val="90000"/>
                      <a:lumOff val="1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zh-CN" altLang="en-US" sz="1800" dirty="0">
                <a:solidFill>
                  <a:schemeClr val="bg2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5586522" y="2530452"/>
              <a:ext cx="353630" cy="3457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>
                  <a:solidFill>
                    <a:schemeClr val="bg2">
                      <a:lumMod val="90000"/>
                      <a:lumOff val="1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CN" altLang="en-US" sz="1800" dirty="0">
                <a:solidFill>
                  <a:schemeClr val="bg2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3" name="椭圆 92"/>
            <p:cNvSpPr/>
            <p:nvPr/>
          </p:nvSpPr>
          <p:spPr>
            <a:xfrm>
              <a:off x="5898961" y="1948345"/>
              <a:ext cx="269238" cy="230775"/>
            </a:xfrm>
            <a:prstGeom prst="ellipse">
              <a:avLst/>
            </a:prstGeom>
            <a:noFill/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4" name="直接连接符 93"/>
            <p:cNvCxnSpPr>
              <a:stCxn id="93" idx="4"/>
              <a:endCxn id="72" idx="0"/>
            </p:cNvCxnSpPr>
            <p:nvPr/>
          </p:nvCxnSpPr>
          <p:spPr>
            <a:xfrm flipH="1">
              <a:off x="5763337" y="2179120"/>
              <a:ext cx="270243" cy="351332"/>
            </a:xfrm>
            <a:prstGeom prst="line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94"/>
            <p:cNvCxnSpPr>
              <a:stCxn id="93" idx="4"/>
              <a:endCxn id="71" idx="0"/>
            </p:cNvCxnSpPr>
            <p:nvPr/>
          </p:nvCxnSpPr>
          <p:spPr>
            <a:xfrm>
              <a:off x="6033580" y="2179120"/>
              <a:ext cx="210468" cy="340640"/>
            </a:xfrm>
            <a:prstGeom prst="line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椭圆 103"/>
            <p:cNvSpPr/>
            <p:nvPr/>
          </p:nvSpPr>
          <p:spPr>
            <a:xfrm>
              <a:off x="5060578" y="1965526"/>
              <a:ext cx="269238" cy="230775"/>
            </a:xfrm>
            <a:prstGeom prst="ellipse">
              <a:avLst/>
            </a:prstGeom>
            <a:noFill/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7" name="椭圆 106"/>
            <p:cNvSpPr/>
            <p:nvPr/>
          </p:nvSpPr>
          <p:spPr>
            <a:xfrm>
              <a:off x="5885513" y="1241817"/>
              <a:ext cx="269238" cy="230775"/>
            </a:xfrm>
            <a:prstGeom prst="ellipse">
              <a:avLst/>
            </a:prstGeom>
            <a:noFill/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8" name="直接连接符 107"/>
            <p:cNvCxnSpPr>
              <a:stCxn id="107" idx="4"/>
              <a:endCxn id="104" idx="0"/>
            </p:cNvCxnSpPr>
            <p:nvPr/>
          </p:nvCxnSpPr>
          <p:spPr>
            <a:xfrm flipH="1">
              <a:off x="5195197" y="1472592"/>
              <a:ext cx="824935" cy="492934"/>
            </a:xfrm>
            <a:prstGeom prst="line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/>
            <p:cNvCxnSpPr>
              <a:stCxn id="107" idx="4"/>
              <a:endCxn id="62" idx="0"/>
            </p:cNvCxnSpPr>
            <p:nvPr/>
          </p:nvCxnSpPr>
          <p:spPr>
            <a:xfrm>
              <a:off x="6020132" y="1472592"/>
              <a:ext cx="851831" cy="475753"/>
            </a:xfrm>
            <a:prstGeom prst="line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113"/>
            <p:cNvCxnSpPr>
              <a:stCxn id="107" idx="4"/>
              <a:endCxn id="93" idx="0"/>
            </p:cNvCxnSpPr>
            <p:nvPr/>
          </p:nvCxnSpPr>
          <p:spPr>
            <a:xfrm>
              <a:off x="6020132" y="1472592"/>
              <a:ext cx="13448" cy="475753"/>
            </a:xfrm>
            <a:prstGeom prst="line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extBox 7"/>
            <p:cNvSpPr txBox="1"/>
            <p:nvPr/>
          </p:nvSpPr>
          <p:spPr>
            <a:xfrm>
              <a:off x="5885513" y="831090"/>
              <a:ext cx="4286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0" name="TextBox 7"/>
            <p:cNvSpPr txBox="1"/>
            <p:nvPr/>
          </p:nvSpPr>
          <p:spPr>
            <a:xfrm>
              <a:off x="4812062" y="1613854"/>
              <a:ext cx="4286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1" name="TextBox 7"/>
            <p:cNvSpPr txBox="1"/>
            <p:nvPr/>
          </p:nvSpPr>
          <p:spPr>
            <a:xfrm>
              <a:off x="5705809" y="1613854"/>
              <a:ext cx="4286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2" name="TextBox 7"/>
            <p:cNvSpPr txBox="1"/>
            <p:nvPr/>
          </p:nvSpPr>
          <p:spPr>
            <a:xfrm>
              <a:off x="6599556" y="1613854"/>
              <a:ext cx="4286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6870" name="组合 36869"/>
          <p:cNvGrpSpPr/>
          <p:nvPr/>
        </p:nvGrpSpPr>
        <p:grpSpPr>
          <a:xfrm>
            <a:off x="7555921" y="1784163"/>
            <a:ext cx="1309479" cy="1661652"/>
            <a:chOff x="7774172" y="1087060"/>
            <a:chExt cx="1309479" cy="1661652"/>
          </a:xfrm>
        </p:grpSpPr>
        <p:sp>
          <p:nvSpPr>
            <p:cNvPr id="133" name="椭圆 132"/>
            <p:cNvSpPr/>
            <p:nvPr/>
          </p:nvSpPr>
          <p:spPr>
            <a:xfrm>
              <a:off x="8093034" y="1543397"/>
              <a:ext cx="269238" cy="230775"/>
            </a:xfrm>
            <a:prstGeom prst="ellipse">
              <a:avLst/>
            </a:prstGeom>
            <a:noFill/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4" name="矩形 133"/>
            <p:cNvSpPr/>
            <p:nvPr/>
          </p:nvSpPr>
          <p:spPr>
            <a:xfrm>
              <a:off x="7774172" y="1974213"/>
              <a:ext cx="353630" cy="3457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>
                  <a:solidFill>
                    <a:schemeClr val="bg2">
                      <a:lumMod val="90000"/>
                      <a:lumOff val="1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CN" altLang="en-US" sz="1800" dirty="0">
                <a:solidFill>
                  <a:schemeClr val="bg2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6" name="直接连接符 135"/>
            <p:cNvCxnSpPr>
              <a:stCxn id="133" idx="4"/>
              <a:endCxn id="134" idx="0"/>
            </p:cNvCxnSpPr>
            <p:nvPr/>
          </p:nvCxnSpPr>
          <p:spPr>
            <a:xfrm flipH="1">
              <a:off x="7950987" y="1774172"/>
              <a:ext cx="276666" cy="200041"/>
            </a:xfrm>
            <a:prstGeom prst="line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接连接符 136"/>
            <p:cNvCxnSpPr>
              <a:stCxn id="133" idx="4"/>
            </p:cNvCxnSpPr>
            <p:nvPr/>
          </p:nvCxnSpPr>
          <p:spPr>
            <a:xfrm>
              <a:off x="8227653" y="1774172"/>
              <a:ext cx="376518" cy="200041"/>
            </a:xfrm>
            <a:prstGeom prst="line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TextBox 7"/>
            <p:cNvSpPr txBox="1"/>
            <p:nvPr/>
          </p:nvSpPr>
          <p:spPr>
            <a:xfrm>
              <a:off x="8085593" y="1087060"/>
              <a:ext cx="4286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0" name="矩形 139"/>
            <p:cNvSpPr/>
            <p:nvPr/>
          </p:nvSpPr>
          <p:spPr>
            <a:xfrm>
              <a:off x="8127802" y="2402986"/>
              <a:ext cx="353630" cy="3457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>
                  <a:solidFill>
                    <a:schemeClr val="bg2">
                      <a:lumMod val="90000"/>
                      <a:lumOff val="1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CN" altLang="en-US" sz="1800" dirty="0">
                <a:solidFill>
                  <a:schemeClr val="bg2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2" name="椭圆 141"/>
            <p:cNvSpPr/>
            <p:nvPr/>
          </p:nvSpPr>
          <p:spPr>
            <a:xfrm>
              <a:off x="8530392" y="1953137"/>
              <a:ext cx="269238" cy="230775"/>
            </a:xfrm>
            <a:prstGeom prst="ellipse">
              <a:avLst/>
            </a:prstGeom>
            <a:noFill/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3" name="直接连接符 142"/>
            <p:cNvCxnSpPr>
              <a:stCxn id="142" idx="4"/>
              <a:endCxn id="140" idx="0"/>
            </p:cNvCxnSpPr>
            <p:nvPr/>
          </p:nvCxnSpPr>
          <p:spPr>
            <a:xfrm flipH="1">
              <a:off x="8304617" y="2183912"/>
              <a:ext cx="360394" cy="219074"/>
            </a:xfrm>
            <a:prstGeom prst="line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TextBox 7"/>
            <p:cNvSpPr txBox="1"/>
            <p:nvPr/>
          </p:nvSpPr>
          <p:spPr>
            <a:xfrm>
              <a:off x="8638938" y="1499498"/>
              <a:ext cx="4286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6" name="直接连接符 145"/>
            <p:cNvCxnSpPr/>
            <p:nvPr/>
          </p:nvCxnSpPr>
          <p:spPr>
            <a:xfrm>
              <a:off x="8707133" y="2184680"/>
              <a:ext cx="376518" cy="200041"/>
            </a:xfrm>
            <a:prstGeom prst="line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4" name="Rectangle 2"/>
          <p:cNvSpPr txBox="1">
            <a:spLocks noChangeArrowheads="1"/>
          </p:cNvSpPr>
          <p:nvPr/>
        </p:nvSpPr>
        <p:spPr bwMode="auto">
          <a:xfrm>
            <a:off x="395536" y="189706"/>
            <a:ext cx="779303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r>
              <a:rPr lang="zh-CN" altLang="zh-CN" sz="3600" dirty="0"/>
              <a:t> </a:t>
            </a:r>
            <a:r>
              <a:rPr lang="en-US" altLang="zh-CN" sz="3600" dirty="0"/>
              <a:t>5</a:t>
            </a:r>
            <a:r>
              <a:rPr lang="zh-CN" altLang="zh-CN" sz="3600" dirty="0"/>
              <a:t>.</a:t>
            </a:r>
            <a:r>
              <a:rPr lang="en-US" altLang="zh-CN" sz="3600" dirty="0"/>
              <a:t>3 </a:t>
            </a:r>
            <a:r>
              <a:rPr lang="zh-CN" altLang="en-US" sz="3600" dirty="0"/>
              <a:t>广义表</a:t>
            </a:r>
          </a:p>
        </p:txBody>
      </p:sp>
    </p:spTree>
    <p:extLst>
      <p:ext uri="{BB962C8B-B14F-4D97-AF65-F5344CB8AC3E}">
        <p14:creationId xmlns:p14="http://schemas.microsoft.com/office/powerpoint/2010/main" val="3603895629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8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196752"/>
            <a:ext cx="4414118" cy="719137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l" eaLnBrk="0" hangingPunct="0">
              <a:lnSpc>
                <a:spcPct val="115000"/>
              </a:lnSpc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</a:pPr>
            <a:r>
              <a:rPr lang="zh-CN" altLang="en-US" sz="32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广义表的存储</a:t>
            </a:r>
          </a:p>
        </p:txBody>
      </p:sp>
      <p:sp>
        <p:nvSpPr>
          <p:cNvPr id="154" name="Rectangle 2"/>
          <p:cNvSpPr txBox="1">
            <a:spLocks noChangeArrowheads="1"/>
          </p:cNvSpPr>
          <p:nvPr/>
        </p:nvSpPr>
        <p:spPr bwMode="auto">
          <a:xfrm>
            <a:off x="395536" y="189706"/>
            <a:ext cx="779303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r>
              <a:rPr lang="zh-CN" altLang="zh-CN" sz="3600" dirty="0"/>
              <a:t> </a:t>
            </a:r>
            <a:r>
              <a:rPr lang="en-US" altLang="zh-CN" sz="3600" dirty="0"/>
              <a:t>5</a:t>
            </a:r>
            <a:r>
              <a:rPr lang="zh-CN" altLang="zh-CN" sz="3600" dirty="0"/>
              <a:t>.</a:t>
            </a:r>
            <a:r>
              <a:rPr lang="en-US" altLang="zh-CN" sz="3600" dirty="0"/>
              <a:t>3 </a:t>
            </a:r>
            <a:r>
              <a:rPr lang="zh-CN" altLang="en-US" sz="3600" dirty="0"/>
              <a:t>广义表</a:t>
            </a:r>
          </a:p>
        </p:txBody>
      </p:sp>
      <p:sp>
        <p:nvSpPr>
          <p:cNvPr id="2" name="矩形 1"/>
          <p:cNvSpPr/>
          <p:nvPr/>
        </p:nvSpPr>
        <p:spPr>
          <a:xfrm>
            <a:off x="379322" y="1773304"/>
            <a:ext cx="860444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广义表的的元素有</a:t>
            </a:r>
            <a:r>
              <a:rPr lang="zh-CN" altLang="en-US" sz="28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原子</a:t>
            </a:r>
            <a:r>
              <a:rPr lang="zh-CN" altLang="en-US" sz="28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zh-CN" altLang="en-US" sz="28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子表</a:t>
            </a:r>
            <a:r>
              <a:rPr lang="zh-CN" altLang="en-US" sz="28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之分，一般用链式存储结构。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1604552" y="2436408"/>
            <a:ext cx="2329531" cy="916751"/>
            <a:chOff x="795838" y="2551551"/>
            <a:chExt cx="2329531" cy="916751"/>
          </a:xfrm>
        </p:grpSpPr>
        <p:grpSp>
          <p:nvGrpSpPr>
            <p:cNvPr id="3" name="组合 2"/>
            <p:cNvGrpSpPr/>
            <p:nvPr/>
          </p:nvGrpSpPr>
          <p:grpSpPr>
            <a:xfrm>
              <a:off x="795838" y="3016126"/>
              <a:ext cx="2329531" cy="452176"/>
              <a:chOff x="722546" y="2851787"/>
              <a:chExt cx="2329531" cy="452176"/>
            </a:xfrm>
          </p:grpSpPr>
          <p:sp>
            <p:nvSpPr>
              <p:cNvPr id="78" name="Rectangle 52"/>
              <p:cNvSpPr>
                <a:spLocks noChangeArrowheads="1"/>
              </p:cNvSpPr>
              <p:nvPr/>
            </p:nvSpPr>
            <p:spPr bwMode="auto">
              <a:xfrm>
                <a:off x="722546" y="2851787"/>
                <a:ext cx="1172445" cy="452176"/>
              </a:xfrm>
              <a:prstGeom prst="rect">
                <a:avLst/>
              </a:prstGeom>
              <a:ln w="9525">
                <a:solidFill>
                  <a:schemeClr val="tx2">
                    <a:lumMod val="75000"/>
                  </a:schemeClr>
                </a:solidFill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dirty="0"/>
                  <a:t>tag=0</a:t>
                </a:r>
                <a:endParaRPr lang="zh-CN" altLang="zh-CN" dirty="0"/>
              </a:p>
            </p:txBody>
          </p:sp>
          <p:sp>
            <p:nvSpPr>
              <p:cNvPr id="79" name="Rectangle 53"/>
              <p:cNvSpPr>
                <a:spLocks noChangeArrowheads="1"/>
              </p:cNvSpPr>
              <p:nvPr/>
            </p:nvSpPr>
            <p:spPr bwMode="auto">
              <a:xfrm>
                <a:off x="1827941" y="2851787"/>
                <a:ext cx="1224136" cy="452176"/>
              </a:xfrm>
              <a:prstGeom prst="rect">
                <a:avLst/>
              </a:prstGeom>
              <a:ln w="9525">
                <a:solidFill>
                  <a:schemeClr val="tx2">
                    <a:lumMod val="75000"/>
                  </a:schemeClr>
                </a:solidFill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dirty="0"/>
                  <a:t>   data</a:t>
                </a:r>
                <a:endParaRPr lang="zh-CN" altLang="zh-CN" dirty="0"/>
              </a:p>
            </p:txBody>
          </p:sp>
        </p:grpSp>
        <p:sp>
          <p:nvSpPr>
            <p:cNvPr id="8" name="矩形 7"/>
            <p:cNvSpPr/>
            <p:nvPr/>
          </p:nvSpPr>
          <p:spPr>
            <a:xfrm>
              <a:off x="1260397" y="2551551"/>
              <a:ext cx="141577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rgbClr val="99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原子结点</a:t>
              </a:r>
              <a:endParaRPr lang="zh-CN" altLang="en-US" dirty="0">
                <a:solidFill>
                  <a:srgbClr val="990000"/>
                </a:solidFill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4218856" y="2436408"/>
            <a:ext cx="3528552" cy="908132"/>
            <a:chOff x="4229627" y="2557260"/>
            <a:chExt cx="3528552" cy="908132"/>
          </a:xfrm>
        </p:grpSpPr>
        <p:grpSp>
          <p:nvGrpSpPr>
            <p:cNvPr id="5" name="组合 4"/>
            <p:cNvGrpSpPr/>
            <p:nvPr/>
          </p:nvGrpSpPr>
          <p:grpSpPr>
            <a:xfrm>
              <a:off x="4229627" y="3013216"/>
              <a:ext cx="3528552" cy="452176"/>
              <a:chOff x="4374109" y="2831585"/>
              <a:chExt cx="3528552" cy="452176"/>
            </a:xfrm>
          </p:grpSpPr>
          <p:sp>
            <p:nvSpPr>
              <p:cNvPr id="80" name="Rectangle 52"/>
              <p:cNvSpPr>
                <a:spLocks noChangeArrowheads="1"/>
              </p:cNvSpPr>
              <p:nvPr/>
            </p:nvSpPr>
            <p:spPr bwMode="auto">
              <a:xfrm>
                <a:off x="4374109" y="2831585"/>
                <a:ext cx="1172445" cy="452176"/>
              </a:xfrm>
              <a:prstGeom prst="rect">
                <a:avLst/>
              </a:prstGeom>
              <a:ln w="9525">
                <a:solidFill>
                  <a:schemeClr val="tx2">
                    <a:lumMod val="75000"/>
                  </a:schemeClr>
                </a:solidFill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dirty="0"/>
                  <a:t>tag=1</a:t>
                </a:r>
                <a:endParaRPr lang="zh-CN" altLang="zh-CN" dirty="0"/>
              </a:p>
            </p:txBody>
          </p:sp>
          <p:sp>
            <p:nvSpPr>
              <p:cNvPr id="81" name="Rectangle 53"/>
              <p:cNvSpPr>
                <a:spLocks noChangeArrowheads="1"/>
              </p:cNvSpPr>
              <p:nvPr/>
            </p:nvSpPr>
            <p:spPr bwMode="auto">
              <a:xfrm>
                <a:off x="5479504" y="2831585"/>
                <a:ext cx="1224136" cy="452176"/>
              </a:xfrm>
              <a:prstGeom prst="rect">
                <a:avLst/>
              </a:prstGeom>
              <a:ln w="9525">
                <a:solidFill>
                  <a:schemeClr val="tx2">
                    <a:lumMod val="75000"/>
                  </a:schemeClr>
                </a:solidFill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dirty="0"/>
                  <a:t>   </a:t>
                </a:r>
                <a:r>
                  <a:rPr lang="en-US" altLang="zh-CN" dirty="0" err="1"/>
                  <a:t>hp</a:t>
                </a:r>
                <a:endParaRPr lang="zh-CN" altLang="zh-CN" dirty="0"/>
              </a:p>
            </p:txBody>
          </p:sp>
          <p:sp>
            <p:nvSpPr>
              <p:cNvPr id="82" name="Rectangle 53"/>
              <p:cNvSpPr>
                <a:spLocks noChangeArrowheads="1"/>
              </p:cNvSpPr>
              <p:nvPr/>
            </p:nvSpPr>
            <p:spPr bwMode="auto">
              <a:xfrm>
                <a:off x="6678525" y="2831585"/>
                <a:ext cx="1224136" cy="452176"/>
              </a:xfrm>
              <a:prstGeom prst="rect">
                <a:avLst/>
              </a:prstGeom>
              <a:ln w="9525">
                <a:solidFill>
                  <a:schemeClr val="tx2">
                    <a:lumMod val="75000"/>
                  </a:schemeClr>
                </a:solidFill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dirty="0"/>
                  <a:t>   </a:t>
                </a:r>
                <a:r>
                  <a:rPr lang="en-US" altLang="zh-CN" dirty="0" err="1"/>
                  <a:t>tp</a:t>
                </a:r>
                <a:endParaRPr lang="zh-CN" altLang="zh-CN" dirty="0"/>
              </a:p>
            </p:txBody>
          </p:sp>
        </p:grpSp>
        <p:sp>
          <p:nvSpPr>
            <p:cNvPr id="83" name="矩形 82"/>
            <p:cNvSpPr/>
            <p:nvPr/>
          </p:nvSpPr>
          <p:spPr>
            <a:xfrm>
              <a:off x="5333317" y="2557260"/>
              <a:ext cx="110799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rgbClr val="99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表结点</a:t>
              </a:r>
            </a:p>
          </p:txBody>
        </p:sp>
      </p:grpSp>
      <p:sp>
        <p:nvSpPr>
          <p:cNvPr id="84" name="Rectangle 3"/>
          <p:cNvSpPr txBox="1">
            <a:spLocks noChangeArrowheads="1"/>
          </p:cNvSpPr>
          <p:nvPr/>
        </p:nvSpPr>
        <p:spPr bwMode="auto">
          <a:xfrm>
            <a:off x="857015" y="3561177"/>
            <a:ext cx="7649062" cy="3059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 kern="1200">
                <a:solidFill>
                  <a:srgbClr val="99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 kern="1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 kern="12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 kern="1200">
                <a:solidFill>
                  <a:srgbClr val="993300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仿宋_GB2312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zh-CN" sz="2400" dirty="0" err="1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typedef</a:t>
            </a:r>
            <a:r>
              <a:rPr lang="en-US" altLang="zh-CN" sz="2400" dirty="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struct</a:t>
            </a:r>
            <a:r>
              <a:rPr lang="en-US" altLang="zh-CN" sz="2400" dirty="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GenealNode</a:t>
            </a:r>
            <a:r>
              <a:rPr lang="en-US" altLang="zh-CN" sz="2400" dirty="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{</a:t>
            </a:r>
          </a:p>
          <a:p>
            <a:pPr indent="-66675" algn="just">
              <a:buClrTx/>
              <a:buNone/>
            </a:pPr>
            <a:r>
              <a:rPr lang="en-US" altLang="zh-CN" sz="2400" dirty="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2400" dirty="0" err="1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tag</a:t>
            </a:r>
            <a:r>
              <a:rPr lang="en-US" altLang="zh-CN" sz="2400" dirty="0">
                <a:solidFill>
                  <a:srgbClr val="002A7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;  </a:t>
            </a:r>
            <a:r>
              <a:rPr lang="en-US" altLang="zh-CN" sz="2400" dirty="0">
                <a:solidFill>
                  <a:schemeClr val="bg2">
                    <a:lumMod val="90000"/>
                    <a:lumOff val="1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/* 0</a:t>
            </a:r>
            <a:r>
              <a:rPr lang="zh-CN" altLang="en-US" sz="2400" dirty="0">
                <a:solidFill>
                  <a:schemeClr val="bg2">
                    <a:lumMod val="90000"/>
                    <a:lumOff val="1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：原子节点 ，</a:t>
            </a:r>
            <a:r>
              <a:rPr lang="en-US" altLang="zh-CN" sz="2400" dirty="0">
                <a:solidFill>
                  <a:schemeClr val="bg2">
                    <a:lumMod val="90000"/>
                    <a:lumOff val="1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400" dirty="0">
                <a:solidFill>
                  <a:schemeClr val="bg2">
                    <a:lumMod val="90000"/>
                    <a:lumOff val="1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：子表节点*</a:t>
            </a:r>
            <a:r>
              <a:rPr lang="en-US" altLang="zh-CN" sz="2400" dirty="0">
                <a:solidFill>
                  <a:schemeClr val="bg2">
                    <a:lumMod val="90000"/>
                    <a:lumOff val="1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union 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DataType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data;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struct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GenealNode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*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hp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,*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tp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};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} *</a:t>
            </a:r>
            <a:r>
              <a:rPr lang="en-US" altLang="zh-CN" sz="2400" dirty="0" err="1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GList</a:t>
            </a:r>
            <a:r>
              <a:rPr lang="en-US" altLang="zh-CN" sz="2400" dirty="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 </a:t>
            </a:r>
          </a:p>
        </p:txBody>
      </p:sp>
    </p:spTree>
    <p:extLst>
      <p:ext uri="{BB962C8B-B14F-4D97-AF65-F5344CB8AC3E}">
        <p14:creationId xmlns:p14="http://schemas.microsoft.com/office/powerpoint/2010/main" val="2301908178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-24980" y="963625"/>
            <a:ext cx="5139717" cy="719137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l" eaLnBrk="0" hangingPunct="0">
              <a:lnSpc>
                <a:spcPct val="115000"/>
              </a:lnSpc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</a:pPr>
            <a:r>
              <a:rPr lang="zh-CN" altLang="en-US" sz="32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广义表的存储结构示意</a:t>
            </a:r>
          </a:p>
        </p:txBody>
      </p:sp>
      <p:sp>
        <p:nvSpPr>
          <p:cNvPr id="154" name="Rectangle 2"/>
          <p:cNvSpPr txBox="1">
            <a:spLocks noChangeArrowheads="1"/>
          </p:cNvSpPr>
          <p:nvPr/>
        </p:nvSpPr>
        <p:spPr bwMode="auto">
          <a:xfrm>
            <a:off x="395536" y="189706"/>
            <a:ext cx="779303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r>
              <a:rPr lang="zh-CN" altLang="zh-CN" sz="3600" dirty="0"/>
              <a:t> </a:t>
            </a:r>
            <a:r>
              <a:rPr lang="en-US" altLang="zh-CN" sz="3600" dirty="0"/>
              <a:t>5</a:t>
            </a:r>
            <a:r>
              <a:rPr lang="zh-CN" altLang="zh-CN" sz="3600" dirty="0"/>
              <a:t>.</a:t>
            </a:r>
            <a:r>
              <a:rPr lang="en-US" altLang="zh-CN" sz="3600" dirty="0"/>
              <a:t>3 </a:t>
            </a:r>
            <a:r>
              <a:rPr lang="zh-CN" altLang="en-US" sz="3600" dirty="0"/>
              <a:t>广义表</a:t>
            </a:r>
          </a:p>
        </p:txBody>
      </p:sp>
      <p:grpSp>
        <p:nvGrpSpPr>
          <p:cNvPr id="179" name="组合 178"/>
          <p:cNvGrpSpPr/>
          <p:nvPr/>
        </p:nvGrpSpPr>
        <p:grpSpPr>
          <a:xfrm>
            <a:off x="248910" y="1571628"/>
            <a:ext cx="2689261" cy="463851"/>
            <a:chOff x="254873" y="1456483"/>
            <a:chExt cx="2689261" cy="463851"/>
          </a:xfrm>
        </p:grpSpPr>
        <p:sp>
          <p:nvSpPr>
            <p:cNvPr id="17" name="矩形 16"/>
            <p:cNvSpPr/>
            <p:nvPr/>
          </p:nvSpPr>
          <p:spPr>
            <a:xfrm>
              <a:off x="254873" y="1456483"/>
              <a:ext cx="1504081" cy="4247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indent="0">
                <a:lnSpc>
                  <a:spcPct val="90000"/>
                </a:lnSpc>
                <a:buClr>
                  <a:srgbClr val="0000FF"/>
                </a:buClr>
                <a:buNone/>
              </a:pPr>
              <a:r>
                <a:rPr lang="en-US" altLang="zh-CN" dirty="0">
                  <a:solidFill>
                    <a:schemeClr val="tx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A</a:t>
              </a:r>
              <a:r>
                <a:rPr lang="zh-CN" altLang="en-US" dirty="0">
                  <a:solidFill>
                    <a:schemeClr val="tx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＝（ ）</a:t>
              </a:r>
            </a:p>
          </p:txBody>
        </p:sp>
        <p:sp>
          <p:nvSpPr>
            <p:cNvPr id="4" name="矩形 3"/>
            <p:cNvSpPr/>
            <p:nvPr/>
          </p:nvSpPr>
          <p:spPr>
            <a:xfrm>
              <a:off x="1635763" y="1458669"/>
              <a:ext cx="130837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A=NULL</a:t>
              </a:r>
              <a:endParaRPr lang="zh-CN" altLang="en-US" dirty="0"/>
            </a:p>
          </p:txBody>
        </p:sp>
      </p:grpSp>
      <p:sp>
        <p:nvSpPr>
          <p:cNvPr id="19" name="矩形 18"/>
          <p:cNvSpPr/>
          <p:nvPr/>
        </p:nvSpPr>
        <p:spPr>
          <a:xfrm>
            <a:off x="248910" y="2097050"/>
            <a:ext cx="2008138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lnSpc>
                <a:spcPct val="90000"/>
              </a:lnSpc>
              <a:buClr>
                <a:srgbClr val="0000FF"/>
              </a:buClr>
              <a:buNone/>
            </a:pPr>
            <a:r>
              <a:rPr lang="en-US" altLang="zh-CN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lang="zh-CN" altLang="en-US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＝（</a:t>
            </a:r>
            <a:r>
              <a:rPr lang="en-US" altLang="zh-CN" dirty="0" err="1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b,c</a:t>
            </a:r>
            <a:r>
              <a:rPr lang="zh-CN" altLang="en-US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</a:p>
        </p:txBody>
      </p:sp>
      <p:sp>
        <p:nvSpPr>
          <p:cNvPr id="28" name="矩形 27"/>
          <p:cNvSpPr/>
          <p:nvPr/>
        </p:nvSpPr>
        <p:spPr>
          <a:xfrm>
            <a:off x="186603" y="3222826"/>
            <a:ext cx="2398557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lnSpc>
                <a:spcPct val="90000"/>
              </a:lnSpc>
              <a:buClr>
                <a:srgbClr val="0000FF"/>
              </a:buClr>
              <a:buNone/>
            </a:pPr>
            <a:r>
              <a:rPr lang="en-US" altLang="zh-CN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zh-CN" altLang="en-US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＝</a:t>
            </a:r>
            <a:r>
              <a:rPr lang="en-US" altLang="zh-CN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(a,(</a:t>
            </a:r>
            <a:r>
              <a:rPr lang="en-US" altLang="zh-CN" dirty="0" err="1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d,e,f</a:t>
            </a:r>
            <a:r>
              <a:rPr lang="en-US" altLang="zh-CN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))</a:t>
            </a:r>
            <a:endParaRPr lang="zh-CN" altLang="en-US" dirty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36909" name="组合 36908"/>
          <p:cNvGrpSpPr/>
          <p:nvPr/>
        </p:nvGrpSpPr>
        <p:grpSpPr>
          <a:xfrm>
            <a:off x="2679688" y="3120979"/>
            <a:ext cx="6241413" cy="1439017"/>
            <a:chOff x="2692795" y="3726027"/>
            <a:chExt cx="6241413" cy="1439017"/>
          </a:xfrm>
        </p:grpSpPr>
        <p:grpSp>
          <p:nvGrpSpPr>
            <p:cNvPr id="69" name="组合 68"/>
            <p:cNvGrpSpPr/>
            <p:nvPr/>
          </p:nvGrpSpPr>
          <p:grpSpPr>
            <a:xfrm>
              <a:off x="3274604" y="3936066"/>
              <a:ext cx="1139514" cy="292430"/>
              <a:chOff x="2917682" y="2533018"/>
              <a:chExt cx="1139514" cy="292430"/>
            </a:xfrm>
          </p:grpSpPr>
          <p:sp>
            <p:nvSpPr>
              <p:cNvPr id="70" name="Rectangle 52"/>
              <p:cNvSpPr>
                <a:spLocks noChangeArrowheads="1"/>
              </p:cNvSpPr>
              <p:nvPr/>
            </p:nvSpPr>
            <p:spPr bwMode="auto">
              <a:xfrm>
                <a:off x="2917682" y="2533018"/>
                <a:ext cx="377972" cy="292430"/>
              </a:xfrm>
              <a:prstGeom prst="rect">
                <a:avLst/>
              </a:prstGeom>
              <a:ln w="9525">
                <a:solidFill>
                  <a:schemeClr val="tx2">
                    <a:lumMod val="75000"/>
                  </a:schemeClr>
                </a:solidFill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" name="Rectangle 53"/>
              <p:cNvSpPr>
                <a:spLocks noChangeArrowheads="1"/>
              </p:cNvSpPr>
              <p:nvPr/>
            </p:nvSpPr>
            <p:spPr bwMode="auto">
              <a:xfrm>
                <a:off x="3295654" y="2533018"/>
                <a:ext cx="383571" cy="292430"/>
              </a:xfrm>
              <a:prstGeom prst="rect">
                <a:avLst/>
              </a:prstGeom>
              <a:ln w="9525">
                <a:solidFill>
                  <a:schemeClr val="tx2">
                    <a:lumMod val="75000"/>
                  </a:schemeClr>
                </a:solidFill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dirty="0"/>
                  <a:t>   </a:t>
                </a:r>
                <a:endParaRPr lang="zh-CN" altLang="zh-CN" dirty="0"/>
              </a:p>
            </p:txBody>
          </p:sp>
          <p:sp>
            <p:nvSpPr>
              <p:cNvPr id="72" name="Rectangle 53"/>
              <p:cNvSpPr>
                <a:spLocks noChangeArrowheads="1"/>
              </p:cNvSpPr>
              <p:nvPr/>
            </p:nvSpPr>
            <p:spPr bwMode="auto">
              <a:xfrm>
                <a:off x="3673625" y="2533018"/>
                <a:ext cx="383571" cy="292430"/>
              </a:xfrm>
              <a:prstGeom prst="rect">
                <a:avLst/>
              </a:prstGeom>
              <a:ln w="9525">
                <a:solidFill>
                  <a:schemeClr val="tx2">
                    <a:lumMod val="75000"/>
                  </a:schemeClr>
                </a:solidFill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dirty="0"/>
                  <a:t>   </a:t>
                </a:r>
                <a:endParaRPr lang="zh-CN" altLang="zh-CN" dirty="0"/>
              </a:p>
            </p:txBody>
          </p:sp>
        </p:grpSp>
        <p:grpSp>
          <p:nvGrpSpPr>
            <p:cNvPr id="73" name="组合 72"/>
            <p:cNvGrpSpPr/>
            <p:nvPr/>
          </p:nvGrpSpPr>
          <p:grpSpPr>
            <a:xfrm>
              <a:off x="4777285" y="3936066"/>
              <a:ext cx="1139514" cy="292430"/>
              <a:chOff x="4431111" y="2541607"/>
              <a:chExt cx="1139514" cy="292430"/>
            </a:xfrm>
          </p:grpSpPr>
          <p:sp>
            <p:nvSpPr>
              <p:cNvPr id="74" name="Rectangle 52"/>
              <p:cNvSpPr>
                <a:spLocks noChangeArrowheads="1"/>
              </p:cNvSpPr>
              <p:nvPr/>
            </p:nvSpPr>
            <p:spPr bwMode="auto">
              <a:xfrm>
                <a:off x="4431111" y="2541607"/>
                <a:ext cx="377972" cy="292430"/>
              </a:xfrm>
              <a:prstGeom prst="rect">
                <a:avLst/>
              </a:prstGeom>
              <a:ln w="9525">
                <a:solidFill>
                  <a:schemeClr val="tx2">
                    <a:lumMod val="75000"/>
                  </a:schemeClr>
                </a:solidFill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" name="Rectangle 53"/>
              <p:cNvSpPr>
                <a:spLocks noChangeArrowheads="1"/>
              </p:cNvSpPr>
              <p:nvPr/>
            </p:nvSpPr>
            <p:spPr bwMode="auto">
              <a:xfrm>
                <a:off x="4809083" y="2541607"/>
                <a:ext cx="383571" cy="292430"/>
              </a:xfrm>
              <a:prstGeom prst="rect">
                <a:avLst/>
              </a:prstGeom>
              <a:ln w="9525">
                <a:solidFill>
                  <a:schemeClr val="tx2">
                    <a:lumMod val="75000"/>
                  </a:schemeClr>
                </a:solidFill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dirty="0"/>
                  <a:t>   </a:t>
                </a:r>
                <a:endParaRPr lang="zh-CN" altLang="zh-CN" dirty="0"/>
              </a:p>
            </p:txBody>
          </p:sp>
          <p:sp>
            <p:nvSpPr>
              <p:cNvPr id="76" name="Rectangle 53"/>
              <p:cNvSpPr>
                <a:spLocks noChangeArrowheads="1"/>
              </p:cNvSpPr>
              <p:nvPr/>
            </p:nvSpPr>
            <p:spPr bwMode="auto">
              <a:xfrm>
                <a:off x="5187054" y="2541607"/>
                <a:ext cx="383571" cy="292430"/>
              </a:xfrm>
              <a:prstGeom prst="rect">
                <a:avLst/>
              </a:prstGeom>
              <a:ln w="9525">
                <a:solidFill>
                  <a:schemeClr val="tx2">
                    <a:lumMod val="75000"/>
                  </a:schemeClr>
                </a:solidFill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 dirty="0"/>
                  <a:t>^  </a:t>
                </a:r>
                <a:endParaRPr lang="zh-CN" altLang="zh-CN" sz="2000" dirty="0"/>
              </a:p>
            </p:txBody>
          </p:sp>
        </p:grpSp>
        <p:cxnSp>
          <p:nvCxnSpPr>
            <p:cNvPr id="77" name="直接箭头连接符 76"/>
            <p:cNvCxnSpPr>
              <a:endCxn id="74" idx="1"/>
            </p:cNvCxnSpPr>
            <p:nvPr/>
          </p:nvCxnSpPr>
          <p:spPr>
            <a:xfrm>
              <a:off x="4195476" y="4082281"/>
              <a:ext cx="581809" cy="0"/>
            </a:xfrm>
            <a:prstGeom prst="straightConnector1">
              <a:avLst/>
            </a:prstGeom>
            <a:ln w="28575">
              <a:solidFill>
                <a:srgbClr val="FF33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箭头连接符 84"/>
            <p:cNvCxnSpPr/>
            <p:nvPr/>
          </p:nvCxnSpPr>
          <p:spPr>
            <a:xfrm>
              <a:off x="3857669" y="4082281"/>
              <a:ext cx="10691" cy="311807"/>
            </a:xfrm>
            <a:prstGeom prst="straightConnector1">
              <a:avLst/>
            </a:prstGeom>
            <a:ln w="28575">
              <a:solidFill>
                <a:srgbClr val="FF33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箭头连接符 85"/>
            <p:cNvCxnSpPr/>
            <p:nvPr/>
          </p:nvCxnSpPr>
          <p:spPr>
            <a:xfrm>
              <a:off x="2692795" y="4082281"/>
              <a:ext cx="581809" cy="0"/>
            </a:xfrm>
            <a:prstGeom prst="straightConnector1">
              <a:avLst/>
            </a:prstGeom>
            <a:ln w="28575">
              <a:solidFill>
                <a:srgbClr val="FF33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矩形 86"/>
            <p:cNvSpPr/>
            <p:nvPr/>
          </p:nvSpPr>
          <p:spPr>
            <a:xfrm>
              <a:off x="2878741" y="3726027"/>
              <a:ext cx="33855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chemeClr val="tx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C</a:t>
              </a:r>
              <a:endParaRPr lang="zh-CN" altLang="en-US" dirty="0"/>
            </a:p>
          </p:txBody>
        </p:sp>
        <p:grpSp>
          <p:nvGrpSpPr>
            <p:cNvPr id="88" name="组合 87"/>
            <p:cNvGrpSpPr/>
            <p:nvPr/>
          </p:nvGrpSpPr>
          <p:grpSpPr>
            <a:xfrm>
              <a:off x="4796221" y="4372455"/>
              <a:ext cx="1139514" cy="292430"/>
              <a:chOff x="2904820" y="2430329"/>
              <a:chExt cx="1139514" cy="292430"/>
            </a:xfrm>
          </p:grpSpPr>
          <p:sp>
            <p:nvSpPr>
              <p:cNvPr id="89" name="Rectangle 52"/>
              <p:cNvSpPr>
                <a:spLocks noChangeArrowheads="1"/>
              </p:cNvSpPr>
              <p:nvPr/>
            </p:nvSpPr>
            <p:spPr bwMode="auto">
              <a:xfrm>
                <a:off x="2904820" y="2430329"/>
                <a:ext cx="377972" cy="292430"/>
              </a:xfrm>
              <a:prstGeom prst="rect">
                <a:avLst/>
              </a:prstGeom>
              <a:ln w="9525">
                <a:solidFill>
                  <a:schemeClr val="tx2">
                    <a:lumMod val="75000"/>
                  </a:schemeClr>
                </a:solidFill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" name="Rectangle 53"/>
              <p:cNvSpPr>
                <a:spLocks noChangeArrowheads="1"/>
              </p:cNvSpPr>
              <p:nvPr/>
            </p:nvSpPr>
            <p:spPr bwMode="auto">
              <a:xfrm>
                <a:off x="3282792" y="2430329"/>
                <a:ext cx="383571" cy="292430"/>
              </a:xfrm>
              <a:prstGeom prst="rect">
                <a:avLst/>
              </a:prstGeom>
              <a:ln w="9525">
                <a:solidFill>
                  <a:schemeClr val="tx2">
                    <a:lumMod val="75000"/>
                  </a:schemeClr>
                </a:solidFill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dirty="0"/>
                  <a:t>   </a:t>
                </a:r>
                <a:endParaRPr lang="zh-CN" altLang="zh-CN" dirty="0"/>
              </a:p>
            </p:txBody>
          </p:sp>
          <p:sp>
            <p:nvSpPr>
              <p:cNvPr id="91" name="Rectangle 53"/>
              <p:cNvSpPr>
                <a:spLocks noChangeArrowheads="1"/>
              </p:cNvSpPr>
              <p:nvPr/>
            </p:nvSpPr>
            <p:spPr bwMode="auto">
              <a:xfrm>
                <a:off x="3660763" y="2430329"/>
                <a:ext cx="383571" cy="292430"/>
              </a:xfrm>
              <a:prstGeom prst="rect">
                <a:avLst/>
              </a:prstGeom>
              <a:ln w="9525">
                <a:solidFill>
                  <a:schemeClr val="tx2">
                    <a:lumMod val="75000"/>
                  </a:schemeClr>
                </a:solidFill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dirty="0"/>
                  <a:t>   </a:t>
                </a:r>
                <a:endParaRPr lang="zh-CN" altLang="zh-CN" dirty="0"/>
              </a:p>
            </p:txBody>
          </p:sp>
        </p:grpSp>
        <p:grpSp>
          <p:nvGrpSpPr>
            <p:cNvPr id="92" name="组合 91"/>
            <p:cNvGrpSpPr/>
            <p:nvPr/>
          </p:nvGrpSpPr>
          <p:grpSpPr>
            <a:xfrm>
              <a:off x="6298341" y="4400386"/>
              <a:ext cx="1139514" cy="292430"/>
              <a:chOff x="4417688" y="2466849"/>
              <a:chExt cx="1139514" cy="292430"/>
            </a:xfrm>
          </p:grpSpPr>
          <p:sp>
            <p:nvSpPr>
              <p:cNvPr id="93" name="Rectangle 52"/>
              <p:cNvSpPr>
                <a:spLocks noChangeArrowheads="1"/>
              </p:cNvSpPr>
              <p:nvPr/>
            </p:nvSpPr>
            <p:spPr bwMode="auto">
              <a:xfrm>
                <a:off x="4417688" y="2466849"/>
                <a:ext cx="377972" cy="292430"/>
              </a:xfrm>
              <a:prstGeom prst="rect">
                <a:avLst/>
              </a:prstGeom>
              <a:ln w="9525">
                <a:solidFill>
                  <a:schemeClr val="tx2">
                    <a:lumMod val="75000"/>
                  </a:schemeClr>
                </a:solidFill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4" name="Rectangle 53"/>
              <p:cNvSpPr>
                <a:spLocks noChangeArrowheads="1"/>
              </p:cNvSpPr>
              <p:nvPr/>
            </p:nvSpPr>
            <p:spPr bwMode="auto">
              <a:xfrm>
                <a:off x="4795660" y="2466849"/>
                <a:ext cx="383571" cy="292430"/>
              </a:xfrm>
              <a:prstGeom prst="rect">
                <a:avLst/>
              </a:prstGeom>
              <a:ln w="9525">
                <a:solidFill>
                  <a:schemeClr val="tx2">
                    <a:lumMod val="75000"/>
                  </a:schemeClr>
                </a:solidFill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dirty="0"/>
                  <a:t>   </a:t>
                </a:r>
                <a:endParaRPr lang="zh-CN" altLang="zh-CN" dirty="0"/>
              </a:p>
            </p:txBody>
          </p:sp>
          <p:sp>
            <p:nvSpPr>
              <p:cNvPr id="95" name="Rectangle 53"/>
              <p:cNvSpPr>
                <a:spLocks noChangeArrowheads="1"/>
              </p:cNvSpPr>
              <p:nvPr/>
            </p:nvSpPr>
            <p:spPr bwMode="auto">
              <a:xfrm>
                <a:off x="5173631" y="2466849"/>
                <a:ext cx="383571" cy="292430"/>
              </a:xfrm>
              <a:prstGeom prst="rect">
                <a:avLst/>
              </a:prstGeom>
              <a:ln w="9525">
                <a:solidFill>
                  <a:schemeClr val="tx2">
                    <a:lumMod val="75000"/>
                  </a:schemeClr>
                </a:solidFill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 dirty="0"/>
                  <a:t>  </a:t>
                </a:r>
                <a:endParaRPr lang="zh-CN" altLang="zh-CN" sz="2000" dirty="0"/>
              </a:p>
            </p:txBody>
          </p:sp>
        </p:grpSp>
        <p:cxnSp>
          <p:nvCxnSpPr>
            <p:cNvPr id="96" name="直接箭头连接符 95"/>
            <p:cNvCxnSpPr/>
            <p:nvPr/>
          </p:nvCxnSpPr>
          <p:spPr>
            <a:xfrm>
              <a:off x="5716532" y="4544033"/>
              <a:ext cx="581809" cy="0"/>
            </a:xfrm>
            <a:prstGeom prst="straightConnector1">
              <a:avLst/>
            </a:prstGeom>
            <a:ln w="28575">
              <a:solidFill>
                <a:srgbClr val="FF33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7" name="组合 96"/>
            <p:cNvGrpSpPr/>
            <p:nvPr/>
          </p:nvGrpSpPr>
          <p:grpSpPr>
            <a:xfrm>
              <a:off x="7794694" y="4404263"/>
              <a:ext cx="1139514" cy="292430"/>
              <a:chOff x="4435432" y="2470726"/>
              <a:chExt cx="1139514" cy="292430"/>
            </a:xfrm>
          </p:grpSpPr>
          <p:sp>
            <p:nvSpPr>
              <p:cNvPr id="98" name="Rectangle 52"/>
              <p:cNvSpPr>
                <a:spLocks noChangeArrowheads="1"/>
              </p:cNvSpPr>
              <p:nvPr/>
            </p:nvSpPr>
            <p:spPr bwMode="auto">
              <a:xfrm>
                <a:off x="4435432" y="2470726"/>
                <a:ext cx="377972" cy="292430"/>
              </a:xfrm>
              <a:prstGeom prst="rect">
                <a:avLst/>
              </a:prstGeom>
              <a:ln w="9525">
                <a:solidFill>
                  <a:schemeClr val="tx2">
                    <a:lumMod val="75000"/>
                  </a:schemeClr>
                </a:solidFill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" name="Rectangle 53"/>
              <p:cNvSpPr>
                <a:spLocks noChangeArrowheads="1"/>
              </p:cNvSpPr>
              <p:nvPr/>
            </p:nvSpPr>
            <p:spPr bwMode="auto">
              <a:xfrm>
                <a:off x="4813404" y="2470726"/>
                <a:ext cx="383571" cy="292430"/>
              </a:xfrm>
              <a:prstGeom prst="rect">
                <a:avLst/>
              </a:prstGeom>
              <a:ln w="9525">
                <a:solidFill>
                  <a:schemeClr val="tx2">
                    <a:lumMod val="75000"/>
                  </a:schemeClr>
                </a:solidFill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dirty="0"/>
                  <a:t>   </a:t>
                </a:r>
                <a:endParaRPr lang="zh-CN" altLang="zh-CN" dirty="0"/>
              </a:p>
            </p:txBody>
          </p:sp>
          <p:sp>
            <p:nvSpPr>
              <p:cNvPr id="100" name="Rectangle 53"/>
              <p:cNvSpPr>
                <a:spLocks noChangeArrowheads="1"/>
              </p:cNvSpPr>
              <p:nvPr/>
            </p:nvSpPr>
            <p:spPr bwMode="auto">
              <a:xfrm>
                <a:off x="5191375" y="2470726"/>
                <a:ext cx="383571" cy="292430"/>
              </a:xfrm>
              <a:prstGeom prst="rect">
                <a:avLst/>
              </a:prstGeom>
              <a:ln w="9525">
                <a:solidFill>
                  <a:schemeClr val="tx2">
                    <a:lumMod val="75000"/>
                  </a:schemeClr>
                </a:solidFill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 dirty="0"/>
                  <a:t>^  </a:t>
                </a:r>
                <a:endParaRPr lang="zh-CN" altLang="zh-CN" sz="2000" dirty="0"/>
              </a:p>
            </p:txBody>
          </p:sp>
        </p:grpSp>
        <p:cxnSp>
          <p:nvCxnSpPr>
            <p:cNvPr id="101" name="直接箭头连接符 100"/>
            <p:cNvCxnSpPr/>
            <p:nvPr/>
          </p:nvCxnSpPr>
          <p:spPr>
            <a:xfrm>
              <a:off x="7195141" y="4550478"/>
              <a:ext cx="581809" cy="0"/>
            </a:xfrm>
            <a:prstGeom prst="straightConnector1">
              <a:avLst/>
            </a:prstGeom>
            <a:ln w="28575">
              <a:solidFill>
                <a:srgbClr val="FF33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箭头连接符 101"/>
            <p:cNvCxnSpPr/>
            <p:nvPr/>
          </p:nvCxnSpPr>
          <p:spPr>
            <a:xfrm flipH="1">
              <a:off x="5360350" y="4082281"/>
              <a:ext cx="3738" cy="311807"/>
            </a:xfrm>
            <a:prstGeom prst="straightConnector1">
              <a:avLst/>
            </a:prstGeom>
            <a:ln w="28575">
              <a:solidFill>
                <a:srgbClr val="FF33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3" name="组合 102"/>
            <p:cNvGrpSpPr/>
            <p:nvPr/>
          </p:nvGrpSpPr>
          <p:grpSpPr>
            <a:xfrm>
              <a:off x="3505924" y="4384364"/>
              <a:ext cx="745435" cy="292430"/>
              <a:chOff x="3308850" y="2928547"/>
              <a:chExt cx="745435" cy="292430"/>
            </a:xfrm>
          </p:grpSpPr>
          <p:sp>
            <p:nvSpPr>
              <p:cNvPr id="104" name="Rectangle 52"/>
              <p:cNvSpPr>
                <a:spLocks noChangeArrowheads="1"/>
              </p:cNvSpPr>
              <p:nvPr/>
            </p:nvSpPr>
            <p:spPr bwMode="auto">
              <a:xfrm>
                <a:off x="3308850" y="2928547"/>
                <a:ext cx="377972" cy="292430"/>
              </a:xfrm>
              <a:prstGeom prst="rect">
                <a:avLst/>
              </a:prstGeom>
              <a:ln w="9525">
                <a:solidFill>
                  <a:schemeClr val="tx2">
                    <a:lumMod val="75000"/>
                  </a:schemeClr>
                </a:solidFill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zh-CN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5" name="Rectangle 53"/>
              <p:cNvSpPr>
                <a:spLocks noChangeArrowheads="1"/>
              </p:cNvSpPr>
              <p:nvPr/>
            </p:nvSpPr>
            <p:spPr bwMode="auto">
              <a:xfrm>
                <a:off x="3670714" y="2928547"/>
                <a:ext cx="383571" cy="292430"/>
              </a:xfrm>
              <a:prstGeom prst="rect">
                <a:avLst/>
              </a:prstGeom>
              <a:ln w="9525">
                <a:solidFill>
                  <a:schemeClr val="tx2">
                    <a:lumMod val="75000"/>
                  </a:schemeClr>
                </a:solidFill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  </a:t>
                </a:r>
                <a:endParaRPr lang="zh-CN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6" name="组合 105"/>
            <p:cNvGrpSpPr/>
            <p:nvPr/>
          </p:nvGrpSpPr>
          <p:grpSpPr>
            <a:xfrm>
              <a:off x="5152824" y="4872614"/>
              <a:ext cx="761543" cy="292430"/>
              <a:chOff x="4793342" y="2821491"/>
              <a:chExt cx="761543" cy="292430"/>
            </a:xfrm>
          </p:grpSpPr>
          <p:sp>
            <p:nvSpPr>
              <p:cNvPr id="107" name="Rectangle 52"/>
              <p:cNvSpPr>
                <a:spLocks noChangeArrowheads="1"/>
              </p:cNvSpPr>
              <p:nvPr/>
            </p:nvSpPr>
            <p:spPr bwMode="auto">
              <a:xfrm>
                <a:off x="4793342" y="2821491"/>
                <a:ext cx="377972" cy="292430"/>
              </a:xfrm>
              <a:prstGeom prst="rect">
                <a:avLst/>
              </a:prstGeom>
              <a:ln w="9525">
                <a:solidFill>
                  <a:schemeClr val="tx2">
                    <a:lumMod val="75000"/>
                  </a:schemeClr>
                </a:solidFill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zh-CN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8" name="Rectangle 53"/>
              <p:cNvSpPr>
                <a:spLocks noChangeArrowheads="1"/>
              </p:cNvSpPr>
              <p:nvPr/>
            </p:nvSpPr>
            <p:spPr bwMode="auto">
              <a:xfrm>
                <a:off x="5171314" y="2821491"/>
                <a:ext cx="383571" cy="292430"/>
              </a:xfrm>
              <a:prstGeom prst="rect">
                <a:avLst/>
              </a:prstGeom>
              <a:ln w="9525">
                <a:solidFill>
                  <a:schemeClr val="tx2">
                    <a:lumMod val="75000"/>
                  </a:schemeClr>
                </a:solidFill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 </a:t>
                </a:r>
                <a:endParaRPr lang="zh-CN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09" name="直接箭头连接符 108"/>
            <p:cNvCxnSpPr/>
            <p:nvPr/>
          </p:nvCxnSpPr>
          <p:spPr>
            <a:xfrm flipH="1">
              <a:off x="5357834" y="4511080"/>
              <a:ext cx="2516" cy="373175"/>
            </a:xfrm>
            <a:prstGeom prst="straightConnector1">
              <a:avLst/>
            </a:prstGeom>
            <a:ln w="28575">
              <a:solidFill>
                <a:srgbClr val="FF33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0" name="组合 109"/>
            <p:cNvGrpSpPr/>
            <p:nvPr/>
          </p:nvGrpSpPr>
          <p:grpSpPr>
            <a:xfrm>
              <a:off x="6659000" y="4872614"/>
              <a:ext cx="761543" cy="292430"/>
              <a:chOff x="4765039" y="2839776"/>
              <a:chExt cx="761543" cy="292430"/>
            </a:xfrm>
          </p:grpSpPr>
          <p:sp>
            <p:nvSpPr>
              <p:cNvPr id="111" name="Rectangle 52"/>
              <p:cNvSpPr>
                <a:spLocks noChangeArrowheads="1"/>
              </p:cNvSpPr>
              <p:nvPr/>
            </p:nvSpPr>
            <p:spPr bwMode="auto">
              <a:xfrm>
                <a:off x="4765039" y="2839776"/>
                <a:ext cx="377972" cy="292430"/>
              </a:xfrm>
              <a:prstGeom prst="rect">
                <a:avLst/>
              </a:prstGeom>
              <a:ln w="9525">
                <a:solidFill>
                  <a:schemeClr val="tx2">
                    <a:lumMod val="75000"/>
                  </a:schemeClr>
                </a:solidFill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zh-CN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2" name="Rectangle 53"/>
              <p:cNvSpPr>
                <a:spLocks noChangeArrowheads="1"/>
              </p:cNvSpPr>
              <p:nvPr/>
            </p:nvSpPr>
            <p:spPr bwMode="auto">
              <a:xfrm>
                <a:off x="5143011" y="2839776"/>
                <a:ext cx="383571" cy="292430"/>
              </a:xfrm>
              <a:prstGeom prst="rect">
                <a:avLst/>
              </a:prstGeom>
              <a:ln w="9525">
                <a:solidFill>
                  <a:schemeClr val="tx2">
                    <a:lumMod val="75000"/>
                  </a:schemeClr>
                </a:solidFill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 </a:t>
                </a:r>
                <a:endParaRPr lang="zh-CN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13" name="直接箭头连接符 112"/>
            <p:cNvCxnSpPr/>
            <p:nvPr/>
          </p:nvCxnSpPr>
          <p:spPr>
            <a:xfrm>
              <a:off x="6889363" y="4544033"/>
              <a:ext cx="0" cy="340222"/>
            </a:xfrm>
            <a:prstGeom prst="straightConnector1">
              <a:avLst/>
            </a:prstGeom>
            <a:ln w="28575">
              <a:solidFill>
                <a:srgbClr val="FF33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4" name="组合 113"/>
            <p:cNvGrpSpPr/>
            <p:nvPr/>
          </p:nvGrpSpPr>
          <p:grpSpPr>
            <a:xfrm>
              <a:off x="8034880" y="4872614"/>
              <a:ext cx="761543" cy="292430"/>
              <a:chOff x="4671296" y="2829607"/>
              <a:chExt cx="761543" cy="292430"/>
            </a:xfrm>
          </p:grpSpPr>
          <p:sp>
            <p:nvSpPr>
              <p:cNvPr id="115" name="Rectangle 52"/>
              <p:cNvSpPr>
                <a:spLocks noChangeArrowheads="1"/>
              </p:cNvSpPr>
              <p:nvPr/>
            </p:nvSpPr>
            <p:spPr bwMode="auto">
              <a:xfrm>
                <a:off x="4671296" y="2829607"/>
                <a:ext cx="377972" cy="292430"/>
              </a:xfrm>
              <a:prstGeom prst="rect">
                <a:avLst/>
              </a:prstGeom>
              <a:ln w="9525">
                <a:solidFill>
                  <a:schemeClr val="tx2">
                    <a:lumMod val="75000"/>
                  </a:schemeClr>
                </a:solidFill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zh-CN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6" name="Rectangle 53"/>
              <p:cNvSpPr>
                <a:spLocks noChangeArrowheads="1"/>
              </p:cNvSpPr>
              <p:nvPr/>
            </p:nvSpPr>
            <p:spPr bwMode="auto">
              <a:xfrm>
                <a:off x="5049268" y="2829607"/>
                <a:ext cx="383571" cy="292430"/>
              </a:xfrm>
              <a:prstGeom prst="rect">
                <a:avLst/>
              </a:prstGeom>
              <a:ln w="9525">
                <a:solidFill>
                  <a:schemeClr val="tx2">
                    <a:lumMod val="75000"/>
                  </a:schemeClr>
                </a:solidFill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 </a:t>
                </a:r>
                <a:endParaRPr lang="zh-CN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17" name="直接箭头连接符 116"/>
            <p:cNvCxnSpPr/>
            <p:nvPr/>
          </p:nvCxnSpPr>
          <p:spPr>
            <a:xfrm>
              <a:off x="8364451" y="4544033"/>
              <a:ext cx="0" cy="328581"/>
            </a:xfrm>
            <a:prstGeom prst="straightConnector1">
              <a:avLst/>
            </a:prstGeom>
            <a:ln w="28575">
              <a:solidFill>
                <a:srgbClr val="FF33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8" name="矩形 117"/>
          <p:cNvSpPr/>
          <p:nvPr/>
        </p:nvSpPr>
        <p:spPr>
          <a:xfrm>
            <a:off x="186603" y="4864303"/>
            <a:ext cx="2398557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lnSpc>
                <a:spcPct val="90000"/>
              </a:lnSpc>
              <a:buClr>
                <a:srgbClr val="0000FF"/>
              </a:buClr>
              <a:buNone/>
            </a:pPr>
            <a:r>
              <a:rPr lang="en-US" altLang="zh-CN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</a:t>
            </a:r>
            <a:r>
              <a:rPr lang="zh-CN" altLang="en-US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＝</a:t>
            </a:r>
            <a:r>
              <a:rPr lang="en-US" altLang="zh-CN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(A,B,C)</a:t>
            </a:r>
            <a:endParaRPr lang="zh-CN" altLang="en-US" dirty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169" name="组合 168"/>
          <p:cNvGrpSpPr/>
          <p:nvPr/>
        </p:nvGrpSpPr>
        <p:grpSpPr>
          <a:xfrm>
            <a:off x="2075623" y="2352987"/>
            <a:ext cx="4650776" cy="2887862"/>
            <a:chOff x="2075623" y="2352987"/>
            <a:chExt cx="4650776" cy="2887862"/>
          </a:xfrm>
        </p:grpSpPr>
        <p:grpSp>
          <p:nvGrpSpPr>
            <p:cNvPr id="36912" name="组合 36911"/>
            <p:cNvGrpSpPr/>
            <p:nvPr/>
          </p:nvGrpSpPr>
          <p:grpSpPr>
            <a:xfrm>
              <a:off x="2075623" y="4633471"/>
              <a:ext cx="4650776" cy="607378"/>
              <a:chOff x="1492023" y="5769232"/>
              <a:chExt cx="4650776" cy="607378"/>
            </a:xfrm>
          </p:grpSpPr>
          <p:grpSp>
            <p:nvGrpSpPr>
              <p:cNvPr id="36910" name="组合 36909"/>
              <p:cNvGrpSpPr/>
              <p:nvPr/>
            </p:nvGrpSpPr>
            <p:grpSpPr>
              <a:xfrm>
                <a:off x="2073832" y="6084180"/>
                <a:ext cx="4068967" cy="292430"/>
                <a:chOff x="2076879" y="6086151"/>
                <a:chExt cx="4068967" cy="292430"/>
              </a:xfrm>
            </p:grpSpPr>
            <p:grpSp>
              <p:nvGrpSpPr>
                <p:cNvPr id="119" name="组合 118"/>
                <p:cNvGrpSpPr/>
                <p:nvPr/>
              </p:nvGrpSpPr>
              <p:grpSpPr>
                <a:xfrm>
                  <a:off x="2076879" y="6086151"/>
                  <a:ext cx="1139514" cy="292430"/>
                  <a:chOff x="2917682" y="2533018"/>
                  <a:chExt cx="1139514" cy="292430"/>
                </a:xfrm>
              </p:grpSpPr>
              <p:sp>
                <p:nvSpPr>
                  <p:cNvPr id="120" name="Rectangle 52"/>
                  <p:cNvSpPr>
                    <a:spLocks noChangeArrowheads="1"/>
                  </p:cNvSpPr>
                  <p:nvPr/>
                </p:nvSpPr>
                <p:spPr bwMode="auto">
                  <a:xfrm>
                    <a:off x="2917682" y="2533018"/>
                    <a:ext cx="377972" cy="292430"/>
                  </a:xfrm>
                  <a:prstGeom prst="rect">
                    <a:avLst/>
                  </a:prstGeom>
                  <a:ln w="9525">
                    <a:solidFill>
                      <a:schemeClr val="tx2">
                        <a:lumMod val="75000"/>
                      </a:schemeClr>
                    </a:solidFill>
                    <a:headEnd/>
                    <a:tailEnd/>
                  </a:ln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wrap="none" anchor="ctr"/>
                  <a:lstStyle/>
                  <a:p>
                    <a:r>
                      <a:rPr lang="en-US" altLang="zh-C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</a:t>
                    </a:r>
                    <a:endParaRPr lang="zh-CN" altLang="zh-CN" sz="2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1" name="Rectangle 53"/>
                  <p:cNvSpPr>
                    <a:spLocks noChangeArrowheads="1"/>
                  </p:cNvSpPr>
                  <p:nvPr/>
                </p:nvSpPr>
                <p:spPr bwMode="auto">
                  <a:xfrm>
                    <a:off x="3295654" y="2533018"/>
                    <a:ext cx="383571" cy="292430"/>
                  </a:xfrm>
                  <a:prstGeom prst="rect">
                    <a:avLst/>
                  </a:prstGeom>
                  <a:ln w="9525">
                    <a:solidFill>
                      <a:schemeClr val="tx2">
                        <a:lumMod val="75000"/>
                      </a:schemeClr>
                    </a:solidFill>
                    <a:headEnd/>
                    <a:tailEnd/>
                  </a:ln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wrap="none" anchor="ctr"/>
                  <a:lstStyle/>
                  <a:p>
                    <a:r>
                      <a:rPr lang="en-US" altLang="zh-CN" dirty="0"/>
                      <a:t>   </a:t>
                    </a:r>
                    <a:endParaRPr lang="zh-CN" altLang="zh-CN" dirty="0"/>
                  </a:p>
                </p:txBody>
              </p:sp>
              <p:sp>
                <p:nvSpPr>
                  <p:cNvPr id="122" name="Rectangle 53"/>
                  <p:cNvSpPr>
                    <a:spLocks noChangeArrowheads="1"/>
                  </p:cNvSpPr>
                  <p:nvPr/>
                </p:nvSpPr>
                <p:spPr bwMode="auto">
                  <a:xfrm>
                    <a:off x="3673625" y="2533018"/>
                    <a:ext cx="383571" cy="292430"/>
                  </a:xfrm>
                  <a:prstGeom prst="rect">
                    <a:avLst/>
                  </a:prstGeom>
                  <a:ln w="9525">
                    <a:solidFill>
                      <a:schemeClr val="tx2">
                        <a:lumMod val="75000"/>
                      </a:schemeClr>
                    </a:solidFill>
                    <a:headEnd/>
                    <a:tailEnd/>
                  </a:ln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wrap="none" anchor="ctr"/>
                  <a:lstStyle/>
                  <a:p>
                    <a:r>
                      <a:rPr lang="en-US" altLang="zh-CN" dirty="0"/>
                      <a:t>   </a:t>
                    </a:r>
                    <a:endParaRPr lang="zh-CN" altLang="zh-CN" dirty="0"/>
                  </a:p>
                </p:txBody>
              </p:sp>
            </p:grpSp>
            <p:grpSp>
              <p:nvGrpSpPr>
                <p:cNvPr id="123" name="组合 122"/>
                <p:cNvGrpSpPr/>
                <p:nvPr/>
              </p:nvGrpSpPr>
              <p:grpSpPr>
                <a:xfrm>
                  <a:off x="3579560" y="6086151"/>
                  <a:ext cx="1139514" cy="292430"/>
                  <a:chOff x="4431111" y="2541607"/>
                  <a:chExt cx="1139514" cy="292430"/>
                </a:xfrm>
              </p:grpSpPr>
              <p:sp>
                <p:nvSpPr>
                  <p:cNvPr id="124" name="Rectangle 52"/>
                  <p:cNvSpPr>
                    <a:spLocks noChangeArrowheads="1"/>
                  </p:cNvSpPr>
                  <p:nvPr/>
                </p:nvSpPr>
                <p:spPr bwMode="auto">
                  <a:xfrm>
                    <a:off x="4431111" y="2541607"/>
                    <a:ext cx="377972" cy="292430"/>
                  </a:xfrm>
                  <a:prstGeom prst="rect">
                    <a:avLst/>
                  </a:prstGeom>
                  <a:ln w="9525">
                    <a:solidFill>
                      <a:schemeClr val="tx2">
                        <a:lumMod val="75000"/>
                      </a:schemeClr>
                    </a:solidFill>
                    <a:headEnd/>
                    <a:tailEnd/>
                  </a:ln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wrap="none" anchor="ctr"/>
                  <a:lstStyle/>
                  <a:p>
                    <a:r>
                      <a:rPr lang="en-US" altLang="zh-C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</a:t>
                    </a:r>
                    <a:endParaRPr lang="zh-CN" altLang="zh-CN" sz="2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5" name="Rectangle 53"/>
                  <p:cNvSpPr>
                    <a:spLocks noChangeArrowheads="1"/>
                  </p:cNvSpPr>
                  <p:nvPr/>
                </p:nvSpPr>
                <p:spPr bwMode="auto">
                  <a:xfrm>
                    <a:off x="4809083" y="2541607"/>
                    <a:ext cx="383571" cy="292430"/>
                  </a:xfrm>
                  <a:prstGeom prst="rect">
                    <a:avLst/>
                  </a:prstGeom>
                  <a:ln w="9525">
                    <a:solidFill>
                      <a:schemeClr val="tx2">
                        <a:lumMod val="75000"/>
                      </a:schemeClr>
                    </a:solidFill>
                    <a:headEnd/>
                    <a:tailEnd/>
                  </a:ln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wrap="none" anchor="ctr"/>
                  <a:lstStyle/>
                  <a:p>
                    <a:r>
                      <a:rPr lang="en-US" altLang="zh-CN" dirty="0"/>
                      <a:t>   </a:t>
                    </a:r>
                    <a:endParaRPr lang="zh-CN" altLang="zh-CN" dirty="0"/>
                  </a:p>
                </p:txBody>
              </p:sp>
              <p:sp>
                <p:nvSpPr>
                  <p:cNvPr id="126" name="Rectangle 53"/>
                  <p:cNvSpPr>
                    <a:spLocks noChangeArrowheads="1"/>
                  </p:cNvSpPr>
                  <p:nvPr/>
                </p:nvSpPr>
                <p:spPr bwMode="auto">
                  <a:xfrm>
                    <a:off x="5187054" y="2541607"/>
                    <a:ext cx="383571" cy="292430"/>
                  </a:xfrm>
                  <a:prstGeom prst="rect">
                    <a:avLst/>
                  </a:prstGeom>
                  <a:ln w="9525">
                    <a:solidFill>
                      <a:schemeClr val="tx2">
                        <a:lumMod val="75000"/>
                      </a:schemeClr>
                    </a:solidFill>
                    <a:headEnd/>
                    <a:tailEnd/>
                  </a:ln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wrap="none" anchor="ctr"/>
                  <a:lstStyle/>
                  <a:p>
                    <a:r>
                      <a:rPr lang="en-US" altLang="zh-CN" sz="2000" dirty="0"/>
                      <a:t>  </a:t>
                    </a:r>
                    <a:endParaRPr lang="zh-CN" altLang="zh-CN" sz="2000" dirty="0"/>
                  </a:p>
                </p:txBody>
              </p:sp>
            </p:grpSp>
            <p:grpSp>
              <p:nvGrpSpPr>
                <p:cNvPr id="127" name="组合 126"/>
                <p:cNvGrpSpPr/>
                <p:nvPr/>
              </p:nvGrpSpPr>
              <p:grpSpPr>
                <a:xfrm>
                  <a:off x="5030080" y="6086151"/>
                  <a:ext cx="1115766" cy="292430"/>
                  <a:chOff x="4454859" y="2541607"/>
                  <a:chExt cx="1115766" cy="292430"/>
                </a:xfrm>
              </p:grpSpPr>
              <p:sp>
                <p:nvSpPr>
                  <p:cNvPr id="128" name="Rectangle 52"/>
                  <p:cNvSpPr>
                    <a:spLocks noChangeArrowheads="1"/>
                  </p:cNvSpPr>
                  <p:nvPr/>
                </p:nvSpPr>
                <p:spPr bwMode="auto">
                  <a:xfrm>
                    <a:off x="4454859" y="2541607"/>
                    <a:ext cx="377972" cy="292430"/>
                  </a:xfrm>
                  <a:prstGeom prst="rect">
                    <a:avLst/>
                  </a:prstGeom>
                  <a:ln w="9525">
                    <a:solidFill>
                      <a:schemeClr val="tx2">
                        <a:lumMod val="75000"/>
                      </a:schemeClr>
                    </a:solidFill>
                    <a:headEnd/>
                    <a:tailEnd/>
                  </a:ln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wrap="none" anchor="ctr"/>
                  <a:lstStyle/>
                  <a:p>
                    <a:r>
                      <a:rPr lang="en-US" altLang="zh-C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</a:t>
                    </a:r>
                    <a:endParaRPr lang="zh-CN" altLang="zh-CN" sz="2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9" name="Rectangle 53"/>
                  <p:cNvSpPr>
                    <a:spLocks noChangeArrowheads="1"/>
                  </p:cNvSpPr>
                  <p:nvPr/>
                </p:nvSpPr>
                <p:spPr bwMode="auto">
                  <a:xfrm>
                    <a:off x="4809083" y="2541607"/>
                    <a:ext cx="383571" cy="292430"/>
                  </a:xfrm>
                  <a:prstGeom prst="rect">
                    <a:avLst/>
                  </a:prstGeom>
                  <a:ln w="9525">
                    <a:solidFill>
                      <a:schemeClr val="tx2">
                        <a:lumMod val="75000"/>
                      </a:schemeClr>
                    </a:solidFill>
                    <a:headEnd/>
                    <a:tailEnd/>
                  </a:ln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wrap="none" anchor="ctr"/>
                  <a:lstStyle/>
                  <a:p>
                    <a:r>
                      <a:rPr lang="en-US" altLang="zh-CN" dirty="0"/>
                      <a:t>   </a:t>
                    </a:r>
                    <a:endParaRPr lang="zh-CN" altLang="zh-CN" dirty="0"/>
                  </a:p>
                </p:txBody>
              </p:sp>
              <p:sp>
                <p:nvSpPr>
                  <p:cNvPr id="130" name="Rectangle 53"/>
                  <p:cNvSpPr>
                    <a:spLocks noChangeArrowheads="1"/>
                  </p:cNvSpPr>
                  <p:nvPr/>
                </p:nvSpPr>
                <p:spPr bwMode="auto">
                  <a:xfrm>
                    <a:off x="5187054" y="2541607"/>
                    <a:ext cx="383571" cy="292430"/>
                  </a:xfrm>
                  <a:prstGeom prst="rect">
                    <a:avLst/>
                  </a:prstGeom>
                  <a:ln w="9525">
                    <a:solidFill>
                      <a:schemeClr val="tx2">
                        <a:lumMod val="75000"/>
                      </a:schemeClr>
                    </a:solidFill>
                    <a:headEnd/>
                    <a:tailEnd/>
                  </a:ln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wrap="none" anchor="ctr"/>
                  <a:lstStyle/>
                  <a:p>
                    <a:r>
                      <a:rPr lang="en-US" altLang="zh-CN" sz="2000" dirty="0"/>
                      <a:t>^  </a:t>
                    </a:r>
                    <a:endParaRPr lang="zh-CN" altLang="zh-CN" sz="2000" dirty="0"/>
                  </a:p>
                </p:txBody>
              </p:sp>
            </p:grpSp>
          </p:grpSp>
          <p:cxnSp>
            <p:nvCxnSpPr>
              <p:cNvPr id="131" name="直接箭头连接符 130"/>
              <p:cNvCxnSpPr/>
              <p:nvPr/>
            </p:nvCxnSpPr>
            <p:spPr>
              <a:xfrm>
                <a:off x="1492023" y="6251735"/>
                <a:ext cx="581809" cy="0"/>
              </a:xfrm>
              <a:prstGeom prst="straightConnector1">
                <a:avLst/>
              </a:prstGeom>
              <a:ln w="28575">
                <a:solidFill>
                  <a:srgbClr val="FF339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2" name="矩形 131"/>
              <p:cNvSpPr/>
              <p:nvPr/>
            </p:nvSpPr>
            <p:spPr>
              <a:xfrm>
                <a:off x="1556742" y="5769232"/>
                <a:ext cx="33855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solidFill>
                      <a:schemeClr val="tx2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D</a:t>
                </a:r>
                <a:endParaRPr lang="zh-CN" altLang="en-US" dirty="0"/>
              </a:p>
            </p:txBody>
          </p:sp>
          <p:cxnSp>
            <p:nvCxnSpPr>
              <p:cNvPr id="133" name="直接箭头连接符 132"/>
              <p:cNvCxnSpPr/>
              <p:nvPr/>
            </p:nvCxnSpPr>
            <p:spPr>
              <a:xfrm>
                <a:off x="2997751" y="6230897"/>
                <a:ext cx="581809" cy="0"/>
              </a:xfrm>
              <a:prstGeom prst="straightConnector1">
                <a:avLst/>
              </a:prstGeom>
              <a:ln w="28575">
                <a:solidFill>
                  <a:srgbClr val="FF339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接箭头连接符 133"/>
              <p:cNvCxnSpPr/>
              <p:nvPr/>
            </p:nvCxnSpPr>
            <p:spPr>
              <a:xfrm>
                <a:off x="4472019" y="6251735"/>
                <a:ext cx="581809" cy="0"/>
              </a:xfrm>
              <a:prstGeom prst="straightConnector1">
                <a:avLst/>
              </a:prstGeom>
              <a:ln w="28575">
                <a:solidFill>
                  <a:srgbClr val="FF339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2" name="肘形连接符 61"/>
            <p:cNvCxnSpPr/>
            <p:nvPr/>
          </p:nvCxnSpPr>
          <p:spPr>
            <a:xfrm rot="16200000" flipV="1">
              <a:off x="2252204" y="2582658"/>
              <a:ext cx="2741646" cy="2282303"/>
            </a:xfrm>
            <a:prstGeom prst="bentConnector3">
              <a:avLst>
                <a:gd name="adj1" fmla="val 10541"/>
              </a:avLst>
            </a:prstGeom>
            <a:ln w="28575">
              <a:solidFill>
                <a:srgbClr val="FF33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6911" name="组合 36910"/>
            <p:cNvGrpSpPr/>
            <p:nvPr/>
          </p:nvGrpSpPr>
          <p:grpSpPr>
            <a:xfrm>
              <a:off x="2994648" y="3477233"/>
              <a:ext cx="3095128" cy="1617400"/>
              <a:chOff x="3008261" y="3475768"/>
              <a:chExt cx="2546257" cy="2460966"/>
            </a:xfrm>
          </p:grpSpPr>
          <p:cxnSp>
            <p:nvCxnSpPr>
              <p:cNvPr id="36902" name="直接连接符 36901"/>
              <p:cNvCxnSpPr/>
              <p:nvPr/>
            </p:nvCxnSpPr>
            <p:spPr>
              <a:xfrm flipV="1">
                <a:off x="5546950" y="5264495"/>
                <a:ext cx="5045" cy="672239"/>
              </a:xfrm>
              <a:prstGeom prst="line">
                <a:avLst/>
              </a:prstGeom>
              <a:ln w="28575">
                <a:solidFill>
                  <a:srgbClr val="FF33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904" name="直接连接符 36903"/>
              <p:cNvCxnSpPr/>
              <p:nvPr/>
            </p:nvCxnSpPr>
            <p:spPr>
              <a:xfrm flipH="1" flipV="1">
                <a:off x="3008261" y="5271789"/>
                <a:ext cx="2546257" cy="25216"/>
              </a:xfrm>
              <a:prstGeom prst="line">
                <a:avLst/>
              </a:prstGeom>
              <a:ln w="28575">
                <a:solidFill>
                  <a:srgbClr val="FF33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907" name="直接箭头连接符 36906"/>
              <p:cNvCxnSpPr/>
              <p:nvPr/>
            </p:nvCxnSpPr>
            <p:spPr>
              <a:xfrm flipV="1">
                <a:off x="3008261" y="3475768"/>
                <a:ext cx="0" cy="1796021"/>
              </a:xfrm>
              <a:prstGeom prst="straightConnector1">
                <a:avLst/>
              </a:prstGeom>
              <a:ln w="28575">
                <a:solidFill>
                  <a:srgbClr val="FF339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0" name="矩形 219"/>
          <p:cNvSpPr/>
          <p:nvPr/>
        </p:nvSpPr>
        <p:spPr>
          <a:xfrm>
            <a:off x="186603" y="5901580"/>
            <a:ext cx="2398557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lnSpc>
                <a:spcPct val="90000"/>
              </a:lnSpc>
              <a:buClr>
                <a:srgbClr val="0000FF"/>
              </a:buClr>
              <a:buNone/>
            </a:pPr>
            <a:r>
              <a:rPr lang="en-US" altLang="zh-CN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E</a:t>
            </a:r>
            <a:r>
              <a:rPr lang="zh-CN" altLang="en-US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＝</a:t>
            </a:r>
            <a:r>
              <a:rPr lang="en-US" altLang="zh-CN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en-US" altLang="zh-CN" dirty="0" err="1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a,E</a:t>
            </a:r>
            <a:r>
              <a:rPr lang="en-US" altLang="zh-CN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endParaRPr lang="zh-CN" altLang="en-US" dirty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170" name="组合 169"/>
          <p:cNvGrpSpPr/>
          <p:nvPr/>
        </p:nvGrpSpPr>
        <p:grpSpPr>
          <a:xfrm>
            <a:off x="2087771" y="5688767"/>
            <a:ext cx="3293415" cy="1105160"/>
            <a:chOff x="2087771" y="5688767"/>
            <a:chExt cx="3293415" cy="1105160"/>
          </a:xfrm>
        </p:grpSpPr>
        <p:grpSp>
          <p:nvGrpSpPr>
            <p:cNvPr id="201" name="组合 200"/>
            <p:cNvGrpSpPr/>
            <p:nvPr/>
          </p:nvGrpSpPr>
          <p:grpSpPr>
            <a:xfrm>
              <a:off x="2087771" y="5697876"/>
              <a:ext cx="3270163" cy="1096051"/>
              <a:chOff x="2300462" y="2302185"/>
              <a:chExt cx="3270163" cy="1096051"/>
            </a:xfrm>
          </p:grpSpPr>
          <p:grpSp>
            <p:nvGrpSpPr>
              <p:cNvPr id="202" name="组合 201"/>
              <p:cNvGrpSpPr/>
              <p:nvPr/>
            </p:nvGrpSpPr>
            <p:grpSpPr>
              <a:xfrm>
                <a:off x="2928430" y="2533018"/>
                <a:ext cx="1139514" cy="292430"/>
                <a:chOff x="2917682" y="2533018"/>
                <a:chExt cx="1139514" cy="292430"/>
              </a:xfrm>
            </p:grpSpPr>
            <p:sp>
              <p:nvSpPr>
                <p:cNvPr id="217" name="Rectangle 52"/>
                <p:cNvSpPr>
                  <a:spLocks noChangeArrowheads="1"/>
                </p:cNvSpPr>
                <p:nvPr/>
              </p:nvSpPr>
              <p:spPr bwMode="auto">
                <a:xfrm>
                  <a:off x="2917682" y="2533018"/>
                  <a:ext cx="377972" cy="292430"/>
                </a:xfrm>
                <a:prstGeom prst="rect">
                  <a:avLst/>
                </a:prstGeom>
                <a:ln w="9525">
                  <a:solidFill>
                    <a:schemeClr val="tx2">
                      <a:lumMod val="75000"/>
                    </a:schemeClr>
                  </a:solidFill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r>
                    <a:rPr lang="en-US" altLang="zh-CN" sz="2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endParaRPr lang="zh-CN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8" name="Rectangle 53"/>
                <p:cNvSpPr>
                  <a:spLocks noChangeArrowheads="1"/>
                </p:cNvSpPr>
                <p:nvPr/>
              </p:nvSpPr>
              <p:spPr bwMode="auto">
                <a:xfrm>
                  <a:off x="3295654" y="2533018"/>
                  <a:ext cx="383571" cy="292430"/>
                </a:xfrm>
                <a:prstGeom prst="rect">
                  <a:avLst/>
                </a:prstGeom>
                <a:ln w="9525">
                  <a:solidFill>
                    <a:schemeClr val="tx2">
                      <a:lumMod val="75000"/>
                    </a:schemeClr>
                  </a:solidFill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r>
                    <a:rPr lang="en-US" altLang="zh-CN" dirty="0"/>
                    <a:t>   </a:t>
                  </a:r>
                  <a:endParaRPr lang="zh-CN" altLang="zh-CN" dirty="0"/>
                </a:p>
              </p:txBody>
            </p:sp>
            <p:sp>
              <p:nvSpPr>
                <p:cNvPr id="219" name="Rectangle 53"/>
                <p:cNvSpPr>
                  <a:spLocks noChangeArrowheads="1"/>
                </p:cNvSpPr>
                <p:nvPr/>
              </p:nvSpPr>
              <p:spPr bwMode="auto">
                <a:xfrm>
                  <a:off x="3673625" y="2533018"/>
                  <a:ext cx="383571" cy="292430"/>
                </a:xfrm>
                <a:prstGeom prst="rect">
                  <a:avLst/>
                </a:prstGeom>
                <a:ln w="9525">
                  <a:solidFill>
                    <a:schemeClr val="tx2">
                      <a:lumMod val="75000"/>
                    </a:schemeClr>
                  </a:solidFill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r>
                    <a:rPr lang="en-US" altLang="zh-CN" dirty="0"/>
                    <a:t>   </a:t>
                  </a:r>
                  <a:endParaRPr lang="zh-CN" altLang="zh-CN" dirty="0"/>
                </a:p>
              </p:txBody>
            </p:sp>
          </p:grpSp>
          <p:grpSp>
            <p:nvGrpSpPr>
              <p:cNvPr id="203" name="组合 202"/>
              <p:cNvGrpSpPr/>
              <p:nvPr/>
            </p:nvGrpSpPr>
            <p:grpSpPr>
              <a:xfrm>
                <a:off x="3322509" y="3105806"/>
                <a:ext cx="745435" cy="292430"/>
                <a:chOff x="3295653" y="3019327"/>
                <a:chExt cx="745435" cy="292430"/>
              </a:xfrm>
            </p:grpSpPr>
            <p:sp>
              <p:nvSpPr>
                <p:cNvPr id="215" name="Rectangle 52"/>
                <p:cNvSpPr>
                  <a:spLocks noChangeArrowheads="1"/>
                </p:cNvSpPr>
                <p:nvPr/>
              </p:nvSpPr>
              <p:spPr bwMode="auto">
                <a:xfrm>
                  <a:off x="3295653" y="3019327"/>
                  <a:ext cx="377972" cy="292430"/>
                </a:xfrm>
                <a:prstGeom prst="rect">
                  <a:avLst/>
                </a:prstGeom>
                <a:ln w="9525">
                  <a:solidFill>
                    <a:schemeClr val="tx2">
                      <a:lumMod val="75000"/>
                    </a:schemeClr>
                  </a:solidFill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r>
                    <a:rPr lang="en-US" altLang="zh-CN" sz="2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</a:t>
                  </a:r>
                  <a:endParaRPr lang="zh-CN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6" name="Rectangle 53"/>
                <p:cNvSpPr>
                  <a:spLocks noChangeArrowheads="1"/>
                </p:cNvSpPr>
                <p:nvPr/>
              </p:nvSpPr>
              <p:spPr bwMode="auto">
                <a:xfrm>
                  <a:off x="3657517" y="3019327"/>
                  <a:ext cx="383571" cy="292430"/>
                </a:xfrm>
                <a:prstGeom prst="rect">
                  <a:avLst/>
                </a:prstGeom>
                <a:ln w="9525">
                  <a:solidFill>
                    <a:schemeClr val="tx2">
                      <a:lumMod val="75000"/>
                    </a:schemeClr>
                  </a:solidFill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r>
                    <a:rPr lang="en-US" altLang="zh-CN" sz="2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b  </a:t>
                  </a:r>
                  <a:endParaRPr lang="zh-CN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4" name="组合 203"/>
              <p:cNvGrpSpPr/>
              <p:nvPr/>
            </p:nvGrpSpPr>
            <p:grpSpPr>
              <a:xfrm>
                <a:off x="4431111" y="2533018"/>
                <a:ext cx="1139514" cy="292430"/>
                <a:chOff x="4431111" y="2541607"/>
                <a:chExt cx="1139514" cy="292430"/>
              </a:xfrm>
            </p:grpSpPr>
            <p:sp>
              <p:nvSpPr>
                <p:cNvPr id="212" name="Rectangle 52"/>
                <p:cNvSpPr>
                  <a:spLocks noChangeArrowheads="1"/>
                </p:cNvSpPr>
                <p:nvPr/>
              </p:nvSpPr>
              <p:spPr bwMode="auto">
                <a:xfrm>
                  <a:off x="4431111" y="2541607"/>
                  <a:ext cx="377972" cy="292430"/>
                </a:xfrm>
                <a:prstGeom prst="rect">
                  <a:avLst/>
                </a:prstGeom>
                <a:ln w="9525">
                  <a:solidFill>
                    <a:schemeClr val="tx2">
                      <a:lumMod val="75000"/>
                    </a:schemeClr>
                  </a:solidFill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r>
                    <a:rPr lang="en-US" altLang="zh-CN" sz="2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endParaRPr lang="zh-CN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3" name="Rectangle 53"/>
                <p:cNvSpPr>
                  <a:spLocks noChangeArrowheads="1"/>
                </p:cNvSpPr>
                <p:nvPr/>
              </p:nvSpPr>
              <p:spPr bwMode="auto">
                <a:xfrm>
                  <a:off x="4809083" y="2541607"/>
                  <a:ext cx="383571" cy="292430"/>
                </a:xfrm>
                <a:prstGeom prst="rect">
                  <a:avLst/>
                </a:prstGeom>
                <a:ln w="9525">
                  <a:solidFill>
                    <a:schemeClr val="tx2">
                      <a:lumMod val="75000"/>
                    </a:schemeClr>
                  </a:solidFill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r>
                    <a:rPr lang="en-US" altLang="zh-CN" dirty="0"/>
                    <a:t>   </a:t>
                  </a:r>
                  <a:endParaRPr lang="zh-CN" altLang="zh-CN" dirty="0"/>
                </a:p>
              </p:txBody>
            </p:sp>
            <p:sp>
              <p:nvSpPr>
                <p:cNvPr id="214" name="Rectangle 53"/>
                <p:cNvSpPr>
                  <a:spLocks noChangeArrowheads="1"/>
                </p:cNvSpPr>
                <p:nvPr/>
              </p:nvSpPr>
              <p:spPr bwMode="auto">
                <a:xfrm>
                  <a:off x="5187054" y="2541607"/>
                  <a:ext cx="383571" cy="292430"/>
                </a:xfrm>
                <a:prstGeom prst="rect">
                  <a:avLst/>
                </a:prstGeom>
                <a:ln w="9525">
                  <a:solidFill>
                    <a:schemeClr val="tx2">
                      <a:lumMod val="75000"/>
                    </a:schemeClr>
                  </a:solidFill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r>
                    <a:rPr lang="en-US" altLang="zh-CN" sz="2000" dirty="0"/>
                    <a:t>  </a:t>
                  </a:r>
                  <a:endParaRPr lang="zh-CN" altLang="zh-CN" sz="2000" dirty="0"/>
                </a:p>
              </p:txBody>
            </p:sp>
          </p:grpSp>
          <p:cxnSp>
            <p:nvCxnSpPr>
              <p:cNvPr id="206" name="直接箭头连接符 205"/>
              <p:cNvCxnSpPr>
                <a:endCxn id="215" idx="0"/>
              </p:cNvCxnSpPr>
              <p:nvPr/>
            </p:nvCxnSpPr>
            <p:spPr>
              <a:xfrm>
                <a:off x="3511495" y="2679233"/>
                <a:ext cx="0" cy="426573"/>
              </a:xfrm>
              <a:prstGeom prst="straightConnector1">
                <a:avLst/>
              </a:prstGeom>
              <a:ln w="28575">
                <a:solidFill>
                  <a:srgbClr val="FF339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直接箭头连接符 207"/>
              <p:cNvCxnSpPr/>
              <p:nvPr/>
            </p:nvCxnSpPr>
            <p:spPr>
              <a:xfrm>
                <a:off x="2346621" y="2679233"/>
                <a:ext cx="581809" cy="0"/>
              </a:xfrm>
              <a:prstGeom prst="straightConnector1">
                <a:avLst/>
              </a:prstGeom>
              <a:ln w="28575">
                <a:solidFill>
                  <a:srgbClr val="FF339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9" name="矩形 208"/>
              <p:cNvSpPr/>
              <p:nvPr/>
            </p:nvSpPr>
            <p:spPr>
              <a:xfrm>
                <a:off x="2300462" y="2302185"/>
                <a:ext cx="33855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solidFill>
                      <a:schemeClr val="tx2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E</a:t>
                </a:r>
                <a:endParaRPr lang="zh-CN" altLang="en-US" dirty="0"/>
              </a:p>
            </p:txBody>
          </p:sp>
        </p:grpSp>
        <p:grpSp>
          <p:nvGrpSpPr>
            <p:cNvPr id="147" name="组合 146"/>
            <p:cNvGrpSpPr/>
            <p:nvPr/>
          </p:nvGrpSpPr>
          <p:grpSpPr>
            <a:xfrm>
              <a:off x="2424834" y="5688767"/>
              <a:ext cx="2371821" cy="461665"/>
              <a:chOff x="2424834" y="5688767"/>
              <a:chExt cx="2371821" cy="461665"/>
            </a:xfrm>
          </p:grpSpPr>
          <p:cxnSp>
            <p:nvCxnSpPr>
              <p:cNvPr id="135" name="直接连接符 134"/>
              <p:cNvCxnSpPr/>
              <p:nvPr/>
            </p:nvCxnSpPr>
            <p:spPr>
              <a:xfrm>
                <a:off x="4796655" y="5688767"/>
                <a:ext cx="0" cy="461665"/>
              </a:xfrm>
              <a:prstGeom prst="line">
                <a:avLst/>
              </a:prstGeom>
              <a:ln w="28575">
                <a:solidFill>
                  <a:srgbClr val="FF33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直接连接符 138"/>
              <p:cNvCxnSpPr/>
              <p:nvPr/>
            </p:nvCxnSpPr>
            <p:spPr>
              <a:xfrm flipH="1" flipV="1">
                <a:off x="2424834" y="5688768"/>
                <a:ext cx="2362772" cy="16337"/>
              </a:xfrm>
              <a:prstGeom prst="line">
                <a:avLst/>
              </a:prstGeom>
              <a:ln w="28575">
                <a:solidFill>
                  <a:srgbClr val="FF33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直接箭头连接符 140"/>
              <p:cNvCxnSpPr/>
              <p:nvPr/>
            </p:nvCxnSpPr>
            <p:spPr>
              <a:xfrm>
                <a:off x="2424834" y="5688767"/>
                <a:ext cx="0" cy="355357"/>
              </a:xfrm>
              <a:prstGeom prst="straightConnector1">
                <a:avLst/>
              </a:prstGeom>
              <a:ln w="28575">
                <a:solidFill>
                  <a:srgbClr val="FF339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9" name="矩形 148"/>
            <p:cNvSpPr/>
            <p:nvPr/>
          </p:nvSpPr>
          <p:spPr>
            <a:xfrm>
              <a:off x="4972100" y="5844091"/>
              <a:ext cx="40908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^</a:t>
              </a:r>
              <a:endParaRPr lang="zh-CN" altLang="en-US" dirty="0"/>
            </a:p>
          </p:txBody>
        </p:sp>
        <p:cxnSp>
          <p:nvCxnSpPr>
            <p:cNvPr id="237" name="直接箭头连接符 236"/>
            <p:cNvCxnSpPr/>
            <p:nvPr/>
          </p:nvCxnSpPr>
          <p:spPr>
            <a:xfrm>
              <a:off x="3643246" y="6074923"/>
              <a:ext cx="581809" cy="0"/>
            </a:xfrm>
            <a:prstGeom prst="straightConnector1">
              <a:avLst/>
            </a:prstGeom>
            <a:ln w="28575">
              <a:solidFill>
                <a:srgbClr val="FF33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1" name="组合 170"/>
          <p:cNvGrpSpPr/>
          <p:nvPr/>
        </p:nvGrpSpPr>
        <p:grpSpPr>
          <a:xfrm>
            <a:off x="2035087" y="2059857"/>
            <a:ext cx="3514061" cy="812006"/>
            <a:chOff x="2035087" y="2059857"/>
            <a:chExt cx="3514061" cy="812006"/>
          </a:xfrm>
        </p:grpSpPr>
        <p:grpSp>
          <p:nvGrpSpPr>
            <p:cNvPr id="36908" name="组合 36907"/>
            <p:cNvGrpSpPr/>
            <p:nvPr/>
          </p:nvGrpSpPr>
          <p:grpSpPr>
            <a:xfrm>
              <a:off x="2035087" y="2059857"/>
              <a:ext cx="3514061" cy="812006"/>
              <a:chOff x="2056564" y="2469938"/>
              <a:chExt cx="3514061" cy="812006"/>
            </a:xfrm>
          </p:grpSpPr>
          <p:grpSp>
            <p:nvGrpSpPr>
              <p:cNvPr id="13" name="组合 12"/>
              <p:cNvGrpSpPr/>
              <p:nvPr/>
            </p:nvGrpSpPr>
            <p:grpSpPr>
              <a:xfrm>
                <a:off x="2928430" y="2533018"/>
                <a:ext cx="1139514" cy="292430"/>
                <a:chOff x="2917682" y="2533018"/>
                <a:chExt cx="1139514" cy="292430"/>
              </a:xfrm>
            </p:grpSpPr>
            <p:sp>
              <p:nvSpPr>
                <p:cNvPr id="80" name="Rectangle 52"/>
                <p:cNvSpPr>
                  <a:spLocks noChangeArrowheads="1"/>
                </p:cNvSpPr>
                <p:nvPr/>
              </p:nvSpPr>
              <p:spPr bwMode="auto">
                <a:xfrm>
                  <a:off x="2917682" y="2533018"/>
                  <a:ext cx="377972" cy="292430"/>
                </a:xfrm>
                <a:prstGeom prst="rect">
                  <a:avLst/>
                </a:prstGeom>
                <a:ln w="9525">
                  <a:solidFill>
                    <a:schemeClr val="tx2">
                      <a:lumMod val="75000"/>
                    </a:schemeClr>
                  </a:solidFill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r>
                    <a:rPr lang="en-US" altLang="zh-CN" sz="2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endParaRPr lang="zh-CN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1" name="Rectangle 53"/>
                <p:cNvSpPr>
                  <a:spLocks noChangeArrowheads="1"/>
                </p:cNvSpPr>
                <p:nvPr/>
              </p:nvSpPr>
              <p:spPr bwMode="auto">
                <a:xfrm>
                  <a:off x="3295654" y="2533018"/>
                  <a:ext cx="383571" cy="292430"/>
                </a:xfrm>
                <a:prstGeom prst="rect">
                  <a:avLst/>
                </a:prstGeom>
                <a:ln w="9525">
                  <a:solidFill>
                    <a:schemeClr val="tx2">
                      <a:lumMod val="75000"/>
                    </a:schemeClr>
                  </a:solidFill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r>
                    <a:rPr lang="en-US" altLang="zh-CN" dirty="0"/>
                    <a:t>   </a:t>
                  </a:r>
                  <a:endParaRPr lang="zh-CN" altLang="zh-CN" dirty="0"/>
                </a:p>
              </p:txBody>
            </p:sp>
            <p:sp>
              <p:nvSpPr>
                <p:cNvPr id="82" name="Rectangle 53"/>
                <p:cNvSpPr>
                  <a:spLocks noChangeArrowheads="1"/>
                </p:cNvSpPr>
                <p:nvPr/>
              </p:nvSpPr>
              <p:spPr bwMode="auto">
                <a:xfrm>
                  <a:off x="3673625" y="2533018"/>
                  <a:ext cx="383571" cy="292430"/>
                </a:xfrm>
                <a:prstGeom prst="rect">
                  <a:avLst/>
                </a:prstGeom>
                <a:ln w="9525">
                  <a:solidFill>
                    <a:schemeClr val="tx2">
                      <a:lumMod val="75000"/>
                    </a:schemeClr>
                  </a:solidFill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r>
                    <a:rPr lang="en-US" altLang="zh-CN" dirty="0"/>
                    <a:t>   </a:t>
                  </a:r>
                  <a:endParaRPr lang="zh-CN" altLang="zh-CN" dirty="0"/>
                </a:p>
              </p:txBody>
            </p:sp>
          </p:grpSp>
          <p:grpSp>
            <p:nvGrpSpPr>
              <p:cNvPr id="15" name="组合 14"/>
              <p:cNvGrpSpPr/>
              <p:nvPr/>
            </p:nvGrpSpPr>
            <p:grpSpPr>
              <a:xfrm>
                <a:off x="3322644" y="2961939"/>
                <a:ext cx="745435" cy="292430"/>
                <a:chOff x="3295788" y="2875460"/>
                <a:chExt cx="745435" cy="292430"/>
              </a:xfrm>
            </p:grpSpPr>
            <p:sp>
              <p:nvSpPr>
                <p:cNvPr id="20" name="Rectangle 52"/>
                <p:cNvSpPr>
                  <a:spLocks noChangeArrowheads="1"/>
                </p:cNvSpPr>
                <p:nvPr/>
              </p:nvSpPr>
              <p:spPr bwMode="auto">
                <a:xfrm>
                  <a:off x="3295788" y="2875460"/>
                  <a:ext cx="377972" cy="292430"/>
                </a:xfrm>
                <a:prstGeom prst="rect">
                  <a:avLst/>
                </a:prstGeom>
                <a:ln w="9525">
                  <a:solidFill>
                    <a:schemeClr val="tx2">
                      <a:lumMod val="75000"/>
                    </a:schemeClr>
                  </a:solidFill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r>
                    <a:rPr lang="en-US" altLang="zh-CN" sz="2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</a:t>
                  </a:r>
                  <a:endParaRPr lang="zh-CN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" name="Rectangle 53"/>
                <p:cNvSpPr>
                  <a:spLocks noChangeArrowheads="1"/>
                </p:cNvSpPr>
                <p:nvPr/>
              </p:nvSpPr>
              <p:spPr bwMode="auto">
                <a:xfrm>
                  <a:off x="3657652" y="2875460"/>
                  <a:ext cx="383571" cy="292430"/>
                </a:xfrm>
                <a:prstGeom prst="rect">
                  <a:avLst/>
                </a:prstGeom>
                <a:ln w="9525">
                  <a:solidFill>
                    <a:schemeClr val="tx2">
                      <a:lumMod val="75000"/>
                    </a:schemeClr>
                  </a:solidFill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r>
                    <a:rPr lang="en-US" altLang="zh-CN" sz="2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b  </a:t>
                  </a:r>
                  <a:endParaRPr lang="zh-CN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" name="组合 13"/>
              <p:cNvGrpSpPr/>
              <p:nvPr/>
            </p:nvGrpSpPr>
            <p:grpSpPr>
              <a:xfrm>
                <a:off x="4431111" y="2533018"/>
                <a:ext cx="1139514" cy="292430"/>
                <a:chOff x="4431111" y="2541607"/>
                <a:chExt cx="1139514" cy="292430"/>
              </a:xfrm>
            </p:grpSpPr>
            <p:sp>
              <p:nvSpPr>
                <p:cNvPr id="46" name="Rectangle 52"/>
                <p:cNvSpPr>
                  <a:spLocks noChangeArrowheads="1"/>
                </p:cNvSpPr>
                <p:nvPr/>
              </p:nvSpPr>
              <p:spPr bwMode="auto">
                <a:xfrm>
                  <a:off x="4431111" y="2541607"/>
                  <a:ext cx="377972" cy="292430"/>
                </a:xfrm>
                <a:prstGeom prst="rect">
                  <a:avLst/>
                </a:prstGeom>
                <a:ln w="9525">
                  <a:solidFill>
                    <a:schemeClr val="tx2">
                      <a:lumMod val="75000"/>
                    </a:schemeClr>
                  </a:solidFill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r>
                    <a:rPr lang="en-US" altLang="zh-CN" sz="2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endParaRPr lang="zh-CN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7" name="Rectangle 53"/>
                <p:cNvSpPr>
                  <a:spLocks noChangeArrowheads="1"/>
                </p:cNvSpPr>
                <p:nvPr/>
              </p:nvSpPr>
              <p:spPr bwMode="auto">
                <a:xfrm>
                  <a:off x="4809083" y="2541607"/>
                  <a:ext cx="383571" cy="292430"/>
                </a:xfrm>
                <a:prstGeom prst="rect">
                  <a:avLst/>
                </a:prstGeom>
                <a:ln w="9525">
                  <a:solidFill>
                    <a:schemeClr val="tx2">
                      <a:lumMod val="75000"/>
                    </a:schemeClr>
                  </a:solidFill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r>
                    <a:rPr lang="en-US" altLang="zh-CN" dirty="0"/>
                    <a:t>   </a:t>
                  </a:r>
                  <a:endParaRPr lang="zh-CN" altLang="zh-CN" dirty="0"/>
                </a:p>
              </p:txBody>
            </p:sp>
            <p:sp>
              <p:nvSpPr>
                <p:cNvPr id="48" name="Rectangle 53"/>
                <p:cNvSpPr>
                  <a:spLocks noChangeArrowheads="1"/>
                </p:cNvSpPr>
                <p:nvPr/>
              </p:nvSpPr>
              <p:spPr bwMode="auto">
                <a:xfrm>
                  <a:off x="5187054" y="2541607"/>
                  <a:ext cx="383571" cy="292430"/>
                </a:xfrm>
                <a:prstGeom prst="rect">
                  <a:avLst/>
                </a:prstGeom>
                <a:ln w="9525">
                  <a:solidFill>
                    <a:schemeClr val="tx2">
                      <a:lumMod val="75000"/>
                    </a:schemeClr>
                  </a:solidFill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r>
                    <a:rPr lang="en-US" altLang="zh-CN" sz="2000" dirty="0"/>
                    <a:t>^  </a:t>
                  </a:r>
                  <a:endParaRPr lang="zh-CN" altLang="zh-CN" sz="2000" dirty="0"/>
                </a:p>
              </p:txBody>
            </p:sp>
          </p:grpSp>
          <p:grpSp>
            <p:nvGrpSpPr>
              <p:cNvPr id="16" name="组合 15"/>
              <p:cNvGrpSpPr/>
              <p:nvPr/>
            </p:nvGrpSpPr>
            <p:grpSpPr>
              <a:xfrm>
                <a:off x="4711057" y="2989514"/>
                <a:ext cx="761543" cy="292430"/>
                <a:chOff x="4711057" y="2911624"/>
                <a:chExt cx="761543" cy="292430"/>
              </a:xfrm>
            </p:grpSpPr>
            <p:sp>
              <p:nvSpPr>
                <p:cNvPr id="49" name="Rectangle 52"/>
                <p:cNvSpPr>
                  <a:spLocks noChangeArrowheads="1"/>
                </p:cNvSpPr>
                <p:nvPr/>
              </p:nvSpPr>
              <p:spPr bwMode="auto">
                <a:xfrm>
                  <a:off x="4711057" y="2911624"/>
                  <a:ext cx="377972" cy="292430"/>
                </a:xfrm>
                <a:prstGeom prst="rect">
                  <a:avLst/>
                </a:prstGeom>
                <a:ln w="9525">
                  <a:solidFill>
                    <a:schemeClr val="tx2">
                      <a:lumMod val="75000"/>
                    </a:schemeClr>
                  </a:solidFill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r>
                    <a:rPr lang="en-US" altLang="zh-CN" sz="2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</a:t>
                  </a:r>
                  <a:endParaRPr lang="zh-CN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0" name="Rectangle 53"/>
                <p:cNvSpPr>
                  <a:spLocks noChangeArrowheads="1"/>
                </p:cNvSpPr>
                <p:nvPr/>
              </p:nvSpPr>
              <p:spPr bwMode="auto">
                <a:xfrm>
                  <a:off x="5089029" y="2911624"/>
                  <a:ext cx="383571" cy="292430"/>
                </a:xfrm>
                <a:prstGeom prst="rect">
                  <a:avLst/>
                </a:prstGeom>
                <a:ln w="9525">
                  <a:solidFill>
                    <a:schemeClr val="tx2">
                      <a:lumMod val="75000"/>
                    </a:schemeClr>
                  </a:solidFill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 </a:t>
                  </a:r>
                  <a:endParaRPr lang="zh-CN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59" name="直接箭头连接符 58"/>
              <p:cNvCxnSpPr/>
              <p:nvPr/>
            </p:nvCxnSpPr>
            <p:spPr>
              <a:xfrm flipH="1">
                <a:off x="3509267" y="2679233"/>
                <a:ext cx="2228" cy="295752"/>
              </a:xfrm>
              <a:prstGeom prst="straightConnector1">
                <a:avLst/>
              </a:prstGeom>
              <a:ln w="28575">
                <a:solidFill>
                  <a:srgbClr val="FF339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接箭头连接符 64"/>
              <p:cNvCxnSpPr/>
              <p:nvPr/>
            </p:nvCxnSpPr>
            <p:spPr>
              <a:xfrm>
                <a:off x="5000868" y="2679233"/>
                <a:ext cx="0" cy="295752"/>
              </a:xfrm>
              <a:prstGeom prst="straightConnector1">
                <a:avLst/>
              </a:prstGeom>
              <a:ln w="28575">
                <a:solidFill>
                  <a:srgbClr val="FF339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接箭头连接符 65"/>
              <p:cNvCxnSpPr/>
              <p:nvPr/>
            </p:nvCxnSpPr>
            <p:spPr>
              <a:xfrm>
                <a:off x="2346621" y="2679233"/>
                <a:ext cx="581809" cy="0"/>
              </a:xfrm>
              <a:prstGeom prst="straightConnector1">
                <a:avLst/>
              </a:prstGeom>
              <a:ln w="28575">
                <a:solidFill>
                  <a:srgbClr val="FF339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矩形 54"/>
              <p:cNvSpPr/>
              <p:nvPr/>
            </p:nvSpPr>
            <p:spPr>
              <a:xfrm>
                <a:off x="2056564" y="2469938"/>
                <a:ext cx="33855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solidFill>
                      <a:schemeClr val="tx2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dirty="0"/>
              </a:p>
            </p:txBody>
          </p:sp>
        </p:grpSp>
        <p:cxnSp>
          <p:nvCxnSpPr>
            <p:cNvPr id="7" name="直接箭头连接符 6"/>
            <p:cNvCxnSpPr>
              <a:endCxn id="46" idx="1"/>
            </p:cNvCxnSpPr>
            <p:nvPr/>
          </p:nvCxnSpPr>
          <p:spPr>
            <a:xfrm>
              <a:off x="3827825" y="2269152"/>
              <a:ext cx="581809" cy="0"/>
            </a:xfrm>
            <a:prstGeom prst="straightConnector1">
              <a:avLst/>
            </a:prstGeom>
            <a:ln w="28575">
              <a:solidFill>
                <a:srgbClr val="FF33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3390049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6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8" grpId="0"/>
      <p:bldP spid="118" grpId="0"/>
      <p:bldP spid="220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093048"/>
            <a:ext cx="5139717" cy="719137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l" eaLnBrk="0" hangingPunct="0">
              <a:lnSpc>
                <a:spcPct val="115000"/>
              </a:lnSpc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</a:pPr>
            <a:r>
              <a:rPr lang="zh-CN" altLang="en-US" sz="32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广义表的基本算法</a:t>
            </a:r>
          </a:p>
        </p:txBody>
      </p:sp>
      <p:sp>
        <p:nvSpPr>
          <p:cNvPr id="154" name="Rectangle 2"/>
          <p:cNvSpPr txBox="1">
            <a:spLocks noChangeArrowheads="1"/>
          </p:cNvSpPr>
          <p:nvPr/>
        </p:nvSpPr>
        <p:spPr bwMode="auto">
          <a:xfrm>
            <a:off x="395536" y="189706"/>
            <a:ext cx="779303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r>
              <a:rPr lang="zh-CN" altLang="zh-CN" sz="3600" dirty="0"/>
              <a:t> </a:t>
            </a:r>
            <a:r>
              <a:rPr lang="en-US" altLang="zh-CN" sz="3600" dirty="0"/>
              <a:t>5</a:t>
            </a:r>
            <a:r>
              <a:rPr lang="zh-CN" altLang="zh-CN" sz="3600" dirty="0"/>
              <a:t>.</a:t>
            </a:r>
            <a:r>
              <a:rPr lang="en-US" altLang="zh-CN" sz="3600" dirty="0"/>
              <a:t>3 </a:t>
            </a:r>
            <a:r>
              <a:rPr lang="zh-CN" altLang="en-US" sz="3600" dirty="0"/>
              <a:t>广义表</a:t>
            </a:r>
          </a:p>
        </p:txBody>
      </p:sp>
      <p:sp>
        <p:nvSpPr>
          <p:cNvPr id="194" name="Rectangle 3"/>
          <p:cNvSpPr txBox="1">
            <a:spLocks noChangeArrowheads="1"/>
          </p:cNvSpPr>
          <p:nvPr/>
        </p:nvSpPr>
        <p:spPr bwMode="auto">
          <a:xfrm>
            <a:off x="251520" y="1692864"/>
            <a:ext cx="6463942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 kern="1200">
                <a:solidFill>
                  <a:srgbClr val="99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 kern="1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 kern="12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 kern="1200">
                <a:solidFill>
                  <a:srgbClr val="993300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仿宋_GB2312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>
              <a:buNone/>
            </a:pPr>
            <a:r>
              <a:rPr lang="en-US" altLang="zh-CN" sz="2800" dirty="0">
                <a:solidFill>
                  <a:srgbClr val="33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(1)</a:t>
            </a:r>
            <a:r>
              <a:rPr lang="zh-CN" altLang="en-US" sz="2800" dirty="0">
                <a:solidFill>
                  <a:srgbClr val="33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取表头</a:t>
            </a:r>
            <a:r>
              <a:rPr lang="en-US" altLang="zh-CN" sz="2800" dirty="0" err="1">
                <a:solidFill>
                  <a:srgbClr val="33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GetHead</a:t>
            </a:r>
            <a:r>
              <a:rPr lang="en-US" altLang="zh-CN" sz="2800" dirty="0">
                <a:solidFill>
                  <a:srgbClr val="33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()</a:t>
            </a:r>
            <a:r>
              <a:rPr lang="zh-CN" altLang="en-US" sz="2800" dirty="0">
                <a:solidFill>
                  <a:srgbClr val="33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和取表尾</a:t>
            </a:r>
            <a:r>
              <a:rPr lang="en-US" altLang="zh-CN" sz="2800" dirty="0" err="1">
                <a:solidFill>
                  <a:srgbClr val="33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GetTail</a:t>
            </a:r>
            <a:r>
              <a:rPr lang="en-US" altLang="zh-CN" sz="2800" dirty="0">
                <a:solidFill>
                  <a:srgbClr val="33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()</a:t>
            </a:r>
          </a:p>
        </p:txBody>
      </p:sp>
      <p:pic>
        <p:nvPicPr>
          <p:cNvPr id="63" name="图片 6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383555"/>
            <a:ext cx="7668470" cy="2461920"/>
          </a:xfrm>
          <a:prstGeom prst="rect">
            <a:avLst/>
          </a:prstGeom>
        </p:spPr>
      </p:pic>
      <p:sp>
        <p:nvSpPr>
          <p:cNvPr id="196" name="Text Box 5"/>
          <p:cNvSpPr txBox="1">
            <a:spLocks noChangeArrowheads="1"/>
          </p:cNvSpPr>
          <p:nvPr/>
        </p:nvSpPr>
        <p:spPr bwMode="auto">
          <a:xfrm>
            <a:off x="907679" y="5013176"/>
            <a:ext cx="6768752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800" dirty="0" err="1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GetHead</a:t>
            </a:r>
            <a:r>
              <a:rPr lang="en-US" altLang="zh-CN" sz="28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(B)=b               </a:t>
            </a:r>
            <a:r>
              <a:rPr lang="en-US" altLang="zh-CN" sz="2800" dirty="0" err="1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GetTail</a:t>
            </a:r>
            <a:r>
              <a:rPr lang="en-US" altLang="zh-CN" sz="28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(B)=(c)</a:t>
            </a:r>
          </a:p>
          <a:p>
            <a:r>
              <a:rPr lang="en-US" altLang="zh-CN" sz="2800" dirty="0" err="1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GetHead</a:t>
            </a:r>
            <a:r>
              <a:rPr lang="en-US" altLang="zh-CN" sz="28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(C)=a               </a:t>
            </a:r>
            <a:r>
              <a:rPr lang="en-US" altLang="zh-CN" sz="2800" dirty="0" err="1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GetTail</a:t>
            </a:r>
            <a:r>
              <a:rPr lang="en-US" altLang="zh-CN" sz="28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(C)=((</a:t>
            </a:r>
            <a:r>
              <a:rPr lang="en-US" altLang="zh-CN" sz="2800" dirty="0" err="1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d,e,f</a:t>
            </a:r>
            <a:r>
              <a:rPr lang="en-US" altLang="zh-CN" sz="28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))</a:t>
            </a:r>
          </a:p>
          <a:p>
            <a:r>
              <a:rPr lang="en-US" altLang="zh-CN" sz="2800" dirty="0" err="1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GetHead</a:t>
            </a:r>
            <a:r>
              <a:rPr lang="en-US" altLang="zh-CN" sz="28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(D)=A              </a:t>
            </a:r>
            <a:r>
              <a:rPr lang="en-US" altLang="zh-CN" sz="2800" dirty="0" err="1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GetTail</a:t>
            </a:r>
            <a:r>
              <a:rPr lang="en-US" altLang="zh-CN" sz="28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(D)=(B,C) </a:t>
            </a:r>
          </a:p>
        </p:txBody>
      </p:sp>
    </p:spTree>
    <p:extLst>
      <p:ext uri="{BB962C8B-B14F-4D97-AF65-F5344CB8AC3E}">
        <p14:creationId xmlns:p14="http://schemas.microsoft.com/office/powerpoint/2010/main" val="2910371650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468313" y="1268413"/>
            <a:ext cx="3887787" cy="475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539750" y="1341438"/>
            <a:ext cx="4176713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180182" y="1628800"/>
            <a:ext cx="4356100" cy="4608513"/>
          </a:xfrm>
          <a:prstGeom prst="rect">
            <a:avLst/>
          </a:prstGeom>
          <a:noFill/>
          <a:ln w="57150">
            <a:solidFill>
              <a:srgbClr val="FF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en-US" altLang="zh-CN" dirty="0" err="1">
                <a:solidFill>
                  <a:srgbClr val="333399"/>
                </a:solidFill>
                <a:cs typeface="Times New Roman" panose="02020603050405020304" pitchFamily="18" charset="0"/>
              </a:rPr>
              <a:t>GList</a:t>
            </a:r>
            <a:r>
              <a:rPr lang="en-US" altLang="zh-CN" dirty="0">
                <a:solidFill>
                  <a:srgbClr val="333399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solidFill>
                  <a:srgbClr val="FF0000"/>
                </a:solidFill>
                <a:cs typeface="Times New Roman" panose="02020603050405020304" pitchFamily="18" charset="0"/>
              </a:rPr>
              <a:t>GetHead</a:t>
            </a:r>
            <a:r>
              <a:rPr lang="en-US" altLang="zh-CN" dirty="0">
                <a:solidFill>
                  <a:srgbClr val="333399"/>
                </a:solidFill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solidFill>
                  <a:srgbClr val="333399"/>
                </a:solidFill>
                <a:cs typeface="Times New Roman" panose="02020603050405020304" pitchFamily="18" charset="0"/>
              </a:rPr>
              <a:t>GList</a:t>
            </a:r>
            <a:r>
              <a:rPr lang="en-US" altLang="zh-CN" dirty="0">
                <a:solidFill>
                  <a:srgbClr val="333399"/>
                </a:solidFill>
                <a:cs typeface="Times New Roman" panose="02020603050405020304" pitchFamily="18" charset="0"/>
              </a:rPr>
              <a:t>  p) { 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chemeClr val="bg2">
                    <a:lumMod val="75000"/>
                    <a:lumOff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/*</a:t>
            </a:r>
            <a:r>
              <a:rPr lang="zh-CN" altLang="en-US" sz="2000" dirty="0">
                <a:solidFill>
                  <a:schemeClr val="bg2">
                    <a:lumMod val="75000"/>
                    <a:lumOff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表空时返回</a:t>
            </a:r>
            <a:r>
              <a:rPr lang="en-US" altLang="zh-CN" sz="2000" dirty="0">
                <a:solidFill>
                  <a:schemeClr val="bg2">
                    <a:lumMod val="75000"/>
                    <a:lumOff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null</a:t>
            </a:r>
            <a:r>
              <a:rPr lang="zh-CN" altLang="en-US" sz="2000" dirty="0">
                <a:solidFill>
                  <a:schemeClr val="bg2">
                    <a:lumMod val="75000"/>
                    <a:lumOff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chemeClr val="bg2">
                    <a:lumMod val="75000"/>
                    <a:lumOff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否则返回表头指针*</a:t>
            </a:r>
            <a:r>
              <a:rPr lang="en-US" altLang="zh-CN" sz="2000" dirty="0">
                <a:solidFill>
                  <a:schemeClr val="bg2">
                    <a:lumMod val="75000"/>
                    <a:lumOff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/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333399"/>
                </a:solidFill>
                <a:cs typeface="Times New Roman" panose="02020603050405020304" pitchFamily="18" charset="0"/>
              </a:rPr>
              <a:t>if (!p) {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333399"/>
                </a:solidFill>
                <a:cs typeface="Times New Roman" panose="02020603050405020304" pitchFamily="18" charset="0"/>
              </a:rPr>
              <a:t>        </a:t>
            </a:r>
            <a:r>
              <a:rPr lang="en-US" altLang="zh-CN" dirty="0" err="1">
                <a:solidFill>
                  <a:srgbClr val="333399"/>
                </a:solidFill>
                <a:cs typeface="Times New Roman" panose="02020603050405020304" pitchFamily="18" charset="0"/>
              </a:rPr>
              <a:t>printf</a:t>
            </a:r>
            <a:r>
              <a:rPr lang="en-US" altLang="zh-CN" dirty="0">
                <a:solidFill>
                  <a:srgbClr val="333399"/>
                </a:solidFill>
                <a:cs typeface="Times New Roman" panose="02020603050405020304" pitchFamily="18" charset="0"/>
              </a:rPr>
              <a:t>(“</a:t>
            </a:r>
            <a:r>
              <a:rPr lang="zh-CN" altLang="en-US" dirty="0">
                <a:solidFill>
                  <a:srgbClr val="333399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空表</a:t>
            </a:r>
            <a:r>
              <a:rPr lang="zh-CN" altLang="en-US" dirty="0">
                <a:solidFill>
                  <a:srgbClr val="333399"/>
                </a:solidFill>
                <a:cs typeface="Times New Roman" panose="02020603050405020304" pitchFamily="18" charset="0"/>
              </a:rPr>
              <a:t>”</a:t>
            </a:r>
            <a:r>
              <a:rPr lang="en-US" altLang="zh-CN" dirty="0">
                <a:solidFill>
                  <a:srgbClr val="333399"/>
                </a:solidFill>
                <a:cs typeface="Times New Roman" panose="02020603050405020304" pitchFamily="18" charset="0"/>
              </a:rPr>
              <a:t>);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333399"/>
                </a:solidFill>
                <a:cs typeface="Times New Roman" panose="02020603050405020304" pitchFamily="18" charset="0"/>
              </a:rPr>
              <a:t>        return (NULL);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333399"/>
                </a:solidFill>
                <a:cs typeface="Times New Roman" panose="02020603050405020304" pitchFamily="18" charset="0"/>
              </a:rPr>
              <a:t>}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333399"/>
                </a:solidFill>
                <a:cs typeface="Times New Roman" panose="02020603050405020304" pitchFamily="18" charset="0"/>
              </a:rPr>
              <a:t>return(p-&gt;</a:t>
            </a:r>
            <a:r>
              <a:rPr lang="en-US" altLang="zh-CN" dirty="0" err="1">
                <a:solidFill>
                  <a:srgbClr val="333399"/>
                </a:solidFill>
                <a:cs typeface="Times New Roman" panose="02020603050405020304" pitchFamily="18" charset="0"/>
              </a:rPr>
              <a:t>hp</a:t>
            </a:r>
            <a:r>
              <a:rPr lang="en-US" altLang="zh-CN" dirty="0">
                <a:solidFill>
                  <a:srgbClr val="333399"/>
                </a:solidFill>
                <a:cs typeface="Times New Roman" panose="02020603050405020304" pitchFamily="18" charset="0"/>
              </a:rPr>
              <a:t>);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333399"/>
                </a:solidFill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4716463" y="1628800"/>
            <a:ext cx="4319587" cy="4608513"/>
          </a:xfrm>
          <a:prstGeom prst="rect">
            <a:avLst/>
          </a:prstGeom>
          <a:noFill/>
          <a:ln w="57150">
            <a:solidFill>
              <a:srgbClr val="FF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en-US" altLang="zh-CN" dirty="0" err="1">
                <a:solidFill>
                  <a:srgbClr val="333399"/>
                </a:solidFill>
                <a:cs typeface="Times New Roman" panose="02020603050405020304" pitchFamily="18" charset="0"/>
              </a:rPr>
              <a:t>Glist</a:t>
            </a:r>
            <a:r>
              <a:rPr lang="en-US" altLang="zh-CN" dirty="0">
                <a:solidFill>
                  <a:srgbClr val="333399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solidFill>
                  <a:srgbClr val="FF0000"/>
                </a:solidFill>
                <a:cs typeface="Times New Roman" panose="02020603050405020304" pitchFamily="18" charset="0"/>
              </a:rPr>
              <a:t>GetTail</a:t>
            </a:r>
            <a:r>
              <a:rPr lang="en-US" altLang="zh-CN" dirty="0">
                <a:solidFill>
                  <a:srgbClr val="333399"/>
                </a:solidFill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solidFill>
                  <a:srgbClr val="333399"/>
                </a:solidFill>
                <a:cs typeface="Times New Roman" panose="02020603050405020304" pitchFamily="18" charset="0"/>
              </a:rPr>
              <a:t>Glist</a:t>
            </a:r>
            <a:r>
              <a:rPr lang="en-US" altLang="zh-CN" dirty="0">
                <a:solidFill>
                  <a:srgbClr val="333399"/>
                </a:solidFill>
                <a:cs typeface="Times New Roman" panose="02020603050405020304" pitchFamily="18" charset="0"/>
              </a:rPr>
              <a:t> p) {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chemeClr val="bg2">
                    <a:lumMod val="75000"/>
                    <a:lumOff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/*</a:t>
            </a:r>
            <a:r>
              <a:rPr lang="zh-CN" altLang="en-US" sz="2000" dirty="0">
                <a:solidFill>
                  <a:schemeClr val="bg2">
                    <a:lumMod val="75000"/>
                    <a:lumOff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空表或是单个原子</a:t>
            </a:r>
            <a:r>
              <a:rPr lang="en-US" altLang="zh-CN" sz="2000" dirty="0">
                <a:solidFill>
                  <a:schemeClr val="bg2">
                    <a:lumMod val="75000"/>
                    <a:lumOff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en-US" sz="2000" dirty="0">
                <a:solidFill>
                  <a:schemeClr val="bg2">
                    <a:lumMod val="75000"/>
                    <a:lumOff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函数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chemeClr val="bg2">
                    <a:lumMod val="75000"/>
                    <a:lumOff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无意义否则返回表尾指针*</a:t>
            </a:r>
            <a:r>
              <a:rPr lang="en-US" altLang="zh-CN" sz="2000" dirty="0">
                <a:solidFill>
                  <a:schemeClr val="bg2">
                    <a:lumMod val="75000"/>
                    <a:lumOff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/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333399"/>
                </a:solidFill>
                <a:cs typeface="Times New Roman" panose="02020603050405020304" pitchFamily="18" charset="0"/>
              </a:rPr>
              <a:t>if (!p||!p-&gt;tag) {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333399"/>
                </a:solidFill>
                <a:cs typeface="Times New Roman" panose="02020603050405020304" pitchFamily="18" charset="0"/>
              </a:rPr>
              <a:t>   </a:t>
            </a:r>
            <a:r>
              <a:rPr lang="en-US" altLang="zh-CN" dirty="0" err="1">
                <a:solidFill>
                  <a:srgbClr val="333399"/>
                </a:solidFill>
                <a:cs typeface="Times New Roman" panose="02020603050405020304" pitchFamily="18" charset="0"/>
              </a:rPr>
              <a:t>printf</a:t>
            </a:r>
            <a:r>
              <a:rPr lang="en-US" altLang="zh-CN" dirty="0">
                <a:solidFill>
                  <a:srgbClr val="333399"/>
                </a:solidFill>
                <a:cs typeface="Times New Roman" panose="02020603050405020304" pitchFamily="18" charset="0"/>
              </a:rPr>
              <a:t>(“</a:t>
            </a:r>
            <a:r>
              <a:rPr lang="zh-CN" altLang="en-US" dirty="0">
                <a:solidFill>
                  <a:srgbClr val="333399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空表或是单个原子</a:t>
            </a:r>
            <a:r>
              <a:rPr lang="zh-CN" altLang="en-US" dirty="0">
                <a:solidFill>
                  <a:srgbClr val="333399"/>
                </a:solidFill>
                <a:cs typeface="Times New Roman" panose="02020603050405020304" pitchFamily="18" charset="0"/>
              </a:rPr>
              <a:t>”</a:t>
            </a:r>
            <a:r>
              <a:rPr lang="en-US" altLang="zh-CN" dirty="0">
                <a:solidFill>
                  <a:srgbClr val="333399"/>
                </a:solidFill>
                <a:cs typeface="Times New Roman" panose="02020603050405020304" pitchFamily="18" charset="0"/>
              </a:rPr>
              <a:t>);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333399"/>
                </a:solidFill>
                <a:cs typeface="Times New Roman" panose="02020603050405020304" pitchFamily="18" charset="0"/>
              </a:rPr>
              <a:t>  return (NULL); 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333399"/>
                </a:solidFill>
                <a:cs typeface="Times New Roman" panose="02020603050405020304" pitchFamily="18" charset="0"/>
              </a:rPr>
              <a:t>}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333399"/>
                </a:solidFill>
                <a:cs typeface="Times New Roman" panose="02020603050405020304" pitchFamily="18" charset="0"/>
              </a:rPr>
              <a:t>return(p-&gt;</a:t>
            </a:r>
            <a:r>
              <a:rPr lang="en-US" altLang="zh-CN" dirty="0" err="1">
                <a:solidFill>
                  <a:srgbClr val="333399"/>
                </a:solidFill>
                <a:cs typeface="Times New Roman" panose="02020603050405020304" pitchFamily="18" charset="0"/>
              </a:rPr>
              <a:t>tp</a:t>
            </a:r>
            <a:r>
              <a:rPr lang="en-US" altLang="zh-CN" dirty="0">
                <a:solidFill>
                  <a:srgbClr val="333399"/>
                </a:solidFill>
                <a:cs typeface="Times New Roman" panose="02020603050405020304" pitchFamily="18" charset="0"/>
              </a:rPr>
              <a:t>); 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333399"/>
                </a:solidFill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40966" name="Rectangle 6"/>
          <p:cNvSpPr>
            <a:spLocks noGrp="1" noChangeArrowheads="1"/>
          </p:cNvSpPr>
          <p:nvPr>
            <p:ph type="title"/>
          </p:nvPr>
        </p:nvSpPr>
        <p:spPr>
          <a:xfrm>
            <a:off x="755650" y="260350"/>
            <a:ext cx="7793038" cy="647700"/>
          </a:xfrm>
        </p:spPr>
        <p:txBody>
          <a:bodyPr/>
          <a:lstStyle/>
          <a:p>
            <a:r>
              <a:rPr lang="zh-CN" altLang="en-US" sz="3600">
                <a:solidFill>
                  <a:srgbClr val="0000FF"/>
                </a:solidFill>
              </a:rPr>
              <a:t>取广义表表头和表尾算法</a:t>
            </a:r>
          </a:p>
        </p:txBody>
      </p:sp>
    </p:spTree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0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0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4" grpId="0" animBg="1"/>
      <p:bldP spid="4096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093048"/>
            <a:ext cx="5139717" cy="719137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l" eaLnBrk="0" hangingPunct="0">
              <a:lnSpc>
                <a:spcPct val="115000"/>
              </a:lnSpc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</a:pPr>
            <a:r>
              <a:rPr lang="zh-CN" altLang="en-US" sz="32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广义表的基本算法</a:t>
            </a:r>
          </a:p>
        </p:txBody>
      </p:sp>
      <p:sp>
        <p:nvSpPr>
          <p:cNvPr id="154" name="Rectangle 2"/>
          <p:cNvSpPr txBox="1">
            <a:spLocks noChangeArrowheads="1"/>
          </p:cNvSpPr>
          <p:nvPr/>
        </p:nvSpPr>
        <p:spPr bwMode="auto">
          <a:xfrm>
            <a:off x="395536" y="189706"/>
            <a:ext cx="779303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r>
              <a:rPr lang="zh-CN" altLang="zh-CN" sz="3600" dirty="0"/>
              <a:t> </a:t>
            </a:r>
            <a:r>
              <a:rPr lang="en-US" altLang="zh-CN" sz="3600" dirty="0"/>
              <a:t>5</a:t>
            </a:r>
            <a:r>
              <a:rPr lang="zh-CN" altLang="zh-CN" sz="3600" dirty="0"/>
              <a:t>.</a:t>
            </a:r>
            <a:r>
              <a:rPr lang="en-US" altLang="zh-CN" sz="3600" dirty="0"/>
              <a:t>3 </a:t>
            </a:r>
            <a:r>
              <a:rPr lang="zh-CN" altLang="en-US" sz="3600" dirty="0"/>
              <a:t>广义表</a:t>
            </a:r>
          </a:p>
        </p:txBody>
      </p:sp>
      <p:sp>
        <p:nvSpPr>
          <p:cNvPr id="194" name="Rectangle 3"/>
          <p:cNvSpPr txBox="1">
            <a:spLocks noChangeArrowheads="1"/>
          </p:cNvSpPr>
          <p:nvPr/>
        </p:nvSpPr>
        <p:spPr bwMode="auto">
          <a:xfrm>
            <a:off x="251520" y="1692864"/>
            <a:ext cx="6463942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 kern="1200">
                <a:solidFill>
                  <a:srgbClr val="99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 kern="1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 kern="12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 kern="1200">
                <a:solidFill>
                  <a:srgbClr val="993300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仿宋_GB2312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>
              <a:buNone/>
            </a:pPr>
            <a:r>
              <a:rPr lang="en-US" altLang="zh-CN" sz="2800" dirty="0">
                <a:solidFill>
                  <a:srgbClr val="33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(1)</a:t>
            </a:r>
            <a:r>
              <a:rPr lang="zh-CN" altLang="en-US" sz="2800" dirty="0">
                <a:solidFill>
                  <a:srgbClr val="33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求广义表的深度</a:t>
            </a:r>
            <a:endParaRPr lang="en-US" altLang="zh-CN" sz="2800" dirty="0">
              <a:solidFill>
                <a:srgbClr val="33339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39552" y="2180820"/>
            <a:ext cx="792088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思路</a:t>
            </a:r>
            <a:r>
              <a:rPr lang="zh-CN" altLang="en-US" dirty="0">
                <a:solidFill>
                  <a:srgbClr val="33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：设非空广义表</a:t>
            </a:r>
            <a:r>
              <a:rPr lang="en-US" altLang="zh-CN" dirty="0" err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Ls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＝</a:t>
            </a: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i="1" dirty="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…</a:t>
            </a:r>
            <a:r>
              <a:rPr lang="en-US" altLang="zh-CN" i="1" dirty="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i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… 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i="1" dirty="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，则广义表</a:t>
            </a:r>
            <a:r>
              <a:rPr lang="en-US" altLang="zh-CN" dirty="0" err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Ls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的深度等于其所有元素深度的最大值加</a:t>
            </a: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，即：</a:t>
            </a: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depth(</a:t>
            </a:r>
            <a:r>
              <a:rPr lang="en-US" altLang="zh-CN" dirty="0" err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Ls</a:t>
            </a: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)=max(depth(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i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))+1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dirty="0" err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=1……n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其中若</a:t>
            </a: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ai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为原子则深度为</a:t>
            </a: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，若为空表则深度为</a:t>
            </a: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，所以可由递归方法实现。</a:t>
            </a:r>
            <a:endParaRPr lang="en-US" altLang="zh-CN" dirty="0">
              <a:solidFill>
                <a:schemeClr val="tx2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递归模型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为：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683568" y="4293096"/>
            <a:ext cx="7894150" cy="1744372"/>
            <a:chOff x="1093570" y="4347687"/>
            <a:chExt cx="7894150" cy="1744372"/>
          </a:xfrm>
        </p:grpSpPr>
        <p:sp>
          <p:nvSpPr>
            <p:cNvPr id="3" name="矩形 2"/>
            <p:cNvSpPr/>
            <p:nvPr/>
          </p:nvSpPr>
          <p:spPr>
            <a:xfrm>
              <a:off x="4067944" y="5001561"/>
              <a:ext cx="33855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1</a:t>
              </a:r>
              <a:endParaRPr lang="zh-CN" altLang="en-US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1093570" y="4972039"/>
              <a:ext cx="155363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depth(</a:t>
              </a:r>
              <a:r>
                <a:rPr lang="en-US" altLang="zh-CN" dirty="0" err="1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Ls</a:t>
              </a:r>
              <a:r>
                <a:rPr lang="en-US" altLang="zh-CN" dirty="0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)=</a:t>
              </a:r>
              <a:endParaRPr lang="zh-CN" altLang="en-US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4067944" y="4376935"/>
              <a:ext cx="33855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0</a:t>
              </a:r>
              <a:endParaRPr lang="zh-CN" altLang="en-US" dirty="0"/>
            </a:p>
          </p:txBody>
        </p:sp>
        <p:sp>
          <p:nvSpPr>
            <p:cNvPr id="4" name="矩形 3"/>
            <p:cNvSpPr/>
            <p:nvPr/>
          </p:nvSpPr>
          <p:spPr>
            <a:xfrm>
              <a:off x="3417317" y="5630394"/>
              <a:ext cx="408797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333399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Max{</a:t>
              </a:r>
              <a:r>
                <a:rPr lang="en-US" altLang="zh-CN" dirty="0">
                  <a:solidFill>
                    <a:srgbClr val="FF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depth(</a:t>
              </a:r>
              <a:r>
                <a:rPr lang="en-US" altLang="zh-CN" i="1" dirty="0">
                  <a:solidFill>
                    <a:srgbClr val="FF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a</a:t>
              </a:r>
              <a:r>
                <a:rPr lang="en-US" altLang="zh-CN" i="1" baseline="-25000" dirty="0">
                  <a:solidFill>
                    <a:srgbClr val="FF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i</a:t>
              </a:r>
              <a:r>
                <a:rPr lang="en-US" altLang="zh-CN" baseline="-25000" dirty="0">
                  <a:solidFill>
                    <a:srgbClr val="FF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FF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)</a:t>
              </a:r>
              <a:r>
                <a:rPr lang="en-US" altLang="zh-CN" dirty="0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}+1</a:t>
              </a:r>
              <a:r>
                <a:rPr lang="zh-CN" altLang="en-US" dirty="0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 （</a:t>
              </a:r>
              <a:r>
                <a:rPr lang="en-US" altLang="zh-CN" dirty="0" err="1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i</a:t>
              </a:r>
              <a:r>
                <a:rPr lang="en-US" altLang="zh-CN" dirty="0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=1…n</a:t>
              </a:r>
              <a:r>
                <a:rPr lang="zh-CN" altLang="en-US" dirty="0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）</a:t>
              </a:r>
              <a:endParaRPr lang="zh-CN" altLang="en-US" dirty="0"/>
            </a:p>
          </p:txBody>
        </p:sp>
        <p:sp>
          <p:nvSpPr>
            <p:cNvPr id="5" name="矩形 4"/>
            <p:cNvSpPr/>
            <p:nvPr/>
          </p:nvSpPr>
          <p:spPr>
            <a:xfrm>
              <a:off x="7571948" y="5619842"/>
              <a:ext cx="141577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其它情况</a:t>
              </a:r>
              <a:endParaRPr lang="zh-CN" altLang="en-US" dirty="0"/>
            </a:p>
          </p:txBody>
        </p:sp>
        <p:sp>
          <p:nvSpPr>
            <p:cNvPr id="11" name="矩形 10"/>
            <p:cNvSpPr/>
            <p:nvPr/>
          </p:nvSpPr>
          <p:spPr>
            <a:xfrm>
              <a:off x="6156176" y="4993239"/>
              <a:ext cx="141577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err="1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Ls</a:t>
              </a:r>
              <a:r>
                <a:rPr lang="zh-CN" altLang="en-US" dirty="0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为空表</a:t>
              </a:r>
              <a:endParaRPr lang="zh-CN" altLang="en-US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6156176" y="4347687"/>
              <a:ext cx="141577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err="1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Ls</a:t>
              </a:r>
              <a:r>
                <a:rPr lang="zh-CN" altLang="en-US" dirty="0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为原子</a:t>
              </a:r>
              <a:endParaRPr lang="zh-CN" altLang="en-US" dirty="0"/>
            </a:p>
          </p:txBody>
        </p:sp>
        <p:sp>
          <p:nvSpPr>
            <p:cNvPr id="6" name="左大括号 5"/>
            <p:cNvSpPr/>
            <p:nvPr/>
          </p:nvSpPr>
          <p:spPr>
            <a:xfrm>
              <a:off x="2864216" y="4488447"/>
              <a:ext cx="267624" cy="1603612"/>
            </a:xfrm>
            <a:prstGeom prst="leftBrace">
              <a:avLst>
                <a:gd name="adj1" fmla="val 72483"/>
                <a:gd name="adj2" fmla="val 50000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62511733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251520" y="1299493"/>
            <a:ext cx="8750331" cy="1643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一维数组</a:t>
            </a:r>
            <a:r>
              <a:rPr lang="zh-CN" altLang="en-US" sz="2800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：一旦</a:t>
            </a:r>
            <a:r>
              <a:rPr kumimoji="1" lang="en-US" altLang="zh-CN" sz="2800" i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800" i="1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2800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的存储地址</a:t>
            </a:r>
            <a:r>
              <a:rPr kumimoji="1"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LOC(</a:t>
            </a:r>
            <a:r>
              <a:rPr kumimoji="1"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1" lang="en-US" altLang="zh-CN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kumimoji="1"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确定，并假设每个数据元素占用</a:t>
            </a:r>
            <a:r>
              <a:rPr kumimoji="1"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zh-CN" altLang="en-US" sz="2800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个存储单元，则任一数据元素</a:t>
            </a:r>
            <a:r>
              <a:rPr kumimoji="1"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1" lang="en-US" altLang="zh-CN" i="1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sz="2800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的存储地址</a:t>
            </a:r>
            <a:r>
              <a:rPr kumimoji="1"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LOC(</a:t>
            </a:r>
            <a:r>
              <a:rPr kumimoji="1"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1" lang="en-US" altLang="zh-CN" i="1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就可由以下公式求出：</a:t>
            </a:r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1331640" y="3394508"/>
            <a:ext cx="7056438" cy="480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LOC(</a:t>
            </a:r>
            <a:r>
              <a:rPr kumimoji="1" lang="en-US" altLang="zh-CN" sz="2800" i="1" dirty="0">
                <a:solidFill>
                  <a:srgbClr val="0000FF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800" i="1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)=LOC(</a:t>
            </a:r>
            <a:r>
              <a:rPr kumimoji="1" lang="en-US" altLang="zh-CN" sz="2800" i="1" dirty="0">
                <a:solidFill>
                  <a:srgbClr val="0000FF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8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0</a:t>
            </a:r>
            <a:r>
              <a:rPr kumimoji="1"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)+</a:t>
            </a:r>
            <a:r>
              <a:rPr kumimoji="1" lang="en-US" altLang="zh-CN" sz="2800" i="1" dirty="0" err="1">
                <a:solidFill>
                  <a:srgbClr val="FF3399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*</a:t>
            </a:r>
            <a:r>
              <a:rPr kumimoji="1" lang="en-US" altLang="zh-CN" sz="2800" i="1" dirty="0">
                <a:solidFill>
                  <a:srgbClr val="0000FF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k</a:t>
            </a:r>
            <a:r>
              <a:rPr kumimoji="1"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　</a:t>
            </a:r>
            <a:r>
              <a:rPr kumimoji="1"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(0</a:t>
            </a:r>
            <a:r>
              <a:rPr kumimoji="1"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≤</a:t>
            </a:r>
            <a:r>
              <a:rPr kumimoji="1" lang="en-US" altLang="zh-CN" sz="2800" i="1" dirty="0">
                <a:solidFill>
                  <a:srgbClr val="0000FF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≤</a:t>
            </a:r>
            <a:r>
              <a:rPr kumimoji="1" lang="en-US" altLang="zh-CN" sz="2800" i="1" dirty="0">
                <a:solidFill>
                  <a:srgbClr val="0000FF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)</a:t>
            </a:r>
            <a:endParaRPr lang="en-US" altLang="zh-CN" sz="2800" dirty="0">
              <a:solidFill>
                <a:srgbClr val="0000FF"/>
              </a:solidFill>
              <a:latin typeface="Times New Roman" panose="02020603050405020304" pitchFamily="18" charset="0"/>
              <a:ea typeface="楷体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1164952" y="3766861"/>
            <a:ext cx="5135240" cy="2038403"/>
            <a:chOff x="733425" y="2205038"/>
            <a:chExt cx="4425951" cy="1547813"/>
          </a:xfrm>
        </p:grpSpPr>
        <p:sp>
          <p:nvSpPr>
            <p:cNvPr id="5128" name="Line 8"/>
            <p:cNvSpPr>
              <a:spLocks noChangeShapeType="1"/>
            </p:cNvSpPr>
            <p:nvPr/>
          </p:nvSpPr>
          <p:spPr bwMode="auto">
            <a:xfrm>
              <a:off x="1604963" y="2205038"/>
              <a:ext cx="0" cy="215900"/>
            </a:xfrm>
            <a:prstGeom prst="line">
              <a:avLst/>
            </a:prstGeom>
            <a:noFill/>
            <a:ln w="38100">
              <a:solidFill>
                <a:srgbClr val="9900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5129" name="Freeform 9"/>
            <p:cNvSpPr>
              <a:spLocks/>
            </p:cNvSpPr>
            <p:nvPr/>
          </p:nvSpPr>
          <p:spPr bwMode="auto">
            <a:xfrm>
              <a:off x="733425" y="3733800"/>
              <a:ext cx="4419600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784" y="36"/>
                </a:cxn>
              </a:cxnLst>
              <a:rect l="0" t="0" r="r" b="b"/>
              <a:pathLst>
                <a:path w="2784" h="36">
                  <a:moveTo>
                    <a:pt x="0" y="0"/>
                  </a:moveTo>
                  <a:lnTo>
                    <a:pt x="2784" y="36"/>
                  </a:lnTo>
                </a:path>
              </a:pathLst>
            </a:custGeom>
            <a:noFill/>
            <a:ln w="38100" cap="flat" cmpd="sng">
              <a:solidFill>
                <a:srgbClr val="99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5130" name="Freeform 10"/>
            <p:cNvSpPr>
              <a:spLocks/>
            </p:cNvSpPr>
            <p:nvPr/>
          </p:nvSpPr>
          <p:spPr bwMode="auto">
            <a:xfrm>
              <a:off x="5157788" y="3462338"/>
              <a:ext cx="1588" cy="287338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431"/>
                </a:cxn>
              </a:cxnLst>
              <a:rect l="0" t="0" r="r" b="b"/>
              <a:pathLst>
                <a:path w="6" h="431">
                  <a:moveTo>
                    <a:pt x="6" y="0"/>
                  </a:moveTo>
                  <a:lnTo>
                    <a:pt x="0" y="431"/>
                  </a:lnTo>
                </a:path>
              </a:pathLst>
            </a:custGeom>
            <a:noFill/>
            <a:ln w="38100" cap="flat" cmpd="sng">
              <a:solidFill>
                <a:srgbClr val="99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5132" name="Freeform 12"/>
            <p:cNvSpPr>
              <a:spLocks/>
            </p:cNvSpPr>
            <p:nvPr/>
          </p:nvSpPr>
          <p:spPr bwMode="auto">
            <a:xfrm>
              <a:off x="742950" y="2419350"/>
              <a:ext cx="866775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46" y="2"/>
                </a:cxn>
              </a:cxnLst>
              <a:rect l="0" t="0" r="r" b="b"/>
              <a:pathLst>
                <a:path w="546" h="2">
                  <a:moveTo>
                    <a:pt x="0" y="0"/>
                  </a:moveTo>
                  <a:lnTo>
                    <a:pt x="546" y="2"/>
                  </a:lnTo>
                </a:path>
              </a:pathLst>
            </a:custGeom>
            <a:noFill/>
            <a:ln w="38100" cap="flat" cmpd="sng">
              <a:solidFill>
                <a:srgbClr val="99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5133" name="Freeform 13"/>
            <p:cNvSpPr>
              <a:spLocks/>
            </p:cNvSpPr>
            <p:nvPr/>
          </p:nvSpPr>
          <p:spPr bwMode="auto">
            <a:xfrm>
              <a:off x="752475" y="2420938"/>
              <a:ext cx="3175" cy="1331913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839"/>
                </a:cxn>
              </a:cxnLst>
              <a:rect l="0" t="0" r="r" b="b"/>
              <a:pathLst>
                <a:path w="2" h="839">
                  <a:moveTo>
                    <a:pt x="2" y="0"/>
                  </a:moveTo>
                  <a:lnTo>
                    <a:pt x="0" y="839"/>
                  </a:lnTo>
                </a:path>
              </a:pathLst>
            </a:custGeom>
            <a:noFill/>
            <a:ln w="38100" cap="flat" cmpd="sng">
              <a:solidFill>
                <a:srgbClr val="99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331640" y="3776377"/>
            <a:ext cx="6856363" cy="1615885"/>
            <a:chOff x="900113" y="2214554"/>
            <a:chExt cx="6856363" cy="1615885"/>
          </a:xfrm>
        </p:grpSpPr>
        <p:sp>
          <p:nvSpPr>
            <p:cNvPr id="5126" name="AutoShape 6"/>
            <p:cNvSpPr>
              <a:spLocks/>
            </p:cNvSpPr>
            <p:nvPr/>
          </p:nvSpPr>
          <p:spPr bwMode="auto">
            <a:xfrm rot="5400000">
              <a:off x="3759256" y="1692341"/>
              <a:ext cx="133238" cy="3096518"/>
            </a:xfrm>
            <a:prstGeom prst="leftBrace">
              <a:avLst>
                <a:gd name="adj1" fmla="val 113717"/>
                <a:gd name="adj2" fmla="val 50000"/>
              </a:avLst>
            </a:prstGeom>
            <a:noFill/>
            <a:ln w="28575">
              <a:solidFill>
                <a:srgbClr val="00CC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900113" y="2214554"/>
              <a:ext cx="6856363" cy="1615885"/>
              <a:chOff x="900113" y="2166938"/>
              <a:chExt cx="6856363" cy="1615885"/>
            </a:xfrm>
          </p:grpSpPr>
          <p:sp>
            <p:nvSpPr>
              <p:cNvPr id="5125" name="Text Box 5"/>
              <p:cNvSpPr txBox="1">
                <a:spLocks noChangeArrowheads="1"/>
              </p:cNvSpPr>
              <p:nvPr/>
            </p:nvSpPr>
            <p:spPr bwMode="auto">
              <a:xfrm>
                <a:off x="900113" y="3259603"/>
                <a:ext cx="6856363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zh-CN" altLang="en-US" sz="2800" dirty="0">
                    <a:solidFill>
                      <a:srgbClr val="FF00FF"/>
                    </a:solidFill>
                    <a:latin typeface="Times New Roman" panose="02020603050405020304" pitchFamily="18" charset="0"/>
                    <a:ea typeface="楷体" pitchFamily="49" charset="-122"/>
                    <a:cs typeface="Times New Roman" panose="02020603050405020304" pitchFamily="18" charset="0"/>
                  </a:rPr>
                  <a:t>数组</a:t>
                </a:r>
                <a:r>
                  <a:rPr lang="en-US" altLang="zh-CN" sz="2800" i="1" dirty="0">
                    <a:solidFill>
                      <a:srgbClr val="FF00FF"/>
                    </a:solidFill>
                    <a:latin typeface="Times New Roman" panose="02020603050405020304" pitchFamily="18" charset="0"/>
                    <a:ea typeface="楷体" pitchFamily="49" charset="-122"/>
                    <a:cs typeface="Times New Roman" panose="02020603050405020304" pitchFamily="18" charset="0"/>
                  </a:rPr>
                  <a:t>a</a:t>
                </a:r>
                <a:r>
                  <a:rPr lang="zh-CN" altLang="en-US" sz="2800" dirty="0">
                    <a:latin typeface="Times New Roman" panose="02020603050405020304" pitchFamily="18" charset="0"/>
                    <a:ea typeface="楷体" pitchFamily="49" charset="-122"/>
                    <a:cs typeface="Times New Roman" panose="02020603050405020304" pitchFamily="18" charset="0"/>
                  </a:rPr>
                  <a:t>：</a:t>
                </a:r>
                <a:r>
                  <a:rPr lang="en-US" altLang="zh-CN" sz="2800" i="1" dirty="0">
                    <a:latin typeface="Times New Roman" panose="02020603050405020304" pitchFamily="18" charset="0"/>
                    <a:ea typeface="楷体" pitchFamily="49" charset="-122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800" baseline="-25000" dirty="0">
                    <a:latin typeface="Times New Roman" panose="02020603050405020304" pitchFamily="18" charset="0"/>
                    <a:ea typeface="楷体" pitchFamily="49" charset="-122"/>
                    <a:cs typeface="Times New Roman" panose="02020603050405020304" pitchFamily="18" charset="0"/>
                  </a:rPr>
                  <a:t>0</a:t>
                </a:r>
                <a:r>
                  <a:rPr lang="zh-CN" altLang="en-US" sz="2800" dirty="0">
                    <a:latin typeface="Times New Roman" panose="02020603050405020304" pitchFamily="18" charset="0"/>
                    <a:ea typeface="楷体" pitchFamily="49" charset="-122"/>
                    <a:cs typeface="Times New Roman" panose="02020603050405020304" pitchFamily="18" charset="0"/>
                  </a:rPr>
                  <a:t>　</a:t>
                </a:r>
                <a:r>
                  <a:rPr lang="en-US" altLang="zh-CN" sz="2800" i="1" dirty="0">
                    <a:latin typeface="Times New Roman" panose="02020603050405020304" pitchFamily="18" charset="0"/>
                    <a:ea typeface="楷体" pitchFamily="49" charset="-122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800" baseline="-25000" dirty="0">
                    <a:latin typeface="Times New Roman" panose="02020603050405020304" pitchFamily="18" charset="0"/>
                    <a:ea typeface="楷体" pitchFamily="49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800" dirty="0">
                    <a:latin typeface="Times New Roman" panose="02020603050405020304" pitchFamily="18" charset="0"/>
                    <a:ea typeface="楷体" pitchFamily="49" charset="-122"/>
                    <a:cs typeface="Times New Roman" panose="02020603050405020304" pitchFamily="18" charset="0"/>
                  </a:rPr>
                  <a:t>　</a:t>
                </a:r>
                <a:r>
                  <a:rPr lang="en-US" altLang="zh-CN" sz="2800" i="1" dirty="0">
                    <a:latin typeface="Times New Roman" panose="02020603050405020304" pitchFamily="18" charset="0"/>
                    <a:ea typeface="楷体" pitchFamily="49" charset="-122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800" baseline="-25000" dirty="0">
                    <a:latin typeface="Times New Roman" panose="02020603050405020304" pitchFamily="18" charset="0"/>
                    <a:ea typeface="楷体" pitchFamily="49" charset="-122"/>
                    <a:cs typeface="Times New Roman" panose="02020603050405020304" pitchFamily="18" charset="0"/>
                  </a:rPr>
                  <a:t>2</a:t>
                </a:r>
                <a:r>
                  <a:rPr lang="zh-CN" altLang="en-US" sz="2800" dirty="0">
                    <a:latin typeface="Times New Roman" panose="02020603050405020304" pitchFamily="18" charset="0"/>
                    <a:ea typeface="楷体" pitchFamily="49" charset="-122"/>
                    <a:cs typeface="Times New Roman" panose="02020603050405020304" pitchFamily="18" charset="0"/>
                  </a:rPr>
                  <a:t>　</a:t>
                </a:r>
                <a:r>
                  <a:rPr lang="en-US" altLang="zh-CN" sz="2800" dirty="0">
                    <a:latin typeface="Times New Roman" panose="02020603050405020304" pitchFamily="18" charset="0"/>
                    <a:ea typeface="楷体" pitchFamily="49" charset="-122"/>
                    <a:cs typeface="Times New Roman" panose="02020603050405020304" pitchFamily="18" charset="0"/>
                  </a:rPr>
                  <a:t>…</a:t>
                </a:r>
                <a:r>
                  <a:rPr lang="zh-CN" altLang="en-US" sz="2800" dirty="0">
                    <a:latin typeface="Times New Roman" panose="02020603050405020304" pitchFamily="18" charset="0"/>
                    <a:ea typeface="楷体" pitchFamily="49" charset="-122"/>
                    <a:cs typeface="Times New Roman" panose="02020603050405020304" pitchFamily="18" charset="0"/>
                  </a:rPr>
                  <a:t>　</a:t>
                </a:r>
                <a:r>
                  <a:rPr lang="en-US" altLang="zh-CN" sz="2800" i="1" dirty="0">
                    <a:latin typeface="Times New Roman" panose="02020603050405020304" pitchFamily="18" charset="0"/>
                    <a:ea typeface="楷体" pitchFamily="49" charset="-122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800" i="1" baseline="-25000" dirty="0">
                    <a:latin typeface="Times New Roman" panose="02020603050405020304" pitchFamily="18" charset="0"/>
                    <a:ea typeface="楷体" pitchFamily="49" charset="-122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800" baseline="-25000" dirty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-</a:t>
                </a:r>
                <a:r>
                  <a:rPr lang="en-US" altLang="zh-CN" sz="2800" baseline="-25000" dirty="0">
                    <a:latin typeface="Times New Roman" panose="02020603050405020304" pitchFamily="18" charset="0"/>
                    <a:ea typeface="楷体" pitchFamily="49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800" dirty="0">
                    <a:latin typeface="Times New Roman" panose="02020603050405020304" pitchFamily="18" charset="0"/>
                    <a:ea typeface="楷体" pitchFamily="49" charset="-122"/>
                    <a:cs typeface="Times New Roman" panose="02020603050405020304" pitchFamily="18" charset="0"/>
                  </a:rPr>
                  <a:t>　</a:t>
                </a:r>
                <a:r>
                  <a:rPr lang="en-US" altLang="zh-CN" sz="2800" i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楷体" pitchFamily="49" charset="-122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800" i="1" baseline="-250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楷体" pitchFamily="49" charset="-122"/>
                    <a:cs typeface="Times New Roman" panose="02020603050405020304" pitchFamily="18" charset="0"/>
                  </a:rPr>
                  <a:t>i</a:t>
                </a:r>
                <a:r>
                  <a:rPr lang="zh-CN" altLang="en-US" sz="2800" dirty="0">
                    <a:latin typeface="Times New Roman" panose="02020603050405020304" pitchFamily="18" charset="0"/>
                    <a:ea typeface="楷体" pitchFamily="49" charset="-122"/>
                    <a:cs typeface="Times New Roman" panose="02020603050405020304" pitchFamily="18" charset="0"/>
                  </a:rPr>
                  <a:t>　</a:t>
                </a:r>
                <a:r>
                  <a:rPr lang="en-US" altLang="zh-CN" sz="2800" dirty="0">
                    <a:latin typeface="Times New Roman" panose="02020603050405020304" pitchFamily="18" charset="0"/>
                    <a:ea typeface="楷体" pitchFamily="49" charset="-122"/>
                    <a:cs typeface="Times New Roman" panose="02020603050405020304" pitchFamily="18" charset="0"/>
                  </a:rPr>
                  <a:t>…</a:t>
                </a:r>
                <a:r>
                  <a:rPr lang="zh-CN" altLang="en-US" sz="2800" dirty="0">
                    <a:latin typeface="Times New Roman" panose="02020603050405020304" pitchFamily="18" charset="0"/>
                    <a:ea typeface="楷体" pitchFamily="49" charset="-122"/>
                    <a:cs typeface="Times New Roman" panose="02020603050405020304" pitchFamily="18" charset="0"/>
                  </a:rPr>
                  <a:t>　</a:t>
                </a:r>
                <a:r>
                  <a:rPr lang="en-US" altLang="zh-CN" sz="2800" i="1" dirty="0">
                    <a:latin typeface="Times New Roman" panose="02020603050405020304" pitchFamily="18" charset="0"/>
                    <a:ea typeface="楷体" pitchFamily="49" charset="-122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800" i="1" baseline="-25000" dirty="0">
                    <a:latin typeface="Times New Roman" panose="02020603050405020304" pitchFamily="18" charset="0"/>
                    <a:ea typeface="楷体" pitchFamily="49" charset="-122"/>
                    <a:cs typeface="Times New Roman" panose="02020603050405020304" pitchFamily="18" charset="0"/>
                  </a:rPr>
                  <a:t>n-</a:t>
                </a:r>
                <a:r>
                  <a:rPr lang="en-US" altLang="zh-CN" sz="2800" baseline="-25000" dirty="0">
                    <a:latin typeface="Times New Roman" panose="02020603050405020304" pitchFamily="18" charset="0"/>
                    <a:ea typeface="楷体" pitchFamily="49" charset="-122"/>
                    <a:cs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5127" name="Text Box 7"/>
              <p:cNvSpPr txBox="1">
                <a:spLocks noChangeArrowheads="1"/>
              </p:cNvSpPr>
              <p:nvPr/>
            </p:nvSpPr>
            <p:spPr bwMode="auto">
              <a:xfrm>
                <a:off x="2919743" y="2562545"/>
                <a:ext cx="1812263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zh-CN" altLang="en-US" sz="2800" dirty="0">
                    <a:latin typeface="Times New Roman" panose="02020603050405020304" pitchFamily="18" charset="0"/>
                    <a:ea typeface="楷体" pitchFamily="49" charset="-122"/>
                    <a:cs typeface="Times New Roman" panose="02020603050405020304" pitchFamily="18" charset="0"/>
                  </a:rPr>
                  <a:t>共</a:t>
                </a:r>
                <a:r>
                  <a:rPr lang="en-US" altLang="zh-CN" sz="2800" i="1" dirty="0" err="1">
                    <a:solidFill>
                      <a:srgbClr val="FF0000"/>
                    </a:solidFill>
                    <a:latin typeface="Times New Roman" panose="02020603050405020304" pitchFamily="18" charset="0"/>
                    <a:ea typeface="楷体" pitchFamily="49" charset="-122"/>
                    <a:cs typeface="Times New Roman" panose="02020603050405020304" pitchFamily="18" charset="0"/>
                  </a:rPr>
                  <a:t>i</a:t>
                </a:r>
                <a:r>
                  <a:rPr lang="zh-CN" altLang="en-US" sz="2800" dirty="0">
                    <a:latin typeface="Times New Roman" panose="02020603050405020304" pitchFamily="18" charset="0"/>
                    <a:ea typeface="楷体" pitchFamily="49" charset="-122"/>
                    <a:cs typeface="Times New Roman" panose="02020603050405020304" pitchFamily="18" charset="0"/>
                  </a:rPr>
                  <a:t>个元素</a:t>
                </a:r>
              </a:p>
            </p:txBody>
          </p:sp>
          <p:sp>
            <p:nvSpPr>
              <p:cNvPr id="5134" name="Line 14"/>
              <p:cNvSpPr>
                <a:spLocks noChangeShapeType="1"/>
              </p:cNvSpPr>
              <p:nvPr/>
            </p:nvSpPr>
            <p:spPr bwMode="auto">
              <a:xfrm flipH="1">
                <a:off x="3636416" y="2166938"/>
                <a:ext cx="189458" cy="395607"/>
              </a:xfrm>
              <a:prstGeom prst="line">
                <a:avLst/>
              </a:prstGeom>
              <a:noFill/>
              <a:ln w="38100" cmpd="dbl">
                <a:solidFill>
                  <a:srgbClr val="9900FF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>
                  <a:latin typeface="Times New Roman" panose="02020603050405020304" pitchFamily="18" charset="0"/>
                  <a:ea typeface="楷体" pitchFamily="49" charset="-122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5" name="Rectangle 2"/>
          <p:cNvSpPr txBox="1">
            <a:spLocks noChangeArrowheads="1"/>
          </p:cNvSpPr>
          <p:nvPr/>
        </p:nvSpPr>
        <p:spPr bwMode="auto">
          <a:xfrm>
            <a:off x="395536" y="188640"/>
            <a:ext cx="779303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r>
              <a:rPr lang="zh-CN" altLang="zh-CN" dirty="0"/>
              <a:t> </a:t>
            </a:r>
            <a:r>
              <a:rPr lang="en-US" altLang="zh-CN" dirty="0"/>
              <a:t>5</a:t>
            </a:r>
            <a:r>
              <a:rPr lang="zh-CN" altLang="zh-CN" dirty="0"/>
              <a:t>.1</a:t>
            </a:r>
            <a:r>
              <a:rPr lang="en-US" altLang="zh-CN" dirty="0"/>
              <a:t> </a:t>
            </a:r>
            <a:r>
              <a:rPr lang="zh-CN" altLang="en-US" dirty="0">
                <a:solidFill>
                  <a:srgbClr val="333399"/>
                </a:solidFill>
              </a:rPr>
              <a:t>数组</a:t>
            </a:r>
            <a:endParaRPr lang="zh-CN" altLang="zh-CN" dirty="0">
              <a:solidFill>
                <a:srgbClr val="33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94963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solidFill>
                  <a:srgbClr val="0000FF"/>
                </a:solidFill>
              </a:rPr>
              <a:t>广义表的深度求解算法</a:t>
            </a:r>
          </a:p>
        </p:txBody>
      </p:sp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755576" y="1268760"/>
            <a:ext cx="7848872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en-US" altLang="zh-CN" dirty="0" err="1">
                <a:solidFill>
                  <a:srgbClr val="002A7E"/>
                </a:solidFill>
              </a:rPr>
              <a:t>int</a:t>
            </a:r>
            <a:r>
              <a:rPr lang="en-US" altLang="zh-CN" dirty="0">
                <a:solidFill>
                  <a:srgbClr val="002A7E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depth</a:t>
            </a:r>
            <a:r>
              <a:rPr lang="en-US" altLang="zh-CN" dirty="0">
                <a:solidFill>
                  <a:srgbClr val="002A7E"/>
                </a:solidFill>
              </a:rPr>
              <a:t>(</a:t>
            </a:r>
            <a:r>
              <a:rPr lang="en-US" altLang="zh-CN" dirty="0" err="1">
                <a:solidFill>
                  <a:srgbClr val="002A7E"/>
                </a:solidFill>
              </a:rPr>
              <a:t>Glist</a:t>
            </a:r>
            <a:r>
              <a:rPr lang="en-US" altLang="zh-CN" dirty="0">
                <a:solidFill>
                  <a:srgbClr val="002A7E"/>
                </a:solidFill>
              </a:rPr>
              <a:t> </a:t>
            </a:r>
            <a:r>
              <a:rPr lang="en-US" altLang="zh-CN" dirty="0" err="1">
                <a:solidFill>
                  <a:srgbClr val="002A7E"/>
                </a:solidFill>
              </a:rPr>
              <a:t>ls</a:t>
            </a:r>
            <a:r>
              <a:rPr lang="en-US" altLang="zh-CN" dirty="0">
                <a:solidFill>
                  <a:srgbClr val="002A7E"/>
                </a:solidFill>
              </a:rPr>
              <a:t>) {</a:t>
            </a:r>
          </a:p>
          <a:p>
            <a:pPr eaLnBrk="1" hangingPunct="1"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2A7E"/>
                </a:solidFill>
              </a:rPr>
              <a:t>     </a:t>
            </a:r>
            <a:r>
              <a:rPr lang="en-US" altLang="zh-CN" dirty="0" err="1">
                <a:solidFill>
                  <a:srgbClr val="002A7E"/>
                </a:solidFill>
              </a:rPr>
              <a:t>int</a:t>
            </a:r>
            <a:r>
              <a:rPr lang="en-US" altLang="zh-CN" dirty="0">
                <a:solidFill>
                  <a:srgbClr val="002A7E"/>
                </a:solidFill>
              </a:rPr>
              <a:t> </a:t>
            </a:r>
            <a:r>
              <a:rPr lang="en-US" altLang="zh-CN" dirty="0" err="1">
                <a:solidFill>
                  <a:srgbClr val="002A7E"/>
                </a:solidFill>
              </a:rPr>
              <a:t>max,dep;Glist</a:t>
            </a:r>
            <a:r>
              <a:rPr lang="en-US" altLang="zh-CN" dirty="0">
                <a:solidFill>
                  <a:srgbClr val="002A7E"/>
                </a:solidFill>
              </a:rPr>
              <a:t> </a:t>
            </a:r>
            <a:r>
              <a:rPr lang="en-US" altLang="zh-CN" dirty="0" err="1">
                <a:solidFill>
                  <a:srgbClr val="002A7E"/>
                </a:solidFill>
              </a:rPr>
              <a:t>tmp</a:t>
            </a:r>
            <a:r>
              <a:rPr lang="en-US" altLang="zh-CN" dirty="0">
                <a:solidFill>
                  <a:srgbClr val="002A7E"/>
                </a:solidFill>
              </a:rPr>
              <a:t>=</a:t>
            </a:r>
            <a:r>
              <a:rPr lang="en-US" altLang="zh-CN" dirty="0" err="1">
                <a:solidFill>
                  <a:srgbClr val="002A7E"/>
                </a:solidFill>
              </a:rPr>
              <a:t>ls</a:t>
            </a:r>
            <a:r>
              <a:rPr lang="en-US" altLang="zh-CN" dirty="0">
                <a:solidFill>
                  <a:srgbClr val="002A7E"/>
                </a:solidFill>
              </a:rPr>
              <a:t>;</a:t>
            </a:r>
          </a:p>
          <a:p>
            <a:pPr eaLnBrk="1" hangingPunct="1"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2A7E"/>
                </a:solidFill>
              </a:rPr>
              <a:t>     if (</a:t>
            </a:r>
            <a:r>
              <a:rPr lang="en-US" altLang="zh-CN" dirty="0" err="1">
                <a:solidFill>
                  <a:srgbClr val="002A7E"/>
                </a:solidFill>
              </a:rPr>
              <a:t>tmp</a:t>
            </a:r>
            <a:r>
              <a:rPr lang="en-US" altLang="zh-CN" dirty="0">
                <a:solidFill>
                  <a:srgbClr val="002A7E"/>
                </a:solidFill>
              </a:rPr>
              <a:t>==NULL)  return(1);            </a:t>
            </a:r>
            <a:r>
              <a:rPr lang="en-US" altLang="zh-CN" sz="2000" dirty="0">
                <a:solidFill>
                  <a:schemeClr val="bg2">
                    <a:lumMod val="75000"/>
                    <a:lumOff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/*</a:t>
            </a:r>
            <a:r>
              <a:rPr lang="zh-CN" altLang="en-US" sz="2000" dirty="0">
                <a:solidFill>
                  <a:schemeClr val="bg2">
                    <a:lumMod val="75000"/>
                    <a:lumOff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若</a:t>
            </a:r>
            <a:r>
              <a:rPr lang="en-US" altLang="zh-CN" sz="2000" dirty="0" err="1">
                <a:solidFill>
                  <a:schemeClr val="bg2">
                    <a:lumMod val="75000"/>
                    <a:lumOff val="25000"/>
                  </a:schemeClr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ls</a:t>
            </a:r>
            <a:r>
              <a:rPr lang="zh-CN" altLang="en-US" sz="2000" dirty="0">
                <a:solidFill>
                  <a:schemeClr val="bg2">
                    <a:lumMod val="75000"/>
                    <a:lumOff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是空表 *</a:t>
            </a:r>
            <a:r>
              <a:rPr lang="en-US" altLang="zh-CN" sz="2000" dirty="0">
                <a:solidFill>
                  <a:schemeClr val="bg2">
                    <a:lumMod val="75000"/>
                    <a:lumOff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/</a:t>
            </a:r>
          </a:p>
          <a:p>
            <a:pPr eaLnBrk="1" hangingPunct="1">
              <a:buClr>
                <a:schemeClr val="folHlink"/>
              </a:buClr>
            </a:pPr>
            <a:r>
              <a:rPr lang="en-US" altLang="zh-CN" dirty="0">
                <a:solidFill>
                  <a:srgbClr val="002A7E"/>
                </a:solidFill>
              </a:rPr>
              <a:t>     </a:t>
            </a:r>
          </a:p>
          <a:p>
            <a:pPr eaLnBrk="1" hangingPunct="1">
              <a:buClr>
                <a:schemeClr val="folHlink"/>
              </a:buClr>
            </a:pPr>
            <a:r>
              <a:rPr lang="en-US" altLang="zh-CN" dirty="0">
                <a:solidFill>
                  <a:srgbClr val="002A7E"/>
                </a:solidFill>
              </a:rPr>
              <a:t>     if (</a:t>
            </a:r>
            <a:r>
              <a:rPr lang="en-US" altLang="zh-CN" dirty="0" err="1">
                <a:solidFill>
                  <a:srgbClr val="002A7E"/>
                </a:solidFill>
              </a:rPr>
              <a:t>tmp</a:t>
            </a:r>
            <a:r>
              <a:rPr lang="en-US" altLang="zh-CN" dirty="0">
                <a:solidFill>
                  <a:srgbClr val="002A7E"/>
                </a:solidFill>
              </a:rPr>
              <a:t>-&gt;tag==0)   return (0);         </a:t>
            </a:r>
            <a:r>
              <a:rPr lang="en-US" altLang="zh-CN" sz="2000" dirty="0">
                <a:solidFill>
                  <a:schemeClr val="bg2">
                    <a:lumMod val="75000"/>
                    <a:lumOff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/*</a:t>
            </a:r>
            <a:r>
              <a:rPr lang="zh-CN" altLang="en-US" sz="2000" dirty="0">
                <a:solidFill>
                  <a:schemeClr val="bg2">
                    <a:lumMod val="75000"/>
                    <a:lumOff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若</a:t>
            </a:r>
            <a:r>
              <a:rPr lang="en-US" altLang="zh-CN" sz="2000" dirty="0" err="1">
                <a:solidFill>
                  <a:schemeClr val="bg2">
                    <a:lumMod val="75000"/>
                    <a:lumOff val="25000"/>
                  </a:schemeClr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ls</a:t>
            </a:r>
            <a:r>
              <a:rPr lang="zh-CN" altLang="en-US" sz="2000" dirty="0">
                <a:solidFill>
                  <a:schemeClr val="bg2">
                    <a:lumMod val="75000"/>
                    <a:lumOff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是原子 *</a:t>
            </a:r>
            <a:r>
              <a:rPr lang="en-US" altLang="zh-CN" sz="2000" dirty="0">
                <a:solidFill>
                  <a:schemeClr val="bg2">
                    <a:lumMod val="75000"/>
                    <a:lumOff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/</a:t>
            </a:r>
          </a:p>
          <a:p>
            <a:pPr eaLnBrk="1" hangingPunct="1">
              <a:buClr>
                <a:schemeClr val="folHlink"/>
              </a:buClr>
              <a:buFont typeface="Wingdings" panose="05000000000000000000" pitchFamily="2" charset="2"/>
              <a:buNone/>
            </a:pPr>
            <a:endParaRPr lang="en-US" altLang="zh-CN" dirty="0">
              <a:solidFill>
                <a:srgbClr val="002A7E"/>
              </a:solidFill>
            </a:endParaRPr>
          </a:p>
          <a:p>
            <a:pPr eaLnBrk="1" hangingPunct="1"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2A7E"/>
                </a:solidFill>
              </a:rPr>
              <a:t>     max=0;</a:t>
            </a:r>
          </a:p>
          <a:p>
            <a:pPr eaLnBrk="1" hangingPunct="1"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2A7E"/>
                </a:solidFill>
              </a:rPr>
              <a:t>     while (</a:t>
            </a:r>
            <a:r>
              <a:rPr lang="en-US" altLang="zh-CN" dirty="0" err="1">
                <a:solidFill>
                  <a:srgbClr val="002A7E"/>
                </a:solidFill>
              </a:rPr>
              <a:t>tmp</a:t>
            </a:r>
            <a:r>
              <a:rPr lang="en-US" altLang="zh-CN" dirty="0">
                <a:solidFill>
                  <a:srgbClr val="002A7E"/>
                </a:solidFill>
              </a:rPr>
              <a:t>!=NULL) </a:t>
            </a:r>
            <a:r>
              <a:rPr lang="en-US" altLang="zh-CN" dirty="0">
                <a:solidFill>
                  <a:srgbClr val="333399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{</a:t>
            </a:r>
            <a:r>
              <a:rPr lang="en-US" altLang="zh-CN" dirty="0">
                <a:solidFill>
                  <a:schemeClr val="bg2">
                    <a:lumMod val="75000"/>
                    <a:lumOff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        </a:t>
            </a:r>
            <a:r>
              <a:rPr lang="en-US" altLang="zh-CN" sz="2000" dirty="0">
                <a:solidFill>
                  <a:schemeClr val="bg2">
                    <a:lumMod val="75000"/>
                    <a:lumOff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/*</a:t>
            </a:r>
            <a:r>
              <a:rPr lang="zh-CN" altLang="en-US" sz="2000" dirty="0">
                <a:solidFill>
                  <a:schemeClr val="bg2">
                    <a:lumMod val="75000"/>
                    <a:lumOff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若</a:t>
            </a:r>
            <a:r>
              <a:rPr lang="en-US" altLang="zh-CN" sz="2000" dirty="0" err="1">
                <a:solidFill>
                  <a:schemeClr val="bg2">
                    <a:lumMod val="75000"/>
                    <a:lumOff val="25000"/>
                  </a:schemeClr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ls</a:t>
            </a:r>
            <a:r>
              <a:rPr lang="zh-CN" altLang="en-US" sz="2000" dirty="0">
                <a:solidFill>
                  <a:schemeClr val="bg2">
                    <a:lumMod val="75000"/>
                    <a:lumOff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是非空的广义表 *</a:t>
            </a:r>
            <a:r>
              <a:rPr lang="en-US" altLang="zh-CN" sz="2000" dirty="0">
                <a:solidFill>
                  <a:schemeClr val="bg2">
                    <a:lumMod val="75000"/>
                    <a:lumOff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/</a:t>
            </a:r>
          </a:p>
          <a:p>
            <a:pPr eaLnBrk="1" hangingPunct="1">
              <a:buClr>
                <a:schemeClr val="folHlink"/>
              </a:buClr>
            </a:pPr>
            <a:r>
              <a:rPr lang="en-US" altLang="zh-CN" dirty="0">
                <a:solidFill>
                  <a:srgbClr val="002A7E"/>
                </a:solidFill>
              </a:rPr>
              <a:t>           </a:t>
            </a:r>
            <a:r>
              <a:rPr lang="en-US" altLang="zh-CN" dirty="0" err="1">
                <a:solidFill>
                  <a:srgbClr val="002A7E"/>
                </a:solidFill>
              </a:rPr>
              <a:t>dep</a:t>
            </a:r>
            <a:r>
              <a:rPr lang="en-US" altLang="zh-CN" dirty="0">
                <a:solidFill>
                  <a:srgbClr val="002A7E"/>
                </a:solidFill>
              </a:rPr>
              <a:t>=depth(</a:t>
            </a:r>
            <a:r>
              <a:rPr lang="en-US" altLang="zh-CN" dirty="0" err="1">
                <a:solidFill>
                  <a:srgbClr val="002A7E"/>
                </a:solidFill>
              </a:rPr>
              <a:t>tmp</a:t>
            </a:r>
            <a:r>
              <a:rPr lang="en-US" altLang="zh-CN" dirty="0">
                <a:solidFill>
                  <a:srgbClr val="002A7E"/>
                </a:solidFill>
              </a:rPr>
              <a:t>-&gt;</a:t>
            </a:r>
            <a:r>
              <a:rPr lang="en-US" altLang="zh-CN" dirty="0" err="1">
                <a:solidFill>
                  <a:srgbClr val="002A7E"/>
                </a:solidFill>
              </a:rPr>
              <a:t>hp</a:t>
            </a:r>
            <a:r>
              <a:rPr lang="en-US" altLang="zh-CN" dirty="0">
                <a:solidFill>
                  <a:srgbClr val="002A7E"/>
                </a:solidFill>
              </a:rPr>
              <a:t>);             </a:t>
            </a:r>
            <a:r>
              <a:rPr lang="en-US" altLang="zh-CN" sz="2000" dirty="0">
                <a:solidFill>
                  <a:schemeClr val="bg2">
                    <a:lumMod val="75000"/>
                    <a:lumOff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/*</a:t>
            </a:r>
            <a:r>
              <a:rPr lang="zh-CN" altLang="en-US" sz="2000" dirty="0">
                <a:solidFill>
                  <a:schemeClr val="bg2">
                    <a:lumMod val="75000"/>
                    <a:lumOff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求</a:t>
            </a:r>
            <a:r>
              <a:rPr lang="en-US" altLang="zh-CN" sz="2000" i="1" dirty="0">
                <a:solidFill>
                  <a:schemeClr val="bg2">
                    <a:lumMod val="75000"/>
                    <a:lumOff val="25000"/>
                  </a:schemeClr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000" i="1" baseline="-25000" dirty="0">
                <a:solidFill>
                  <a:schemeClr val="bg2">
                    <a:lumMod val="75000"/>
                    <a:lumOff val="25000"/>
                  </a:schemeClr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sz="2000" dirty="0">
                <a:solidFill>
                  <a:schemeClr val="bg2">
                    <a:lumMod val="75000"/>
                    <a:lumOff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的深度 *</a:t>
            </a:r>
            <a:r>
              <a:rPr lang="en-US" altLang="zh-CN" sz="2000" dirty="0">
                <a:solidFill>
                  <a:schemeClr val="bg2">
                    <a:lumMod val="75000"/>
                    <a:lumOff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/</a:t>
            </a:r>
          </a:p>
          <a:p>
            <a:pPr eaLnBrk="1" hangingPunct="1"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2A7E"/>
                </a:solidFill>
              </a:rPr>
              <a:t>           if (</a:t>
            </a:r>
            <a:r>
              <a:rPr lang="en-US" altLang="zh-CN" dirty="0" err="1">
                <a:solidFill>
                  <a:srgbClr val="002A7E"/>
                </a:solidFill>
              </a:rPr>
              <a:t>dep</a:t>
            </a:r>
            <a:r>
              <a:rPr lang="en-US" altLang="zh-CN" dirty="0">
                <a:solidFill>
                  <a:srgbClr val="002A7E"/>
                </a:solidFill>
              </a:rPr>
              <a:t>&gt;max)    max=</a:t>
            </a:r>
            <a:r>
              <a:rPr lang="en-US" altLang="zh-CN" dirty="0" err="1">
                <a:solidFill>
                  <a:srgbClr val="002A7E"/>
                </a:solidFill>
              </a:rPr>
              <a:t>dep</a:t>
            </a:r>
            <a:r>
              <a:rPr lang="en-US" altLang="zh-CN" dirty="0">
                <a:solidFill>
                  <a:srgbClr val="002A7E"/>
                </a:solidFill>
              </a:rPr>
              <a:t>;</a:t>
            </a:r>
          </a:p>
          <a:p>
            <a:pPr eaLnBrk="1" hangingPunct="1"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2A7E"/>
                </a:solidFill>
              </a:rPr>
              <a:t>           </a:t>
            </a:r>
            <a:r>
              <a:rPr lang="en-US" altLang="zh-CN" dirty="0" err="1">
                <a:solidFill>
                  <a:srgbClr val="002A7E"/>
                </a:solidFill>
              </a:rPr>
              <a:t>tmp</a:t>
            </a:r>
            <a:r>
              <a:rPr lang="en-US" altLang="zh-CN" dirty="0">
                <a:solidFill>
                  <a:srgbClr val="002A7E"/>
                </a:solidFill>
              </a:rPr>
              <a:t>=</a:t>
            </a:r>
            <a:r>
              <a:rPr lang="en-US" altLang="zh-CN" dirty="0" err="1">
                <a:solidFill>
                  <a:srgbClr val="002A7E"/>
                </a:solidFill>
              </a:rPr>
              <a:t>tmp</a:t>
            </a:r>
            <a:r>
              <a:rPr lang="en-US" altLang="zh-CN" dirty="0">
                <a:solidFill>
                  <a:srgbClr val="002A7E"/>
                </a:solidFill>
              </a:rPr>
              <a:t>-&gt;</a:t>
            </a:r>
            <a:r>
              <a:rPr lang="en-US" altLang="zh-CN" dirty="0" err="1">
                <a:solidFill>
                  <a:srgbClr val="002A7E"/>
                </a:solidFill>
              </a:rPr>
              <a:t>tp</a:t>
            </a:r>
            <a:r>
              <a:rPr lang="en-US" altLang="zh-CN" dirty="0">
                <a:solidFill>
                  <a:srgbClr val="002A7E"/>
                </a:solidFill>
              </a:rPr>
              <a:t>;</a:t>
            </a:r>
          </a:p>
          <a:p>
            <a:pPr eaLnBrk="1" hangingPunct="1"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2A7E"/>
                </a:solidFill>
              </a:rPr>
              <a:t>     }</a:t>
            </a:r>
          </a:p>
          <a:p>
            <a:pPr eaLnBrk="1" hangingPunct="1"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2A7E"/>
                </a:solidFill>
              </a:rPr>
              <a:t>     return(max+1);                              </a:t>
            </a:r>
            <a:r>
              <a:rPr lang="en-US" altLang="zh-CN" sz="2000" dirty="0">
                <a:solidFill>
                  <a:schemeClr val="bg2">
                    <a:lumMod val="75000"/>
                    <a:lumOff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/*</a:t>
            </a:r>
            <a:r>
              <a:rPr lang="zh-CN" altLang="en-US" sz="2000" dirty="0">
                <a:solidFill>
                  <a:schemeClr val="bg2">
                    <a:lumMod val="75000"/>
                    <a:lumOff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返回表的深度 *</a:t>
            </a:r>
            <a:r>
              <a:rPr lang="en-US" altLang="zh-CN" sz="2000" dirty="0">
                <a:solidFill>
                  <a:schemeClr val="bg2">
                    <a:lumMod val="75000"/>
                    <a:lumOff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/</a:t>
            </a:r>
          </a:p>
          <a:p>
            <a:pPr eaLnBrk="1" hangingPunct="1"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2A7E"/>
                </a:solidFill>
              </a:rPr>
              <a:t>}</a:t>
            </a:r>
          </a:p>
        </p:txBody>
      </p:sp>
    </p:spTree>
  </p:cSld>
  <p:clrMapOvr>
    <a:masterClrMapping/>
  </p:clrMapOvr>
  <p:transition spd="slow">
    <p:strips dir="r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371887" y="1340768"/>
            <a:ext cx="7840336" cy="1057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多维数组</a:t>
            </a:r>
            <a:r>
              <a:rPr lang="zh-CN" altLang="en-US" sz="2800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：多维数组数据元素的存放有两种存储</a:t>
            </a:r>
            <a:r>
              <a:rPr lang="zh-CN" altLang="en-US" sz="2800" dirty="0">
                <a:solidFill>
                  <a:srgbClr val="FF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次序约定</a:t>
            </a:r>
          </a:p>
        </p:txBody>
      </p:sp>
      <p:sp>
        <p:nvSpPr>
          <p:cNvPr id="21" name="Rectangle 2"/>
          <p:cNvSpPr txBox="1">
            <a:spLocks noChangeArrowheads="1"/>
          </p:cNvSpPr>
          <p:nvPr/>
        </p:nvSpPr>
        <p:spPr bwMode="auto">
          <a:xfrm>
            <a:off x="395536" y="188640"/>
            <a:ext cx="779303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r>
              <a:rPr lang="zh-CN" altLang="zh-CN" dirty="0"/>
              <a:t> </a:t>
            </a:r>
            <a:r>
              <a:rPr lang="en-US" altLang="zh-CN" dirty="0"/>
              <a:t>5</a:t>
            </a:r>
            <a:r>
              <a:rPr lang="zh-CN" altLang="zh-CN" dirty="0"/>
              <a:t>.1</a:t>
            </a:r>
            <a:r>
              <a:rPr lang="en-US" altLang="zh-CN" dirty="0"/>
              <a:t> </a:t>
            </a:r>
            <a:r>
              <a:rPr lang="zh-CN" altLang="en-US" dirty="0">
                <a:solidFill>
                  <a:srgbClr val="333399"/>
                </a:solidFill>
              </a:rPr>
              <a:t>数组</a:t>
            </a:r>
            <a:endParaRPr lang="zh-CN" altLang="zh-CN" dirty="0">
              <a:solidFill>
                <a:srgbClr val="333399"/>
              </a:solidFill>
            </a:endParaRPr>
          </a:p>
        </p:txBody>
      </p:sp>
      <p:sp>
        <p:nvSpPr>
          <p:cNvPr id="19" name="TextBox 53"/>
          <p:cNvSpPr txBox="1"/>
          <p:nvPr/>
        </p:nvSpPr>
        <p:spPr>
          <a:xfrm>
            <a:off x="1043608" y="2630966"/>
            <a:ext cx="69127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800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以</a:t>
            </a:r>
            <a:r>
              <a:rPr kumimoji="1" lang="zh-CN" altLang="en-US" sz="2800" dirty="0">
                <a:solidFill>
                  <a:srgbClr val="FF3399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行序为主序</a:t>
            </a:r>
            <a:r>
              <a:rPr lang="zh-CN" altLang="en-US" sz="2800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（先行后列）的顺序存储</a:t>
            </a:r>
            <a:endParaRPr lang="en-US" altLang="zh-CN" sz="2800" dirty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800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以</a:t>
            </a:r>
            <a:r>
              <a:rPr kumimoji="1" lang="zh-CN" altLang="en-US" sz="2800" dirty="0">
                <a:solidFill>
                  <a:srgbClr val="FF3399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列序为主序</a:t>
            </a:r>
            <a:r>
              <a:rPr lang="zh-CN" altLang="en-US" sz="2800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（先列后行）的顺序存储</a:t>
            </a:r>
          </a:p>
        </p:txBody>
      </p:sp>
    </p:spTree>
    <p:extLst>
      <p:ext uri="{BB962C8B-B14F-4D97-AF65-F5344CB8AC3E}">
        <p14:creationId xmlns:p14="http://schemas.microsoft.com/office/powerpoint/2010/main" val="1918420547"/>
      </p:ext>
    </p:extLst>
  </p:cSld>
  <p:clrMapOvr>
    <a:masterClrMapping/>
  </p:clrMapOvr>
  <p:transition spd="slow">
    <p:strips dir="r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395288" y="981075"/>
            <a:ext cx="3673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行序为主序进行存储</a:t>
            </a: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250825" y="188913"/>
            <a:ext cx="67691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3600" dirty="0">
                <a:solidFill>
                  <a:srgbClr val="0000FF"/>
                </a:solidFill>
                <a:ea typeface="黑体" panose="02010609060101010101" pitchFamily="49" charset="-122"/>
              </a:rPr>
              <a:t>例：某一个二维数组  </a:t>
            </a:r>
            <a:r>
              <a:rPr lang="en-US" altLang="zh-CN" sz="3600" dirty="0">
                <a:solidFill>
                  <a:srgbClr val="0000FF"/>
                </a:solidFill>
                <a:ea typeface="黑体" panose="02010609060101010101" pitchFamily="49" charset="-122"/>
              </a:rPr>
              <a:t>a[n][n]</a:t>
            </a:r>
          </a:p>
        </p:txBody>
      </p:sp>
      <p:graphicFrame>
        <p:nvGraphicFramePr>
          <p:cNvPr id="8196" name="Group 4"/>
          <p:cNvGraphicFramePr>
            <a:graphicFrameLocks noGrp="1"/>
          </p:cNvGraphicFramePr>
          <p:nvPr>
            <p:ph sz="half" idx="1"/>
          </p:nvPr>
        </p:nvGraphicFramePr>
        <p:xfrm>
          <a:off x="301625" y="1484313"/>
          <a:ext cx="4113213" cy="3069148"/>
        </p:xfrm>
        <a:graphic>
          <a:graphicData uri="http://schemas.openxmlformats.org/drawingml/2006/table">
            <a:tbl>
              <a:tblPr/>
              <a:tblGrid>
                <a:gridCol w="841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70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6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9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3200" b="1" i="0" u="none" strike="noStrike" cap="none" normalizeH="0" baseline="-25000" dirty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3200" b="1" i="0" u="none" strike="noStrike" cap="none" normalizeH="0" baseline="-2500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3200" b="1" i="0" u="none" strike="noStrike" cap="none" normalizeH="0" baseline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3200" b="1" i="0" u="none" strike="noStrike" cap="none" normalizeH="0" baseline="-2500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3200" b="1" i="0" u="none" strike="noStrike" cap="none" normalizeH="0" baseline="-2500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3200" b="1" i="0" u="none" strike="noStrike" cap="none" normalizeH="0" baseline="-2500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3200" b="1" i="0" u="none" strike="noStrike" cap="none" normalizeH="0" baseline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3200" b="1" i="0" u="none" strike="noStrike" cap="none" normalizeH="0" baseline="-2500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64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3200" b="1" i="0" u="none" strike="noStrike" cap="none" normalizeH="0" baseline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3200" b="1" i="0" u="none" strike="noStrike" cap="none" normalizeH="0" baseline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3200" b="1" i="0" u="none" strike="noStrike" cap="none" normalizeH="0" baseline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3200" b="1" i="0" u="none" strike="noStrike" cap="none" normalizeH="0" baseline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0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3200" b="1" i="0" u="none" strike="noStrike" cap="none" normalizeH="0" baseline="-2500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3200" b="1" i="0" u="none" strike="noStrike" cap="none" normalizeH="0" baseline="-2500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3200" b="1" i="0" u="none" strike="noStrike" cap="none" normalizeH="0" baseline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3200" b="1" i="0" u="none" strike="noStrike" cap="none" normalizeH="0" baseline="-2500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92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3200" b="1" i="0" u="none" strike="noStrike" cap="none" normalizeH="0" baseline="-25000" dirty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3200" b="1" i="0" u="none" strike="noStrike" cap="none" normalizeH="0" baseline="-2500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3200" b="1" i="0" u="none" strike="noStrike" cap="none" normalizeH="0" baseline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3200" b="1" i="0" u="none" strike="noStrike" cap="none" normalizeH="0" baseline="-25000" dirty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228" name="Group 3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735434847"/>
              </p:ext>
            </p:extLst>
          </p:nvPr>
        </p:nvGraphicFramePr>
        <p:xfrm>
          <a:off x="168328" y="4892120"/>
          <a:ext cx="8964613" cy="793750"/>
        </p:xfrm>
        <a:graphic>
          <a:graphicData uri="http://schemas.openxmlformats.org/drawingml/2006/table">
            <a:tbl>
              <a:tblPr/>
              <a:tblGrid>
                <a:gridCol w="447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24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4926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49263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7937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3200" b="0" i="0" u="none" strike="noStrike" cap="none" normalizeH="0" baseline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3200" b="0" i="0" u="none" strike="noStrike" cap="none" normalizeH="0" baseline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3200" b="0" i="0" u="none" strike="noStrike" cap="none" normalizeH="0" baseline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3200" b="0" i="0" u="none" strike="noStrike" cap="none" normalizeH="0" baseline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3200" b="0" i="0" u="none" strike="noStrike" cap="none" normalizeH="0" baseline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3200" b="0" i="0" u="none" strike="noStrike" cap="none" normalizeH="0" baseline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3200" b="0" i="0" u="none" strike="noStrike" cap="none" normalizeH="0" baseline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3200" b="0" i="0" u="none" strike="noStrike" cap="none" normalizeH="0" baseline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3200" b="0" i="0" u="none" strike="noStrike" cap="none" normalizeH="0" baseline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3200" b="0" i="0" u="none" strike="noStrike" cap="none" normalizeH="0" baseline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3200" b="0" i="0" u="none" strike="noStrike" cap="none" normalizeH="0" baseline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3200" b="0" i="0" u="none" strike="noStrike" cap="none" normalizeH="0" baseline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3200" b="0" i="0" u="none" strike="noStrike" cap="none" normalizeH="0" baseline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3200" b="0" i="0" u="none" strike="noStrike" cap="none" normalizeH="0" baseline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3200" b="0" i="0" u="none" strike="noStrike" cap="none" normalizeH="0" baseline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3200" b="0" i="0" u="none" strike="noStrike" cap="none" normalizeH="0" baseline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3200" b="0" i="0" u="none" strike="noStrike" cap="none" normalizeH="0" baseline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3200" b="0" i="0" u="none" strike="noStrike" cap="none" normalizeH="0" baseline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3200" b="0" i="0" u="none" strike="noStrike" cap="none" normalizeH="0" baseline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3200" b="0" i="0" u="none" strike="noStrike" cap="none" normalizeH="0" baseline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272" name="Text Box 80"/>
          <p:cNvSpPr txBox="1">
            <a:spLocks noChangeArrowheads="1"/>
          </p:cNvSpPr>
          <p:nvPr/>
        </p:nvSpPr>
        <p:spPr bwMode="auto">
          <a:xfrm>
            <a:off x="395288" y="1628775"/>
            <a:ext cx="6492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1600" b="1">
                <a:latin typeface="Arial" panose="020B0604020202020204" pitchFamily="34" charset="0"/>
              </a:rPr>
              <a:t>a</a:t>
            </a:r>
            <a:r>
              <a:rPr lang="en-US" altLang="zh-CN" sz="1600" b="1" baseline="-25000">
                <a:latin typeface="Arial" panose="020B0604020202020204" pitchFamily="34" charset="0"/>
              </a:rPr>
              <a:t>0,0</a:t>
            </a:r>
          </a:p>
        </p:txBody>
      </p:sp>
      <p:sp>
        <p:nvSpPr>
          <p:cNvPr id="8273" name="Text Box 81"/>
          <p:cNvSpPr txBox="1">
            <a:spLocks noChangeArrowheads="1"/>
          </p:cNvSpPr>
          <p:nvPr/>
        </p:nvSpPr>
        <p:spPr bwMode="auto">
          <a:xfrm>
            <a:off x="1187450" y="1628775"/>
            <a:ext cx="6492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1600" b="1">
                <a:latin typeface="Arial" panose="020B0604020202020204" pitchFamily="34" charset="0"/>
              </a:rPr>
              <a:t>a</a:t>
            </a:r>
            <a:r>
              <a:rPr lang="en-US" altLang="zh-CN" sz="1600" b="1" baseline="-25000">
                <a:latin typeface="Arial" panose="020B0604020202020204" pitchFamily="34" charset="0"/>
              </a:rPr>
              <a:t>0,1</a:t>
            </a:r>
          </a:p>
        </p:txBody>
      </p:sp>
      <p:sp>
        <p:nvSpPr>
          <p:cNvPr id="8274" name="Text Box 82"/>
          <p:cNvSpPr txBox="1">
            <a:spLocks noChangeArrowheads="1"/>
          </p:cNvSpPr>
          <p:nvPr/>
        </p:nvSpPr>
        <p:spPr bwMode="auto">
          <a:xfrm>
            <a:off x="3563938" y="1628775"/>
            <a:ext cx="7921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1600" b="1">
                <a:latin typeface="Arial" panose="020B0604020202020204" pitchFamily="34" charset="0"/>
              </a:rPr>
              <a:t>a</a:t>
            </a:r>
            <a:r>
              <a:rPr lang="en-US" altLang="zh-CN" sz="1600" b="1" baseline="-25000">
                <a:latin typeface="Arial" panose="020B0604020202020204" pitchFamily="34" charset="0"/>
              </a:rPr>
              <a:t>0,n-1</a:t>
            </a:r>
          </a:p>
        </p:txBody>
      </p:sp>
      <p:sp>
        <p:nvSpPr>
          <p:cNvPr id="8275" name="Text Box 83"/>
          <p:cNvSpPr txBox="1">
            <a:spLocks noChangeArrowheads="1"/>
          </p:cNvSpPr>
          <p:nvPr/>
        </p:nvSpPr>
        <p:spPr bwMode="auto">
          <a:xfrm>
            <a:off x="2484438" y="1628775"/>
            <a:ext cx="431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1800" b="1">
                <a:latin typeface="Arial" panose="020B0604020202020204" pitchFamily="34" charset="0"/>
              </a:rPr>
              <a:t>…</a:t>
            </a:r>
            <a:endParaRPr lang="en-US" altLang="zh-CN" sz="1800" b="1" baseline="-25000">
              <a:latin typeface="Arial" panose="020B0604020202020204" pitchFamily="34" charset="0"/>
            </a:endParaRPr>
          </a:p>
        </p:txBody>
      </p:sp>
      <p:sp>
        <p:nvSpPr>
          <p:cNvPr id="8276" name="Text Box 84"/>
          <p:cNvSpPr txBox="1">
            <a:spLocks noChangeArrowheads="1"/>
          </p:cNvSpPr>
          <p:nvPr/>
        </p:nvSpPr>
        <p:spPr bwMode="auto">
          <a:xfrm>
            <a:off x="2484438" y="2060575"/>
            <a:ext cx="431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1800" b="1">
                <a:latin typeface="Arial" panose="020B0604020202020204" pitchFamily="34" charset="0"/>
              </a:rPr>
              <a:t>…</a:t>
            </a:r>
            <a:endParaRPr lang="en-US" altLang="zh-CN" sz="1800" b="1" baseline="-25000">
              <a:latin typeface="Arial" panose="020B0604020202020204" pitchFamily="34" charset="0"/>
            </a:endParaRPr>
          </a:p>
        </p:txBody>
      </p:sp>
      <p:sp>
        <p:nvSpPr>
          <p:cNvPr id="8277" name="Text Box 85"/>
          <p:cNvSpPr txBox="1">
            <a:spLocks noChangeArrowheads="1"/>
          </p:cNvSpPr>
          <p:nvPr/>
        </p:nvSpPr>
        <p:spPr bwMode="auto">
          <a:xfrm>
            <a:off x="2484438" y="2636838"/>
            <a:ext cx="431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1800" b="1">
                <a:latin typeface="Arial" panose="020B0604020202020204" pitchFamily="34" charset="0"/>
              </a:rPr>
              <a:t>…</a:t>
            </a:r>
            <a:endParaRPr lang="en-US" altLang="zh-CN" sz="1800" b="1" baseline="-25000">
              <a:latin typeface="Arial" panose="020B0604020202020204" pitchFamily="34" charset="0"/>
            </a:endParaRPr>
          </a:p>
        </p:txBody>
      </p:sp>
      <p:sp>
        <p:nvSpPr>
          <p:cNvPr id="8278" name="Text Box 86"/>
          <p:cNvSpPr txBox="1">
            <a:spLocks noChangeArrowheads="1"/>
          </p:cNvSpPr>
          <p:nvPr/>
        </p:nvSpPr>
        <p:spPr bwMode="auto">
          <a:xfrm>
            <a:off x="395288" y="2133600"/>
            <a:ext cx="6492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1600" b="1">
                <a:latin typeface="Arial" panose="020B0604020202020204" pitchFamily="34" charset="0"/>
              </a:rPr>
              <a:t>a</a:t>
            </a:r>
            <a:r>
              <a:rPr lang="en-US" altLang="zh-CN" sz="1600" b="1" baseline="-25000">
                <a:latin typeface="Arial" panose="020B0604020202020204" pitchFamily="34" charset="0"/>
              </a:rPr>
              <a:t>1,0</a:t>
            </a:r>
          </a:p>
        </p:txBody>
      </p:sp>
      <p:sp>
        <p:nvSpPr>
          <p:cNvPr id="8279" name="Text Box 87"/>
          <p:cNvSpPr txBox="1">
            <a:spLocks noChangeArrowheads="1"/>
          </p:cNvSpPr>
          <p:nvPr/>
        </p:nvSpPr>
        <p:spPr bwMode="auto">
          <a:xfrm>
            <a:off x="1187450" y="2133600"/>
            <a:ext cx="6492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1600" b="1">
                <a:latin typeface="Arial" panose="020B0604020202020204" pitchFamily="34" charset="0"/>
              </a:rPr>
              <a:t>a</a:t>
            </a:r>
            <a:r>
              <a:rPr lang="en-US" altLang="zh-CN" sz="1600" b="1" baseline="-25000">
                <a:latin typeface="Arial" panose="020B0604020202020204" pitchFamily="34" charset="0"/>
              </a:rPr>
              <a:t>1,1</a:t>
            </a:r>
          </a:p>
        </p:txBody>
      </p:sp>
      <p:sp>
        <p:nvSpPr>
          <p:cNvPr id="8280" name="Text Box 88"/>
          <p:cNvSpPr txBox="1">
            <a:spLocks noChangeArrowheads="1"/>
          </p:cNvSpPr>
          <p:nvPr/>
        </p:nvSpPr>
        <p:spPr bwMode="auto">
          <a:xfrm>
            <a:off x="3563938" y="2133600"/>
            <a:ext cx="7921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1600" b="1">
                <a:latin typeface="Arial" panose="020B0604020202020204" pitchFamily="34" charset="0"/>
              </a:rPr>
              <a:t>a</a:t>
            </a:r>
            <a:r>
              <a:rPr lang="en-US" altLang="zh-CN" sz="1600" b="1" baseline="-25000">
                <a:latin typeface="Arial" panose="020B0604020202020204" pitchFamily="34" charset="0"/>
              </a:rPr>
              <a:t>0,n-1</a:t>
            </a:r>
          </a:p>
        </p:txBody>
      </p:sp>
      <p:sp>
        <p:nvSpPr>
          <p:cNvPr id="8281" name="Text Box 89"/>
          <p:cNvSpPr txBox="1">
            <a:spLocks noChangeArrowheads="1"/>
          </p:cNvSpPr>
          <p:nvPr/>
        </p:nvSpPr>
        <p:spPr bwMode="auto">
          <a:xfrm>
            <a:off x="468313" y="2708275"/>
            <a:ext cx="431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1800" b="1">
                <a:latin typeface="Arial" panose="020B0604020202020204" pitchFamily="34" charset="0"/>
              </a:rPr>
              <a:t>…</a:t>
            </a:r>
            <a:endParaRPr lang="en-US" altLang="zh-CN" sz="1800" b="1" baseline="-25000">
              <a:latin typeface="Arial" panose="020B0604020202020204" pitchFamily="34" charset="0"/>
            </a:endParaRPr>
          </a:p>
        </p:txBody>
      </p:sp>
      <p:sp>
        <p:nvSpPr>
          <p:cNvPr id="8282" name="Text Box 90"/>
          <p:cNvSpPr txBox="1">
            <a:spLocks noChangeArrowheads="1"/>
          </p:cNvSpPr>
          <p:nvPr/>
        </p:nvSpPr>
        <p:spPr bwMode="auto">
          <a:xfrm>
            <a:off x="1331913" y="2708275"/>
            <a:ext cx="431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1800" b="1">
                <a:latin typeface="Arial" panose="020B0604020202020204" pitchFamily="34" charset="0"/>
              </a:rPr>
              <a:t>…</a:t>
            </a:r>
            <a:endParaRPr lang="en-US" altLang="zh-CN" sz="1800" b="1" baseline="-25000">
              <a:latin typeface="Arial" panose="020B0604020202020204" pitchFamily="34" charset="0"/>
            </a:endParaRPr>
          </a:p>
        </p:txBody>
      </p:sp>
      <p:sp>
        <p:nvSpPr>
          <p:cNvPr id="8283" name="Text Box 91"/>
          <p:cNvSpPr txBox="1">
            <a:spLocks noChangeArrowheads="1"/>
          </p:cNvSpPr>
          <p:nvPr/>
        </p:nvSpPr>
        <p:spPr bwMode="auto">
          <a:xfrm>
            <a:off x="3635375" y="2708275"/>
            <a:ext cx="431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1800" b="1">
                <a:latin typeface="Arial" panose="020B0604020202020204" pitchFamily="34" charset="0"/>
              </a:rPr>
              <a:t>…</a:t>
            </a:r>
            <a:endParaRPr lang="en-US" altLang="zh-CN" sz="1800" b="1" baseline="-25000">
              <a:latin typeface="Arial" panose="020B0604020202020204" pitchFamily="34" charset="0"/>
            </a:endParaRPr>
          </a:p>
        </p:txBody>
      </p:sp>
      <p:sp>
        <p:nvSpPr>
          <p:cNvPr id="8284" name="Text Box 92"/>
          <p:cNvSpPr txBox="1">
            <a:spLocks noChangeArrowheads="1"/>
          </p:cNvSpPr>
          <p:nvPr/>
        </p:nvSpPr>
        <p:spPr bwMode="auto">
          <a:xfrm>
            <a:off x="395288" y="3284538"/>
            <a:ext cx="6492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1600" b="1">
                <a:latin typeface="Arial" panose="020B0604020202020204" pitchFamily="34" charset="0"/>
              </a:rPr>
              <a:t>a</a:t>
            </a:r>
            <a:r>
              <a:rPr lang="en-US" altLang="zh-CN" sz="1600" b="1" baseline="-25000">
                <a:latin typeface="Arial" panose="020B0604020202020204" pitchFamily="34" charset="0"/>
              </a:rPr>
              <a:t>n-2,0</a:t>
            </a:r>
          </a:p>
        </p:txBody>
      </p:sp>
      <p:sp>
        <p:nvSpPr>
          <p:cNvPr id="8285" name="Text Box 93"/>
          <p:cNvSpPr txBox="1">
            <a:spLocks noChangeArrowheads="1"/>
          </p:cNvSpPr>
          <p:nvPr/>
        </p:nvSpPr>
        <p:spPr bwMode="auto">
          <a:xfrm>
            <a:off x="1187450" y="3284538"/>
            <a:ext cx="6492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1600" b="1">
                <a:latin typeface="Arial" panose="020B0604020202020204" pitchFamily="34" charset="0"/>
              </a:rPr>
              <a:t>a</a:t>
            </a:r>
            <a:r>
              <a:rPr lang="en-US" altLang="zh-CN" sz="1600" b="1" baseline="-25000">
                <a:latin typeface="Arial" panose="020B0604020202020204" pitchFamily="34" charset="0"/>
              </a:rPr>
              <a:t>n-2,1</a:t>
            </a:r>
          </a:p>
        </p:txBody>
      </p:sp>
      <p:sp>
        <p:nvSpPr>
          <p:cNvPr id="8286" name="Text Box 94"/>
          <p:cNvSpPr txBox="1">
            <a:spLocks noChangeArrowheads="1"/>
          </p:cNvSpPr>
          <p:nvPr/>
        </p:nvSpPr>
        <p:spPr bwMode="auto">
          <a:xfrm>
            <a:off x="2484438" y="3284538"/>
            <a:ext cx="431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1800" b="1">
                <a:latin typeface="Arial" panose="020B0604020202020204" pitchFamily="34" charset="0"/>
              </a:rPr>
              <a:t>…</a:t>
            </a:r>
          </a:p>
        </p:txBody>
      </p:sp>
      <p:sp>
        <p:nvSpPr>
          <p:cNvPr id="8287" name="Text Box 95"/>
          <p:cNvSpPr txBox="1">
            <a:spLocks noChangeArrowheads="1"/>
          </p:cNvSpPr>
          <p:nvPr/>
        </p:nvSpPr>
        <p:spPr bwMode="auto">
          <a:xfrm>
            <a:off x="3562350" y="3284538"/>
            <a:ext cx="8651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1600" b="1">
                <a:latin typeface="Arial" panose="020B0604020202020204" pitchFamily="34" charset="0"/>
              </a:rPr>
              <a:t>a</a:t>
            </a:r>
            <a:r>
              <a:rPr lang="en-US" altLang="zh-CN" sz="1600" b="1" baseline="-25000">
                <a:latin typeface="Arial" panose="020B0604020202020204" pitchFamily="34" charset="0"/>
              </a:rPr>
              <a:t>n-2,n-1</a:t>
            </a:r>
          </a:p>
        </p:txBody>
      </p:sp>
      <p:sp>
        <p:nvSpPr>
          <p:cNvPr id="8288" name="Text Box 96"/>
          <p:cNvSpPr txBox="1">
            <a:spLocks noChangeArrowheads="1"/>
          </p:cNvSpPr>
          <p:nvPr/>
        </p:nvSpPr>
        <p:spPr bwMode="auto">
          <a:xfrm>
            <a:off x="395288" y="3933825"/>
            <a:ext cx="6477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1600" b="1">
                <a:latin typeface="Arial" panose="020B0604020202020204" pitchFamily="34" charset="0"/>
              </a:rPr>
              <a:t>a</a:t>
            </a:r>
            <a:r>
              <a:rPr lang="en-US" altLang="zh-CN" sz="1600" b="1" baseline="-25000">
                <a:latin typeface="Arial" panose="020B0604020202020204" pitchFamily="34" charset="0"/>
              </a:rPr>
              <a:t>n-1,0</a:t>
            </a:r>
          </a:p>
        </p:txBody>
      </p:sp>
      <p:sp>
        <p:nvSpPr>
          <p:cNvPr id="8289" name="Text Box 97"/>
          <p:cNvSpPr txBox="1">
            <a:spLocks noChangeArrowheads="1"/>
          </p:cNvSpPr>
          <p:nvPr/>
        </p:nvSpPr>
        <p:spPr bwMode="auto">
          <a:xfrm>
            <a:off x="1187450" y="3933825"/>
            <a:ext cx="6492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1600" b="1">
                <a:latin typeface="Arial" panose="020B0604020202020204" pitchFamily="34" charset="0"/>
              </a:rPr>
              <a:t>a</a:t>
            </a:r>
            <a:r>
              <a:rPr lang="en-US" altLang="zh-CN" sz="1600" b="1" baseline="-25000">
                <a:latin typeface="Arial" panose="020B0604020202020204" pitchFamily="34" charset="0"/>
              </a:rPr>
              <a:t>n-1,1</a:t>
            </a:r>
          </a:p>
        </p:txBody>
      </p:sp>
      <p:sp>
        <p:nvSpPr>
          <p:cNvPr id="8290" name="Text Box 98"/>
          <p:cNvSpPr txBox="1">
            <a:spLocks noChangeArrowheads="1"/>
          </p:cNvSpPr>
          <p:nvPr/>
        </p:nvSpPr>
        <p:spPr bwMode="auto">
          <a:xfrm>
            <a:off x="2411413" y="3933825"/>
            <a:ext cx="431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1800" b="1">
                <a:latin typeface="Arial" panose="020B0604020202020204" pitchFamily="34" charset="0"/>
              </a:rPr>
              <a:t>…</a:t>
            </a:r>
          </a:p>
        </p:txBody>
      </p:sp>
      <p:sp>
        <p:nvSpPr>
          <p:cNvPr id="8291" name="Text Box 99"/>
          <p:cNvSpPr txBox="1">
            <a:spLocks noChangeArrowheads="1"/>
          </p:cNvSpPr>
          <p:nvPr/>
        </p:nvSpPr>
        <p:spPr bwMode="auto">
          <a:xfrm>
            <a:off x="3563938" y="3933825"/>
            <a:ext cx="8651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1600" b="1">
                <a:latin typeface="Arial" panose="020B0604020202020204" pitchFamily="34" charset="0"/>
              </a:rPr>
              <a:t>a</a:t>
            </a:r>
            <a:r>
              <a:rPr lang="en-US" altLang="zh-CN" sz="1600" b="1" baseline="-25000">
                <a:latin typeface="Arial" panose="020B0604020202020204" pitchFamily="34" charset="0"/>
              </a:rPr>
              <a:t>n-1,n-1</a:t>
            </a:r>
          </a:p>
        </p:txBody>
      </p:sp>
      <p:grpSp>
        <p:nvGrpSpPr>
          <p:cNvPr id="8292" name="Group 100"/>
          <p:cNvGrpSpPr>
            <a:grpSpLocks/>
          </p:cNvGrpSpPr>
          <p:nvPr/>
        </p:nvGrpSpPr>
        <p:grpSpPr bwMode="auto">
          <a:xfrm>
            <a:off x="276278" y="5830333"/>
            <a:ext cx="1584325" cy="582612"/>
            <a:chOff x="0" y="0"/>
            <a:chExt cx="998" cy="367"/>
          </a:xfrm>
        </p:grpSpPr>
        <p:sp>
          <p:nvSpPr>
            <p:cNvPr id="8293" name="AutoShape 101"/>
            <p:cNvSpPr>
              <a:spLocks/>
            </p:cNvSpPr>
            <p:nvPr/>
          </p:nvSpPr>
          <p:spPr bwMode="auto">
            <a:xfrm rot="5400000">
              <a:off x="453" y="-453"/>
              <a:ext cx="92" cy="998"/>
            </a:xfrm>
            <a:prstGeom prst="rightBrace">
              <a:avLst>
                <a:gd name="adj1" fmla="val 90399"/>
                <a:gd name="adj2" fmla="val 47597"/>
              </a:avLst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rot="10800000" vert="eaVert" wrap="none" anchor="ctr"/>
            <a:lstStyle/>
            <a:p>
              <a:pPr algn="ctr" eaLnBrk="0" hangingPunct="0"/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8294" name="Text Box 102"/>
            <p:cNvSpPr txBox="1">
              <a:spLocks noChangeArrowheads="1"/>
            </p:cNvSpPr>
            <p:nvPr/>
          </p:nvSpPr>
          <p:spPr bwMode="auto">
            <a:xfrm>
              <a:off x="136" y="136"/>
              <a:ext cx="72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 sz="1800" b="1">
                  <a:latin typeface="Arial" panose="020B0604020202020204" pitchFamily="34" charset="0"/>
                </a:rPr>
                <a:t>第</a:t>
              </a:r>
              <a:r>
                <a:rPr lang="en-US" altLang="zh-CN" sz="1800" b="1">
                  <a:latin typeface="Arial" panose="020B0604020202020204" pitchFamily="34" charset="0"/>
                </a:rPr>
                <a:t>1</a:t>
              </a:r>
              <a:r>
                <a:rPr lang="zh-CN" altLang="en-US" sz="1800" b="1">
                  <a:latin typeface="Arial" panose="020B0604020202020204" pitchFamily="34" charset="0"/>
                </a:rPr>
                <a:t>行</a:t>
              </a:r>
            </a:p>
          </p:txBody>
        </p:sp>
      </p:grpSp>
      <p:grpSp>
        <p:nvGrpSpPr>
          <p:cNvPr id="8295" name="Group 103"/>
          <p:cNvGrpSpPr>
            <a:grpSpLocks/>
          </p:cNvGrpSpPr>
          <p:nvPr/>
        </p:nvGrpSpPr>
        <p:grpSpPr bwMode="auto">
          <a:xfrm>
            <a:off x="2003478" y="5830333"/>
            <a:ext cx="1657350" cy="582612"/>
            <a:chOff x="0" y="0"/>
            <a:chExt cx="1044" cy="367"/>
          </a:xfrm>
        </p:grpSpPr>
        <p:sp>
          <p:nvSpPr>
            <p:cNvPr id="8296" name="AutoShape 104"/>
            <p:cNvSpPr>
              <a:spLocks/>
            </p:cNvSpPr>
            <p:nvPr/>
          </p:nvSpPr>
          <p:spPr bwMode="auto">
            <a:xfrm rot="5400000">
              <a:off x="467" y="-476"/>
              <a:ext cx="91" cy="1044"/>
            </a:xfrm>
            <a:prstGeom prst="rightBrace">
              <a:avLst>
                <a:gd name="adj1" fmla="val 95604"/>
                <a:gd name="adj2" fmla="val 47597"/>
              </a:avLst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rot="10800000" vert="eaVert" wrap="none" anchor="ctr"/>
            <a:lstStyle/>
            <a:p>
              <a:pPr algn="ctr" eaLnBrk="0" hangingPunct="0"/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8297" name="Text Box 105"/>
            <p:cNvSpPr txBox="1">
              <a:spLocks noChangeArrowheads="1"/>
            </p:cNvSpPr>
            <p:nvPr/>
          </p:nvSpPr>
          <p:spPr bwMode="auto">
            <a:xfrm>
              <a:off x="182" y="136"/>
              <a:ext cx="72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 sz="1800" b="1">
                  <a:latin typeface="Arial" panose="020B0604020202020204" pitchFamily="34" charset="0"/>
                </a:rPr>
                <a:t>第</a:t>
              </a:r>
              <a:r>
                <a:rPr lang="en-US" altLang="zh-CN" sz="1800" b="1">
                  <a:latin typeface="Arial" panose="020B0604020202020204" pitchFamily="34" charset="0"/>
                </a:rPr>
                <a:t>2</a:t>
              </a:r>
              <a:r>
                <a:rPr lang="zh-CN" altLang="en-US" sz="1800" b="1">
                  <a:latin typeface="Arial" panose="020B0604020202020204" pitchFamily="34" charset="0"/>
                </a:rPr>
                <a:t>行</a:t>
              </a:r>
            </a:p>
          </p:txBody>
        </p:sp>
      </p:grpSp>
      <p:grpSp>
        <p:nvGrpSpPr>
          <p:cNvPr id="8298" name="Group 106"/>
          <p:cNvGrpSpPr>
            <a:grpSpLocks/>
          </p:cNvGrpSpPr>
          <p:nvPr/>
        </p:nvGrpSpPr>
        <p:grpSpPr bwMode="auto">
          <a:xfrm>
            <a:off x="3760841" y="5828745"/>
            <a:ext cx="1771650" cy="655638"/>
            <a:chOff x="0" y="0"/>
            <a:chExt cx="1116" cy="413"/>
          </a:xfrm>
        </p:grpSpPr>
        <p:sp>
          <p:nvSpPr>
            <p:cNvPr id="8299" name="AutoShape 107"/>
            <p:cNvSpPr>
              <a:spLocks/>
            </p:cNvSpPr>
            <p:nvPr/>
          </p:nvSpPr>
          <p:spPr bwMode="auto">
            <a:xfrm rot="5400000">
              <a:off x="480" y="-489"/>
              <a:ext cx="137" cy="1116"/>
            </a:xfrm>
            <a:prstGeom prst="rightBrace">
              <a:avLst>
                <a:gd name="adj1" fmla="val 67883"/>
                <a:gd name="adj2" fmla="val 47597"/>
              </a:avLst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rot="10800000" vert="eaVert" wrap="none" anchor="ctr"/>
            <a:lstStyle/>
            <a:p>
              <a:pPr algn="ctr" eaLnBrk="0" hangingPunct="0"/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8300" name="Text Box 108"/>
            <p:cNvSpPr txBox="1">
              <a:spLocks noChangeArrowheads="1"/>
            </p:cNvSpPr>
            <p:nvPr/>
          </p:nvSpPr>
          <p:spPr bwMode="auto">
            <a:xfrm>
              <a:off x="73" y="182"/>
              <a:ext cx="90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 sz="1800" b="1" dirty="0">
                  <a:latin typeface="Arial" panose="020B0604020202020204" pitchFamily="34" charset="0"/>
                </a:rPr>
                <a:t>第</a:t>
              </a:r>
              <a:r>
                <a:rPr lang="en-US" altLang="zh-CN" sz="1800" b="1" dirty="0">
                  <a:latin typeface="Arial" panose="020B0604020202020204" pitchFamily="34" charset="0"/>
                </a:rPr>
                <a:t>3~n-2</a:t>
              </a:r>
              <a:r>
                <a:rPr lang="zh-CN" altLang="en-US" sz="1800" b="1" dirty="0">
                  <a:latin typeface="Arial" panose="020B0604020202020204" pitchFamily="34" charset="0"/>
                </a:rPr>
                <a:t>行</a:t>
              </a:r>
            </a:p>
          </p:txBody>
        </p:sp>
      </p:grpSp>
      <p:grpSp>
        <p:nvGrpSpPr>
          <p:cNvPr id="8301" name="Group 109"/>
          <p:cNvGrpSpPr>
            <a:grpSpLocks/>
          </p:cNvGrpSpPr>
          <p:nvPr/>
        </p:nvGrpSpPr>
        <p:grpSpPr bwMode="auto">
          <a:xfrm>
            <a:off x="5603928" y="5828745"/>
            <a:ext cx="1728788" cy="655638"/>
            <a:chOff x="0" y="0"/>
            <a:chExt cx="1089" cy="413"/>
          </a:xfrm>
        </p:grpSpPr>
        <p:sp>
          <p:nvSpPr>
            <p:cNvPr id="8302" name="AutoShape 110"/>
            <p:cNvSpPr>
              <a:spLocks/>
            </p:cNvSpPr>
            <p:nvPr/>
          </p:nvSpPr>
          <p:spPr bwMode="auto">
            <a:xfrm rot="5400000">
              <a:off x="476" y="-476"/>
              <a:ext cx="137" cy="1089"/>
            </a:xfrm>
            <a:prstGeom prst="rightBrace">
              <a:avLst>
                <a:gd name="adj1" fmla="val 66241"/>
                <a:gd name="adj2" fmla="val 47597"/>
              </a:avLst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rot="10800000" vert="eaVert" wrap="none" anchor="ctr"/>
            <a:lstStyle/>
            <a:p>
              <a:pPr algn="ctr" eaLnBrk="0" hangingPunct="0"/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8303" name="Text Box 111"/>
            <p:cNvSpPr txBox="1">
              <a:spLocks noChangeArrowheads="1"/>
            </p:cNvSpPr>
            <p:nvPr/>
          </p:nvSpPr>
          <p:spPr bwMode="auto">
            <a:xfrm>
              <a:off x="227" y="182"/>
              <a:ext cx="63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 sz="1800" b="1" dirty="0">
                  <a:latin typeface="Arial" panose="020B0604020202020204" pitchFamily="34" charset="0"/>
                </a:rPr>
                <a:t>第</a:t>
              </a:r>
              <a:r>
                <a:rPr lang="en-US" altLang="zh-CN" sz="1800" b="1" dirty="0">
                  <a:latin typeface="Arial" panose="020B0604020202020204" pitchFamily="34" charset="0"/>
                </a:rPr>
                <a:t>n-1</a:t>
              </a:r>
              <a:r>
                <a:rPr lang="zh-CN" altLang="en-US" sz="1800" b="1" dirty="0">
                  <a:latin typeface="Arial" panose="020B0604020202020204" pitchFamily="34" charset="0"/>
                </a:rPr>
                <a:t>行</a:t>
              </a:r>
            </a:p>
          </p:txBody>
        </p:sp>
      </p:grpSp>
      <p:grpSp>
        <p:nvGrpSpPr>
          <p:cNvPr id="8304" name="Group 112"/>
          <p:cNvGrpSpPr>
            <a:grpSpLocks/>
          </p:cNvGrpSpPr>
          <p:nvPr/>
        </p:nvGrpSpPr>
        <p:grpSpPr bwMode="auto">
          <a:xfrm>
            <a:off x="7404153" y="5893833"/>
            <a:ext cx="1584325" cy="584200"/>
            <a:chOff x="0" y="0"/>
            <a:chExt cx="998" cy="368"/>
          </a:xfrm>
        </p:grpSpPr>
        <p:sp>
          <p:nvSpPr>
            <p:cNvPr id="8305" name="AutoShape 113"/>
            <p:cNvSpPr>
              <a:spLocks/>
            </p:cNvSpPr>
            <p:nvPr/>
          </p:nvSpPr>
          <p:spPr bwMode="auto">
            <a:xfrm rot="5400000">
              <a:off x="453" y="-453"/>
              <a:ext cx="92" cy="998"/>
            </a:xfrm>
            <a:prstGeom prst="rightBrace">
              <a:avLst>
                <a:gd name="adj1" fmla="val 90399"/>
                <a:gd name="adj2" fmla="val 47597"/>
              </a:avLst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rot="10800000" vert="eaVert" wrap="none" anchor="ctr"/>
            <a:lstStyle/>
            <a:p>
              <a:pPr algn="ctr" eaLnBrk="0" hangingPunct="0"/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8306" name="Text Box 114"/>
            <p:cNvSpPr txBox="1">
              <a:spLocks noChangeArrowheads="1"/>
            </p:cNvSpPr>
            <p:nvPr/>
          </p:nvSpPr>
          <p:spPr bwMode="auto">
            <a:xfrm>
              <a:off x="227" y="137"/>
              <a:ext cx="54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 sz="1800" b="1">
                  <a:latin typeface="Arial" panose="020B0604020202020204" pitchFamily="34" charset="0"/>
                </a:rPr>
                <a:t>第</a:t>
              </a:r>
              <a:r>
                <a:rPr lang="en-US" altLang="zh-CN" sz="1800" b="1">
                  <a:latin typeface="Arial" panose="020B0604020202020204" pitchFamily="34" charset="0"/>
                </a:rPr>
                <a:t>n</a:t>
              </a:r>
              <a:r>
                <a:rPr lang="zh-CN" altLang="en-US" sz="1800" b="1">
                  <a:latin typeface="Arial" panose="020B0604020202020204" pitchFamily="34" charset="0"/>
                </a:rPr>
                <a:t>行</a:t>
              </a:r>
            </a:p>
          </p:txBody>
        </p:sp>
      </p:grpSp>
    </p:spTree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75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8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8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8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8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8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8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8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8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8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8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8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8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8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4" dur="500"/>
                                        <p:tgtEl>
                                          <p:spTgt spid="8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8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0" dur="500"/>
                                        <p:tgtEl>
                                          <p:spTgt spid="8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3" dur="500"/>
                                        <p:tgtEl>
                                          <p:spTgt spid="8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6" dur="500"/>
                                        <p:tgtEl>
                                          <p:spTgt spid="8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9" dur="500"/>
                                        <p:tgtEl>
                                          <p:spTgt spid="8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750"/>
                                        <p:tgtEl>
                                          <p:spTgt spid="8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4.10405E-6 L -0.02743 0.51029 " pathEditMode="relative" rAng="0" ptsTypes="AA">
                                      <p:cBhvr>
                                        <p:cTn id="78" dur="750" fill="hold"/>
                                        <p:tgtEl>
                                          <p:spTgt spid="8272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25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750"/>
                            </p:stCondLst>
                            <p:childTnLst>
                              <p:par>
                                <p:cTn id="8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4.10405E-6 L -0.06684 0.51029 " pathEditMode="relative" rAng="0" ptsTypes="AA">
                                      <p:cBhvr>
                                        <p:cTn id="81" dur="750" fill="hold"/>
                                        <p:tgtEl>
                                          <p:spTgt spid="8273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2200" y="25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3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4.9711E-6 L -0.14965 0.5082 " pathEditMode="relative" rAng="0" ptsTypes="AA">
                                      <p:cBhvr>
                                        <p:cTn id="84" dur="750" fill="hold"/>
                                        <p:tgtEl>
                                          <p:spTgt spid="8275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6200" y="25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2250"/>
                            </p:stCondLst>
                            <p:childTnLst>
                              <p:par>
                                <p:cTn id="86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4.10405E-6 L -0.2323 0.51029 " pathEditMode="relative" rAng="0" ptsTypes="AA">
                                      <p:cBhvr>
                                        <p:cTn id="87" dur="750" fill="hold"/>
                                        <p:tgtEl>
                                          <p:spTgt spid="8274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10300" y="25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8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1" dur="500"/>
                                        <p:tgtEl>
                                          <p:spTgt spid="8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93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1.15607E-7 L 0.16944 0.43676 " pathEditMode="relative" rAng="0" ptsTypes="AA">
                                      <p:cBhvr>
                                        <p:cTn id="94" dur="750" fill="hold"/>
                                        <p:tgtEl>
                                          <p:spTgt spid="8278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7300" y="207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4250"/>
                            </p:stCondLst>
                            <p:childTnLst>
                              <p:par>
                                <p:cTn id="96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1.15607E-7 L 0.13003 0.43676 " pathEditMode="relative" rAng="0" ptsTypes="AA">
                                      <p:cBhvr>
                                        <p:cTn id="97" dur="750" fill="hold"/>
                                        <p:tgtEl>
                                          <p:spTgt spid="8279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5300" y="207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9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0.00555 L 0.03924 0.44531 " pathEditMode="relative" rAng="0" ptsTypes="AA">
                                      <p:cBhvr>
                                        <p:cTn id="100" dur="750" fill="hold"/>
                                        <p:tgtEl>
                                          <p:spTgt spid="8276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700" y="21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 nodeType="afterGroup">
                            <p:stCondLst>
                              <p:cond delay="5750"/>
                            </p:stCondLst>
                            <p:childTnLst>
                              <p:par>
                                <p:cTn id="102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1.15607E-7 L -0.03542 0.43676 " pathEditMode="relative" rAng="0" ptsTypes="AA">
                                      <p:cBhvr>
                                        <p:cTn id="103" dur="750" fill="hold"/>
                                        <p:tgtEl>
                                          <p:spTgt spid="8280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500" y="207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10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7" dur="500"/>
                                        <p:tgtEl>
                                          <p:spTgt spid="8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10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4.62428E-7 L 0.36215 0.35098 " pathEditMode="relative" rAng="0" ptsTypes="AA">
                                      <p:cBhvr>
                                        <p:cTn id="110" dur="750" fill="hold"/>
                                        <p:tgtEl>
                                          <p:spTgt spid="8281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17100" y="16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 nodeType="afterGroup">
                            <p:stCondLst>
                              <p:cond delay="7750"/>
                            </p:stCondLst>
                            <p:childTnLst>
                              <p:par>
                                <p:cTn id="112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4.62428E-7 L 0.31493 0.35098 " pathEditMode="relative" rAng="0" ptsTypes="AA">
                                      <p:cBhvr>
                                        <p:cTn id="113" dur="750" fill="hold"/>
                                        <p:tgtEl>
                                          <p:spTgt spid="8282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14700" y="16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11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4.16185E-6 L 0.23611 0.36138 " pathEditMode="relative" rAng="0" ptsTypes="AA">
                                      <p:cBhvr>
                                        <p:cTn id="116" dur="750" fill="hold"/>
                                        <p:tgtEl>
                                          <p:spTgt spid="8277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10700" y="17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 nodeType="afterGroup">
                            <p:stCondLst>
                              <p:cond delay="9250"/>
                            </p:stCondLst>
                            <p:childTnLst>
                              <p:par>
                                <p:cTn id="11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4.62428E-7 L 0.15764 0.35098 " pathEditMode="relative" rAng="0" ptsTypes="AA">
                                      <p:cBhvr>
                                        <p:cTn id="119" dur="750" fill="hold"/>
                                        <p:tgtEl>
                                          <p:spTgt spid="8283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6700" y="16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121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3" dur="500"/>
                                        <p:tgtEl>
                                          <p:spTgt spid="8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12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1.7341E-7 L 0.5552 0.26913 " pathEditMode="relative" rAng="0" ptsTypes="AA">
                                      <p:cBhvr>
                                        <p:cTn id="126" dur="750" fill="hold"/>
                                        <p:tgtEl>
                                          <p:spTgt spid="8284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2650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 nodeType="afterGroup">
                            <p:stCondLst>
                              <p:cond delay="11250"/>
                            </p:stCondLst>
                            <p:childTnLst>
                              <p:par>
                                <p:cTn id="12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1.7341E-7 L 0.52378 0.26913 " pathEditMode="relative" rAng="0" ptsTypes="AA">
                                      <p:cBhvr>
                                        <p:cTn id="129" dur="750" fill="hold"/>
                                        <p:tgtEl>
                                          <p:spTgt spid="8285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2500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 nodeType="afterGroup">
                            <p:stCondLst>
                              <p:cond delay="12000"/>
                            </p:stCondLst>
                            <p:childTnLst>
                              <p:par>
                                <p:cTn id="131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1.09827E-6 L 0.43299 0.26705 " pathEditMode="relative" rAng="0" ptsTypes="AA">
                                      <p:cBhvr>
                                        <p:cTn id="132" dur="750" fill="hold"/>
                                        <p:tgtEl>
                                          <p:spTgt spid="8286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2060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 nodeType="afterGroup">
                            <p:stCondLst>
                              <p:cond delay="12750"/>
                            </p:stCondLst>
                            <p:childTnLst>
                              <p:par>
                                <p:cTn id="134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1.7341E-7 L 0.3467 0.26913 " pathEditMode="relative" rAng="0" ptsTypes="AA">
                                      <p:cBhvr>
                                        <p:cTn id="135" dur="750" fill="hold"/>
                                        <p:tgtEl>
                                          <p:spTgt spid="8287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1630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 nodeType="afterGroup">
                            <p:stCondLst>
                              <p:cond delay="13500"/>
                            </p:stCondLst>
                            <p:childTnLst>
                              <p:par>
                                <p:cTn id="13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9" dur="500"/>
                                        <p:tgtEl>
                                          <p:spTgt spid="8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 nodeType="afterGroup">
                            <p:stCondLst>
                              <p:cond delay="14000"/>
                            </p:stCondLst>
                            <p:childTnLst>
                              <p:par>
                                <p:cTn id="141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3.3526E-6 L 0.75208 0.17456 " pathEditMode="relative" rAng="0" ptsTypes="AA">
                                      <p:cBhvr>
                                        <p:cTn id="142" dur="750" fill="hold"/>
                                        <p:tgtEl>
                                          <p:spTgt spid="8288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37500" y="77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 nodeType="afterGroup">
                            <p:stCondLst>
                              <p:cond delay="14750"/>
                            </p:stCondLst>
                            <p:childTnLst>
                              <p:par>
                                <p:cTn id="144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3.3526E-6 L 0.72066 0.17456 " pathEditMode="relative" rAng="0" ptsTypes="AA">
                                      <p:cBhvr>
                                        <p:cTn id="145" dur="750" fill="hold"/>
                                        <p:tgtEl>
                                          <p:spTgt spid="8289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34800" y="77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 nodeType="afterGroup">
                            <p:stCondLst>
                              <p:cond delay="15500"/>
                            </p:stCondLst>
                            <p:childTnLst>
                              <p:par>
                                <p:cTn id="147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2.42775E-6 L 0.63784 0.17248 " pathEditMode="relative" rAng="0" ptsTypes="AA">
                                      <p:cBhvr>
                                        <p:cTn id="148" dur="750" fill="hold"/>
                                        <p:tgtEl>
                                          <p:spTgt spid="8290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30600" y="7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 nodeType="afterGroup">
                            <p:stCondLst>
                              <p:cond delay="16250"/>
                            </p:stCondLst>
                            <p:childTnLst>
                              <p:par>
                                <p:cTn id="15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3.3526E-6 L 0.5434 0.17456 " pathEditMode="relative" rAng="0" ptsTypes="AA">
                                      <p:cBhvr>
                                        <p:cTn id="151" dur="750" fill="hold"/>
                                        <p:tgtEl>
                                          <p:spTgt spid="8291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26000" y="77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 nodeType="afterGroup">
                            <p:stCondLst>
                              <p:cond delay="17000"/>
                            </p:stCondLst>
                            <p:childTnLst>
                              <p:par>
                                <p:cTn id="15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5" dur="500"/>
                                        <p:tgtEl>
                                          <p:spTgt spid="8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72" grpId="0" autoUpdateAnimBg="0"/>
      <p:bldP spid="8272" grpId="1" autoUpdateAnimBg="0"/>
      <p:bldP spid="8273" grpId="0" autoUpdateAnimBg="0"/>
      <p:bldP spid="8273" grpId="1" autoUpdateAnimBg="0"/>
      <p:bldP spid="8274" grpId="0" autoUpdateAnimBg="0"/>
      <p:bldP spid="8274" grpId="1" autoUpdateAnimBg="0"/>
      <p:bldP spid="8275" grpId="0" autoUpdateAnimBg="0"/>
      <p:bldP spid="8275" grpId="1" autoUpdateAnimBg="0"/>
      <p:bldP spid="8276" grpId="0" autoUpdateAnimBg="0"/>
      <p:bldP spid="8276" grpId="1" autoUpdateAnimBg="0"/>
      <p:bldP spid="8277" grpId="0" autoUpdateAnimBg="0"/>
      <p:bldP spid="8277" grpId="1" autoUpdateAnimBg="0"/>
      <p:bldP spid="8278" grpId="0" autoUpdateAnimBg="0"/>
      <p:bldP spid="8278" grpId="1" autoUpdateAnimBg="0"/>
      <p:bldP spid="8279" grpId="0" autoUpdateAnimBg="0"/>
      <p:bldP spid="8279" grpId="1" autoUpdateAnimBg="0"/>
      <p:bldP spid="8280" grpId="0" autoUpdateAnimBg="0"/>
      <p:bldP spid="8280" grpId="1" autoUpdateAnimBg="0"/>
      <p:bldP spid="8281" grpId="0" autoUpdateAnimBg="0"/>
      <p:bldP spid="8281" grpId="1" autoUpdateAnimBg="0"/>
      <p:bldP spid="8282" grpId="0" autoUpdateAnimBg="0"/>
      <p:bldP spid="8282" grpId="1" autoUpdateAnimBg="0"/>
      <p:bldP spid="8283" grpId="0" autoUpdateAnimBg="0"/>
      <p:bldP spid="8283" grpId="1" autoUpdateAnimBg="0"/>
      <p:bldP spid="8284" grpId="0" autoUpdateAnimBg="0"/>
      <p:bldP spid="8284" grpId="1" autoUpdateAnimBg="0"/>
      <p:bldP spid="8285" grpId="0" autoUpdateAnimBg="0"/>
      <p:bldP spid="8285" grpId="1" autoUpdateAnimBg="0"/>
      <p:bldP spid="8286" grpId="0" autoUpdateAnimBg="0"/>
      <p:bldP spid="8286" grpId="1" autoUpdateAnimBg="0"/>
      <p:bldP spid="8287" grpId="0" autoUpdateAnimBg="0"/>
      <p:bldP spid="8287" grpId="1" autoUpdateAnimBg="0"/>
      <p:bldP spid="8288" grpId="0" autoUpdateAnimBg="0"/>
      <p:bldP spid="8288" grpId="1" autoUpdateAnimBg="0"/>
      <p:bldP spid="8289" grpId="0" autoUpdateAnimBg="0"/>
      <p:bldP spid="8289" grpId="1" autoUpdateAnimBg="0"/>
      <p:bldP spid="8290" grpId="0" autoUpdateAnimBg="0"/>
      <p:bldP spid="8290" grpId="1" autoUpdateAnimBg="0"/>
      <p:bldP spid="8291" grpId="0" autoUpdateAnimBg="0"/>
      <p:bldP spid="8291" grpId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270081" y="1734880"/>
            <a:ext cx="8715184" cy="609398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1" lang="en-US" altLang="zh-CN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0,0</a:t>
            </a:r>
            <a:r>
              <a:rPr kumimoji="1" lang="zh-CN" alt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kumimoji="1" lang="en-US" altLang="zh-CN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1" lang="en-US" altLang="zh-CN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0,1</a:t>
            </a:r>
            <a:r>
              <a:rPr kumimoji="1" lang="zh-CN" alt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kumimoji="1"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kumimoji="1" lang="zh-CN" alt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kumimoji="1" lang="en-US" altLang="zh-CN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1" lang="en-US" altLang="zh-CN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0,</a:t>
            </a:r>
            <a:r>
              <a:rPr kumimoji="1" lang="en-US" altLang="zh-CN" i="1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n-1</a:t>
            </a:r>
            <a:r>
              <a:rPr kumimoji="1" lang="zh-CN" alt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kumimoji="1"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kumimoji="1" lang="zh-CN" alt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kumimoji="1" lang="en-US" altLang="zh-CN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1" lang="en-US" altLang="zh-CN" i="1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CN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,0</a:t>
            </a:r>
            <a:r>
              <a:rPr kumimoji="1" lang="zh-CN" alt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kumimoji="1" lang="en-US" altLang="zh-CN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1" lang="en-US" altLang="zh-CN" i="1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CN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,1</a:t>
            </a:r>
            <a:r>
              <a:rPr kumimoji="1" lang="zh-CN" alt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kumimoji="1"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kumimoji="1" lang="zh-CN" alt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kumimoji="1" lang="en-US" altLang="zh-CN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1" lang="en-US" altLang="zh-CN" i="1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i,j</a:t>
            </a:r>
            <a:r>
              <a:rPr kumimoji="1" lang="en-US" altLang="zh-CN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kumimoji="1" lang="zh-CN" alt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kumimoji="1" lang="en-US" altLang="zh-CN" sz="2800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1" lang="en-US" altLang="zh-CN" sz="2800" i="1" baseline="-25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CN" sz="2800" baseline="-25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1" lang="en-US" altLang="zh-CN" sz="2800" i="1" baseline="-25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kumimoji="1" lang="zh-CN" alt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 </a:t>
            </a:r>
            <a:r>
              <a:rPr kumimoji="1"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kumimoji="1" lang="en-US" altLang="zh-CN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1" lang="en-US" altLang="zh-CN" i="1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CN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1" lang="en-US" altLang="zh-CN" i="1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n-1</a:t>
            </a:r>
            <a:r>
              <a:rPr kumimoji="1" lang="zh-CN" alt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 </a:t>
            </a:r>
            <a:r>
              <a:rPr kumimoji="1" lang="en-US" altLang="zh-CN" dirty="0">
                <a:solidFill>
                  <a:srgbClr val="0070C0"/>
                </a:solidFill>
                <a:cs typeface="Times New Roman" pitchFamily="18" charset="0"/>
              </a:rPr>
              <a:t>…</a:t>
            </a:r>
            <a:endParaRPr kumimoji="1" lang="en-US" altLang="zh-CN" i="1" baseline="-25000" dirty="0">
              <a:solidFill>
                <a:srgbClr val="0070C0"/>
              </a:solidFill>
              <a:cs typeface="Times New Roman" pitchFamily="18" charset="0"/>
            </a:endParaRPr>
          </a:p>
        </p:txBody>
      </p:sp>
      <p:sp>
        <p:nvSpPr>
          <p:cNvPr id="9220" name="AutoShape 4"/>
          <p:cNvSpPr>
            <a:spLocks/>
          </p:cNvSpPr>
          <p:nvPr/>
        </p:nvSpPr>
        <p:spPr bwMode="auto">
          <a:xfrm rot="5400000">
            <a:off x="1467781" y="859505"/>
            <a:ext cx="142875" cy="1944000"/>
          </a:xfrm>
          <a:prstGeom prst="leftBrace">
            <a:avLst>
              <a:gd name="adj1" fmla="val 102870"/>
              <a:gd name="adj2" fmla="val 50000"/>
            </a:avLst>
          </a:prstGeom>
          <a:noFill/>
          <a:ln w="38100">
            <a:solidFill>
              <a:srgbClr val="99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691076" y="1291754"/>
            <a:ext cx="2117279" cy="46166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0070C0"/>
                </a:solidFill>
                <a:ea typeface="楷体" pitchFamily="49" charset="-122"/>
                <a:cs typeface="Times New Roman" pitchFamily="18" charset="0"/>
              </a:rPr>
              <a:t>第</a:t>
            </a:r>
            <a:r>
              <a:rPr lang="en-US" altLang="zh-CN" dirty="0">
                <a:solidFill>
                  <a:srgbClr val="0070C0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dirty="0">
                <a:solidFill>
                  <a:srgbClr val="0070C0"/>
                </a:solidFill>
                <a:ea typeface="楷体" pitchFamily="49" charset="-122"/>
                <a:cs typeface="Times New Roman" pitchFamily="18" charset="0"/>
              </a:rPr>
              <a:t>行的元素</a:t>
            </a:r>
          </a:p>
        </p:txBody>
      </p:sp>
      <p:sp>
        <p:nvSpPr>
          <p:cNvPr id="9222" name="AutoShape 6"/>
          <p:cNvSpPr>
            <a:spLocks/>
          </p:cNvSpPr>
          <p:nvPr/>
        </p:nvSpPr>
        <p:spPr bwMode="auto">
          <a:xfrm rot="5400000">
            <a:off x="5676924" y="-146016"/>
            <a:ext cx="126443" cy="3935437"/>
          </a:xfrm>
          <a:prstGeom prst="leftBrace">
            <a:avLst>
              <a:gd name="adj1" fmla="val 180648"/>
              <a:gd name="adj2" fmla="val 50000"/>
            </a:avLst>
          </a:prstGeom>
          <a:noFill/>
          <a:ln w="38100">
            <a:solidFill>
              <a:srgbClr val="99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4684594" y="1278282"/>
            <a:ext cx="2385953" cy="46166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0070C0"/>
                </a:solidFill>
                <a:ea typeface="楷体" pitchFamily="49" charset="-122"/>
                <a:cs typeface="Times New Roman" pitchFamily="18" charset="0"/>
              </a:rPr>
              <a:t>第</a:t>
            </a:r>
            <a:r>
              <a:rPr lang="en-US" altLang="zh-CN" i="1" dirty="0">
                <a:solidFill>
                  <a:srgbClr val="0070C0"/>
                </a:solidFill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dirty="0">
                <a:solidFill>
                  <a:srgbClr val="0070C0"/>
                </a:solidFill>
                <a:ea typeface="楷体" pitchFamily="49" charset="-122"/>
                <a:cs typeface="Times New Roman" pitchFamily="18" charset="0"/>
              </a:rPr>
              <a:t>+1</a:t>
            </a:r>
            <a:r>
              <a:rPr lang="zh-CN" altLang="en-US" dirty="0">
                <a:solidFill>
                  <a:srgbClr val="0070C0"/>
                </a:solidFill>
                <a:ea typeface="楷体" pitchFamily="49" charset="-122"/>
                <a:cs typeface="Times New Roman" pitchFamily="18" charset="0"/>
              </a:rPr>
              <a:t>行的元素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691077" y="2399323"/>
            <a:ext cx="3024000" cy="1116749"/>
            <a:chOff x="642910" y="2143116"/>
            <a:chExt cx="3024000" cy="1116749"/>
          </a:xfrm>
        </p:grpSpPr>
        <p:sp>
          <p:nvSpPr>
            <p:cNvPr id="12" name="右中括号 11"/>
            <p:cNvSpPr/>
            <p:nvPr/>
          </p:nvSpPr>
          <p:spPr>
            <a:xfrm rot="5400000">
              <a:off x="2046910" y="739116"/>
              <a:ext cx="216000" cy="3024000"/>
            </a:xfrm>
            <a:prstGeom prst="rightBracket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97588" y="2428868"/>
              <a:ext cx="271464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0070C0"/>
                  </a:solidFill>
                  <a:latin typeface="Times New Roman" panose="02020603050405020304" pitchFamily="18" charset="0"/>
                  <a:ea typeface="楷体" pitchFamily="49" charset="-122"/>
                  <a:cs typeface="Times New Roman" panose="02020603050405020304" pitchFamily="18" charset="0"/>
                </a:rPr>
                <a:t>1</a:t>
              </a:r>
              <a:r>
                <a:rPr lang="en-US" altLang="zh-CN" dirty="0">
                  <a:solidFill>
                    <a:srgbClr val="0070C0"/>
                  </a:solidFill>
                  <a:ea typeface="楷体" pitchFamily="49" charset="-122"/>
                  <a:cs typeface="Times New Roman" pitchFamily="18" charset="0"/>
                </a:rPr>
                <a:t>~</a:t>
              </a:r>
              <a:r>
                <a:rPr lang="en-US" altLang="zh-CN" i="1" dirty="0">
                  <a:solidFill>
                    <a:srgbClr val="0070C0"/>
                  </a:solidFill>
                  <a:latin typeface="Times New Roman" panose="02020603050405020304" pitchFamily="18" charset="0"/>
                  <a:ea typeface="楷体" pitchFamily="49" charset="-122"/>
                  <a:cs typeface="Times New Roman" panose="02020603050405020304" pitchFamily="18" charset="0"/>
                </a:rPr>
                <a:t>i</a:t>
              </a:r>
              <a:r>
                <a:rPr lang="zh-CN" altLang="en-US" dirty="0">
                  <a:solidFill>
                    <a:srgbClr val="0070C0"/>
                  </a:solidFill>
                  <a:ea typeface="楷体" pitchFamily="49" charset="-122"/>
                  <a:cs typeface="Times New Roman" pitchFamily="18" charset="0"/>
                </a:rPr>
                <a:t>行，每行</a:t>
              </a:r>
              <a:r>
                <a:rPr lang="en-US" altLang="zh-CN" i="1" dirty="0">
                  <a:solidFill>
                    <a:srgbClr val="0070C0"/>
                  </a:solidFill>
                  <a:latin typeface="Times New Roman" panose="02020603050405020304" pitchFamily="18" charset="0"/>
                  <a:ea typeface="楷体" pitchFamily="49" charset="-122"/>
                  <a:cs typeface="Times New Roman" panose="02020603050405020304" pitchFamily="18" charset="0"/>
                </a:rPr>
                <a:t>n</a:t>
              </a:r>
              <a:r>
                <a:rPr lang="zh-CN" altLang="en-US" dirty="0">
                  <a:solidFill>
                    <a:srgbClr val="0070C0"/>
                  </a:solidFill>
                  <a:ea typeface="楷体" pitchFamily="49" charset="-122"/>
                  <a:cs typeface="Times New Roman" pitchFamily="18" charset="0"/>
                </a:rPr>
                <a:t>个元素，计</a:t>
              </a:r>
              <a:r>
                <a:rPr lang="en-US" altLang="zh-CN" i="1" dirty="0" err="1">
                  <a:solidFill>
                    <a:srgbClr val="FF0000"/>
                  </a:solidFill>
                  <a:latin typeface="Times New Roman" panose="02020603050405020304" pitchFamily="18" charset="0"/>
                  <a:ea typeface="楷体" pitchFamily="49" charset="-122"/>
                  <a:cs typeface="Times New Roman" panose="02020603050405020304" pitchFamily="18" charset="0"/>
                </a:rPr>
                <a:t>i</a:t>
              </a:r>
              <a:r>
                <a:rPr lang="en-US" altLang="zh-CN" dirty="0">
                  <a:solidFill>
                    <a:srgbClr val="FF0000"/>
                  </a:solidFill>
                  <a:latin typeface="Times New Roman" panose="02020603050405020304" pitchFamily="18" charset="0"/>
                  <a:ea typeface="楷体" pitchFamily="49" charset="-122"/>
                  <a:cs typeface="Times New Roman" panose="02020603050405020304" pitchFamily="18" charset="0"/>
                </a:rPr>
                <a:t> ×</a:t>
              </a:r>
              <a:r>
                <a:rPr lang="en-US" altLang="zh-CN" i="1" dirty="0">
                  <a:solidFill>
                    <a:srgbClr val="FF0000"/>
                  </a:solidFill>
                  <a:latin typeface="Times New Roman" panose="02020603050405020304" pitchFamily="18" charset="0"/>
                  <a:ea typeface="楷体" pitchFamily="49" charset="-122"/>
                  <a:cs typeface="Times New Roman" panose="02020603050405020304" pitchFamily="18" charset="0"/>
                </a:rPr>
                <a:t> n</a:t>
              </a:r>
              <a:r>
                <a:rPr lang="zh-CN" altLang="en-US" dirty="0">
                  <a:solidFill>
                    <a:srgbClr val="0070C0"/>
                  </a:solidFill>
                  <a:ea typeface="楷体" pitchFamily="49" charset="-122"/>
                  <a:cs typeface="Times New Roman" pitchFamily="18" charset="0"/>
                </a:rPr>
                <a:t>个元素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4068354" y="2399323"/>
            <a:ext cx="2463222" cy="1116749"/>
            <a:chOff x="3948749" y="2143116"/>
            <a:chExt cx="2463222" cy="1116749"/>
          </a:xfrm>
        </p:grpSpPr>
        <p:sp>
          <p:nvSpPr>
            <p:cNvPr id="14" name="右中括号 13"/>
            <p:cNvSpPr/>
            <p:nvPr/>
          </p:nvSpPr>
          <p:spPr>
            <a:xfrm rot="5400000">
              <a:off x="4964909" y="1178703"/>
              <a:ext cx="214314" cy="2143140"/>
            </a:xfrm>
            <a:prstGeom prst="rightBracket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48749" y="2428868"/>
              <a:ext cx="246322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0070C0"/>
                  </a:solidFill>
                  <a:ea typeface="楷体" pitchFamily="49" charset="-122"/>
                  <a:cs typeface="Times New Roman" pitchFamily="18" charset="0"/>
                </a:rPr>
                <a:t>第</a:t>
              </a:r>
              <a:r>
                <a:rPr lang="en-US" altLang="zh-CN" i="1" dirty="0">
                  <a:solidFill>
                    <a:srgbClr val="0070C0"/>
                  </a:solidFill>
                  <a:latin typeface="Times New Roman" panose="02020603050405020304" pitchFamily="18" charset="0"/>
                  <a:ea typeface="楷体" pitchFamily="49" charset="-122"/>
                  <a:cs typeface="Times New Roman" panose="02020603050405020304" pitchFamily="18" charset="0"/>
                </a:rPr>
                <a:t>i+</a:t>
              </a:r>
              <a:r>
                <a:rPr lang="en-US" altLang="zh-CN" dirty="0">
                  <a:solidFill>
                    <a:srgbClr val="0070C0"/>
                  </a:solidFill>
                  <a:latin typeface="Times New Roman" panose="02020603050405020304" pitchFamily="18" charset="0"/>
                  <a:ea typeface="楷体" pitchFamily="49" charset="-122"/>
                  <a:cs typeface="Times New Roman" panose="02020603050405020304" pitchFamily="18" charset="0"/>
                </a:rPr>
                <a:t>1</a:t>
              </a:r>
              <a:r>
                <a:rPr lang="zh-CN" altLang="en-US" dirty="0">
                  <a:solidFill>
                    <a:srgbClr val="0070C0"/>
                  </a:solidFill>
                  <a:ea typeface="楷体" pitchFamily="49" charset="-122"/>
                  <a:cs typeface="Times New Roman" pitchFamily="18" charset="0"/>
                </a:rPr>
                <a:t>行中，</a:t>
              </a:r>
              <a:r>
                <a:rPr lang="en-US" altLang="zh-CN" i="1" dirty="0" err="1">
                  <a:solidFill>
                    <a:srgbClr val="0070C0"/>
                  </a:solidFill>
                  <a:latin typeface="Times New Roman" panose="02020603050405020304" pitchFamily="18" charset="0"/>
                  <a:ea typeface="楷体" pitchFamily="49" charset="-122"/>
                  <a:cs typeface="Times New Roman" panose="02020603050405020304" pitchFamily="18" charset="0"/>
                </a:rPr>
                <a:t>a</a:t>
              </a:r>
              <a:r>
                <a:rPr lang="en-US" altLang="zh-CN" i="1" baseline="-25000" dirty="0" err="1">
                  <a:solidFill>
                    <a:srgbClr val="0070C0"/>
                  </a:solidFill>
                  <a:latin typeface="Times New Roman" panose="02020603050405020304" pitchFamily="18" charset="0"/>
                  <a:ea typeface="楷体" pitchFamily="49" charset="-122"/>
                  <a:cs typeface="Times New Roman" panose="02020603050405020304" pitchFamily="18" charset="0"/>
                </a:rPr>
                <a:t>i</a:t>
              </a:r>
              <a:r>
                <a:rPr lang="en-US" altLang="zh-CN" baseline="-25000" dirty="0" err="1">
                  <a:solidFill>
                    <a:srgbClr val="0070C0"/>
                  </a:solidFill>
                  <a:latin typeface="Times New Roman" panose="02020603050405020304" pitchFamily="18" charset="0"/>
                  <a:ea typeface="楷体" pitchFamily="49" charset="-122"/>
                  <a:cs typeface="Times New Roman" panose="02020603050405020304" pitchFamily="18" charset="0"/>
                </a:rPr>
                <a:t>,</a:t>
              </a:r>
              <a:r>
                <a:rPr lang="en-US" altLang="zh-CN" i="1" baseline="-25000" dirty="0" err="1">
                  <a:solidFill>
                    <a:srgbClr val="0070C0"/>
                  </a:solidFill>
                  <a:latin typeface="Times New Roman" panose="02020603050405020304" pitchFamily="18" charset="0"/>
                  <a:ea typeface="楷体" pitchFamily="49" charset="-122"/>
                  <a:cs typeface="Times New Roman" panose="02020603050405020304" pitchFamily="18" charset="0"/>
                </a:rPr>
                <a:t>j</a:t>
              </a:r>
              <a:r>
                <a:rPr lang="zh-CN" altLang="en-US" dirty="0">
                  <a:solidFill>
                    <a:srgbClr val="0070C0"/>
                  </a:solidFill>
                  <a:ea typeface="楷体" pitchFamily="49" charset="-122"/>
                  <a:cs typeface="Times New Roman" pitchFamily="18" charset="0"/>
                </a:rPr>
                <a:t>元素前有</a:t>
              </a:r>
              <a:r>
                <a:rPr lang="en-US" altLang="zh-CN" i="1" dirty="0">
                  <a:solidFill>
                    <a:srgbClr val="FF0000"/>
                  </a:solidFill>
                  <a:latin typeface="Times New Roman" panose="02020603050405020304" pitchFamily="18" charset="0"/>
                  <a:ea typeface="楷体" pitchFamily="49" charset="-122"/>
                  <a:cs typeface="Times New Roman" panose="02020603050405020304" pitchFamily="18" charset="0"/>
                </a:rPr>
                <a:t>j</a:t>
              </a:r>
              <a:r>
                <a:rPr lang="zh-CN" altLang="en-US" dirty="0">
                  <a:solidFill>
                    <a:srgbClr val="0070C0"/>
                  </a:solidFill>
                  <a:ea typeface="楷体" pitchFamily="49" charset="-122"/>
                  <a:cs typeface="Times New Roman" pitchFamily="18" charset="0"/>
                </a:rPr>
                <a:t>个元素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1334019" y="3328017"/>
            <a:ext cx="5214974" cy="1104607"/>
            <a:chOff x="1214414" y="3071810"/>
            <a:chExt cx="5214974" cy="1104607"/>
          </a:xfrm>
        </p:grpSpPr>
        <p:sp>
          <p:nvSpPr>
            <p:cNvPr id="9227" name="Text Box 11"/>
            <p:cNvSpPr txBox="1">
              <a:spLocks noChangeArrowheads="1"/>
            </p:cNvSpPr>
            <p:nvPr/>
          </p:nvSpPr>
          <p:spPr bwMode="auto">
            <a:xfrm>
              <a:off x="1214414" y="3714752"/>
              <a:ext cx="5214974" cy="46166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dirty="0">
                  <a:solidFill>
                    <a:srgbClr val="0070C0"/>
                  </a:solidFill>
                  <a:ea typeface="楷体" pitchFamily="49" charset="-122"/>
                  <a:cs typeface="Times New Roman" pitchFamily="18" charset="0"/>
                </a:rPr>
                <a:t>则</a:t>
              </a:r>
              <a:r>
                <a:rPr lang="en-US" altLang="zh-CN" i="1" dirty="0" err="1">
                  <a:solidFill>
                    <a:srgbClr val="0070C0"/>
                  </a:solidFill>
                  <a:latin typeface="Times New Roman" panose="02020603050405020304" pitchFamily="18" charset="0"/>
                  <a:ea typeface="楷体" pitchFamily="49" charset="-122"/>
                  <a:cs typeface="Times New Roman" panose="02020603050405020304" pitchFamily="18" charset="0"/>
                </a:rPr>
                <a:t>a</a:t>
              </a:r>
              <a:r>
                <a:rPr lang="en-US" altLang="zh-CN" i="1" baseline="-25000" dirty="0" err="1">
                  <a:solidFill>
                    <a:srgbClr val="0070C0"/>
                  </a:solidFill>
                  <a:latin typeface="Times New Roman" panose="02020603050405020304" pitchFamily="18" charset="0"/>
                  <a:ea typeface="楷体" pitchFamily="49" charset="-122"/>
                  <a:cs typeface="Times New Roman" panose="02020603050405020304" pitchFamily="18" charset="0"/>
                </a:rPr>
                <a:t>i</a:t>
              </a:r>
              <a:r>
                <a:rPr lang="en-US" altLang="zh-CN" baseline="-25000" dirty="0" err="1">
                  <a:solidFill>
                    <a:srgbClr val="0070C0"/>
                  </a:solidFill>
                  <a:latin typeface="Times New Roman" panose="02020603050405020304" pitchFamily="18" charset="0"/>
                  <a:ea typeface="楷体" pitchFamily="49" charset="-122"/>
                  <a:cs typeface="Times New Roman" panose="02020603050405020304" pitchFamily="18" charset="0"/>
                </a:rPr>
                <a:t>,</a:t>
              </a:r>
              <a:r>
                <a:rPr lang="en-US" altLang="zh-CN" i="1" baseline="-25000" dirty="0" err="1">
                  <a:solidFill>
                    <a:srgbClr val="0070C0"/>
                  </a:solidFill>
                  <a:latin typeface="Times New Roman" panose="02020603050405020304" pitchFamily="18" charset="0"/>
                  <a:ea typeface="楷体" pitchFamily="49" charset="-122"/>
                  <a:cs typeface="Times New Roman" panose="02020603050405020304" pitchFamily="18" charset="0"/>
                </a:rPr>
                <a:t>j</a:t>
              </a:r>
              <a:r>
                <a:rPr lang="zh-CN" altLang="en-US" dirty="0">
                  <a:solidFill>
                    <a:srgbClr val="0070C0"/>
                  </a:solidFill>
                  <a:ea typeface="楷体" pitchFamily="49" charset="-122"/>
                  <a:cs typeface="Times New Roman" pitchFamily="18" charset="0"/>
                </a:rPr>
                <a:t>元素前共有</a:t>
              </a:r>
              <a:r>
                <a:rPr lang="en-US" altLang="zh-CN" i="1" dirty="0">
                  <a:solidFill>
                    <a:srgbClr val="0070C0"/>
                  </a:solidFill>
                  <a:ea typeface="楷体" pitchFamily="49" charset="-122"/>
                  <a:cs typeface="Times New Roman" pitchFamily="18" charset="0"/>
                </a:rPr>
                <a:t> </a:t>
              </a:r>
              <a:r>
                <a:rPr lang="en-US" altLang="zh-CN" i="1" dirty="0" err="1">
                  <a:solidFill>
                    <a:srgbClr val="FF0000"/>
                  </a:solidFill>
                  <a:latin typeface="Times New Roman" panose="02020603050405020304" pitchFamily="18" charset="0"/>
                  <a:ea typeface="楷体" pitchFamily="49" charset="-122"/>
                  <a:cs typeface="Times New Roman" panose="02020603050405020304" pitchFamily="18" charset="0"/>
                </a:rPr>
                <a:t>i</a:t>
              </a:r>
              <a:r>
                <a:rPr lang="en-US" altLang="zh-CN" dirty="0" err="1">
                  <a:solidFill>
                    <a:srgbClr val="FF0000"/>
                  </a:solidFill>
                  <a:latin typeface="Times New Roman" panose="02020603050405020304" pitchFamily="18" charset="0"/>
                  <a:ea typeface="楷体" pitchFamily="49" charset="-122"/>
                  <a:cs typeface="Times New Roman" panose="02020603050405020304" pitchFamily="18" charset="0"/>
                </a:rPr>
                <a:t>×</a:t>
              </a:r>
              <a:r>
                <a:rPr lang="en-US" altLang="zh-CN" i="1" dirty="0" err="1">
                  <a:solidFill>
                    <a:srgbClr val="FF0000"/>
                  </a:solidFill>
                  <a:latin typeface="Times New Roman" panose="02020603050405020304" pitchFamily="18" charset="0"/>
                  <a:ea typeface="楷体" pitchFamily="49" charset="-122"/>
                  <a:cs typeface="Times New Roman" panose="02020603050405020304" pitchFamily="18" charset="0"/>
                </a:rPr>
                <a:t>n</a:t>
              </a:r>
              <a:r>
                <a:rPr lang="en-US" altLang="zh-CN" dirty="0" err="1">
                  <a:solidFill>
                    <a:srgbClr val="FF0000"/>
                  </a:solidFill>
                  <a:latin typeface="Times New Roman" panose="02020603050405020304" pitchFamily="18" charset="0"/>
                  <a:ea typeface="楷体" pitchFamily="49" charset="-122"/>
                  <a:cs typeface="Times New Roman" panose="02020603050405020304" pitchFamily="18" charset="0"/>
                </a:rPr>
                <a:t>+</a:t>
              </a:r>
              <a:r>
                <a:rPr lang="en-US" altLang="zh-CN" i="1" dirty="0" err="1">
                  <a:solidFill>
                    <a:srgbClr val="FF0000"/>
                  </a:solidFill>
                  <a:latin typeface="Times New Roman" panose="02020603050405020304" pitchFamily="18" charset="0"/>
                  <a:ea typeface="楷体" pitchFamily="49" charset="-122"/>
                  <a:cs typeface="Times New Roman" panose="02020603050405020304" pitchFamily="18" charset="0"/>
                </a:rPr>
                <a:t>j</a:t>
              </a:r>
              <a:r>
                <a:rPr lang="zh-CN" altLang="en-US" dirty="0">
                  <a:solidFill>
                    <a:srgbClr val="0070C0"/>
                  </a:solidFill>
                  <a:ea typeface="楷体" pitchFamily="49" charset="-122"/>
                  <a:cs typeface="Times New Roman" pitchFamily="18" charset="0"/>
                </a:rPr>
                <a:t>个元素</a:t>
              </a:r>
            </a:p>
          </p:txBody>
        </p:sp>
        <p:sp>
          <p:nvSpPr>
            <p:cNvPr id="16" name="下箭头 15"/>
            <p:cNvSpPr/>
            <p:nvPr/>
          </p:nvSpPr>
          <p:spPr>
            <a:xfrm>
              <a:off x="3393273" y="3071810"/>
              <a:ext cx="285752" cy="500066"/>
            </a:xfrm>
            <a:prstGeom prst="down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70C0"/>
                </a:solidFill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1506219" y="4613901"/>
            <a:ext cx="4865981" cy="1072530"/>
            <a:chOff x="1386614" y="4357694"/>
            <a:chExt cx="4865981" cy="1072530"/>
          </a:xfrm>
        </p:grpSpPr>
        <p:sp>
          <p:nvSpPr>
            <p:cNvPr id="17" name="Text Box 12"/>
            <p:cNvSpPr txBox="1">
              <a:spLocks noChangeArrowheads="1"/>
            </p:cNvSpPr>
            <p:nvPr/>
          </p:nvSpPr>
          <p:spPr bwMode="auto">
            <a:xfrm>
              <a:off x="1386614" y="4857760"/>
              <a:ext cx="4865981" cy="572464"/>
            </a:xfrm>
            <a:prstGeom prst="rect">
              <a:avLst/>
            </a:prstGeom>
            <a:solidFill>
              <a:srgbClr val="FFFF99"/>
            </a:solidFill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  <a:spcBef>
                  <a:spcPct val="50000"/>
                </a:spcBef>
              </a:pPr>
              <a:r>
                <a:rPr kumimoji="1" lang="en-US" altLang="zh-CN" b="1" dirty="0">
                  <a:solidFill>
                    <a:srgbClr val="99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LOC(</a:t>
              </a:r>
              <a:r>
                <a:rPr kumimoji="1" lang="en-US" altLang="zh-CN" b="1" i="1" dirty="0" err="1">
                  <a:solidFill>
                    <a:srgbClr val="99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a</a:t>
              </a:r>
              <a:r>
                <a:rPr kumimoji="1" lang="en-US" altLang="zh-CN" b="1" i="1" baseline="-25000" dirty="0" err="1">
                  <a:solidFill>
                    <a:srgbClr val="99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i,j</a:t>
              </a:r>
              <a:r>
                <a:rPr kumimoji="1" lang="en-US" altLang="zh-CN" b="1" dirty="0">
                  <a:solidFill>
                    <a:srgbClr val="99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)=LOC(</a:t>
              </a:r>
              <a:r>
                <a:rPr kumimoji="1" lang="en-US" altLang="zh-CN" b="1" i="1" dirty="0">
                  <a:solidFill>
                    <a:srgbClr val="99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a</a:t>
              </a:r>
              <a:r>
                <a:rPr kumimoji="1" lang="en-US" altLang="zh-CN" b="1" baseline="-25000" dirty="0">
                  <a:solidFill>
                    <a:srgbClr val="99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0,0</a:t>
              </a:r>
              <a:r>
                <a:rPr kumimoji="1" lang="en-US" altLang="zh-CN" b="1" dirty="0">
                  <a:solidFill>
                    <a:srgbClr val="99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)+(</a:t>
              </a:r>
              <a:r>
                <a:rPr kumimoji="1" lang="en-US" altLang="zh-CN" b="1" i="1" dirty="0" err="1">
                  <a:solidFill>
                    <a:srgbClr val="99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i</a:t>
              </a:r>
              <a:r>
                <a:rPr lang="en-US" altLang="zh-CN" b="1" dirty="0" err="1">
                  <a:solidFill>
                    <a:srgbClr val="99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×</a:t>
              </a:r>
              <a:r>
                <a:rPr kumimoji="1" lang="en-US" altLang="zh-CN" b="1" i="1" dirty="0" err="1">
                  <a:solidFill>
                    <a:srgbClr val="99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n</a:t>
              </a:r>
              <a:r>
                <a:rPr kumimoji="1" lang="en-US" altLang="zh-CN" b="1" dirty="0" err="1">
                  <a:solidFill>
                    <a:srgbClr val="99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+</a:t>
              </a:r>
              <a:r>
                <a:rPr kumimoji="1" lang="en-US" altLang="zh-CN" b="1" i="1" dirty="0" err="1">
                  <a:solidFill>
                    <a:srgbClr val="99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j</a:t>
              </a:r>
              <a:r>
                <a:rPr kumimoji="1" lang="en-US" altLang="zh-CN" b="1" dirty="0">
                  <a:solidFill>
                    <a:srgbClr val="99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) </a:t>
              </a:r>
              <a:r>
                <a:rPr lang="en-US" altLang="zh-CN" b="1" dirty="0">
                  <a:solidFill>
                    <a:srgbClr val="99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×</a:t>
              </a:r>
              <a:r>
                <a:rPr kumimoji="1" lang="en-US" altLang="zh-CN" b="1" i="1" dirty="0">
                  <a:solidFill>
                    <a:srgbClr val="99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k</a:t>
              </a:r>
            </a:p>
          </p:txBody>
        </p:sp>
        <p:sp>
          <p:nvSpPr>
            <p:cNvPr id="18" name="下箭头 17"/>
            <p:cNvSpPr/>
            <p:nvPr/>
          </p:nvSpPr>
          <p:spPr>
            <a:xfrm>
              <a:off x="3393273" y="4357694"/>
              <a:ext cx="285752" cy="500066"/>
            </a:xfrm>
            <a:prstGeom prst="down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5" name="Text Box 3"/>
          <p:cNvSpPr txBox="1">
            <a:spLocks noChangeArrowheads="1"/>
          </p:cNvSpPr>
          <p:nvPr/>
        </p:nvSpPr>
        <p:spPr bwMode="auto">
          <a:xfrm>
            <a:off x="250825" y="188913"/>
            <a:ext cx="67691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3600" dirty="0">
                <a:solidFill>
                  <a:srgbClr val="0000FF"/>
                </a:solidFill>
                <a:ea typeface="黑体" panose="02010609060101010101" pitchFamily="49" charset="-122"/>
              </a:rPr>
              <a:t>例：某一个二维数组  </a:t>
            </a:r>
            <a:r>
              <a:rPr lang="en-US" altLang="zh-CN" sz="3600" dirty="0">
                <a:solidFill>
                  <a:srgbClr val="0000FF"/>
                </a:solidFill>
                <a:ea typeface="黑体" panose="02010609060101010101" pitchFamily="49" charset="-122"/>
              </a:rPr>
              <a:t>a[n][n]</a:t>
            </a:r>
          </a:p>
        </p:txBody>
      </p:sp>
    </p:spTree>
    <p:extLst>
      <p:ext uri="{BB962C8B-B14F-4D97-AF65-F5344CB8AC3E}">
        <p14:creationId xmlns:p14="http://schemas.microsoft.com/office/powerpoint/2010/main" val="1397634238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395288" y="981075"/>
            <a:ext cx="3673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b="1" dirty="0">
                <a:latin typeface="Arial" panose="020B0604020202020204" pitchFamily="34" charset="0"/>
              </a:rPr>
              <a:t>列序为主序进行存储</a:t>
            </a: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250825" y="188913"/>
            <a:ext cx="67691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3600" dirty="0">
                <a:solidFill>
                  <a:srgbClr val="0000FF"/>
                </a:solidFill>
                <a:ea typeface="黑体" panose="02010609060101010101" pitchFamily="49" charset="-122"/>
              </a:rPr>
              <a:t>例：某一个二维数组  </a:t>
            </a:r>
            <a:r>
              <a:rPr lang="en-US" altLang="zh-CN" sz="3600" dirty="0">
                <a:solidFill>
                  <a:srgbClr val="0000FF"/>
                </a:solidFill>
                <a:ea typeface="黑体" panose="02010609060101010101" pitchFamily="49" charset="-122"/>
              </a:rPr>
              <a:t>a[n][n]</a:t>
            </a:r>
          </a:p>
        </p:txBody>
      </p:sp>
      <p:graphicFrame>
        <p:nvGraphicFramePr>
          <p:cNvPr id="9220" name="Group 4"/>
          <p:cNvGraphicFramePr>
            <a:graphicFrameLocks noGrp="1"/>
          </p:cNvGraphicFramePr>
          <p:nvPr>
            <p:ph sz="half" idx="1"/>
          </p:nvPr>
        </p:nvGraphicFramePr>
        <p:xfrm>
          <a:off x="323850" y="1484313"/>
          <a:ext cx="4113213" cy="3069148"/>
        </p:xfrm>
        <a:graphic>
          <a:graphicData uri="http://schemas.openxmlformats.org/drawingml/2006/table">
            <a:tbl>
              <a:tblPr/>
              <a:tblGrid>
                <a:gridCol w="841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70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6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9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3200" b="1" i="0" u="none" strike="noStrike" cap="none" normalizeH="0" baseline="-25000" dirty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3200" b="1" i="0" u="none" strike="noStrike" cap="none" normalizeH="0" baseline="-2500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3200" b="1" i="0" u="none" strike="noStrike" cap="none" normalizeH="0" baseline="-2500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3200" b="1" i="0" u="none" strike="noStrike" cap="none" normalizeH="0" baseline="-2500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3200" b="1" i="0" u="none" strike="noStrike" cap="none" normalizeH="0" baseline="-2500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3200" b="1" i="0" u="none" strike="noStrike" cap="none" normalizeH="0" baseline="-2500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64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3200" b="1" i="0" u="none" strike="noStrike" cap="none" normalizeH="0" baseline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3200" b="1" i="0" u="none" strike="noStrike" cap="none" normalizeH="0" baseline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3200" b="1" i="0" u="none" strike="noStrike" cap="none" normalizeH="0" baseline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3200" b="1" i="0" u="none" strike="noStrike" cap="none" normalizeH="0" baseline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0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3200" b="1" i="0" u="none" strike="noStrike" cap="none" normalizeH="0" baseline="-2500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3200" b="1" i="0" u="none" strike="noStrike" cap="none" normalizeH="0" baseline="-2500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3200" b="1" i="0" u="none" strike="noStrike" cap="none" normalizeH="0" baseline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3200" b="1" i="0" u="none" strike="noStrike" cap="none" normalizeH="0" baseline="-2500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92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3200" b="1" i="0" u="none" strike="noStrike" cap="none" normalizeH="0" baseline="-25000" dirty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3200" b="1" i="0" u="none" strike="noStrike" cap="none" normalizeH="0" baseline="-2500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3200" b="1" i="0" u="none" strike="noStrike" cap="none" normalizeH="0" baseline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3200" b="1" i="0" u="none" strike="noStrike" cap="none" normalizeH="0" baseline="-2500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252" name="Group 36"/>
          <p:cNvGraphicFramePr>
            <a:graphicFrameLocks noGrp="1"/>
          </p:cNvGraphicFramePr>
          <p:nvPr>
            <p:ph sz="half" idx="2"/>
          </p:nvPr>
        </p:nvGraphicFramePr>
        <p:xfrm>
          <a:off x="215900" y="4867275"/>
          <a:ext cx="8964613" cy="793750"/>
        </p:xfrm>
        <a:graphic>
          <a:graphicData uri="http://schemas.openxmlformats.org/drawingml/2006/table">
            <a:tbl>
              <a:tblPr/>
              <a:tblGrid>
                <a:gridCol w="447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24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4926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49263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7937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3200" b="0" i="0" u="none" strike="noStrike" cap="none" normalizeH="0" baseline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3200" b="0" i="0" u="none" strike="noStrike" cap="none" normalizeH="0" baseline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3200" b="0" i="0" u="none" strike="noStrike" cap="none" normalizeH="0" baseline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3200" b="0" i="0" u="none" strike="noStrike" cap="none" normalizeH="0" baseline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3200" b="0" i="0" u="none" strike="noStrike" cap="none" normalizeH="0" baseline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3200" b="0" i="0" u="none" strike="noStrike" cap="none" normalizeH="0" baseline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3200" b="0" i="0" u="none" strike="noStrike" cap="none" normalizeH="0" baseline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3200" b="0" i="0" u="none" strike="noStrike" cap="none" normalizeH="0" baseline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3200" b="0" i="0" u="none" strike="noStrike" cap="none" normalizeH="0" baseline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3200" b="0" i="0" u="none" strike="noStrike" cap="none" normalizeH="0" baseline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3200" b="0" i="0" u="none" strike="noStrike" cap="none" normalizeH="0" baseline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3200" b="0" i="0" u="none" strike="noStrike" cap="none" normalizeH="0" baseline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3200" b="0" i="0" u="none" strike="noStrike" cap="none" normalizeH="0" baseline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3200" b="0" i="0" u="none" strike="noStrike" cap="none" normalizeH="0" baseline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3200" b="0" i="0" u="none" strike="noStrike" cap="none" normalizeH="0" baseline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3200" b="0" i="0" u="none" strike="noStrike" cap="none" normalizeH="0" baseline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3200" b="0" i="0" u="none" strike="noStrike" cap="none" normalizeH="0" baseline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3200" b="0" i="0" u="none" strike="noStrike" cap="none" normalizeH="0" baseline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3200" b="0" i="0" u="none" strike="noStrike" cap="none" normalizeH="0" baseline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3200" b="0" i="0" u="none" strike="noStrike" cap="none" normalizeH="0" baseline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296" name="Text Box 80"/>
          <p:cNvSpPr txBox="1">
            <a:spLocks noChangeArrowheads="1"/>
          </p:cNvSpPr>
          <p:nvPr/>
        </p:nvSpPr>
        <p:spPr bwMode="auto">
          <a:xfrm>
            <a:off x="395288" y="1628775"/>
            <a:ext cx="6492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1600" b="1">
                <a:latin typeface="Arial" panose="020B0604020202020204" pitchFamily="34" charset="0"/>
              </a:rPr>
              <a:t>a</a:t>
            </a:r>
            <a:r>
              <a:rPr lang="en-US" altLang="zh-CN" sz="1600" b="1" baseline="-25000">
                <a:latin typeface="Arial" panose="020B0604020202020204" pitchFamily="34" charset="0"/>
              </a:rPr>
              <a:t>0,0</a:t>
            </a:r>
          </a:p>
        </p:txBody>
      </p:sp>
      <p:sp>
        <p:nvSpPr>
          <p:cNvPr id="9297" name="Text Box 81"/>
          <p:cNvSpPr txBox="1">
            <a:spLocks noChangeArrowheads="1"/>
          </p:cNvSpPr>
          <p:nvPr/>
        </p:nvSpPr>
        <p:spPr bwMode="auto">
          <a:xfrm>
            <a:off x="1187450" y="1628775"/>
            <a:ext cx="6492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1600" b="1">
                <a:latin typeface="Arial" panose="020B0604020202020204" pitchFamily="34" charset="0"/>
              </a:rPr>
              <a:t>a</a:t>
            </a:r>
            <a:r>
              <a:rPr lang="en-US" altLang="zh-CN" sz="1600" b="1" baseline="-25000">
                <a:latin typeface="Arial" panose="020B0604020202020204" pitchFamily="34" charset="0"/>
              </a:rPr>
              <a:t>0,1</a:t>
            </a:r>
          </a:p>
        </p:txBody>
      </p:sp>
      <p:sp>
        <p:nvSpPr>
          <p:cNvPr id="9298" name="Text Box 82"/>
          <p:cNvSpPr txBox="1">
            <a:spLocks noChangeArrowheads="1"/>
          </p:cNvSpPr>
          <p:nvPr/>
        </p:nvSpPr>
        <p:spPr bwMode="auto">
          <a:xfrm>
            <a:off x="3563938" y="1628775"/>
            <a:ext cx="7921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1600" b="1">
                <a:latin typeface="Arial" panose="020B0604020202020204" pitchFamily="34" charset="0"/>
              </a:rPr>
              <a:t>a</a:t>
            </a:r>
            <a:r>
              <a:rPr lang="en-US" altLang="zh-CN" sz="1600" b="1" baseline="-25000">
                <a:latin typeface="Arial" panose="020B0604020202020204" pitchFamily="34" charset="0"/>
              </a:rPr>
              <a:t>0,n-1</a:t>
            </a:r>
          </a:p>
        </p:txBody>
      </p:sp>
      <p:sp>
        <p:nvSpPr>
          <p:cNvPr id="9299" name="Text Box 83"/>
          <p:cNvSpPr txBox="1">
            <a:spLocks noChangeArrowheads="1"/>
          </p:cNvSpPr>
          <p:nvPr/>
        </p:nvSpPr>
        <p:spPr bwMode="auto">
          <a:xfrm>
            <a:off x="2484438" y="1628775"/>
            <a:ext cx="431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1800" b="1">
                <a:latin typeface="Arial" panose="020B0604020202020204" pitchFamily="34" charset="0"/>
              </a:rPr>
              <a:t>…</a:t>
            </a:r>
            <a:endParaRPr lang="en-US" altLang="zh-CN" sz="1800" b="1" baseline="-25000">
              <a:latin typeface="Arial" panose="020B0604020202020204" pitchFamily="34" charset="0"/>
            </a:endParaRPr>
          </a:p>
        </p:txBody>
      </p:sp>
      <p:sp>
        <p:nvSpPr>
          <p:cNvPr id="9300" name="Text Box 84"/>
          <p:cNvSpPr txBox="1">
            <a:spLocks noChangeArrowheads="1"/>
          </p:cNvSpPr>
          <p:nvPr/>
        </p:nvSpPr>
        <p:spPr bwMode="auto">
          <a:xfrm>
            <a:off x="2484438" y="2060575"/>
            <a:ext cx="431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1800" b="1">
                <a:latin typeface="Arial" panose="020B0604020202020204" pitchFamily="34" charset="0"/>
              </a:rPr>
              <a:t>…</a:t>
            </a:r>
            <a:endParaRPr lang="en-US" altLang="zh-CN" sz="1800" b="1" baseline="-25000">
              <a:latin typeface="Arial" panose="020B0604020202020204" pitchFamily="34" charset="0"/>
            </a:endParaRPr>
          </a:p>
        </p:txBody>
      </p:sp>
      <p:sp>
        <p:nvSpPr>
          <p:cNvPr id="9301" name="Text Box 85"/>
          <p:cNvSpPr txBox="1">
            <a:spLocks noChangeArrowheads="1"/>
          </p:cNvSpPr>
          <p:nvPr/>
        </p:nvSpPr>
        <p:spPr bwMode="auto">
          <a:xfrm>
            <a:off x="2484438" y="2636838"/>
            <a:ext cx="431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1800" b="1">
                <a:latin typeface="Arial" panose="020B0604020202020204" pitchFamily="34" charset="0"/>
              </a:rPr>
              <a:t>…</a:t>
            </a:r>
            <a:endParaRPr lang="en-US" altLang="zh-CN" sz="1800" b="1" baseline="-25000">
              <a:latin typeface="Arial" panose="020B0604020202020204" pitchFamily="34" charset="0"/>
            </a:endParaRPr>
          </a:p>
        </p:txBody>
      </p:sp>
      <p:sp>
        <p:nvSpPr>
          <p:cNvPr id="9302" name="Text Box 86"/>
          <p:cNvSpPr txBox="1">
            <a:spLocks noChangeArrowheads="1"/>
          </p:cNvSpPr>
          <p:nvPr/>
        </p:nvSpPr>
        <p:spPr bwMode="auto">
          <a:xfrm>
            <a:off x="395288" y="2133600"/>
            <a:ext cx="6492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1600" b="1">
                <a:latin typeface="Arial" panose="020B0604020202020204" pitchFamily="34" charset="0"/>
              </a:rPr>
              <a:t>a</a:t>
            </a:r>
            <a:r>
              <a:rPr lang="en-US" altLang="zh-CN" sz="1600" b="1" baseline="-25000">
                <a:latin typeface="Arial" panose="020B0604020202020204" pitchFamily="34" charset="0"/>
              </a:rPr>
              <a:t>1,0</a:t>
            </a:r>
          </a:p>
        </p:txBody>
      </p:sp>
      <p:sp>
        <p:nvSpPr>
          <p:cNvPr id="9303" name="Text Box 87"/>
          <p:cNvSpPr txBox="1">
            <a:spLocks noChangeArrowheads="1"/>
          </p:cNvSpPr>
          <p:nvPr/>
        </p:nvSpPr>
        <p:spPr bwMode="auto">
          <a:xfrm>
            <a:off x="1187450" y="2133600"/>
            <a:ext cx="6492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1600" b="1">
                <a:latin typeface="Arial" panose="020B0604020202020204" pitchFamily="34" charset="0"/>
              </a:rPr>
              <a:t>a</a:t>
            </a:r>
            <a:r>
              <a:rPr lang="en-US" altLang="zh-CN" sz="1600" b="1" baseline="-25000">
                <a:latin typeface="Arial" panose="020B0604020202020204" pitchFamily="34" charset="0"/>
              </a:rPr>
              <a:t>1,1</a:t>
            </a:r>
          </a:p>
        </p:txBody>
      </p:sp>
      <p:sp>
        <p:nvSpPr>
          <p:cNvPr id="9304" name="Text Box 88"/>
          <p:cNvSpPr txBox="1">
            <a:spLocks noChangeArrowheads="1"/>
          </p:cNvSpPr>
          <p:nvPr/>
        </p:nvSpPr>
        <p:spPr bwMode="auto">
          <a:xfrm>
            <a:off x="3563938" y="2133600"/>
            <a:ext cx="7921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1600" b="1">
                <a:latin typeface="Arial" panose="020B0604020202020204" pitchFamily="34" charset="0"/>
              </a:rPr>
              <a:t>a</a:t>
            </a:r>
            <a:r>
              <a:rPr lang="en-US" altLang="zh-CN" sz="1600" b="1" baseline="-25000">
                <a:latin typeface="Arial" panose="020B0604020202020204" pitchFamily="34" charset="0"/>
              </a:rPr>
              <a:t>1,n-1</a:t>
            </a:r>
          </a:p>
        </p:txBody>
      </p:sp>
      <p:sp>
        <p:nvSpPr>
          <p:cNvPr id="9305" name="Text Box 89"/>
          <p:cNvSpPr txBox="1">
            <a:spLocks noChangeArrowheads="1"/>
          </p:cNvSpPr>
          <p:nvPr/>
        </p:nvSpPr>
        <p:spPr bwMode="auto">
          <a:xfrm>
            <a:off x="468313" y="2708275"/>
            <a:ext cx="431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1800" b="1">
                <a:latin typeface="Arial" panose="020B0604020202020204" pitchFamily="34" charset="0"/>
              </a:rPr>
              <a:t>…</a:t>
            </a:r>
            <a:endParaRPr lang="en-US" altLang="zh-CN" sz="1800" b="1" baseline="-25000">
              <a:latin typeface="Arial" panose="020B0604020202020204" pitchFamily="34" charset="0"/>
            </a:endParaRPr>
          </a:p>
        </p:txBody>
      </p:sp>
      <p:sp>
        <p:nvSpPr>
          <p:cNvPr id="9306" name="Text Box 90"/>
          <p:cNvSpPr txBox="1">
            <a:spLocks noChangeArrowheads="1"/>
          </p:cNvSpPr>
          <p:nvPr/>
        </p:nvSpPr>
        <p:spPr bwMode="auto">
          <a:xfrm>
            <a:off x="1331913" y="2708275"/>
            <a:ext cx="431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1800" b="1">
                <a:latin typeface="Arial" panose="020B0604020202020204" pitchFamily="34" charset="0"/>
              </a:rPr>
              <a:t>…</a:t>
            </a:r>
            <a:endParaRPr lang="en-US" altLang="zh-CN" sz="1800" b="1" baseline="-25000">
              <a:latin typeface="Arial" panose="020B0604020202020204" pitchFamily="34" charset="0"/>
            </a:endParaRPr>
          </a:p>
        </p:txBody>
      </p:sp>
      <p:sp>
        <p:nvSpPr>
          <p:cNvPr id="9307" name="Text Box 91"/>
          <p:cNvSpPr txBox="1">
            <a:spLocks noChangeArrowheads="1"/>
          </p:cNvSpPr>
          <p:nvPr/>
        </p:nvSpPr>
        <p:spPr bwMode="auto">
          <a:xfrm>
            <a:off x="3635375" y="2708275"/>
            <a:ext cx="431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1800" b="1">
                <a:latin typeface="Arial" panose="020B0604020202020204" pitchFamily="34" charset="0"/>
              </a:rPr>
              <a:t>…</a:t>
            </a:r>
            <a:endParaRPr lang="en-US" altLang="zh-CN" sz="1800" b="1" baseline="-25000">
              <a:latin typeface="Arial" panose="020B0604020202020204" pitchFamily="34" charset="0"/>
            </a:endParaRPr>
          </a:p>
        </p:txBody>
      </p:sp>
      <p:sp>
        <p:nvSpPr>
          <p:cNvPr id="9308" name="Text Box 92"/>
          <p:cNvSpPr txBox="1">
            <a:spLocks noChangeArrowheads="1"/>
          </p:cNvSpPr>
          <p:nvPr/>
        </p:nvSpPr>
        <p:spPr bwMode="auto">
          <a:xfrm>
            <a:off x="395288" y="3284538"/>
            <a:ext cx="6492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1600" b="1">
                <a:latin typeface="Arial" panose="020B0604020202020204" pitchFamily="34" charset="0"/>
              </a:rPr>
              <a:t>a</a:t>
            </a:r>
            <a:r>
              <a:rPr lang="en-US" altLang="zh-CN" sz="1600" b="1" baseline="-25000">
                <a:latin typeface="Arial" panose="020B0604020202020204" pitchFamily="34" charset="0"/>
              </a:rPr>
              <a:t>n-2,0</a:t>
            </a:r>
          </a:p>
        </p:txBody>
      </p:sp>
      <p:sp>
        <p:nvSpPr>
          <p:cNvPr id="9309" name="Text Box 93"/>
          <p:cNvSpPr txBox="1">
            <a:spLocks noChangeArrowheads="1"/>
          </p:cNvSpPr>
          <p:nvPr/>
        </p:nvSpPr>
        <p:spPr bwMode="auto">
          <a:xfrm>
            <a:off x="1187450" y="3284538"/>
            <a:ext cx="6492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1600" b="1">
                <a:latin typeface="Arial" panose="020B0604020202020204" pitchFamily="34" charset="0"/>
              </a:rPr>
              <a:t>a</a:t>
            </a:r>
            <a:r>
              <a:rPr lang="en-US" altLang="zh-CN" sz="1600" b="1" baseline="-25000">
                <a:latin typeface="Arial" panose="020B0604020202020204" pitchFamily="34" charset="0"/>
              </a:rPr>
              <a:t>n-2,1</a:t>
            </a:r>
          </a:p>
        </p:txBody>
      </p:sp>
      <p:sp>
        <p:nvSpPr>
          <p:cNvPr id="9310" name="Text Box 94"/>
          <p:cNvSpPr txBox="1">
            <a:spLocks noChangeArrowheads="1"/>
          </p:cNvSpPr>
          <p:nvPr/>
        </p:nvSpPr>
        <p:spPr bwMode="auto">
          <a:xfrm>
            <a:off x="2484438" y="3284538"/>
            <a:ext cx="431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1800" b="1">
                <a:latin typeface="Arial" panose="020B0604020202020204" pitchFamily="34" charset="0"/>
              </a:rPr>
              <a:t>…</a:t>
            </a:r>
          </a:p>
        </p:txBody>
      </p:sp>
      <p:sp>
        <p:nvSpPr>
          <p:cNvPr id="9311" name="Text Box 95"/>
          <p:cNvSpPr txBox="1">
            <a:spLocks noChangeArrowheads="1"/>
          </p:cNvSpPr>
          <p:nvPr/>
        </p:nvSpPr>
        <p:spPr bwMode="auto">
          <a:xfrm>
            <a:off x="3562350" y="3284538"/>
            <a:ext cx="8651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1600" b="1">
                <a:latin typeface="Arial" panose="020B0604020202020204" pitchFamily="34" charset="0"/>
              </a:rPr>
              <a:t>a</a:t>
            </a:r>
            <a:r>
              <a:rPr lang="en-US" altLang="zh-CN" sz="1600" b="1" baseline="-25000">
                <a:latin typeface="Arial" panose="020B0604020202020204" pitchFamily="34" charset="0"/>
              </a:rPr>
              <a:t>n-2,n-1</a:t>
            </a:r>
          </a:p>
        </p:txBody>
      </p:sp>
      <p:sp>
        <p:nvSpPr>
          <p:cNvPr id="9312" name="Text Box 96"/>
          <p:cNvSpPr txBox="1">
            <a:spLocks noChangeArrowheads="1"/>
          </p:cNvSpPr>
          <p:nvPr/>
        </p:nvSpPr>
        <p:spPr bwMode="auto">
          <a:xfrm>
            <a:off x="395288" y="3933825"/>
            <a:ext cx="6477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1600" b="1">
                <a:latin typeface="Arial" panose="020B0604020202020204" pitchFamily="34" charset="0"/>
              </a:rPr>
              <a:t>a</a:t>
            </a:r>
            <a:r>
              <a:rPr lang="en-US" altLang="zh-CN" sz="1600" b="1" baseline="-25000">
                <a:latin typeface="Arial" panose="020B0604020202020204" pitchFamily="34" charset="0"/>
              </a:rPr>
              <a:t>n-1,0</a:t>
            </a:r>
          </a:p>
        </p:txBody>
      </p:sp>
      <p:sp>
        <p:nvSpPr>
          <p:cNvPr id="9313" name="Text Box 97"/>
          <p:cNvSpPr txBox="1">
            <a:spLocks noChangeArrowheads="1"/>
          </p:cNvSpPr>
          <p:nvPr/>
        </p:nvSpPr>
        <p:spPr bwMode="auto">
          <a:xfrm>
            <a:off x="1187450" y="3933825"/>
            <a:ext cx="6492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1600" b="1">
                <a:latin typeface="Arial" panose="020B0604020202020204" pitchFamily="34" charset="0"/>
              </a:rPr>
              <a:t>a</a:t>
            </a:r>
            <a:r>
              <a:rPr lang="en-US" altLang="zh-CN" sz="1600" b="1" baseline="-25000">
                <a:latin typeface="Arial" panose="020B0604020202020204" pitchFamily="34" charset="0"/>
              </a:rPr>
              <a:t>n-1,1</a:t>
            </a:r>
          </a:p>
        </p:txBody>
      </p:sp>
      <p:sp>
        <p:nvSpPr>
          <p:cNvPr id="9314" name="Text Box 98"/>
          <p:cNvSpPr txBox="1">
            <a:spLocks noChangeArrowheads="1"/>
          </p:cNvSpPr>
          <p:nvPr/>
        </p:nvSpPr>
        <p:spPr bwMode="auto">
          <a:xfrm>
            <a:off x="2411413" y="3933825"/>
            <a:ext cx="431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1800" b="1">
                <a:latin typeface="Arial" panose="020B0604020202020204" pitchFamily="34" charset="0"/>
              </a:rPr>
              <a:t>…</a:t>
            </a:r>
          </a:p>
        </p:txBody>
      </p:sp>
      <p:sp>
        <p:nvSpPr>
          <p:cNvPr id="9315" name="Text Box 99"/>
          <p:cNvSpPr txBox="1">
            <a:spLocks noChangeArrowheads="1"/>
          </p:cNvSpPr>
          <p:nvPr/>
        </p:nvSpPr>
        <p:spPr bwMode="auto">
          <a:xfrm>
            <a:off x="3563938" y="3933825"/>
            <a:ext cx="8651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1600" b="1">
                <a:latin typeface="Arial" panose="020B0604020202020204" pitchFamily="34" charset="0"/>
              </a:rPr>
              <a:t>a</a:t>
            </a:r>
            <a:r>
              <a:rPr lang="en-US" altLang="zh-CN" sz="1600" b="1" baseline="-25000">
                <a:latin typeface="Arial" panose="020B0604020202020204" pitchFamily="34" charset="0"/>
              </a:rPr>
              <a:t>n-1,n-1</a:t>
            </a:r>
          </a:p>
        </p:txBody>
      </p:sp>
      <p:grpSp>
        <p:nvGrpSpPr>
          <p:cNvPr id="9316" name="Group 100"/>
          <p:cNvGrpSpPr>
            <a:grpSpLocks/>
          </p:cNvGrpSpPr>
          <p:nvPr/>
        </p:nvGrpSpPr>
        <p:grpSpPr bwMode="auto">
          <a:xfrm>
            <a:off x="323850" y="5805488"/>
            <a:ext cx="2087563" cy="582612"/>
            <a:chOff x="0" y="0"/>
            <a:chExt cx="998" cy="367"/>
          </a:xfrm>
        </p:grpSpPr>
        <p:sp>
          <p:nvSpPr>
            <p:cNvPr id="9317" name="AutoShape 101"/>
            <p:cNvSpPr>
              <a:spLocks/>
            </p:cNvSpPr>
            <p:nvPr/>
          </p:nvSpPr>
          <p:spPr bwMode="auto">
            <a:xfrm rot="5400000">
              <a:off x="453" y="-453"/>
              <a:ext cx="92" cy="998"/>
            </a:xfrm>
            <a:prstGeom prst="rightBrace">
              <a:avLst>
                <a:gd name="adj1" fmla="val 90399"/>
                <a:gd name="adj2" fmla="val 47597"/>
              </a:avLst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rot="10800000" vert="eaVert" wrap="none" anchor="ctr"/>
            <a:lstStyle/>
            <a:p>
              <a:pPr algn="ctr" eaLnBrk="0" hangingPunct="0"/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9318" name="Text Box 102"/>
            <p:cNvSpPr txBox="1">
              <a:spLocks noChangeArrowheads="1"/>
            </p:cNvSpPr>
            <p:nvPr/>
          </p:nvSpPr>
          <p:spPr bwMode="auto">
            <a:xfrm>
              <a:off x="136" y="136"/>
              <a:ext cx="72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 sz="1800" b="1">
                  <a:latin typeface="Arial" panose="020B0604020202020204" pitchFamily="34" charset="0"/>
                </a:rPr>
                <a:t>第</a:t>
              </a:r>
              <a:r>
                <a:rPr lang="en-US" altLang="zh-CN" sz="1800" b="1">
                  <a:latin typeface="Arial" panose="020B0604020202020204" pitchFamily="34" charset="0"/>
                </a:rPr>
                <a:t>1</a:t>
              </a:r>
              <a:r>
                <a:rPr lang="zh-CN" altLang="en-US" sz="1800" b="1">
                  <a:latin typeface="Arial" panose="020B0604020202020204" pitchFamily="34" charset="0"/>
                </a:rPr>
                <a:t>列</a:t>
              </a:r>
            </a:p>
          </p:txBody>
        </p:sp>
      </p:grpSp>
      <p:grpSp>
        <p:nvGrpSpPr>
          <p:cNvPr id="9319" name="Group 103"/>
          <p:cNvGrpSpPr>
            <a:grpSpLocks/>
          </p:cNvGrpSpPr>
          <p:nvPr/>
        </p:nvGrpSpPr>
        <p:grpSpPr bwMode="auto">
          <a:xfrm>
            <a:off x="2484438" y="5805488"/>
            <a:ext cx="2159000" cy="582612"/>
            <a:chOff x="0" y="0"/>
            <a:chExt cx="1044" cy="367"/>
          </a:xfrm>
        </p:grpSpPr>
        <p:sp>
          <p:nvSpPr>
            <p:cNvPr id="9320" name="AutoShape 104"/>
            <p:cNvSpPr>
              <a:spLocks/>
            </p:cNvSpPr>
            <p:nvPr/>
          </p:nvSpPr>
          <p:spPr bwMode="auto">
            <a:xfrm rot="5400000">
              <a:off x="467" y="-476"/>
              <a:ext cx="91" cy="1044"/>
            </a:xfrm>
            <a:prstGeom prst="rightBrace">
              <a:avLst>
                <a:gd name="adj1" fmla="val 95604"/>
                <a:gd name="adj2" fmla="val 47597"/>
              </a:avLst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rot="10800000" vert="eaVert" wrap="none" anchor="ctr"/>
            <a:lstStyle/>
            <a:p>
              <a:pPr algn="ctr" eaLnBrk="0" hangingPunct="0"/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9321" name="Text Box 105"/>
            <p:cNvSpPr txBox="1">
              <a:spLocks noChangeArrowheads="1"/>
            </p:cNvSpPr>
            <p:nvPr/>
          </p:nvSpPr>
          <p:spPr bwMode="auto">
            <a:xfrm>
              <a:off x="182" y="136"/>
              <a:ext cx="72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 sz="1800" b="1">
                  <a:latin typeface="Arial" panose="020B0604020202020204" pitchFamily="34" charset="0"/>
                </a:rPr>
                <a:t>第</a:t>
              </a:r>
              <a:r>
                <a:rPr lang="en-US" altLang="zh-CN" sz="1800" b="1">
                  <a:latin typeface="Arial" panose="020B0604020202020204" pitchFamily="34" charset="0"/>
                </a:rPr>
                <a:t>2</a:t>
              </a:r>
              <a:r>
                <a:rPr lang="zh-CN" altLang="en-US" sz="1800" b="1">
                  <a:latin typeface="Arial" panose="020B0604020202020204" pitchFamily="34" charset="0"/>
                </a:rPr>
                <a:t>列</a:t>
              </a:r>
            </a:p>
          </p:txBody>
        </p:sp>
      </p:grpSp>
      <p:grpSp>
        <p:nvGrpSpPr>
          <p:cNvPr id="9322" name="Group 106"/>
          <p:cNvGrpSpPr>
            <a:grpSpLocks/>
          </p:cNvGrpSpPr>
          <p:nvPr/>
        </p:nvGrpSpPr>
        <p:grpSpPr bwMode="auto">
          <a:xfrm>
            <a:off x="4716463" y="5805488"/>
            <a:ext cx="2160587" cy="655637"/>
            <a:chOff x="0" y="0"/>
            <a:chExt cx="1116" cy="413"/>
          </a:xfrm>
        </p:grpSpPr>
        <p:sp>
          <p:nvSpPr>
            <p:cNvPr id="9323" name="AutoShape 107"/>
            <p:cNvSpPr>
              <a:spLocks/>
            </p:cNvSpPr>
            <p:nvPr/>
          </p:nvSpPr>
          <p:spPr bwMode="auto">
            <a:xfrm rot="5400000">
              <a:off x="480" y="-489"/>
              <a:ext cx="137" cy="1116"/>
            </a:xfrm>
            <a:prstGeom prst="rightBrace">
              <a:avLst>
                <a:gd name="adj1" fmla="val 67883"/>
                <a:gd name="adj2" fmla="val 47597"/>
              </a:avLst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rot="10800000" vert="eaVert" wrap="none" anchor="ctr"/>
            <a:lstStyle/>
            <a:p>
              <a:pPr algn="ctr" eaLnBrk="0" hangingPunct="0"/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9324" name="Text Box 108"/>
            <p:cNvSpPr txBox="1">
              <a:spLocks noChangeArrowheads="1"/>
            </p:cNvSpPr>
            <p:nvPr/>
          </p:nvSpPr>
          <p:spPr bwMode="auto">
            <a:xfrm>
              <a:off x="73" y="182"/>
              <a:ext cx="90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 sz="1800" b="1">
                  <a:latin typeface="Arial" panose="020B0604020202020204" pitchFamily="34" charset="0"/>
                </a:rPr>
                <a:t>第</a:t>
              </a:r>
              <a:r>
                <a:rPr lang="en-US" altLang="zh-CN" sz="1800" b="1">
                  <a:latin typeface="Arial" panose="020B0604020202020204" pitchFamily="34" charset="0"/>
                </a:rPr>
                <a:t>3~n-1</a:t>
              </a:r>
              <a:r>
                <a:rPr lang="zh-CN" altLang="en-US" sz="1800" b="1">
                  <a:latin typeface="Arial" panose="020B0604020202020204" pitchFamily="34" charset="0"/>
                </a:rPr>
                <a:t>列</a:t>
              </a:r>
            </a:p>
          </p:txBody>
        </p:sp>
      </p:grpSp>
      <p:grpSp>
        <p:nvGrpSpPr>
          <p:cNvPr id="9325" name="Group 109"/>
          <p:cNvGrpSpPr>
            <a:grpSpLocks/>
          </p:cNvGrpSpPr>
          <p:nvPr/>
        </p:nvGrpSpPr>
        <p:grpSpPr bwMode="auto">
          <a:xfrm>
            <a:off x="6948488" y="5876925"/>
            <a:ext cx="2087562" cy="581025"/>
            <a:chOff x="0" y="0"/>
            <a:chExt cx="998" cy="371"/>
          </a:xfrm>
        </p:grpSpPr>
        <p:sp>
          <p:nvSpPr>
            <p:cNvPr id="9326" name="AutoShape 110"/>
            <p:cNvSpPr>
              <a:spLocks/>
            </p:cNvSpPr>
            <p:nvPr/>
          </p:nvSpPr>
          <p:spPr bwMode="auto">
            <a:xfrm rot="5400000">
              <a:off x="453" y="-453"/>
              <a:ext cx="92" cy="998"/>
            </a:xfrm>
            <a:prstGeom prst="rightBrace">
              <a:avLst>
                <a:gd name="adj1" fmla="val 90399"/>
                <a:gd name="adj2" fmla="val 47597"/>
              </a:avLst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rot="10800000" vert="eaVert" wrap="none" anchor="ctr"/>
            <a:lstStyle/>
            <a:p>
              <a:pPr algn="ctr" eaLnBrk="0" hangingPunct="0"/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9327" name="Text Box 111"/>
            <p:cNvSpPr txBox="1">
              <a:spLocks noChangeArrowheads="1"/>
            </p:cNvSpPr>
            <p:nvPr/>
          </p:nvSpPr>
          <p:spPr bwMode="auto">
            <a:xfrm>
              <a:off x="227" y="137"/>
              <a:ext cx="544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 sz="1800" b="1">
                  <a:latin typeface="Arial" panose="020B0604020202020204" pitchFamily="34" charset="0"/>
                </a:rPr>
                <a:t>第</a:t>
              </a:r>
              <a:r>
                <a:rPr lang="en-US" altLang="zh-CN" sz="1800" b="1">
                  <a:latin typeface="Arial" panose="020B0604020202020204" pitchFamily="34" charset="0"/>
                </a:rPr>
                <a:t>n</a:t>
              </a:r>
              <a:r>
                <a:rPr lang="zh-CN" altLang="en-US" sz="1800" b="1">
                  <a:latin typeface="Arial" panose="020B0604020202020204" pitchFamily="34" charset="0"/>
                </a:rPr>
                <a:t>列</a:t>
              </a:r>
            </a:p>
          </p:txBody>
        </p:sp>
      </p:grpSp>
      <p:sp>
        <p:nvSpPr>
          <p:cNvPr id="112" name="TextBox 9"/>
          <p:cNvSpPr txBox="1"/>
          <p:nvPr/>
        </p:nvSpPr>
        <p:spPr>
          <a:xfrm>
            <a:off x="4579938" y="2470150"/>
            <a:ext cx="4564062" cy="461665"/>
          </a:xfrm>
          <a:prstGeom prst="rect">
            <a:avLst/>
          </a:prstGeom>
          <a:solidFill>
            <a:srgbClr val="FFFF99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rgbClr val="99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LOC(</a:t>
            </a:r>
            <a:r>
              <a:rPr kumimoji="1" lang="en-US" altLang="zh-CN" b="1" i="1" dirty="0" err="1">
                <a:solidFill>
                  <a:srgbClr val="99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b="1" i="1" baseline="-30000" dirty="0" err="1">
                <a:solidFill>
                  <a:srgbClr val="99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i,j</a:t>
            </a:r>
            <a:r>
              <a:rPr kumimoji="1" lang="en-US" altLang="zh-CN" b="1" dirty="0">
                <a:solidFill>
                  <a:srgbClr val="99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)=LOC(</a:t>
            </a:r>
            <a:r>
              <a:rPr kumimoji="1" lang="en-US" altLang="zh-CN" b="1" i="1" dirty="0">
                <a:solidFill>
                  <a:srgbClr val="99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b="1" baseline="-30000" dirty="0">
                <a:solidFill>
                  <a:srgbClr val="99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0,0</a:t>
            </a:r>
            <a:r>
              <a:rPr kumimoji="1" lang="en-US" altLang="zh-CN" b="1" dirty="0">
                <a:solidFill>
                  <a:srgbClr val="99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)+(</a:t>
            </a:r>
            <a:r>
              <a:rPr kumimoji="1" lang="en-US" altLang="zh-CN" b="1" i="1" dirty="0" err="1">
                <a:solidFill>
                  <a:srgbClr val="99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j</a:t>
            </a:r>
            <a:r>
              <a:rPr lang="en-US" altLang="zh-CN" b="1" dirty="0" err="1">
                <a:solidFill>
                  <a:srgbClr val="99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×</a:t>
            </a:r>
            <a:r>
              <a:rPr kumimoji="1" lang="en-US" altLang="zh-CN" b="1" i="1" dirty="0" err="1">
                <a:solidFill>
                  <a:srgbClr val="99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</a:t>
            </a:r>
            <a:r>
              <a:rPr kumimoji="1" lang="en-US" altLang="zh-CN" b="1" dirty="0" err="1">
                <a:solidFill>
                  <a:srgbClr val="99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+</a:t>
            </a:r>
            <a:r>
              <a:rPr kumimoji="1" lang="en-US" altLang="zh-CN" b="1" i="1" dirty="0" err="1">
                <a:solidFill>
                  <a:srgbClr val="99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b="1" dirty="0">
                <a:solidFill>
                  <a:srgbClr val="99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  <a:r>
              <a:rPr lang="en-US" altLang="zh-CN" b="1" dirty="0">
                <a:solidFill>
                  <a:srgbClr val="99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×</a:t>
            </a:r>
            <a:r>
              <a:rPr kumimoji="1" lang="en-US" altLang="zh-CN" b="1" i="1" dirty="0">
                <a:solidFill>
                  <a:srgbClr val="99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</a:t>
            </a:r>
            <a:endParaRPr lang="zh-CN" alt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9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9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9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9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9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9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9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9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9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9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9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9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9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9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4" dur="500"/>
                                        <p:tgtEl>
                                          <p:spTgt spid="9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9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0" dur="500"/>
                                        <p:tgtEl>
                                          <p:spTgt spid="9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3" dur="500"/>
                                        <p:tgtEl>
                                          <p:spTgt spid="9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6" dur="500"/>
                                        <p:tgtEl>
                                          <p:spTgt spid="9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9" dur="500"/>
                                        <p:tgtEl>
                                          <p:spTgt spid="9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9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4.10405E-6 L -0.02743 0.51029 " pathEditMode="relative" rAng="0" ptsTypes="AA">
                                      <p:cBhvr>
                                        <p:cTn id="78" dur="500" fill="hold"/>
                                        <p:tgtEl>
                                          <p:spTgt spid="9296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25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1.15607E-7 L 0.01979 0.43676 " pathEditMode="relative" rAng="0" ptsTypes="AA">
                                      <p:cBhvr>
                                        <p:cTn id="81" dur="500" fill="hold"/>
                                        <p:tgtEl>
                                          <p:spTgt spid="9302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207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3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4.62428E-7 L 0.07083 0.35098 " pathEditMode="relative" rAng="0" ptsTypes="AA">
                                      <p:cBhvr>
                                        <p:cTn id="84" dur="500" fill="hold"/>
                                        <p:tgtEl>
                                          <p:spTgt spid="9305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2500" y="16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6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1.7341E-7 L 0.12204 0.26913 " pathEditMode="relative" rAng="0" ptsTypes="AA">
                                      <p:cBhvr>
                                        <p:cTn id="87" dur="500" fill="hold"/>
                                        <p:tgtEl>
                                          <p:spTgt spid="9308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490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3.3526E-6 L 0.16944 0.17456 " pathEditMode="relative" rAng="0" ptsTypes="AA">
                                      <p:cBhvr>
                                        <p:cTn id="90" dur="500" fill="hold"/>
                                        <p:tgtEl>
                                          <p:spTgt spid="9312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7300" y="77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92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4" dur="500"/>
                                        <p:tgtEl>
                                          <p:spTgt spid="9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96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4.10405E-6 L 0.13003 0.51029 " pathEditMode="relative" rAng="0" ptsTypes="AA">
                                      <p:cBhvr>
                                        <p:cTn id="97" dur="500" fill="hold"/>
                                        <p:tgtEl>
                                          <p:spTgt spid="9297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5300" y="25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9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1.15607E-7 L 0.17725 0.43676 " pathEditMode="relative" rAng="0" ptsTypes="AA">
                                      <p:cBhvr>
                                        <p:cTn id="100" dur="500" fill="hold"/>
                                        <p:tgtEl>
                                          <p:spTgt spid="9303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7700" y="207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02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4.62428E-7 L 0.22049 0.35098 " pathEditMode="relative" rAng="0" ptsTypes="AA">
                                      <p:cBhvr>
                                        <p:cTn id="103" dur="500" fill="hold"/>
                                        <p:tgtEl>
                                          <p:spTgt spid="9306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9900" y="16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10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1.7341E-7 L 0.27951 0.26913 " pathEditMode="relative" rAng="0" ptsTypes="AA">
                                      <p:cBhvr>
                                        <p:cTn id="106" dur="500" fill="hold"/>
                                        <p:tgtEl>
                                          <p:spTgt spid="9309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1280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10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3.3526E-6 L 0.32691 0.17456 " pathEditMode="relative" rAng="0" ptsTypes="AA">
                                      <p:cBhvr>
                                        <p:cTn id="109" dur="500" fill="hold"/>
                                        <p:tgtEl>
                                          <p:spTgt spid="9313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15400" y="77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111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3" dur="500"/>
                                        <p:tgtEl>
                                          <p:spTgt spid="9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11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4.9711E-6 L 0.2441 0.5082 " pathEditMode="relative" rAng="0" ptsTypes="AA">
                                      <p:cBhvr>
                                        <p:cTn id="116" dur="500" fill="hold"/>
                                        <p:tgtEl>
                                          <p:spTgt spid="9299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11100" y="25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11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4.79769E-6 L 0.29132 0.44531 " pathEditMode="relative" rAng="0" ptsTypes="AA">
                                      <p:cBhvr>
                                        <p:cTn id="119" dur="500" fill="hold"/>
                                        <p:tgtEl>
                                          <p:spTgt spid="9300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13400" y="21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121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4.16185E-6 L 0.33854 0.36138 " pathEditMode="relative" rAng="0" ptsTypes="AA">
                                      <p:cBhvr>
                                        <p:cTn id="122" dur="500" fill="hold"/>
                                        <p:tgtEl>
                                          <p:spTgt spid="9301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15900" y="17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124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1.09827E-6 L 0.38577 0.26705 " pathEditMode="relative" rAng="0" ptsTypes="AA">
                                      <p:cBhvr>
                                        <p:cTn id="125" dur="500" fill="hold"/>
                                        <p:tgtEl>
                                          <p:spTgt spid="9310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1810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127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2.42775E-6 L 0.44895 0.17248 " pathEditMode="relative" rAng="0" ptsTypes="AA">
                                      <p:cBhvr>
                                        <p:cTn id="128" dur="500" fill="hold"/>
                                        <p:tgtEl>
                                          <p:spTgt spid="9314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21400" y="7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130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2" dur="500"/>
                                        <p:tgtEl>
                                          <p:spTgt spid="9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134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4.10405E-6 L 0.35833 0.51029 " pathEditMode="relative" rAng="0" ptsTypes="AA">
                                      <p:cBhvr>
                                        <p:cTn id="135" dur="500" fill="hold"/>
                                        <p:tgtEl>
                                          <p:spTgt spid="9298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16900" y="25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 nodeType="afterGroup">
                            <p:stCondLst>
                              <p:cond delay="9500"/>
                            </p:stCondLst>
                            <p:childTnLst>
                              <p:par>
                                <p:cTn id="137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1.15607E-7 L 0.40555 0.43676 " pathEditMode="relative" rAng="0" ptsTypes="AA">
                                      <p:cBhvr>
                                        <p:cTn id="138" dur="500" fill="hold"/>
                                        <p:tgtEl>
                                          <p:spTgt spid="9304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19200" y="207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14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4.62428E-7 L 0.46476 0.35098 " pathEditMode="relative" rAng="0" ptsTypes="AA">
                                      <p:cBhvr>
                                        <p:cTn id="141" dur="500" fill="hold"/>
                                        <p:tgtEl>
                                          <p:spTgt spid="9307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22200" y="16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143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1.7341E-7 L 0.49635 0.26913 " pathEditMode="relative" rAng="0" ptsTypes="AA">
                                      <p:cBhvr>
                                        <p:cTn id="144" dur="500" fill="hold"/>
                                        <p:tgtEl>
                                          <p:spTgt spid="9311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2370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 nodeType="afterGroup">
                            <p:stCondLst>
                              <p:cond delay="11000"/>
                            </p:stCondLst>
                            <p:childTnLst>
                              <p:par>
                                <p:cTn id="146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3.3526E-6 L 0.56302 0.17456 " pathEditMode="relative" rAng="0" ptsTypes="AA">
                                      <p:cBhvr>
                                        <p:cTn id="147" dur="500" fill="hold"/>
                                        <p:tgtEl>
                                          <p:spTgt spid="9315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28142" y="87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 nodeType="afterGroup">
                            <p:stCondLst>
                              <p:cond delay="11500"/>
                            </p:stCondLst>
                            <p:childTnLst>
                              <p:par>
                                <p:cTn id="14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1" dur="500"/>
                                        <p:tgtEl>
                                          <p:spTgt spid="9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96" grpId="0" autoUpdateAnimBg="0"/>
      <p:bldP spid="9297" grpId="0" autoUpdateAnimBg="0"/>
      <p:bldP spid="9297" grpId="1" autoUpdateAnimBg="0"/>
      <p:bldP spid="9298" grpId="0" autoUpdateAnimBg="0"/>
      <p:bldP spid="9298" grpId="1" autoUpdateAnimBg="0"/>
      <p:bldP spid="9299" grpId="0" autoUpdateAnimBg="0"/>
      <p:bldP spid="9299" grpId="1" autoUpdateAnimBg="0"/>
      <p:bldP spid="9300" grpId="0" autoUpdateAnimBg="0"/>
      <p:bldP spid="9300" grpId="1" autoUpdateAnimBg="0"/>
      <p:bldP spid="9301" grpId="0" autoUpdateAnimBg="0"/>
      <p:bldP spid="9301" grpId="1" autoUpdateAnimBg="0"/>
      <p:bldP spid="9302" grpId="0" autoUpdateAnimBg="0"/>
      <p:bldP spid="9302" grpId="1" autoUpdateAnimBg="0"/>
      <p:bldP spid="9303" grpId="0" autoUpdateAnimBg="0"/>
      <p:bldP spid="9303" grpId="1" autoUpdateAnimBg="0"/>
      <p:bldP spid="9304" grpId="0" autoUpdateAnimBg="0"/>
      <p:bldP spid="9304" grpId="1" autoUpdateAnimBg="0"/>
      <p:bldP spid="9305" grpId="0" autoUpdateAnimBg="0"/>
      <p:bldP spid="9305" grpId="1" autoUpdateAnimBg="0"/>
      <p:bldP spid="9306" grpId="0" autoUpdateAnimBg="0"/>
      <p:bldP spid="9306" grpId="1" autoUpdateAnimBg="0"/>
      <p:bldP spid="9307" grpId="0" autoUpdateAnimBg="0"/>
      <p:bldP spid="9307" grpId="1" autoUpdateAnimBg="0"/>
      <p:bldP spid="9308" grpId="0" autoUpdateAnimBg="0"/>
      <p:bldP spid="9308" grpId="1" autoUpdateAnimBg="0"/>
      <p:bldP spid="9309" grpId="0" autoUpdateAnimBg="0"/>
      <p:bldP spid="9309" grpId="1" autoUpdateAnimBg="0"/>
      <p:bldP spid="9310" grpId="0" autoUpdateAnimBg="0"/>
      <p:bldP spid="9310" grpId="1" autoUpdateAnimBg="0"/>
      <p:bldP spid="9311" grpId="0" autoUpdateAnimBg="0"/>
      <p:bldP spid="9311" grpId="1" autoUpdateAnimBg="0"/>
      <p:bldP spid="9312" grpId="0" autoUpdateAnimBg="0"/>
      <p:bldP spid="9312" grpId="1" autoUpdateAnimBg="0"/>
      <p:bldP spid="9313" grpId="0" autoUpdateAnimBg="0"/>
      <p:bldP spid="9313" grpId="1" autoUpdateAnimBg="0"/>
      <p:bldP spid="9314" grpId="0" autoUpdateAnimBg="0"/>
      <p:bldP spid="9314" grpId="1" autoUpdateAnimBg="0"/>
      <p:bldP spid="9315" grpId="0" autoUpdateAnimBg="0"/>
      <p:bldP spid="9315" grpId="1" autoUpdateAnimBg="0"/>
      <p:bldP spid="112" grpId="0" animBg="1"/>
    </p:bldLst>
  </p:timing>
</p:sld>
</file>

<file path=ppt/theme/theme1.xml><?xml version="1.0" encoding="utf-8"?>
<a:theme xmlns:a="http://schemas.openxmlformats.org/drawingml/2006/main" name="yzx">
  <a:themeElements>
    <a:clrScheme name="yzx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yzx">
      <a:majorFont>
        <a:latin typeface="Tahoma"/>
        <a:ea typeface="黑体"/>
        <a:cs typeface=""/>
      </a:majorFont>
      <a:minorFont>
        <a:latin typeface="Tahoma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yzx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yzx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yzx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yzx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yzx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yzx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yzx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yzx</Template>
  <TotalTime>2023</TotalTime>
  <Pages>0</Pages>
  <Words>5340</Words>
  <Characters>0</Characters>
  <Application>Microsoft Macintosh PowerPoint</Application>
  <DocSecurity>0</DocSecurity>
  <PresentationFormat>全屏显示(4:3)</PresentationFormat>
  <Lines>0</Lines>
  <Paragraphs>1061</Paragraphs>
  <Slides>50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50</vt:i4>
      </vt:variant>
    </vt:vector>
  </HeadingPairs>
  <TitlesOfParts>
    <vt:vector size="60" baseType="lpstr">
      <vt:lpstr>黑体</vt:lpstr>
      <vt:lpstr>楷体</vt:lpstr>
      <vt:lpstr>宋体</vt:lpstr>
      <vt:lpstr>新宋体</vt:lpstr>
      <vt:lpstr>Arial</vt:lpstr>
      <vt:lpstr>Calibri</vt:lpstr>
      <vt:lpstr>Tahoma</vt:lpstr>
      <vt:lpstr>Times New Roman</vt:lpstr>
      <vt:lpstr>Wingdings</vt:lpstr>
      <vt:lpstr>yzx</vt:lpstr>
      <vt:lpstr>PowerPoint 演示文稿</vt:lpstr>
      <vt:lpstr>本章主要内容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本章主要内容</vt:lpstr>
      <vt:lpstr> 5.2 特殊矩阵的压缩存储</vt:lpstr>
      <vt:lpstr>1、对称矩阵 </vt:lpstr>
      <vt:lpstr>PowerPoint 演示文稿</vt:lpstr>
      <vt:lpstr>PowerPoint 演示文稿</vt:lpstr>
      <vt:lpstr>2、三角矩阵 </vt:lpstr>
      <vt:lpstr>PowerPoint 演示文稿</vt:lpstr>
      <vt:lpstr>PowerPoint 演示文稿</vt:lpstr>
      <vt:lpstr>3、稀疏矩阵 </vt:lpstr>
      <vt:lpstr>3、稀疏矩阵 </vt:lpstr>
      <vt:lpstr>3、稀疏矩阵 </vt:lpstr>
      <vt:lpstr>PowerPoint 演示文稿</vt:lpstr>
      <vt:lpstr>PowerPoint 演示文稿</vt:lpstr>
      <vt:lpstr>PowerPoint 演示文稿</vt:lpstr>
      <vt:lpstr>约定：矩阵A和B，在存储时都要保持存储的行序优先顺序，即B的存储顺序表也是按照B的行序优先</vt:lpstr>
      <vt:lpstr>思想:按列 col(1≤col≤n)扫描三元表a.data，找出所有列号等于col的那些三元组，将它们的行号和列号互换后依次放入b.data中 </vt:lpstr>
      <vt:lpstr>1) 跳着找，顺着存 </vt:lpstr>
      <vt:lpstr>PowerPoint 演示文稿</vt:lpstr>
      <vt:lpstr>思想:计算出A中每列元素在B的三元表中的存储位置,然后从第一个元素顺序扫描A的三元表的元素,根据列号将其行号和列号互换后存入B的相应位置</vt:lpstr>
      <vt:lpstr>PowerPoint 演示文稿</vt:lpstr>
      <vt:lpstr>2）顺着找跳着存</vt:lpstr>
      <vt:lpstr>2）顺着找跳着存</vt:lpstr>
      <vt:lpstr>PowerPoint 演示文稿</vt:lpstr>
      <vt:lpstr>PowerPoint 演示文稿</vt:lpstr>
      <vt:lpstr>用十字链表存储稀疏矩阵</vt:lpstr>
      <vt:lpstr>PowerPoint 演示文稿</vt:lpstr>
      <vt:lpstr>PowerPoint 演示文稿</vt:lpstr>
      <vt:lpstr>建立十字链表的算法</vt:lpstr>
      <vt:lpstr>建立十字链表的算法</vt:lpstr>
      <vt:lpstr>建立十字链表的算法</vt:lpstr>
      <vt:lpstr>本章主要内容</vt:lpstr>
      <vt:lpstr> 5.3 广义表</vt:lpstr>
      <vt:lpstr>广义表举例</vt:lpstr>
      <vt:lpstr>广义表的图形表示</vt:lpstr>
      <vt:lpstr>广义表的存储</vt:lpstr>
      <vt:lpstr>广义表的存储结构示意</vt:lpstr>
      <vt:lpstr>广义表的基本算法</vt:lpstr>
      <vt:lpstr>取广义表表头和表尾算法</vt:lpstr>
      <vt:lpstr>广义表的基本算法</vt:lpstr>
      <vt:lpstr>广义表的深度求解算法</vt:lpstr>
    </vt:vector>
  </TitlesOfParts>
  <Manager/>
  <Company>安徽工业大学计算机学院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subject/>
  <dc:creator>汤亚玲</dc:creator>
  <cp:keywords/>
  <dc:description/>
  <cp:lastModifiedBy>XU Long</cp:lastModifiedBy>
  <cp:revision>367</cp:revision>
  <cp:lastPrinted>1899-12-30T00:00:00Z</cp:lastPrinted>
  <dcterms:created xsi:type="dcterms:W3CDTF">2005-12-28T13:44:48Z</dcterms:created>
  <dcterms:modified xsi:type="dcterms:W3CDTF">2021-11-15T11:31:41Z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2052-6.5.0.1966</vt:lpwstr>
  </property>
</Properties>
</file>