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9" r:id="rId3"/>
    <p:sldId id="260" r:id="rId4"/>
    <p:sldId id="376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20" r:id="rId14"/>
    <p:sldId id="419" r:id="rId15"/>
    <p:sldId id="421" r:id="rId16"/>
    <p:sldId id="42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68FF084-A640-7A47-B87C-8E8ADF2AE38E}">
          <p14:sldIdLst>
            <p14:sldId id="259"/>
            <p14:sldId id="260"/>
            <p14:sldId id="376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20"/>
            <p14:sldId id="419"/>
            <p14:sldId id="421"/>
            <p14:sldId id="422"/>
          </p14:sldIdLst>
        </p14:section>
        <p14:section name="无标题节" id="{55784F99-31D1-7B4C-BCEF-2C694B64509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761"/>
    <a:srgbClr val="34A509"/>
    <a:srgbClr val="DA8403"/>
    <a:srgbClr val="DF0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7"/>
    <p:restoredTop sz="94666"/>
  </p:normalViewPr>
  <p:slideViewPr>
    <p:cSldViewPr snapToGrid="0" snapToObjects="1">
      <p:cViewPr varScale="1">
        <p:scale>
          <a:sx n="96" d="100"/>
          <a:sy n="96" d="100"/>
        </p:scale>
        <p:origin x="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14B7F-F836-7B43-BED4-F08362FABF4E}" type="datetimeFigureOut">
              <a:rPr kumimoji="1" lang="zh-CN" altLang="en-US" smtClean="0"/>
              <a:t>2023/12/25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3258F-F022-364E-A186-CDF03B8357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0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0B7-0218-5346-8BA0-30614883D43E}" type="datetimeFigureOut">
              <a:rPr kumimoji="1" lang="zh-CN" altLang="en-US" smtClean="0"/>
              <a:t>2023/12/25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6DCA-0120-DD4A-9C11-1583C86A61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62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0B7-0218-5346-8BA0-30614883D43E}" type="datetimeFigureOut">
              <a:rPr kumimoji="1" lang="zh-CN" altLang="en-US" smtClean="0"/>
              <a:t>2023/12/25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6DCA-0120-DD4A-9C11-1583C86A61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4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0B7-0218-5346-8BA0-30614883D43E}" type="datetimeFigureOut">
              <a:rPr kumimoji="1" lang="zh-CN" altLang="en-US" smtClean="0"/>
              <a:t>2023/12/25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6DCA-0120-DD4A-9C11-1583C86A61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37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0CDA9-EA83-4648-B44A-505B93BA790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8F3BC-61C3-1C4C-A720-68BB4A0716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25138-4E09-F04F-98BF-E84E695B478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836613"/>
            <a:ext cx="53848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836613"/>
            <a:ext cx="53848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B496E-2DD8-404B-84BD-37551BE40D5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B33BA-C589-3B47-B368-D55770FA7E0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360CB-1AB3-0A4E-837E-E66FCC096B9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0CDC4-50A4-644B-BBF4-B19CFC0F1F4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D18BE-EAD6-CA4E-9F2D-E62C6BF5719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0B7-0218-5346-8BA0-30614883D43E}" type="datetimeFigureOut">
              <a:rPr kumimoji="1" lang="zh-CN" altLang="en-US" smtClean="0"/>
              <a:t>2023/12/25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6DCA-0120-DD4A-9C11-1583C86A61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680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4FD63-49C5-B54F-BA15-6CC94343A1C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E868C-97F3-5148-8FE1-318BFD62008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0" y="188913"/>
            <a:ext cx="2745317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88913"/>
            <a:ext cx="8039100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C0C10-DB82-DF44-8C15-04BFD261810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0B7-0218-5346-8BA0-30614883D43E}" type="datetimeFigureOut">
              <a:rPr kumimoji="1" lang="zh-CN" altLang="en-US" smtClean="0"/>
              <a:t>2023/12/25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6DCA-0120-DD4A-9C11-1583C86A61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35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0B7-0218-5346-8BA0-30614883D43E}" type="datetimeFigureOut">
              <a:rPr kumimoji="1" lang="zh-CN" altLang="en-US" smtClean="0"/>
              <a:t>2023/12/25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6DCA-0120-DD4A-9C11-1583C86A61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913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0B7-0218-5346-8BA0-30614883D43E}" type="datetimeFigureOut">
              <a:rPr kumimoji="1" lang="zh-CN" altLang="en-US" smtClean="0"/>
              <a:t>2023/12/25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6DCA-0120-DD4A-9C11-1583C86A61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854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0B7-0218-5346-8BA0-30614883D43E}" type="datetimeFigureOut">
              <a:rPr kumimoji="1" lang="zh-CN" altLang="en-US" smtClean="0"/>
              <a:t>2023/12/25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6DCA-0120-DD4A-9C11-1583C86A61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9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0B7-0218-5346-8BA0-30614883D43E}" type="datetimeFigureOut">
              <a:rPr kumimoji="1" lang="zh-CN" altLang="en-US" smtClean="0"/>
              <a:t>2023/12/25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6DCA-0120-DD4A-9C11-1583C86A61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43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0B7-0218-5346-8BA0-30614883D43E}" type="datetimeFigureOut">
              <a:rPr kumimoji="1" lang="zh-CN" altLang="en-US" smtClean="0"/>
              <a:t>2023/12/25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6DCA-0120-DD4A-9C11-1583C86A61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52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40B7-0218-5346-8BA0-30614883D43E}" type="datetimeFigureOut">
              <a:rPr kumimoji="1" lang="zh-CN" altLang="en-US" smtClean="0"/>
              <a:t>2023/12/25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6DCA-0120-DD4A-9C11-1583C86A61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66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440B7-0218-5346-8BA0-30614883D43E}" type="datetimeFigureOut">
              <a:rPr kumimoji="1" lang="zh-CN" altLang="en-US" smtClean="0"/>
              <a:t>2023/12/25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6DCA-0120-DD4A-9C11-1583C86A61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53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88914"/>
            <a:ext cx="1097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836613"/>
            <a:ext cx="109728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CB6DFD-D77E-2D45-98CA-CD9A9EEC5773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31800" y="692150"/>
            <a:ext cx="1132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4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mengning/menu.git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02796" y="1523111"/>
            <a:ext cx="74943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Linux</a:t>
            </a:r>
            <a:r>
              <a:rPr lang="zh-CN" altLang="en-US" sz="54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操作系统内核分析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3438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981200" y="278742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CC3300"/>
                </a:solidFill>
                <a:latin typeface="+mn-lt"/>
                <a:ea typeface="黑体" charset="-122"/>
              </a:rPr>
              <a:t>第三节 </a:t>
            </a:r>
            <a:r>
              <a:rPr kumimoji="1" lang="en-US" altLang="zh-CN" sz="3200" b="0" dirty="0">
                <a:solidFill>
                  <a:srgbClr val="FF0000"/>
                </a:solidFill>
                <a:latin typeface="+mn-lt"/>
                <a:ea typeface="Microsoft YaHei" charset="-122"/>
              </a:rPr>
              <a:t> </a:t>
            </a:r>
            <a:r>
              <a:rPr kumimoji="1" lang="zh-CN" altLang="en-US" sz="3200" b="0" dirty="0">
                <a:solidFill>
                  <a:srgbClr val="FF0000"/>
                </a:solidFill>
                <a:latin typeface="+mn-lt"/>
                <a:ea typeface="Microsoft YaHei" charset="-122"/>
              </a:rPr>
              <a:t>系统调用在内核代码中的处理过程</a:t>
            </a:r>
            <a:endParaRPr kumimoji="1" lang="en-US" altLang="zh-CN" sz="3200" b="0" dirty="0">
              <a:solidFill>
                <a:srgbClr val="FF0000"/>
              </a:solidFill>
              <a:latin typeface="+mn-lt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CC3300"/>
              </a:solidFill>
              <a:ea typeface="黑体" charset="-122"/>
            </a:endParaRPr>
          </a:p>
        </p:txBody>
      </p:sp>
      <p:pic>
        <p:nvPicPr>
          <p:cNvPr id="4" name="图片 3" descr="这里写图片描述">
            <a:extLst>
              <a:ext uri="{FF2B5EF4-FFF2-40B4-BE49-F238E27FC236}">
                <a16:creationId xmlns:a16="http://schemas.microsoft.com/office/drawing/2014/main" id="{904F40BE-3257-43BD-AFD6-62BE88B6E2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8" y="840717"/>
            <a:ext cx="10336696" cy="5878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855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981200" y="278742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CC3300"/>
                </a:solidFill>
                <a:latin typeface="+mn-lt"/>
                <a:ea typeface="黑体" charset="-122"/>
              </a:rPr>
              <a:t>第三节 </a:t>
            </a:r>
            <a:r>
              <a:rPr kumimoji="1" lang="en-US" altLang="zh-CN" sz="3200" b="0" dirty="0">
                <a:solidFill>
                  <a:srgbClr val="FF0000"/>
                </a:solidFill>
                <a:latin typeface="+mn-lt"/>
                <a:ea typeface="Microsoft YaHei" charset="-122"/>
              </a:rPr>
              <a:t> </a:t>
            </a:r>
            <a:r>
              <a:rPr kumimoji="1" lang="zh-CN" altLang="en-US" sz="3200" b="0" dirty="0">
                <a:solidFill>
                  <a:srgbClr val="FF0000"/>
                </a:solidFill>
                <a:latin typeface="+mn-lt"/>
                <a:ea typeface="Microsoft YaHei" charset="-122"/>
              </a:rPr>
              <a:t>系统调用在内核代码中的处理过程</a:t>
            </a:r>
            <a:endParaRPr kumimoji="1" lang="en-US" altLang="zh-CN" sz="3200" b="0" dirty="0">
              <a:solidFill>
                <a:srgbClr val="FF0000"/>
              </a:solidFill>
              <a:latin typeface="+mn-lt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CC3300"/>
              </a:solidFill>
              <a:ea typeface="黑体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EB0615-8743-4EFD-A491-2E98F63C9C0C}"/>
              </a:ext>
            </a:extLst>
          </p:cNvPr>
          <p:cNvSpPr/>
          <p:nvPr/>
        </p:nvSpPr>
        <p:spPr>
          <a:xfrm>
            <a:off x="1099930" y="721448"/>
            <a:ext cx="1005840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400" dirty="0" err="1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system_call</a:t>
            </a:r>
            <a:r>
              <a:rPr lang="zh-CN" altLang="en-US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的汇编代码</a:t>
            </a:r>
            <a:r>
              <a:rPr lang="en-US" altLang="zh-CN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entry_32.s</a:t>
            </a:r>
          </a:p>
          <a:p>
            <a:pPr lvl="0">
              <a:lnSpc>
                <a:spcPct val="150000"/>
              </a:lnSpc>
            </a:pPr>
            <a:endParaRPr lang="en-US" altLang="zh-CN" sz="2400" dirty="0">
              <a:solidFill>
                <a:srgbClr val="34A5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655E72-CE24-4B92-A528-B83479D5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43" y="1784349"/>
            <a:ext cx="8726557" cy="455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2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981200" y="278742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CC3300"/>
                </a:solidFill>
                <a:latin typeface="+mn-lt"/>
                <a:ea typeface="黑体" charset="-122"/>
              </a:rPr>
              <a:t>第三节 </a:t>
            </a:r>
            <a:r>
              <a:rPr kumimoji="1" lang="en-US" altLang="zh-CN" sz="3200" b="0" dirty="0">
                <a:solidFill>
                  <a:srgbClr val="FF0000"/>
                </a:solidFill>
                <a:latin typeface="+mn-lt"/>
                <a:ea typeface="Microsoft YaHei" charset="-122"/>
              </a:rPr>
              <a:t> </a:t>
            </a:r>
            <a:r>
              <a:rPr kumimoji="1" lang="zh-CN" altLang="en-US" sz="3200" b="0" dirty="0">
                <a:solidFill>
                  <a:srgbClr val="FF0000"/>
                </a:solidFill>
                <a:latin typeface="+mn-lt"/>
                <a:ea typeface="Microsoft YaHei" charset="-122"/>
              </a:rPr>
              <a:t>系统调用在内核代码中的处理过程</a:t>
            </a:r>
            <a:endParaRPr kumimoji="1" lang="en-US" altLang="zh-CN" sz="3200" b="0" dirty="0">
              <a:solidFill>
                <a:srgbClr val="FF0000"/>
              </a:solidFill>
              <a:latin typeface="+mn-lt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CC3300"/>
              </a:solidFill>
              <a:ea typeface="黑体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A3D4E5-AA39-4BDD-837B-BC8EF65D3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39" y="1086678"/>
            <a:ext cx="9322904" cy="496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981200" y="278742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CC3300"/>
                </a:solidFill>
                <a:latin typeface="+mn-lt"/>
                <a:ea typeface="黑体" charset="-122"/>
              </a:rPr>
              <a:t>第三节 </a:t>
            </a:r>
            <a:r>
              <a:rPr kumimoji="1" lang="en-US" altLang="zh-CN" sz="3200" b="0" dirty="0">
                <a:solidFill>
                  <a:srgbClr val="FF0000"/>
                </a:solidFill>
                <a:latin typeface="+mn-lt"/>
                <a:ea typeface="Microsoft YaHei" charset="-122"/>
              </a:rPr>
              <a:t> </a:t>
            </a:r>
            <a:r>
              <a:rPr kumimoji="1" lang="zh-CN" altLang="en-US" sz="3200" b="0" dirty="0">
                <a:solidFill>
                  <a:srgbClr val="FF0000"/>
                </a:solidFill>
                <a:latin typeface="+mn-lt"/>
                <a:ea typeface="Microsoft YaHei" charset="-122"/>
              </a:rPr>
              <a:t>系统调用在内核代码中的处理过程</a:t>
            </a:r>
            <a:endParaRPr kumimoji="1" lang="en-US" altLang="zh-CN" sz="3200" b="0" dirty="0">
              <a:solidFill>
                <a:srgbClr val="FF0000"/>
              </a:solidFill>
              <a:latin typeface="+mn-lt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CC3300"/>
              </a:solidFill>
              <a:ea typeface="黑体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EB0615-8743-4EFD-A491-2E98F63C9C0C}"/>
              </a:ext>
            </a:extLst>
          </p:cNvPr>
          <p:cNvSpPr/>
          <p:nvPr/>
        </p:nvSpPr>
        <p:spPr>
          <a:xfrm>
            <a:off x="1099930" y="1119013"/>
            <a:ext cx="10058400" cy="5577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SAVE_ALL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：保存现场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call *sys_ call-table(</a:t>
            </a:r>
            <a:r>
              <a:rPr lang="zh-CN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2000" dirty="0" err="1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4)</a:t>
            </a:r>
            <a:endParaRPr lang="zh-CN" altLang="zh-CN" sz="2000" dirty="0">
              <a:solidFill>
                <a:srgbClr val="A01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   </a:t>
            </a:r>
            <a:r>
              <a:rPr lang="zh-CN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由于系统调用表中的表项是以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</a:t>
            </a:r>
            <a:r>
              <a:rPr lang="zh-CN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类型存放的，所以内核需要将给定的系统调用号乘以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，然后用所得的结果在该表中查询其位置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A01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syscall_after_all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：保存返回值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若有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sys_exit_work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，则进入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sys_exit_work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会有一个进程调度时机。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work_pending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work_notifysig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，用来处理信号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schedule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：进程调度代码</a:t>
            </a: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可能跳转到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restore_all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，恢复现场。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若无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sys_exit_work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，就执行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restore_all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恢复，返回用户态。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INTERRUPT_RETURN &lt;=&gt;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iret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，结束。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970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981200" y="278742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CC3300"/>
                </a:solidFill>
                <a:latin typeface="+mn-lt"/>
                <a:ea typeface="黑体" charset="-122"/>
              </a:rPr>
              <a:t>第三节 </a:t>
            </a:r>
            <a:r>
              <a:rPr kumimoji="1" lang="en-US" altLang="zh-CN" sz="3200" b="0" dirty="0">
                <a:solidFill>
                  <a:srgbClr val="FF0000"/>
                </a:solidFill>
                <a:latin typeface="+mn-lt"/>
                <a:ea typeface="Microsoft YaHei" charset="-122"/>
              </a:rPr>
              <a:t> </a:t>
            </a:r>
            <a:r>
              <a:rPr kumimoji="1" lang="zh-CN" altLang="en-US" sz="3200" b="0" dirty="0">
                <a:solidFill>
                  <a:srgbClr val="FF0000"/>
                </a:solidFill>
                <a:latin typeface="+mn-lt"/>
                <a:ea typeface="Microsoft YaHei" charset="-122"/>
              </a:rPr>
              <a:t>系统调用在内核代码中的处理过程</a:t>
            </a:r>
            <a:endParaRPr kumimoji="1" lang="en-US" altLang="zh-CN" sz="3200" b="0" dirty="0">
              <a:solidFill>
                <a:srgbClr val="FF0000"/>
              </a:solidFill>
              <a:latin typeface="+mn-lt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CC3300"/>
              </a:solidFill>
              <a:ea typeface="黑体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EB0615-8743-4EFD-A491-2E98F63C9C0C}"/>
              </a:ext>
            </a:extLst>
          </p:cNvPr>
          <p:cNvSpPr/>
          <p:nvPr/>
        </p:nvSpPr>
        <p:spPr>
          <a:xfrm>
            <a:off x="1099930" y="1119013"/>
            <a:ext cx="10058400" cy="1053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system_call</a:t>
            </a:r>
            <a:r>
              <a:rPr lang="zh-CN" altLang="en-US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的程序流程</a:t>
            </a:r>
            <a:endParaRPr lang="en-US" altLang="zh-CN" sz="2400" dirty="0">
              <a:solidFill>
                <a:srgbClr val="A01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60E35F-3393-467E-8091-CFD078773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72" y="2047843"/>
            <a:ext cx="8476628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3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981200" y="278742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zh-CN" altLang="en-US" sz="3200" b="0" dirty="0">
                <a:solidFill>
                  <a:srgbClr val="CC3300"/>
                </a:solidFill>
                <a:latin typeface="+mn-lt"/>
                <a:ea typeface="黑体" charset="-122"/>
                <a:cs typeface="Microsoft YaHei" charset="-122"/>
              </a:rPr>
              <a:t>总    结</a:t>
            </a:r>
            <a:endParaRPr kumimoji="1" lang="en-US" altLang="zh-CN" sz="3200" b="0" dirty="0">
              <a:solidFill>
                <a:srgbClr val="FF0000"/>
              </a:solidFill>
              <a:latin typeface="+mn-lt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CC3300"/>
                </a:solidFill>
                <a:ea typeface="黑体" charset="-122"/>
              </a:rPr>
              <a:t>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EB0615-8743-4EFD-A491-2E98F63C9C0C}"/>
              </a:ext>
            </a:extLst>
          </p:cNvPr>
          <p:cNvSpPr/>
          <p:nvPr/>
        </p:nvSpPr>
        <p:spPr>
          <a:xfrm>
            <a:off x="1404730" y="1370805"/>
            <a:ext cx="10058400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A01761"/>
                </a:solidFill>
              </a:rPr>
              <a:t>        </a:t>
            </a:r>
            <a:r>
              <a:rPr lang="zh-CN" altLang="zh-CN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zh-CN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中系统调用是用户空间访问内核</a:t>
            </a:r>
            <a:r>
              <a:rPr lang="zh-CN" altLang="en-US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获得内核服务</a:t>
            </a:r>
            <a:r>
              <a:rPr lang="zh-CN" altLang="zh-CN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的唯一手段</a:t>
            </a:r>
            <a:r>
              <a:rPr lang="zh-CN" altLang="en-US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A01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系统调用都是通过软件中断实现的，</a:t>
            </a:r>
            <a:r>
              <a:rPr lang="en-US" altLang="zh-CN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zh-CN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系统上的软件中断由</a:t>
            </a:r>
            <a:r>
              <a:rPr lang="en-US" altLang="zh-CN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$0x80</a:t>
            </a:r>
            <a:r>
              <a:rPr lang="zh-CN" altLang="zh-CN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指令产生，而</a:t>
            </a:r>
            <a:r>
              <a:rPr lang="en-US" altLang="zh-CN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zh-CN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号异常处理程序就是系统调用处理程序</a:t>
            </a:r>
            <a:r>
              <a:rPr lang="zh-CN" altLang="en-US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A01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system_call</a:t>
            </a:r>
            <a:r>
              <a:rPr lang="zh-CN" altLang="en-US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通过系统调用表转到相应的系统调用的入口地址。系统调用号用</a:t>
            </a:r>
            <a:r>
              <a:rPr lang="en-US" altLang="zh-CN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zh-CN" altLang="en-US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寄存器传递。</a:t>
            </a:r>
            <a:endParaRPr lang="en-US" altLang="zh-CN" sz="2400" dirty="0">
              <a:solidFill>
                <a:srgbClr val="A01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5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649186" y="98426"/>
            <a:ext cx="9192985" cy="605294"/>
          </a:xfrm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ea typeface="黑体" charset="-122"/>
              </a:rPr>
              <a:t>第五章 系统调用的三层机制（下）</a:t>
            </a:r>
            <a:endParaRPr lang="zh-CN" altLang="en-US" sz="3600" dirty="0">
              <a:ea typeface="黑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1520" y="1847806"/>
            <a:ext cx="10355581" cy="2246769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给</a:t>
            </a:r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MenuOS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增加命令</a:t>
            </a:r>
            <a:endParaRPr kumimoji="1"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endParaRPr kumimoji="1"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使用</a:t>
            </a:r>
            <a:r>
              <a:rPr kumimoji="1" lang="en-US" altLang="zh-CN" sz="2800" dirty="0" err="1">
                <a:latin typeface="Microsoft YaHei" charset="-122"/>
                <a:ea typeface="Microsoft YaHei" charset="-122"/>
                <a:cs typeface="Microsoft YaHei" charset="-122"/>
              </a:rPr>
              <a:t>gdb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跟踪系统调用内核函数</a:t>
            </a:r>
            <a:endParaRPr kumimoji="1"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endParaRPr kumimoji="1"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系统调用在内核代码的处理过程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1520" y="1014153"/>
            <a:ext cx="445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主要内容：</a:t>
            </a:r>
          </a:p>
        </p:txBody>
      </p:sp>
    </p:spTree>
    <p:extLst>
      <p:ext uri="{BB962C8B-B14F-4D97-AF65-F5344CB8AC3E}">
        <p14:creationId xmlns:p14="http://schemas.microsoft.com/office/powerpoint/2010/main" val="14272465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981200" y="278742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CC3300"/>
                </a:solidFill>
                <a:latin typeface="+mn-lt"/>
                <a:ea typeface="黑体" charset="-122"/>
              </a:rPr>
              <a:t>第一节 </a:t>
            </a:r>
            <a:r>
              <a:rPr kumimoji="1" lang="zh-CN" altLang="en-US" sz="3200" b="0" dirty="0">
                <a:solidFill>
                  <a:srgbClr val="FF0000"/>
                </a:solidFill>
                <a:latin typeface="+mn-lt"/>
                <a:ea typeface="Microsoft YaHei" charset="-122"/>
                <a:cs typeface="Microsoft YaHei" charset="-122"/>
              </a:rPr>
              <a:t>给</a:t>
            </a:r>
            <a:r>
              <a:rPr kumimoji="1" lang="en-US" altLang="zh-CN" sz="3200" b="0" dirty="0">
                <a:solidFill>
                  <a:srgbClr val="FF0000"/>
                </a:solidFill>
                <a:latin typeface="+mn-lt"/>
                <a:ea typeface="Microsoft YaHei" charset="-122"/>
                <a:cs typeface="Microsoft YaHei" charset="-122"/>
              </a:rPr>
              <a:t>MenuOS</a:t>
            </a:r>
            <a:r>
              <a:rPr kumimoji="1" lang="zh-CN" altLang="en-US" sz="3200" b="0" dirty="0">
                <a:solidFill>
                  <a:srgbClr val="FF0000"/>
                </a:solidFill>
                <a:latin typeface="+mn-lt"/>
                <a:ea typeface="Microsoft YaHei" charset="-122"/>
                <a:cs typeface="Microsoft YaHei" charset="-122"/>
              </a:rPr>
              <a:t>增加命令</a:t>
            </a:r>
            <a:endParaRPr kumimoji="1" lang="en-US" altLang="zh-CN" sz="3200" b="0" dirty="0">
              <a:solidFill>
                <a:srgbClr val="FF0000"/>
              </a:solidFill>
              <a:latin typeface="+mn-lt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CC3300"/>
              </a:solidFill>
              <a:ea typeface="黑体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EB0615-8743-4EFD-A491-2E98F63C9C0C}"/>
              </a:ext>
            </a:extLst>
          </p:cNvPr>
          <p:cNvSpPr/>
          <p:nvPr/>
        </p:nvSpPr>
        <p:spPr>
          <a:xfrm>
            <a:off x="1099930" y="840717"/>
            <a:ext cx="9992140" cy="4285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实验步骤：</a:t>
            </a:r>
            <a:endParaRPr lang="en-US" altLang="zh-CN" sz="2000" dirty="0">
              <a:solidFill>
                <a:srgbClr val="34A5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rm menu -rf  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强制删除原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git clone 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https://github.com/mengning/menu.git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 err="1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中克隆新版本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menu(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包含命令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time-</a:t>
            </a:r>
            <a:r>
              <a:rPr lang="en-US" altLang="zh-CN" sz="2000" dirty="0" err="1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asm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cd menu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make </a:t>
            </a:r>
            <a:r>
              <a:rPr lang="en-US" altLang="zh-CN" sz="2000" dirty="0" err="1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rootfs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自动编译生成和启动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MenuOS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D705BC-46A5-4646-B5E2-E80207CDB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252" y="3766172"/>
            <a:ext cx="6626086" cy="27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0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981200" y="278742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CC3300"/>
                </a:solidFill>
                <a:latin typeface="+mn-lt"/>
                <a:ea typeface="黑体" charset="-122"/>
              </a:rPr>
              <a:t>第一节 </a:t>
            </a:r>
            <a:r>
              <a:rPr kumimoji="1" lang="zh-CN" altLang="en-US" sz="3200" b="0" dirty="0">
                <a:solidFill>
                  <a:srgbClr val="FF0000"/>
                </a:solidFill>
                <a:latin typeface="+mn-lt"/>
                <a:ea typeface="Microsoft YaHei" charset="-122"/>
                <a:cs typeface="Microsoft YaHei" charset="-122"/>
              </a:rPr>
              <a:t>给</a:t>
            </a:r>
            <a:r>
              <a:rPr kumimoji="1" lang="en-US" altLang="zh-CN" sz="3200" b="0" dirty="0">
                <a:solidFill>
                  <a:srgbClr val="FF0000"/>
                </a:solidFill>
                <a:latin typeface="+mn-lt"/>
                <a:ea typeface="Microsoft YaHei" charset="-122"/>
                <a:cs typeface="Microsoft YaHei" charset="-122"/>
              </a:rPr>
              <a:t>MenuOS</a:t>
            </a:r>
            <a:r>
              <a:rPr kumimoji="1" lang="zh-CN" altLang="en-US" sz="3200" b="0" dirty="0">
                <a:solidFill>
                  <a:srgbClr val="FF0000"/>
                </a:solidFill>
                <a:latin typeface="+mn-lt"/>
                <a:ea typeface="Microsoft YaHei" charset="-122"/>
                <a:cs typeface="Microsoft YaHei" charset="-122"/>
              </a:rPr>
              <a:t>增加命令</a:t>
            </a:r>
            <a:endParaRPr kumimoji="1" lang="en-US" altLang="zh-CN" sz="3200" b="0" dirty="0">
              <a:solidFill>
                <a:srgbClr val="FF0000"/>
              </a:solidFill>
              <a:latin typeface="+mn-lt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CC3300"/>
              </a:solidFill>
              <a:ea typeface="黑体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EB0615-8743-4EFD-A491-2E98F63C9C0C}"/>
              </a:ext>
            </a:extLst>
          </p:cNvPr>
          <p:cNvSpPr/>
          <p:nvPr/>
        </p:nvSpPr>
        <p:spPr>
          <a:xfrm>
            <a:off x="1099930" y="840717"/>
            <a:ext cx="10177670" cy="5577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在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函数中增加命令</a:t>
            </a:r>
            <a:endParaRPr lang="en-US" altLang="zh-CN" sz="2000" dirty="0">
              <a:solidFill>
                <a:srgbClr val="A01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main()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PrintMenuOS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Set Prompt(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MenuOS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&gt;&gt;”);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MenuConfig(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version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 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MenuOS V1.0(Based on Linux 3.18.6)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 ”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,NULL);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MenuConfig(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quit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 ”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Quit from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Menu”,Quit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MenuConfig(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 ”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System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Time”,Time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MenuConfig(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time-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asm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”,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 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System Time(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asm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)”,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TimeAsm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ExecuteMenu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768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981200" y="278742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CC3300"/>
                </a:solidFill>
                <a:latin typeface="+mn-lt"/>
                <a:ea typeface="黑体" charset="-122"/>
              </a:rPr>
              <a:t>第二节 </a:t>
            </a:r>
            <a:r>
              <a:rPr kumimoji="1" lang="en-US" altLang="zh-CN" sz="3200" b="0" dirty="0" err="1">
                <a:solidFill>
                  <a:srgbClr val="FF0000"/>
                </a:solidFill>
                <a:latin typeface="+mn-lt"/>
                <a:ea typeface="Microsoft YaHei" charset="-122"/>
              </a:rPr>
              <a:t>gdb</a:t>
            </a:r>
            <a:r>
              <a:rPr kumimoji="1" lang="zh-CN" altLang="en-US" sz="3200" b="0" dirty="0">
                <a:solidFill>
                  <a:srgbClr val="FF0000"/>
                </a:solidFill>
                <a:latin typeface="+mn-lt"/>
                <a:ea typeface="Microsoft YaHei" charset="-122"/>
              </a:rPr>
              <a:t>跟踪系统调用内核函数</a:t>
            </a:r>
            <a:endParaRPr kumimoji="1" lang="en-US" altLang="zh-CN" sz="3200" b="0" dirty="0">
              <a:solidFill>
                <a:srgbClr val="FF0000"/>
              </a:solidFill>
              <a:latin typeface="+mn-lt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CC3300"/>
              </a:solidFill>
              <a:ea typeface="黑体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EB0615-8743-4EFD-A491-2E98F63C9C0C}"/>
              </a:ext>
            </a:extLst>
          </p:cNvPr>
          <p:cNvSpPr/>
          <p:nvPr/>
        </p:nvSpPr>
        <p:spPr>
          <a:xfrm>
            <a:off x="1099930" y="840717"/>
            <a:ext cx="10177670" cy="5577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实验步骤：</a:t>
            </a:r>
            <a:endParaRPr lang="en-US" altLang="zh-CN" sz="2000" dirty="0">
              <a:solidFill>
                <a:srgbClr val="A01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-kernel linux-3.18.6/arch/x86/boot/</a:t>
            </a:r>
            <a:r>
              <a:rPr lang="en-US" altLang="zh-CN" sz="2000" dirty="0" err="1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bzImage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</a:t>
            </a:r>
            <a:r>
              <a:rPr lang="en-US" altLang="zh-CN" sz="2000" dirty="0" err="1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initrd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rootfs.img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-s -S    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启动内核</a:t>
            </a:r>
            <a:endParaRPr lang="en-US" altLang="zh-CN" sz="2000" dirty="0">
              <a:solidFill>
                <a:srgbClr val="A01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file linux-3.18.6/</a:t>
            </a:r>
            <a:r>
              <a:rPr lang="en-US" altLang="zh-CN" sz="2000" dirty="0" err="1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vmlinux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启动</a:t>
            </a:r>
            <a:r>
              <a:rPr lang="en-US" altLang="zh-CN" sz="2000" dirty="0" err="1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3.18.6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target remote:1234   //  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000" dirty="0" err="1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gdbserver</a:t>
            </a:r>
            <a:endParaRPr lang="en-US" altLang="zh-CN" sz="2000" dirty="0">
              <a:solidFill>
                <a:srgbClr val="A01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time</a:t>
            </a:r>
            <a:r>
              <a:rPr lang="zh-CN" altLang="en-US" sz="2000" dirty="0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系统调用是</a:t>
            </a:r>
            <a:r>
              <a:rPr lang="en-US" altLang="zh-CN" sz="2000" dirty="0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dirty="0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号系统调用</a:t>
            </a:r>
            <a:r>
              <a:rPr lang="en-US" altLang="zh-CN" sz="2000" dirty="0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对应内核处理函数</a:t>
            </a:r>
            <a:r>
              <a:rPr lang="en-US" altLang="zh-CN" sz="2000" dirty="0" err="1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sys_time</a:t>
            </a:r>
            <a:endParaRPr lang="en-US" altLang="zh-CN" sz="2000" dirty="0">
              <a:solidFill>
                <a:srgbClr val="34A5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设置断点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  b sys_time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000" dirty="0" err="1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MenuOS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后执行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命令，程序停在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sys_time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000" dirty="0">
              <a:solidFill>
                <a:srgbClr val="A01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sys_time</a:t>
            </a:r>
            <a:r>
              <a:rPr lang="zh-CN" altLang="en-US" sz="2000" dirty="0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函数用宏来实现，无法直接看到代码</a:t>
            </a:r>
            <a:endParaRPr lang="en-US" altLang="zh-CN" sz="2000" dirty="0">
              <a:solidFill>
                <a:srgbClr val="34A5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命令查看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sys_time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函数的代码，单步执行，一直到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en-US" altLang="zh-CN" sz="2000" dirty="0" err="1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获得当前系统时间</a:t>
            </a:r>
            <a:endParaRPr lang="en-US" altLang="zh-CN" sz="2000" dirty="0">
              <a:solidFill>
                <a:srgbClr val="A01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设置断点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   b system_call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system_call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是一个特殊函数，包含</a:t>
            </a:r>
            <a:r>
              <a:rPr lang="en-US" altLang="zh-CN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entry_32.s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汇编代码，</a:t>
            </a:r>
            <a:r>
              <a:rPr lang="en-US" altLang="zh-CN" sz="2000" dirty="0" err="1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0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无法跟踪这段汇编代码</a:t>
            </a:r>
            <a:endParaRPr lang="en-US" altLang="zh-CN" sz="2000" dirty="0">
              <a:solidFill>
                <a:srgbClr val="A01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86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981200" y="278742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CC3300"/>
                </a:solidFill>
                <a:latin typeface="+mn-lt"/>
                <a:ea typeface="黑体" charset="-122"/>
              </a:rPr>
              <a:t>第三节 </a:t>
            </a:r>
            <a:r>
              <a:rPr kumimoji="1" lang="en-US" altLang="zh-CN" sz="3200" b="0" dirty="0">
                <a:solidFill>
                  <a:srgbClr val="FF0000"/>
                </a:solidFill>
                <a:latin typeface="+mn-lt"/>
                <a:ea typeface="Microsoft YaHei" charset="-122"/>
              </a:rPr>
              <a:t> </a:t>
            </a:r>
            <a:r>
              <a:rPr kumimoji="1" lang="zh-CN" altLang="en-US" sz="3200" b="0" dirty="0">
                <a:solidFill>
                  <a:srgbClr val="FF0000"/>
                </a:solidFill>
                <a:latin typeface="+mn-lt"/>
                <a:ea typeface="Microsoft YaHei" charset="-122"/>
              </a:rPr>
              <a:t>系统调用在内核代码中的处理过程</a:t>
            </a:r>
            <a:endParaRPr kumimoji="1" lang="en-US" altLang="zh-CN" sz="3200" b="0" dirty="0">
              <a:solidFill>
                <a:srgbClr val="FF0000"/>
              </a:solidFill>
              <a:latin typeface="+mn-lt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CC3300"/>
              </a:solidFill>
              <a:ea typeface="黑体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EB0615-8743-4EFD-A491-2E98F63C9C0C}"/>
              </a:ext>
            </a:extLst>
          </p:cNvPr>
          <p:cNvSpPr/>
          <p:nvPr/>
        </p:nvSpPr>
        <p:spPr>
          <a:xfrm>
            <a:off x="1099930" y="721448"/>
            <a:ext cx="10058400" cy="5393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一、中断向量与</a:t>
            </a:r>
            <a:r>
              <a:rPr lang="en-US" altLang="zh-CN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system_call </a:t>
            </a:r>
            <a:r>
              <a:rPr lang="zh-CN" altLang="en-US" sz="2400" dirty="0">
                <a:solidFill>
                  <a:srgbClr val="A01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  <a:endParaRPr lang="en-US" altLang="zh-CN" sz="2400" dirty="0">
              <a:solidFill>
                <a:srgbClr val="A01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Linux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下的系统调用是通过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0x80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实现的，操作系统会有多个系统调用。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中每个系统调用有相应的系统调用号作为唯一的标识，内核维护一张系统调用表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sys_call_table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，表中的元素是系统调用函数的起始地址，而系统调用号就是系统调用在调用表的偏移量。在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上，系统调用号是通过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寄存器传递给内核的。</a:t>
            </a:r>
            <a:r>
              <a:rPr lang="en-US" altLang="zh-CN" sz="2400" b="1" dirty="0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系统调用功能模块的初始化</a:t>
            </a:r>
            <a:endParaRPr lang="en-US" altLang="zh-CN" sz="2400" dirty="0">
              <a:solidFill>
                <a:srgbClr val="34A5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对系统调用的初始化也就是对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0x80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的初始化。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系统启动时，汇编子程序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setup_idt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arch/i386/kernel/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head.S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idt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表，由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start_kernel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()(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trap_init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语言宏定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set_system_gate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(0x80,&amp;system_call)(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include/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asm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system.h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0x80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号软中断的服务程序为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system_call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arch/i386/kernel/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entry.S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 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system.call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就是所有系统调用的总入口。</a:t>
            </a:r>
          </a:p>
        </p:txBody>
      </p:sp>
    </p:spTree>
    <p:extLst>
      <p:ext uri="{BB962C8B-B14F-4D97-AF65-F5344CB8AC3E}">
        <p14:creationId xmlns:p14="http://schemas.microsoft.com/office/powerpoint/2010/main" val="75051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981200" y="278742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CC3300"/>
                </a:solidFill>
                <a:latin typeface="+mn-lt"/>
                <a:ea typeface="黑体" charset="-122"/>
              </a:rPr>
              <a:t>第三节 </a:t>
            </a:r>
            <a:r>
              <a:rPr kumimoji="1" lang="en-US" altLang="zh-CN" sz="3200" b="0" dirty="0">
                <a:solidFill>
                  <a:srgbClr val="FF0000"/>
                </a:solidFill>
                <a:latin typeface="+mn-lt"/>
                <a:ea typeface="Microsoft YaHei" charset="-122"/>
              </a:rPr>
              <a:t> </a:t>
            </a:r>
            <a:r>
              <a:rPr kumimoji="1" lang="zh-CN" altLang="en-US" sz="3200" b="0" dirty="0">
                <a:solidFill>
                  <a:srgbClr val="FF0000"/>
                </a:solidFill>
                <a:latin typeface="+mn-lt"/>
                <a:ea typeface="Microsoft YaHei" charset="-122"/>
              </a:rPr>
              <a:t>系统调用在内核代码中的处理过程</a:t>
            </a:r>
            <a:endParaRPr kumimoji="1" lang="en-US" altLang="zh-CN" sz="3200" b="0" dirty="0">
              <a:solidFill>
                <a:srgbClr val="FF0000"/>
              </a:solidFill>
              <a:latin typeface="+mn-lt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CC3300"/>
              </a:solidFill>
              <a:ea typeface="黑体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EB0615-8743-4EFD-A491-2E98F63C9C0C}"/>
              </a:ext>
            </a:extLst>
          </p:cNvPr>
          <p:cNvSpPr/>
          <p:nvPr/>
        </p:nvSpPr>
        <p:spPr>
          <a:xfrm>
            <a:off x="1099930" y="721448"/>
            <a:ext cx="10058400" cy="5300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 err="1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system_call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system_call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的地址存放在中断描述符表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(IDT)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号向量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门描述符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system_call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的地址在处理器执行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0x80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软中断指令后由硬件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隐指令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寄存器，从而实现从用户态程序向内核态程序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寄存器的前两位为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的转移。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system_call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(128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号向量中断服务程序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的任务除了处理中断事件，就是根据系统调用号通过系统调用表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sys_call_table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找到相应的内核响应函数。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关于中断描述符表</a:t>
            </a:r>
            <a:r>
              <a:rPr lang="en-US" altLang="zh-CN" sz="2400" dirty="0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(IDT)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用于存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gate descriptor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的表格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位保护模式下，每个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gate descriptor   </a:t>
            </a:r>
          </a:p>
          <a:p>
            <a:pPr lvl="0"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8 bytes 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当中断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IDT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表中寻找相应的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descriptor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，并通过了权限检查转入相应的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中断服务程序。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96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981200" y="278742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CC3300"/>
                </a:solidFill>
                <a:latin typeface="+mn-lt"/>
                <a:ea typeface="黑体" charset="-122"/>
              </a:rPr>
              <a:t>第三节 </a:t>
            </a:r>
            <a:r>
              <a:rPr kumimoji="1" lang="en-US" altLang="zh-CN" sz="3200" b="0" dirty="0">
                <a:solidFill>
                  <a:srgbClr val="FF0000"/>
                </a:solidFill>
                <a:latin typeface="+mn-lt"/>
                <a:ea typeface="Microsoft YaHei" charset="-122"/>
              </a:rPr>
              <a:t> </a:t>
            </a:r>
            <a:r>
              <a:rPr kumimoji="1" lang="zh-CN" altLang="en-US" sz="3200" b="0" dirty="0">
                <a:solidFill>
                  <a:srgbClr val="FF0000"/>
                </a:solidFill>
                <a:latin typeface="+mn-lt"/>
                <a:ea typeface="Microsoft YaHei" charset="-122"/>
              </a:rPr>
              <a:t>系统调用在内核代码中的处理过程</a:t>
            </a:r>
            <a:endParaRPr kumimoji="1" lang="en-US" altLang="zh-CN" sz="3200" b="0" dirty="0">
              <a:solidFill>
                <a:srgbClr val="FF0000"/>
              </a:solidFill>
              <a:latin typeface="+mn-lt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CC3300"/>
              </a:solidFill>
              <a:ea typeface="黑体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EB0615-8743-4EFD-A491-2E98F63C9C0C}"/>
              </a:ext>
            </a:extLst>
          </p:cNvPr>
          <p:cNvSpPr/>
          <p:nvPr/>
        </p:nvSpPr>
        <p:spPr>
          <a:xfrm>
            <a:off x="1099930" y="721448"/>
            <a:ext cx="10058400" cy="6224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zh-CN" altLang="zh-CN" sz="2400" dirty="0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响应函数</a:t>
            </a:r>
            <a:r>
              <a:rPr lang="en-US" altLang="zh-CN" sz="2400" dirty="0" err="1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sys_xxx</a:t>
            </a:r>
            <a:endParaRPr lang="zh-CN" altLang="zh-CN" sz="2400" dirty="0">
              <a:solidFill>
                <a:srgbClr val="34A5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响应函数名以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“sys_”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开头，后跟该系统调用的名字。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fork()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的响应函数是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sys_fork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()(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Kernel/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fork.c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exit()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的响应函数是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sys_exit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()(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kernel/fork)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系统调用表与系统调用号</a:t>
            </a:r>
            <a:r>
              <a:rPr lang="en-US" altLang="zh-CN" sz="2400" dirty="0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-=&gt;</a:t>
            </a:r>
            <a:r>
              <a:rPr lang="zh-CN" altLang="zh-CN" sz="2400" dirty="0">
                <a:solidFill>
                  <a:srgbClr val="34A5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数组与下标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include/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asm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unisted.h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为每个系统调用规定了唯一的编号。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表示系统调用的名称，那么系统调用号与系统调用响应函数的关系是：以系统调用号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NR_name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作为下标，可找出系统调用表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系统调用表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sys_call_table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记录了各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sys_name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函数在表中的位置。根据特定系统调用在表中的偏移量，找到对应的系统调用响应函数的入口地址。系统调用表共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项，余下的项是可供用户自己添加的系统调用空间。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01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981200" y="278742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charset="0"/>
                <a:ea typeface="宋体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charset="0"/>
                <a:ea typeface="宋体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charset="0"/>
                <a:ea typeface="宋体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CC3300"/>
                </a:solidFill>
                <a:latin typeface="+mn-lt"/>
                <a:ea typeface="黑体" charset="-122"/>
              </a:rPr>
              <a:t>第三节 </a:t>
            </a:r>
            <a:r>
              <a:rPr kumimoji="1" lang="en-US" altLang="zh-CN" sz="3200" b="0" dirty="0">
                <a:solidFill>
                  <a:srgbClr val="FF0000"/>
                </a:solidFill>
                <a:latin typeface="+mn-lt"/>
                <a:ea typeface="Microsoft YaHei" charset="-122"/>
              </a:rPr>
              <a:t> </a:t>
            </a:r>
            <a:r>
              <a:rPr kumimoji="1" lang="zh-CN" altLang="en-US" sz="3200" b="0" dirty="0">
                <a:solidFill>
                  <a:srgbClr val="FF0000"/>
                </a:solidFill>
                <a:latin typeface="+mn-lt"/>
                <a:ea typeface="Microsoft YaHei" charset="-122"/>
              </a:rPr>
              <a:t>系统调用在内核代码中的处理过程</a:t>
            </a:r>
            <a:endParaRPr kumimoji="1" lang="en-US" altLang="zh-CN" sz="3200" b="0" dirty="0">
              <a:solidFill>
                <a:srgbClr val="FF0000"/>
              </a:solidFill>
              <a:latin typeface="+mn-lt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600" dirty="0">
              <a:solidFill>
                <a:srgbClr val="CC3300"/>
              </a:solidFill>
              <a:ea typeface="黑体" charset="-122"/>
            </a:endParaRPr>
          </a:p>
        </p:txBody>
      </p:sp>
      <p:pic>
        <p:nvPicPr>
          <p:cNvPr id="6" name="图片 5" descr="这里写图片描述">
            <a:extLst>
              <a:ext uri="{FF2B5EF4-FFF2-40B4-BE49-F238E27FC236}">
                <a16:creationId xmlns:a16="http://schemas.microsoft.com/office/drawing/2014/main" id="{BD3EA6EA-DC1B-4572-B55C-E756764140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06" y="840717"/>
            <a:ext cx="10740788" cy="5999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77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5925</TotalTime>
  <Words>1307</Words>
  <Application>Microsoft Office PowerPoint</Application>
  <PresentationFormat>宽屏</PresentationFormat>
  <Paragraphs>90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DengXian</vt:lpstr>
      <vt:lpstr>DengXian Light</vt:lpstr>
      <vt:lpstr>SimHei</vt:lpstr>
      <vt:lpstr>Microsoft YaHei</vt:lpstr>
      <vt:lpstr>Microsoft YaHei</vt:lpstr>
      <vt:lpstr>Arial</vt:lpstr>
      <vt:lpstr>Times New Roman</vt:lpstr>
      <vt:lpstr>Wingdings</vt:lpstr>
      <vt:lpstr>Office 主题</vt:lpstr>
      <vt:lpstr>默认设计模板</vt:lpstr>
      <vt:lpstr>PowerPoint 演示文稿</vt:lpstr>
      <vt:lpstr>第五章 系统调用的三层机制（下）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Long X</cp:lastModifiedBy>
  <cp:revision>521</cp:revision>
  <dcterms:created xsi:type="dcterms:W3CDTF">2019-02-22T02:53:30Z</dcterms:created>
  <dcterms:modified xsi:type="dcterms:W3CDTF">2023-12-25T01:37:51Z</dcterms:modified>
</cp:coreProperties>
</file>