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8.jpg" ContentType="image/png"/>
  <Override PartName="/ppt/media/image9.jpg" ContentType="image/png"/>
  <Override PartName="/ppt/media/image10.jpg" ContentType="image/png"/>
  <Override PartName="/ppt/media/image11.jpg" ContentType="image/png"/>
  <Override PartName="/ppt/media/image12.jpg" ContentType="image/png"/>
  <Override PartName="/ppt/media/image14.jpg" ContentType="image/png"/>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4"/>
  </p:notesMasterIdLst>
  <p:sldIdLst>
    <p:sldId id="259" r:id="rId3"/>
    <p:sldId id="260" r:id="rId4"/>
    <p:sldId id="376" r:id="rId5"/>
    <p:sldId id="423" r:id="rId6"/>
    <p:sldId id="424" r:id="rId7"/>
    <p:sldId id="425" r:id="rId8"/>
    <p:sldId id="321" r:id="rId9"/>
    <p:sldId id="426" r:id="rId10"/>
    <p:sldId id="427" r:id="rId11"/>
    <p:sldId id="428" r:id="rId12"/>
    <p:sldId id="429" r:id="rId13"/>
    <p:sldId id="430" r:id="rId14"/>
    <p:sldId id="431" r:id="rId15"/>
    <p:sldId id="412" r:id="rId16"/>
    <p:sldId id="432" r:id="rId17"/>
    <p:sldId id="433" r:id="rId18"/>
    <p:sldId id="434" r:id="rId19"/>
    <p:sldId id="435" r:id="rId20"/>
    <p:sldId id="436" r:id="rId21"/>
    <p:sldId id="437" r:id="rId22"/>
    <p:sldId id="438" r:id="rId23"/>
    <p:sldId id="439"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455" r:id="rId40"/>
    <p:sldId id="456" r:id="rId41"/>
    <p:sldId id="457" r:id="rId42"/>
    <p:sldId id="45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68FF084-A640-7A47-B87C-8E8ADF2AE38E}">
          <p14:sldIdLst>
            <p14:sldId id="259"/>
            <p14:sldId id="260"/>
            <p14:sldId id="376"/>
            <p14:sldId id="423"/>
            <p14:sldId id="424"/>
            <p14:sldId id="425"/>
            <p14:sldId id="321"/>
            <p14:sldId id="426"/>
            <p14:sldId id="427"/>
            <p14:sldId id="428"/>
            <p14:sldId id="429"/>
            <p14:sldId id="430"/>
            <p14:sldId id="431"/>
            <p14:sldId id="412"/>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Lst>
        </p14:section>
        <p14:section name="无标题节" id="{55784F99-31D1-7B4C-BCEF-2C694B6450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01761"/>
    <a:srgbClr val="34A509"/>
    <a:srgbClr val="DA8403"/>
    <a:srgbClr val="DF0A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7"/>
    <p:restoredTop sz="94666"/>
  </p:normalViewPr>
  <p:slideViewPr>
    <p:cSldViewPr snapToGrid="0" snapToObjects="1">
      <p:cViewPr varScale="1">
        <p:scale>
          <a:sx n="96" d="100"/>
          <a:sy n="96" d="100"/>
        </p:scale>
        <p:origin x="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14B7F-F836-7B43-BED4-F08362FABF4E}" type="datetimeFigureOut">
              <a:rPr kumimoji="1" lang="zh-CN" altLang="en-US" smtClean="0"/>
              <a:t>2023/12/25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3258F-F022-364E-A186-CDF03B835730}" type="slidenum">
              <a:rPr kumimoji="1" lang="zh-CN" altLang="en-US" smtClean="0"/>
              <a:t>‹#›</a:t>
            </a:fld>
            <a:endParaRPr kumimoji="1" lang="zh-CN" altLang="en-US"/>
          </a:p>
        </p:txBody>
      </p:sp>
    </p:spTree>
    <p:extLst>
      <p:ext uri="{BB962C8B-B14F-4D97-AF65-F5344CB8AC3E}">
        <p14:creationId xmlns:p14="http://schemas.microsoft.com/office/powerpoint/2010/main" val="6640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745623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76064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3723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4D20CDA9-EA83-4648-B44A-505B93BA790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BF48F3BC-61C3-1C4C-A720-68BB4A07164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1F325138-4E09-F04F-98BF-E84E695B478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5EBB496E-2DD8-404B-84BD-37551BE40D56}"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CD5B33BA-C589-3B47-B368-D55770FA7E0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B32360CB-1AB3-0A4E-837E-E66FCC096B9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1180CDC4-50A4-644B-BBF4-B19CFC0F1F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6E7D18BE-EAD6-CA4E-9F2D-E62C6BF57198}"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126680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4F14FD63-49C5-B54F-BA15-6CC94343A1C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BEAE868C-97F3-5148-8FE1-318BFD620086}"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F37C0C10-DB82-DF44-8C15-04BFD261810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76235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75913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35854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98393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314436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57752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98666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50853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B2D23C2-829F-4051-9879-7557B87B34B1}"/>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a:extLst>
              <a:ext uri="{FF2B5EF4-FFF2-40B4-BE49-F238E27FC236}">
                <a16:creationId xmlns:a16="http://schemas.microsoft.com/office/drawing/2014/main" id="{D7AA6383-565C-4EF1-B4D4-485378673AEB}"/>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a:extLst>
              <a:ext uri="{FF2B5EF4-FFF2-40B4-BE49-F238E27FC236}">
                <a16:creationId xmlns:a16="http://schemas.microsoft.com/office/drawing/2014/main" id="{442C13DA-D9BC-431D-A8E6-ED6E57445E8A}"/>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65CB6DFD-D77E-2D45-98CA-CD9A9EEC577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431800" y="692150"/>
            <a:ext cx="1132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ndParaRPr>
          </a:p>
        </p:txBody>
      </p:sp>
    </p:spTree>
    <p:extLst>
      <p:ext uri="{BB962C8B-B14F-4D97-AF65-F5344CB8AC3E}">
        <p14:creationId xmlns:p14="http://schemas.microsoft.com/office/powerpoint/2010/main" val="1319342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baike.baidu.com/item/%E6%8C%87%E9%92%88" TargetMode="External"/><Relationship Id="rId2" Type="http://schemas.openxmlformats.org/officeDocument/2006/relationships/hyperlink" Target="https://baike.baidu.com/item/%E5%85%A8%E5%B1%80%E5%8F%98%E9%87%8F" TargetMode="External"/><Relationship Id="rId1" Type="http://schemas.openxmlformats.org/officeDocument/2006/relationships/slideLayout" Target="../slideLayouts/slideLayout13.xml"/><Relationship Id="rId6" Type="http://schemas.openxmlformats.org/officeDocument/2006/relationships/hyperlink" Target="https://baike.baidu.com/item/%E5%A4%9A%E5%A4%84%E7%90%86%E6%9C%BA%E7%B3%BB%E7%BB%9F" TargetMode="External"/><Relationship Id="rId5" Type="http://schemas.openxmlformats.org/officeDocument/2006/relationships/hyperlink" Target="https://baike.baidu.com/item/Linux/27050" TargetMode="External"/><Relationship Id="rId4" Type="http://schemas.openxmlformats.org/officeDocument/2006/relationships/hyperlink" Target="https://baike.baidu.com/item/%E6%8C%87%E9%92%88%E6%95%B0%E7%BB%8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82321" y="2292552"/>
            <a:ext cx="8305284" cy="3484376"/>
          </a:xfrm>
        </p:spPr>
        <p:txBody>
          <a:bodyPr>
            <a:normAutofit/>
          </a:bodyPr>
          <a:lstStyle/>
          <a:p>
            <a:pPr eaLnBrk="1" hangingPunct="1">
              <a:lnSpc>
                <a:spcPct val="135000"/>
              </a:lnSpc>
            </a:pPr>
            <a:br>
              <a:rPr lang="zh-CN" altLang="en-US" dirty="0">
                <a:solidFill>
                  <a:srgbClr val="FF0000"/>
                </a:solidFill>
                <a:latin typeface="SimSun" charset="-122"/>
                <a:ea typeface="SimSun" charset="-122"/>
                <a:cs typeface="SimSun" charset="-122"/>
              </a:rPr>
            </a:br>
            <a:endParaRPr lang="en-US" altLang="zh-CN" sz="3200" dirty="0">
              <a:solidFill>
                <a:srgbClr val="3333CC"/>
              </a:solidFill>
              <a:ea typeface="黑体" charset="-122"/>
            </a:endParaRPr>
          </a:p>
        </p:txBody>
      </p:sp>
      <p:sp>
        <p:nvSpPr>
          <p:cNvPr id="2" name="矩形 1"/>
          <p:cNvSpPr/>
          <p:nvPr/>
        </p:nvSpPr>
        <p:spPr>
          <a:xfrm>
            <a:off x="2902796" y="1523111"/>
            <a:ext cx="7494359" cy="923330"/>
          </a:xfrm>
          <a:prstGeom prst="rect">
            <a:avLst/>
          </a:prstGeom>
        </p:spPr>
        <p:txBody>
          <a:bodyPr wrap="none">
            <a:spAutoFit/>
          </a:bodyPr>
          <a:lstStyle/>
          <a:p>
            <a:r>
              <a:rPr lang="en-US" altLang="zh-CN" sz="5400" b="1" dirty="0">
                <a:solidFill>
                  <a:srgbClr val="FF0000"/>
                </a:solidFill>
                <a:latin typeface="Times New Roman" charset="0"/>
                <a:ea typeface="Times New Roman" charset="0"/>
                <a:cs typeface="Times New Roman" charset="0"/>
              </a:rPr>
              <a:t>Linux</a:t>
            </a:r>
            <a:r>
              <a:rPr lang="zh-CN" altLang="en-US" sz="5400" dirty="0">
                <a:solidFill>
                  <a:srgbClr val="FF0000"/>
                </a:solidFill>
                <a:latin typeface="SimHei" charset="-122"/>
                <a:ea typeface="SimHei" charset="-122"/>
                <a:cs typeface="SimHei" charset="-122"/>
              </a:rPr>
              <a:t>操作系统内核分析</a:t>
            </a:r>
            <a:endParaRPr lang="zh-CN" altLang="en-US" sz="5400" dirty="0"/>
          </a:p>
        </p:txBody>
      </p:sp>
    </p:spTree>
    <p:extLst>
      <p:ext uri="{BB962C8B-B14F-4D97-AF65-F5344CB8AC3E}">
        <p14:creationId xmlns:p14="http://schemas.microsoft.com/office/powerpoint/2010/main" val="93438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进程的描述</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500719"/>
          </a:xfrm>
          <a:prstGeom prst="rect">
            <a:avLst/>
          </a:prstGeom>
        </p:spPr>
        <p:txBody>
          <a:bodyPr wrap="square">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每个进程都属于一个进程组，进程组包含多个进程，其中一个是领导进程，领导进程的</a:t>
            </a:r>
            <a:r>
              <a:rPr lang="en-US" altLang="zh-CN" sz="2000" dirty="0">
                <a:solidFill>
                  <a:srgbClr val="FF0000"/>
                </a:solidFill>
                <a:latin typeface="微软雅黑" panose="020B0503020204020204" pitchFamily="34" charset="-122"/>
                <a:ea typeface="微软雅黑" panose="020B0503020204020204" pitchFamily="34" charset="-122"/>
              </a:rPr>
              <a:t>PID</a:t>
            </a:r>
            <a:r>
              <a:rPr lang="zh-CN" altLang="zh-CN" sz="2000" dirty="0">
                <a:solidFill>
                  <a:srgbClr val="FF0000"/>
                </a:solidFill>
                <a:latin typeface="微软雅黑" panose="020B0503020204020204" pitchFamily="34" charset="-122"/>
                <a:ea typeface="微软雅黑" panose="020B0503020204020204" pitchFamily="34" charset="-122"/>
              </a:rPr>
              <a:t>就是进程组的</a:t>
            </a:r>
            <a:r>
              <a:rPr lang="en-US" altLang="zh-CN" sz="2000" dirty="0">
                <a:solidFill>
                  <a:srgbClr val="FF0000"/>
                </a:solidFill>
                <a:latin typeface="微软雅黑" panose="020B0503020204020204" pitchFamily="34" charset="-122"/>
                <a:ea typeface="微软雅黑" panose="020B0503020204020204" pitchFamily="34" charset="-122"/>
              </a:rPr>
              <a:t>PID</a:t>
            </a:r>
            <a:r>
              <a:rPr lang="zh-CN"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zh-CN" altLang="zh-CN" sz="2000" dirty="0">
                <a:solidFill>
                  <a:srgbClr val="FF0000"/>
                </a:solidFill>
                <a:latin typeface="微软雅黑" panose="020B0503020204020204" pitchFamily="34" charset="-122"/>
                <a:ea typeface="微软雅黑" panose="020B0503020204020204" pitchFamily="34" charset="-122"/>
              </a:rPr>
              <a:t>运行命令</a:t>
            </a:r>
            <a:r>
              <a:rPr lang="en-US" altLang="zh-CN" sz="2000" dirty="0" err="1">
                <a:solidFill>
                  <a:srgbClr val="FF0000"/>
                </a:solidFill>
                <a:latin typeface="微软雅黑" panose="020B0503020204020204" pitchFamily="34" charset="-122"/>
                <a:ea typeface="微软雅黑" panose="020B0503020204020204" pitchFamily="34" charset="-122"/>
              </a:rPr>
              <a:t>ps</a:t>
            </a:r>
            <a:r>
              <a:rPr lang="en-US" altLang="zh-CN" sz="2000" dirty="0">
                <a:solidFill>
                  <a:srgbClr val="FF0000"/>
                </a:solidFill>
                <a:latin typeface="微软雅黑" panose="020B0503020204020204" pitchFamily="34" charset="-122"/>
                <a:ea typeface="微软雅黑" panose="020B0503020204020204" pitchFamily="34" charset="-122"/>
              </a:rPr>
              <a:t> -o </a:t>
            </a:r>
            <a:r>
              <a:rPr lang="en-US" altLang="zh-CN" sz="2000" dirty="0" err="1">
                <a:solidFill>
                  <a:srgbClr val="FF0000"/>
                </a:solidFill>
                <a:latin typeface="微软雅黑" panose="020B0503020204020204" pitchFamily="34" charset="-122"/>
                <a:ea typeface="微软雅黑" panose="020B0503020204020204" pitchFamily="34" charset="-122"/>
              </a:rPr>
              <a:t>pid,pgid,ppid,comm</a:t>
            </a:r>
            <a:r>
              <a:rPr lang="en-US" altLang="zh-CN" sz="2000" dirty="0">
                <a:solidFill>
                  <a:srgbClr val="FF0000"/>
                </a:solidFill>
                <a:latin typeface="微软雅黑" panose="020B0503020204020204" pitchFamily="34" charset="-122"/>
                <a:ea typeface="微软雅黑" panose="020B0503020204020204" pitchFamily="34" charset="-122"/>
              </a:rPr>
              <a:t> | cat</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PID  PGID  PPID COMMAND</a:t>
            </a:r>
            <a:endParaRPr lang="zh-CN" altLang="zh-CN" sz="2000" dirty="0">
              <a:solidFill>
                <a:srgbClr val="00206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17763 17763 17751 bash</a:t>
            </a:r>
            <a:endParaRPr lang="zh-CN" altLang="zh-CN" sz="2000" dirty="0">
              <a:solidFill>
                <a:srgbClr val="00206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18534 18534 17763 </a:t>
            </a:r>
            <a:r>
              <a:rPr lang="en-US" altLang="zh-CN" sz="2000" dirty="0" err="1">
                <a:solidFill>
                  <a:srgbClr val="002060"/>
                </a:solidFill>
                <a:latin typeface="微软雅黑" panose="020B0503020204020204" pitchFamily="34" charset="-122"/>
                <a:ea typeface="微软雅黑" panose="020B0503020204020204" pitchFamily="34" charset="-122"/>
              </a:rPr>
              <a:t>ps</a:t>
            </a:r>
            <a:endParaRPr lang="zh-CN" altLang="zh-CN" sz="2000" dirty="0">
              <a:solidFill>
                <a:srgbClr val="00206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18535 18534 17763 cat</a:t>
            </a:r>
          </a:p>
          <a:p>
            <a:endParaRPr lang="en-US"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ps</a:t>
            </a:r>
            <a:r>
              <a:rPr lang="zh-CN" altLang="zh-CN" sz="2000" dirty="0">
                <a:solidFill>
                  <a:srgbClr val="FF0000"/>
                </a:solidFill>
                <a:latin typeface="微软雅黑" panose="020B0503020204020204" pitchFamily="34" charset="-122"/>
                <a:ea typeface="微软雅黑" panose="020B0503020204020204" pitchFamily="34" charset="-122"/>
              </a:rPr>
              <a:t>和</a:t>
            </a:r>
            <a:r>
              <a:rPr lang="en-US" altLang="zh-CN" sz="2000" dirty="0">
                <a:solidFill>
                  <a:srgbClr val="FF0000"/>
                </a:solidFill>
                <a:latin typeface="微软雅黑" panose="020B0503020204020204" pitchFamily="34" charset="-122"/>
                <a:ea typeface="微软雅黑" panose="020B0503020204020204" pitchFamily="34" charset="-122"/>
              </a:rPr>
              <a:t>cat</a:t>
            </a:r>
            <a:r>
              <a:rPr lang="zh-CN" altLang="zh-CN" sz="2000" dirty="0">
                <a:solidFill>
                  <a:srgbClr val="FF0000"/>
                </a:solidFill>
                <a:latin typeface="微软雅黑" panose="020B0503020204020204" pitchFamily="34" charset="-122"/>
                <a:ea typeface="微软雅黑" panose="020B0503020204020204" pitchFamily="34" charset="-122"/>
              </a:rPr>
              <a:t>都是</a:t>
            </a:r>
            <a:r>
              <a:rPr lang="en-US" altLang="zh-CN" sz="2000" dirty="0">
                <a:solidFill>
                  <a:srgbClr val="FF0000"/>
                </a:solidFill>
                <a:latin typeface="微软雅黑" panose="020B0503020204020204" pitchFamily="34" charset="-122"/>
                <a:ea typeface="微软雅黑" panose="020B0503020204020204" pitchFamily="34" charset="-122"/>
              </a:rPr>
              <a:t>bash</a:t>
            </a:r>
            <a:r>
              <a:rPr lang="zh-CN" altLang="zh-CN" sz="2000" dirty="0">
                <a:solidFill>
                  <a:srgbClr val="FF0000"/>
                </a:solidFill>
                <a:latin typeface="微软雅黑" panose="020B0503020204020204" pitchFamily="34" charset="-122"/>
                <a:ea typeface="微软雅黑" panose="020B0503020204020204" pitchFamily="34" charset="-122"/>
              </a:rPr>
              <a:t>的子进程。进程组的领导进程的</a:t>
            </a:r>
            <a:r>
              <a:rPr lang="en-US" altLang="zh-CN" sz="2000" dirty="0">
                <a:solidFill>
                  <a:srgbClr val="FF0000"/>
                </a:solidFill>
                <a:latin typeface="微软雅黑" panose="020B0503020204020204" pitchFamily="34" charset="-122"/>
                <a:ea typeface="微软雅黑" panose="020B0503020204020204" pitchFamily="34" charset="-122"/>
              </a:rPr>
              <a:t>PID</a:t>
            </a:r>
            <a:r>
              <a:rPr lang="zh-CN" altLang="zh-CN" sz="2000" dirty="0">
                <a:solidFill>
                  <a:srgbClr val="FF0000"/>
                </a:solidFill>
                <a:latin typeface="微软雅黑" panose="020B0503020204020204" pitchFamily="34" charset="-122"/>
                <a:ea typeface="微软雅黑" panose="020B0503020204020204" pitchFamily="34" charset="-122"/>
              </a:rPr>
              <a:t>成为进程组</a:t>
            </a:r>
            <a:r>
              <a:rPr lang="en-US" altLang="zh-CN" sz="2000" dirty="0">
                <a:solidFill>
                  <a:srgbClr val="FF0000"/>
                </a:solidFill>
                <a:latin typeface="微软雅黑" panose="020B0503020204020204" pitchFamily="34" charset="-122"/>
                <a:ea typeface="微软雅黑" panose="020B0503020204020204" pitchFamily="34" charset="-122"/>
              </a:rPr>
              <a:t>ID</a:t>
            </a:r>
            <a:r>
              <a:rPr lang="zh-CN" altLang="zh-CN" sz="2000" dirty="0">
                <a:solidFill>
                  <a:srgbClr val="FF0000"/>
                </a:solidFill>
                <a:latin typeface="微软雅黑" panose="020B0503020204020204" pitchFamily="34" charset="-122"/>
                <a:ea typeface="微软雅黑" panose="020B0503020204020204" pitchFamily="34" charset="-122"/>
              </a:rPr>
              <a:t>。领导进程可以先终结。此时进程组依然存在，并持有相同的</a:t>
            </a:r>
            <a:r>
              <a:rPr lang="en-US" altLang="zh-CN" sz="2000" dirty="0">
                <a:solidFill>
                  <a:srgbClr val="FF0000"/>
                </a:solidFill>
                <a:latin typeface="微软雅黑" panose="020B0503020204020204" pitchFamily="34" charset="-122"/>
                <a:ea typeface="微软雅黑" panose="020B0503020204020204" pitchFamily="34" charset="-122"/>
              </a:rPr>
              <a:t>PGID</a:t>
            </a:r>
            <a:r>
              <a:rPr lang="zh-CN" altLang="zh-CN" sz="2000" dirty="0">
                <a:solidFill>
                  <a:srgbClr val="FF0000"/>
                </a:solidFill>
                <a:latin typeface="微软雅黑" panose="020B0503020204020204" pitchFamily="34" charset="-122"/>
                <a:ea typeface="微软雅黑" panose="020B0503020204020204" pitchFamily="34" charset="-122"/>
              </a:rPr>
              <a:t>，直到进程组中最后一个进程终结。</a:t>
            </a:r>
            <a:endParaRPr lang="en-US" altLang="zh-CN" sz="2000" dirty="0">
              <a:solidFill>
                <a:srgbClr val="FF0000"/>
              </a:solidFill>
              <a:latin typeface="微软雅黑" panose="020B0503020204020204" pitchFamily="34" charset="-122"/>
              <a:ea typeface="微软雅黑" panose="020B0503020204020204" pitchFamily="34" charset="-122"/>
            </a:endParaRPr>
          </a:p>
          <a:p>
            <a:endParaRPr lang="zh-CN" altLang="zh-CN" sz="2000" dirty="0">
              <a:solidFill>
                <a:srgbClr val="FF0000"/>
              </a:solidFill>
              <a:latin typeface="微软雅黑" panose="020B0503020204020204" pitchFamily="34" charset="-122"/>
              <a:ea typeface="微软雅黑" panose="020B0503020204020204" pitchFamily="34" charset="-122"/>
            </a:endParaRPr>
          </a:p>
          <a:p>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C3E583B-77D8-4040-9E86-63E4819603F7}"/>
              </a:ext>
            </a:extLst>
          </p:cNvPr>
          <p:cNvPicPr>
            <a:picLocks noChangeAspect="1"/>
          </p:cNvPicPr>
          <p:nvPr/>
        </p:nvPicPr>
        <p:blipFill>
          <a:blip r:embed="rId2"/>
          <a:stretch>
            <a:fillRect/>
          </a:stretch>
        </p:blipFill>
        <p:spPr>
          <a:xfrm>
            <a:off x="3127513" y="4295775"/>
            <a:ext cx="4982817" cy="2562225"/>
          </a:xfrm>
          <a:prstGeom prst="rect">
            <a:avLst/>
          </a:prstGeom>
        </p:spPr>
      </p:pic>
    </p:spTree>
    <p:extLst>
      <p:ext uri="{BB962C8B-B14F-4D97-AF65-F5344CB8AC3E}">
        <p14:creationId xmlns:p14="http://schemas.microsoft.com/office/powerpoint/2010/main" val="126612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进程的描述</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854936"/>
          </a:xfrm>
          <a:prstGeom prst="rect">
            <a:avLst/>
          </a:prstGeom>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400" dirty="0">
                <a:solidFill>
                  <a:srgbClr val="34A509"/>
                </a:solidFill>
                <a:latin typeface="微软雅黑" panose="020B0503020204020204" pitchFamily="34" charset="-122"/>
                <a:ea typeface="微软雅黑" panose="020B0503020204020204" pitchFamily="34" charset="-122"/>
              </a:rPr>
              <a:t>5</a:t>
            </a:r>
            <a:r>
              <a:rPr lang="zh-CN" altLang="en-US" sz="2400" dirty="0">
                <a:solidFill>
                  <a:srgbClr val="34A509"/>
                </a:solidFill>
                <a:latin typeface="微软雅黑" panose="020B0503020204020204" pitchFamily="34" charset="-122"/>
                <a:ea typeface="微软雅黑" panose="020B0503020204020204" pitchFamily="34" charset="-122"/>
              </a:rPr>
              <a:t>、进程状态 ： 任务状态，退出代码，退出信号等。</a:t>
            </a:r>
            <a:r>
              <a:rPr lang="en-US" altLang="zh-CN" sz="2400" dirty="0">
                <a:solidFill>
                  <a:srgbClr val="002060"/>
                </a:solidFill>
                <a:latin typeface="微软雅黑" panose="020B0503020204020204" pitchFamily="34" charset="-122"/>
                <a:ea typeface="微软雅黑" panose="020B0503020204020204" pitchFamily="34" charset="-122"/>
              </a:rPr>
              <a:t>volatile long state;  </a:t>
            </a:r>
            <a:endParaRPr lang="zh-CN"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   int </a:t>
            </a:r>
            <a:r>
              <a:rPr lang="en-US" altLang="zh-CN" sz="2400" dirty="0" err="1">
                <a:solidFill>
                  <a:srgbClr val="002060"/>
                </a:solidFill>
                <a:latin typeface="微软雅黑" panose="020B0503020204020204" pitchFamily="34" charset="-122"/>
                <a:ea typeface="微软雅黑" panose="020B0503020204020204" pitchFamily="34" charset="-122"/>
              </a:rPr>
              <a:t>exit_state</a:t>
            </a:r>
            <a:r>
              <a:rPr lang="en-US" altLang="zh-CN" sz="2400" dirty="0">
                <a:solidFill>
                  <a:srgbClr val="002060"/>
                </a:solidFill>
                <a:latin typeface="微软雅黑" panose="020B0503020204020204" pitchFamily="34" charset="-122"/>
                <a:ea typeface="微软雅黑" panose="020B0503020204020204" pitchFamily="34" charset="-122"/>
              </a:rPr>
              <a:t>;   </a:t>
            </a:r>
            <a:endParaRPr lang="zh-CN" altLang="zh-CN" sz="24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#define TASK_RUNNING       0   //TASK_RUNNING</a:t>
            </a:r>
            <a:r>
              <a:rPr lang="zh-CN" altLang="zh-CN" sz="2000" dirty="0">
                <a:solidFill>
                  <a:srgbClr val="FF0000"/>
                </a:solidFill>
                <a:latin typeface="微软雅黑" panose="020B0503020204020204" pitchFamily="34" charset="-122"/>
                <a:ea typeface="微软雅黑" panose="020B0503020204020204" pitchFamily="34" charset="-122"/>
              </a:rPr>
              <a:t>表示进程正在执行</a:t>
            </a:r>
            <a:r>
              <a:rPr lang="zh-CN" altLang="en-US" sz="2000" dirty="0">
                <a:solidFill>
                  <a:srgbClr val="FF0000"/>
                </a:solidFill>
                <a:latin typeface="微软雅黑" panose="020B0503020204020204" pitchFamily="34" charset="-122"/>
                <a:ea typeface="微软雅黑" panose="020B0503020204020204" pitchFamily="34" charset="-122"/>
              </a:rPr>
              <a:t>或</a:t>
            </a:r>
            <a:r>
              <a:rPr lang="zh-CN" altLang="zh-CN" sz="2000" dirty="0">
                <a:solidFill>
                  <a:srgbClr val="FF0000"/>
                </a:solidFill>
                <a:latin typeface="微软雅黑" panose="020B0503020204020204" pitchFamily="34" charset="-122"/>
                <a:ea typeface="微软雅黑" panose="020B0503020204020204" pitchFamily="34" charset="-122"/>
              </a:rPr>
              <a:t>要准备执行。</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#define TASK_INTERRUPTIBLE  1   //TASK_INTERRUPTIBLE</a:t>
            </a:r>
            <a:r>
              <a:rPr lang="zh-CN" altLang="zh-CN" sz="2000" dirty="0">
                <a:solidFill>
                  <a:srgbClr val="FF0000"/>
                </a:solidFill>
                <a:latin typeface="微软雅黑" panose="020B0503020204020204" pitchFamily="34" charset="-122"/>
                <a:ea typeface="微软雅黑" panose="020B0503020204020204" pitchFamily="34" charset="-122"/>
              </a:rPr>
              <a:t>表示进程被阻塞</a:t>
            </a:r>
            <a:r>
              <a:rPr lang="zh-CN" altLang="en-US" sz="2000" dirty="0">
                <a:solidFill>
                  <a:srgbClr val="FF0000"/>
                </a:solidFill>
                <a:latin typeface="微软雅黑" panose="020B0503020204020204" pitchFamily="34" charset="-122"/>
                <a:ea typeface="微软雅黑" panose="020B0503020204020204" pitchFamily="34" charset="-122"/>
              </a:rPr>
              <a:t>。</a:t>
            </a:r>
            <a:endParaRPr lang="zh-CN"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#define TASK_UNINTERRUPTIBLE   2 //</a:t>
            </a:r>
            <a:r>
              <a:rPr lang="zh-CN" altLang="en-US" sz="2000" dirty="0">
                <a:solidFill>
                  <a:srgbClr val="FF0000"/>
                </a:solidFill>
                <a:latin typeface="微软雅黑" panose="020B0503020204020204" pitchFamily="34" charset="-122"/>
                <a:ea typeface="微软雅黑" panose="020B0503020204020204" pitchFamily="34" charset="-122"/>
              </a:rPr>
              <a:t>只能由</a:t>
            </a:r>
            <a:r>
              <a:rPr lang="en-US" altLang="zh-CN" sz="2000" dirty="0" err="1">
                <a:solidFill>
                  <a:srgbClr val="FF0000"/>
                </a:solidFill>
                <a:latin typeface="微软雅黑" panose="020B0503020204020204" pitchFamily="34" charset="-122"/>
                <a:ea typeface="微软雅黑" panose="020B0503020204020204" pitchFamily="34" charset="-122"/>
              </a:rPr>
              <a:t>wake_up</a:t>
            </a:r>
            <a:r>
              <a:rPr lang="en-US" altLang="zh-CN" sz="2000" dirty="0">
                <a:solidFill>
                  <a:srgbClr val="FF0000"/>
                </a:solidFill>
                <a:latin typeface="微软雅黑" panose="020B0503020204020204" pitchFamily="34" charset="-122"/>
                <a:ea typeface="微软雅黑" panose="020B0503020204020204" pitchFamily="34" charset="-122"/>
              </a:rPr>
              <a:t>()</a:t>
            </a:r>
            <a:endParaRPr lang="zh-CN"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#define __TASK_STOPPED      4   // __TASK_STOPPED</a:t>
            </a:r>
            <a:r>
              <a:rPr lang="zh-CN" altLang="zh-CN" sz="2000" dirty="0">
                <a:solidFill>
                  <a:srgbClr val="FF0000"/>
                </a:solidFill>
                <a:latin typeface="微软雅黑" panose="020B0503020204020204" pitchFamily="34" charset="-122"/>
                <a:ea typeface="微软雅黑" panose="020B0503020204020204" pitchFamily="34" charset="-122"/>
              </a:rPr>
              <a:t>表示进程被停止执行。</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#define __TASK_TRACED       8  //__TASK_TRACED</a:t>
            </a:r>
            <a:r>
              <a:rPr lang="zh-CN" altLang="zh-CN" sz="2000" dirty="0">
                <a:solidFill>
                  <a:srgbClr val="FF0000"/>
                </a:solidFill>
                <a:latin typeface="微软雅黑" panose="020B0503020204020204" pitchFamily="34" charset="-122"/>
                <a:ea typeface="微软雅黑" panose="020B0503020204020204" pitchFamily="34" charset="-122"/>
              </a:rPr>
              <a:t>表示进程被</a:t>
            </a:r>
            <a:r>
              <a:rPr lang="en-US" altLang="zh-CN" sz="2000" dirty="0">
                <a:solidFill>
                  <a:srgbClr val="FF0000"/>
                </a:solidFill>
                <a:latin typeface="微软雅黑" panose="020B0503020204020204" pitchFamily="34" charset="-122"/>
                <a:ea typeface="微软雅黑" panose="020B0503020204020204" pitchFamily="34" charset="-122"/>
              </a:rPr>
              <a:t>debugger</a:t>
            </a:r>
            <a:r>
              <a:rPr lang="zh-CN" altLang="zh-CN" sz="2000" dirty="0">
                <a:solidFill>
                  <a:srgbClr val="FF0000"/>
                </a:solidFill>
                <a:latin typeface="微软雅黑" panose="020B0503020204020204" pitchFamily="34" charset="-122"/>
                <a:ea typeface="微软雅黑" panose="020B0503020204020204" pitchFamily="34" charset="-122"/>
              </a:rPr>
              <a:t>等进程监视。</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#define EXIT_ZOMBIE     16  //EXIT_ZOMBIE</a:t>
            </a:r>
            <a:r>
              <a:rPr lang="zh-CN" altLang="zh-CN" sz="2000" dirty="0">
                <a:solidFill>
                  <a:srgbClr val="FF0000"/>
                </a:solidFill>
                <a:latin typeface="微软雅黑" panose="020B0503020204020204" pitchFamily="34" charset="-122"/>
                <a:ea typeface="微软雅黑" panose="020B0503020204020204" pitchFamily="34" charset="-122"/>
              </a:rPr>
              <a:t>表示进程的执行被终止，但是其父进程还没有使用</a:t>
            </a:r>
            <a:r>
              <a:rPr lang="en-US" altLang="zh-CN" sz="2000" dirty="0">
                <a:solidFill>
                  <a:srgbClr val="FF0000"/>
                </a:solidFill>
                <a:latin typeface="微软雅黑" panose="020B0503020204020204" pitchFamily="34" charset="-122"/>
                <a:ea typeface="微软雅黑" panose="020B0503020204020204" pitchFamily="34" charset="-122"/>
              </a:rPr>
              <a:t>wait()</a:t>
            </a:r>
            <a:r>
              <a:rPr lang="zh-CN" altLang="zh-CN" sz="2000" dirty="0">
                <a:solidFill>
                  <a:srgbClr val="FF0000"/>
                </a:solidFill>
                <a:latin typeface="微软雅黑" panose="020B0503020204020204" pitchFamily="34" charset="-122"/>
                <a:ea typeface="微软雅黑" panose="020B0503020204020204" pitchFamily="34" charset="-122"/>
              </a:rPr>
              <a:t>等系统调用来获知它的终止信息。</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#define EXIT_DEAD       32   EXIT_DEAD</a:t>
            </a:r>
            <a:r>
              <a:rPr lang="zh-CN" altLang="zh-CN" sz="2000" dirty="0">
                <a:solidFill>
                  <a:srgbClr val="FF0000"/>
                </a:solidFill>
                <a:latin typeface="微软雅黑" panose="020B0503020204020204" pitchFamily="34" charset="-122"/>
                <a:ea typeface="微软雅黑" panose="020B0503020204020204" pitchFamily="34" charset="-122"/>
              </a:rPr>
              <a:t>表示进程的最终状态。</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#define TASK_DEAD       64  </a:t>
            </a:r>
            <a:endParaRPr lang="zh-CN"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#define TASK_WAKEKILL       128  </a:t>
            </a:r>
            <a:endParaRPr lang="zh-CN"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#define TASK_WAKING     256 </a:t>
            </a:r>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2344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进程的描述</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947269"/>
          </a:xfrm>
          <a:prstGeom prst="rect">
            <a:avLst/>
          </a:prstGeom>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400" dirty="0">
                <a:solidFill>
                  <a:srgbClr val="34A509"/>
                </a:solidFill>
                <a:latin typeface="微软雅黑" panose="020B0503020204020204" pitchFamily="34" charset="-122"/>
                <a:ea typeface="微软雅黑" panose="020B0503020204020204" pitchFamily="34" charset="-122"/>
              </a:rPr>
              <a:t>6</a:t>
            </a:r>
            <a:r>
              <a:rPr lang="zh-CN" altLang="en-US" sz="2400" dirty="0">
                <a:solidFill>
                  <a:srgbClr val="34A509"/>
                </a:solidFill>
                <a:latin typeface="微软雅黑" panose="020B0503020204020204" pitchFamily="34" charset="-122"/>
                <a:ea typeface="微软雅黑" panose="020B0503020204020204" pitchFamily="34" charset="-122"/>
              </a:rPr>
              <a:t>、进程双向链表结构</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PCB</a:t>
            </a:r>
            <a:r>
              <a:rPr lang="zh-CN" altLang="zh-CN" sz="2000" dirty="0">
                <a:solidFill>
                  <a:srgbClr val="FF0000"/>
                </a:solidFill>
                <a:latin typeface="微软雅黑" panose="020B0503020204020204" pitchFamily="34" charset="-122"/>
                <a:ea typeface="微软雅黑" panose="020B0503020204020204" pitchFamily="34" charset="-122"/>
              </a:rPr>
              <a:t>组成一个环形结构，系统中实际存在的进程数由其定义的</a:t>
            </a:r>
            <a:r>
              <a:rPr lang="en-US" altLang="zh-CN" sz="2000" u="sng" dirty="0" err="1">
                <a:solidFill>
                  <a:srgbClr val="FF0000"/>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全局变量</a:t>
            </a:r>
            <a:r>
              <a:rPr lang="en-US" altLang="zh-CN" sz="2000" dirty="0" err="1">
                <a:solidFill>
                  <a:srgbClr val="FF0000"/>
                </a:solidFill>
                <a:latin typeface="微软雅黑" panose="020B0503020204020204" pitchFamily="34" charset="-122"/>
                <a:ea typeface="微软雅黑" panose="020B0503020204020204" pitchFamily="34" charset="-122"/>
              </a:rPr>
              <a:t>nr_task</a:t>
            </a:r>
            <a:r>
              <a:rPr lang="zh-CN" altLang="zh-CN" sz="2000" dirty="0">
                <a:solidFill>
                  <a:srgbClr val="FF0000"/>
                </a:solidFill>
                <a:latin typeface="微软雅黑" panose="020B0503020204020204" pitchFamily="34" charset="-122"/>
                <a:ea typeface="微软雅黑" panose="020B0503020204020204" pitchFamily="34" charset="-122"/>
              </a:rPr>
              <a:t>来动态记录。结构数组：</a:t>
            </a:r>
            <a:r>
              <a:rPr lang="en-US" altLang="zh-CN" sz="2000" dirty="0">
                <a:solidFill>
                  <a:srgbClr val="FF0000"/>
                </a:solidFill>
                <a:latin typeface="微软雅黑" panose="020B0503020204020204" pitchFamily="34" charset="-122"/>
                <a:ea typeface="微软雅黑" panose="020B0503020204020204" pitchFamily="34" charset="-122"/>
              </a:rPr>
              <a:t>struct </a:t>
            </a:r>
            <a:r>
              <a:rPr lang="en-US" altLang="zh-CN" sz="2000" dirty="0" err="1">
                <a:solidFill>
                  <a:srgbClr val="FF0000"/>
                </a:solidFill>
                <a:latin typeface="微软雅黑" panose="020B0503020204020204" pitchFamily="34" charset="-122"/>
                <a:ea typeface="微软雅黑" panose="020B0503020204020204" pitchFamily="34" charset="-122"/>
              </a:rPr>
              <a:t>task_struct</a:t>
            </a:r>
            <a:r>
              <a:rPr lang="en-US" altLang="zh-CN" sz="2000" dirty="0">
                <a:solidFill>
                  <a:srgbClr val="FF0000"/>
                </a:solidFill>
                <a:latin typeface="微软雅黑" panose="020B0503020204020204" pitchFamily="34" charset="-122"/>
                <a:ea typeface="微软雅黑" panose="020B0503020204020204" pitchFamily="34" charset="-122"/>
              </a:rPr>
              <a:t>*task[NR_TASK]={&amp;</a:t>
            </a:r>
            <a:r>
              <a:rPr lang="en-US" altLang="zh-CN" sz="2000" dirty="0" err="1">
                <a:solidFill>
                  <a:srgbClr val="FF0000"/>
                </a:solidFill>
                <a:latin typeface="微软雅黑" panose="020B0503020204020204" pitchFamily="34" charset="-122"/>
                <a:ea typeface="微软雅黑" panose="020B0503020204020204" pitchFamily="34" charset="-122"/>
              </a:rPr>
              <a:t>init_task</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来记录指向各</a:t>
            </a:r>
            <a:r>
              <a:rPr lang="en-US" altLang="zh-CN" sz="2000" dirty="0">
                <a:solidFill>
                  <a:srgbClr val="FF0000"/>
                </a:solidFill>
                <a:latin typeface="微软雅黑" panose="020B0503020204020204" pitchFamily="34" charset="-122"/>
                <a:ea typeface="微软雅黑" panose="020B0503020204020204" pitchFamily="34" charset="-122"/>
              </a:rPr>
              <a:t>PCB</a:t>
            </a:r>
            <a:r>
              <a:rPr lang="zh-CN" altLang="zh-CN" sz="2000" dirty="0">
                <a:solidFill>
                  <a:srgbClr val="FF0000"/>
                </a:solidFill>
                <a:latin typeface="微软雅黑" panose="020B0503020204020204" pitchFamily="34" charset="-122"/>
                <a:ea typeface="微软雅黑" panose="020B0503020204020204" pitchFamily="34" charset="-122"/>
              </a:rPr>
              <a:t>的</a:t>
            </a:r>
            <a:r>
              <a:rPr lang="en-US" altLang="zh-CN" sz="2000" u="sng" dirty="0" err="1">
                <a:solidFill>
                  <a:srgbClr val="FF0000"/>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指针</a:t>
            </a:r>
            <a:r>
              <a:rPr lang="zh-CN" altLang="zh-CN" sz="2000" dirty="0">
                <a:solidFill>
                  <a:srgbClr val="FF0000"/>
                </a:solidFill>
                <a:latin typeface="微软雅黑" panose="020B0503020204020204" pitchFamily="34" charset="-122"/>
                <a:ea typeface="微软雅黑" panose="020B0503020204020204" pitchFamily="34" charset="-122"/>
              </a:rPr>
              <a:t>，该指针数组定义于</a:t>
            </a:r>
            <a:r>
              <a:rPr lang="en-US" altLang="zh-CN" sz="2000" dirty="0">
                <a:solidFill>
                  <a:srgbClr val="FF0000"/>
                </a:solidFill>
                <a:latin typeface="微软雅黑" panose="020B0503020204020204" pitchFamily="34" charset="-122"/>
                <a:ea typeface="微软雅黑" panose="020B0503020204020204" pitchFamily="34" charset="-122"/>
              </a:rPr>
              <a:t>/kernel/</a:t>
            </a:r>
            <a:r>
              <a:rPr lang="en-US" altLang="zh-CN" sz="2000" dirty="0" err="1">
                <a:solidFill>
                  <a:srgbClr val="FF0000"/>
                </a:solidFill>
                <a:latin typeface="微软雅黑" panose="020B0503020204020204" pitchFamily="34" charset="-122"/>
                <a:ea typeface="微软雅黑" panose="020B0503020204020204" pitchFamily="34" charset="-122"/>
              </a:rPr>
              <a:t>sched.c</a:t>
            </a:r>
            <a:r>
              <a:rPr lang="zh-CN" altLang="zh-CN" sz="2000" dirty="0">
                <a:solidFill>
                  <a:srgbClr val="FF0000"/>
                </a:solidFill>
                <a:latin typeface="微软雅黑" panose="020B0503020204020204" pitchFamily="34" charset="-122"/>
                <a:ea typeface="微软雅黑" panose="020B0503020204020204" pitchFamily="34" charset="-122"/>
              </a:rPr>
              <a:t>中。</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在创建一个新进程时，系统在内存中申请一个空的</a:t>
            </a:r>
            <a:r>
              <a:rPr lang="en-US" altLang="zh-CN" sz="2000" dirty="0" err="1">
                <a:solidFill>
                  <a:srgbClr val="FF0000"/>
                </a:solidFill>
                <a:latin typeface="微软雅黑" panose="020B0503020204020204" pitchFamily="34" charset="-122"/>
                <a:ea typeface="微软雅黑" panose="020B0503020204020204" pitchFamily="34" charset="-122"/>
              </a:rPr>
              <a:t>task_struct</a:t>
            </a:r>
            <a:r>
              <a:rPr lang="zh-CN" altLang="zh-CN" sz="2000" dirty="0">
                <a:solidFill>
                  <a:srgbClr val="FF0000"/>
                </a:solidFill>
                <a:latin typeface="微软雅黑" panose="020B0503020204020204" pitchFamily="34" charset="-122"/>
                <a:ea typeface="微软雅黑" panose="020B0503020204020204" pitchFamily="34" charset="-122"/>
              </a:rPr>
              <a:t>区，即空闲</a:t>
            </a:r>
            <a:r>
              <a:rPr lang="en-US" altLang="zh-CN" sz="2000" dirty="0">
                <a:solidFill>
                  <a:srgbClr val="FF0000"/>
                </a:solidFill>
                <a:latin typeface="微软雅黑" panose="020B0503020204020204" pitchFamily="34" charset="-122"/>
                <a:ea typeface="微软雅黑" panose="020B0503020204020204" pitchFamily="34" charset="-122"/>
              </a:rPr>
              <a:t>PCB</a:t>
            </a:r>
            <a:r>
              <a:rPr lang="zh-CN" altLang="zh-CN" sz="2000" dirty="0">
                <a:solidFill>
                  <a:srgbClr val="FF0000"/>
                </a:solidFill>
                <a:latin typeface="微软雅黑" panose="020B0503020204020204" pitchFamily="34" charset="-122"/>
                <a:ea typeface="微软雅黑" panose="020B0503020204020204" pitchFamily="34" charset="-122"/>
              </a:rPr>
              <a:t>块，并填入所需信息。同时将指向该结构的指针填入到</a:t>
            </a:r>
            <a:r>
              <a:rPr lang="en-US" altLang="zh-CN" sz="2000" dirty="0">
                <a:solidFill>
                  <a:srgbClr val="FF0000"/>
                </a:solidFill>
                <a:latin typeface="微软雅黑" panose="020B0503020204020204" pitchFamily="34" charset="-122"/>
                <a:ea typeface="微软雅黑" panose="020B0503020204020204" pitchFamily="34" charset="-122"/>
              </a:rPr>
              <a:t>task[]</a:t>
            </a:r>
            <a:r>
              <a:rPr lang="zh-CN" altLang="zh-CN" sz="2000" dirty="0">
                <a:solidFill>
                  <a:srgbClr val="FF0000"/>
                </a:solidFill>
                <a:latin typeface="微软雅黑" panose="020B0503020204020204" pitchFamily="34" charset="-122"/>
                <a:ea typeface="微软雅黑" panose="020B0503020204020204" pitchFamily="34" charset="-122"/>
              </a:rPr>
              <a:t>数组中。当前处于运行状态进程的</a:t>
            </a:r>
            <a:r>
              <a:rPr lang="en-US" altLang="zh-CN" sz="2000" dirty="0">
                <a:solidFill>
                  <a:srgbClr val="FF0000"/>
                </a:solidFill>
                <a:latin typeface="微软雅黑" panose="020B0503020204020204" pitchFamily="34" charset="-122"/>
                <a:ea typeface="微软雅黑" panose="020B0503020204020204" pitchFamily="34" charset="-122"/>
              </a:rPr>
              <a:t>PCB</a:t>
            </a:r>
            <a:r>
              <a:rPr lang="zh-CN" altLang="zh-CN" sz="2000" dirty="0">
                <a:solidFill>
                  <a:srgbClr val="FF0000"/>
                </a:solidFill>
                <a:latin typeface="微软雅黑" panose="020B0503020204020204" pitchFamily="34" charset="-122"/>
                <a:ea typeface="微软雅黑" panose="020B0503020204020204" pitchFamily="34" charset="-122"/>
              </a:rPr>
              <a:t>用</a:t>
            </a:r>
            <a:r>
              <a:rPr lang="en-US" altLang="zh-CN" sz="2000" u="sng" dirty="0" err="1">
                <a:solidFill>
                  <a:srgbClr val="FF0000"/>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指针数组</a:t>
            </a:r>
            <a:r>
              <a:rPr lang="en-US" altLang="zh-CN" sz="2000" dirty="0" err="1">
                <a:solidFill>
                  <a:srgbClr val="FF0000"/>
                </a:solidFill>
                <a:latin typeface="微软雅黑" panose="020B0503020204020204" pitchFamily="34" charset="-122"/>
                <a:ea typeface="微软雅黑" panose="020B0503020204020204" pitchFamily="34" charset="-122"/>
              </a:rPr>
              <a:t>current_set</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来指出。这是因为</a:t>
            </a:r>
            <a:r>
              <a:rPr lang="en-US" altLang="zh-CN" sz="2000" u="sng" dirty="0">
                <a:solidFill>
                  <a:srgbClr val="FF0000"/>
                </a:solidFill>
                <a:latin typeface="微软雅黑" panose="020B0503020204020204" pitchFamily="34" charset="-122"/>
                <a:ea typeface="微软雅黑" panose="020B0503020204020204" pitchFamily="34" charset="-122"/>
                <a:hlinkClick r:id="rId5">
                  <a:extLst>
                    <a:ext uri="{A12FA001-AC4F-418D-AE19-62706E023703}">
                      <ahyp:hlinkClr xmlns:ahyp="http://schemas.microsoft.com/office/drawing/2018/hyperlinkcolor" val="tx"/>
                    </a:ext>
                  </a:extLst>
                </a:hlinkClick>
              </a:rPr>
              <a:t>Linux</a:t>
            </a:r>
            <a:r>
              <a:rPr lang="zh-CN" altLang="zh-CN" sz="2000" dirty="0">
                <a:solidFill>
                  <a:srgbClr val="FF0000"/>
                </a:solidFill>
                <a:latin typeface="微软雅黑" panose="020B0503020204020204" pitchFamily="34" charset="-122"/>
                <a:ea typeface="微软雅黑" panose="020B0503020204020204" pitchFamily="34" charset="-122"/>
              </a:rPr>
              <a:t>支持</a:t>
            </a:r>
            <a:r>
              <a:rPr lang="en-US" altLang="zh-CN" sz="2000" u="sng" dirty="0" err="1">
                <a:solidFill>
                  <a:srgbClr val="FF0000"/>
                </a:solidFill>
                <a:latin typeface="微软雅黑" panose="020B0503020204020204" pitchFamily="34" charset="-122"/>
                <a:ea typeface="微软雅黑" panose="020B0503020204020204" pitchFamily="34" charset="-122"/>
                <a:hlinkClick r:id="rId6">
                  <a:extLst>
                    <a:ext uri="{A12FA001-AC4F-418D-AE19-62706E023703}">
                      <ahyp:hlinkClr xmlns:ahyp="http://schemas.microsoft.com/office/drawing/2018/hyperlinkcolor" val="tx"/>
                    </a:ext>
                  </a:extLst>
                </a:hlinkClick>
              </a:rPr>
              <a:t>多处理机系统</a:t>
            </a:r>
            <a:r>
              <a:rPr lang="zh-CN" altLang="zh-CN" sz="2000" dirty="0">
                <a:solidFill>
                  <a:srgbClr val="FF0000"/>
                </a:solidFill>
                <a:latin typeface="微软雅黑" panose="020B0503020204020204" pitchFamily="34" charset="-122"/>
                <a:ea typeface="微软雅黑" panose="020B0503020204020204" pitchFamily="34" charset="-122"/>
              </a:rPr>
              <a:t>，系统内可能存在多个同时运行的进程，故</a:t>
            </a:r>
            <a:r>
              <a:rPr lang="en-US" altLang="zh-CN" sz="2000" dirty="0" err="1">
                <a:solidFill>
                  <a:srgbClr val="FF0000"/>
                </a:solidFill>
                <a:latin typeface="微软雅黑" panose="020B0503020204020204" pitchFamily="34" charset="-122"/>
                <a:ea typeface="微软雅黑" panose="020B0503020204020204" pitchFamily="34" charset="-122"/>
              </a:rPr>
              <a:t>current_set</a:t>
            </a:r>
            <a:r>
              <a:rPr lang="zh-CN" altLang="zh-CN" sz="2000" dirty="0">
                <a:solidFill>
                  <a:srgbClr val="FF0000"/>
                </a:solidFill>
                <a:latin typeface="微软雅黑" panose="020B0503020204020204" pitchFamily="34" charset="-122"/>
                <a:ea typeface="微软雅黑" panose="020B0503020204020204" pitchFamily="34" charset="-122"/>
              </a:rPr>
              <a:t>定义成指针数组。</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dirty="0"/>
              <a:t>       </a:t>
            </a:r>
            <a:r>
              <a:rPr lang="zh-CN" altLang="zh-CN" sz="2000" dirty="0">
                <a:solidFill>
                  <a:srgbClr val="002060"/>
                </a:solidFill>
                <a:latin typeface="微软雅黑" panose="020B0503020204020204" pitchFamily="34" charset="-122"/>
                <a:ea typeface="微软雅黑" panose="020B0503020204020204" pitchFamily="34" charset="-122"/>
              </a:rPr>
              <a:t>开始的时候只有</a:t>
            </a:r>
            <a:r>
              <a:rPr lang="en-US" altLang="zh-CN" sz="2000" dirty="0" err="1">
                <a:solidFill>
                  <a:srgbClr val="002060"/>
                </a:solidFill>
                <a:latin typeface="微软雅黑" panose="020B0503020204020204" pitchFamily="34" charset="-122"/>
                <a:ea typeface="微软雅黑" panose="020B0503020204020204" pitchFamily="34" charset="-122"/>
              </a:rPr>
              <a:t>init_task</a:t>
            </a:r>
            <a:r>
              <a:rPr lang="zh-CN" altLang="zh-CN" sz="2000" dirty="0">
                <a:solidFill>
                  <a:srgbClr val="002060"/>
                </a:solidFill>
                <a:latin typeface="微软雅黑" panose="020B0503020204020204" pitchFamily="34" charset="-122"/>
                <a:ea typeface="微软雅黑" panose="020B0503020204020204" pitchFamily="34" charset="-122"/>
              </a:rPr>
              <a:t>这一个进程，它是内核的第一个进程，它的初始化是通过静态分配内存，</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手动</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其它的进程初始化都是通过动态分配内存初始化的</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进行的，每新建一个进程，就通过</a:t>
            </a:r>
            <a:r>
              <a:rPr lang="en-US" altLang="zh-CN" sz="2000" dirty="0">
                <a:solidFill>
                  <a:srgbClr val="002060"/>
                </a:solidFill>
                <a:latin typeface="微软雅黑" panose="020B0503020204020204" pitchFamily="34" charset="-122"/>
                <a:ea typeface="微软雅黑" panose="020B0503020204020204" pitchFamily="34" charset="-122"/>
              </a:rPr>
              <a:t>SET_LINKS</a:t>
            </a:r>
            <a:r>
              <a:rPr lang="zh-CN" altLang="zh-CN" sz="2000" dirty="0">
                <a:solidFill>
                  <a:srgbClr val="002060"/>
                </a:solidFill>
                <a:latin typeface="微软雅黑" panose="020B0503020204020204" pitchFamily="34" charset="-122"/>
                <a:ea typeface="微软雅黑" panose="020B0503020204020204" pitchFamily="34" charset="-122"/>
              </a:rPr>
              <a:t>宏将该进程的</a:t>
            </a:r>
            <a:r>
              <a:rPr lang="en-US" altLang="zh-CN" sz="2000" dirty="0" err="1">
                <a:solidFill>
                  <a:srgbClr val="002060"/>
                </a:solidFill>
                <a:latin typeface="微软雅黑" panose="020B0503020204020204" pitchFamily="34" charset="-122"/>
                <a:ea typeface="微软雅黑" panose="020B0503020204020204" pitchFamily="34" charset="-122"/>
              </a:rPr>
              <a:t>task_struct</a:t>
            </a:r>
            <a:r>
              <a:rPr lang="zh-CN" altLang="zh-CN" sz="2000" dirty="0">
                <a:solidFill>
                  <a:srgbClr val="002060"/>
                </a:solidFill>
                <a:latin typeface="微软雅黑" panose="020B0503020204020204" pitchFamily="34" charset="-122"/>
                <a:ea typeface="微软雅黑" panose="020B0503020204020204" pitchFamily="34" charset="-122"/>
              </a:rPr>
              <a:t>结构加入到这条双向链表中，不过要注意的是如果一个进程新建一个线程（不包括主线程），也就是轻量级进程，它是不会加入该链表的。</a:t>
            </a:r>
          </a:p>
        </p:txBody>
      </p:sp>
    </p:spTree>
    <p:extLst>
      <p:ext uri="{BB962C8B-B14F-4D97-AF65-F5344CB8AC3E}">
        <p14:creationId xmlns:p14="http://schemas.microsoft.com/office/powerpoint/2010/main" val="121671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进程的描述</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00110"/>
          </a:xfrm>
          <a:prstGeom prst="rect">
            <a:avLst/>
          </a:prstGeom>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zh-CN" sz="2000" dirty="0">
              <a:solidFill>
                <a:srgbClr val="FF0000"/>
              </a:solidFill>
              <a:latin typeface="微软雅黑" panose="020B0503020204020204" pitchFamily="34" charset="-122"/>
              <a:ea typeface="微软雅黑" panose="020B0503020204020204" pitchFamily="34" charset="-122"/>
            </a:endParaRPr>
          </a:p>
        </p:txBody>
      </p:sp>
      <p:pic>
        <p:nvPicPr>
          <p:cNvPr id="5" name="图片 4" descr="https://img-blog.csdn.net/20180723215224702?watermark/2/text/aHR0cHM6Ly9ibG9nLmNzZG4ubmV0L3FxXzM4NDEwNzMw/font/5a6L5L2T/fontsize/400/fill/I0JBQkFCMA==/dissolve/70">
            <a:extLst>
              <a:ext uri="{FF2B5EF4-FFF2-40B4-BE49-F238E27FC236}">
                <a16:creationId xmlns:a16="http://schemas.microsoft.com/office/drawing/2014/main" id="{1265E57D-8297-481D-B2DE-B48007A8BC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54017" y="1402691"/>
            <a:ext cx="5976731" cy="4494525"/>
          </a:xfrm>
          <a:prstGeom prst="rect">
            <a:avLst/>
          </a:prstGeom>
          <a:noFill/>
          <a:ln>
            <a:noFill/>
          </a:ln>
        </p:spPr>
      </p:pic>
    </p:spTree>
    <p:extLst>
      <p:ext uri="{BB962C8B-B14F-4D97-AF65-F5344CB8AC3E}">
        <p14:creationId xmlns:p14="http://schemas.microsoft.com/office/powerpoint/2010/main" val="753700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dirty="0">
                <a:solidFill>
                  <a:srgbClr val="CC3300"/>
                </a:solidFill>
                <a:latin typeface="+mn-lt"/>
                <a:ea typeface="黑体" charset="-122"/>
              </a:rPr>
              <a:t>第二节 </a:t>
            </a:r>
            <a:r>
              <a:rPr kumimoji="1" lang="zh-CN" altLang="en-US" sz="3200" b="0" dirty="0">
                <a:solidFill>
                  <a:srgbClr val="FF0000"/>
                </a:solidFill>
                <a:latin typeface="Microsoft YaHei" charset="-122"/>
                <a:ea typeface="Microsoft YaHei" charset="-122"/>
                <a:cs typeface="Microsoft YaHei" charset="-122"/>
              </a:rPr>
              <a:t>与进程创建相关的数据结构</a:t>
            </a: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828373"/>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 </a:t>
            </a:r>
            <a:r>
              <a:rPr lang="en-US" altLang="zh-CN" sz="2400" dirty="0">
                <a:solidFill>
                  <a:srgbClr val="34A509"/>
                </a:solidFill>
                <a:latin typeface="微软雅黑" panose="020B0503020204020204" pitchFamily="34" charset="-122"/>
                <a:ea typeface="微软雅黑" panose="020B0503020204020204" pitchFamily="34" charset="-122"/>
              </a:rPr>
              <a:t>1</a:t>
            </a:r>
            <a:r>
              <a:rPr lang="zh-CN" altLang="en-US" sz="2400" dirty="0">
                <a:solidFill>
                  <a:srgbClr val="34A509"/>
                </a:solidFill>
                <a:latin typeface="微软雅黑" panose="020B0503020204020204" pitchFamily="34" charset="-122"/>
                <a:ea typeface="微软雅黑" panose="020B0503020204020204" pitchFamily="34" charset="-122"/>
              </a:rPr>
              <a:t>、</a:t>
            </a:r>
            <a:r>
              <a:rPr lang="en-US" altLang="zh-CN" sz="2400" dirty="0">
                <a:solidFill>
                  <a:srgbClr val="34A509"/>
                </a:solidFill>
                <a:latin typeface="微软雅黑" panose="020B0503020204020204" pitchFamily="34" charset="-122"/>
                <a:ea typeface="微软雅黑" panose="020B0503020204020204" pitchFamily="34" charset="-122"/>
              </a:rPr>
              <a:t>0</a:t>
            </a:r>
            <a:r>
              <a:rPr lang="zh-CN" altLang="en-US" sz="2400" dirty="0">
                <a:solidFill>
                  <a:srgbClr val="34A509"/>
                </a:solidFill>
                <a:latin typeface="微软雅黑" panose="020B0503020204020204" pitchFamily="34" charset="-122"/>
                <a:ea typeface="微软雅黑" panose="020B0503020204020204" pitchFamily="34" charset="-122"/>
              </a:rPr>
              <a:t>号进程的初始化（</a:t>
            </a:r>
            <a:r>
              <a:rPr lang="en-US" altLang="zh-CN" sz="2400" dirty="0">
                <a:solidFill>
                  <a:srgbClr val="34A509"/>
                </a:solidFill>
                <a:latin typeface="微软雅黑" panose="020B0503020204020204" pitchFamily="34" charset="-122"/>
                <a:ea typeface="微软雅黑" panose="020B0503020204020204" pitchFamily="34" charset="-122"/>
              </a:rPr>
              <a:t>INIT_TASK</a:t>
            </a:r>
            <a:r>
              <a:rPr lang="zh-CN" altLang="en-US" sz="2400" dirty="0">
                <a:solidFill>
                  <a:srgbClr val="34A509"/>
                </a:solidFill>
                <a:latin typeface="微软雅黑" panose="020B0503020204020204" pitchFamily="34" charset="-122"/>
                <a:ea typeface="微软雅黑" panose="020B0503020204020204" pitchFamily="34" charset="-122"/>
              </a:rPr>
              <a:t>）</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0</a:t>
            </a:r>
            <a:r>
              <a:rPr lang="zh-CN" altLang="en-US" sz="2000" dirty="0">
                <a:solidFill>
                  <a:srgbClr val="FF0000"/>
                </a:solidFill>
                <a:latin typeface="微软雅黑" panose="020B0503020204020204" pitchFamily="34" charset="-122"/>
                <a:ea typeface="微软雅黑" panose="020B0503020204020204" pitchFamily="34" charset="-122"/>
              </a:rPr>
              <a:t>号进程</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在</a:t>
            </a:r>
            <a:r>
              <a:rPr lang="en-US" altLang="zh-CN" sz="2000" dirty="0" err="1">
                <a:solidFill>
                  <a:srgbClr val="FF0000"/>
                </a:solidFill>
                <a:latin typeface="微软雅黑" panose="020B0503020204020204" pitchFamily="34" charset="-122"/>
                <a:ea typeface="微软雅黑" panose="020B0503020204020204" pitchFamily="34" charset="-122"/>
              </a:rPr>
              <a:t>linux</a:t>
            </a:r>
            <a:r>
              <a:rPr lang="zh-CN" altLang="en-US" sz="2000" dirty="0">
                <a:solidFill>
                  <a:srgbClr val="FF0000"/>
                </a:solidFill>
                <a:latin typeface="微软雅黑" panose="020B0503020204020204" pitchFamily="34" charset="-122"/>
                <a:ea typeface="微软雅黑" panose="020B0503020204020204" pitchFamily="34" charset="-122"/>
              </a:rPr>
              <a:t>中一般采用“任务”来指代一个进程</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的</a:t>
            </a:r>
            <a:r>
              <a:rPr lang="en-US" altLang="zh-CN" sz="2000" dirty="0" err="1">
                <a:solidFill>
                  <a:srgbClr val="FF0000"/>
                </a:solidFill>
                <a:latin typeface="微软雅黑" panose="020B0503020204020204" pitchFamily="34" charset="-122"/>
                <a:ea typeface="微软雅黑" panose="020B0503020204020204" pitchFamily="34" charset="-122"/>
              </a:rPr>
              <a:t>task_struct</a:t>
            </a:r>
            <a:r>
              <a:rPr lang="zh-CN" altLang="en-US" sz="2000" dirty="0">
                <a:solidFill>
                  <a:srgbClr val="FF0000"/>
                </a:solidFill>
                <a:latin typeface="微软雅黑" panose="020B0503020204020204" pitchFamily="34" charset="-122"/>
                <a:ea typeface="微软雅黑" panose="020B0503020204020204" pitchFamily="34" charset="-122"/>
              </a:rPr>
              <a:t>结构的对象通过静态全局变量的方式创建，这个对象实例叫</a:t>
            </a:r>
            <a:r>
              <a:rPr lang="en-US" altLang="zh-CN" sz="2000" dirty="0" err="1">
                <a:solidFill>
                  <a:srgbClr val="FF0000"/>
                </a:solidFill>
                <a:latin typeface="微软雅黑" panose="020B0503020204020204" pitchFamily="34" charset="-122"/>
                <a:ea typeface="微软雅黑" panose="020B0503020204020204" pitchFamily="34" charset="-122"/>
              </a:rPr>
              <a:t>init_task</a:t>
            </a:r>
            <a:r>
              <a:rPr lang="zh-CN" altLang="en-US" sz="2000" dirty="0">
                <a:solidFill>
                  <a:srgbClr val="FF0000"/>
                </a:solidFill>
                <a:latin typeface="微软雅黑" panose="020B0503020204020204" pitchFamily="34" charset="-122"/>
                <a:ea typeface="微软雅黑" panose="020B0503020204020204" pitchFamily="34" charset="-122"/>
              </a:rPr>
              <a:t>。它随内核代码一起编到内核镜像之中，内核镜像一旦编译完成</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号进程的</a:t>
            </a:r>
            <a:r>
              <a:rPr lang="en-US" altLang="zh-CN" sz="2000" dirty="0" err="1">
                <a:solidFill>
                  <a:srgbClr val="FF0000"/>
                </a:solidFill>
                <a:latin typeface="微软雅黑" panose="020B0503020204020204" pitchFamily="34" charset="-122"/>
                <a:ea typeface="微软雅黑" panose="020B0503020204020204" pitchFamily="34" charset="-122"/>
              </a:rPr>
              <a:t>task_struct</a:t>
            </a:r>
            <a:r>
              <a:rPr lang="zh-CN" altLang="en-US" sz="2000" dirty="0">
                <a:solidFill>
                  <a:srgbClr val="FF0000"/>
                </a:solidFill>
                <a:latin typeface="微软雅黑" panose="020B0503020204020204" pitchFamily="34" charset="-122"/>
                <a:ea typeface="微软雅黑" panose="020B0503020204020204" pitchFamily="34" charset="-122"/>
              </a:rPr>
              <a:t>实例</a:t>
            </a:r>
            <a:r>
              <a:rPr lang="en-US" altLang="zh-CN" sz="2000" dirty="0" err="1">
                <a:solidFill>
                  <a:srgbClr val="FF0000"/>
                </a:solidFill>
                <a:latin typeface="微软雅黑" panose="020B0503020204020204" pitchFamily="34" charset="-122"/>
                <a:ea typeface="微软雅黑" panose="020B0503020204020204" pitchFamily="34" charset="-122"/>
              </a:rPr>
              <a:t>init_task</a:t>
            </a:r>
            <a:r>
              <a:rPr lang="zh-CN" altLang="en-US" sz="2000" dirty="0">
                <a:solidFill>
                  <a:srgbClr val="FF0000"/>
                </a:solidFill>
                <a:latin typeface="微软雅黑" panose="020B0503020204020204" pitchFamily="34" charset="-122"/>
                <a:ea typeface="微软雅黑" panose="020B0503020204020204" pitchFamily="34" charset="-122"/>
              </a:rPr>
              <a:t>也随之生成，即在内核中已经有存在。这个实例</a:t>
            </a:r>
            <a:r>
              <a:rPr lang="en-US" altLang="zh-CN" sz="2000" dirty="0" err="1">
                <a:solidFill>
                  <a:srgbClr val="FF0000"/>
                </a:solidFill>
                <a:latin typeface="微软雅黑" panose="020B0503020204020204" pitchFamily="34" charset="-122"/>
                <a:ea typeface="微软雅黑" panose="020B0503020204020204" pitchFamily="34" charset="-122"/>
              </a:rPr>
              <a:t>init_task</a:t>
            </a:r>
            <a:r>
              <a:rPr lang="zh-CN" altLang="en-US" sz="2000" dirty="0">
                <a:solidFill>
                  <a:srgbClr val="FF0000"/>
                </a:solidFill>
                <a:latin typeface="微软雅黑" panose="020B0503020204020204" pitchFamily="34" charset="-122"/>
                <a:ea typeface="微软雅黑" panose="020B0503020204020204" pitchFamily="34" charset="-122"/>
              </a:rPr>
              <a:t>的定义在</a:t>
            </a:r>
            <a:r>
              <a:rPr lang="en-US" altLang="zh-CN" sz="2000" dirty="0" err="1">
                <a:solidFill>
                  <a:srgbClr val="FF0000"/>
                </a:solidFill>
                <a:latin typeface="微软雅黑" panose="020B0503020204020204" pitchFamily="34" charset="-122"/>
                <a:ea typeface="微软雅黑" panose="020B0503020204020204" pitchFamily="34" charset="-122"/>
              </a:rPr>
              <a:t>init</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init_task.c</a:t>
            </a:r>
            <a:r>
              <a:rPr lang="zh-CN" altLang="en-US" sz="2000" dirty="0">
                <a:solidFill>
                  <a:srgbClr val="FF0000"/>
                </a:solidFill>
                <a:latin typeface="微软雅黑" panose="020B0503020204020204" pitchFamily="34" charset="-122"/>
                <a:ea typeface="微软雅黑" panose="020B0503020204020204" pitchFamily="34" charset="-122"/>
              </a:rPr>
              <a:t>目录下：</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struct </a:t>
            </a:r>
            <a:r>
              <a:rPr lang="en-US" altLang="zh-CN" sz="2000" dirty="0" err="1">
                <a:solidFill>
                  <a:srgbClr val="002060"/>
                </a:solidFill>
                <a:latin typeface="微软雅黑" panose="020B0503020204020204" pitchFamily="34" charset="-122"/>
                <a:ea typeface="微软雅黑" panose="020B0503020204020204" pitchFamily="34" charset="-122"/>
              </a:rPr>
              <a:t>task_struct</a:t>
            </a:r>
            <a:r>
              <a:rPr lang="en-US" altLang="zh-CN" sz="2000" dirty="0">
                <a:solidFill>
                  <a:srgbClr val="002060"/>
                </a:solidFill>
                <a:latin typeface="微软雅黑" panose="020B0503020204020204" pitchFamily="34" charset="-122"/>
                <a:ea typeface="微软雅黑" panose="020B0503020204020204" pitchFamily="34" charset="-122"/>
              </a:rPr>
              <a:t> </a:t>
            </a:r>
            <a:r>
              <a:rPr lang="en-US" altLang="zh-CN" sz="2000" dirty="0" err="1">
                <a:solidFill>
                  <a:srgbClr val="002060"/>
                </a:solidFill>
                <a:latin typeface="微软雅黑" panose="020B0503020204020204" pitchFamily="34" charset="-122"/>
                <a:ea typeface="微软雅黑" panose="020B0503020204020204" pitchFamily="34" charset="-122"/>
              </a:rPr>
              <a:t>init_task</a:t>
            </a:r>
            <a:r>
              <a:rPr lang="en-US" altLang="zh-CN" sz="2000" dirty="0">
                <a:solidFill>
                  <a:srgbClr val="002060"/>
                </a:solidFill>
                <a:latin typeface="微软雅黑" panose="020B0503020204020204" pitchFamily="34" charset="-122"/>
                <a:ea typeface="微软雅黑" panose="020B0503020204020204" pitchFamily="34" charset="-122"/>
              </a:rPr>
              <a:t> = INIT_TASK(</a:t>
            </a:r>
            <a:r>
              <a:rPr lang="en-US" altLang="zh-CN" sz="2000" dirty="0" err="1">
                <a:solidFill>
                  <a:srgbClr val="002060"/>
                </a:solidFill>
                <a:latin typeface="微软雅黑" panose="020B0503020204020204" pitchFamily="34" charset="-122"/>
                <a:ea typeface="微软雅黑" panose="020B0503020204020204" pitchFamily="34" charset="-122"/>
              </a:rPr>
              <a:t>init_task</a:t>
            </a:r>
            <a:r>
              <a:rPr lang="en-US" altLang="zh-CN" sz="2000" dirty="0">
                <a:solidFill>
                  <a:srgbClr val="002060"/>
                </a:solidFill>
                <a:latin typeface="微软雅黑" panose="020B0503020204020204" pitchFamily="34" charset="-122"/>
                <a:ea typeface="微软雅黑" panose="020B0503020204020204" pitchFamily="34" charset="-122"/>
              </a:rPr>
              <a:t>);</a:t>
            </a:r>
          </a:p>
          <a:p>
            <a:pPr>
              <a:lnSpc>
                <a:spcPct val="150000"/>
              </a:lnSpc>
            </a:pPr>
            <a:r>
              <a:rPr lang="en-US" altLang="zh-CN" sz="2000" dirty="0" err="1">
                <a:solidFill>
                  <a:srgbClr val="C00000"/>
                </a:solidFill>
                <a:latin typeface="微软雅黑" panose="020B0503020204020204" pitchFamily="34" charset="-122"/>
                <a:ea typeface="微软雅黑" panose="020B0503020204020204" pitchFamily="34" charset="-122"/>
              </a:rPr>
              <a:t>init_task</a:t>
            </a:r>
            <a:r>
              <a:rPr lang="zh-CN" altLang="en-US" sz="2000" dirty="0">
                <a:solidFill>
                  <a:srgbClr val="C00000"/>
                </a:solidFill>
                <a:latin typeface="微软雅黑" panose="020B0503020204020204" pitchFamily="34" charset="-122"/>
                <a:ea typeface="微软雅黑" panose="020B0503020204020204" pitchFamily="34" charset="-122"/>
              </a:rPr>
              <a:t>中的各个成员通过</a:t>
            </a:r>
            <a:r>
              <a:rPr lang="en-US" altLang="zh-CN" sz="2000" dirty="0">
                <a:solidFill>
                  <a:srgbClr val="C00000"/>
                </a:solidFill>
                <a:latin typeface="微软雅黑" panose="020B0503020204020204" pitchFamily="34" charset="-122"/>
                <a:ea typeface="微软雅黑" panose="020B0503020204020204" pitchFamily="34" charset="-122"/>
              </a:rPr>
              <a:t>INIT_TASK(</a:t>
            </a:r>
            <a:r>
              <a:rPr lang="en-US" altLang="zh-CN" sz="2000" dirty="0" err="1">
                <a:solidFill>
                  <a:srgbClr val="C00000"/>
                </a:solidFill>
                <a:latin typeface="微软雅黑" panose="020B0503020204020204" pitchFamily="34" charset="-122"/>
                <a:ea typeface="微软雅黑" panose="020B0503020204020204" pitchFamily="34" charset="-122"/>
              </a:rPr>
              <a:t>init_task</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这个宏来初始化</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#define INIT_TASK(tsk)    \ </a:t>
            </a:r>
            <a:endParaRPr lang="zh-CN" altLang="en-US" sz="2000" dirty="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rgbClr val="34A50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486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dirty="0">
                <a:solidFill>
                  <a:srgbClr val="CC3300"/>
                </a:solidFill>
                <a:latin typeface="+mn-lt"/>
                <a:ea typeface="黑体" charset="-122"/>
              </a:rPr>
              <a:t>第二节 </a:t>
            </a:r>
            <a:r>
              <a:rPr kumimoji="1" lang="zh-CN" altLang="en-US" sz="3200" b="0" dirty="0">
                <a:solidFill>
                  <a:srgbClr val="FF0000"/>
                </a:solidFill>
                <a:latin typeface="Microsoft YaHei" charset="-122"/>
                <a:ea typeface="Microsoft YaHei" charset="-122"/>
                <a:cs typeface="Microsoft YaHei" charset="-122"/>
              </a:rPr>
              <a:t>与进程创建相关的数据结构</a:t>
            </a: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5" name="矩形 4">
            <a:extLst>
              <a:ext uri="{FF2B5EF4-FFF2-40B4-BE49-F238E27FC236}">
                <a16:creationId xmlns:a16="http://schemas.microsoft.com/office/drawing/2014/main" id="{EAE877B7-19A5-4F09-A1BB-35C942E1AB4B}"/>
              </a:ext>
            </a:extLst>
          </p:cNvPr>
          <p:cNvSpPr/>
          <p:nvPr/>
        </p:nvSpPr>
        <p:spPr>
          <a:xfrm>
            <a:off x="1099930" y="840717"/>
            <a:ext cx="10177670" cy="5940088"/>
          </a:xfrm>
          <a:prstGeom prst="rect">
            <a:avLst/>
          </a:prstGeom>
        </p:spPr>
        <p:txBody>
          <a:bodyPr wrap="square">
            <a:spAutoFit/>
          </a:bodyPr>
          <a:lstStyle/>
          <a:p>
            <a:pPr>
              <a:lnSpc>
                <a:spcPct val="150000"/>
              </a:lnSpc>
            </a:pPr>
            <a:r>
              <a:rPr lang="en-US" altLang="zh-CN" dirty="0"/>
              <a:t>     </a:t>
            </a:r>
            <a:r>
              <a:rPr lang="en-US" altLang="zh-CN" sz="2000" dirty="0">
                <a:solidFill>
                  <a:srgbClr val="C00000"/>
                </a:solidFill>
                <a:latin typeface="微软雅黑" panose="020B0503020204020204" pitchFamily="34" charset="-122"/>
                <a:ea typeface="微软雅黑" panose="020B0503020204020204" pitchFamily="34" charset="-122"/>
              </a:rPr>
              <a:t>{         .state        = 0,                        \  </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.stack        = &amp;</a:t>
            </a:r>
            <a:r>
              <a:rPr lang="en-US" altLang="zh-CN" sz="2000" dirty="0" err="1">
                <a:solidFill>
                  <a:srgbClr val="C00000"/>
                </a:solidFill>
                <a:latin typeface="微软雅黑" panose="020B0503020204020204" pitchFamily="34" charset="-122"/>
                <a:ea typeface="微软雅黑" panose="020B0503020204020204" pitchFamily="34" charset="-122"/>
              </a:rPr>
              <a:t>init_thread_info</a:t>
            </a:r>
            <a:r>
              <a:rPr lang="en-US" altLang="zh-CN" sz="2000" dirty="0">
                <a:solidFill>
                  <a:srgbClr val="C00000"/>
                </a:solidFill>
                <a:latin typeface="微软雅黑" panose="020B0503020204020204" pitchFamily="34" charset="-122"/>
                <a:ea typeface="微软雅黑" panose="020B0503020204020204" pitchFamily="34" charset="-122"/>
              </a:rPr>
              <a:t>,                \ </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.flags        = PF_KTHREAD,                    \  </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      </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prio</a:t>
            </a:r>
            <a:r>
              <a:rPr lang="en-US" altLang="zh-CN" sz="2000" dirty="0">
                <a:solidFill>
                  <a:srgbClr val="C00000"/>
                </a:solidFill>
                <a:latin typeface="微软雅黑" panose="020B0503020204020204" pitchFamily="34" charset="-122"/>
                <a:ea typeface="微软雅黑" panose="020B0503020204020204" pitchFamily="34" charset="-122"/>
              </a:rPr>
              <a:t>        = MAX_PRIO-20,                    \      </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static_prio</a:t>
            </a:r>
            <a:r>
              <a:rPr lang="en-US" altLang="zh-CN" sz="2000" dirty="0">
                <a:solidFill>
                  <a:srgbClr val="C00000"/>
                </a:solidFill>
                <a:latin typeface="微软雅黑" panose="020B0503020204020204" pitchFamily="34" charset="-122"/>
                <a:ea typeface="微软雅黑" panose="020B0503020204020204" pitchFamily="34" charset="-122"/>
              </a:rPr>
              <a:t>    = MAX_PRIO-20,                    \    </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normal_prio</a:t>
            </a:r>
            <a:r>
              <a:rPr lang="en-US" altLang="zh-CN" sz="2000" dirty="0">
                <a:solidFill>
                  <a:srgbClr val="C00000"/>
                </a:solidFill>
                <a:latin typeface="微软雅黑" panose="020B0503020204020204" pitchFamily="34" charset="-122"/>
                <a:ea typeface="微软雅黑" panose="020B0503020204020204" pitchFamily="34" charset="-122"/>
              </a:rPr>
              <a:t>    = MAX_PRIO-20,                    \      </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.policy        = SCHED_NORMAL,                    \</a:t>
            </a:r>
          </a:p>
          <a:p>
            <a:r>
              <a:rPr lang="en-US" altLang="zh-CN" sz="2000" dirty="0">
                <a:solidFill>
                  <a:srgbClr val="C00000"/>
                </a:solidFill>
                <a:latin typeface="微软雅黑" panose="020B0503020204020204" pitchFamily="34" charset="-122"/>
                <a:ea typeface="微软雅黑" panose="020B0503020204020204" pitchFamily="34" charset="-122"/>
              </a:rPr>
              <a:t>            ......        </a:t>
            </a: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real_parent</a:t>
            </a:r>
            <a:r>
              <a:rPr lang="en-US" altLang="zh-CN" sz="2000" dirty="0">
                <a:solidFill>
                  <a:srgbClr val="C00000"/>
                </a:solidFill>
                <a:latin typeface="微软雅黑" panose="020B0503020204020204" pitchFamily="34" charset="-122"/>
                <a:ea typeface="微软雅黑" panose="020B0503020204020204" pitchFamily="34" charset="-122"/>
              </a:rPr>
              <a:t>    = &amp;tsk,                        \      </a:t>
            </a:r>
          </a:p>
          <a:p>
            <a:r>
              <a:rPr lang="en-US" altLang="zh-CN" sz="2000" dirty="0">
                <a:solidFill>
                  <a:srgbClr val="C00000"/>
                </a:solidFill>
                <a:latin typeface="微软雅黑" panose="020B0503020204020204" pitchFamily="34" charset="-122"/>
                <a:ea typeface="微软雅黑" panose="020B0503020204020204" pitchFamily="34" charset="-122"/>
              </a:rPr>
              <a:t>            .parent        = &amp;tsk,                        \      </a:t>
            </a:r>
          </a:p>
          <a:p>
            <a:r>
              <a:rPr lang="en-US" altLang="zh-CN" sz="2000" dirty="0">
                <a:solidFill>
                  <a:srgbClr val="C00000"/>
                </a:solidFill>
                <a:latin typeface="微软雅黑" panose="020B0503020204020204" pitchFamily="34" charset="-122"/>
                <a:ea typeface="微软雅黑" panose="020B0503020204020204" pitchFamily="34" charset="-122"/>
              </a:rPr>
              <a:t>             ......      </a:t>
            </a:r>
          </a:p>
          <a:p>
            <a:r>
              <a:rPr lang="en-US" altLang="zh-CN" sz="2000" dirty="0">
                <a:solidFill>
                  <a:srgbClr val="C00000"/>
                </a:solidFill>
                <a:latin typeface="微软雅黑" panose="020B0503020204020204" pitchFamily="34" charset="-122"/>
                <a:ea typeface="微软雅黑" panose="020B0503020204020204" pitchFamily="34" charset="-122"/>
              </a:rPr>
              <a:t>            .comm = INIT_TASK_COMM, \  </a:t>
            </a:r>
          </a:p>
          <a:p>
            <a:r>
              <a:rPr lang="en-US" altLang="zh-CN" sz="2000" dirty="0">
                <a:solidFill>
                  <a:srgbClr val="C00000"/>
                </a:solidFill>
                <a:latin typeface="微软雅黑" panose="020B0503020204020204" pitchFamily="34" charset="-122"/>
                <a:ea typeface="微软雅黑" panose="020B0503020204020204" pitchFamily="34" charset="-122"/>
              </a:rPr>
              <a:t>            ......  </a:t>
            </a:r>
          </a:p>
          <a:p>
            <a:r>
              <a:rPr lang="en-US" altLang="zh-CN" sz="2000" dirty="0">
                <a:solidFill>
                  <a:srgbClr val="C000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918569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dirty="0">
                <a:solidFill>
                  <a:srgbClr val="CC3300"/>
                </a:solidFill>
                <a:latin typeface="+mn-lt"/>
                <a:ea typeface="黑体" charset="-122"/>
              </a:rPr>
              <a:t>第二节 </a:t>
            </a:r>
            <a:r>
              <a:rPr kumimoji="1" lang="zh-CN" altLang="en-US" sz="3200" b="0" dirty="0">
                <a:solidFill>
                  <a:srgbClr val="FF0000"/>
                </a:solidFill>
                <a:latin typeface="Microsoft YaHei" charset="-122"/>
                <a:ea typeface="Microsoft YaHei" charset="-122"/>
                <a:cs typeface="Microsoft YaHei" charset="-122"/>
              </a:rPr>
              <a:t>与进程创建相关的数据结构</a:t>
            </a: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5" name="矩形 4">
            <a:extLst>
              <a:ext uri="{FF2B5EF4-FFF2-40B4-BE49-F238E27FC236}">
                <a16:creationId xmlns:a16="http://schemas.microsoft.com/office/drawing/2014/main" id="{EAE877B7-19A5-4F09-A1BB-35C942E1AB4B}"/>
              </a:ext>
            </a:extLst>
          </p:cNvPr>
          <p:cNvSpPr/>
          <p:nvPr/>
        </p:nvSpPr>
        <p:spPr>
          <a:xfrm>
            <a:off x="1099930" y="840717"/>
            <a:ext cx="10177670" cy="5816977"/>
          </a:xfrm>
          <a:prstGeom prst="rect">
            <a:avLst/>
          </a:prstGeom>
        </p:spPr>
        <p:txBody>
          <a:bodyPr wrap="square">
            <a:spAutoFit/>
          </a:bodyPr>
          <a:lstStyle/>
          <a:p>
            <a:r>
              <a:rPr lang="zh-CN" altLang="zh-CN" sz="2400" dirty="0">
                <a:solidFill>
                  <a:srgbClr val="A01761"/>
                </a:solidFill>
                <a:latin typeface="微软雅黑" panose="020B0503020204020204" pitchFamily="34" charset="-122"/>
                <a:ea typeface="微软雅黑" panose="020B0503020204020204" pitchFamily="34" charset="-122"/>
              </a:rPr>
              <a:t>内核堆栈</a:t>
            </a:r>
            <a:br>
              <a:rPr lang="en-US" altLang="zh-CN" sz="2000" dirty="0">
                <a:solidFill>
                  <a:srgbClr val="C00000"/>
                </a:solidFill>
                <a:latin typeface="微软雅黑" panose="020B0503020204020204" pitchFamily="34" charset="-122"/>
                <a:ea typeface="微软雅黑" panose="020B0503020204020204" pitchFamily="34" charset="-122"/>
              </a:rPr>
            </a:b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一个任务内核堆栈指针由</a:t>
            </a:r>
            <a:r>
              <a:rPr lang="en-US" altLang="zh-CN" sz="2000" dirty="0" err="1">
                <a:solidFill>
                  <a:srgbClr val="C00000"/>
                </a:solidFill>
                <a:latin typeface="微软雅黑" panose="020B0503020204020204" pitchFamily="34" charset="-122"/>
                <a:ea typeface="微软雅黑" panose="020B0503020204020204" pitchFamily="34" charset="-122"/>
              </a:rPr>
              <a:t>task_struct.stack</a:t>
            </a:r>
            <a:r>
              <a:rPr lang="zh-CN" altLang="zh-CN" sz="2000" dirty="0">
                <a:solidFill>
                  <a:srgbClr val="C00000"/>
                </a:solidFill>
                <a:latin typeface="微软雅黑" panose="020B0503020204020204" pitchFamily="34" charset="-122"/>
                <a:ea typeface="微软雅黑" panose="020B0503020204020204" pitchFamily="34" charset="-122"/>
              </a:rPr>
              <a:t>来指定，</a:t>
            </a:r>
            <a:r>
              <a:rPr lang="en-US" altLang="zh-CN" sz="2000" dirty="0" err="1">
                <a:solidFill>
                  <a:srgbClr val="C00000"/>
                </a:solidFill>
                <a:latin typeface="微软雅黑" panose="020B0503020204020204" pitchFamily="34" charset="-122"/>
                <a:ea typeface="微软雅黑" panose="020B0503020204020204" pitchFamily="34" charset="-122"/>
              </a:rPr>
              <a:t>init_task</a:t>
            </a:r>
            <a:r>
              <a:rPr lang="zh-CN" altLang="zh-CN" sz="2000" dirty="0">
                <a:solidFill>
                  <a:srgbClr val="C00000"/>
                </a:solidFill>
                <a:latin typeface="微软雅黑" panose="020B0503020204020204" pitchFamily="34" charset="-122"/>
                <a:ea typeface="微软雅黑" panose="020B0503020204020204" pitchFamily="34" charset="-122"/>
              </a:rPr>
              <a:t>的</a:t>
            </a:r>
            <a:r>
              <a:rPr lang="en-US" altLang="zh-CN" sz="2000" dirty="0">
                <a:solidFill>
                  <a:srgbClr val="C00000"/>
                </a:solidFill>
                <a:latin typeface="微软雅黑" panose="020B0503020204020204" pitchFamily="34" charset="-122"/>
                <a:ea typeface="微软雅黑" panose="020B0503020204020204" pitchFamily="34" charset="-122"/>
              </a:rPr>
              <a:t>stack</a:t>
            </a:r>
            <a:r>
              <a:rPr lang="zh-CN" altLang="zh-CN" sz="2000" dirty="0">
                <a:solidFill>
                  <a:srgbClr val="C00000"/>
                </a:solidFill>
                <a:latin typeface="微软雅黑" panose="020B0503020204020204" pitchFamily="34" charset="-122"/>
                <a:ea typeface="微软雅黑" panose="020B0503020204020204" pitchFamily="34" charset="-122"/>
              </a:rPr>
              <a:t>指针也是静态分配的：</a:t>
            </a:r>
          </a:p>
          <a:p>
            <a:r>
              <a:rPr lang="en-US" altLang="zh-CN" sz="2000" dirty="0">
                <a:solidFill>
                  <a:srgbClr val="C00000"/>
                </a:solidFill>
                <a:latin typeface="微软雅黑" panose="020B0503020204020204" pitchFamily="34" charset="-122"/>
                <a:ea typeface="微软雅黑" panose="020B0503020204020204" pitchFamily="34" charset="-122"/>
              </a:rPr>
              <a:t>       .stack        = &amp;</a:t>
            </a:r>
            <a:r>
              <a:rPr lang="en-US" altLang="zh-CN" sz="2000" dirty="0" err="1">
                <a:solidFill>
                  <a:srgbClr val="C00000"/>
                </a:solidFill>
                <a:latin typeface="微软雅黑" panose="020B0503020204020204" pitchFamily="34" charset="-122"/>
                <a:ea typeface="微软雅黑" panose="020B0503020204020204" pitchFamily="34" charset="-122"/>
              </a:rPr>
              <a:t>init_thread_info</a:t>
            </a:r>
            <a:endParaRPr lang="en-US" altLang="zh-CN" sz="2000" dirty="0">
              <a:solidFill>
                <a:srgbClr val="C00000"/>
              </a:solidFill>
              <a:latin typeface="微软雅黑" panose="020B0503020204020204" pitchFamily="34" charset="-122"/>
              <a:ea typeface="微软雅黑" panose="020B0503020204020204" pitchFamily="34" charset="-122"/>
            </a:endParaRPr>
          </a:p>
          <a:p>
            <a:endParaRPr lang="zh-CN" altLang="zh-CN" sz="2000" dirty="0">
              <a:solidFill>
                <a:srgbClr val="C00000"/>
              </a:solidFill>
              <a:latin typeface="微软雅黑" panose="020B0503020204020204" pitchFamily="34" charset="-122"/>
              <a:ea typeface="微软雅黑" panose="020B0503020204020204" pitchFamily="34" charset="-122"/>
            </a:endParaRPr>
          </a:p>
          <a:p>
            <a:r>
              <a:rPr lang="zh-CN" altLang="zh-CN" sz="2400" dirty="0">
                <a:solidFill>
                  <a:srgbClr val="A01761"/>
                </a:solidFill>
                <a:latin typeface="微软雅黑" panose="020B0503020204020204" pitchFamily="34" charset="-122"/>
                <a:ea typeface="微软雅黑" panose="020B0503020204020204" pitchFamily="34" charset="-122"/>
              </a:rPr>
              <a:t>任务标志</a:t>
            </a:r>
            <a:br>
              <a:rPr lang="en-US" altLang="zh-CN" sz="2000" dirty="0">
                <a:solidFill>
                  <a:srgbClr val="C00000"/>
                </a:solidFill>
                <a:latin typeface="微软雅黑" panose="020B0503020204020204" pitchFamily="34" charset="-122"/>
                <a:ea typeface="微软雅黑" panose="020B0503020204020204" pitchFamily="34" charset="-122"/>
              </a:rPr>
            </a:b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Init_task</a:t>
            </a:r>
            <a:r>
              <a:rPr lang="zh-CN" altLang="zh-CN" sz="2000" dirty="0">
                <a:solidFill>
                  <a:srgbClr val="C00000"/>
                </a:solidFill>
                <a:latin typeface="微软雅黑" panose="020B0503020204020204" pitchFamily="34" charset="-122"/>
                <a:ea typeface="微软雅黑" panose="020B0503020204020204" pitchFamily="34" charset="-122"/>
              </a:rPr>
              <a:t>是一个内核任务，其标志也初始设置为</a:t>
            </a:r>
            <a:r>
              <a:rPr lang="en-US" altLang="zh-CN" sz="2000" dirty="0">
                <a:solidFill>
                  <a:srgbClr val="C00000"/>
                </a:solidFill>
                <a:latin typeface="微软雅黑" panose="020B0503020204020204" pitchFamily="34" charset="-122"/>
                <a:ea typeface="微软雅黑" panose="020B0503020204020204" pitchFamily="34" charset="-122"/>
              </a:rPr>
              <a:t>PF_KTHREAD</a:t>
            </a:r>
            <a:r>
              <a:rPr lang="zh-CN" altLang="zh-CN" sz="2000" dirty="0">
                <a:solidFill>
                  <a:srgbClr val="C00000"/>
                </a:solidFill>
                <a:latin typeface="微软雅黑" panose="020B0503020204020204" pitchFamily="34" charset="-122"/>
                <a:ea typeface="微软雅黑" panose="020B0503020204020204" pitchFamily="34" charset="-122"/>
              </a:rPr>
              <a:t>。</a:t>
            </a:r>
          </a:p>
          <a:p>
            <a:r>
              <a:rPr lang="en-US" altLang="zh-CN" sz="2000" dirty="0">
                <a:solidFill>
                  <a:srgbClr val="C00000"/>
                </a:solidFill>
                <a:latin typeface="微软雅黑" panose="020B0503020204020204" pitchFamily="34" charset="-122"/>
                <a:ea typeface="微软雅黑" panose="020B0503020204020204" pitchFamily="34" charset="-122"/>
              </a:rPr>
              <a:t>       .flags        = PF_KTHREAD </a:t>
            </a:r>
          </a:p>
          <a:p>
            <a:endParaRPr lang="en-US" altLang="zh-CN" sz="2000" dirty="0">
              <a:solidFill>
                <a:srgbClr val="C00000"/>
              </a:solidFill>
              <a:latin typeface="微软雅黑" panose="020B0503020204020204" pitchFamily="34" charset="-122"/>
              <a:ea typeface="微软雅黑" panose="020B0503020204020204" pitchFamily="34" charset="-122"/>
            </a:endParaRPr>
          </a:p>
          <a:p>
            <a:r>
              <a:rPr lang="zh-CN" altLang="zh-CN" sz="2400" dirty="0">
                <a:solidFill>
                  <a:srgbClr val="A01761"/>
                </a:solidFill>
                <a:latin typeface="微软雅黑" panose="020B0503020204020204" pitchFamily="34" charset="-122"/>
                <a:ea typeface="微软雅黑" panose="020B0503020204020204" pitchFamily="34" charset="-122"/>
              </a:rPr>
              <a:t>调度策略</a:t>
            </a:r>
            <a:r>
              <a:rPr lang="en-US" altLang="zh-CN" sz="2400" dirty="0">
                <a:solidFill>
                  <a:srgbClr val="A01761"/>
                </a:solidFill>
                <a:latin typeface="微软雅黑" panose="020B0503020204020204" pitchFamily="34" charset="-122"/>
                <a:ea typeface="微软雅黑" panose="020B0503020204020204" pitchFamily="34" charset="-122"/>
              </a:rPr>
              <a:t> </a:t>
            </a:r>
            <a:endParaRPr lang="zh-CN" altLang="zh-CN" sz="24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Init_task</a:t>
            </a:r>
            <a:r>
              <a:rPr lang="zh-CN" altLang="zh-CN" sz="2000" dirty="0">
                <a:solidFill>
                  <a:srgbClr val="C00000"/>
                </a:solidFill>
                <a:latin typeface="微软雅黑" panose="020B0503020204020204" pitchFamily="34" charset="-122"/>
                <a:ea typeface="微软雅黑" panose="020B0503020204020204" pitchFamily="34" charset="-122"/>
              </a:rPr>
              <a:t>虽然是内核中的第一个任务，但它并不特殊，不论是调度策略</a:t>
            </a:r>
            <a:r>
              <a:rPr lang="en-US" altLang="zh-CN" sz="2000" dirty="0">
                <a:solidFill>
                  <a:srgbClr val="C00000"/>
                </a:solidFill>
                <a:latin typeface="微软雅黑" panose="020B0503020204020204" pitchFamily="34" charset="-122"/>
                <a:ea typeface="微软雅黑" panose="020B0503020204020204" pitchFamily="34" charset="-122"/>
              </a:rPr>
              <a:t>(SCHED_NORMAL)</a:t>
            </a:r>
            <a:r>
              <a:rPr lang="zh-CN" altLang="zh-CN" sz="2000" dirty="0">
                <a:solidFill>
                  <a:srgbClr val="C00000"/>
                </a:solidFill>
                <a:latin typeface="微软雅黑" panose="020B0503020204020204" pitchFamily="34" charset="-122"/>
                <a:ea typeface="微软雅黑" panose="020B0503020204020204" pitchFamily="34" charset="-122"/>
              </a:rPr>
              <a:t>还是优先级</a:t>
            </a:r>
            <a:r>
              <a:rPr lang="en-US" altLang="zh-CN" sz="2000" dirty="0">
                <a:solidFill>
                  <a:srgbClr val="C00000"/>
                </a:solidFill>
                <a:latin typeface="微软雅黑" panose="020B0503020204020204" pitchFamily="34" charset="-122"/>
                <a:ea typeface="微软雅黑" panose="020B0503020204020204" pitchFamily="34" charset="-122"/>
              </a:rPr>
              <a:t>(120)</a:t>
            </a:r>
            <a:r>
              <a:rPr lang="zh-CN" altLang="zh-CN" sz="2000" dirty="0">
                <a:solidFill>
                  <a:srgbClr val="C00000"/>
                </a:solidFill>
                <a:latin typeface="微软雅黑" panose="020B0503020204020204" pitchFamily="34" charset="-122"/>
                <a:ea typeface="微软雅黑" panose="020B0503020204020204" pitchFamily="34" charset="-122"/>
              </a:rPr>
              <a:t>，都是最普通的：</a:t>
            </a: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prio</a:t>
            </a:r>
            <a:r>
              <a:rPr lang="en-US" altLang="zh-CN" sz="2000" dirty="0">
                <a:solidFill>
                  <a:srgbClr val="C00000"/>
                </a:solidFill>
                <a:latin typeface="微软雅黑" panose="020B0503020204020204" pitchFamily="34" charset="-122"/>
                <a:ea typeface="微软雅黑" panose="020B0503020204020204" pitchFamily="34" charset="-122"/>
              </a:rPr>
              <a:t>        = MAX_PRIO-20,                    \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static_prio</a:t>
            </a:r>
            <a:r>
              <a:rPr lang="en-US" altLang="zh-CN" sz="2000" dirty="0">
                <a:solidFill>
                  <a:srgbClr val="C00000"/>
                </a:solidFill>
                <a:latin typeface="微软雅黑" panose="020B0503020204020204" pitchFamily="34" charset="-122"/>
                <a:ea typeface="微软雅黑" panose="020B0503020204020204" pitchFamily="34" charset="-122"/>
              </a:rPr>
              <a:t>    = MAX_PRIO-20,                    \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normal_prio</a:t>
            </a:r>
            <a:r>
              <a:rPr lang="en-US" altLang="zh-CN" sz="2000" dirty="0">
                <a:solidFill>
                  <a:srgbClr val="C00000"/>
                </a:solidFill>
                <a:latin typeface="微软雅黑" panose="020B0503020204020204" pitchFamily="34" charset="-122"/>
                <a:ea typeface="微软雅黑" panose="020B0503020204020204" pitchFamily="34" charset="-122"/>
              </a:rPr>
              <a:t>    = MAX_PRIO-20,                    \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.policy        = SCHED_NORMAL,                    \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926551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dirty="0">
                <a:solidFill>
                  <a:srgbClr val="CC3300"/>
                </a:solidFill>
                <a:latin typeface="+mn-lt"/>
                <a:ea typeface="黑体" charset="-122"/>
              </a:rPr>
              <a:t>第二节 </a:t>
            </a:r>
            <a:r>
              <a:rPr kumimoji="1" lang="zh-CN" altLang="en-US" sz="3200" b="0" dirty="0">
                <a:solidFill>
                  <a:srgbClr val="FF0000"/>
                </a:solidFill>
                <a:latin typeface="Microsoft YaHei" charset="-122"/>
                <a:ea typeface="Microsoft YaHei" charset="-122"/>
                <a:cs typeface="Microsoft YaHei" charset="-122"/>
              </a:rPr>
              <a:t>与进程创建相关的数据结构</a:t>
            </a: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5" name="矩形 4">
            <a:extLst>
              <a:ext uri="{FF2B5EF4-FFF2-40B4-BE49-F238E27FC236}">
                <a16:creationId xmlns:a16="http://schemas.microsoft.com/office/drawing/2014/main" id="{EAE877B7-19A5-4F09-A1BB-35C942E1AB4B}"/>
              </a:ext>
            </a:extLst>
          </p:cNvPr>
          <p:cNvSpPr/>
          <p:nvPr/>
        </p:nvSpPr>
        <p:spPr>
          <a:xfrm>
            <a:off x="1099930" y="840717"/>
            <a:ext cx="10177670" cy="5447645"/>
          </a:xfrm>
          <a:prstGeom prst="rect">
            <a:avLst/>
          </a:prstGeom>
        </p:spPr>
        <p:txBody>
          <a:bodyPr wrap="square">
            <a:spAutoFit/>
          </a:bodyPr>
          <a:lstStyle/>
          <a:p>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400" dirty="0" err="1">
                <a:solidFill>
                  <a:srgbClr val="A01761"/>
                </a:solidFill>
                <a:latin typeface="微软雅黑" panose="020B0503020204020204" pitchFamily="34" charset="-122"/>
                <a:ea typeface="微软雅黑" panose="020B0503020204020204" pitchFamily="34" charset="-122"/>
              </a:rPr>
              <a:t>init_task</a:t>
            </a:r>
            <a:r>
              <a:rPr lang="zh-CN" altLang="zh-CN" sz="2400" dirty="0">
                <a:solidFill>
                  <a:srgbClr val="A01761"/>
                </a:solidFill>
                <a:latin typeface="微软雅黑" panose="020B0503020204020204" pitchFamily="34" charset="-122"/>
                <a:ea typeface="微软雅黑" panose="020B0503020204020204" pitchFamily="34" charset="-122"/>
              </a:rPr>
              <a:t>的父辈</a:t>
            </a: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Init_task</a:t>
            </a:r>
            <a:r>
              <a:rPr lang="zh-CN" altLang="zh-CN" sz="2000" dirty="0">
                <a:solidFill>
                  <a:srgbClr val="C00000"/>
                </a:solidFill>
                <a:latin typeface="微软雅黑" panose="020B0503020204020204" pitchFamily="34" charset="-122"/>
                <a:ea typeface="微软雅黑" panose="020B0503020204020204" pitchFamily="34" charset="-122"/>
              </a:rPr>
              <a:t>是系统中的第一个任务，所以它就是系统中的始祖：</a:t>
            </a: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real_parent</a:t>
            </a:r>
            <a:r>
              <a:rPr lang="en-US" altLang="zh-CN" sz="2000" dirty="0">
                <a:solidFill>
                  <a:srgbClr val="C00000"/>
                </a:solidFill>
                <a:latin typeface="微软雅黑" panose="020B0503020204020204" pitchFamily="34" charset="-122"/>
                <a:ea typeface="微软雅黑" panose="020B0503020204020204" pitchFamily="34" charset="-122"/>
              </a:rPr>
              <a:t>    = &amp;tsk,                        \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.parent        = &amp;tsk,                        \  </a:t>
            </a:r>
          </a:p>
          <a:p>
            <a:endParaRPr lang="zh-CN" altLang="zh-CN" sz="2000" dirty="0">
              <a:solidFill>
                <a:srgbClr val="C00000"/>
              </a:solidFill>
              <a:latin typeface="微软雅黑" panose="020B0503020204020204" pitchFamily="34" charset="-122"/>
              <a:ea typeface="微软雅黑" panose="020B0503020204020204" pitchFamily="34" charset="-122"/>
            </a:endParaRPr>
          </a:p>
          <a:p>
            <a:r>
              <a:rPr lang="zh-CN" altLang="zh-CN" sz="2400" dirty="0">
                <a:solidFill>
                  <a:srgbClr val="A01761"/>
                </a:solidFill>
                <a:latin typeface="微软雅黑" panose="020B0503020204020204" pitchFamily="34" charset="-122"/>
                <a:ea typeface="微软雅黑" panose="020B0503020204020204" pitchFamily="34" charset="-122"/>
              </a:rPr>
              <a:t>任务名字</a:t>
            </a: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Init_task</a:t>
            </a:r>
            <a:r>
              <a:rPr lang="zh-CN" altLang="zh-CN" sz="2000" dirty="0">
                <a:solidFill>
                  <a:srgbClr val="C00000"/>
                </a:solidFill>
                <a:latin typeface="微软雅黑" panose="020B0503020204020204" pitchFamily="34" charset="-122"/>
                <a:ea typeface="微软雅黑" panose="020B0503020204020204" pitchFamily="34" charset="-122"/>
              </a:rPr>
              <a:t>的名字通过成员</a:t>
            </a:r>
            <a:r>
              <a:rPr lang="en-US" altLang="zh-CN" sz="2000" dirty="0">
                <a:solidFill>
                  <a:srgbClr val="C00000"/>
                </a:solidFill>
                <a:latin typeface="微软雅黑" panose="020B0503020204020204" pitchFamily="34" charset="-122"/>
                <a:ea typeface="微软雅黑" panose="020B0503020204020204" pitchFamily="34" charset="-122"/>
              </a:rPr>
              <a:t>"comm"</a:t>
            </a:r>
            <a:r>
              <a:rPr lang="zh-CN" altLang="zh-CN" sz="2000" dirty="0">
                <a:solidFill>
                  <a:srgbClr val="C00000"/>
                </a:solidFill>
                <a:latin typeface="微软雅黑" panose="020B0503020204020204" pitchFamily="34" charset="-122"/>
                <a:ea typeface="微软雅黑" panose="020B0503020204020204" pitchFamily="34" charset="-122"/>
              </a:rPr>
              <a:t>表示，其值就是</a:t>
            </a:r>
            <a:r>
              <a:rPr lang="en-US" altLang="zh-CN" sz="2000" dirty="0">
                <a:solidFill>
                  <a:srgbClr val="C00000"/>
                </a:solidFill>
                <a:latin typeface="微软雅黑" panose="020B0503020204020204" pitchFamily="34" charset="-122"/>
                <a:ea typeface="微软雅黑" panose="020B0503020204020204" pitchFamily="34" charset="-122"/>
              </a:rPr>
              <a:t>"swapper"</a:t>
            </a:r>
            <a:r>
              <a:rPr lang="zh-CN" altLang="zh-CN" sz="2000" dirty="0">
                <a:solidFill>
                  <a:srgbClr val="C00000"/>
                </a:solidFill>
                <a:latin typeface="微软雅黑" panose="020B0503020204020204" pitchFamily="34" charset="-122"/>
                <a:ea typeface="微软雅黑" panose="020B0503020204020204" pitchFamily="34" charset="-122"/>
              </a:rPr>
              <a:t>。</a:t>
            </a: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.comm        = INIT_TASK_COMM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一旦内核编译完成生成镜像，这个</a:t>
            </a:r>
            <a:r>
              <a:rPr lang="en-US" altLang="zh-CN" sz="2000" dirty="0" err="1">
                <a:solidFill>
                  <a:srgbClr val="C00000"/>
                </a:solidFill>
                <a:latin typeface="微软雅黑" panose="020B0503020204020204" pitchFamily="34" charset="-122"/>
                <a:ea typeface="微软雅黑" panose="020B0503020204020204" pitchFamily="34" charset="-122"/>
              </a:rPr>
              <a:t>init_task</a:t>
            </a:r>
            <a:r>
              <a:rPr lang="zh-CN" altLang="zh-CN" sz="2000" dirty="0">
                <a:solidFill>
                  <a:srgbClr val="C00000"/>
                </a:solidFill>
                <a:latin typeface="微软雅黑" panose="020B0503020204020204" pitchFamily="34" charset="-122"/>
                <a:ea typeface="微软雅黑" panose="020B0503020204020204" pitchFamily="34" charset="-122"/>
              </a:rPr>
              <a:t>就已经在其中占有自己的一席之地，内核已启动它</a:t>
            </a:r>
            <a:r>
              <a:rPr lang="zh-CN" altLang="zh-CN" sz="2000">
                <a:solidFill>
                  <a:srgbClr val="C00000"/>
                </a:solidFill>
                <a:latin typeface="微软雅黑" panose="020B0503020204020204" pitchFamily="34" charset="-122"/>
                <a:ea typeface="微软雅黑" panose="020B0503020204020204" pitchFamily="34" charset="-122"/>
              </a:rPr>
              <a:t>便存</a:t>
            </a:r>
            <a:r>
              <a:rPr lang="zh-CN" altLang="en-US" sz="2000">
                <a:solidFill>
                  <a:srgbClr val="C00000"/>
                </a:solidFill>
                <a:latin typeface="微软雅黑" panose="020B0503020204020204" pitchFamily="34" charset="-122"/>
                <a:ea typeface="微软雅黑" panose="020B0503020204020204" pitchFamily="34" charset="-122"/>
              </a:rPr>
              <a:t>在</a:t>
            </a:r>
            <a:endParaRPr lang="zh-CN" altLang="zh-CN" sz="2000" dirty="0">
              <a:solidFill>
                <a:srgbClr val="C00000"/>
              </a:solidFill>
              <a:latin typeface="微软雅黑" panose="020B0503020204020204" pitchFamily="34" charset="-122"/>
              <a:ea typeface="微软雅黑" panose="020B0503020204020204" pitchFamily="34" charset="-122"/>
            </a:endParaRPr>
          </a:p>
          <a:p>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a:p>
            <a:endParaRPr lang="zh-CN" altLang="zh-CN" sz="2000" dirty="0">
              <a:solidFill>
                <a:srgbClr val="C00000"/>
              </a:solidFill>
              <a:latin typeface="微软雅黑" panose="020B0503020204020204" pitchFamily="34" charset="-122"/>
              <a:ea typeface="微软雅黑" panose="020B0503020204020204" pitchFamily="34" charset="-122"/>
            </a:endParaRPr>
          </a:p>
          <a:p>
            <a:endParaRPr lang="en-US" altLang="zh-CN"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1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dirty="0">
                <a:solidFill>
                  <a:srgbClr val="CC3300"/>
                </a:solidFill>
                <a:latin typeface="+mn-lt"/>
                <a:ea typeface="黑体" charset="-122"/>
              </a:rPr>
              <a:t>第二节 </a:t>
            </a:r>
            <a:r>
              <a:rPr kumimoji="1" lang="zh-CN" altLang="en-US" sz="3200" b="0" dirty="0">
                <a:solidFill>
                  <a:srgbClr val="FF0000"/>
                </a:solidFill>
                <a:latin typeface="Microsoft YaHei" charset="-122"/>
                <a:ea typeface="Microsoft YaHei" charset="-122"/>
                <a:cs typeface="Microsoft YaHei" charset="-122"/>
              </a:rPr>
              <a:t>与进程创建相关的数据结构</a:t>
            </a: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5208605"/>
          </a:xfrm>
          <a:prstGeom prst="rect">
            <a:avLst/>
          </a:prstGeom>
        </p:spPr>
        <p:txBody>
          <a:bodyPr wrap="square">
            <a:spAutoFit/>
          </a:bodyPr>
          <a:lstStyle/>
          <a:p>
            <a:pPr>
              <a:lnSpc>
                <a:spcPct val="150000"/>
              </a:lnSpc>
            </a:pPr>
            <a:r>
              <a:rPr lang="en-US" altLang="zh-CN" sz="2400" dirty="0">
                <a:solidFill>
                  <a:srgbClr val="34A509"/>
                </a:solidFill>
                <a:latin typeface="微软雅黑" panose="020B0503020204020204" pitchFamily="34" charset="-122"/>
                <a:ea typeface="微软雅黑" panose="020B0503020204020204" pitchFamily="34" charset="-122"/>
              </a:rPr>
              <a:t>2</a:t>
            </a:r>
            <a:r>
              <a:rPr lang="zh-CN" altLang="en-US" sz="2400" dirty="0">
                <a:solidFill>
                  <a:srgbClr val="34A509"/>
                </a:solidFill>
                <a:latin typeface="微软雅黑" panose="020B0503020204020204" pitchFamily="34" charset="-122"/>
                <a:ea typeface="微软雅黑" panose="020B0503020204020204" pitchFamily="34" charset="-122"/>
              </a:rPr>
              <a:t>、</a:t>
            </a:r>
            <a:r>
              <a:rPr lang="zh-CN" altLang="zh-CN" sz="2400" dirty="0">
                <a:solidFill>
                  <a:srgbClr val="34A509"/>
                </a:solidFill>
                <a:latin typeface="微软雅黑" panose="020B0503020204020204" pitchFamily="34" charset="-122"/>
                <a:ea typeface="微软雅黑" panose="020B0503020204020204" pitchFamily="34" charset="-122"/>
              </a:rPr>
              <a:t>进程间的</a:t>
            </a:r>
            <a:r>
              <a:rPr lang="zh-CN" altLang="en-US" sz="2400" dirty="0">
                <a:solidFill>
                  <a:srgbClr val="34A509"/>
                </a:solidFill>
                <a:latin typeface="微软雅黑" panose="020B0503020204020204" pitchFamily="34" charset="-122"/>
                <a:ea typeface="微软雅黑" panose="020B0503020204020204" pitchFamily="34" charset="-122"/>
              </a:rPr>
              <a:t>家族</a:t>
            </a:r>
            <a:r>
              <a:rPr lang="zh-CN" altLang="zh-CN" sz="2400" dirty="0">
                <a:solidFill>
                  <a:srgbClr val="34A509"/>
                </a:solidFill>
                <a:latin typeface="微软雅黑" panose="020B0503020204020204" pitchFamily="34" charset="-122"/>
                <a:ea typeface="微软雅黑" panose="020B0503020204020204" pitchFamily="34" charset="-122"/>
              </a:rPr>
              <a:t>关系</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Linux</a:t>
            </a:r>
            <a:r>
              <a:rPr lang="zh-CN" altLang="zh-CN" sz="2000" dirty="0">
                <a:solidFill>
                  <a:srgbClr val="C00000"/>
                </a:solidFill>
                <a:latin typeface="微软雅黑" panose="020B0503020204020204" pitchFamily="34" charset="-122"/>
                <a:ea typeface="微软雅黑" panose="020B0503020204020204" pitchFamily="34" charset="-122"/>
              </a:rPr>
              <a:t>进程间的关系有两种，一种是父进程与子进程间的父子关系，一种是进程同属一个父进程的兄弟关系。</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Linux</a:t>
            </a:r>
            <a:r>
              <a:rPr lang="zh-CN" altLang="zh-CN" sz="2000" dirty="0">
                <a:solidFill>
                  <a:srgbClr val="C00000"/>
                </a:solidFill>
                <a:latin typeface="微软雅黑" panose="020B0503020204020204" pitchFamily="34" charset="-122"/>
                <a:ea typeface="微软雅黑" panose="020B0503020204020204" pitchFamily="34" charset="-122"/>
              </a:rPr>
              <a:t>中是通过进程描述符中的</a:t>
            </a:r>
            <a:r>
              <a:rPr lang="en-US" altLang="zh-CN" sz="2000" dirty="0">
                <a:solidFill>
                  <a:srgbClr val="C00000"/>
                </a:solidFill>
                <a:latin typeface="微软雅黑" panose="020B0503020204020204" pitchFamily="34" charset="-122"/>
                <a:ea typeface="微软雅黑" panose="020B0503020204020204" pitchFamily="34" charset="-122"/>
              </a:rPr>
              <a:t>children</a:t>
            </a:r>
            <a:r>
              <a:rPr lang="zh-CN" altLang="zh-CN" sz="2000" dirty="0">
                <a:solidFill>
                  <a:srgbClr val="C00000"/>
                </a:solidFill>
                <a:latin typeface="微软雅黑" panose="020B0503020204020204" pitchFamily="34" charset="-122"/>
                <a:ea typeface="微软雅黑" panose="020B0503020204020204" pitchFamily="34" charset="-122"/>
              </a:rPr>
              <a:t>和</a:t>
            </a:r>
            <a:r>
              <a:rPr lang="en-US" altLang="zh-CN" sz="2000" dirty="0">
                <a:solidFill>
                  <a:srgbClr val="C00000"/>
                </a:solidFill>
                <a:latin typeface="微软雅黑" panose="020B0503020204020204" pitchFamily="34" charset="-122"/>
                <a:ea typeface="微软雅黑" panose="020B0503020204020204" pitchFamily="34" charset="-122"/>
              </a:rPr>
              <a:t>sibling</a:t>
            </a:r>
            <a:r>
              <a:rPr lang="zh-CN" altLang="zh-CN" sz="2000" dirty="0">
                <a:solidFill>
                  <a:srgbClr val="C00000"/>
                </a:solidFill>
                <a:latin typeface="微软雅黑" panose="020B0503020204020204" pitchFamily="34" charset="-122"/>
                <a:ea typeface="微软雅黑" panose="020B0503020204020204" pitchFamily="34" charset="-122"/>
              </a:rPr>
              <a:t>实现这种关系的，它们都</a:t>
            </a:r>
            <a:r>
              <a:rPr lang="zh-CN" altLang="en-US" sz="2000" dirty="0">
                <a:solidFill>
                  <a:srgbClr val="C00000"/>
                </a:solidFill>
                <a:latin typeface="微软雅黑" panose="020B0503020204020204" pitchFamily="34" charset="-122"/>
                <a:ea typeface="微软雅黑" panose="020B0503020204020204" pitchFamily="34" charset="-122"/>
              </a:rPr>
              <a:t>是</a:t>
            </a:r>
            <a:r>
              <a:rPr lang="en-US" altLang="zh-CN" sz="2000" dirty="0" err="1">
                <a:solidFill>
                  <a:srgbClr val="C00000"/>
                </a:solidFill>
                <a:latin typeface="微软雅黑" panose="020B0503020204020204" pitchFamily="34" charset="-122"/>
                <a:ea typeface="微软雅黑" panose="020B0503020204020204" pitchFamily="34" charset="-122"/>
              </a:rPr>
              <a:t>list_head</a:t>
            </a:r>
            <a:r>
              <a:rPr lang="zh-CN" altLang="zh-CN" sz="2000" dirty="0">
                <a:solidFill>
                  <a:srgbClr val="C00000"/>
                </a:solidFill>
                <a:latin typeface="微软雅黑" panose="020B0503020204020204" pitchFamily="34" charset="-122"/>
                <a:ea typeface="微软雅黑" panose="020B0503020204020204" pitchFamily="34" charset="-122"/>
              </a:rPr>
              <a:t>类型的。</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children</a:t>
            </a:r>
            <a:r>
              <a:rPr lang="zh-CN" altLang="zh-CN" sz="2000" dirty="0">
                <a:solidFill>
                  <a:srgbClr val="C00000"/>
                </a:solidFill>
                <a:latin typeface="微软雅黑" panose="020B0503020204020204" pitchFamily="34" charset="-122"/>
                <a:ea typeface="微软雅黑" panose="020B0503020204020204" pitchFamily="34" charset="-122"/>
              </a:rPr>
              <a:t>的</a:t>
            </a:r>
            <a:r>
              <a:rPr lang="en-US" altLang="zh-CN" sz="2000" dirty="0">
                <a:solidFill>
                  <a:srgbClr val="C00000"/>
                </a:solidFill>
                <a:latin typeface="微软雅黑" panose="020B0503020204020204" pitchFamily="34" charset="-122"/>
                <a:ea typeface="微软雅黑" panose="020B0503020204020204" pitchFamily="34" charset="-122"/>
              </a:rPr>
              <a:t>next</a:t>
            </a:r>
            <a:r>
              <a:rPr lang="zh-CN" altLang="zh-CN" sz="2000" dirty="0">
                <a:solidFill>
                  <a:srgbClr val="C00000"/>
                </a:solidFill>
                <a:latin typeface="微软雅黑" panose="020B0503020204020204" pitchFamily="34" charset="-122"/>
                <a:ea typeface="微软雅黑" panose="020B0503020204020204" pitchFamily="34" charset="-122"/>
              </a:rPr>
              <a:t>指向的是该进程最新的子进程，</a:t>
            </a:r>
            <a:r>
              <a:rPr lang="en-US" altLang="zh-CN" sz="2000" dirty="0" err="1">
                <a:solidFill>
                  <a:srgbClr val="C00000"/>
                </a:solidFill>
                <a:latin typeface="微软雅黑" panose="020B0503020204020204" pitchFamily="34" charset="-122"/>
                <a:ea typeface="微软雅黑" panose="020B0503020204020204" pitchFamily="34" charset="-122"/>
              </a:rPr>
              <a:t>prev</a:t>
            </a:r>
            <a:r>
              <a:rPr lang="zh-CN" altLang="zh-CN" sz="2000" dirty="0">
                <a:solidFill>
                  <a:srgbClr val="C00000"/>
                </a:solidFill>
                <a:latin typeface="微软雅黑" panose="020B0503020204020204" pitchFamily="34" charset="-122"/>
                <a:ea typeface="微软雅黑" panose="020B0503020204020204" pitchFamily="34" charset="-122"/>
              </a:rPr>
              <a:t>指向的是该该进程最老的子进程，</a:t>
            </a:r>
            <a:r>
              <a:rPr lang="en-US" altLang="zh-CN" sz="2000" dirty="0">
                <a:solidFill>
                  <a:srgbClr val="C00000"/>
                </a:solidFill>
                <a:latin typeface="微软雅黑" panose="020B0503020204020204" pitchFamily="34" charset="-122"/>
                <a:ea typeface="微软雅黑" panose="020B0503020204020204" pitchFamily="34" charset="-122"/>
              </a:rPr>
              <a:t>sibling</a:t>
            </a:r>
            <a:r>
              <a:rPr lang="zh-CN" altLang="zh-CN" sz="2000" dirty="0">
                <a:solidFill>
                  <a:srgbClr val="C00000"/>
                </a:solidFill>
                <a:latin typeface="微软雅黑" panose="020B0503020204020204" pitchFamily="34" charset="-122"/>
                <a:ea typeface="微软雅黑" panose="020B0503020204020204" pitchFamily="34" charset="-122"/>
              </a:rPr>
              <a:t>的</a:t>
            </a:r>
            <a:r>
              <a:rPr lang="en-US" altLang="zh-CN" sz="2000" dirty="0">
                <a:solidFill>
                  <a:srgbClr val="C00000"/>
                </a:solidFill>
                <a:latin typeface="微软雅黑" panose="020B0503020204020204" pitchFamily="34" charset="-122"/>
                <a:ea typeface="微软雅黑" panose="020B0503020204020204" pitchFamily="34" charset="-122"/>
              </a:rPr>
              <a:t>next</a:t>
            </a:r>
            <a:r>
              <a:rPr lang="zh-CN" altLang="zh-CN" sz="2000" dirty="0">
                <a:solidFill>
                  <a:srgbClr val="C00000"/>
                </a:solidFill>
                <a:latin typeface="微软雅黑" panose="020B0503020204020204" pitchFamily="34" charset="-122"/>
                <a:ea typeface="微软雅黑" panose="020B0503020204020204" pitchFamily="34" charset="-122"/>
              </a:rPr>
              <a:t>指向的是它父进程中比它更老的子进程，</a:t>
            </a:r>
            <a:r>
              <a:rPr lang="en-US" altLang="zh-CN" sz="2000" dirty="0" err="1">
                <a:solidFill>
                  <a:srgbClr val="C00000"/>
                </a:solidFill>
                <a:latin typeface="微软雅黑" panose="020B0503020204020204" pitchFamily="34" charset="-122"/>
                <a:ea typeface="微软雅黑" panose="020B0503020204020204" pitchFamily="34" charset="-122"/>
              </a:rPr>
              <a:t>prev</a:t>
            </a:r>
            <a:r>
              <a:rPr lang="zh-CN" altLang="zh-CN" sz="2000" dirty="0">
                <a:solidFill>
                  <a:srgbClr val="C00000"/>
                </a:solidFill>
                <a:latin typeface="微软雅黑" panose="020B0503020204020204" pitchFamily="34" charset="-122"/>
                <a:ea typeface="微软雅黑" panose="020B0503020204020204" pitchFamily="34" charset="-122"/>
              </a:rPr>
              <a:t>指向的是它父进程中比它更新的子进程。</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最新子进程的</a:t>
            </a:r>
            <a:r>
              <a:rPr lang="en-US" altLang="zh-CN" sz="2000" dirty="0" err="1">
                <a:solidFill>
                  <a:srgbClr val="C00000"/>
                </a:solidFill>
                <a:latin typeface="微软雅黑" panose="020B0503020204020204" pitchFamily="34" charset="-122"/>
                <a:ea typeface="微软雅黑" panose="020B0503020204020204" pitchFamily="34" charset="-122"/>
              </a:rPr>
              <a:t>slibling.prev</a:t>
            </a:r>
            <a:r>
              <a:rPr lang="zh-CN" altLang="zh-CN" sz="2000" dirty="0">
                <a:solidFill>
                  <a:srgbClr val="C00000"/>
                </a:solidFill>
                <a:latin typeface="微软雅黑" panose="020B0503020204020204" pitchFamily="34" charset="-122"/>
                <a:ea typeface="微软雅黑" panose="020B0503020204020204" pitchFamily="34" charset="-122"/>
              </a:rPr>
              <a:t>指向的是父进程，最老子进程的</a:t>
            </a:r>
            <a:r>
              <a:rPr lang="en-US" altLang="zh-CN" sz="2000" dirty="0" err="1">
                <a:solidFill>
                  <a:srgbClr val="C00000"/>
                </a:solidFill>
                <a:latin typeface="微软雅黑" panose="020B0503020204020204" pitchFamily="34" charset="-122"/>
                <a:ea typeface="微软雅黑" panose="020B0503020204020204" pitchFamily="34" charset="-122"/>
              </a:rPr>
              <a:t>slibling.next</a:t>
            </a:r>
            <a:r>
              <a:rPr lang="zh-CN" altLang="zh-CN" sz="2000" dirty="0">
                <a:solidFill>
                  <a:srgbClr val="C00000"/>
                </a:solidFill>
                <a:latin typeface="微软雅黑" panose="020B0503020204020204" pitchFamily="34" charset="-122"/>
                <a:ea typeface="微软雅黑" panose="020B0503020204020204" pitchFamily="34" charset="-122"/>
              </a:rPr>
              <a:t>也是指向父进程。这样通过</a:t>
            </a:r>
            <a:r>
              <a:rPr lang="en-US" altLang="zh-CN" sz="2000" dirty="0">
                <a:solidFill>
                  <a:srgbClr val="C00000"/>
                </a:solidFill>
                <a:latin typeface="微软雅黑" panose="020B0503020204020204" pitchFamily="34" charset="-122"/>
                <a:ea typeface="微软雅黑" panose="020B0503020204020204" pitchFamily="34" charset="-122"/>
              </a:rPr>
              <a:t>children</a:t>
            </a:r>
            <a:r>
              <a:rPr lang="zh-CN" altLang="zh-CN" sz="2000" dirty="0">
                <a:solidFill>
                  <a:srgbClr val="C00000"/>
                </a:solidFill>
                <a:latin typeface="微软雅黑" panose="020B0503020204020204" pitchFamily="34" charset="-122"/>
                <a:ea typeface="微软雅黑" panose="020B0503020204020204" pitchFamily="34" charset="-122"/>
              </a:rPr>
              <a:t>和</a:t>
            </a:r>
            <a:r>
              <a:rPr lang="en-US" altLang="zh-CN" sz="2000" dirty="0">
                <a:solidFill>
                  <a:srgbClr val="C00000"/>
                </a:solidFill>
                <a:latin typeface="微软雅黑" panose="020B0503020204020204" pitchFamily="34" charset="-122"/>
                <a:ea typeface="微软雅黑" panose="020B0503020204020204" pitchFamily="34" charset="-122"/>
              </a:rPr>
              <a:t>sibling</a:t>
            </a:r>
            <a:r>
              <a:rPr lang="zh-CN" altLang="zh-CN" sz="2000" dirty="0">
                <a:solidFill>
                  <a:srgbClr val="C00000"/>
                </a:solidFill>
                <a:latin typeface="微软雅黑" panose="020B0503020204020204" pitchFamily="34" charset="-122"/>
                <a:ea typeface="微软雅黑" panose="020B0503020204020204" pitchFamily="34" charset="-122"/>
              </a:rPr>
              <a:t>实现了一个循环的双向链表，该双向链表以父进程描述符为头节点。</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8130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dirty="0">
                <a:solidFill>
                  <a:srgbClr val="CC3300"/>
                </a:solidFill>
                <a:latin typeface="+mn-lt"/>
                <a:ea typeface="黑体" charset="-122"/>
              </a:rPr>
              <a:t>第二节 </a:t>
            </a:r>
            <a:r>
              <a:rPr kumimoji="1" lang="zh-CN" altLang="en-US" sz="3200" b="0" dirty="0">
                <a:solidFill>
                  <a:srgbClr val="FF0000"/>
                </a:solidFill>
                <a:latin typeface="Microsoft YaHei" charset="-122"/>
                <a:ea typeface="Microsoft YaHei" charset="-122"/>
                <a:cs typeface="Microsoft YaHei" charset="-122"/>
              </a:rPr>
              <a:t>与进程创建相关的数据结构</a:t>
            </a: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pic>
        <p:nvPicPr>
          <p:cNvPr id="5" name="图片 4" descr="https://images0.cnblogs.com/blog/407509/201310/18185311-dbf84a85cca547fc83ee1802b2e12d35.jpg">
            <a:extLst>
              <a:ext uri="{FF2B5EF4-FFF2-40B4-BE49-F238E27FC236}">
                <a16:creationId xmlns:a16="http://schemas.microsoft.com/office/drawing/2014/main" id="{8985897F-E79B-4ABC-911F-B195FF9E8E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85460"/>
            <a:ext cx="7620000" cy="4823791"/>
          </a:xfrm>
          <a:prstGeom prst="rect">
            <a:avLst/>
          </a:prstGeom>
          <a:noFill/>
          <a:ln>
            <a:noFill/>
          </a:ln>
        </p:spPr>
      </p:pic>
    </p:spTree>
    <p:extLst>
      <p:ext uri="{BB962C8B-B14F-4D97-AF65-F5344CB8AC3E}">
        <p14:creationId xmlns:p14="http://schemas.microsoft.com/office/powerpoint/2010/main" val="146103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idx="4294967295"/>
          </p:nvPr>
        </p:nvSpPr>
        <p:spPr>
          <a:xfrm>
            <a:off x="1649186" y="98426"/>
            <a:ext cx="9192985" cy="605294"/>
          </a:xfrm>
        </p:spPr>
        <p:txBody>
          <a:bodyPr vert="horz" wrap="square" lIns="63500" tIns="25400" rIns="63500" bIns="25400" numCol="1" anchor="t" anchorCtr="0" compatLnSpc="1">
            <a:prstTxWarp prst="textNoShape">
              <a:avLst/>
            </a:prstTxWarp>
            <a:spAutoFit/>
          </a:bodyPr>
          <a:lstStyle/>
          <a:p>
            <a:r>
              <a:rPr lang="zh-CN" altLang="en-US" sz="3600" dirty="0">
                <a:solidFill>
                  <a:srgbClr val="FF0000"/>
                </a:solidFill>
                <a:ea typeface="黑体" charset="-122"/>
              </a:rPr>
              <a:t>第六章 进程的描述和进程的创建</a:t>
            </a:r>
            <a:endParaRPr lang="zh-CN" altLang="en-US" sz="3600" dirty="0">
              <a:ea typeface="黑体" charset="-122"/>
            </a:endParaRPr>
          </a:p>
        </p:txBody>
      </p:sp>
      <p:sp>
        <p:nvSpPr>
          <p:cNvPr id="2" name="文本框 1"/>
          <p:cNvSpPr txBox="1"/>
          <p:nvPr/>
        </p:nvSpPr>
        <p:spPr>
          <a:xfrm>
            <a:off x="731520" y="1847806"/>
            <a:ext cx="10355581" cy="2246769"/>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Wingdings" charset="2"/>
              <a:buChar char="u"/>
            </a:pPr>
            <a:r>
              <a:rPr kumimoji="1" lang="zh-CN" altLang="en-US" sz="2800" dirty="0">
                <a:latin typeface="Microsoft YaHei" charset="-122"/>
                <a:ea typeface="Microsoft YaHei" charset="-122"/>
                <a:cs typeface="Microsoft YaHei" charset="-122"/>
              </a:rPr>
              <a:t>进程的描述</a:t>
            </a: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r>
              <a:rPr kumimoji="1" lang="zh-CN" altLang="en-US" sz="2800" dirty="0">
                <a:latin typeface="Microsoft YaHei" charset="-122"/>
                <a:ea typeface="Microsoft YaHei" charset="-122"/>
                <a:cs typeface="Microsoft YaHei" charset="-122"/>
              </a:rPr>
              <a:t>与进程创建相关的数据结构</a:t>
            </a: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r>
              <a:rPr kumimoji="1" lang="zh-CN" altLang="en-US" sz="2800" dirty="0">
                <a:latin typeface="Microsoft YaHei" charset="-122"/>
                <a:ea typeface="Microsoft YaHei" charset="-122"/>
                <a:cs typeface="Microsoft YaHei" charset="-122"/>
              </a:rPr>
              <a:t>进程创建的过程分析</a:t>
            </a:r>
          </a:p>
        </p:txBody>
      </p:sp>
      <p:sp>
        <p:nvSpPr>
          <p:cNvPr id="3" name="文本框 2"/>
          <p:cNvSpPr txBox="1"/>
          <p:nvPr/>
        </p:nvSpPr>
        <p:spPr>
          <a:xfrm>
            <a:off x="731520" y="1014153"/>
            <a:ext cx="4455622" cy="523220"/>
          </a:xfrm>
          <a:prstGeom prst="rect">
            <a:avLst/>
          </a:prstGeom>
          <a:noFill/>
        </p:spPr>
        <p:txBody>
          <a:bodyPr wrap="square" rtlCol="0">
            <a:spAutoFit/>
          </a:bodyPr>
          <a:lstStyle/>
          <a:p>
            <a:r>
              <a:rPr kumimoji="1" lang="zh-CN" altLang="en-US" sz="2800" dirty="0">
                <a:latin typeface="Microsoft YaHei" charset="-122"/>
                <a:ea typeface="Microsoft YaHei" charset="-122"/>
                <a:cs typeface="Microsoft YaHei" charset="-122"/>
              </a:rPr>
              <a:t>主要内容：</a:t>
            </a:r>
          </a:p>
        </p:txBody>
      </p:sp>
    </p:spTree>
    <p:extLst>
      <p:ext uri="{BB962C8B-B14F-4D97-AF65-F5344CB8AC3E}">
        <p14:creationId xmlns:p14="http://schemas.microsoft.com/office/powerpoint/2010/main" val="14272465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dirty="0">
                <a:solidFill>
                  <a:srgbClr val="CC3300"/>
                </a:solidFill>
                <a:latin typeface="+mn-lt"/>
                <a:ea typeface="黑体" charset="-122"/>
              </a:rPr>
              <a:t>第二节 </a:t>
            </a:r>
            <a:r>
              <a:rPr kumimoji="1" lang="zh-CN" altLang="en-US" sz="3200" b="0" dirty="0">
                <a:solidFill>
                  <a:srgbClr val="FF0000"/>
                </a:solidFill>
                <a:latin typeface="Microsoft YaHei" charset="-122"/>
                <a:ea typeface="Microsoft YaHei" charset="-122"/>
                <a:cs typeface="Microsoft YaHei" charset="-122"/>
              </a:rPr>
              <a:t>与进程创建相关的数据结构</a:t>
            </a: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5816977"/>
          </a:xfrm>
          <a:prstGeom prst="rect">
            <a:avLst/>
          </a:prstGeom>
        </p:spPr>
        <p:txBody>
          <a:bodyPr wrap="square">
            <a:spAutoFit/>
          </a:bodyPr>
          <a:lstStyle/>
          <a:p>
            <a:pPr>
              <a:lnSpc>
                <a:spcPct val="150000"/>
              </a:lnSpc>
            </a:pPr>
            <a:r>
              <a:rPr lang="en-US" altLang="zh-CN" sz="2400" dirty="0">
                <a:solidFill>
                  <a:srgbClr val="34A509"/>
                </a:solidFill>
                <a:latin typeface="微软雅黑" panose="020B0503020204020204" pitchFamily="34" charset="-122"/>
                <a:ea typeface="微软雅黑" panose="020B0503020204020204" pitchFamily="34" charset="-122"/>
              </a:rPr>
              <a:t>3</a:t>
            </a:r>
            <a:r>
              <a:rPr lang="zh-CN" altLang="en-US" sz="2400" dirty="0">
                <a:solidFill>
                  <a:srgbClr val="34A509"/>
                </a:solidFill>
                <a:latin typeface="微软雅黑" panose="020B0503020204020204" pitchFamily="34" charset="-122"/>
                <a:ea typeface="微软雅黑" panose="020B0503020204020204" pitchFamily="34" charset="-122"/>
              </a:rPr>
              <a:t>、</a:t>
            </a:r>
            <a:r>
              <a:rPr lang="en-US" altLang="zh-CN" sz="2400" dirty="0" err="1">
                <a:solidFill>
                  <a:srgbClr val="34A509"/>
                </a:solidFill>
                <a:latin typeface="微软雅黑" panose="020B0503020204020204" pitchFamily="34" charset="-122"/>
                <a:ea typeface="微软雅黑" panose="020B0503020204020204" pitchFamily="34" charset="-122"/>
              </a:rPr>
              <a:t>thread_struct</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rgbClr val="34A509"/>
              </a:solidFill>
              <a:latin typeface="微软雅黑" panose="020B0503020204020204" pitchFamily="34" charset="-122"/>
              <a:ea typeface="微软雅黑" panose="020B0503020204020204" pitchFamily="34" charset="-122"/>
            </a:endParaRPr>
          </a:p>
          <a:p>
            <a:r>
              <a:rPr lang="zh-CN" altLang="en-US" sz="2000" dirty="0">
                <a:solidFill>
                  <a:srgbClr val="C00000"/>
                </a:solidFill>
                <a:latin typeface="微软雅黑" panose="020B0503020204020204" pitchFamily="34" charset="-122"/>
                <a:ea typeface="微软雅黑" panose="020B0503020204020204" pitchFamily="34" charset="-122"/>
              </a:rPr>
              <a:t>      该结构体处于进程数据结构里面：</a:t>
            </a:r>
          </a:p>
          <a:p>
            <a:r>
              <a:rPr lang="en-US" altLang="zh-CN" sz="2000" dirty="0">
                <a:solidFill>
                  <a:srgbClr val="C00000"/>
                </a:solidFill>
                <a:latin typeface="微软雅黑" panose="020B0503020204020204" pitchFamily="34" charset="-122"/>
                <a:ea typeface="微软雅黑" panose="020B0503020204020204" pitchFamily="34" charset="-122"/>
              </a:rPr>
              <a:t>      struct </a:t>
            </a:r>
            <a:r>
              <a:rPr lang="en-US" altLang="zh-CN" sz="2000" dirty="0" err="1">
                <a:solidFill>
                  <a:srgbClr val="C00000"/>
                </a:solidFill>
                <a:latin typeface="微软雅黑" panose="020B0503020204020204" pitchFamily="34" charset="-122"/>
                <a:ea typeface="微软雅黑" panose="020B0503020204020204" pitchFamily="34" charset="-122"/>
              </a:rPr>
              <a:t>task_struct</a:t>
            </a:r>
            <a:endParaRPr lang="en-US"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thread_struct</a:t>
            </a:r>
            <a:r>
              <a:rPr lang="en-US" altLang="zh-CN" sz="2000" dirty="0">
                <a:solidFill>
                  <a:srgbClr val="C00000"/>
                </a:solidFill>
                <a:latin typeface="微软雅黑" panose="020B0503020204020204" pitchFamily="34" charset="-122"/>
                <a:ea typeface="微软雅黑" panose="020B0503020204020204" pitchFamily="34" charset="-122"/>
              </a:rPr>
              <a:t> thread;</a:t>
            </a:r>
          </a:p>
          <a:p>
            <a:r>
              <a:rPr lang="zh-CN" altLang="en-US" sz="2000" dirty="0">
                <a:solidFill>
                  <a:srgbClr val="C00000"/>
                </a:solidFill>
                <a:latin typeface="微软雅黑" panose="020B0503020204020204" pitchFamily="34" charset="-122"/>
                <a:ea typeface="微软雅黑" panose="020B0503020204020204" pitchFamily="34" charset="-122"/>
              </a:rPr>
              <a:t>   对于</a:t>
            </a:r>
            <a:r>
              <a:rPr lang="en-US" altLang="zh-CN" sz="2000" dirty="0">
                <a:solidFill>
                  <a:srgbClr val="C00000"/>
                </a:solidFill>
                <a:latin typeface="微软雅黑" panose="020B0503020204020204" pitchFamily="34" charset="-122"/>
                <a:ea typeface="微软雅黑" panose="020B0503020204020204" pitchFamily="34" charset="-122"/>
              </a:rPr>
              <a:t>X86</a:t>
            </a:r>
            <a:r>
              <a:rPr lang="zh-CN" altLang="en-US" sz="2000" dirty="0">
                <a:solidFill>
                  <a:srgbClr val="C00000"/>
                </a:solidFill>
                <a:latin typeface="微软雅黑" panose="020B0503020204020204" pitchFamily="34" charset="-122"/>
                <a:ea typeface="微软雅黑" panose="020B0503020204020204" pitchFamily="34" charset="-122"/>
              </a:rPr>
              <a:t>来说，定义则依赖于</a:t>
            </a:r>
            <a:r>
              <a:rPr lang="en-US" altLang="zh-CN" sz="2000" dirty="0">
                <a:solidFill>
                  <a:srgbClr val="C00000"/>
                </a:solidFill>
                <a:latin typeface="微软雅黑" panose="020B0503020204020204" pitchFamily="34" charset="-122"/>
                <a:ea typeface="微软雅黑" panose="020B0503020204020204" pitchFamily="34" charset="-122"/>
              </a:rPr>
              <a:t>X86</a:t>
            </a:r>
            <a:r>
              <a:rPr lang="zh-CN" altLang="en-US" sz="2000" dirty="0">
                <a:solidFill>
                  <a:srgbClr val="C00000"/>
                </a:solidFill>
                <a:latin typeface="微软雅黑" panose="020B0503020204020204" pitchFamily="34" charset="-122"/>
                <a:ea typeface="微软雅黑" panose="020B0503020204020204" pitchFamily="34" charset="-122"/>
              </a:rPr>
              <a:t>的</a:t>
            </a:r>
            <a:r>
              <a:rPr lang="en-US" altLang="zh-CN" sz="2000" dirty="0">
                <a:solidFill>
                  <a:srgbClr val="C00000"/>
                </a:solidFill>
                <a:latin typeface="微软雅黑" panose="020B0503020204020204" pitchFamily="34" charset="-122"/>
                <a:ea typeface="微软雅黑" panose="020B0503020204020204" pitchFamily="34" charset="-122"/>
              </a:rPr>
              <a:t>CPU</a:t>
            </a:r>
            <a:r>
              <a:rPr lang="zh-CN" altLang="en-US" sz="2000" dirty="0">
                <a:solidFill>
                  <a:srgbClr val="C00000"/>
                </a:solidFill>
                <a:latin typeface="微软雅黑" panose="020B0503020204020204" pitchFamily="34" charset="-122"/>
                <a:ea typeface="微软雅黑" panose="020B0503020204020204" pitchFamily="34" charset="-122"/>
              </a:rPr>
              <a:t>实现</a:t>
            </a:r>
            <a:endParaRPr lang="en-US" altLang="zh-CN" sz="2000" dirty="0">
              <a:solidFill>
                <a:srgbClr val="C00000"/>
              </a:solidFill>
              <a:latin typeface="微软雅黑" panose="020B0503020204020204" pitchFamily="34" charset="-122"/>
              <a:ea typeface="微软雅黑" panose="020B0503020204020204" pitchFamily="34" charset="-122"/>
            </a:endParaRPr>
          </a:p>
          <a:p>
            <a:endParaRPr lang="en-US"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struct </a:t>
            </a:r>
            <a:r>
              <a:rPr lang="en-US" altLang="zh-CN" sz="2000" dirty="0" err="1">
                <a:solidFill>
                  <a:srgbClr val="A01761"/>
                </a:solidFill>
                <a:latin typeface="微软雅黑" panose="020B0503020204020204" pitchFamily="34" charset="-122"/>
                <a:ea typeface="微软雅黑" panose="020B0503020204020204" pitchFamily="34" charset="-122"/>
              </a:rPr>
              <a:t>thread_struct</a:t>
            </a:r>
            <a:r>
              <a:rPr lang="en-US" altLang="zh-CN" sz="2000" dirty="0">
                <a:solidFill>
                  <a:srgbClr val="A01761"/>
                </a:solidFill>
                <a:latin typeface="微软雅黑" panose="020B0503020204020204" pitchFamily="34" charset="-122"/>
                <a:ea typeface="微软雅黑" panose="020B0503020204020204" pitchFamily="34" charset="-122"/>
              </a:rPr>
              <a:t>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 cached TLS descriptors.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struct </a:t>
            </a:r>
            <a:r>
              <a:rPr lang="en-US" altLang="zh-CN" sz="2000" dirty="0" err="1">
                <a:solidFill>
                  <a:srgbClr val="A01761"/>
                </a:solidFill>
                <a:latin typeface="微软雅黑" panose="020B0503020204020204" pitchFamily="34" charset="-122"/>
                <a:ea typeface="微软雅黑" panose="020B0503020204020204" pitchFamily="34" charset="-122"/>
              </a:rPr>
              <a:t>desc_struct</a:t>
            </a: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tls_array</a:t>
            </a:r>
            <a:r>
              <a:rPr lang="en-US" altLang="zh-CN" sz="2000" dirty="0">
                <a:solidFill>
                  <a:srgbClr val="A01761"/>
                </a:solidFill>
                <a:latin typeface="微软雅黑" panose="020B0503020204020204" pitchFamily="34" charset="-122"/>
                <a:ea typeface="微软雅黑" panose="020B0503020204020204" pitchFamily="34" charset="-122"/>
              </a:rPr>
              <a:t>[GDT_ENTRY_TLS_ENTRIES];</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esp0;</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a:t>
            </a:r>
            <a:r>
              <a:rPr lang="en-US" altLang="zh-CN" sz="2000" dirty="0" err="1">
                <a:solidFill>
                  <a:srgbClr val="A01761"/>
                </a:solidFill>
                <a:latin typeface="微软雅黑" panose="020B0503020204020204" pitchFamily="34" charset="-122"/>
                <a:ea typeface="微软雅黑" panose="020B0503020204020204" pitchFamily="34" charset="-122"/>
              </a:rPr>
              <a:t>sysenter_cs</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a:t>
            </a:r>
            <a:r>
              <a:rPr lang="en-US" altLang="zh-CN" sz="2000" dirty="0" err="1">
                <a:solidFill>
                  <a:srgbClr val="A01761"/>
                </a:solidFill>
                <a:latin typeface="微软雅黑" panose="020B0503020204020204" pitchFamily="34" charset="-122"/>
                <a:ea typeface="微软雅黑" panose="020B0503020204020204" pitchFamily="34" charset="-122"/>
              </a:rPr>
              <a:t>eip</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a:t>
            </a:r>
            <a:r>
              <a:rPr lang="en-US" altLang="zh-CN" sz="2000" dirty="0" err="1">
                <a:solidFill>
                  <a:srgbClr val="A01761"/>
                </a:solidFill>
                <a:latin typeface="微软雅黑" panose="020B0503020204020204" pitchFamily="34" charset="-122"/>
                <a:ea typeface="微软雅黑" panose="020B0503020204020204" pitchFamily="34" charset="-122"/>
              </a:rPr>
              <a:t>esp</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fs;</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a:t>
            </a:r>
            <a:r>
              <a:rPr lang="en-US" altLang="zh-CN" sz="2000" dirty="0" err="1">
                <a:solidFill>
                  <a:srgbClr val="A01761"/>
                </a:solidFill>
                <a:latin typeface="微软雅黑" panose="020B0503020204020204" pitchFamily="34" charset="-122"/>
                <a:ea typeface="微软雅黑" panose="020B0503020204020204" pitchFamily="34" charset="-122"/>
              </a:rPr>
              <a:t>gs</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 Hardware debugging registers */</a:t>
            </a:r>
          </a:p>
        </p:txBody>
      </p:sp>
    </p:spTree>
    <p:extLst>
      <p:ext uri="{BB962C8B-B14F-4D97-AF65-F5344CB8AC3E}">
        <p14:creationId xmlns:p14="http://schemas.microsoft.com/office/powerpoint/2010/main" val="1436451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dirty="0">
                <a:solidFill>
                  <a:srgbClr val="CC3300"/>
                </a:solidFill>
                <a:latin typeface="+mn-lt"/>
                <a:ea typeface="黑体" charset="-122"/>
              </a:rPr>
              <a:t>第二节 </a:t>
            </a:r>
            <a:r>
              <a:rPr kumimoji="1" lang="zh-CN" altLang="en-US" sz="3200" b="0" dirty="0">
                <a:solidFill>
                  <a:srgbClr val="FF0000"/>
                </a:solidFill>
                <a:latin typeface="Microsoft YaHei" charset="-122"/>
                <a:ea typeface="Microsoft YaHei" charset="-122"/>
                <a:cs typeface="Microsoft YaHei" charset="-122"/>
              </a:rPr>
              <a:t>与进程创建相关的数据结构</a:t>
            </a: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5632311"/>
          </a:xfrm>
          <a:prstGeom prst="rect">
            <a:avLst/>
          </a:prstGeom>
        </p:spPr>
        <p:txBody>
          <a:bodyPr wrap="square">
            <a:spAutoFit/>
          </a:bodyPr>
          <a:lstStyle/>
          <a:p>
            <a:endParaRPr lang="en-US"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a:t>
            </a:r>
            <a:r>
              <a:rPr lang="en-US" altLang="zh-CN" sz="2000" dirty="0" err="1">
                <a:solidFill>
                  <a:srgbClr val="A01761"/>
                </a:solidFill>
                <a:latin typeface="微软雅黑" panose="020B0503020204020204" pitchFamily="34" charset="-122"/>
                <a:ea typeface="微软雅黑" panose="020B0503020204020204" pitchFamily="34" charset="-122"/>
              </a:rPr>
              <a:t>debugreg</a:t>
            </a:r>
            <a:r>
              <a:rPr lang="en-US" altLang="zh-CN" sz="2000" dirty="0">
                <a:solidFill>
                  <a:srgbClr val="A01761"/>
                </a:solidFill>
                <a:latin typeface="微软雅黑" panose="020B0503020204020204" pitchFamily="34" charset="-122"/>
                <a:ea typeface="微软雅黑" panose="020B0503020204020204" pitchFamily="34" charset="-122"/>
              </a:rPr>
              <a:t>[8];  /* %%db0-7 debug registers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 fault info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cr2, </a:t>
            </a:r>
            <a:r>
              <a:rPr lang="en-US" altLang="zh-CN" sz="2000" dirty="0" err="1">
                <a:solidFill>
                  <a:srgbClr val="A01761"/>
                </a:solidFill>
                <a:latin typeface="微软雅黑" panose="020B0503020204020204" pitchFamily="34" charset="-122"/>
                <a:ea typeface="微软雅黑" panose="020B0503020204020204" pitchFamily="34" charset="-122"/>
              </a:rPr>
              <a:t>trap_no</a:t>
            </a: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error_code</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 floating point info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union i387_union	i387;</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 virtual 86 mode info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struct vm86_struct __user * vm86_info;</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a:t>
            </a:r>
            <a:r>
              <a:rPr lang="en-US" altLang="zh-CN" sz="2000" dirty="0" err="1">
                <a:solidFill>
                  <a:srgbClr val="A01761"/>
                </a:solidFill>
                <a:latin typeface="微软雅黑" panose="020B0503020204020204" pitchFamily="34" charset="-122"/>
                <a:ea typeface="微软雅黑" panose="020B0503020204020204" pitchFamily="34" charset="-122"/>
              </a:rPr>
              <a:t>screen_bitmap</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v86flags, v86mask, saved_esp0;</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int		</a:t>
            </a:r>
            <a:r>
              <a:rPr lang="en-US" altLang="zh-CN" sz="2000" dirty="0" err="1">
                <a:solidFill>
                  <a:srgbClr val="A01761"/>
                </a:solidFill>
                <a:latin typeface="微软雅黑" panose="020B0503020204020204" pitchFamily="34" charset="-122"/>
                <a:ea typeface="微软雅黑" panose="020B0503020204020204" pitchFamily="34" charset="-122"/>
              </a:rPr>
              <a:t>saved_fs</a:t>
            </a: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saved_gs</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 IO permissions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a:t>
            </a:r>
            <a:r>
              <a:rPr lang="en-US" altLang="zh-CN" sz="2000" dirty="0" err="1">
                <a:solidFill>
                  <a:srgbClr val="A01761"/>
                </a:solidFill>
                <a:latin typeface="微软雅黑" panose="020B0503020204020204" pitchFamily="34" charset="-122"/>
                <a:ea typeface="微软雅黑" panose="020B0503020204020204" pitchFamily="34" charset="-122"/>
              </a:rPr>
              <a:t>io_bitmap_ptr</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a:t>
            </a:r>
            <a:r>
              <a:rPr lang="en-US" altLang="zh-CN" sz="2000" dirty="0" err="1">
                <a:solidFill>
                  <a:srgbClr val="A01761"/>
                </a:solidFill>
                <a:latin typeface="微软雅黑" panose="020B0503020204020204" pitchFamily="34" charset="-122"/>
                <a:ea typeface="微软雅黑" panose="020B0503020204020204" pitchFamily="34" charset="-122"/>
              </a:rPr>
              <a:t>iopl</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 max allowed port in the bitmap, in bytes: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unsigned long	</a:t>
            </a:r>
            <a:r>
              <a:rPr lang="en-US" altLang="zh-CN" sz="2000" dirty="0" err="1">
                <a:solidFill>
                  <a:srgbClr val="A01761"/>
                </a:solidFill>
                <a:latin typeface="微软雅黑" panose="020B0503020204020204" pitchFamily="34" charset="-122"/>
                <a:ea typeface="微软雅黑" panose="020B0503020204020204" pitchFamily="34" charset="-122"/>
              </a:rPr>
              <a:t>io_bitmap_max</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a:t>
            </a:r>
            <a:endParaRPr lang="zh-CN" altLang="zh-CN" sz="2000" dirty="0">
              <a:solidFill>
                <a:srgbClr val="A01761"/>
              </a:solidFill>
              <a:latin typeface="微软雅黑" panose="020B0503020204020204" pitchFamily="34" charset="-122"/>
              <a:ea typeface="微软雅黑" panose="020B0503020204020204" pitchFamily="34" charset="-122"/>
            </a:endParaRPr>
          </a:p>
          <a:p>
            <a:endParaRPr lang="en-US" altLang="zh-CN" sz="2000" dirty="0">
              <a:solidFill>
                <a:srgbClr val="A017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7838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408386"/>
          </a:xfrm>
          <a:prstGeom prst="rect">
            <a:avLst/>
          </a:prstGeom>
        </p:spPr>
        <p:txBody>
          <a:bodyPr wrap="square">
            <a:spAutoFit/>
          </a:bodyPr>
          <a:lstStyle/>
          <a:p>
            <a:r>
              <a:rPr lang="en-US" altLang="zh-CN" sz="2400" dirty="0">
                <a:solidFill>
                  <a:srgbClr val="34A509"/>
                </a:solidFill>
                <a:latin typeface="微软雅黑" panose="020B0503020204020204" pitchFamily="34" charset="-122"/>
                <a:ea typeface="微软雅黑" panose="020B0503020204020204" pitchFamily="34" charset="-122"/>
              </a:rPr>
              <a:t>1</a:t>
            </a:r>
            <a:r>
              <a:rPr lang="zh-CN" altLang="en-US" sz="2400" dirty="0">
                <a:solidFill>
                  <a:srgbClr val="34A509"/>
                </a:solidFill>
                <a:latin typeface="微软雅黑" panose="020B0503020204020204" pitchFamily="34" charset="-122"/>
                <a:ea typeface="微软雅黑" panose="020B0503020204020204" pitchFamily="34" charset="-122"/>
              </a:rPr>
              <a:t>、用户态创建进程的方法</a:t>
            </a:r>
            <a:endParaRPr lang="en-US" altLang="zh-CN" sz="2400" dirty="0">
              <a:solidFill>
                <a:srgbClr val="34A509"/>
              </a:solidFill>
              <a:latin typeface="微软雅黑" panose="020B0503020204020204" pitchFamily="34" charset="-122"/>
              <a:ea typeface="微软雅黑" panose="020B0503020204020204" pitchFamily="34" charset="-122"/>
            </a:endParaRPr>
          </a:p>
          <a:p>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在</a:t>
            </a:r>
            <a:r>
              <a:rPr lang="en-US" altLang="zh-CN" sz="2000" dirty="0">
                <a:solidFill>
                  <a:srgbClr val="C00000"/>
                </a:solidFill>
                <a:latin typeface="微软雅黑" panose="020B0503020204020204" pitchFamily="34" charset="-122"/>
                <a:ea typeface="微软雅黑" panose="020B0503020204020204" pitchFamily="34" charset="-122"/>
              </a:rPr>
              <a:t>Linux</a:t>
            </a:r>
            <a:r>
              <a:rPr lang="zh-CN" altLang="en-US" sz="2000" dirty="0">
                <a:solidFill>
                  <a:srgbClr val="C00000"/>
                </a:solidFill>
                <a:latin typeface="微软雅黑" panose="020B0503020204020204" pitchFamily="34" charset="-122"/>
                <a:ea typeface="微软雅黑" panose="020B0503020204020204" pitchFamily="34" charset="-122"/>
              </a:rPr>
              <a:t>系统中，除了系统启动之后的第一个进程由系统来创建，其余的进程都必须由已存在的进程来创建，新创建的进程叫做子进程，而创建子进程的进程叫做父进程。那个在系统启动及完成初始化之后，</a:t>
            </a:r>
            <a:r>
              <a:rPr lang="en-US" altLang="zh-CN" sz="2000" dirty="0">
                <a:solidFill>
                  <a:srgbClr val="C00000"/>
                </a:solidFill>
                <a:latin typeface="微软雅黑" panose="020B0503020204020204" pitchFamily="34" charset="-122"/>
                <a:ea typeface="微软雅黑" panose="020B0503020204020204" pitchFamily="34" charset="-122"/>
              </a:rPr>
              <a:t>Linux</a:t>
            </a:r>
            <a:r>
              <a:rPr lang="zh-CN" altLang="en-US" sz="2000" dirty="0">
                <a:solidFill>
                  <a:srgbClr val="C00000"/>
                </a:solidFill>
                <a:latin typeface="微软雅黑" panose="020B0503020204020204" pitchFamily="34" charset="-122"/>
                <a:ea typeface="微软雅黑" panose="020B0503020204020204" pitchFamily="34" charset="-122"/>
              </a:rPr>
              <a:t>自动创建的进程叫做根进程。根进程是</a:t>
            </a:r>
            <a:r>
              <a:rPr lang="en-US" altLang="zh-CN" sz="2000" dirty="0">
                <a:solidFill>
                  <a:srgbClr val="C00000"/>
                </a:solidFill>
                <a:latin typeface="微软雅黑" panose="020B0503020204020204" pitchFamily="34" charset="-122"/>
                <a:ea typeface="微软雅黑" panose="020B0503020204020204" pitchFamily="34" charset="-122"/>
              </a:rPr>
              <a:t>Linux</a:t>
            </a:r>
            <a:r>
              <a:rPr lang="zh-CN" altLang="en-US" sz="2000" dirty="0">
                <a:solidFill>
                  <a:srgbClr val="C00000"/>
                </a:solidFill>
                <a:latin typeface="微软雅黑" panose="020B0503020204020204" pitchFamily="34" charset="-122"/>
                <a:ea typeface="微软雅黑" panose="020B0503020204020204" pitchFamily="34" charset="-122"/>
              </a:rPr>
              <a:t>中所有进程的祖宗，其余进程都是根进程的子孙。具有同一个父进程的进程叫做兄弟进程。</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为了在一个进程中分裂出子进程，</a:t>
            </a:r>
            <a:r>
              <a:rPr lang="en-US" altLang="zh-CN" sz="2000" dirty="0">
                <a:solidFill>
                  <a:srgbClr val="FF0000"/>
                </a:solidFill>
                <a:latin typeface="微软雅黑" panose="020B0503020204020204" pitchFamily="34" charset="-122"/>
                <a:ea typeface="微软雅黑" panose="020B0503020204020204" pitchFamily="34" charset="-122"/>
              </a:rPr>
              <a:t>Linux</a:t>
            </a:r>
            <a:r>
              <a:rPr lang="zh-CN" altLang="en-US" sz="2000" dirty="0">
                <a:solidFill>
                  <a:srgbClr val="FF0000"/>
                </a:solidFill>
                <a:latin typeface="微软雅黑" panose="020B0503020204020204" pitchFamily="34" charset="-122"/>
                <a:ea typeface="微软雅黑" panose="020B0503020204020204" pitchFamily="34" charset="-122"/>
              </a:rPr>
              <a:t>提供了一个系统调用</a:t>
            </a:r>
            <a:r>
              <a:rPr lang="en-US" altLang="zh-CN" sz="2000" dirty="0">
                <a:solidFill>
                  <a:srgbClr val="FF0000"/>
                </a:solidFill>
                <a:latin typeface="微软雅黑" panose="020B0503020204020204" pitchFamily="34" charset="-122"/>
                <a:ea typeface="微软雅黑" panose="020B0503020204020204" pitchFamily="34" charset="-122"/>
              </a:rPr>
              <a:t>fork()</a:t>
            </a:r>
            <a:r>
              <a:rPr lang="zh-CN" altLang="en-US" sz="2000" dirty="0">
                <a:solidFill>
                  <a:srgbClr val="FF0000"/>
                </a:solidFill>
                <a:latin typeface="微软雅黑" panose="020B0503020204020204" pitchFamily="34" charset="-122"/>
                <a:ea typeface="微软雅黑" panose="020B0503020204020204" pitchFamily="34" charset="-122"/>
              </a:rPr>
              <a:t>。这里所说的分裂，实际上是一种复制。因为在系统中表示一个进程的实体是进程控制块，创建新进程的主要工作就是要创建一个新控制块，而创建一个新控制块最简单的方法就是复制。</a:t>
            </a:r>
          </a:p>
        </p:txBody>
      </p:sp>
    </p:spTree>
    <p:extLst>
      <p:ext uri="{BB962C8B-B14F-4D97-AF65-F5344CB8AC3E}">
        <p14:creationId xmlns:p14="http://schemas.microsoft.com/office/powerpoint/2010/main" val="246298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5909310"/>
          </a:xfrm>
          <a:prstGeom prst="rect">
            <a:avLst/>
          </a:prstGeom>
        </p:spPr>
        <p:txBody>
          <a:bodyPr wrap="square">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这里的复制并不是完全复制，因为父进程控制块中某些项的内容必须按照子进程的特性来修改，例如进程的标识、状态等。另外，子进程控制块还必须要有表示自己父进程的域和私有空间，例如数据空间、用户堆栈等。</a:t>
            </a:r>
            <a:endParaRPr lang="en-US" altLang="zh-CN" sz="2000" dirty="0">
              <a:solidFill>
                <a:srgbClr val="C00000"/>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#include &lt;</a:t>
            </a:r>
            <a:r>
              <a:rPr lang="en-US" altLang="zh-CN" dirty="0" err="1">
                <a:solidFill>
                  <a:srgbClr val="A01761"/>
                </a:solidFill>
                <a:latin typeface="微软雅黑" panose="020B0503020204020204" pitchFamily="34" charset="-122"/>
                <a:ea typeface="微软雅黑" panose="020B0503020204020204" pitchFamily="34" charset="-122"/>
              </a:rPr>
              <a:t>stdio.h</a:t>
            </a:r>
            <a:r>
              <a:rPr lang="en-US" altLang="zh-CN" dirty="0">
                <a:solidFill>
                  <a:srgbClr val="A01761"/>
                </a:solidFill>
                <a:latin typeface="微软雅黑" panose="020B0503020204020204" pitchFamily="34" charset="-122"/>
                <a:ea typeface="微软雅黑" panose="020B0503020204020204" pitchFamily="34" charset="-122"/>
              </a:rPr>
              <a:t>&gt;</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#include &lt;sys/</a:t>
            </a:r>
            <a:r>
              <a:rPr lang="en-US" altLang="zh-CN" dirty="0" err="1">
                <a:solidFill>
                  <a:srgbClr val="A01761"/>
                </a:solidFill>
                <a:latin typeface="微软雅黑" panose="020B0503020204020204" pitchFamily="34" charset="-122"/>
                <a:ea typeface="微软雅黑" panose="020B0503020204020204" pitchFamily="34" charset="-122"/>
              </a:rPr>
              <a:t>types.h</a:t>
            </a:r>
            <a:r>
              <a:rPr lang="en-US" altLang="zh-CN" dirty="0">
                <a:solidFill>
                  <a:srgbClr val="A01761"/>
                </a:solidFill>
                <a:latin typeface="微软雅黑" panose="020B0503020204020204" pitchFamily="34" charset="-122"/>
                <a:ea typeface="微软雅黑" panose="020B0503020204020204" pitchFamily="34" charset="-122"/>
              </a:rPr>
              <a:t>&gt;</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int main(void)</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a:t>
            </a:r>
            <a:r>
              <a:rPr lang="en-US" altLang="zh-CN" dirty="0" err="1">
                <a:solidFill>
                  <a:srgbClr val="A01761"/>
                </a:solidFill>
                <a:latin typeface="微软雅黑" panose="020B0503020204020204" pitchFamily="34" charset="-122"/>
                <a:ea typeface="微软雅黑" panose="020B0503020204020204" pitchFamily="34" charset="-122"/>
              </a:rPr>
              <a:t>pid_t</a:t>
            </a:r>
            <a:r>
              <a:rPr lang="en-US" altLang="zh-CN" dirty="0">
                <a:solidFill>
                  <a:srgbClr val="A01761"/>
                </a:solidFill>
                <a:latin typeface="微软雅黑" panose="020B0503020204020204" pitchFamily="34" charset="-122"/>
                <a:ea typeface="微软雅黑" panose="020B0503020204020204" pitchFamily="34" charset="-122"/>
              </a:rPr>
              <a:t> </a:t>
            </a:r>
            <a:r>
              <a:rPr lang="en-US" altLang="zh-CN" dirty="0" err="1">
                <a:solidFill>
                  <a:srgbClr val="A01761"/>
                </a:solidFill>
                <a:latin typeface="微软雅黑" panose="020B0503020204020204" pitchFamily="34" charset="-122"/>
                <a:ea typeface="微软雅黑" panose="020B0503020204020204" pitchFamily="34" charset="-122"/>
              </a:rPr>
              <a:t>pid</a:t>
            </a:r>
            <a:r>
              <a:rPr lang="en-US" altLang="zh-CN" dirty="0">
                <a:solidFill>
                  <a:srgbClr val="A01761"/>
                </a:solidFill>
                <a:latin typeface="微软雅黑" panose="020B0503020204020204" pitchFamily="34" charset="-122"/>
                <a:ea typeface="微软雅黑" panose="020B0503020204020204" pitchFamily="34" charset="-122"/>
              </a:rPr>
              <a:t>;</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a:t>
            </a:r>
            <a:r>
              <a:rPr lang="en-US" altLang="zh-CN" dirty="0" err="1">
                <a:solidFill>
                  <a:srgbClr val="A01761"/>
                </a:solidFill>
                <a:latin typeface="微软雅黑" panose="020B0503020204020204" pitchFamily="34" charset="-122"/>
                <a:ea typeface="微软雅黑" panose="020B0503020204020204" pitchFamily="34" charset="-122"/>
              </a:rPr>
              <a:t>pid</a:t>
            </a:r>
            <a:r>
              <a:rPr lang="en-US" altLang="zh-CN" dirty="0">
                <a:solidFill>
                  <a:srgbClr val="A01761"/>
                </a:solidFill>
                <a:latin typeface="微软雅黑" panose="020B0503020204020204" pitchFamily="34" charset="-122"/>
                <a:ea typeface="微软雅黑" panose="020B0503020204020204" pitchFamily="34" charset="-122"/>
              </a:rPr>
              <a:t> = fork();</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if(</a:t>
            </a:r>
            <a:r>
              <a:rPr lang="en-US" altLang="zh-CN" dirty="0" err="1">
                <a:solidFill>
                  <a:srgbClr val="A01761"/>
                </a:solidFill>
                <a:latin typeface="微软雅黑" panose="020B0503020204020204" pitchFamily="34" charset="-122"/>
                <a:ea typeface="微软雅黑" panose="020B0503020204020204" pitchFamily="34" charset="-122"/>
              </a:rPr>
              <a:t>pid</a:t>
            </a:r>
            <a:r>
              <a:rPr lang="en-US" altLang="zh-CN" dirty="0">
                <a:solidFill>
                  <a:srgbClr val="A01761"/>
                </a:solidFill>
                <a:latin typeface="微软雅黑" panose="020B0503020204020204" pitchFamily="34" charset="-122"/>
                <a:ea typeface="微软雅黑" panose="020B0503020204020204" pitchFamily="34" charset="-122"/>
              </a:rPr>
              <a:t> &lt; 0){</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                //</a:t>
            </a:r>
            <a:r>
              <a:rPr lang="zh-CN" altLang="zh-CN" dirty="0">
                <a:solidFill>
                  <a:srgbClr val="A01761"/>
                </a:solidFill>
                <a:latin typeface="微软雅黑" panose="020B0503020204020204" pitchFamily="34" charset="-122"/>
                <a:ea typeface="微软雅黑" panose="020B0503020204020204" pitchFamily="34" charset="-122"/>
              </a:rPr>
              <a:t>打印</a:t>
            </a:r>
            <a:r>
              <a:rPr lang="en-US" altLang="zh-CN" dirty="0">
                <a:solidFill>
                  <a:srgbClr val="A01761"/>
                </a:solidFill>
                <a:latin typeface="微软雅黑" panose="020B0503020204020204" pitchFamily="34" charset="-122"/>
                <a:ea typeface="微软雅黑" panose="020B0503020204020204" pitchFamily="34" charset="-122"/>
              </a:rPr>
              <a:t>fork()</a:t>
            </a:r>
            <a:r>
              <a:rPr lang="zh-CN" altLang="zh-CN" dirty="0">
                <a:solidFill>
                  <a:srgbClr val="A01761"/>
                </a:solidFill>
                <a:latin typeface="微软雅黑" panose="020B0503020204020204" pitchFamily="34" charset="-122"/>
                <a:ea typeface="微软雅黑" panose="020B0503020204020204" pitchFamily="34" charset="-122"/>
              </a:rPr>
              <a:t>失败信息</a:t>
            </a:r>
          </a:p>
          <a:p>
            <a:r>
              <a:rPr lang="en-US" altLang="zh-CN" dirty="0">
                <a:solidFill>
                  <a:srgbClr val="A01761"/>
                </a:solidFill>
                <a:latin typeface="微软雅黑" panose="020B0503020204020204" pitchFamily="34" charset="-122"/>
                <a:ea typeface="微软雅黑" panose="020B0503020204020204" pitchFamily="34" charset="-122"/>
              </a:rPr>
              <a:t>    }else if(</a:t>
            </a:r>
            <a:r>
              <a:rPr lang="en-US" altLang="zh-CN" dirty="0" err="1">
                <a:solidFill>
                  <a:srgbClr val="A01761"/>
                </a:solidFill>
                <a:latin typeface="微软雅黑" panose="020B0503020204020204" pitchFamily="34" charset="-122"/>
                <a:ea typeface="微软雅黑" panose="020B0503020204020204" pitchFamily="34" charset="-122"/>
              </a:rPr>
              <a:t>pid</a:t>
            </a:r>
            <a:r>
              <a:rPr lang="en-US" altLang="zh-CN" dirty="0">
                <a:solidFill>
                  <a:srgbClr val="A01761"/>
                </a:solidFill>
                <a:latin typeface="微软雅黑" panose="020B0503020204020204" pitchFamily="34" charset="-122"/>
                <a:ea typeface="微软雅黑" panose="020B0503020204020204" pitchFamily="34" charset="-122"/>
              </a:rPr>
              <a:t> == 0){</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                //</a:t>
            </a:r>
            <a:r>
              <a:rPr lang="zh-CN" altLang="zh-CN" dirty="0">
                <a:solidFill>
                  <a:srgbClr val="A01761"/>
                </a:solidFill>
                <a:latin typeface="微软雅黑" panose="020B0503020204020204" pitchFamily="34" charset="-122"/>
                <a:ea typeface="微软雅黑" panose="020B0503020204020204" pitchFamily="34" charset="-122"/>
              </a:rPr>
              <a:t>子进程代码</a:t>
            </a:r>
          </a:p>
          <a:p>
            <a:r>
              <a:rPr lang="en-US" altLang="zh-CN" dirty="0">
                <a:solidFill>
                  <a:srgbClr val="A01761"/>
                </a:solidFill>
                <a:latin typeface="微软雅黑" panose="020B0503020204020204" pitchFamily="34" charset="-122"/>
                <a:ea typeface="微软雅黑" panose="020B0503020204020204" pitchFamily="34" charset="-122"/>
              </a:rPr>
              <a:t>    }else{</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                //</a:t>
            </a:r>
            <a:r>
              <a:rPr lang="zh-CN" altLang="zh-CN" dirty="0">
                <a:solidFill>
                  <a:srgbClr val="A01761"/>
                </a:solidFill>
                <a:latin typeface="微软雅黑" panose="020B0503020204020204" pitchFamily="34" charset="-122"/>
                <a:ea typeface="微软雅黑" panose="020B0503020204020204" pitchFamily="34" charset="-122"/>
              </a:rPr>
              <a:t>父进程代码</a:t>
            </a:r>
          </a:p>
          <a:p>
            <a:r>
              <a:rPr lang="en-US" altLang="zh-CN" dirty="0">
                <a:solidFill>
                  <a:srgbClr val="A01761"/>
                </a:solidFill>
                <a:latin typeface="微软雅黑" panose="020B0503020204020204" pitchFamily="34" charset="-122"/>
                <a:ea typeface="微软雅黑" panose="020B0503020204020204" pitchFamily="34" charset="-122"/>
              </a:rPr>
              <a:t>    }</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return 0;</a:t>
            </a:r>
            <a:endParaRPr lang="zh-CN" altLang="zh-CN" dirty="0">
              <a:solidFill>
                <a:srgbClr val="A01761"/>
              </a:solidFill>
              <a:latin typeface="微软雅黑" panose="020B0503020204020204" pitchFamily="34" charset="-122"/>
              <a:ea typeface="微软雅黑" panose="020B0503020204020204" pitchFamily="34" charset="-122"/>
            </a:endParaRPr>
          </a:p>
          <a:p>
            <a:r>
              <a:rPr lang="en-US" altLang="zh-CN" dirty="0">
                <a:solidFill>
                  <a:srgbClr val="A01761"/>
                </a:solidFill>
                <a:latin typeface="微软雅黑" panose="020B0503020204020204" pitchFamily="34" charset="-122"/>
                <a:ea typeface="微软雅黑" panose="020B0503020204020204" pitchFamily="34" charset="-122"/>
              </a:rPr>
              <a:t> }</a:t>
            </a:r>
            <a:endParaRPr lang="zh-CN" altLang="zh-CN" dirty="0">
              <a:solidFill>
                <a:srgbClr val="A017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9913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985980"/>
          </a:xfrm>
          <a:prstGeom prst="rect">
            <a:avLst/>
          </a:prstGeom>
        </p:spPr>
        <p:txBody>
          <a:bodyPr wrap="square">
            <a:spAutoFit/>
          </a:bodyPr>
          <a:lstStyle/>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在代码中获得当前进程</a:t>
            </a:r>
            <a:r>
              <a:rPr lang="en-US" altLang="zh-CN" sz="2000" dirty="0" err="1">
                <a:solidFill>
                  <a:srgbClr val="C00000"/>
                </a:solidFill>
                <a:latin typeface="微软雅黑" panose="020B0503020204020204" pitchFamily="34" charset="-122"/>
                <a:ea typeface="微软雅黑" panose="020B0503020204020204" pitchFamily="34" charset="-122"/>
              </a:rPr>
              <a:t>pid</a:t>
            </a:r>
            <a:r>
              <a:rPr lang="zh-CN" altLang="zh-CN" sz="2000" dirty="0">
                <a:solidFill>
                  <a:srgbClr val="C00000"/>
                </a:solidFill>
                <a:latin typeface="微软雅黑" panose="020B0503020204020204" pitchFamily="34" charset="-122"/>
                <a:ea typeface="微软雅黑" panose="020B0503020204020204" pitchFamily="34" charset="-122"/>
              </a:rPr>
              <a:t>的函数为：</a:t>
            </a:r>
            <a:r>
              <a:rPr lang="en-US" altLang="zh-CN" sz="2000" dirty="0" err="1">
                <a:solidFill>
                  <a:srgbClr val="C00000"/>
                </a:solidFill>
                <a:latin typeface="微软雅黑" panose="020B0503020204020204" pitchFamily="34" charset="-122"/>
                <a:ea typeface="微软雅黑" panose="020B0503020204020204" pitchFamily="34" charset="-122"/>
              </a:rPr>
              <a:t>getpid</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zh-CN" sz="2000" dirty="0">
                <a:solidFill>
                  <a:srgbClr val="C0000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在代码中获得当前进程父进程</a:t>
            </a:r>
            <a:r>
              <a:rPr lang="en-US" altLang="zh-CN" sz="2000" dirty="0" err="1">
                <a:solidFill>
                  <a:srgbClr val="C00000"/>
                </a:solidFill>
                <a:latin typeface="微软雅黑" panose="020B0503020204020204" pitchFamily="34" charset="-122"/>
                <a:ea typeface="微软雅黑" panose="020B0503020204020204" pitchFamily="34" charset="-122"/>
              </a:rPr>
              <a:t>pid</a:t>
            </a:r>
            <a:r>
              <a:rPr lang="zh-CN" altLang="zh-CN" sz="2000" dirty="0">
                <a:solidFill>
                  <a:srgbClr val="C00000"/>
                </a:solidFill>
                <a:latin typeface="微软雅黑" panose="020B0503020204020204" pitchFamily="34" charset="-122"/>
                <a:ea typeface="微软雅黑" panose="020B0503020204020204" pitchFamily="34" charset="-122"/>
              </a:rPr>
              <a:t>的函数为：</a:t>
            </a:r>
            <a:r>
              <a:rPr lang="en-US" altLang="zh-CN" sz="2000" dirty="0" err="1">
                <a:solidFill>
                  <a:srgbClr val="C00000"/>
                </a:solidFill>
                <a:latin typeface="微软雅黑" panose="020B0503020204020204" pitchFamily="34" charset="-122"/>
                <a:ea typeface="微软雅黑" panose="020B0503020204020204" pitchFamily="34" charset="-122"/>
              </a:rPr>
              <a:t>getppid</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zh-CN" sz="2000" dirty="0">
                <a:solidFill>
                  <a:srgbClr val="C0000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父子进程的调度的顺序是由调度器决定的，与进程的创建顺序无关。</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父进程并没有准确的把握一定结束于子进程结束之后，那么为了保证完成为子进程释放资源的任务，父进程应该调用系统调用</a:t>
            </a:r>
            <a:r>
              <a:rPr lang="en-US" altLang="zh-CN" sz="2000" dirty="0">
                <a:solidFill>
                  <a:srgbClr val="A01761"/>
                </a:solidFill>
                <a:latin typeface="微软雅黑" panose="020B0503020204020204" pitchFamily="34" charset="-122"/>
                <a:ea typeface="微软雅黑" panose="020B0503020204020204" pitchFamily="34" charset="-122"/>
              </a:rPr>
              <a:t>wait()</a:t>
            </a:r>
            <a:r>
              <a:rPr lang="zh-CN" altLang="en-US" sz="2000" dirty="0">
                <a:solidFill>
                  <a:srgbClr val="A01761"/>
                </a:solidFill>
                <a:latin typeface="微软雅黑" panose="020B0503020204020204" pitchFamily="34" charset="-122"/>
                <a:ea typeface="微软雅黑" panose="020B0503020204020204" pitchFamily="34" charset="-122"/>
              </a:rPr>
              <a:t>。</a:t>
            </a: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wait()</a:t>
            </a:r>
            <a:r>
              <a:rPr lang="zh-CN" altLang="en-US" sz="2000" dirty="0">
                <a:solidFill>
                  <a:srgbClr val="A01761"/>
                </a:solidFill>
                <a:latin typeface="微软雅黑" panose="020B0503020204020204" pitchFamily="34" charset="-122"/>
                <a:ea typeface="微软雅黑" panose="020B0503020204020204" pitchFamily="34" charset="-122"/>
              </a:rPr>
              <a:t>函数功能是：父进程一旦调用了</a:t>
            </a:r>
            <a:r>
              <a:rPr lang="en-US" altLang="zh-CN" sz="2000" dirty="0">
                <a:solidFill>
                  <a:srgbClr val="A01761"/>
                </a:solidFill>
                <a:latin typeface="微软雅黑" panose="020B0503020204020204" pitchFamily="34" charset="-122"/>
                <a:ea typeface="微软雅黑" panose="020B0503020204020204" pitchFamily="34" charset="-122"/>
              </a:rPr>
              <a:t>wait</a:t>
            </a:r>
            <a:r>
              <a:rPr lang="zh-CN" altLang="en-US" sz="2000" dirty="0">
                <a:solidFill>
                  <a:srgbClr val="A01761"/>
                </a:solidFill>
                <a:latin typeface="微软雅黑" panose="020B0503020204020204" pitchFamily="34" charset="-122"/>
                <a:ea typeface="微软雅黑" panose="020B0503020204020204" pitchFamily="34" charset="-122"/>
              </a:rPr>
              <a:t>就立即阻塞自己，由</a:t>
            </a:r>
            <a:r>
              <a:rPr lang="en-US" altLang="zh-CN" sz="2000" dirty="0">
                <a:solidFill>
                  <a:srgbClr val="A01761"/>
                </a:solidFill>
                <a:latin typeface="微软雅黑" panose="020B0503020204020204" pitchFamily="34" charset="-122"/>
                <a:ea typeface="微软雅黑" panose="020B0503020204020204" pitchFamily="34" charset="-122"/>
              </a:rPr>
              <a:t>wait</a:t>
            </a:r>
            <a:r>
              <a:rPr lang="zh-CN" altLang="en-US" sz="2000" dirty="0">
                <a:solidFill>
                  <a:srgbClr val="A01761"/>
                </a:solidFill>
                <a:latin typeface="微软雅黑" panose="020B0503020204020204" pitchFamily="34" charset="-122"/>
                <a:ea typeface="微软雅黑" panose="020B0503020204020204" pitchFamily="34" charset="-122"/>
              </a:rPr>
              <a:t>自动分析是否当前进程的某个子进程已经退出，如果让它找到了这样一个已经变成僵尸的子进程，</a:t>
            </a:r>
            <a:r>
              <a:rPr lang="en-US" altLang="zh-CN" sz="2000" dirty="0">
                <a:solidFill>
                  <a:srgbClr val="A01761"/>
                </a:solidFill>
                <a:latin typeface="微软雅黑" panose="020B0503020204020204" pitchFamily="34" charset="-122"/>
                <a:ea typeface="微软雅黑" panose="020B0503020204020204" pitchFamily="34" charset="-122"/>
              </a:rPr>
              <a:t>wait</a:t>
            </a:r>
            <a:r>
              <a:rPr lang="zh-CN" altLang="en-US" sz="2000" dirty="0">
                <a:solidFill>
                  <a:srgbClr val="A01761"/>
                </a:solidFill>
                <a:latin typeface="微软雅黑" panose="020B0503020204020204" pitchFamily="34" charset="-122"/>
                <a:ea typeface="微软雅黑" panose="020B0503020204020204" pitchFamily="34" charset="-122"/>
              </a:rPr>
              <a:t>就会收集这个子进程的信息，并把它彻底销毁后返回；如果没有找到这样一个子进程，</a:t>
            </a:r>
            <a:r>
              <a:rPr lang="en-US" altLang="zh-CN" sz="2000" dirty="0">
                <a:solidFill>
                  <a:srgbClr val="A01761"/>
                </a:solidFill>
                <a:latin typeface="微软雅黑" panose="020B0503020204020204" pitchFamily="34" charset="-122"/>
                <a:ea typeface="微软雅黑" panose="020B0503020204020204" pitchFamily="34" charset="-122"/>
              </a:rPr>
              <a:t>wait</a:t>
            </a:r>
            <a:r>
              <a:rPr lang="zh-CN" altLang="en-US" sz="2000" dirty="0">
                <a:solidFill>
                  <a:srgbClr val="A01761"/>
                </a:solidFill>
                <a:latin typeface="微软雅黑" panose="020B0503020204020204" pitchFamily="34" charset="-122"/>
                <a:ea typeface="微软雅黑" panose="020B0503020204020204" pitchFamily="34" charset="-122"/>
              </a:rPr>
              <a:t>就会一直阻塞在这里，直到有一个出现为止。</a:t>
            </a:r>
          </a:p>
          <a:p>
            <a:endParaRPr lang="zh-CN" altLang="zh-CN" dirty="0">
              <a:solidFill>
                <a:srgbClr val="A017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768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1976951"/>
          </a:xfrm>
          <a:prstGeom prst="rect">
            <a:avLst/>
          </a:prstGeom>
        </p:spPr>
        <p:txBody>
          <a:bodyPr wrap="square">
            <a:spAutoFit/>
          </a:bodyPr>
          <a:lstStyle/>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400" dirty="0">
                <a:solidFill>
                  <a:srgbClr val="34A509"/>
                </a:solidFill>
                <a:latin typeface="微软雅黑" panose="020B0503020204020204" pitchFamily="34" charset="-122"/>
                <a:ea typeface="微软雅黑" panose="020B0503020204020204" pitchFamily="34" charset="-122"/>
              </a:rPr>
              <a:t>2</a:t>
            </a:r>
            <a:r>
              <a:rPr lang="zh-CN" altLang="en-US" sz="2400" dirty="0">
                <a:solidFill>
                  <a:srgbClr val="34A509"/>
                </a:solidFill>
                <a:latin typeface="微软雅黑" panose="020B0503020204020204" pitchFamily="34" charset="-122"/>
                <a:ea typeface="微软雅黑" panose="020B0503020204020204" pitchFamily="34" charset="-122"/>
              </a:rPr>
              <a:t>、</a:t>
            </a:r>
            <a:r>
              <a:rPr lang="en-US" altLang="zh-CN" sz="2400" dirty="0">
                <a:solidFill>
                  <a:srgbClr val="34A509"/>
                </a:solidFill>
                <a:latin typeface="微软雅黑" panose="020B0503020204020204" pitchFamily="34" charset="-122"/>
                <a:ea typeface="微软雅黑" panose="020B0503020204020204" pitchFamily="34" charset="-122"/>
              </a:rPr>
              <a:t>fork()</a:t>
            </a:r>
            <a:r>
              <a:rPr lang="zh-CN" altLang="en-US" sz="2400" dirty="0">
                <a:solidFill>
                  <a:srgbClr val="34A509"/>
                </a:solidFill>
                <a:latin typeface="微软雅黑" panose="020B0503020204020204" pitchFamily="34" charset="-122"/>
                <a:ea typeface="微软雅黑" panose="020B0503020204020204" pitchFamily="34" charset="-122"/>
              </a:rPr>
              <a:t>系统调用的功能</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父进程和子进程运行的是同一个程序，系统并未在内存中给子进程配置独立的程序运行空间，而只是简单地将程序指针指向父进程的代码。</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系统调用</a:t>
            </a:r>
            <a:r>
              <a:rPr lang="en-US" altLang="zh-CN" sz="2000" dirty="0">
                <a:solidFill>
                  <a:srgbClr val="A01761"/>
                </a:solidFill>
                <a:latin typeface="微软雅黑" panose="020B0503020204020204" pitchFamily="34" charset="-122"/>
                <a:ea typeface="微软雅黑" panose="020B0503020204020204" pitchFamily="34" charset="-122"/>
              </a:rPr>
              <a:t>fork()</a:t>
            </a:r>
            <a:r>
              <a:rPr lang="zh-CN" altLang="en-US" sz="2000" dirty="0">
                <a:solidFill>
                  <a:srgbClr val="A01761"/>
                </a:solidFill>
                <a:latin typeface="微软雅黑" panose="020B0503020204020204" pitchFamily="34" charset="-122"/>
                <a:ea typeface="微软雅黑" panose="020B0503020204020204" pitchFamily="34" charset="-122"/>
              </a:rPr>
              <a:t>工作流程示意图如下：</a:t>
            </a:r>
            <a:endParaRPr lang="zh-CN" altLang="zh-CN" sz="2000" dirty="0">
              <a:solidFill>
                <a:srgbClr val="A0176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77DE9D6-8521-406D-88D6-2337F594BEDF}"/>
              </a:ext>
            </a:extLst>
          </p:cNvPr>
          <p:cNvPicPr>
            <a:picLocks noChangeAspect="1"/>
          </p:cNvPicPr>
          <p:nvPr/>
        </p:nvPicPr>
        <p:blipFill>
          <a:blip r:embed="rId2"/>
          <a:stretch>
            <a:fillRect/>
          </a:stretch>
        </p:blipFill>
        <p:spPr>
          <a:xfrm>
            <a:off x="2451652" y="2817668"/>
            <a:ext cx="6864626" cy="3962953"/>
          </a:xfrm>
          <a:prstGeom prst="rect">
            <a:avLst/>
          </a:prstGeom>
        </p:spPr>
      </p:pic>
    </p:spTree>
    <p:extLst>
      <p:ext uri="{BB962C8B-B14F-4D97-AF65-F5344CB8AC3E}">
        <p14:creationId xmlns:p14="http://schemas.microsoft.com/office/powerpoint/2010/main" val="2571397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154984"/>
          </a:xfrm>
          <a:prstGeom prst="rect">
            <a:avLst/>
          </a:prstGeom>
        </p:spPr>
        <p:txBody>
          <a:bodyPr wrap="square">
            <a:spAutoFit/>
          </a:bodyPr>
          <a:lstStyle/>
          <a:p>
            <a:pPr>
              <a:lnSpc>
                <a:spcPct val="150000"/>
              </a:lnSpc>
            </a:pPr>
            <a:r>
              <a:rPr lang="en-US" altLang="zh-CN" sz="2400" dirty="0">
                <a:solidFill>
                  <a:srgbClr val="34A509"/>
                </a:solidFill>
                <a:latin typeface="微软雅黑" panose="020B0503020204020204" pitchFamily="34" charset="-122"/>
                <a:ea typeface="微软雅黑" panose="020B0503020204020204" pitchFamily="34" charset="-122"/>
              </a:rPr>
              <a:t>3</a:t>
            </a:r>
            <a:r>
              <a:rPr lang="zh-CN" altLang="en-US" sz="2400" dirty="0">
                <a:solidFill>
                  <a:srgbClr val="34A509"/>
                </a:solidFill>
                <a:latin typeface="微软雅黑" panose="020B0503020204020204" pitchFamily="34" charset="-122"/>
                <a:ea typeface="微软雅黑" panose="020B0503020204020204" pitchFamily="34" charset="-122"/>
              </a:rPr>
              <a:t>、系统调用</a:t>
            </a:r>
            <a:r>
              <a:rPr lang="en-US" altLang="zh-CN" sz="2400" dirty="0">
                <a:solidFill>
                  <a:srgbClr val="34A509"/>
                </a:solidFill>
                <a:latin typeface="微软雅黑" panose="020B0503020204020204" pitchFamily="34" charset="-122"/>
                <a:ea typeface="微软雅黑" panose="020B0503020204020204" pitchFamily="34" charset="-122"/>
              </a:rPr>
              <a:t>fork()</a:t>
            </a:r>
            <a:r>
              <a:rPr lang="zh-CN" altLang="en-US" sz="2400" dirty="0">
                <a:solidFill>
                  <a:srgbClr val="34A509"/>
                </a:solidFill>
                <a:latin typeface="微软雅黑" panose="020B0503020204020204" pitchFamily="34" charset="-122"/>
                <a:ea typeface="微软雅黑" panose="020B0503020204020204" pitchFamily="34" charset="-122"/>
              </a:rPr>
              <a:t>、</a:t>
            </a:r>
            <a:r>
              <a:rPr lang="en-US" altLang="zh-CN" sz="2400" dirty="0">
                <a:solidFill>
                  <a:srgbClr val="34A509"/>
                </a:solidFill>
                <a:latin typeface="微软雅黑" panose="020B0503020204020204" pitchFamily="34" charset="-122"/>
                <a:ea typeface="微软雅黑" panose="020B0503020204020204" pitchFamily="34" charset="-122"/>
              </a:rPr>
              <a:t>vfork()</a:t>
            </a:r>
            <a:r>
              <a:rPr lang="zh-CN" altLang="en-US" sz="2400" dirty="0">
                <a:solidFill>
                  <a:srgbClr val="34A509"/>
                </a:solidFill>
                <a:latin typeface="微软雅黑" panose="020B0503020204020204" pitchFamily="34" charset="-122"/>
                <a:ea typeface="微软雅黑" panose="020B0503020204020204" pitchFamily="34" charset="-122"/>
              </a:rPr>
              <a:t>、</a:t>
            </a:r>
            <a:r>
              <a:rPr lang="en-US" altLang="zh-CN" sz="2400" dirty="0">
                <a:solidFill>
                  <a:srgbClr val="34A509"/>
                </a:solidFill>
                <a:latin typeface="微软雅黑" panose="020B0503020204020204" pitchFamily="34" charset="-122"/>
                <a:ea typeface="微软雅黑" panose="020B0503020204020204" pitchFamily="34" charset="-122"/>
              </a:rPr>
              <a:t>clone()</a:t>
            </a:r>
            <a:r>
              <a:rPr lang="zh-CN" altLang="en-US" sz="2400" dirty="0">
                <a:solidFill>
                  <a:srgbClr val="34A509"/>
                </a:solidFill>
                <a:latin typeface="微软雅黑" panose="020B0503020204020204" pitchFamily="34" charset="-122"/>
                <a:ea typeface="微软雅黑" panose="020B0503020204020204" pitchFamily="34" charset="-122"/>
              </a:rPr>
              <a:t>的关系</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fork</a:t>
            </a:r>
            <a:r>
              <a:rPr lang="zh-CN"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vfork</a:t>
            </a:r>
            <a:r>
              <a:rPr lang="zh-CN"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clone</a:t>
            </a:r>
            <a:r>
              <a:rPr lang="zh-CN" altLang="zh-CN" sz="2000" dirty="0">
                <a:solidFill>
                  <a:srgbClr val="C00000"/>
                </a:solidFill>
                <a:latin typeface="微软雅黑" panose="020B0503020204020204" pitchFamily="34" charset="-122"/>
                <a:ea typeface="微软雅黑" panose="020B0503020204020204" pitchFamily="34" charset="-122"/>
              </a:rPr>
              <a:t>系统调用都可以创建一个新进程，而且都是通过调用</a:t>
            </a:r>
            <a:r>
              <a:rPr lang="en-US" altLang="zh-CN" sz="2000" dirty="0" err="1">
                <a:solidFill>
                  <a:srgbClr val="C00000"/>
                </a:solidFill>
                <a:latin typeface="微软雅黑" panose="020B0503020204020204" pitchFamily="34" charset="-122"/>
                <a:ea typeface="微软雅黑" panose="020B0503020204020204" pitchFamily="34" charset="-122"/>
              </a:rPr>
              <a:t>do_fork</a:t>
            </a:r>
            <a:r>
              <a:rPr lang="zh-CN" altLang="zh-CN" sz="2000" dirty="0">
                <a:solidFill>
                  <a:srgbClr val="C00000"/>
                </a:solidFill>
                <a:latin typeface="微软雅黑" panose="020B0503020204020204" pitchFamily="34" charset="-122"/>
                <a:ea typeface="微软雅黑" panose="020B0503020204020204" pitchFamily="34" charset="-122"/>
              </a:rPr>
              <a:t>来实现的 </a:t>
            </a: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zh-CN" sz="2000" dirty="0">
                <a:solidFill>
                  <a:srgbClr val="A01761"/>
                </a:solidFill>
                <a:latin typeface="微软雅黑" panose="020B0503020204020204" pitchFamily="34" charset="-122"/>
                <a:ea typeface="微软雅黑" panose="020B0503020204020204" pitchFamily="34" charset="-122"/>
              </a:rPr>
              <a:t>子进程被创建后继承了父进程的资源。  </a:t>
            </a: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zh-CN" sz="2000" dirty="0">
                <a:solidFill>
                  <a:srgbClr val="A01761"/>
                </a:solidFill>
                <a:latin typeface="微软雅黑" panose="020B0503020204020204" pitchFamily="34" charset="-122"/>
                <a:ea typeface="微软雅黑" panose="020B0503020204020204" pitchFamily="34" charset="-122"/>
              </a:rPr>
              <a:t>写时拷贝</a:t>
            </a:r>
            <a:r>
              <a:rPr lang="en-US" altLang="zh-CN" sz="2000" dirty="0">
                <a:solidFill>
                  <a:srgbClr val="A01761"/>
                </a:solidFill>
                <a:latin typeface="微软雅黑" panose="020B0503020204020204" pitchFamily="34" charset="-122"/>
                <a:ea typeface="微软雅黑" panose="020B0503020204020204" pitchFamily="34" charset="-122"/>
              </a:rPr>
              <a:t> (copy on write)</a:t>
            </a:r>
            <a:r>
              <a:rPr lang="zh-CN" altLang="zh-CN" sz="2000" dirty="0">
                <a:solidFill>
                  <a:srgbClr val="A01761"/>
                </a:solidFill>
                <a:latin typeface="微软雅黑" panose="020B0503020204020204" pitchFamily="34" charset="-122"/>
                <a:ea typeface="微软雅黑" panose="020B0503020204020204" pitchFamily="34" charset="-122"/>
              </a:rPr>
              <a:t>：子进程在创建后共享父进程的虚存内存空间，写时拷贝技术允许父子进程能读相同的物理页。只要两者有一个进程试图写一个物理页，内核就把这个页的内容拷贝到一个新的物理 页，并把这个新的物理页分配给正在写的进程</a:t>
            </a:r>
            <a:r>
              <a:rPr lang="zh-CN" altLang="en-US" sz="2000" dirty="0">
                <a:solidFill>
                  <a:srgbClr val="A01761"/>
                </a:solidFill>
                <a:latin typeface="微软雅黑" panose="020B0503020204020204" pitchFamily="34" charset="-122"/>
                <a:ea typeface="微软雅黑" panose="020B0503020204020204" pitchFamily="34" charset="-122"/>
              </a:rPr>
              <a:t>。</a:t>
            </a:r>
            <a:r>
              <a:rPr lang="zh-CN" altLang="zh-CN" sz="2000" dirty="0">
                <a:solidFill>
                  <a:srgbClr val="A01761"/>
                </a:solidFill>
                <a:latin typeface="微软雅黑" panose="020B0503020204020204" pitchFamily="34" charset="-122"/>
                <a:ea typeface="微软雅黑" panose="020B0503020204020204" pitchFamily="34" charset="-122"/>
              </a:rPr>
              <a:t> </a:t>
            </a: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zh-CN" sz="2000" dirty="0">
                <a:solidFill>
                  <a:srgbClr val="A01761"/>
                </a:solidFill>
                <a:latin typeface="微软雅黑" panose="020B0503020204020204" pitchFamily="34" charset="-122"/>
                <a:ea typeface="微软雅黑" panose="020B0503020204020204" pitchFamily="34" charset="-122"/>
              </a:rPr>
              <a:t>子进程在创建后执行的是父进程的程序代码。 </a:t>
            </a:r>
          </a:p>
          <a:p>
            <a:endParaRPr lang="zh-CN" altLang="zh-CN" dirty="0">
              <a:solidFill>
                <a:srgbClr val="A017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4829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654608"/>
          </a:xfrm>
          <a:prstGeom prst="rect">
            <a:avLst/>
          </a:prstGeom>
        </p:spPr>
        <p:txBody>
          <a:bodyPr wrap="square">
            <a:spAutoFit/>
          </a:bodyPr>
          <a:lstStyle/>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在</a:t>
            </a:r>
            <a:r>
              <a:rPr lang="en-US" altLang="zh-CN" sz="2000" dirty="0">
                <a:solidFill>
                  <a:srgbClr val="C00000"/>
                </a:solidFill>
                <a:latin typeface="微软雅黑" panose="020B0503020204020204" pitchFamily="34" charset="-122"/>
                <a:ea typeface="微软雅黑" panose="020B0503020204020204" pitchFamily="34" charset="-122"/>
              </a:rPr>
              <a:t>fork</a:t>
            </a:r>
            <a:r>
              <a:rPr lang="zh-CN" altLang="zh-CN" sz="2000" dirty="0">
                <a:solidFill>
                  <a:srgbClr val="C00000"/>
                </a:solidFill>
                <a:latin typeface="微软雅黑" panose="020B0503020204020204" pitchFamily="34" charset="-122"/>
                <a:ea typeface="微软雅黑" panose="020B0503020204020204" pitchFamily="34" charset="-122"/>
              </a:rPr>
              <a:t>之后</a:t>
            </a:r>
            <a:r>
              <a:rPr lang="en-US" altLang="zh-CN" sz="2000" dirty="0">
                <a:solidFill>
                  <a:srgbClr val="C00000"/>
                </a:solidFill>
                <a:latin typeface="微软雅黑" panose="020B0503020204020204" pitchFamily="34" charset="-122"/>
                <a:ea typeface="微软雅黑" panose="020B0503020204020204" pitchFamily="34" charset="-122"/>
              </a:rPr>
              <a:t>exec</a:t>
            </a:r>
            <a:r>
              <a:rPr lang="zh-CN" altLang="zh-CN" sz="2000" dirty="0">
                <a:solidFill>
                  <a:srgbClr val="C00000"/>
                </a:solidFill>
                <a:latin typeface="微软雅黑" panose="020B0503020204020204" pitchFamily="34" charset="-122"/>
                <a:ea typeface="微软雅黑" panose="020B0503020204020204" pitchFamily="34" charset="-122"/>
              </a:rPr>
              <a:t>之前两个进程用的是相同的物理空间（内存区），子进程的代码段、数据段、堆栈都是指向父进程的物理空间，也就是说，两者的虚拟空间不同，但其对应的物理空间是同一个。当父子进程中有更改相应段的行为发生时，再为子进程相应的段分配物理空间，如果不是因为</a:t>
            </a:r>
            <a:r>
              <a:rPr lang="en-US" altLang="zh-CN" sz="2000" dirty="0">
                <a:solidFill>
                  <a:srgbClr val="C00000"/>
                </a:solidFill>
                <a:latin typeface="微软雅黑" panose="020B0503020204020204" pitchFamily="34" charset="-122"/>
                <a:ea typeface="微软雅黑" panose="020B0503020204020204" pitchFamily="34" charset="-122"/>
              </a:rPr>
              <a:t>exec</a:t>
            </a:r>
            <a:r>
              <a:rPr lang="zh-CN" altLang="zh-CN" sz="2000" dirty="0">
                <a:solidFill>
                  <a:srgbClr val="C00000"/>
                </a:solidFill>
                <a:latin typeface="微软雅黑" panose="020B0503020204020204" pitchFamily="34" charset="-122"/>
                <a:ea typeface="微软雅黑" panose="020B0503020204020204" pitchFamily="34" charset="-122"/>
              </a:rPr>
              <a:t>，内核会给子进程的数据段、堆栈段分配相应的物理空间（至此两者有各自的进程空间，互不影响），而代码段继续共享父进程的物理空间（两者的代码完全相同）。而如果是因为</a:t>
            </a:r>
            <a:r>
              <a:rPr lang="en-US" altLang="zh-CN" sz="2000" dirty="0">
                <a:solidFill>
                  <a:srgbClr val="C00000"/>
                </a:solidFill>
                <a:latin typeface="微软雅黑" panose="020B0503020204020204" pitchFamily="34" charset="-122"/>
                <a:ea typeface="微软雅黑" panose="020B0503020204020204" pitchFamily="34" charset="-122"/>
              </a:rPr>
              <a:t>exec</a:t>
            </a:r>
            <a:r>
              <a:rPr lang="zh-CN" altLang="zh-CN" sz="2000" dirty="0">
                <a:solidFill>
                  <a:srgbClr val="C00000"/>
                </a:solidFill>
                <a:latin typeface="微软雅黑" panose="020B0503020204020204" pitchFamily="34" charset="-122"/>
                <a:ea typeface="微软雅黑" panose="020B0503020204020204" pitchFamily="34" charset="-122"/>
              </a:rPr>
              <a:t>，由于两者执行的代码不同，子进程的代码段也会分配单独的物理空间。</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一般情况下，</a:t>
            </a:r>
            <a:r>
              <a:rPr lang="en-US" altLang="zh-CN" sz="2000" dirty="0">
                <a:solidFill>
                  <a:srgbClr val="C00000"/>
                </a:solidFill>
                <a:latin typeface="微软雅黑" panose="020B0503020204020204" pitchFamily="34" charset="-122"/>
                <a:ea typeface="微软雅黑" panose="020B0503020204020204" pitchFamily="34" charset="-122"/>
              </a:rPr>
              <a:t>fork</a:t>
            </a:r>
            <a:r>
              <a:rPr lang="zh-CN" altLang="zh-CN" sz="2000" dirty="0">
                <a:solidFill>
                  <a:srgbClr val="C00000"/>
                </a:solidFill>
                <a:latin typeface="微软雅黑" panose="020B0503020204020204" pitchFamily="34" charset="-122"/>
                <a:ea typeface="微软雅黑" panose="020B0503020204020204" pitchFamily="34" charset="-122"/>
              </a:rPr>
              <a:t>之后内核会通过将子进程放在队列的前面，以让子进程先执行，以免父进程执行导致写时复制，而后子进程执行</a:t>
            </a:r>
            <a:r>
              <a:rPr lang="en-US" altLang="zh-CN" sz="2000" dirty="0">
                <a:solidFill>
                  <a:srgbClr val="C00000"/>
                </a:solidFill>
                <a:latin typeface="微软雅黑" panose="020B0503020204020204" pitchFamily="34" charset="-122"/>
                <a:ea typeface="微软雅黑" panose="020B0503020204020204" pitchFamily="34" charset="-122"/>
              </a:rPr>
              <a:t>exec</a:t>
            </a:r>
            <a:r>
              <a:rPr lang="zh-CN" altLang="zh-CN" sz="2000" dirty="0">
                <a:solidFill>
                  <a:srgbClr val="C00000"/>
                </a:solidFill>
                <a:latin typeface="微软雅黑" panose="020B0503020204020204" pitchFamily="34" charset="-122"/>
                <a:ea typeface="微软雅黑" panose="020B0503020204020204" pitchFamily="34" charset="-122"/>
              </a:rPr>
              <a:t>系统调用，因无意义的复制而造成效率的下降。</a:t>
            </a:r>
          </a:p>
        </p:txBody>
      </p:sp>
    </p:spTree>
    <p:extLst>
      <p:ext uri="{BB962C8B-B14F-4D97-AF65-F5344CB8AC3E}">
        <p14:creationId xmlns:p14="http://schemas.microsoft.com/office/powerpoint/2010/main" val="1915027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219200" y="874455"/>
            <a:ext cx="10177670" cy="5016758"/>
          </a:xfrm>
          <a:prstGeom prst="rect">
            <a:avLst/>
          </a:prstGeom>
        </p:spPr>
        <p:txBody>
          <a:bodyPr wrap="square">
            <a:spAutoFit/>
          </a:bodyPr>
          <a:lstStyle/>
          <a:p>
            <a:pPr>
              <a:lnSpc>
                <a:spcPct val="150000"/>
              </a:lnSpc>
            </a:pPr>
            <a:r>
              <a:rPr lang="en-US" altLang="zh-CN" sz="2000" dirty="0">
                <a:solidFill>
                  <a:srgbClr val="34A509"/>
                </a:solidFill>
                <a:latin typeface="微软雅黑" panose="020B0503020204020204" pitchFamily="34" charset="-122"/>
                <a:ea typeface="微软雅黑" panose="020B0503020204020204" pitchFamily="34" charset="-122"/>
              </a:rPr>
              <a:t>vfork</a:t>
            </a:r>
            <a:r>
              <a:rPr lang="zh-CN" altLang="zh-CN" sz="2000" dirty="0">
                <a:solidFill>
                  <a:srgbClr val="34A509"/>
                </a:solidFill>
                <a:latin typeface="微软雅黑" panose="020B0503020204020204" pitchFamily="34" charset="-122"/>
                <a:ea typeface="微软雅黑" panose="020B0503020204020204" pitchFamily="34" charset="-122"/>
              </a:rPr>
              <a:t>使用说明</a:t>
            </a:r>
            <a:endParaRPr lang="zh-CN"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由</a:t>
            </a:r>
            <a:r>
              <a:rPr lang="en-US" altLang="zh-CN" sz="2000" dirty="0">
                <a:solidFill>
                  <a:srgbClr val="C00000"/>
                </a:solidFill>
                <a:latin typeface="微软雅黑" panose="020B0503020204020204" pitchFamily="34" charset="-122"/>
                <a:ea typeface="微软雅黑" panose="020B0503020204020204" pitchFamily="34" charset="-122"/>
              </a:rPr>
              <a:t>vfork</a:t>
            </a:r>
            <a:r>
              <a:rPr lang="zh-CN" altLang="zh-CN" sz="2000" dirty="0">
                <a:solidFill>
                  <a:srgbClr val="C00000"/>
                </a:solidFill>
                <a:latin typeface="微软雅黑" panose="020B0503020204020204" pitchFamily="34" charset="-122"/>
                <a:ea typeface="微软雅黑" panose="020B0503020204020204" pitchFamily="34" charset="-122"/>
              </a:rPr>
              <a:t>创</a:t>
            </a:r>
            <a:r>
              <a:rPr lang="zh-CN" altLang="en-US" sz="2000" dirty="0">
                <a:solidFill>
                  <a:srgbClr val="C00000"/>
                </a:solidFill>
                <a:latin typeface="微软雅黑" panose="020B0503020204020204" pitchFamily="34" charset="-122"/>
                <a:ea typeface="微软雅黑" panose="020B0503020204020204" pitchFamily="34" charset="-122"/>
              </a:rPr>
              <a:t>建</a:t>
            </a:r>
            <a:r>
              <a:rPr lang="zh-CN" altLang="zh-CN" sz="2000" dirty="0">
                <a:solidFill>
                  <a:srgbClr val="C00000"/>
                </a:solidFill>
                <a:latin typeface="微软雅黑" panose="020B0503020204020204" pitchFamily="34" charset="-122"/>
                <a:ea typeface="微软雅黑" panose="020B0503020204020204" pitchFamily="34" charset="-122"/>
              </a:rPr>
              <a:t>子进程会导致父进程挂起，子进程</a:t>
            </a:r>
            <a:r>
              <a:rPr lang="en-US" altLang="zh-CN" sz="2000" dirty="0">
                <a:solidFill>
                  <a:srgbClr val="C00000"/>
                </a:solidFill>
                <a:latin typeface="微软雅黑" panose="020B0503020204020204" pitchFamily="34" charset="-122"/>
                <a:ea typeface="微软雅黑" panose="020B0503020204020204" pitchFamily="34" charset="-122"/>
              </a:rPr>
              <a:t>exit</a:t>
            </a:r>
            <a:r>
              <a:rPr lang="zh-CN" altLang="zh-CN" sz="2000" dirty="0">
                <a:solidFill>
                  <a:srgbClr val="C00000"/>
                </a:solidFill>
                <a:latin typeface="微软雅黑" panose="020B0503020204020204" pitchFamily="34" charset="-122"/>
                <a:ea typeface="微软雅黑" panose="020B0503020204020204" pitchFamily="34" charset="-122"/>
              </a:rPr>
              <a:t>或者</a:t>
            </a:r>
            <a:r>
              <a:rPr lang="en-US" altLang="zh-CN" sz="2000" dirty="0" err="1">
                <a:solidFill>
                  <a:srgbClr val="C00000"/>
                </a:solidFill>
                <a:latin typeface="微软雅黑" panose="020B0503020204020204" pitchFamily="34" charset="-122"/>
                <a:ea typeface="微软雅黑" panose="020B0503020204020204" pitchFamily="34" charset="-122"/>
              </a:rPr>
              <a:t>execve</a:t>
            </a:r>
            <a:r>
              <a:rPr lang="zh-CN" altLang="zh-CN" sz="2000" dirty="0">
                <a:solidFill>
                  <a:srgbClr val="C00000"/>
                </a:solidFill>
                <a:latin typeface="微软雅黑" panose="020B0503020204020204" pitchFamily="34" charset="-122"/>
                <a:ea typeface="微软雅黑" panose="020B0503020204020204" pitchFamily="34" charset="-122"/>
              </a:rPr>
              <a:t>才会唤起父进程</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由</a:t>
            </a:r>
            <a:r>
              <a:rPr lang="en-US" altLang="zh-CN" sz="2000" dirty="0" err="1">
                <a:solidFill>
                  <a:srgbClr val="C00000"/>
                </a:solidFill>
                <a:latin typeface="微软雅黑" panose="020B0503020204020204" pitchFamily="34" charset="-122"/>
                <a:ea typeface="微软雅黑" panose="020B0503020204020204" pitchFamily="34" charset="-122"/>
              </a:rPr>
              <a:t>vfok</a:t>
            </a:r>
            <a:r>
              <a:rPr lang="zh-CN" altLang="zh-CN" sz="2000" dirty="0">
                <a:solidFill>
                  <a:srgbClr val="C00000"/>
                </a:solidFill>
                <a:latin typeface="微软雅黑" panose="020B0503020204020204" pitchFamily="34" charset="-122"/>
                <a:ea typeface="微软雅黑" panose="020B0503020204020204" pitchFamily="34" charset="-122"/>
              </a:rPr>
              <a:t>创建的子进程共享了父进程的所有内存，包括栈地址，直至子进程使用</a:t>
            </a:r>
            <a:r>
              <a:rPr lang="en-US" altLang="zh-CN" sz="2000" dirty="0" err="1">
                <a:solidFill>
                  <a:srgbClr val="C00000"/>
                </a:solidFill>
                <a:latin typeface="微软雅黑" panose="020B0503020204020204" pitchFamily="34" charset="-122"/>
                <a:ea typeface="微软雅黑" panose="020B0503020204020204" pitchFamily="34" charset="-122"/>
              </a:rPr>
              <a:t>execve</a:t>
            </a:r>
            <a:r>
              <a:rPr lang="zh-CN" altLang="zh-CN" sz="2000" dirty="0">
                <a:solidFill>
                  <a:srgbClr val="C00000"/>
                </a:solidFill>
                <a:latin typeface="微软雅黑" panose="020B0503020204020204" pitchFamily="34" charset="-122"/>
                <a:ea typeface="微软雅黑" panose="020B0503020204020204" pitchFamily="34" charset="-122"/>
              </a:rPr>
              <a:t>启动新的应用程序为止</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由</a:t>
            </a:r>
            <a:r>
              <a:rPr lang="en-US" altLang="zh-CN" sz="2000" dirty="0">
                <a:solidFill>
                  <a:srgbClr val="C00000"/>
                </a:solidFill>
                <a:latin typeface="微软雅黑" panose="020B0503020204020204" pitchFamily="34" charset="-122"/>
                <a:ea typeface="微软雅黑" panose="020B0503020204020204" pitchFamily="34" charset="-122"/>
              </a:rPr>
              <a:t>vfork</a:t>
            </a:r>
            <a:r>
              <a:rPr lang="zh-CN" altLang="zh-CN" sz="2000" dirty="0">
                <a:solidFill>
                  <a:srgbClr val="C00000"/>
                </a:solidFill>
                <a:latin typeface="微软雅黑" panose="020B0503020204020204" pitchFamily="34" charset="-122"/>
                <a:ea typeface="微软雅黑" panose="020B0503020204020204" pitchFamily="34" charset="-122"/>
              </a:rPr>
              <a:t>创建出来得子进程不应该使用</a:t>
            </a:r>
            <a:r>
              <a:rPr lang="en-US" altLang="zh-CN" sz="2000" dirty="0">
                <a:solidFill>
                  <a:srgbClr val="C00000"/>
                </a:solidFill>
                <a:latin typeface="微软雅黑" panose="020B0503020204020204" pitchFamily="34" charset="-122"/>
                <a:ea typeface="微软雅黑" panose="020B0503020204020204" pitchFamily="34" charset="-122"/>
              </a:rPr>
              <a:t>return</a:t>
            </a:r>
            <a:r>
              <a:rPr lang="zh-CN" altLang="zh-CN" sz="2000" dirty="0">
                <a:solidFill>
                  <a:srgbClr val="C00000"/>
                </a:solidFill>
                <a:latin typeface="微软雅黑" panose="020B0503020204020204" pitchFamily="34" charset="-122"/>
                <a:ea typeface="微软雅黑" panose="020B0503020204020204" pitchFamily="34" charset="-122"/>
              </a:rPr>
              <a:t>返回调用者，或者使用</a:t>
            </a:r>
            <a:r>
              <a:rPr lang="en-US" altLang="zh-CN" sz="2000" dirty="0">
                <a:solidFill>
                  <a:srgbClr val="C00000"/>
                </a:solidFill>
                <a:latin typeface="微软雅黑" panose="020B0503020204020204" pitchFamily="34" charset="-122"/>
                <a:ea typeface="微软雅黑" panose="020B0503020204020204" pitchFamily="34" charset="-122"/>
              </a:rPr>
              <a:t>exit()</a:t>
            </a:r>
            <a:r>
              <a:rPr lang="zh-CN" altLang="zh-CN" sz="2000" dirty="0">
                <a:solidFill>
                  <a:srgbClr val="C00000"/>
                </a:solidFill>
                <a:latin typeface="微软雅黑" panose="020B0503020204020204" pitchFamily="34" charset="-122"/>
                <a:ea typeface="微软雅黑" panose="020B0503020204020204" pitchFamily="34" charset="-122"/>
              </a:rPr>
              <a:t>退出，但是它可以使用</a:t>
            </a:r>
            <a:r>
              <a:rPr lang="en-US" altLang="zh-CN" sz="2000" dirty="0">
                <a:solidFill>
                  <a:srgbClr val="C00000"/>
                </a:solidFill>
                <a:latin typeface="微软雅黑" panose="020B0503020204020204" pitchFamily="34" charset="-122"/>
                <a:ea typeface="微软雅黑" panose="020B0503020204020204" pitchFamily="34" charset="-122"/>
              </a:rPr>
              <a:t>_exit()</a:t>
            </a:r>
            <a:r>
              <a:rPr lang="zh-CN" altLang="zh-CN" sz="2000" dirty="0">
                <a:solidFill>
                  <a:srgbClr val="C00000"/>
                </a:solidFill>
                <a:latin typeface="微软雅黑" panose="020B0503020204020204" pitchFamily="34" charset="-122"/>
                <a:ea typeface="微软雅黑" panose="020B0503020204020204" pitchFamily="34" charset="-122"/>
              </a:rPr>
              <a:t>函数来退出</a:t>
            </a:r>
            <a:r>
              <a:rPr lang="zh-CN" altLang="en-US" sz="2000" dirty="0">
                <a:solidFill>
                  <a:srgbClr val="C00000"/>
                </a:solidFill>
                <a:latin typeface="微软雅黑" panose="020B0503020204020204" pitchFamily="34" charset="-122"/>
                <a:ea typeface="微软雅黑" panose="020B0503020204020204" pitchFamily="34" charset="-122"/>
              </a:rPr>
              <a:t>。</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4A509"/>
                </a:solidFill>
                <a:latin typeface="微软雅黑" panose="020B0503020204020204" pitchFamily="34" charset="-122"/>
                <a:ea typeface="微软雅黑" panose="020B0503020204020204" pitchFamily="34" charset="-122"/>
              </a:rPr>
              <a:t>fork</a:t>
            </a:r>
            <a:r>
              <a:rPr lang="zh-CN" altLang="zh-CN" sz="2000" dirty="0">
                <a:solidFill>
                  <a:srgbClr val="34A509"/>
                </a:solidFill>
                <a:latin typeface="微软雅黑" panose="020B0503020204020204" pitchFamily="34" charset="-122"/>
                <a:ea typeface="微软雅黑" panose="020B0503020204020204" pitchFamily="34" charset="-122"/>
              </a:rPr>
              <a:t>与</a:t>
            </a:r>
            <a:r>
              <a:rPr lang="en-US" altLang="zh-CN" sz="2000" dirty="0">
                <a:solidFill>
                  <a:srgbClr val="34A509"/>
                </a:solidFill>
                <a:latin typeface="微软雅黑" panose="020B0503020204020204" pitchFamily="34" charset="-122"/>
                <a:ea typeface="微软雅黑" panose="020B0503020204020204" pitchFamily="34" charset="-122"/>
              </a:rPr>
              <a:t>vfork</a:t>
            </a:r>
            <a:r>
              <a:rPr lang="zh-CN" altLang="zh-CN" sz="2000" dirty="0">
                <a:solidFill>
                  <a:srgbClr val="34A509"/>
                </a:solidFill>
                <a:latin typeface="微软雅黑" panose="020B0503020204020204" pitchFamily="34" charset="-122"/>
                <a:ea typeface="微软雅黑" panose="020B0503020204020204" pitchFamily="34" charset="-122"/>
              </a:rPr>
              <a:t>的区别</a:t>
            </a: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fork</a:t>
            </a:r>
            <a:r>
              <a:rPr lang="zh-CN" altLang="zh-CN" sz="2000" dirty="0">
                <a:solidFill>
                  <a:srgbClr val="C00000"/>
                </a:solidFill>
                <a:latin typeface="微软雅黑" panose="020B0503020204020204" pitchFamily="34" charset="-122"/>
                <a:ea typeface="微软雅黑" panose="020B0503020204020204" pitchFamily="34" charset="-122"/>
              </a:rPr>
              <a:t>会复制父进程的页表，而</a:t>
            </a:r>
            <a:r>
              <a:rPr lang="en-US" altLang="zh-CN" sz="2000" dirty="0">
                <a:solidFill>
                  <a:srgbClr val="C00000"/>
                </a:solidFill>
                <a:latin typeface="微软雅黑" panose="020B0503020204020204" pitchFamily="34" charset="-122"/>
                <a:ea typeface="微软雅黑" panose="020B0503020204020204" pitchFamily="34" charset="-122"/>
              </a:rPr>
              <a:t>vfork</a:t>
            </a:r>
            <a:r>
              <a:rPr lang="zh-CN" altLang="zh-CN" sz="2000" dirty="0">
                <a:solidFill>
                  <a:srgbClr val="C00000"/>
                </a:solidFill>
                <a:latin typeface="微软雅黑" panose="020B0503020204020204" pitchFamily="34" charset="-122"/>
                <a:ea typeface="微软雅黑" panose="020B0503020204020204" pitchFamily="34" charset="-122"/>
              </a:rPr>
              <a:t>不会复制，让子进程共享父进程的页表</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fork</a:t>
            </a:r>
            <a:r>
              <a:rPr lang="zh-CN" altLang="zh-CN" sz="2000" dirty="0">
                <a:solidFill>
                  <a:srgbClr val="C00000"/>
                </a:solidFill>
                <a:latin typeface="微软雅黑" panose="020B0503020204020204" pitchFamily="34" charset="-122"/>
                <a:ea typeface="微软雅黑" panose="020B0503020204020204" pitchFamily="34" charset="-122"/>
              </a:rPr>
              <a:t>使用了写时复制技术，而</a:t>
            </a:r>
            <a:r>
              <a:rPr lang="en-US" altLang="zh-CN" sz="2000" dirty="0">
                <a:solidFill>
                  <a:srgbClr val="C00000"/>
                </a:solidFill>
                <a:latin typeface="微软雅黑" panose="020B0503020204020204" pitchFamily="34" charset="-122"/>
                <a:ea typeface="微软雅黑" panose="020B0503020204020204" pitchFamily="34" charset="-122"/>
              </a:rPr>
              <a:t>vfork</a:t>
            </a:r>
            <a:r>
              <a:rPr lang="zh-CN" altLang="zh-CN" sz="2000" dirty="0">
                <a:solidFill>
                  <a:srgbClr val="C00000"/>
                </a:solidFill>
                <a:latin typeface="微软雅黑" panose="020B0503020204020204" pitchFamily="34" charset="-122"/>
                <a:ea typeface="微软雅黑" panose="020B0503020204020204" pitchFamily="34" charset="-122"/>
              </a:rPr>
              <a:t>没有，即它任何时候都不会复制父进程地址空间</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fork</a:t>
            </a:r>
            <a:r>
              <a:rPr lang="zh-CN" altLang="zh-CN" sz="2000" dirty="0">
                <a:solidFill>
                  <a:srgbClr val="C00000"/>
                </a:solidFill>
                <a:latin typeface="微软雅黑" panose="020B0503020204020204" pitchFamily="34" charset="-122"/>
                <a:ea typeface="微软雅黑" panose="020B0503020204020204" pitchFamily="34" charset="-122"/>
              </a:rPr>
              <a:t>父子进程执行次序不确定，一般先是子进程执行；</a:t>
            </a:r>
            <a:r>
              <a:rPr lang="en-US" altLang="zh-CN" sz="2000" dirty="0">
                <a:solidFill>
                  <a:srgbClr val="C00000"/>
                </a:solidFill>
                <a:latin typeface="微软雅黑" panose="020B0503020204020204" pitchFamily="34" charset="-122"/>
                <a:ea typeface="微软雅黑" panose="020B0503020204020204" pitchFamily="34" charset="-122"/>
              </a:rPr>
              <a:t>vfork</a:t>
            </a:r>
            <a:r>
              <a:rPr lang="zh-CN" altLang="zh-CN" sz="2000" dirty="0">
                <a:solidFill>
                  <a:srgbClr val="C00000"/>
                </a:solidFill>
                <a:latin typeface="微软雅黑" panose="020B0503020204020204" pitchFamily="34" charset="-122"/>
                <a:ea typeface="微软雅黑" panose="020B0503020204020204" pitchFamily="34" charset="-122"/>
              </a:rPr>
              <a:t>保证子进程现在执行。</a:t>
            </a:r>
          </a:p>
          <a:p>
            <a:endParaRPr lang="zh-CN" altLang="zh-CN"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5918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219200" y="874455"/>
            <a:ext cx="10177670" cy="5478423"/>
          </a:xfrm>
          <a:prstGeom prst="rect">
            <a:avLst/>
          </a:prstGeom>
        </p:spPr>
        <p:txBody>
          <a:bodyPr wrap="square">
            <a:spAutoFit/>
          </a:bodyPr>
          <a:lstStyle/>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clone</a:t>
            </a:r>
            <a:r>
              <a:rPr lang="zh-CN" altLang="zh-CN" sz="2000" dirty="0">
                <a:solidFill>
                  <a:srgbClr val="A01761"/>
                </a:solidFill>
                <a:latin typeface="微软雅黑" panose="020B0503020204020204" pitchFamily="34" charset="-122"/>
                <a:ea typeface="微软雅黑" panose="020B0503020204020204" pitchFamily="34" charset="-122"/>
              </a:rPr>
              <a:t>函数功能强大，带了众多参数，因此由他创建的进程要比前面</a:t>
            </a:r>
            <a:r>
              <a:rPr lang="en-US" altLang="zh-CN" sz="2000" dirty="0">
                <a:solidFill>
                  <a:srgbClr val="A01761"/>
                </a:solidFill>
                <a:latin typeface="微软雅黑" panose="020B0503020204020204" pitchFamily="34" charset="-122"/>
                <a:ea typeface="微软雅黑" panose="020B0503020204020204" pitchFamily="34" charset="-122"/>
              </a:rPr>
              <a:t>2</a:t>
            </a:r>
            <a:r>
              <a:rPr lang="zh-CN" altLang="zh-CN" sz="2000" dirty="0">
                <a:solidFill>
                  <a:srgbClr val="A01761"/>
                </a:solidFill>
                <a:latin typeface="微软雅黑" panose="020B0503020204020204" pitchFamily="34" charset="-122"/>
                <a:ea typeface="微软雅黑" panose="020B0503020204020204" pitchFamily="34" charset="-122"/>
              </a:rPr>
              <a:t>种方法要复杂，而</a:t>
            </a:r>
            <a:r>
              <a:rPr lang="en-US" altLang="zh-CN" sz="2000" dirty="0">
                <a:solidFill>
                  <a:srgbClr val="A01761"/>
                </a:solidFill>
                <a:latin typeface="微软雅黑" panose="020B0503020204020204" pitchFamily="34" charset="-122"/>
                <a:ea typeface="微软雅黑" panose="020B0503020204020204" pitchFamily="34" charset="-122"/>
              </a:rPr>
              <a:t>fork</a:t>
            </a:r>
            <a:r>
              <a:rPr lang="zh-CN" altLang="zh-CN" sz="2000" dirty="0">
                <a:solidFill>
                  <a:srgbClr val="A01761"/>
                </a:solidFill>
                <a:latin typeface="微软雅黑" panose="020B0503020204020204" pitchFamily="34" charset="-122"/>
                <a:ea typeface="微软雅黑" panose="020B0503020204020204" pitchFamily="34" charset="-122"/>
              </a:rPr>
              <a:t>与</a:t>
            </a:r>
            <a:r>
              <a:rPr lang="en-US" altLang="zh-CN" sz="2000" dirty="0">
                <a:solidFill>
                  <a:srgbClr val="A01761"/>
                </a:solidFill>
                <a:latin typeface="微软雅黑" panose="020B0503020204020204" pitchFamily="34" charset="-122"/>
                <a:ea typeface="微软雅黑" panose="020B0503020204020204" pitchFamily="34" charset="-122"/>
              </a:rPr>
              <a:t>vfork</a:t>
            </a:r>
            <a:r>
              <a:rPr lang="zh-CN" altLang="zh-CN" sz="2000" dirty="0">
                <a:solidFill>
                  <a:srgbClr val="A01761"/>
                </a:solidFill>
                <a:latin typeface="微软雅黑" panose="020B0503020204020204" pitchFamily="34" charset="-122"/>
                <a:ea typeface="微软雅黑" panose="020B0503020204020204" pitchFamily="34" charset="-122"/>
              </a:rPr>
              <a:t>都是无参数的，即共享那些资源早已规定。</a:t>
            </a:r>
            <a:r>
              <a:rPr lang="en-US" altLang="zh-CN" sz="2000" dirty="0">
                <a:solidFill>
                  <a:srgbClr val="A01761"/>
                </a:solidFill>
                <a:latin typeface="微软雅黑" panose="020B0503020204020204" pitchFamily="34" charset="-122"/>
                <a:ea typeface="微软雅黑" panose="020B0503020204020204" pitchFamily="34" charset="-122"/>
              </a:rPr>
              <a:t> </a:t>
            </a:r>
            <a:endParaRPr lang="zh-CN"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clone</a:t>
            </a:r>
            <a:r>
              <a:rPr lang="zh-CN" altLang="zh-CN" sz="2000" dirty="0">
                <a:solidFill>
                  <a:srgbClr val="A01761"/>
                </a:solidFill>
                <a:latin typeface="微软雅黑" panose="020B0503020204020204" pitchFamily="34" charset="-122"/>
                <a:ea typeface="微软雅黑" panose="020B0503020204020204" pitchFamily="34" charset="-122"/>
              </a:rPr>
              <a:t>可以让你有选择性的继承父进程的资源，你可以选择想</a:t>
            </a:r>
            <a:r>
              <a:rPr lang="en-US" altLang="zh-CN" sz="2000" dirty="0">
                <a:solidFill>
                  <a:srgbClr val="A01761"/>
                </a:solidFill>
                <a:latin typeface="微软雅黑" panose="020B0503020204020204" pitchFamily="34" charset="-122"/>
                <a:ea typeface="微软雅黑" panose="020B0503020204020204" pitchFamily="34" charset="-122"/>
              </a:rPr>
              <a:t>vfork</a:t>
            </a:r>
            <a:r>
              <a:rPr lang="zh-CN" altLang="zh-CN" sz="2000" dirty="0">
                <a:solidFill>
                  <a:srgbClr val="A01761"/>
                </a:solidFill>
                <a:latin typeface="微软雅黑" panose="020B0503020204020204" pitchFamily="34" charset="-122"/>
                <a:ea typeface="微软雅黑" panose="020B0503020204020204" pitchFamily="34" charset="-122"/>
              </a:rPr>
              <a:t>一样和父进程共享一个虚存空间，从而使创造的是线程，你也可以不和父进程共享，你甚至可以选择创造出来的进程和父进程不再是父子关系，而是兄弟关系。</a:t>
            </a:r>
            <a:endParaRPr lang="en-US"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clone </a:t>
            </a:r>
            <a:r>
              <a:rPr lang="zh-CN" altLang="zh-CN" sz="2000" dirty="0">
                <a:solidFill>
                  <a:srgbClr val="C00000"/>
                </a:solidFill>
                <a:latin typeface="微软雅黑" panose="020B0503020204020204" pitchFamily="34" charset="-122"/>
                <a:ea typeface="微软雅黑" panose="020B0503020204020204" pitchFamily="34" charset="-122"/>
              </a:rPr>
              <a:t>函数：</a:t>
            </a: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int clone(int (*</a:t>
            </a:r>
            <a:r>
              <a:rPr lang="en-US" altLang="zh-CN" sz="2000" dirty="0" err="1">
                <a:solidFill>
                  <a:srgbClr val="C00000"/>
                </a:solidFill>
                <a:latin typeface="微软雅黑" panose="020B0503020204020204" pitchFamily="34" charset="-122"/>
                <a:ea typeface="微软雅黑" panose="020B0503020204020204" pitchFamily="34" charset="-122"/>
              </a:rPr>
              <a:t>fn</a:t>
            </a:r>
            <a:r>
              <a:rPr lang="en-US" altLang="zh-CN" sz="2000" dirty="0">
                <a:solidFill>
                  <a:srgbClr val="C00000"/>
                </a:solidFill>
                <a:latin typeface="微软雅黑" panose="020B0503020204020204" pitchFamily="34" charset="-122"/>
                <a:ea typeface="微软雅黑" panose="020B0503020204020204" pitchFamily="34" charset="-122"/>
              </a:rPr>
              <a:t>)(void *), void *</a:t>
            </a:r>
            <a:r>
              <a:rPr lang="en-US" altLang="zh-CN" sz="2000" dirty="0" err="1">
                <a:solidFill>
                  <a:srgbClr val="C00000"/>
                </a:solidFill>
                <a:latin typeface="微软雅黑" panose="020B0503020204020204" pitchFamily="34" charset="-122"/>
                <a:ea typeface="微软雅黑" panose="020B0503020204020204" pitchFamily="34" charset="-122"/>
              </a:rPr>
              <a:t>child_stack</a:t>
            </a:r>
            <a:r>
              <a:rPr lang="en-US" altLang="zh-CN" sz="2000" dirty="0">
                <a:solidFill>
                  <a:srgbClr val="C00000"/>
                </a:solidFill>
                <a:latin typeface="微软雅黑" panose="020B0503020204020204" pitchFamily="34" charset="-122"/>
                <a:ea typeface="微软雅黑" panose="020B0503020204020204" pitchFamily="34" charset="-122"/>
              </a:rPr>
              <a:t>, int flags, void *</a:t>
            </a:r>
            <a:r>
              <a:rPr lang="en-US" altLang="zh-CN" sz="2000" dirty="0" err="1">
                <a:solidFill>
                  <a:srgbClr val="C00000"/>
                </a:solidFill>
                <a:latin typeface="微软雅黑" panose="020B0503020204020204" pitchFamily="34" charset="-122"/>
                <a:ea typeface="微软雅黑" panose="020B0503020204020204" pitchFamily="34" charset="-122"/>
              </a:rPr>
              <a:t>arg</a:t>
            </a:r>
            <a:r>
              <a:rPr lang="en-US" altLang="zh-CN" sz="2000" dirty="0">
                <a:solidFill>
                  <a:srgbClr val="C00000"/>
                </a:solidFill>
                <a:latin typeface="微软雅黑" panose="020B0503020204020204" pitchFamily="34" charset="-122"/>
                <a:ea typeface="微软雅黑" panose="020B0503020204020204" pitchFamily="34" charset="-122"/>
              </a:rPr>
              <a:t>, ...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第</a:t>
            </a:r>
            <a:r>
              <a:rPr lang="en-US" altLang="zh-CN" sz="2000" dirty="0">
                <a:solidFill>
                  <a:srgbClr val="C00000"/>
                </a:solidFill>
                <a:latin typeface="微软雅黑" panose="020B0503020204020204" pitchFamily="34" charset="-122"/>
                <a:ea typeface="微软雅黑" panose="020B0503020204020204" pitchFamily="34" charset="-122"/>
              </a:rPr>
              <a:t>1</a:t>
            </a:r>
            <a:r>
              <a:rPr lang="zh-CN" altLang="zh-CN" sz="2000" dirty="0">
                <a:solidFill>
                  <a:srgbClr val="C00000"/>
                </a:solidFill>
                <a:latin typeface="微软雅黑" panose="020B0503020204020204" pitchFamily="34" charset="-122"/>
                <a:ea typeface="微软雅黑" panose="020B0503020204020204" pitchFamily="34" charset="-122"/>
              </a:rPr>
              <a:t>个参数是一个函数指针，表示新进程要做的工作。</a:t>
            </a: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第</a:t>
            </a:r>
            <a:r>
              <a:rPr lang="en-US" altLang="zh-CN" sz="2000" dirty="0">
                <a:solidFill>
                  <a:srgbClr val="C00000"/>
                </a:solidFill>
                <a:latin typeface="微软雅黑" panose="020B0503020204020204" pitchFamily="34" charset="-122"/>
                <a:ea typeface="微软雅黑" panose="020B0503020204020204" pitchFamily="34" charset="-122"/>
              </a:rPr>
              <a:t>2</a:t>
            </a:r>
            <a:r>
              <a:rPr lang="zh-CN" altLang="zh-CN" sz="2000" dirty="0">
                <a:solidFill>
                  <a:srgbClr val="C00000"/>
                </a:solidFill>
                <a:latin typeface="微软雅黑" panose="020B0503020204020204" pitchFamily="34" charset="-122"/>
                <a:ea typeface="微软雅黑" panose="020B0503020204020204" pitchFamily="34" charset="-122"/>
              </a:rPr>
              <a:t>个参数指向新进程所需的堆栈空间。</a:t>
            </a: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zh-CN" sz="2000" dirty="0">
                <a:solidFill>
                  <a:srgbClr val="C00000"/>
                </a:solidFill>
                <a:latin typeface="微软雅黑" panose="020B0503020204020204" pitchFamily="34" charset="-122"/>
                <a:ea typeface="微软雅黑" panose="020B0503020204020204" pitchFamily="34" charset="-122"/>
              </a:rPr>
              <a:t>第</a:t>
            </a:r>
            <a:r>
              <a:rPr lang="en-US" altLang="zh-CN" sz="2000" dirty="0">
                <a:solidFill>
                  <a:srgbClr val="C00000"/>
                </a:solidFill>
                <a:latin typeface="微软雅黑" panose="020B0503020204020204" pitchFamily="34" charset="-122"/>
                <a:ea typeface="微软雅黑" panose="020B0503020204020204" pitchFamily="34" charset="-122"/>
              </a:rPr>
              <a:t>3</a:t>
            </a:r>
            <a:r>
              <a:rPr lang="zh-CN" altLang="zh-CN" sz="2000" dirty="0">
                <a:solidFill>
                  <a:srgbClr val="C00000"/>
                </a:solidFill>
                <a:latin typeface="微软雅黑" panose="020B0503020204020204" pitchFamily="34" charset="-122"/>
                <a:ea typeface="微软雅黑" panose="020B0503020204020204" pitchFamily="34" charset="-122"/>
              </a:rPr>
              <a:t>个参数，指示子进程如何与父进程共享资源，可选项很多，一些常用的如下所示：</a:t>
            </a: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044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进程的描述</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192943"/>
          </a:xfrm>
          <a:prstGeom prst="rect">
            <a:avLst/>
          </a:prstGeom>
        </p:spPr>
        <p:txBody>
          <a:bodyPr wrap="square">
            <a:spAutoFit/>
          </a:bodyPr>
          <a:lstStyle/>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进程</a:t>
            </a:r>
            <a:r>
              <a:rPr lang="zh-CN" altLang="zh-CN" sz="2000" dirty="0">
                <a:solidFill>
                  <a:srgbClr val="FF0000"/>
                </a:solidFill>
                <a:latin typeface="微软雅黑" panose="020B0503020204020204" pitchFamily="34" charset="-122"/>
                <a:ea typeface="微软雅黑" panose="020B0503020204020204" pitchFamily="34" charset="-122"/>
              </a:rPr>
              <a:t>是具有多道程序设计的操作系统的基本概念，关于进程的定义就是程序执行的一个实例，也是系统资源调度的最小单位。如果同一个程序被多个用户同时运行，那么这个程序就有多个相对独立的进程，与此同时他们又共享相同的执行代码。在</a:t>
            </a:r>
            <a:r>
              <a:rPr lang="en-US" altLang="zh-CN" sz="2000" dirty="0">
                <a:solidFill>
                  <a:srgbClr val="FF0000"/>
                </a:solidFill>
                <a:latin typeface="微软雅黑" panose="020B0503020204020204" pitchFamily="34" charset="-122"/>
                <a:ea typeface="微软雅黑" panose="020B0503020204020204" pitchFamily="34" charset="-122"/>
              </a:rPr>
              <a:t>Linux</a:t>
            </a:r>
            <a:r>
              <a:rPr lang="zh-CN" altLang="zh-CN" sz="2000" dirty="0">
                <a:solidFill>
                  <a:srgbClr val="FF0000"/>
                </a:solidFill>
                <a:latin typeface="微软雅黑" panose="020B0503020204020204" pitchFamily="34" charset="-122"/>
                <a:ea typeface="微软雅黑" panose="020B0503020204020204" pitchFamily="34" charset="-122"/>
              </a:rPr>
              <a:t>系统中进程的概念类似于</a:t>
            </a:r>
            <a:r>
              <a:rPr lang="zh-CN" altLang="zh-CN" sz="2000" dirty="0">
                <a:solidFill>
                  <a:srgbClr val="A01761"/>
                </a:solidFill>
                <a:latin typeface="微软雅黑" panose="020B0503020204020204" pitchFamily="34" charset="-122"/>
                <a:ea typeface="微软雅黑" panose="020B0503020204020204" pitchFamily="34" charset="-122"/>
              </a:rPr>
              <a:t>任务或者线程</a:t>
            </a:r>
            <a:r>
              <a:rPr lang="zh-CN"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task &amp; threads</a:t>
            </a:r>
            <a:r>
              <a:rPr lang="zh-CN" altLang="zh-CN"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在操作系统中所说的</a:t>
            </a:r>
            <a:r>
              <a:rPr lang="en-US" altLang="zh-CN" sz="2000" dirty="0">
                <a:solidFill>
                  <a:srgbClr val="A01761"/>
                </a:solidFill>
                <a:latin typeface="微软雅黑" panose="020B0503020204020204" pitchFamily="34" charset="-122"/>
                <a:ea typeface="微软雅黑" panose="020B0503020204020204" pitchFamily="34" charset="-122"/>
              </a:rPr>
              <a:t>PCB</a:t>
            </a:r>
            <a:r>
              <a:rPr lang="zh-CN"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Process Control Block</a:t>
            </a:r>
            <a:r>
              <a:rPr lang="zh-CN" altLang="zh-CN" sz="2000" dirty="0">
                <a:solidFill>
                  <a:srgbClr val="FF0000"/>
                </a:solidFill>
                <a:latin typeface="微软雅黑" panose="020B0503020204020204" pitchFamily="34" charset="-122"/>
                <a:ea typeface="微软雅黑" panose="020B0503020204020204" pitchFamily="34" charset="-122"/>
              </a:rPr>
              <a:t>）在</a:t>
            </a:r>
            <a:r>
              <a:rPr lang="en-US" altLang="zh-CN" sz="2000" dirty="0">
                <a:solidFill>
                  <a:srgbClr val="FF0000"/>
                </a:solidFill>
                <a:latin typeface="微软雅黑" panose="020B0503020204020204" pitchFamily="34" charset="-122"/>
                <a:ea typeface="微软雅黑" panose="020B0503020204020204" pitchFamily="34" charset="-122"/>
              </a:rPr>
              <a:t>Linux</a:t>
            </a:r>
            <a:r>
              <a:rPr lang="zh-CN" altLang="zh-CN" sz="2000" dirty="0">
                <a:solidFill>
                  <a:srgbClr val="FF0000"/>
                </a:solidFill>
                <a:latin typeface="微软雅黑" panose="020B0503020204020204" pitchFamily="34" charset="-122"/>
                <a:ea typeface="微软雅黑" panose="020B0503020204020204" pitchFamily="34" charset="-122"/>
              </a:rPr>
              <a:t>中这个数据结构我们叫做</a:t>
            </a:r>
            <a:r>
              <a:rPr lang="en-US" altLang="zh-CN" sz="2000" dirty="0" err="1">
                <a:solidFill>
                  <a:srgbClr val="A01761"/>
                </a:solidFill>
                <a:latin typeface="微软雅黑" panose="020B0503020204020204" pitchFamily="34" charset="-122"/>
                <a:ea typeface="微软雅黑" panose="020B0503020204020204" pitchFamily="34" charset="-122"/>
              </a:rPr>
              <a:t>task_struct</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它实际上至少应该包括以下信息，比如优先级，它的运行状态，他所在的内存空间，它的文件访问权限等等。 </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1501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219200" y="874455"/>
            <a:ext cx="10177670" cy="5940088"/>
          </a:xfrm>
          <a:prstGeom prst="rect">
            <a:avLst/>
          </a:prstGeom>
        </p:spPr>
        <p:txBody>
          <a:bodyPr wrap="square">
            <a:spAutoFit/>
          </a:bodyPr>
          <a:lstStyle/>
          <a:p>
            <a:r>
              <a:rPr lang="en-US" altLang="zh-CN" dirty="0"/>
              <a:t> </a:t>
            </a:r>
            <a:r>
              <a:rPr lang="en-US" altLang="zh-CN" sz="2000" dirty="0">
                <a:solidFill>
                  <a:srgbClr val="A01761"/>
                </a:solidFill>
                <a:latin typeface="微软雅黑" panose="020B0503020204020204" pitchFamily="34" charset="-122"/>
                <a:ea typeface="微软雅黑" panose="020B0503020204020204" pitchFamily="34" charset="-122"/>
              </a:rPr>
              <a:t>CLONE_SIGHAND   </a:t>
            </a:r>
            <a:r>
              <a:rPr lang="zh-CN" altLang="zh-CN" sz="2000" dirty="0">
                <a:solidFill>
                  <a:srgbClr val="A01761"/>
                </a:solidFill>
                <a:latin typeface="微软雅黑" panose="020B0503020204020204" pitchFamily="34" charset="-122"/>
                <a:ea typeface="微软雅黑" panose="020B0503020204020204" pitchFamily="34" charset="-122"/>
              </a:rPr>
              <a:t>子进程与父进程共享相同的信号处理（</a:t>
            </a:r>
            <a:r>
              <a:rPr lang="en-US" altLang="zh-CN" sz="2000" dirty="0">
                <a:solidFill>
                  <a:srgbClr val="A01761"/>
                </a:solidFill>
                <a:latin typeface="微软雅黑" panose="020B0503020204020204" pitchFamily="34" charset="-122"/>
                <a:ea typeface="微软雅黑" panose="020B0503020204020204" pitchFamily="34" charset="-122"/>
              </a:rPr>
              <a:t>signal handler</a:t>
            </a:r>
            <a:r>
              <a:rPr lang="zh-CN" altLang="zh-CN" sz="2000" dirty="0">
                <a:solidFill>
                  <a:srgbClr val="A01761"/>
                </a:solidFill>
                <a:latin typeface="微软雅黑" panose="020B0503020204020204" pitchFamily="34" charset="-122"/>
                <a:ea typeface="微软雅黑" panose="020B0503020204020204" pitchFamily="34" charset="-122"/>
              </a:rPr>
              <a:t>）表。</a:t>
            </a:r>
          </a:p>
          <a:p>
            <a:r>
              <a:rPr lang="en-US" altLang="zh-CN" sz="2000" dirty="0">
                <a:solidFill>
                  <a:srgbClr val="A01761"/>
                </a:solidFill>
                <a:latin typeface="微软雅黑" panose="020B0503020204020204" pitchFamily="34" charset="-122"/>
                <a:ea typeface="微软雅黑" panose="020B0503020204020204" pitchFamily="34" charset="-122"/>
              </a:rPr>
              <a:t>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CLONE_VM        </a:t>
            </a:r>
            <a:r>
              <a:rPr lang="zh-CN" altLang="zh-CN" sz="2000" dirty="0">
                <a:solidFill>
                  <a:srgbClr val="A01761"/>
                </a:solidFill>
                <a:latin typeface="微软雅黑" panose="020B0503020204020204" pitchFamily="34" charset="-122"/>
                <a:ea typeface="微软雅黑" panose="020B0503020204020204" pitchFamily="34" charset="-122"/>
              </a:rPr>
              <a:t>子进程与父进程运行于相同的内存空间。</a:t>
            </a:r>
          </a:p>
          <a:p>
            <a:r>
              <a:rPr lang="en-US" altLang="zh-CN" sz="2000" dirty="0">
                <a:solidFill>
                  <a:srgbClr val="A01761"/>
                </a:solidFill>
                <a:latin typeface="微软雅黑" panose="020B0503020204020204" pitchFamily="34" charset="-122"/>
                <a:ea typeface="微软雅黑" panose="020B0503020204020204" pitchFamily="34" charset="-122"/>
              </a:rPr>
              <a:t>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CLONE_FILES      </a:t>
            </a:r>
            <a:r>
              <a:rPr lang="zh-CN" altLang="zh-CN" sz="2000" dirty="0">
                <a:solidFill>
                  <a:srgbClr val="A01761"/>
                </a:solidFill>
                <a:latin typeface="微软雅黑" panose="020B0503020204020204" pitchFamily="34" charset="-122"/>
                <a:ea typeface="微软雅黑" panose="020B0503020204020204" pitchFamily="34" charset="-122"/>
              </a:rPr>
              <a:t>子进程与父进程共享相同的文件描述符（</a:t>
            </a:r>
            <a:r>
              <a:rPr lang="en-US" altLang="zh-CN" sz="2000" dirty="0">
                <a:solidFill>
                  <a:srgbClr val="A01761"/>
                </a:solidFill>
                <a:latin typeface="微软雅黑" panose="020B0503020204020204" pitchFamily="34" charset="-122"/>
                <a:ea typeface="微软雅黑" panose="020B0503020204020204" pitchFamily="34" charset="-122"/>
              </a:rPr>
              <a:t>file descriptor</a:t>
            </a:r>
            <a:r>
              <a:rPr lang="zh-CN" altLang="zh-CN" sz="2000" dirty="0">
                <a:solidFill>
                  <a:srgbClr val="A01761"/>
                </a:solidFill>
                <a:latin typeface="微软雅黑" panose="020B0503020204020204" pitchFamily="34" charset="-122"/>
                <a:ea typeface="微软雅黑" panose="020B0503020204020204" pitchFamily="34" charset="-122"/>
              </a:rPr>
              <a:t>）表</a:t>
            </a:r>
          </a:p>
          <a:p>
            <a:r>
              <a:rPr lang="en-US" altLang="zh-CN" sz="2000" dirty="0">
                <a:solidFill>
                  <a:srgbClr val="A01761"/>
                </a:solidFill>
                <a:latin typeface="微软雅黑" panose="020B0503020204020204" pitchFamily="34" charset="-122"/>
                <a:ea typeface="微软雅黑" panose="020B0503020204020204" pitchFamily="34" charset="-122"/>
              </a:rPr>
              <a:t>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CLONE_FS         </a:t>
            </a:r>
            <a:r>
              <a:rPr lang="zh-CN" altLang="zh-CN" sz="2000" dirty="0">
                <a:solidFill>
                  <a:srgbClr val="A01761"/>
                </a:solidFill>
                <a:latin typeface="微软雅黑" panose="020B0503020204020204" pitchFamily="34" charset="-122"/>
                <a:ea typeface="微软雅黑" panose="020B0503020204020204" pitchFamily="34" charset="-122"/>
              </a:rPr>
              <a:t>子进程与父进程共享相同的文件系统，包括</a:t>
            </a:r>
            <a:r>
              <a:rPr lang="en-US" altLang="zh-CN" sz="2000" dirty="0">
                <a:solidFill>
                  <a:srgbClr val="A01761"/>
                </a:solidFill>
                <a:latin typeface="微软雅黑" panose="020B0503020204020204" pitchFamily="34" charset="-122"/>
                <a:ea typeface="微软雅黑" panose="020B0503020204020204" pitchFamily="34" charset="-122"/>
              </a:rPr>
              <a:t>root</a:t>
            </a:r>
            <a:r>
              <a:rPr lang="zh-CN" altLang="zh-CN" sz="2000" dirty="0">
                <a:solidFill>
                  <a:srgbClr val="A01761"/>
                </a:solidFill>
                <a:latin typeface="微软雅黑" panose="020B0503020204020204" pitchFamily="34" charset="-122"/>
                <a:ea typeface="微软雅黑" panose="020B0503020204020204" pitchFamily="34" charset="-122"/>
              </a:rPr>
              <a:t>、当前目录、</a:t>
            </a:r>
            <a:r>
              <a:rPr lang="en-US" altLang="zh-CN" sz="2000" dirty="0" err="1">
                <a:solidFill>
                  <a:srgbClr val="A01761"/>
                </a:solidFill>
                <a:latin typeface="微软雅黑" panose="020B0503020204020204" pitchFamily="34" charset="-122"/>
                <a:ea typeface="微软雅黑" panose="020B0503020204020204" pitchFamily="34" charset="-122"/>
              </a:rPr>
              <a:t>umask</a:t>
            </a:r>
            <a:r>
              <a:rPr lang="zh-CN" altLang="zh-CN" sz="2000" dirty="0">
                <a:solidFill>
                  <a:srgbClr val="A01761"/>
                </a:solidFill>
                <a:latin typeface="微软雅黑" panose="020B0503020204020204" pitchFamily="34" charset="-122"/>
                <a:ea typeface="微软雅黑" panose="020B0503020204020204" pitchFamily="34" charset="-122"/>
              </a:rPr>
              <a:t>。</a:t>
            </a:r>
          </a:p>
          <a:p>
            <a:r>
              <a:rPr lang="en-US" altLang="zh-CN" sz="2000" dirty="0">
                <a:solidFill>
                  <a:srgbClr val="A01761"/>
                </a:solidFill>
                <a:latin typeface="微软雅黑" panose="020B0503020204020204" pitchFamily="34" charset="-122"/>
                <a:ea typeface="微软雅黑" panose="020B0503020204020204" pitchFamily="34" charset="-122"/>
              </a:rPr>
              <a:t>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CLONE_PARENT    </a:t>
            </a:r>
            <a:r>
              <a:rPr lang="zh-CN" altLang="zh-CN" sz="2000" dirty="0">
                <a:solidFill>
                  <a:srgbClr val="A01761"/>
                </a:solidFill>
                <a:latin typeface="微软雅黑" panose="020B0503020204020204" pitchFamily="34" charset="-122"/>
                <a:ea typeface="微软雅黑" panose="020B0503020204020204" pitchFamily="34" charset="-122"/>
              </a:rPr>
              <a:t>创建的子进程的父进程是调用者的父进程，新进程与创建它的进程成了</a:t>
            </a:r>
            <a:r>
              <a:rPr lang="en-US" altLang="zh-CN" sz="2000" dirty="0">
                <a:solidFill>
                  <a:srgbClr val="A01761"/>
                </a:solidFill>
                <a:latin typeface="微软雅黑" panose="020B0503020204020204" pitchFamily="34" charset="-122"/>
                <a:ea typeface="微软雅黑" panose="020B0503020204020204" pitchFamily="34" charset="-122"/>
              </a:rPr>
              <a:t>“</a:t>
            </a:r>
            <a:r>
              <a:rPr lang="zh-CN" altLang="zh-CN" sz="2000" dirty="0">
                <a:solidFill>
                  <a:srgbClr val="A01761"/>
                </a:solidFill>
                <a:latin typeface="微软雅黑" panose="020B0503020204020204" pitchFamily="34" charset="-122"/>
                <a:ea typeface="微软雅黑" panose="020B0503020204020204" pitchFamily="34" charset="-122"/>
              </a:rPr>
              <a:t>兄弟</a:t>
            </a:r>
            <a:r>
              <a:rPr lang="en-US" altLang="zh-CN" sz="2000" dirty="0">
                <a:solidFill>
                  <a:srgbClr val="A01761"/>
                </a:solidFill>
                <a:latin typeface="微软雅黑" panose="020B0503020204020204" pitchFamily="34" charset="-122"/>
                <a:ea typeface="微软雅黑" panose="020B0503020204020204" pitchFamily="34" charset="-122"/>
              </a:rPr>
              <a:t>”</a:t>
            </a:r>
            <a:r>
              <a:rPr lang="zh-CN" altLang="zh-CN" sz="2000" dirty="0">
                <a:solidFill>
                  <a:srgbClr val="A01761"/>
                </a:solidFill>
                <a:latin typeface="微软雅黑" panose="020B0503020204020204" pitchFamily="34" charset="-122"/>
                <a:ea typeface="微软雅黑" panose="020B0503020204020204" pitchFamily="34" charset="-122"/>
              </a:rPr>
              <a:t>而不是</a:t>
            </a:r>
            <a:r>
              <a:rPr lang="en-US" altLang="zh-CN" sz="2000" dirty="0">
                <a:solidFill>
                  <a:srgbClr val="A01761"/>
                </a:solidFill>
                <a:latin typeface="微软雅黑" panose="020B0503020204020204" pitchFamily="34" charset="-122"/>
                <a:ea typeface="微软雅黑" panose="020B0503020204020204" pitchFamily="34" charset="-122"/>
              </a:rPr>
              <a:t>“</a:t>
            </a:r>
            <a:r>
              <a:rPr lang="zh-CN" altLang="zh-CN" sz="2000" dirty="0">
                <a:solidFill>
                  <a:srgbClr val="A01761"/>
                </a:solidFill>
                <a:latin typeface="微软雅黑" panose="020B0503020204020204" pitchFamily="34" charset="-122"/>
                <a:ea typeface="微软雅黑" panose="020B0503020204020204" pitchFamily="34" charset="-122"/>
              </a:rPr>
              <a:t>父子</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A01761"/>
                </a:solidFill>
                <a:latin typeface="微软雅黑" panose="020B0503020204020204" pitchFamily="34" charset="-122"/>
                <a:ea typeface="微软雅黑" panose="020B0503020204020204" pitchFamily="34" charset="-122"/>
              </a:rPr>
              <a:t> </a:t>
            </a:r>
            <a:endParaRPr lang="zh-CN" altLang="zh-CN" sz="2000" dirty="0">
              <a:solidFill>
                <a:srgbClr val="A01761"/>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fork</a:t>
            </a:r>
            <a:r>
              <a:rPr lang="zh-CN" altLang="zh-CN" sz="2000" dirty="0">
                <a:solidFill>
                  <a:srgbClr val="C00000"/>
                </a:solidFill>
                <a:latin typeface="微软雅黑" panose="020B0503020204020204" pitchFamily="34" charset="-122"/>
                <a:ea typeface="微软雅黑" panose="020B0503020204020204" pitchFamily="34" charset="-122"/>
              </a:rPr>
              <a:t>的实现：</a:t>
            </a: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do_fork</a:t>
            </a:r>
            <a:r>
              <a:rPr lang="en-US" altLang="zh-CN" sz="2000" dirty="0">
                <a:solidFill>
                  <a:srgbClr val="C00000"/>
                </a:solidFill>
                <a:latin typeface="微软雅黑" panose="020B0503020204020204" pitchFamily="34" charset="-122"/>
                <a:ea typeface="微软雅黑" panose="020B0503020204020204" pitchFamily="34" charset="-122"/>
              </a:rPr>
              <a:t>(CLONE_SIGCHLD,...)</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clone</a:t>
            </a:r>
            <a:r>
              <a:rPr lang="zh-CN" altLang="zh-CN" sz="2000" dirty="0">
                <a:solidFill>
                  <a:srgbClr val="C00000"/>
                </a:solidFill>
                <a:latin typeface="微软雅黑" panose="020B0503020204020204" pitchFamily="34" charset="-122"/>
                <a:ea typeface="微软雅黑" panose="020B0503020204020204" pitchFamily="34" charset="-122"/>
              </a:rPr>
              <a:t>的实现：</a:t>
            </a:r>
          </a:p>
          <a:p>
            <a:r>
              <a:rPr lang="en-US" altLang="zh-CN" sz="2000" dirty="0">
                <a:solidFill>
                  <a:srgbClr val="C00000"/>
                </a:solidFill>
                <a:latin typeface="微软雅黑" panose="020B0503020204020204" pitchFamily="34" charset="-122"/>
                <a:ea typeface="微软雅黑" panose="020B0503020204020204" pitchFamily="34" charset="-122"/>
              </a:rPr>
              <a:t> </a:t>
            </a:r>
            <a:endParaRPr lang="zh-CN" altLang="zh-CN" sz="2000" dirty="0">
              <a:solidFill>
                <a:srgbClr val="C00000"/>
              </a:solidFill>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do_fork</a:t>
            </a:r>
            <a:r>
              <a:rPr lang="en-US" altLang="zh-CN" sz="2000" dirty="0">
                <a:solidFill>
                  <a:srgbClr val="C00000"/>
                </a:solidFill>
                <a:latin typeface="微软雅黑" panose="020B0503020204020204" pitchFamily="34" charset="-122"/>
                <a:ea typeface="微软雅黑" panose="020B0503020204020204" pitchFamily="34" charset="-122"/>
              </a:rPr>
              <a:t>(CLONE_VM|CLONE_FS|CLONE_FILES|CLONE_SIGCHLD,...)</a:t>
            </a:r>
            <a:endParaRPr lang="zh-CN" altLang="zh-CN"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7595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219200" y="874455"/>
            <a:ext cx="10177670" cy="1877437"/>
          </a:xfrm>
          <a:prstGeom prst="rect">
            <a:avLst/>
          </a:prstGeom>
        </p:spPr>
        <p:txBody>
          <a:bodyPr wrap="square">
            <a:spAutoFit/>
          </a:bodyPr>
          <a:lstStyle/>
          <a:p>
            <a:pPr>
              <a:lnSpc>
                <a:spcPct val="150000"/>
              </a:lnSpc>
            </a:pPr>
            <a:r>
              <a:rPr lang="en-US" altLang="zh-CN" dirty="0"/>
              <a:t> </a:t>
            </a:r>
            <a:r>
              <a:rPr lang="en-US" altLang="zh-CN" sz="2400" dirty="0">
                <a:solidFill>
                  <a:srgbClr val="34A509"/>
                </a:solidFill>
                <a:latin typeface="微软雅黑" panose="020B0503020204020204" pitchFamily="34" charset="-122"/>
                <a:ea typeface="微软雅黑" panose="020B0503020204020204" pitchFamily="34" charset="-122"/>
              </a:rPr>
              <a:t>3</a:t>
            </a:r>
            <a:r>
              <a:rPr lang="zh-CN" altLang="en-US" sz="2400" dirty="0">
                <a:solidFill>
                  <a:srgbClr val="34A509"/>
                </a:solidFill>
                <a:latin typeface="微软雅黑" panose="020B0503020204020204" pitchFamily="34" charset="-122"/>
                <a:ea typeface="微软雅黑" panose="020B0503020204020204" pitchFamily="34" charset="-122"/>
              </a:rPr>
              <a:t>、</a:t>
            </a:r>
            <a:r>
              <a:rPr lang="en-US" altLang="zh-CN" sz="2400" dirty="0" err="1">
                <a:solidFill>
                  <a:srgbClr val="34A509"/>
                </a:solidFill>
                <a:latin typeface="微软雅黑" panose="020B0503020204020204" pitchFamily="34" charset="-122"/>
                <a:ea typeface="微软雅黑" panose="020B0503020204020204" pitchFamily="34" charset="-122"/>
              </a:rPr>
              <a:t>do_fork</a:t>
            </a:r>
            <a:r>
              <a:rPr lang="en-US" altLang="zh-CN" sz="2400" dirty="0">
                <a:solidFill>
                  <a:srgbClr val="34A509"/>
                </a:solidFill>
                <a:latin typeface="微软雅黑" panose="020B0503020204020204" pitchFamily="34" charset="-122"/>
                <a:ea typeface="微软雅黑" panose="020B0503020204020204" pitchFamily="34" charset="-122"/>
              </a:rPr>
              <a:t>()</a:t>
            </a:r>
            <a:r>
              <a:rPr lang="zh-CN" altLang="en-US" sz="2400" dirty="0">
                <a:solidFill>
                  <a:srgbClr val="34A509"/>
                </a:solidFill>
                <a:latin typeface="微软雅黑" panose="020B0503020204020204" pitchFamily="34" charset="-122"/>
                <a:ea typeface="微软雅黑" panose="020B0503020204020204" pitchFamily="34" charset="-122"/>
              </a:rPr>
              <a:t>函数的内部过程</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当我们调用 </a:t>
            </a:r>
            <a:r>
              <a:rPr lang="en-US" altLang="zh-CN" sz="2000" dirty="0">
                <a:solidFill>
                  <a:srgbClr val="A01761"/>
                </a:solidFill>
                <a:latin typeface="微软雅黑" panose="020B0503020204020204" pitchFamily="34" charset="-122"/>
                <a:ea typeface="微软雅黑" panose="020B0503020204020204" pitchFamily="34" charset="-122"/>
              </a:rPr>
              <a:t>fork()</a:t>
            </a:r>
            <a:r>
              <a:rPr lang="zh-CN" altLang="en-US" sz="2000" dirty="0">
                <a:solidFill>
                  <a:srgbClr val="A01761"/>
                </a:solidFill>
                <a:latin typeface="微软雅黑" panose="020B0503020204020204" pitchFamily="34" charset="-122"/>
                <a:ea typeface="微软雅黑" panose="020B0503020204020204" pitchFamily="34" charset="-122"/>
              </a:rPr>
              <a:t>、</a:t>
            </a:r>
            <a:r>
              <a:rPr lang="en-US" altLang="zh-CN" sz="2000" dirty="0">
                <a:solidFill>
                  <a:srgbClr val="A01761"/>
                </a:solidFill>
                <a:latin typeface="微软雅黑" panose="020B0503020204020204" pitchFamily="34" charset="-122"/>
                <a:ea typeface="微软雅黑" panose="020B0503020204020204" pitchFamily="34" charset="-122"/>
              </a:rPr>
              <a:t>clone()</a:t>
            </a:r>
            <a:r>
              <a:rPr lang="zh-CN" altLang="en-US" sz="2000" dirty="0">
                <a:solidFill>
                  <a:srgbClr val="A01761"/>
                </a:solidFill>
                <a:latin typeface="微软雅黑" panose="020B0503020204020204" pitchFamily="34" charset="-122"/>
                <a:ea typeface="微软雅黑" panose="020B0503020204020204" pitchFamily="34" charset="-122"/>
              </a:rPr>
              <a:t>、</a:t>
            </a:r>
            <a:r>
              <a:rPr lang="en-US" altLang="zh-CN" sz="2000" dirty="0" err="1">
                <a:solidFill>
                  <a:srgbClr val="A01761"/>
                </a:solidFill>
                <a:latin typeface="微软雅黑" panose="020B0503020204020204" pitchFamily="34" charset="-122"/>
                <a:ea typeface="微软雅黑" panose="020B0503020204020204" pitchFamily="34" charset="-122"/>
              </a:rPr>
              <a:t>vfork</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时，实际上在内核中调用的都是同一个函数 </a:t>
            </a: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do_fork</a:t>
            </a:r>
            <a:r>
              <a:rPr lang="en-US" altLang="zh-CN" sz="2000" dirty="0">
                <a:solidFill>
                  <a:srgbClr val="A01761"/>
                </a:solidFill>
                <a:latin typeface="微软雅黑" panose="020B0503020204020204" pitchFamily="34" charset="-122"/>
                <a:ea typeface="微软雅黑" panose="020B0503020204020204" pitchFamily="34" charset="-122"/>
              </a:rPr>
              <a:t>()</a:t>
            </a:r>
          </a:p>
          <a:p>
            <a:endParaRPr lang="zh-CN" altLang="zh-CN" sz="2000"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867EC17-8993-40EF-8FFB-B19AF88E4469}"/>
              </a:ext>
            </a:extLst>
          </p:cNvPr>
          <p:cNvPicPr>
            <a:picLocks noChangeAspect="1"/>
          </p:cNvPicPr>
          <p:nvPr/>
        </p:nvPicPr>
        <p:blipFill>
          <a:blip r:embed="rId2"/>
          <a:stretch>
            <a:fillRect/>
          </a:stretch>
        </p:blipFill>
        <p:spPr>
          <a:xfrm>
            <a:off x="1887281" y="2531166"/>
            <a:ext cx="8934573" cy="3856382"/>
          </a:xfrm>
          <a:prstGeom prst="rect">
            <a:avLst/>
          </a:prstGeom>
        </p:spPr>
      </p:pic>
    </p:spTree>
    <p:extLst>
      <p:ext uri="{BB962C8B-B14F-4D97-AF65-F5344CB8AC3E}">
        <p14:creationId xmlns:p14="http://schemas.microsoft.com/office/powerpoint/2010/main" val="1466263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pic>
        <p:nvPicPr>
          <p:cNvPr id="3" name="图片 2">
            <a:extLst>
              <a:ext uri="{FF2B5EF4-FFF2-40B4-BE49-F238E27FC236}">
                <a16:creationId xmlns:a16="http://schemas.microsoft.com/office/drawing/2014/main" id="{FCDAD69E-4794-4B56-B41D-8D55CE25AEB3}"/>
              </a:ext>
            </a:extLst>
          </p:cNvPr>
          <p:cNvPicPr>
            <a:picLocks noChangeAspect="1"/>
          </p:cNvPicPr>
          <p:nvPr/>
        </p:nvPicPr>
        <p:blipFill>
          <a:blip r:embed="rId2"/>
          <a:stretch>
            <a:fillRect/>
          </a:stretch>
        </p:blipFill>
        <p:spPr>
          <a:xfrm>
            <a:off x="1683026" y="1113183"/>
            <a:ext cx="9011479" cy="4969565"/>
          </a:xfrm>
          <a:prstGeom prst="rect">
            <a:avLst/>
          </a:prstGeom>
        </p:spPr>
      </p:pic>
    </p:spTree>
    <p:extLst>
      <p:ext uri="{BB962C8B-B14F-4D97-AF65-F5344CB8AC3E}">
        <p14:creationId xmlns:p14="http://schemas.microsoft.com/office/powerpoint/2010/main" val="3593831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219200" y="874455"/>
            <a:ext cx="10177670" cy="1785104"/>
          </a:xfrm>
          <a:prstGeom prst="rect">
            <a:avLst/>
          </a:prstGeom>
        </p:spPr>
        <p:txBody>
          <a:bodyPr wrap="square">
            <a:spAutoFit/>
          </a:bodyPr>
          <a:lstStyle/>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这里三个系统调用的区别在于调用 </a:t>
            </a:r>
            <a:r>
              <a:rPr lang="en-US" altLang="zh-CN" sz="2000" dirty="0" err="1">
                <a:solidFill>
                  <a:srgbClr val="A01761"/>
                </a:solidFill>
                <a:latin typeface="微软雅黑" panose="020B0503020204020204" pitchFamily="34" charset="-122"/>
                <a:ea typeface="微软雅黑" panose="020B0503020204020204" pitchFamily="34" charset="-122"/>
              </a:rPr>
              <a:t>do_fork</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时传入的参数不同，</a:t>
            </a:r>
            <a:r>
              <a:rPr lang="en-US" altLang="zh-CN" sz="2000" dirty="0" err="1">
                <a:solidFill>
                  <a:srgbClr val="A01761"/>
                </a:solidFill>
                <a:latin typeface="微软雅黑" panose="020B0503020204020204" pitchFamily="34" charset="-122"/>
                <a:ea typeface="微软雅黑" panose="020B0503020204020204" pitchFamily="34" charset="-122"/>
              </a:rPr>
              <a:t>do_fork</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中第一个参数 </a:t>
            </a:r>
            <a:r>
              <a:rPr lang="en-US" altLang="zh-CN" sz="2000" dirty="0" err="1">
                <a:solidFill>
                  <a:srgbClr val="A01761"/>
                </a:solidFill>
                <a:latin typeface="微软雅黑" panose="020B0503020204020204" pitchFamily="34" charset="-122"/>
                <a:ea typeface="微软雅黑" panose="020B0503020204020204" pitchFamily="34" charset="-122"/>
              </a:rPr>
              <a:t>clone_flags</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是一个</a:t>
            </a:r>
            <a:r>
              <a:rPr lang="en-US" altLang="zh-CN" sz="2000" dirty="0">
                <a:solidFill>
                  <a:srgbClr val="A01761"/>
                </a:solidFill>
                <a:latin typeface="微软雅黑" panose="020B0503020204020204" pitchFamily="34" charset="-122"/>
                <a:ea typeface="微软雅黑" panose="020B0503020204020204" pitchFamily="34" charset="-122"/>
              </a:rPr>
              <a:t>32bit</a:t>
            </a:r>
            <a:r>
              <a:rPr lang="zh-CN" altLang="en-US" sz="2000" dirty="0">
                <a:solidFill>
                  <a:srgbClr val="A01761"/>
                </a:solidFill>
                <a:latin typeface="微软雅黑" panose="020B0503020204020204" pitchFamily="34" charset="-122"/>
                <a:ea typeface="微软雅黑" panose="020B0503020204020204" pitchFamily="34" charset="-122"/>
              </a:rPr>
              <a:t>的标志，其中不同的</a:t>
            </a:r>
            <a:r>
              <a:rPr lang="en-US" altLang="zh-CN" sz="2000" dirty="0">
                <a:solidFill>
                  <a:srgbClr val="A01761"/>
                </a:solidFill>
                <a:latin typeface="微软雅黑" panose="020B0503020204020204" pitchFamily="34" charset="-122"/>
                <a:ea typeface="微软雅黑" panose="020B0503020204020204" pitchFamily="34" charset="-122"/>
              </a:rPr>
              <a:t>bit</a:t>
            </a:r>
            <a:r>
              <a:rPr lang="zh-CN" altLang="en-US" sz="2000" dirty="0">
                <a:solidFill>
                  <a:srgbClr val="A01761"/>
                </a:solidFill>
                <a:latin typeface="微软雅黑" panose="020B0503020204020204" pitchFamily="34" charset="-122"/>
                <a:ea typeface="微软雅黑" panose="020B0503020204020204" pitchFamily="34" charset="-122"/>
              </a:rPr>
              <a:t>置</a:t>
            </a:r>
            <a:r>
              <a:rPr lang="en-US" altLang="zh-CN" sz="2000" dirty="0">
                <a:solidFill>
                  <a:srgbClr val="A01761"/>
                </a:solidFill>
                <a:latin typeface="微软雅黑" panose="020B0503020204020204" pitchFamily="34" charset="-122"/>
                <a:ea typeface="微软雅黑" panose="020B0503020204020204" pitchFamily="34" charset="-122"/>
              </a:rPr>
              <a:t>1</a:t>
            </a:r>
            <a:r>
              <a:rPr lang="zh-CN" altLang="en-US" sz="2000" dirty="0">
                <a:solidFill>
                  <a:srgbClr val="A01761"/>
                </a:solidFill>
                <a:latin typeface="微软雅黑" panose="020B0503020204020204" pitchFamily="34" charset="-122"/>
                <a:ea typeface="微软雅黑" panose="020B0503020204020204" pitchFamily="34" charset="-122"/>
              </a:rPr>
              <a:t>代表不同的选项，表示新的子进程与父进程之间共享哪些资源</a:t>
            </a:r>
          </a:p>
          <a:p>
            <a:endParaRPr lang="zh-CN" altLang="zh-CN" sz="2000"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B1EDAB8-A27F-404E-A532-99ECD5450937}"/>
              </a:ext>
            </a:extLst>
          </p:cNvPr>
          <p:cNvPicPr>
            <a:picLocks noChangeAspect="1"/>
          </p:cNvPicPr>
          <p:nvPr/>
        </p:nvPicPr>
        <p:blipFill>
          <a:blip r:embed="rId2"/>
          <a:stretch>
            <a:fillRect/>
          </a:stretch>
        </p:blipFill>
        <p:spPr>
          <a:xfrm>
            <a:off x="1775792" y="2289728"/>
            <a:ext cx="9621078" cy="4133850"/>
          </a:xfrm>
          <a:prstGeom prst="rect">
            <a:avLst/>
          </a:prstGeom>
        </p:spPr>
      </p:pic>
    </p:spTree>
    <p:extLst>
      <p:ext uri="{BB962C8B-B14F-4D97-AF65-F5344CB8AC3E}">
        <p14:creationId xmlns:p14="http://schemas.microsoft.com/office/powerpoint/2010/main" val="334679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219200" y="874455"/>
            <a:ext cx="10177670" cy="4654608"/>
          </a:xfrm>
          <a:prstGeom prst="rect">
            <a:avLst/>
          </a:prstGeom>
        </p:spPr>
        <p:txBody>
          <a:bodyPr wrap="square">
            <a:spAutoFit/>
          </a:bodyPr>
          <a:lstStyle/>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其中 </a:t>
            </a:r>
            <a:r>
              <a:rPr lang="en-US" altLang="zh-CN" sz="2000" dirty="0" err="1">
                <a:solidFill>
                  <a:srgbClr val="A01761"/>
                </a:solidFill>
                <a:latin typeface="微软雅黑" panose="020B0503020204020204" pitchFamily="34" charset="-122"/>
                <a:ea typeface="微软雅黑" panose="020B0503020204020204" pitchFamily="34" charset="-122"/>
              </a:rPr>
              <a:t>sys_fork</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调用 </a:t>
            </a:r>
            <a:r>
              <a:rPr lang="en-US" altLang="zh-CN" sz="2000" dirty="0" err="1">
                <a:solidFill>
                  <a:srgbClr val="A01761"/>
                </a:solidFill>
                <a:latin typeface="微软雅黑" panose="020B0503020204020204" pitchFamily="34" charset="-122"/>
                <a:ea typeface="微软雅黑" panose="020B0503020204020204" pitchFamily="34" charset="-122"/>
              </a:rPr>
              <a:t>do_fork</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只设置了 </a:t>
            </a:r>
            <a:r>
              <a:rPr lang="en-US" altLang="zh-CN" sz="2000" dirty="0">
                <a:solidFill>
                  <a:srgbClr val="A01761"/>
                </a:solidFill>
                <a:latin typeface="微软雅黑" panose="020B0503020204020204" pitchFamily="34" charset="-122"/>
                <a:ea typeface="微软雅黑" panose="020B0503020204020204" pitchFamily="34" charset="-122"/>
              </a:rPr>
              <a:t>SIGCHLD </a:t>
            </a:r>
            <a:r>
              <a:rPr lang="zh-CN" altLang="en-US" sz="2000" dirty="0">
                <a:solidFill>
                  <a:srgbClr val="A01761"/>
                </a:solidFill>
                <a:latin typeface="微软雅黑" panose="020B0503020204020204" pitchFamily="34" charset="-122"/>
                <a:ea typeface="微软雅黑" panose="020B0503020204020204" pitchFamily="34" charset="-122"/>
              </a:rPr>
              <a:t>选项，</a:t>
            </a:r>
            <a:r>
              <a:rPr lang="en-US" altLang="zh-CN" sz="2000" dirty="0" err="1">
                <a:solidFill>
                  <a:srgbClr val="A01761"/>
                </a:solidFill>
                <a:latin typeface="微软雅黑" panose="020B0503020204020204" pitchFamily="34" charset="-122"/>
                <a:ea typeface="微软雅黑" panose="020B0503020204020204" pitchFamily="34" charset="-122"/>
              </a:rPr>
              <a:t>sys_vfork</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设置了 </a:t>
            </a:r>
            <a:r>
              <a:rPr lang="en-US" altLang="zh-CN" sz="2000" dirty="0">
                <a:solidFill>
                  <a:srgbClr val="A01761"/>
                </a:solidFill>
                <a:latin typeface="微软雅黑" panose="020B0503020204020204" pitchFamily="34" charset="-122"/>
                <a:ea typeface="微软雅黑" panose="020B0503020204020204" pitchFamily="34" charset="-122"/>
              </a:rPr>
              <a:t>CLONE_VM | CLONE_VFORK | SIGCHLD </a:t>
            </a:r>
            <a:r>
              <a:rPr lang="zh-CN" altLang="en-US" sz="2000" dirty="0">
                <a:solidFill>
                  <a:srgbClr val="A01761"/>
                </a:solidFill>
                <a:latin typeface="微软雅黑" panose="020B0503020204020204" pitchFamily="34" charset="-122"/>
                <a:ea typeface="微软雅黑" panose="020B0503020204020204" pitchFamily="34" charset="-122"/>
              </a:rPr>
              <a:t>选项，而 </a:t>
            </a:r>
            <a:r>
              <a:rPr lang="en-US" altLang="zh-CN" sz="2000" dirty="0" err="1">
                <a:solidFill>
                  <a:srgbClr val="A01761"/>
                </a:solidFill>
                <a:latin typeface="微软雅黑" panose="020B0503020204020204" pitchFamily="34" charset="-122"/>
                <a:ea typeface="微软雅黑" panose="020B0503020204020204" pitchFamily="34" charset="-122"/>
              </a:rPr>
              <a:t>sys_clone</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的参数来自上层，通过</a:t>
            </a:r>
            <a:r>
              <a:rPr lang="en-US" altLang="zh-CN" sz="2000" dirty="0" err="1">
                <a:solidFill>
                  <a:srgbClr val="A01761"/>
                </a:solidFill>
                <a:latin typeface="微软雅黑" panose="020B0503020204020204" pitchFamily="34" charset="-122"/>
                <a:ea typeface="微软雅黑" panose="020B0503020204020204" pitchFamily="34" charset="-122"/>
              </a:rPr>
              <a:t>ebx</a:t>
            </a:r>
            <a:r>
              <a:rPr lang="zh-CN" altLang="en-US" sz="2000" dirty="0">
                <a:solidFill>
                  <a:srgbClr val="A01761"/>
                </a:solidFill>
                <a:latin typeface="微软雅黑" panose="020B0503020204020204" pitchFamily="34" charset="-122"/>
                <a:ea typeface="微软雅黑" panose="020B0503020204020204" pitchFamily="34" charset="-122"/>
              </a:rPr>
              <a:t>传入。</a:t>
            </a: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en-US" altLang="zh-CN" sz="2000" b="1" dirty="0" err="1">
                <a:solidFill>
                  <a:srgbClr val="34A509"/>
                </a:solidFill>
                <a:latin typeface="微软雅黑" panose="020B0503020204020204" pitchFamily="34" charset="-122"/>
                <a:ea typeface="微软雅黑" panose="020B0503020204020204" pitchFamily="34" charset="-122"/>
              </a:rPr>
              <a:t>do_fork</a:t>
            </a:r>
            <a:r>
              <a:rPr lang="en-US" altLang="zh-CN" sz="2000" b="1" dirty="0">
                <a:solidFill>
                  <a:srgbClr val="34A509"/>
                </a:solidFill>
                <a:latin typeface="微软雅黑" panose="020B0503020204020204" pitchFamily="34" charset="-122"/>
                <a:ea typeface="微软雅黑" panose="020B0503020204020204" pitchFamily="34" charset="-122"/>
              </a:rPr>
              <a:t>()</a:t>
            </a:r>
          </a:p>
          <a:p>
            <a:pPr>
              <a:lnSpc>
                <a:spcPct val="150000"/>
              </a:lnSpc>
            </a:pPr>
            <a:endParaRPr lang="en-US" altLang="zh-CN" sz="2000" b="1"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查找 </a:t>
            </a:r>
            <a:r>
              <a:rPr lang="en-US" altLang="zh-CN" sz="2000" dirty="0" err="1">
                <a:solidFill>
                  <a:srgbClr val="C00000"/>
                </a:solidFill>
                <a:latin typeface="微软雅黑" panose="020B0503020204020204" pitchFamily="34" charset="-122"/>
                <a:ea typeface="微软雅黑" panose="020B0503020204020204" pitchFamily="34" charset="-122"/>
              </a:rPr>
              <a:t>pidmap_array</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位图，为子进程分配新的</a:t>
            </a:r>
            <a:r>
              <a:rPr lang="en-US" altLang="zh-CN" sz="2000" dirty="0" err="1">
                <a:solidFill>
                  <a:srgbClr val="C00000"/>
                </a:solidFill>
                <a:latin typeface="微软雅黑" panose="020B0503020204020204" pitchFamily="34" charset="-122"/>
                <a:ea typeface="微软雅黑" panose="020B0503020204020204" pitchFamily="34" charset="-122"/>
              </a:rPr>
              <a:t>pid</a:t>
            </a:r>
            <a:r>
              <a:rPr lang="zh-CN" altLang="en-US" sz="2000" dirty="0">
                <a:solidFill>
                  <a:srgbClr val="C00000"/>
                </a:solidFill>
                <a:latin typeface="微软雅黑" panose="020B0503020204020204" pitchFamily="34" charset="-122"/>
                <a:ea typeface="微软雅黑" panose="020B0503020204020204" pitchFamily="34" charset="-122"/>
              </a:rPr>
              <a:t>；</a:t>
            </a:r>
          </a:p>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调用 </a:t>
            </a:r>
            <a:r>
              <a:rPr lang="en-US" altLang="zh-CN" sz="2000" dirty="0" err="1">
                <a:solidFill>
                  <a:srgbClr val="C00000"/>
                </a:solidFill>
                <a:latin typeface="微软雅黑" panose="020B0503020204020204" pitchFamily="34" charset="-122"/>
                <a:ea typeface="微软雅黑" panose="020B0503020204020204" pitchFamily="34" charset="-122"/>
              </a:rPr>
              <a:t>copy_process</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，将新的</a:t>
            </a:r>
            <a:r>
              <a:rPr lang="en-US" altLang="zh-CN" sz="2000" dirty="0" err="1">
                <a:solidFill>
                  <a:srgbClr val="C00000"/>
                </a:solidFill>
                <a:latin typeface="微软雅黑" panose="020B0503020204020204" pitchFamily="34" charset="-122"/>
                <a:ea typeface="微软雅黑" panose="020B0503020204020204" pitchFamily="34" charset="-122"/>
              </a:rPr>
              <a:t>pid</a:t>
            </a:r>
            <a:r>
              <a:rPr lang="zh-CN" altLang="en-US" sz="2000" dirty="0">
                <a:solidFill>
                  <a:srgbClr val="C00000"/>
                </a:solidFill>
                <a:latin typeface="微软雅黑" panose="020B0503020204020204" pitchFamily="34" charset="-122"/>
                <a:ea typeface="微软雅黑" panose="020B0503020204020204" pitchFamily="34" charset="-122"/>
              </a:rPr>
              <a:t>传入参数，这个函数是创建进程的关键步骤，该函数返回新的 </a:t>
            </a:r>
            <a:r>
              <a:rPr lang="en-US" altLang="zh-CN" sz="2000" dirty="0" err="1">
                <a:solidFill>
                  <a:srgbClr val="C00000"/>
                </a:solidFill>
                <a:latin typeface="微软雅黑" panose="020B0503020204020204" pitchFamily="34" charset="-122"/>
                <a:ea typeface="微软雅黑" panose="020B0503020204020204" pitchFamily="34" charset="-122"/>
              </a:rPr>
              <a:t>task_struct</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地址；</a:t>
            </a:r>
          </a:p>
          <a:p>
            <a:pPr>
              <a:lnSpc>
                <a:spcPct val="150000"/>
              </a:lnSpc>
            </a:pPr>
            <a:endParaRPr lang="zh-CN" altLang="zh-CN" sz="2000" dirty="0">
              <a:solidFill>
                <a:srgbClr val="A017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827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pic>
        <p:nvPicPr>
          <p:cNvPr id="3" name="图片 2">
            <a:extLst>
              <a:ext uri="{FF2B5EF4-FFF2-40B4-BE49-F238E27FC236}">
                <a16:creationId xmlns:a16="http://schemas.microsoft.com/office/drawing/2014/main" id="{24EE270E-E8D5-4483-8E00-112E34389001}"/>
              </a:ext>
            </a:extLst>
          </p:cNvPr>
          <p:cNvPicPr>
            <a:picLocks noChangeAspect="1"/>
          </p:cNvPicPr>
          <p:nvPr/>
        </p:nvPicPr>
        <p:blipFill>
          <a:blip r:embed="rId2"/>
          <a:stretch>
            <a:fillRect/>
          </a:stretch>
        </p:blipFill>
        <p:spPr>
          <a:xfrm>
            <a:off x="1762539" y="980662"/>
            <a:ext cx="8852452" cy="4982816"/>
          </a:xfrm>
          <a:prstGeom prst="rect">
            <a:avLst/>
          </a:prstGeom>
        </p:spPr>
      </p:pic>
    </p:spTree>
    <p:extLst>
      <p:ext uri="{BB962C8B-B14F-4D97-AF65-F5344CB8AC3E}">
        <p14:creationId xmlns:p14="http://schemas.microsoft.com/office/powerpoint/2010/main" val="1287248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219200" y="874455"/>
            <a:ext cx="10177670" cy="2807948"/>
          </a:xfrm>
          <a:prstGeom prst="rect">
            <a:avLst/>
          </a:prstGeom>
        </p:spPr>
        <p:txBody>
          <a:bodyPr wrap="square">
            <a:spAutoFit/>
          </a:bodyPr>
          <a:lstStyle/>
          <a:p>
            <a:pPr>
              <a:lnSpc>
                <a:spcPct val="150000"/>
              </a:lnSpc>
            </a:pPr>
            <a:r>
              <a:rPr lang="en-US" altLang="zh-CN" sz="2000" b="1" dirty="0">
                <a:solidFill>
                  <a:srgbClr val="34A509"/>
                </a:solidFill>
                <a:latin typeface="微软雅黑" panose="020B0503020204020204" pitchFamily="34" charset="-122"/>
                <a:ea typeface="微软雅黑" panose="020B0503020204020204" pitchFamily="34" charset="-122"/>
              </a:rPr>
              <a:t>copy_process()</a:t>
            </a:r>
          </a:p>
          <a:p>
            <a:pPr>
              <a:lnSpc>
                <a:spcPct val="150000"/>
              </a:lnSpc>
            </a:pPr>
            <a:endParaRPr lang="en-US" altLang="zh-CN" sz="2000" b="1"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创建 </a:t>
            </a:r>
            <a:r>
              <a:rPr lang="en-US" altLang="zh-CN" sz="2000" dirty="0" err="1">
                <a:solidFill>
                  <a:srgbClr val="C00000"/>
                </a:solidFill>
                <a:latin typeface="微软雅黑" panose="020B0503020204020204" pitchFamily="34" charset="-122"/>
                <a:ea typeface="微软雅黑" panose="020B0503020204020204" pitchFamily="34" charset="-122"/>
              </a:rPr>
              <a:t>task_struct</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结构体指针；</a:t>
            </a:r>
          </a:p>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检查参数；</a:t>
            </a:r>
          </a:p>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调用 </a:t>
            </a:r>
            <a:r>
              <a:rPr lang="en-US" altLang="zh-CN" sz="2000" dirty="0" err="1">
                <a:solidFill>
                  <a:srgbClr val="C00000"/>
                </a:solidFill>
                <a:latin typeface="微软雅黑" panose="020B0503020204020204" pitchFamily="34" charset="-122"/>
                <a:ea typeface="微软雅黑" panose="020B0503020204020204" pitchFamily="34" charset="-122"/>
              </a:rPr>
              <a:t>dup_task_struct</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，将父进程 </a:t>
            </a:r>
            <a:r>
              <a:rPr lang="en-US" altLang="zh-CN" sz="2000" dirty="0" err="1">
                <a:solidFill>
                  <a:srgbClr val="C00000"/>
                </a:solidFill>
                <a:latin typeface="微软雅黑" panose="020B0503020204020204" pitchFamily="34" charset="-122"/>
                <a:ea typeface="微软雅黑" panose="020B0503020204020204" pitchFamily="34" charset="-122"/>
              </a:rPr>
              <a:t>task_struct</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传入参数，为子进程获取进程描述符；</a:t>
            </a:r>
          </a:p>
          <a:p>
            <a:pPr>
              <a:lnSpc>
                <a:spcPct val="150000"/>
              </a:lnSpc>
            </a:pPr>
            <a:endParaRPr lang="zh-CN" altLang="zh-CN" sz="2000" dirty="0">
              <a:solidFill>
                <a:srgbClr val="A01761"/>
              </a:solidFill>
              <a:latin typeface="微软雅黑" panose="020B0503020204020204" pitchFamily="34" charset="-122"/>
              <a:ea typeface="微软雅黑" panose="020B0503020204020204" pitchFamily="34" charset="-122"/>
            </a:endParaRPr>
          </a:p>
        </p:txBody>
      </p:sp>
      <p:pic>
        <p:nvPicPr>
          <p:cNvPr id="1026" name="Picture 2" descr="https://img-blog.csdn.net/20170802171639900?watermark/2/text/aHR0cDovL2Jsb2cuY3Nkbi5uZXQvY2hlbjg5MjcwNDA2Nw==/font/5a6L5L2T/fontsize/400/fill/I0JBQkFCMA==/dissolve/70/gravity/SouthEast">
            <a:extLst>
              <a:ext uri="{FF2B5EF4-FFF2-40B4-BE49-F238E27FC236}">
                <a16:creationId xmlns:a16="http://schemas.microsoft.com/office/drawing/2014/main" id="{DF5A6622-6E6A-4382-A6DE-39D31BFBD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104" y="3682403"/>
            <a:ext cx="8050695" cy="189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630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219200" y="874455"/>
            <a:ext cx="10177670" cy="3731278"/>
          </a:xfrm>
          <a:prstGeom prst="rect">
            <a:avLst/>
          </a:prstGeom>
        </p:spPr>
        <p:txBody>
          <a:bodyPr wrap="square">
            <a:spAutoFit/>
          </a:bodyPr>
          <a:lstStyle/>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dup_task_struct()</a:t>
            </a:r>
            <a:r>
              <a:rPr lang="zh-CN" altLang="en-US" sz="2000" dirty="0">
                <a:solidFill>
                  <a:srgbClr val="C00000"/>
                </a:solidFill>
                <a:latin typeface="微软雅黑" panose="020B0503020204020204" pitchFamily="34" charset="-122"/>
                <a:ea typeface="微软雅黑" panose="020B0503020204020204" pitchFamily="34" charset="-122"/>
              </a:rPr>
              <a:t>创建 </a:t>
            </a:r>
            <a:r>
              <a:rPr lang="en-US" altLang="zh-CN" sz="2000" dirty="0" err="1">
                <a:solidFill>
                  <a:srgbClr val="C00000"/>
                </a:solidFill>
                <a:latin typeface="微软雅黑" panose="020B0503020204020204" pitchFamily="34" charset="-122"/>
                <a:ea typeface="微软雅黑" panose="020B0503020204020204" pitchFamily="34" charset="-122"/>
              </a:rPr>
              <a:t>task_struct</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err="1">
                <a:solidFill>
                  <a:srgbClr val="C00000"/>
                </a:solidFill>
                <a:latin typeface="微软雅黑" panose="020B0503020204020204" pitchFamily="34" charset="-122"/>
                <a:ea typeface="微软雅黑" panose="020B0503020204020204" pitchFamily="34" charset="-122"/>
              </a:rPr>
              <a:t>thread_info</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结构体指针</a:t>
            </a:r>
            <a:r>
              <a:rPr lang="zh-CN" altLang="en-US" sz="2000" dirty="0">
                <a:solidFill>
                  <a:srgbClr val="A01761"/>
                </a:solidFill>
                <a:latin typeface="微软雅黑" panose="020B0503020204020204" pitchFamily="34" charset="-122"/>
                <a:ea typeface="微软雅黑" panose="020B0503020204020204" pitchFamily="34" charset="-122"/>
              </a:rPr>
              <a:t>；</a:t>
            </a: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i="1" dirty="0">
                <a:solidFill>
                  <a:srgbClr val="002060"/>
                </a:solidFill>
                <a:latin typeface="微软雅黑" panose="020B0503020204020204" pitchFamily="34" charset="-122"/>
                <a:ea typeface="微软雅黑" panose="020B0503020204020204" pitchFamily="34" charset="-122"/>
              </a:rPr>
              <a:t>struct </a:t>
            </a:r>
            <a:r>
              <a:rPr lang="en-US" altLang="zh-CN" sz="2000" i="1" dirty="0" err="1">
                <a:solidFill>
                  <a:srgbClr val="002060"/>
                </a:solidFill>
                <a:latin typeface="微软雅黑" panose="020B0503020204020204" pitchFamily="34" charset="-122"/>
                <a:ea typeface="微软雅黑" panose="020B0503020204020204" pitchFamily="34" charset="-122"/>
              </a:rPr>
              <a:t>task_struct</a:t>
            </a:r>
            <a:r>
              <a:rPr lang="en-US" altLang="zh-CN" sz="2000" i="1" dirty="0">
                <a:solidFill>
                  <a:srgbClr val="002060"/>
                </a:solidFill>
                <a:latin typeface="微软雅黑" panose="020B0503020204020204" pitchFamily="34" charset="-122"/>
                <a:ea typeface="微软雅黑" panose="020B0503020204020204" pitchFamily="34" charset="-122"/>
              </a:rPr>
              <a:t> *tsk;</a:t>
            </a:r>
          </a:p>
          <a:p>
            <a:pPr>
              <a:lnSpc>
                <a:spcPct val="150000"/>
              </a:lnSpc>
            </a:pPr>
            <a:r>
              <a:rPr lang="en-US" altLang="zh-CN" sz="2000" i="1" dirty="0">
                <a:solidFill>
                  <a:srgbClr val="002060"/>
                </a:solidFill>
                <a:latin typeface="微软雅黑" panose="020B0503020204020204" pitchFamily="34" charset="-122"/>
                <a:ea typeface="微软雅黑" panose="020B0503020204020204" pitchFamily="34" charset="-122"/>
              </a:rPr>
              <a:t>        struct </a:t>
            </a:r>
            <a:r>
              <a:rPr lang="en-US" altLang="zh-CN" sz="2000" i="1" dirty="0" err="1">
                <a:solidFill>
                  <a:srgbClr val="002060"/>
                </a:solidFill>
                <a:latin typeface="微软雅黑" panose="020B0503020204020204" pitchFamily="34" charset="-122"/>
                <a:ea typeface="微软雅黑" panose="020B0503020204020204" pitchFamily="34" charset="-122"/>
              </a:rPr>
              <a:t>thread_info</a:t>
            </a:r>
            <a:r>
              <a:rPr lang="en-US" altLang="zh-CN" sz="2000" i="1" dirty="0">
                <a:solidFill>
                  <a:srgbClr val="002060"/>
                </a:solidFill>
                <a:latin typeface="微软雅黑" panose="020B0503020204020204" pitchFamily="34" charset="-122"/>
                <a:ea typeface="微软雅黑" panose="020B0503020204020204" pitchFamily="34" charset="-122"/>
              </a:rPr>
              <a:t> *</a:t>
            </a:r>
            <a:r>
              <a:rPr lang="en-US" altLang="zh-CN" sz="2000" i="1" dirty="0" err="1">
                <a:solidFill>
                  <a:srgbClr val="002060"/>
                </a:solidFill>
                <a:latin typeface="微软雅黑" panose="020B0503020204020204" pitchFamily="34" charset="-122"/>
                <a:ea typeface="微软雅黑" panose="020B0503020204020204" pitchFamily="34" charset="-122"/>
              </a:rPr>
              <a:t>ti</a:t>
            </a:r>
            <a:r>
              <a:rPr lang="en-US" altLang="zh-CN" sz="2000" i="1" dirty="0">
                <a:solidFill>
                  <a:srgbClr val="00206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调用 </a:t>
            </a:r>
            <a:r>
              <a:rPr lang="en-US" altLang="zh-CN" sz="2000" dirty="0" err="1">
                <a:solidFill>
                  <a:srgbClr val="C00000"/>
                </a:solidFill>
                <a:latin typeface="微软雅黑" panose="020B0503020204020204" pitchFamily="34" charset="-122"/>
                <a:ea typeface="微软雅黑" panose="020B0503020204020204" pitchFamily="34" charset="-122"/>
              </a:rPr>
              <a:t>alloc_task_struct</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宏为新进程获取进程描述符，并保存至 </a:t>
            </a:r>
            <a:r>
              <a:rPr lang="en-US" altLang="zh-CN" sz="2000" dirty="0">
                <a:solidFill>
                  <a:srgbClr val="C00000"/>
                </a:solidFill>
                <a:latin typeface="微软雅黑" panose="020B0503020204020204" pitchFamily="34" charset="-122"/>
                <a:ea typeface="微软雅黑" panose="020B0503020204020204" pitchFamily="34" charset="-122"/>
              </a:rPr>
              <a:t>tsk </a:t>
            </a:r>
            <a:r>
              <a:rPr lang="zh-CN" altLang="en-US" sz="2000" dirty="0">
                <a:solidFill>
                  <a:srgbClr val="C00000"/>
                </a:solidFill>
                <a:latin typeface="微软雅黑" panose="020B0503020204020204" pitchFamily="34" charset="-122"/>
                <a:ea typeface="微软雅黑" panose="020B0503020204020204" pitchFamily="34" charset="-122"/>
              </a:rPr>
              <a:t>中；</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i="1" dirty="0">
                <a:solidFill>
                  <a:srgbClr val="002060"/>
                </a:solidFill>
                <a:latin typeface="微软雅黑" panose="020B0503020204020204" pitchFamily="34" charset="-122"/>
                <a:ea typeface="微软雅黑" panose="020B0503020204020204" pitchFamily="34" charset="-122"/>
              </a:rPr>
              <a:t>tsk = </a:t>
            </a:r>
            <a:r>
              <a:rPr lang="en-US" altLang="zh-CN" sz="2000" i="1" dirty="0" err="1">
                <a:solidFill>
                  <a:srgbClr val="002060"/>
                </a:solidFill>
                <a:latin typeface="微软雅黑" panose="020B0503020204020204" pitchFamily="34" charset="-122"/>
                <a:ea typeface="微软雅黑" panose="020B0503020204020204" pitchFamily="34" charset="-122"/>
              </a:rPr>
              <a:t>alloc_task_struct</a:t>
            </a:r>
            <a:r>
              <a:rPr lang="en-US" altLang="zh-CN" sz="2000" i="1" dirty="0">
                <a:solidFill>
                  <a:srgbClr val="002060"/>
                </a:solidFill>
                <a:latin typeface="微软雅黑" panose="020B0503020204020204" pitchFamily="34" charset="-122"/>
                <a:ea typeface="微软雅黑" panose="020B0503020204020204" pitchFamily="34" charset="-122"/>
              </a:rPr>
              <a:t>();</a:t>
            </a:r>
          </a:p>
          <a:p>
            <a:pPr>
              <a:lnSpc>
                <a:spcPct val="150000"/>
              </a:lnSpc>
            </a:pPr>
            <a:r>
              <a:rPr lang="en-US" altLang="zh-CN" sz="2000" i="1" dirty="0">
                <a:solidFill>
                  <a:srgbClr val="002060"/>
                </a:solidFill>
                <a:latin typeface="微软雅黑" panose="020B0503020204020204" pitchFamily="34" charset="-122"/>
                <a:ea typeface="微软雅黑" panose="020B0503020204020204" pitchFamily="34" charset="-122"/>
              </a:rPr>
              <a:t>        if (!tsk)    return NULL;</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调用 </a:t>
            </a:r>
            <a:r>
              <a:rPr lang="en-US" altLang="zh-CN" sz="2000" dirty="0" err="1">
                <a:solidFill>
                  <a:srgbClr val="C00000"/>
                </a:solidFill>
                <a:latin typeface="微软雅黑" panose="020B0503020204020204" pitchFamily="34" charset="-122"/>
                <a:ea typeface="微软雅黑" panose="020B0503020204020204" pitchFamily="34" charset="-122"/>
              </a:rPr>
              <a:t>alloc_thread_info</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宏获取一块空闲内存区，保存在 </a:t>
            </a:r>
            <a:r>
              <a:rPr lang="en-US" altLang="zh-CN" sz="2000" dirty="0" err="1">
                <a:solidFill>
                  <a:srgbClr val="C00000"/>
                </a:solidFill>
                <a:latin typeface="微软雅黑" panose="020B0503020204020204" pitchFamily="34" charset="-122"/>
                <a:ea typeface="微软雅黑" panose="020B0503020204020204" pitchFamily="34" charset="-122"/>
              </a:rPr>
              <a:t>ti</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中； （这块内存的大小为</a:t>
            </a:r>
            <a:r>
              <a:rPr lang="en-US" altLang="zh-CN" sz="2000" dirty="0">
                <a:solidFill>
                  <a:srgbClr val="C00000"/>
                </a:solidFill>
                <a:latin typeface="微软雅黑" panose="020B0503020204020204" pitchFamily="34" charset="-122"/>
                <a:ea typeface="微软雅黑" panose="020B0503020204020204" pitchFamily="34" charset="-122"/>
              </a:rPr>
              <a:t>8K/4k</a:t>
            </a:r>
            <a:r>
              <a:rPr lang="zh-CN" altLang="en-US" sz="2000" dirty="0">
                <a:solidFill>
                  <a:srgbClr val="C00000"/>
                </a:solidFill>
                <a:latin typeface="微软雅黑" panose="020B0503020204020204" pitchFamily="34" charset="-122"/>
                <a:ea typeface="微软雅黑" panose="020B0503020204020204" pitchFamily="34" charset="-122"/>
              </a:rPr>
              <a:t>，用来存放新进程的 </a:t>
            </a:r>
            <a:r>
              <a:rPr lang="en-US" altLang="zh-CN" sz="2000" dirty="0" err="1">
                <a:solidFill>
                  <a:srgbClr val="C00000"/>
                </a:solidFill>
                <a:latin typeface="微软雅黑" panose="020B0503020204020204" pitchFamily="34" charset="-122"/>
                <a:ea typeface="微软雅黑" panose="020B0503020204020204" pitchFamily="34" charset="-122"/>
              </a:rPr>
              <a:t>thread_info</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结构体和内核栈） </a:t>
            </a:r>
          </a:p>
        </p:txBody>
      </p:sp>
    </p:spTree>
    <p:extLst>
      <p:ext uri="{BB962C8B-B14F-4D97-AF65-F5344CB8AC3E}">
        <p14:creationId xmlns:p14="http://schemas.microsoft.com/office/powerpoint/2010/main" val="2088922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219200" y="874455"/>
            <a:ext cx="10177670" cy="3731278"/>
          </a:xfrm>
          <a:prstGeom prst="rect">
            <a:avLst/>
          </a:prstGeom>
        </p:spPr>
        <p:txBody>
          <a:bodyPr wrap="square">
            <a:spAutoFit/>
          </a:bodyPr>
          <a:lstStyle/>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dup_task_struct()</a:t>
            </a:r>
            <a:r>
              <a:rPr lang="zh-CN" altLang="en-US" sz="2000" dirty="0">
                <a:solidFill>
                  <a:srgbClr val="C00000"/>
                </a:solidFill>
                <a:latin typeface="微软雅黑" panose="020B0503020204020204" pitchFamily="34" charset="-122"/>
                <a:ea typeface="微软雅黑" panose="020B0503020204020204" pitchFamily="34" charset="-122"/>
              </a:rPr>
              <a:t>创建 </a:t>
            </a:r>
            <a:r>
              <a:rPr lang="en-US" altLang="zh-CN" sz="2000" dirty="0" err="1">
                <a:solidFill>
                  <a:srgbClr val="C00000"/>
                </a:solidFill>
                <a:latin typeface="微软雅黑" panose="020B0503020204020204" pitchFamily="34" charset="-122"/>
                <a:ea typeface="微软雅黑" panose="020B0503020204020204" pitchFamily="34" charset="-122"/>
              </a:rPr>
              <a:t>task_struct</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err="1">
                <a:solidFill>
                  <a:srgbClr val="C00000"/>
                </a:solidFill>
                <a:latin typeface="微软雅黑" panose="020B0503020204020204" pitchFamily="34" charset="-122"/>
                <a:ea typeface="微软雅黑" panose="020B0503020204020204" pitchFamily="34" charset="-122"/>
              </a:rPr>
              <a:t>thread_info</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结构体指针</a:t>
            </a:r>
            <a:r>
              <a:rPr lang="zh-CN" altLang="en-US" sz="2000" dirty="0">
                <a:solidFill>
                  <a:srgbClr val="A01761"/>
                </a:solidFill>
                <a:latin typeface="微软雅黑" panose="020B0503020204020204" pitchFamily="34" charset="-122"/>
                <a:ea typeface="微软雅黑" panose="020B0503020204020204" pitchFamily="34" charset="-122"/>
              </a:rPr>
              <a:t>；</a:t>
            </a: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i="1" dirty="0">
                <a:solidFill>
                  <a:srgbClr val="002060"/>
                </a:solidFill>
                <a:latin typeface="微软雅黑" panose="020B0503020204020204" pitchFamily="34" charset="-122"/>
                <a:ea typeface="微软雅黑" panose="020B0503020204020204" pitchFamily="34" charset="-122"/>
              </a:rPr>
              <a:t>struct </a:t>
            </a:r>
            <a:r>
              <a:rPr lang="en-US" altLang="zh-CN" sz="2000" i="1" dirty="0" err="1">
                <a:solidFill>
                  <a:srgbClr val="002060"/>
                </a:solidFill>
                <a:latin typeface="微软雅黑" panose="020B0503020204020204" pitchFamily="34" charset="-122"/>
                <a:ea typeface="微软雅黑" panose="020B0503020204020204" pitchFamily="34" charset="-122"/>
              </a:rPr>
              <a:t>task_struct</a:t>
            </a:r>
            <a:r>
              <a:rPr lang="en-US" altLang="zh-CN" sz="2000" i="1" dirty="0">
                <a:solidFill>
                  <a:srgbClr val="002060"/>
                </a:solidFill>
                <a:latin typeface="微软雅黑" panose="020B0503020204020204" pitchFamily="34" charset="-122"/>
                <a:ea typeface="微软雅黑" panose="020B0503020204020204" pitchFamily="34" charset="-122"/>
              </a:rPr>
              <a:t> *tsk;</a:t>
            </a:r>
          </a:p>
          <a:p>
            <a:pPr>
              <a:lnSpc>
                <a:spcPct val="150000"/>
              </a:lnSpc>
            </a:pPr>
            <a:r>
              <a:rPr lang="en-US" altLang="zh-CN" sz="2000" i="1" dirty="0">
                <a:solidFill>
                  <a:srgbClr val="002060"/>
                </a:solidFill>
                <a:latin typeface="微软雅黑" panose="020B0503020204020204" pitchFamily="34" charset="-122"/>
                <a:ea typeface="微软雅黑" panose="020B0503020204020204" pitchFamily="34" charset="-122"/>
              </a:rPr>
              <a:t>        struct </a:t>
            </a:r>
            <a:r>
              <a:rPr lang="en-US" altLang="zh-CN" sz="2000" i="1" dirty="0" err="1">
                <a:solidFill>
                  <a:srgbClr val="002060"/>
                </a:solidFill>
                <a:latin typeface="微软雅黑" panose="020B0503020204020204" pitchFamily="34" charset="-122"/>
                <a:ea typeface="微软雅黑" panose="020B0503020204020204" pitchFamily="34" charset="-122"/>
              </a:rPr>
              <a:t>thread_info</a:t>
            </a:r>
            <a:r>
              <a:rPr lang="en-US" altLang="zh-CN" sz="2000" i="1" dirty="0">
                <a:solidFill>
                  <a:srgbClr val="002060"/>
                </a:solidFill>
                <a:latin typeface="微软雅黑" panose="020B0503020204020204" pitchFamily="34" charset="-122"/>
                <a:ea typeface="微软雅黑" panose="020B0503020204020204" pitchFamily="34" charset="-122"/>
              </a:rPr>
              <a:t> *</a:t>
            </a:r>
            <a:r>
              <a:rPr lang="en-US" altLang="zh-CN" sz="2000" i="1" dirty="0" err="1">
                <a:solidFill>
                  <a:srgbClr val="002060"/>
                </a:solidFill>
                <a:latin typeface="微软雅黑" panose="020B0503020204020204" pitchFamily="34" charset="-122"/>
                <a:ea typeface="微软雅黑" panose="020B0503020204020204" pitchFamily="34" charset="-122"/>
              </a:rPr>
              <a:t>ti</a:t>
            </a:r>
            <a:r>
              <a:rPr lang="en-US" altLang="zh-CN" sz="2000" i="1" dirty="0">
                <a:solidFill>
                  <a:srgbClr val="00206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调用 </a:t>
            </a:r>
            <a:r>
              <a:rPr lang="en-US" altLang="zh-CN" sz="2000" dirty="0" err="1">
                <a:solidFill>
                  <a:srgbClr val="C00000"/>
                </a:solidFill>
                <a:latin typeface="微软雅黑" panose="020B0503020204020204" pitchFamily="34" charset="-122"/>
                <a:ea typeface="微软雅黑" panose="020B0503020204020204" pitchFamily="34" charset="-122"/>
              </a:rPr>
              <a:t>alloc_task_struct</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宏为新进程获取进程描述符，并保存至 </a:t>
            </a:r>
            <a:r>
              <a:rPr lang="en-US" altLang="zh-CN" sz="2000" dirty="0">
                <a:solidFill>
                  <a:srgbClr val="C00000"/>
                </a:solidFill>
                <a:latin typeface="微软雅黑" panose="020B0503020204020204" pitchFamily="34" charset="-122"/>
                <a:ea typeface="微软雅黑" panose="020B0503020204020204" pitchFamily="34" charset="-122"/>
              </a:rPr>
              <a:t>tsk </a:t>
            </a:r>
            <a:r>
              <a:rPr lang="zh-CN" altLang="en-US" sz="2000" dirty="0">
                <a:solidFill>
                  <a:srgbClr val="C00000"/>
                </a:solidFill>
                <a:latin typeface="微软雅黑" panose="020B0503020204020204" pitchFamily="34" charset="-122"/>
                <a:ea typeface="微软雅黑" panose="020B0503020204020204" pitchFamily="34" charset="-122"/>
              </a:rPr>
              <a:t>中；</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i="1" dirty="0">
                <a:solidFill>
                  <a:srgbClr val="002060"/>
                </a:solidFill>
                <a:latin typeface="微软雅黑" panose="020B0503020204020204" pitchFamily="34" charset="-122"/>
                <a:ea typeface="微软雅黑" panose="020B0503020204020204" pitchFamily="34" charset="-122"/>
              </a:rPr>
              <a:t>tsk = </a:t>
            </a:r>
            <a:r>
              <a:rPr lang="en-US" altLang="zh-CN" sz="2000" i="1" dirty="0" err="1">
                <a:solidFill>
                  <a:srgbClr val="002060"/>
                </a:solidFill>
                <a:latin typeface="微软雅黑" panose="020B0503020204020204" pitchFamily="34" charset="-122"/>
                <a:ea typeface="微软雅黑" panose="020B0503020204020204" pitchFamily="34" charset="-122"/>
              </a:rPr>
              <a:t>alloc_task_struct</a:t>
            </a:r>
            <a:r>
              <a:rPr lang="en-US" altLang="zh-CN" sz="2000" i="1" dirty="0">
                <a:solidFill>
                  <a:srgbClr val="002060"/>
                </a:solidFill>
                <a:latin typeface="微软雅黑" panose="020B0503020204020204" pitchFamily="34" charset="-122"/>
                <a:ea typeface="微软雅黑" panose="020B0503020204020204" pitchFamily="34" charset="-122"/>
              </a:rPr>
              <a:t>();</a:t>
            </a:r>
          </a:p>
          <a:p>
            <a:pPr>
              <a:lnSpc>
                <a:spcPct val="150000"/>
              </a:lnSpc>
            </a:pPr>
            <a:r>
              <a:rPr lang="en-US" altLang="zh-CN" sz="2000" i="1" dirty="0">
                <a:solidFill>
                  <a:srgbClr val="002060"/>
                </a:solidFill>
                <a:latin typeface="微软雅黑" panose="020B0503020204020204" pitchFamily="34" charset="-122"/>
                <a:ea typeface="微软雅黑" panose="020B0503020204020204" pitchFamily="34" charset="-122"/>
              </a:rPr>
              <a:t>        if (!tsk)    return NULL;</a:t>
            </a: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调用 </a:t>
            </a:r>
            <a:r>
              <a:rPr lang="en-US" altLang="zh-CN" sz="2000" dirty="0" err="1">
                <a:solidFill>
                  <a:srgbClr val="C00000"/>
                </a:solidFill>
                <a:latin typeface="微软雅黑" panose="020B0503020204020204" pitchFamily="34" charset="-122"/>
                <a:ea typeface="微软雅黑" panose="020B0503020204020204" pitchFamily="34" charset="-122"/>
              </a:rPr>
              <a:t>alloc_thread_info</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宏获取一块空闲内存区，保存在 </a:t>
            </a:r>
            <a:r>
              <a:rPr lang="en-US" altLang="zh-CN" sz="2000" dirty="0" err="1">
                <a:solidFill>
                  <a:srgbClr val="C00000"/>
                </a:solidFill>
                <a:latin typeface="微软雅黑" panose="020B0503020204020204" pitchFamily="34" charset="-122"/>
                <a:ea typeface="微软雅黑" panose="020B0503020204020204" pitchFamily="34" charset="-122"/>
              </a:rPr>
              <a:t>ti</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中； （这块内存的大小为</a:t>
            </a:r>
            <a:r>
              <a:rPr lang="en-US" altLang="zh-CN" sz="2000" dirty="0">
                <a:solidFill>
                  <a:srgbClr val="C00000"/>
                </a:solidFill>
                <a:latin typeface="微软雅黑" panose="020B0503020204020204" pitchFamily="34" charset="-122"/>
                <a:ea typeface="微软雅黑" panose="020B0503020204020204" pitchFamily="34" charset="-122"/>
              </a:rPr>
              <a:t>8K/4k</a:t>
            </a:r>
            <a:r>
              <a:rPr lang="zh-CN" altLang="en-US" sz="2000" dirty="0">
                <a:solidFill>
                  <a:srgbClr val="C00000"/>
                </a:solidFill>
                <a:latin typeface="微软雅黑" panose="020B0503020204020204" pitchFamily="34" charset="-122"/>
                <a:ea typeface="微软雅黑" panose="020B0503020204020204" pitchFamily="34" charset="-122"/>
              </a:rPr>
              <a:t>，用来存放新进程的 </a:t>
            </a:r>
            <a:r>
              <a:rPr lang="en-US" altLang="zh-CN" sz="2000" dirty="0" err="1">
                <a:solidFill>
                  <a:srgbClr val="C00000"/>
                </a:solidFill>
                <a:latin typeface="微软雅黑" panose="020B0503020204020204" pitchFamily="34" charset="-122"/>
                <a:ea typeface="微软雅黑" panose="020B0503020204020204" pitchFamily="34" charset="-122"/>
              </a:rPr>
              <a:t>thread_info</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结构体和内核栈） </a:t>
            </a:r>
          </a:p>
        </p:txBody>
      </p:sp>
    </p:spTree>
    <p:extLst>
      <p:ext uri="{BB962C8B-B14F-4D97-AF65-F5344CB8AC3E}">
        <p14:creationId xmlns:p14="http://schemas.microsoft.com/office/powerpoint/2010/main" val="3214813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219200" y="874455"/>
            <a:ext cx="10177670" cy="3731278"/>
          </a:xfrm>
          <a:prstGeom prst="rect">
            <a:avLst/>
          </a:prstGeom>
        </p:spPr>
        <p:txBody>
          <a:bodyPr wrap="square">
            <a:spAutoFit/>
          </a:bodyPr>
          <a:lstStyle/>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新进程的进程描述符创建完成，返回至 </a:t>
            </a:r>
            <a:r>
              <a:rPr lang="en-US" altLang="zh-CN" sz="2000" dirty="0">
                <a:solidFill>
                  <a:srgbClr val="A01761"/>
                </a:solidFill>
                <a:latin typeface="微软雅黑" panose="020B0503020204020204" pitchFamily="34" charset="-122"/>
                <a:ea typeface="微软雅黑" panose="020B0503020204020204" pitchFamily="34" charset="-122"/>
              </a:rPr>
              <a:t>copy_process()</a:t>
            </a: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检查当前用户所拥有的进程数是否超过了限制的值（</a:t>
            </a:r>
            <a:r>
              <a:rPr lang="en-US" altLang="zh-CN" sz="2000" dirty="0">
                <a:solidFill>
                  <a:srgbClr val="A01761"/>
                </a:solidFill>
                <a:latin typeface="微软雅黑" panose="020B0503020204020204" pitchFamily="34" charset="-122"/>
                <a:ea typeface="微软雅黑" panose="020B0503020204020204" pitchFamily="34" charset="-122"/>
              </a:rPr>
              <a:t>1024</a:t>
            </a:r>
            <a:r>
              <a:rPr lang="zh-CN" altLang="en-US" sz="2000" dirty="0">
                <a:solidFill>
                  <a:srgbClr val="A01761"/>
                </a:solidFill>
                <a:latin typeface="微软雅黑" panose="020B0503020204020204" pitchFamily="34" charset="-122"/>
                <a:ea typeface="微软雅黑" panose="020B0503020204020204" pitchFamily="34" charset="-122"/>
              </a:rPr>
              <a:t>），有</a:t>
            </a:r>
            <a:r>
              <a:rPr lang="en-US" altLang="zh-CN" sz="2000" dirty="0">
                <a:solidFill>
                  <a:srgbClr val="A01761"/>
                </a:solidFill>
                <a:latin typeface="微软雅黑" panose="020B0503020204020204" pitchFamily="34" charset="-122"/>
                <a:ea typeface="微软雅黑" panose="020B0503020204020204" pitchFamily="34" charset="-122"/>
              </a:rPr>
              <a:t>root</a:t>
            </a:r>
            <a:r>
              <a:rPr lang="zh-CN" altLang="en-US" sz="2000" dirty="0">
                <a:solidFill>
                  <a:srgbClr val="A01761"/>
                </a:solidFill>
                <a:latin typeface="微软雅黑" panose="020B0503020204020204" pitchFamily="34" charset="-122"/>
                <a:ea typeface="微软雅黑" panose="020B0503020204020204" pitchFamily="34" charset="-122"/>
              </a:rPr>
              <a:t>权限除外；若超过了限制则返回错误码，否则增加用户拥有的进程计数；</a:t>
            </a: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en-US" altLang="zh-CN" sz="2000" i="1" dirty="0">
                <a:solidFill>
                  <a:srgbClr val="002060"/>
                </a:solidFill>
                <a:latin typeface="微软雅黑" panose="020B0503020204020204" pitchFamily="34" charset="-122"/>
                <a:ea typeface="微软雅黑" panose="020B0503020204020204" pitchFamily="34" charset="-122"/>
              </a:rPr>
              <a:t>       </a:t>
            </a:r>
            <a:r>
              <a:rPr lang="en-US" altLang="zh-CN" sz="2000" i="1" dirty="0" err="1">
                <a:solidFill>
                  <a:srgbClr val="002060"/>
                </a:solidFill>
                <a:latin typeface="微软雅黑" panose="020B0503020204020204" pitchFamily="34" charset="-122"/>
                <a:ea typeface="微软雅黑" panose="020B0503020204020204" pitchFamily="34" charset="-122"/>
              </a:rPr>
              <a:t>atomic_inc</a:t>
            </a:r>
            <a:r>
              <a:rPr lang="en-US" altLang="zh-CN" sz="2000" i="1" dirty="0">
                <a:solidFill>
                  <a:srgbClr val="002060"/>
                </a:solidFill>
                <a:latin typeface="微软雅黑" panose="020B0503020204020204" pitchFamily="34" charset="-122"/>
                <a:ea typeface="微软雅黑" panose="020B0503020204020204" pitchFamily="34" charset="-122"/>
              </a:rPr>
              <a:t>(p-&gt;user-&gt;process)</a:t>
            </a:r>
            <a:r>
              <a:rPr lang="zh-CN" altLang="en-US" sz="2000" i="1" dirty="0">
                <a:solidFill>
                  <a:srgbClr val="002060"/>
                </a:solidFill>
                <a:latin typeface="微软雅黑" panose="020B0503020204020204" pitchFamily="34" charset="-122"/>
                <a:ea typeface="微软雅黑" panose="020B0503020204020204" pitchFamily="34" charset="-122"/>
              </a:rPr>
              <a:t>；</a:t>
            </a:r>
            <a:endParaRPr lang="en-US" altLang="zh-CN" sz="2000" i="1" dirty="0">
              <a:solidFill>
                <a:srgbClr val="A01761"/>
              </a:solidFill>
              <a:latin typeface="微软雅黑" panose="020B0503020204020204" pitchFamily="34" charset="-122"/>
              <a:ea typeface="微软雅黑" panose="020B0503020204020204" pitchFamily="34" charset="-122"/>
            </a:endParaRPr>
          </a:p>
          <a:p>
            <a:pPr>
              <a:lnSpc>
                <a:spcPct val="150000"/>
              </a:lnSpc>
            </a:pPr>
            <a:r>
              <a:rPr lang="en-US" altLang="zh-CN" sz="2000" i="1"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检查系统中的进程数量是否超过了 </a:t>
            </a:r>
            <a:r>
              <a:rPr lang="en-US" altLang="zh-CN" sz="2000" dirty="0" err="1">
                <a:solidFill>
                  <a:srgbClr val="A01761"/>
                </a:solidFill>
                <a:latin typeface="微软雅黑" panose="020B0503020204020204" pitchFamily="34" charset="-122"/>
                <a:ea typeface="微软雅黑" panose="020B0503020204020204" pitchFamily="34" charset="-122"/>
              </a:rPr>
              <a:t>max_threads</a:t>
            </a:r>
            <a:r>
              <a:rPr lang="zh-CN" altLang="en-US"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max_threads</a:t>
            </a:r>
            <a:r>
              <a:rPr lang="zh-CN" altLang="en-US" sz="2000" dirty="0">
                <a:solidFill>
                  <a:srgbClr val="A01761"/>
                </a:solidFill>
                <a:latin typeface="微软雅黑" panose="020B0503020204020204" pitchFamily="34" charset="-122"/>
                <a:ea typeface="微软雅黑" panose="020B0503020204020204" pitchFamily="34" charset="-122"/>
              </a:rPr>
              <a:t>的数量由系统内存容量决定，所有的</a:t>
            </a:r>
            <a:r>
              <a:rPr lang="en-US" altLang="zh-CN" sz="2000" dirty="0" err="1">
                <a:solidFill>
                  <a:srgbClr val="A01761"/>
                </a:solidFill>
                <a:latin typeface="微软雅黑" panose="020B0503020204020204" pitchFamily="34" charset="-122"/>
                <a:ea typeface="微软雅黑" panose="020B0503020204020204" pitchFamily="34" charset="-122"/>
              </a:rPr>
              <a:t>thread_info</a:t>
            </a:r>
            <a:r>
              <a:rPr lang="zh-CN" altLang="en-US" sz="2000" dirty="0">
                <a:solidFill>
                  <a:srgbClr val="A01761"/>
                </a:solidFill>
                <a:latin typeface="微软雅黑" panose="020B0503020204020204" pitchFamily="34" charset="-122"/>
                <a:ea typeface="微软雅黑" panose="020B0503020204020204" pitchFamily="34" charset="-122"/>
              </a:rPr>
              <a:t>描述符和内核栈所占用空间不能超过系统内存的</a:t>
            </a:r>
            <a:r>
              <a:rPr lang="en-US" altLang="zh-CN" sz="2000" dirty="0">
                <a:solidFill>
                  <a:srgbClr val="A01761"/>
                </a:solidFill>
                <a:latin typeface="微软雅黑" panose="020B0503020204020204" pitchFamily="34" charset="-122"/>
                <a:ea typeface="微软雅黑" panose="020B0503020204020204" pitchFamily="34" charset="-122"/>
              </a:rPr>
              <a:t>1/8</a:t>
            </a:r>
            <a:r>
              <a:rPr lang="zh-CN" altLang="en-US" sz="2000" dirty="0">
                <a:solidFill>
                  <a:srgbClr val="A01761"/>
                </a:solidFill>
                <a:latin typeface="微软雅黑" panose="020B0503020204020204" pitchFamily="34" charset="-122"/>
                <a:ea typeface="微软雅黑" panose="020B0503020204020204" pitchFamily="34" charset="-122"/>
              </a:rPr>
              <a:t>；拷贝所有的进程信息：</a:t>
            </a:r>
          </a:p>
          <a:p>
            <a:pPr>
              <a:lnSpc>
                <a:spcPct val="150000"/>
              </a:lnSpc>
            </a:pPr>
            <a:endParaRPr lang="zh-CN" altLang="zh-CN" sz="2000" dirty="0">
              <a:solidFill>
                <a:srgbClr val="A017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197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进程的描述</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pic>
        <p:nvPicPr>
          <p:cNvPr id="5" name="图片 4" descr="https://img-blog.csdn.net/20170403170127174?watermark/2/text/aHR0cDovL2Jsb2cuY3Nkbi5uZXQvdTAxMzI5MTMwMw==/font/5a6L5L2T/fontsize/400/fill/I0JBQkFCMA==/dissolve/70/gravity/SouthEast">
            <a:extLst>
              <a:ext uri="{FF2B5EF4-FFF2-40B4-BE49-F238E27FC236}">
                <a16:creationId xmlns:a16="http://schemas.microsoft.com/office/drawing/2014/main" id="{CD8444BF-7B3D-4E53-A874-4CFB5A1DAC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02358"/>
            <a:ext cx="8229600" cy="5676900"/>
          </a:xfrm>
          <a:prstGeom prst="rect">
            <a:avLst/>
          </a:prstGeom>
          <a:noFill/>
          <a:ln>
            <a:noFill/>
          </a:ln>
        </p:spPr>
      </p:pic>
    </p:spTree>
    <p:extLst>
      <p:ext uri="{BB962C8B-B14F-4D97-AF65-F5344CB8AC3E}">
        <p14:creationId xmlns:p14="http://schemas.microsoft.com/office/powerpoint/2010/main" val="574447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pic>
        <p:nvPicPr>
          <p:cNvPr id="3" name="图片 2">
            <a:extLst>
              <a:ext uri="{FF2B5EF4-FFF2-40B4-BE49-F238E27FC236}">
                <a16:creationId xmlns:a16="http://schemas.microsoft.com/office/drawing/2014/main" id="{E66DEA4B-1645-4CA1-9059-54379A7F54DE}"/>
              </a:ext>
            </a:extLst>
          </p:cNvPr>
          <p:cNvPicPr>
            <a:picLocks noChangeAspect="1"/>
          </p:cNvPicPr>
          <p:nvPr/>
        </p:nvPicPr>
        <p:blipFill>
          <a:blip r:embed="rId2"/>
          <a:stretch>
            <a:fillRect/>
          </a:stretch>
        </p:blipFill>
        <p:spPr>
          <a:xfrm>
            <a:off x="1669775" y="1113184"/>
            <a:ext cx="9369286" cy="4810538"/>
          </a:xfrm>
          <a:prstGeom prst="rect">
            <a:avLst/>
          </a:prstGeom>
        </p:spPr>
      </p:pic>
    </p:spTree>
    <p:extLst>
      <p:ext uri="{BB962C8B-B14F-4D97-AF65-F5344CB8AC3E}">
        <p14:creationId xmlns:p14="http://schemas.microsoft.com/office/powerpoint/2010/main" val="747044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134306"/>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b="0" dirty="0">
                <a:solidFill>
                  <a:srgbClr val="FF0000"/>
                </a:solidFill>
                <a:latin typeface="微软雅黑" panose="020B0503020204020204" pitchFamily="34" charset="-122"/>
                <a:ea typeface="微软雅黑" panose="020B0503020204020204" pitchFamily="34" charset="-122"/>
              </a:rPr>
              <a:t>第三节 </a:t>
            </a:r>
            <a:r>
              <a:rPr kumimoji="1" lang="zh-CN" altLang="en-US" sz="3200" b="0" dirty="0">
                <a:solidFill>
                  <a:srgbClr val="FF0000"/>
                </a:solidFill>
                <a:latin typeface="微软雅黑" panose="020B0503020204020204" pitchFamily="34" charset="-122"/>
                <a:ea typeface="微软雅黑" panose="020B0503020204020204" pitchFamily="34" charset="-122"/>
                <a:cs typeface="Microsoft YaHei" charset="-122"/>
              </a:rPr>
              <a:t>进程创建的过程分析</a:t>
            </a:r>
          </a:p>
          <a:p>
            <a:pPr algn="ctr">
              <a:lnSpc>
                <a:spcPct val="100000"/>
              </a:lnSpc>
              <a:spcBef>
                <a:spcPct val="0"/>
              </a:spcBef>
              <a:buNone/>
            </a:pPr>
            <a:endParaRPr kumimoji="1" lang="en-US" altLang="zh-CN" sz="3200" b="0" dirty="0">
              <a:solidFill>
                <a:srgbClr val="FF0000"/>
              </a:solidFill>
              <a:latin typeface="Microsoft YaHei" charset="-122"/>
              <a:ea typeface="Microsoft YaHei" charset="-122"/>
              <a:cs typeface="Microsoft YaHei" charset="-122"/>
            </a:endParaRPr>
          </a:p>
          <a:p>
            <a:pPr algn="ctr">
              <a:lnSpc>
                <a:spcPct val="100000"/>
              </a:lnSpc>
              <a:spcBef>
                <a:spcPct val="0"/>
              </a:spcBef>
              <a:buNone/>
            </a:pP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219200" y="874455"/>
            <a:ext cx="10177670" cy="961289"/>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其中最重要的是 </a:t>
            </a:r>
            <a:r>
              <a:rPr lang="en-US" altLang="zh-CN" sz="2000" dirty="0" err="1">
                <a:solidFill>
                  <a:srgbClr val="A01761"/>
                </a:solidFill>
                <a:latin typeface="微软雅黑" panose="020B0503020204020204" pitchFamily="34" charset="-122"/>
                <a:ea typeface="微软雅黑" panose="020B0503020204020204" pitchFamily="34" charset="-122"/>
              </a:rPr>
              <a:t>copy_mm</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，该函数通过建立新进程所有页表和内存描述符来创建进程地址空间； </a:t>
            </a:r>
            <a:endParaRPr lang="zh-CN" altLang="zh-CN" sz="2000" dirty="0">
              <a:solidFill>
                <a:srgbClr val="A0176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75B1DFD-70F5-4982-B68D-4AD053A6F891}"/>
              </a:ext>
            </a:extLst>
          </p:cNvPr>
          <p:cNvPicPr>
            <a:picLocks noChangeAspect="1"/>
          </p:cNvPicPr>
          <p:nvPr/>
        </p:nvPicPr>
        <p:blipFill>
          <a:blip r:embed="rId2"/>
          <a:stretch>
            <a:fillRect/>
          </a:stretch>
        </p:blipFill>
        <p:spPr>
          <a:xfrm>
            <a:off x="1762539" y="2146852"/>
            <a:ext cx="9210261" cy="3604591"/>
          </a:xfrm>
          <a:prstGeom prst="rect">
            <a:avLst/>
          </a:prstGeom>
        </p:spPr>
      </p:pic>
    </p:spTree>
    <p:extLst>
      <p:ext uri="{BB962C8B-B14F-4D97-AF65-F5344CB8AC3E}">
        <p14:creationId xmlns:p14="http://schemas.microsoft.com/office/powerpoint/2010/main" val="111550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进程的描述</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3361946"/>
          </a:xfrm>
          <a:prstGeom prst="rect">
            <a:avLst/>
          </a:prstGeom>
        </p:spPr>
        <p:txBody>
          <a:bodyPr wrap="square">
            <a:spAutoFit/>
          </a:bodyPr>
          <a:lstStyle/>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实际上我们看到他的结构还是很冗长的，不仅仅包含了很多进程信息的标识字段，同时又有很多的指针指向很多附件的数据结构。图中列出来的包括进程的基本信息</a:t>
            </a:r>
            <a:r>
              <a:rPr lang="en-US" altLang="zh-CN" sz="2000" dirty="0" err="1">
                <a:solidFill>
                  <a:srgbClr val="FF0000"/>
                </a:solidFill>
                <a:latin typeface="微软雅黑" panose="020B0503020204020204" pitchFamily="34" charset="-122"/>
                <a:ea typeface="微软雅黑" panose="020B0503020204020204" pitchFamily="34" charset="-122"/>
              </a:rPr>
              <a:t>thread_info</a:t>
            </a:r>
            <a:r>
              <a:rPr lang="zh-CN" altLang="zh-CN" sz="2000" dirty="0">
                <a:solidFill>
                  <a:srgbClr val="FF0000"/>
                </a:solidFill>
                <a:latin typeface="微软雅黑" panose="020B0503020204020204" pitchFamily="34" charset="-122"/>
                <a:ea typeface="微软雅黑" panose="020B0503020204020204" pitchFamily="34" charset="-122"/>
              </a:rPr>
              <a:t>、内存区域描述</a:t>
            </a:r>
            <a:r>
              <a:rPr lang="en-US" altLang="zh-CN" sz="2000" dirty="0" err="1">
                <a:solidFill>
                  <a:srgbClr val="FF0000"/>
                </a:solidFill>
                <a:latin typeface="微软雅黑" panose="020B0503020204020204" pitchFamily="34" charset="-122"/>
                <a:ea typeface="微软雅黑" panose="020B0503020204020204" pitchFamily="34" charset="-122"/>
              </a:rPr>
              <a:t>mm_struct</a:t>
            </a:r>
            <a:r>
              <a:rPr lang="zh-CN" altLang="zh-CN" sz="2000" dirty="0">
                <a:solidFill>
                  <a:srgbClr val="FF0000"/>
                </a:solidFill>
                <a:latin typeface="微软雅黑" panose="020B0503020204020204" pitchFamily="34" charset="-122"/>
                <a:ea typeface="微软雅黑" panose="020B0503020204020204" pitchFamily="34" charset="-122"/>
              </a:rPr>
              <a:t>、与进程相关的</a:t>
            </a:r>
            <a:r>
              <a:rPr lang="en-US" altLang="zh-CN" sz="2000" dirty="0" err="1">
                <a:solidFill>
                  <a:srgbClr val="FF0000"/>
                </a:solidFill>
                <a:latin typeface="微软雅黑" panose="020B0503020204020204" pitchFamily="34" charset="-122"/>
                <a:ea typeface="微软雅黑" panose="020B0503020204020204" pitchFamily="34" charset="-122"/>
              </a:rPr>
              <a:t>tty</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tty_struct</a:t>
            </a:r>
            <a:r>
              <a:rPr lang="zh-CN" altLang="zh-CN" sz="2000" dirty="0">
                <a:solidFill>
                  <a:srgbClr val="FF0000"/>
                </a:solidFill>
                <a:latin typeface="微软雅黑" panose="020B0503020204020204" pitchFamily="34" charset="-122"/>
                <a:ea typeface="微软雅黑" panose="020B0503020204020204" pitchFamily="34" charset="-122"/>
              </a:rPr>
              <a:t>、当前的目录</a:t>
            </a:r>
            <a:r>
              <a:rPr lang="en-US" altLang="zh-CN" sz="2000" dirty="0" err="1">
                <a:solidFill>
                  <a:srgbClr val="FF0000"/>
                </a:solidFill>
                <a:latin typeface="微软雅黑" panose="020B0503020204020204" pitchFamily="34" charset="-122"/>
                <a:ea typeface="微软雅黑" panose="020B0503020204020204" pitchFamily="34" charset="-122"/>
              </a:rPr>
              <a:t>fs_struct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、文件描述符</a:t>
            </a:r>
            <a:r>
              <a:rPr lang="en-US" altLang="zh-CN" sz="2000" dirty="0" err="1">
                <a:solidFill>
                  <a:srgbClr val="FF0000"/>
                </a:solidFill>
                <a:latin typeface="微软雅黑" panose="020B0503020204020204" pitchFamily="34" charset="-122"/>
                <a:ea typeface="微软雅黑" panose="020B0503020204020204" pitchFamily="34" charset="-122"/>
              </a:rPr>
              <a:t>files_struct</a:t>
            </a:r>
            <a:r>
              <a:rPr lang="zh-CN" altLang="zh-CN" sz="2000" dirty="0">
                <a:solidFill>
                  <a:srgbClr val="FF0000"/>
                </a:solidFill>
                <a:latin typeface="微软雅黑" panose="020B0503020204020204" pitchFamily="34" charset="-122"/>
                <a:ea typeface="微软雅黑" panose="020B0503020204020204" pitchFamily="34" charset="-122"/>
              </a:rPr>
              <a:t>、所接受的信号</a:t>
            </a:r>
            <a:r>
              <a:rPr lang="en-US" altLang="zh-CN" sz="2000" dirty="0" err="1">
                <a:solidFill>
                  <a:srgbClr val="FF0000"/>
                </a:solidFill>
                <a:latin typeface="微软雅黑" panose="020B0503020204020204" pitchFamily="34" charset="-122"/>
                <a:ea typeface="微软雅黑" panose="020B0503020204020204" pitchFamily="34" charset="-122"/>
              </a:rPr>
              <a:t>singal_struct</a:t>
            </a:r>
            <a:r>
              <a:rPr lang="zh-CN" altLang="zh-CN" sz="2000" dirty="0">
                <a:solidFill>
                  <a:srgbClr val="FF0000"/>
                </a:solidFill>
                <a:latin typeface="微软雅黑" panose="020B0503020204020204" pitchFamily="34" charset="-122"/>
                <a:ea typeface="微软雅黑" panose="020B0503020204020204" pitchFamily="34" charset="-122"/>
              </a:rPr>
              <a:t>等等。</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400" dirty="0">
                <a:solidFill>
                  <a:srgbClr val="34A509"/>
                </a:solidFill>
                <a:latin typeface="微软雅黑" panose="020B0503020204020204" pitchFamily="34" charset="-122"/>
                <a:ea typeface="微软雅黑" panose="020B0503020204020204" pitchFamily="34" charset="-122"/>
              </a:rPr>
              <a:t>1</a:t>
            </a:r>
            <a:r>
              <a:rPr lang="zh-CN" altLang="en-US" sz="2400" dirty="0">
                <a:solidFill>
                  <a:srgbClr val="34A509"/>
                </a:solidFill>
                <a:latin typeface="微软雅黑" panose="020B0503020204020204" pitchFamily="34" charset="-122"/>
                <a:ea typeface="微软雅黑" panose="020B0503020204020204" pitchFamily="34" charset="-122"/>
              </a:rPr>
              <a:t>、</a:t>
            </a:r>
            <a:r>
              <a:rPr lang="zh-CN" altLang="zh-CN" sz="2400" dirty="0">
                <a:solidFill>
                  <a:srgbClr val="34A509"/>
                </a:solidFill>
                <a:latin typeface="微软雅黑" panose="020B0503020204020204" pitchFamily="34" charset="-122"/>
                <a:ea typeface="微软雅黑" panose="020B0503020204020204" pitchFamily="34" charset="-122"/>
              </a:rPr>
              <a:t>进程的状态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进程执行时，它会根据具体情况改变状态 。进程状态是调度和对换的依据。</a:t>
            </a:r>
            <a:r>
              <a:rPr lang="en-US" altLang="zh-CN" sz="2000" dirty="0">
                <a:solidFill>
                  <a:srgbClr val="FF0000"/>
                </a:solidFill>
                <a:latin typeface="微软雅黑" panose="020B0503020204020204" pitchFamily="34" charset="-122"/>
                <a:ea typeface="微软雅黑" panose="020B0503020204020204" pitchFamily="34" charset="-122"/>
              </a:rPr>
              <a:t>Linux</a:t>
            </a:r>
            <a:r>
              <a:rPr lang="zh-CN" altLang="zh-CN" sz="2000" dirty="0">
                <a:solidFill>
                  <a:srgbClr val="FF0000"/>
                </a:solidFill>
                <a:latin typeface="微软雅黑" panose="020B0503020204020204" pitchFamily="34" charset="-122"/>
                <a:ea typeface="微软雅黑" panose="020B0503020204020204" pitchFamily="34" charset="-122"/>
              </a:rPr>
              <a:t>中的进程主要有如下状态（上面图中的那个</a:t>
            </a:r>
            <a:r>
              <a:rPr lang="en-US" altLang="zh-CN" sz="2000" dirty="0">
                <a:solidFill>
                  <a:srgbClr val="FF0000"/>
                </a:solidFill>
                <a:latin typeface="微软雅黑" panose="020B0503020204020204" pitchFamily="34" charset="-122"/>
                <a:ea typeface="微软雅黑" panose="020B0503020204020204" pitchFamily="34" charset="-122"/>
              </a:rPr>
              <a:t>state</a:t>
            </a:r>
            <a:r>
              <a:rPr lang="zh-CN" altLang="zh-CN" sz="2000" dirty="0">
                <a:solidFill>
                  <a:srgbClr val="FF0000"/>
                </a:solidFill>
                <a:latin typeface="微软雅黑" panose="020B0503020204020204" pitchFamily="34" charset="-122"/>
                <a:ea typeface="微软雅黑" panose="020B0503020204020204" pitchFamily="34" charset="-122"/>
              </a:rPr>
              <a:t>字段） </a:t>
            </a:r>
            <a:endParaRPr lang="zh-CN" altLang="en-US" sz="2000" dirty="0">
              <a:solidFill>
                <a:srgbClr val="FF0000"/>
              </a:solidFill>
              <a:latin typeface="微软雅黑" panose="020B0503020204020204" pitchFamily="34" charset="-122"/>
              <a:ea typeface="微软雅黑" panose="020B0503020204020204" pitchFamily="34" charset="-122"/>
            </a:endParaRPr>
          </a:p>
        </p:txBody>
      </p:sp>
      <p:pic>
        <p:nvPicPr>
          <p:cNvPr id="5" name="图片 4" descr="https://img-blog.csdn.net/20170403170532972?watermark/2/text/aHR0cDovL2Jsb2cuY3Nkbi5uZXQvdTAxMzI5MTMwMw==/font/5a6L5L2T/fontsize/400/fill/I0JBQkFCMA==/dissolve/70/gravity/SouthEast">
            <a:extLst>
              <a:ext uri="{FF2B5EF4-FFF2-40B4-BE49-F238E27FC236}">
                <a16:creationId xmlns:a16="http://schemas.microsoft.com/office/drawing/2014/main" id="{A31D4E2C-1FFE-402D-9D83-3A3D5B4EF1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96209" y="4331358"/>
            <a:ext cx="5711686" cy="2247900"/>
          </a:xfrm>
          <a:prstGeom prst="rect">
            <a:avLst/>
          </a:prstGeom>
          <a:noFill/>
          <a:ln>
            <a:noFill/>
          </a:ln>
        </p:spPr>
      </p:pic>
    </p:spTree>
    <p:extLst>
      <p:ext uri="{BB962C8B-B14F-4D97-AF65-F5344CB8AC3E}">
        <p14:creationId xmlns:p14="http://schemas.microsoft.com/office/powerpoint/2010/main" val="101432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23144"/>
            <a:ext cx="8368748" cy="61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dirty="0">
                <a:solidFill>
                  <a:srgbClr val="CC3300"/>
                </a:solidFill>
                <a:latin typeface="+mn-lt"/>
                <a:ea typeface="黑体" charset="-122"/>
              </a:rPr>
              <a:t>第一节 进程的描述</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961289"/>
          </a:xfrm>
          <a:prstGeom prst="rect">
            <a:avLst/>
          </a:prstGeom>
        </p:spPr>
        <p:txBody>
          <a:bodyPr wrap="square">
            <a:spAutoFit/>
          </a:bodyPr>
          <a:lstStyle/>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FF0000"/>
              </a:solidFill>
              <a:latin typeface="微软雅黑" panose="020B0503020204020204" pitchFamily="34" charset="-122"/>
              <a:ea typeface="微软雅黑" panose="020B0503020204020204" pitchFamily="34" charset="-122"/>
            </a:endParaRPr>
          </a:p>
        </p:txBody>
      </p:sp>
      <p:pic>
        <p:nvPicPr>
          <p:cNvPr id="5" name="图片 4" descr="https://img-blog.csdn.net/20170403171037162?watermark/2/text/aHR0cDovL2Jsb2cuY3Nkbi5uZXQvdTAxMzI5MTMwMw==/font/5a6L5L2T/fontsize/400/fill/I0JBQkFCMA==/dissolve/70/gravity/SouthEast">
            <a:extLst>
              <a:ext uri="{FF2B5EF4-FFF2-40B4-BE49-F238E27FC236}">
                <a16:creationId xmlns:a16="http://schemas.microsoft.com/office/drawing/2014/main" id="{A7308EDE-4F9A-47B4-A430-2BEDDC3E11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29948" y="903288"/>
            <a:ext cx="5367130" cy="2886075"/>
          </a:xfrm>
          <a:prstGeom prst="rect">
            <a:avLst/>
          </a:prstGeom>
          <a:noFill/>
          <a:ln>
            <a:noFill/>
          </a:ln>
        </p:spPr>
      </p:pic>
      <p:sp>
        <p:nvSpPr>
          <p:cNvPr id="6" name="Rectangle 3">
            <a:extLst>
              <a:ext uri="{FF2B5EF4-FFF2-40B4-BE49-F238E27FC236}">
                <a16:creationId xmlns:a16="http://schemas.microsoft.com/office/drawing/2014/main" id="{D7533EA3-6A7A-42C0-B1D3-DEAFDB3F07A0}"/>
              </a:ext>
            </a:extLst>
          </p:cNvPr>
          <p:cNvSpPr txBox="1">
            <a:spLocks noChangeArrowheads="1"/>
          </p:cNvSpPr>
          <p:nvPr/>
        </p:nvSpPr>
        <p:spPr>
          <a:xfrm>
            <a:off x="1126435" y="3748780"/>
            <a:ext cx="9826487" cy="2886076"/>
          </a:xfrm>
          <a:prstGeom prst="rect">
            <a:avLst/>
          </a:prstGeom>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buNone/>
            </a:pPr>
            <a:r>
              <a:rPr lang="zh-CN" altLang="en-US" sz="2000" b="0" dirty="0">
                <a:solidFill>
                  <a:srgbClr val="FF0000"/>
                </a:solidFill>
                <a:latin typeface="微软雅黑" panose="020B0503020204020204" pitchFamily="34" charset="-122"/>
                <a:ea typeface="微软雅黑" panose="020B0503020204020204" pitchFamily="34" charset="-122"/>
              </a:rPr>
              <a:t> </a:t>
            </a:r>
            <a:r>
              <a:rPr lang="en-US" altLang="zh-CN" b="0" dirty="0">
                <a:solidFill>
                  <a:srgbClr val="34A509"/>
                </a:solidFill>
                <a:latin typeface="微软雅黑" panose="020B0503020204020204" pitchFamily="34" charset="-122"/>
                <a:ea typeface="微软雅黑" panose="020B0503020204020204" pitchFamily="34" charset="-122"/>
              </a:rPr>
              <a:t>2</a:t>
            </a:r>
            <a:r>
              <a:rPr lang="zh-CN" altLang="en-US" b="0" dirty="0">
                <a:solidFill>
                  <a:srgbClr val="34A509"/>
                </a:solidFill>
                <a:latin typeface="微软雅黑" panose="020B0503020204020204" pitchFamily="34" charset="-122"/>
                <a:ea typeface="微软雅黑" panose="020B0503020204020204" pitchFamily="34" charset="-122"/>
              </a:rPr>
              <a:t>、</a:t>
            </a:r>
            <a:r>
              <a:rPr lang="en-US" altLang="zh-CN" b="0" dirty="0">
                <a:solidFill>
                  <a:srgbClr val="34A509"/>
                </a:solidFill>
                <a:latin typeface="微软雅黑" panose="020B0503020204020204" pitchFamily="34" charset="-122"/>
                <a:ea typeface="微软雅黑" panose="020B0503020204020204" pitchFamily="34" charset="-122"/>
              </a:rPr>
              <a:t> </a:t>
            </a:r>
            <a:r>
              <a:rPr lang="zh-CN" altLang="zh-CN" b="0" dirty="0">
                <a:solidFill>
                  <a:srgbClr val="34A509"/>
                </a:solidFill>
                <a:latin typeface="微软雅黑" panose="020B0503020204020204" pitchFamily="34" charset="-122"/>
                <a:ea typeface="微软雅黑" panose="020B0503020204020204" pitchFamily="34" charset="-122"/>
              </a:rPr>
              <a:t>关于</a:t>
            </a:r>
            <a:r>
              <a:rPr lang="en-US" altLang="zh-CN" b="0" dirty="0" err="1">
                <a:solidFill>
                  <a:srgbClr val="34A509"/>
                </a:solidFill>
                <a:latin typeface="微软雅黑" panose="020B0503020204020204" pitchFamily="34" charset="-122"/>
                <a:ea typeface="微软雅黑" panose="020B0503020204020204" pitchFamily="34" charset="-122"/>
              </a:rPr>
              <a:t>thread_info</a:t>
            </a:r>
            <a:r>
              <a:rPr lang="zh-CN" altLang="zh-CN" b="0" dirty="0">
                <a:solidFill>
                  <a:srgbClr val="34A509"/>
                </a:solidFill>
                <a:latin typeface="微软雅黑" panose="020B0503020204020204" pitchFamily="34" charset="-122"/>
                <a:ea typeface="微软雅黑" panose="020B0503020204020204" pitchFamily="34" charset="-122"/>
              </a:rPr>
              <a:t>和内核栈 </a:t>
            </a:r>
            <a:endParaRPr lang="en-US" altLang="zh-CN" b="0" dirty="0">
              <a:solidFill>
                <a:srgbClr val="34A509"/>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0" dirty="0">
                <a:solidFill>
                  <a:srgbClr val="FF0000"/>
                </a:solidFill>
                <a:latin typeface="微软雅黑" panose="020B0503020204020204" pitchFamily="34" charset="-122"/>
                <a:ea typeface="微软雅黑" panose="020B0503020204020204" pitchFamily="34" charset="-122"/>
              </a:rPr>
              <a:t>         </a:t>
            </a:r>
            <a:r>
              <a:rPr lang="zh-CN" altLang="zh-CN" sz="2000" b="0" dirty="0">
                <a:solidFill>
                  <a:srgbClr val="FF0000"/>
                </a:solidFill>
                <a:latin typeface="微软雅黑" panose="020B0503020204020204" pitchFamily="34" charset="-122"/>
                <a:ea typeface="微软雅黑" panose="020B0503020204020204" pitchFamily="34" charset="-122"/>
              </a:rPr>
              <a:t>进程是动态</a:t>
            </a:r>
            <a:r>
              <a:rPr lang="zh-CN" altLang="en-US" sz="2000" b="0" dirty="0">
                <a:solidFill>
                  <a:srgbClr val="FF0000"/>
                </a:solidFill>
                <a:latin typeface="微软雅黑" panose="020B0503020204020204" pitchFamily="34" charset="-122"/>
                <a:ea typeface="微软雅黑" panose="020B0503020204020204" pitchFamily="34" charset="-122"/>
              </a:rPr>
              <a:t>的</a:t>
            </a:r>
            <a:r>
              <a:rPr lang="zh-CN" altLang="zh-CN" sz="2000" b="0" dirty="0">
                <a:solidFill>
                  <a:srgbClr val="FF0000"/>
                </a:solidFill>
                <a:latin typeface="微软雅黑" panose="020B0503020204020204" pitchFamily="34" charset="-122"/>
                <a:ea typeface="微软雅黑" panose="020B0503020204020204" pitchFamily="34" charset="-122"/>
              </a:rPr>
              <a:t>。</a:t>
            </a:r>
            <a:r>
              <a:rPr lang="en-US" altLang="zh-CN" sz="2000" b="0" dirty="0">
                <a:solidFill>
                  <a:srgbClr val="FF0000"/>
                </a:solidFill>
                <a:latin typeface="微软雅黑" panose="020B0503020204020204" pitchFamily="34" charset="-122"/>
                <a:ea typeface="微软雅黑" panose="020B0503020204020204" pitchFamily="34" charset="-122"/>
              </a:rPr>
              <a:t>Linux</a:t>
            </a:r>
            <a:r>
              <a:rPr lang="zh-CN" altLang="zh-CN" sz="2000" b="0" dirty="0">
                <a:solidFill>
                  <a:srgbClr val="FF0000"/>
                </a:solidFill>
                <a:latin typeface="微软雅黑" panose="020B0503020204020204" pitchFamily="34" charset="-122"/>
                <a:ea typeface="微软雅黑" panose="020B0503020204020204" pitchFamily="34" charset="-122"/>
              </a:rPr>
              <a:t>内核把两个不同的数据结构紧凑的存放在一个单独为进程分配的内存区域中：一个是内核态的进程堆栈，另一个是紧挨着进程描述符的小数据结构</a:t>
            </a:r>
            <a:r>
              <a:rPr lang="en-US" altLang="zh-CN" sz="2000" b="0" dirty="0" err="1">
                <a:solidFill>
                  <a:srgbClr val="FF0000"/>
                </a:solidFill>
                <a:latin typeface="微软雅黑" panose="020B0503020204020204" pitchFamily="34" charset="-122"/>
                <a:ea typeface="微软雅黑" panose="020B0503020204020204" pitchFamily="34" charset="-122"/>
              </a:rPr>
              <a:t>thread_info</a:t>
            </a:r>
            <a:r>
              <a:rPr lang="zh-CN" altLang="zh-CN" sz="2000" b="0" dirty="0">
                <a:solidFill>
                  <a:srgbClr val="FF0000"/>
                </a:solidFill>
                <a:latin typeface="微软雅黑" panose="020B0503020204020204" pitchFamily="34" charset="-122"/>
                <a:ea typeface="微软雅黑" panose="020B0503020204020204" pitchFamily="34" charset="-122"/>
              </a:rPr>
              <a:t>，叫做线程描述符。</a:t>
            </a:r>
            <a:endParaRPr lang="en-US" altLang="zh-CN" sz="2000" b="0"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0" dirty="0">
                <a:solidFill>
                  <a:srgbClr val="FF0000"/>
                </a:solidFill>
                <a:latin typeface="微软雅黑" panose="020B0503020204020204" pitchFamily="34" charset="-122"/>
                <a:ea typeface="微软雅黑" panose="020B0503020204020204" pitchFamily="34" charset="-122"/>
              </a:rPr>
              <a:t>         </a:t>
            </a:r>
            <a:r>
              <a:rPr lang="zh-CN" altLang="zh-CN" sz="2000" b="0" dirty="0">
                <a:solidFill>
                  <a:srgbClr val="FF0000"/>
                </a:solidFill>
                <a:latin typeface="微软雅黑" panose="020B0503020204020204" pitchFamily="34" charset="-122"/>
                <a:ea typeface="微软雅黑" panose="020B0503020204020204" pitchFamily="34" charset="-122"/>
              </a:rPr>
              <a:t>在内核态运行时需要自己的堆栈信息</a:t>
            </a:r>
            <a:r>
              <a:rPr lang="en-US" altLang="zh-CN" sz="2000" b="0" dirty="0">
                <a:solidFill>
                  <a:srgbClr val="FF0000"/>
                </a:solidFill>
                <a:latin typeface="微软雅黑" panose="020B0503020204020204" pitchFamily="34" charset="-122"/>
                <a:ea typeface="微软雅黑" panose="020B0503020204020204" pitchFamily="34" charset="-122"/>
              </a:rPr>
              <a:t>, </a:t>
            </a:r>
            <a:r>
              <a:rPr lang="zh-CN" altLang="zh-CN" sz="2000" b="0" dirty="0">
                <a:solidFill>
                  <a:srgbClr val="FF0000"/>
                </a:solidFill>
                <a:latin typeface="微软雅黑" panose="020B0503020204020204" pitchFamily="34" charset="-122"/>
                <a:ea typeface="微软雅黑" panose="020B0503020204020204" pitchFamily="34" charset="-122"/>
              </a:rPr>
              <a:t>因此</a:t>
            </a:r>
            <a:r>
              <a:rPr lang="en-US" altLang="zh-CN" sz="2000" b="0" dirty="0">
                <a:solidFill>
                  <a:srgbClr val="FF0000"/>
                </a:solidFill>
                <a:latin typeface="微软雅黑" panose="020B0503020204020204" pitchFamily="34" charset="-122"/>
                <a:ea typeface="微软雅黑" panose="020B0503020204020204" pitchFamily="34" charset="-122"/>
              </a:rPr>
              <a:t>linux</a:t>
            </a:r>
            <a:r>
              <a:rPr lang="zh-CN" altLang="zh-CN" sz="2000" b="0" dirty="0">
                <a:solidFill>
                  <a:srgbClr val="FF0000"/>
                </a:solidFill>
                <a:latin typeface="微软雅黑" panose="020B0503020204020204" pitchFamily="34" charset="-122"/>
                <a:ea typeface="微软雅黑" panose="020B0503020204020204" pitchFamily="34" charset="-122"/>
              </a:rPr>
              <a:t>内核为每个进程都提供了一个内核栈</a:t>
            </a:r>
            <a:r>
              <a:rPr lang="en-US" altLang="zh-CN" sz="2000" b="0" dirty="0">
                <a:solidFill>
                  <a:srgbClr val="FF0000"/>
                </a:solidFill>
                <a:latin typeface="微软雅黑" panose="020B0503020204020204" pitchFamily="34" charset="-122"/>
                <a:ea typeface="微软雅黑" panose="020B0503020204020204" pitchFamily="34" charset="-122"/>
              </a:rPr>
              <a:t>kernel stack</a:t>
            </a:r>
            <a:r>
              <a:rPr lang="zh-CN" altLang="en-US" sz="2000" b="0" dirty="0">
                <a:solidFill>
                  <a:srgbClr val="FF0000"/>
                </a:solidFill>
                <a:latin typeface="微软雅黑" panose="020B0503020204020204" pitchFamily="34" charset="-122"/>
                <a:ea typeface="微软雅黑" panose="020B0503020204020204" pitchFamily="34" charset="-122"/>
              </a:rPr>
              <a:t>。</a:t>
            </a:r>
            <a:endParaRPr lang="zh-CN" altLang="zh-CN" sz="2000" b="0" dirty="0">
              <a:solidFill>
                <a:srgbClr val="FF0000"/>
              </a:solidFill>
              <a:latin typeface="微软雅黑" panose="020B0503020204020204" pitchFamily="34" charset="-122"/>
              <a:ea typeface="微软雅黑" panose="020B0503020204020204" pitchFamily="34" charset="-122"/>
            </a:endParaRPr>
          </a:p>
          <a:p>
            <a:pPr marL="0" indent="0">
              <a:buNone/>
            </a:pPr>
            <a:endParaRPr lang="zh-CN" altLang="zh-CN" sz="2000" b="0" dirty="0">
              <a:solidFill>
                <a:srgbClr val="FF0000"/>
              </a:solidFill>
              <a:latin typeface="微软雅黑" panose="020B0503020204020204" pitchFamily="34" charset="-122"/>
              <a:ea typeface="微软雅黑" panose="020B0503020204020204" pitchFamily="34" charset="-122"/>
            </a:endParaRPr>
          </a:p>
          <a:p>
            <a:pPr marL="0" indent="0">
              <a:buFontTx/>
              <a:buNone/>
            </a:pPr>
            <a:endParaRPr lang="zh-CN" altLang="zh-CN" sz="2000" b="0" dirty="0">
              <a:solidFill>
                <a:srgbClr val="FF0000"/>
              </a:solidFill>
              <a:latin typeface="微软雅黑" panose="020B0503020204020204" pitchFamily="34" charset="-122"/>
              <a:ea typeface="微软雅黑" panose="020B0503020204020204" pitchFamily="34" charset="-122"/>
            </a:endParaRPr>
          </a:p>
          <a:p>
            <a:pPr marL="0" indent="0">
              <a:buNone/>
            </a:pPr>
            <a:endParaRPr lang="zh-CN" altLang="zh-CN" sz="2000" b="0" dirty="0">
              <a:solidFill>
                <a:srgbClr val="FF0000"/>
              </a:solidFill>
              <a:latin typeface="微软雅黑" panose="020B0503020204020204" pitchFamily="34" charset="-122"/>
              <a:ea typeface="微软雅黑" panose="020B0503020204020204" pitchFamily="34" charset="-122"/>
            </a:endParaRPr>
          </a:p>
          <a:p>
            <a:pPr marL="0" indent="0">
              <a:buFontTx/>
              <a:buNone/>
            </a:pPr>
            <a:endParaRPr lang="zh-CN" altLang="en-US" sz="2000" kern="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28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98426"/>
            <a:ext cx="8229600" cy="561975"/>
          </a:xfrm>
        </p:spPr>
        <p:txBody>
          <a:bodyPr/>
          <a:lstStyle/>
          <a:p>
            <a:br>
              <a:rPr lang="en-US" altLang="zh-CN" sz="3600" dirty="0">
                <a:ea typeface="黑体" charset="-122"/>
              </a:rPr>
            </a:br>
            <a:r>
              <a:rPr lang="zh-CN" altLang="en-US" sz="3600" dirty="0">
                <a:ea typeface="黑体" charset="-122"/>
              </a:rPr>
              <a:t>第一节 进程的描述</a:t>
            </a:r>
            <a:br>
              <a:rPr kumimoji="1" lang="en-US" altLang="zh-CN" sz="3600" b="0" dirty="0">
                <a:solidFill>
                  <a:srgbClr val="FF0000"/>
                </a:solidFill>
                <a:ea typeface="Microsoft YaHei" charset="-122"/>
                <a:cs typeface="Microsoft YaHei" charset="-122"/>
              </a:rPr>
            </a:br>
            <a:endParaRPr lang="zh-CN" altLang="en-US" sz="3600" dirty="0">
              <a:ea typeface="黑体" charset="-122"/>
            </a:endParaRPr>
          </a:p>
        </p:txBody>
      </p:sp>
      <p:sp>
        <p:nvSpPr>
          <p:cNvPr id="5" name="Rectangle 3">
            <a:extLst>
              <a:ext uri="{FF2B5EF4-FFF2-40B4-BE49-F238E27FC236}">
                <a16:creationId xmlns:a16="http://schemas.microsoft.com/office/drawing/2014/main" id="{931537B4-75B2-4F64-93E1-FB137097AD47}"/>
              </a:ext>
            </a:extLst>
          </p:cNvPr>
          <p:cNvSpPr txBox="1">
            <a:spLocks noChangeArrowheads="1"/>
          </p:cNvSpPr>
          <p:nvPr/>
        </p:nvSpPr>
        <p:spPr>
          <a:xfrm>
            <a:off x="1391478" y="863600"/>
            <a:ext cx="9674087" cy="5895974"/>
          </a:xfrm>
          <a:prstGeom prst="rect">
            <a:avLst/>
          </a:prstGeom>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buFontTx/>
              <a:buNone/>
            </a:pPr>
            <a:r>
              <a:rPr lang="zh-CN" altLang="en-US" sz="2000" b="0" dirty="0">
                <a:solidFill>
                  <a:srgbClr val="FF0000"/>
                </a:solidFill>
                <a:latin typeface="微软雅黑" panose="020B0503020204020204" pitchFamily="34" charset="-122"/>
                <a:ea typeface="微软雅黑" panose="020B0503020204020204" pitchFamily="34" charset="-122"/>
              </a:rPr>
              <a:t>       </a:t>
            </a:r>
            <a:endParaRPr lang="en-US" altLang="zh-CN" sz="2000" b="0"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0" dirty="0">
                <a:solidFill>
                  <a:srgbClr val="FF0000"/>
                </a:solidFill>
                <a:latin typeface="微软雅黑" panose="020B0503020204020204" pitchFamily="34" charset="-122"/>
                <a:ea typeface="微软雅黑" panose="020B0503020204020204" pitchFamily="34" charset="-122"/>
              </a:rPr>
              <a:t>     linux</a:t>
            </a:r>
            <a:r>
              <a:rPr lang="zh-CN" altLang="zh-CN" sz="2000" b="0" dirty="0">
                <a:solidFill>
                  <a:srgbClr val="FF0000"/>
                </a:solidFill>
                <a:latin typeface="微软雅黑" panose="020B0503020204020204" pitchFamily="34" charset="-122"/>
                <a:ea typeface="微软雅黑" panose="020B0503020204020204" pitchFamily="34" charset="-122"/>
              </a:rPr>
              <a:t>将内核栈和进程控制块</a:t>
            </a:r>
            <a:r>
              <a:rPr lang="en-US" altLang="zh-CN" sz="2000" b="0" dirty="0" err="1">
                <a:solidFill>
                  <a:srgbClr val="FF0000"/>
                </a:solidFill>
                <a:latin typeface="微软雅黑" panose="020B0503020204020204" pitchFamily="34" charset="-122"/>
                <a:ea typeface="微软雅黑" panose="020B0503020204020204" pitchFamily="34" charset="-122"/>
              </a:rPr>
              <a:t>thread_info</a:t>
            </a:r>
            <a:r>
              <a:rPr lang="zh-CN" altLang="zh-CN" sz="2000" b="0" dirty="0">
                <a:solidFill>
                  <a:srgbClr val="FF0000"/>
                </a:solidFill>
                <a:latin typeface="微软雅黑" panose="020B0503020204020204" pitchFamily="34" charset="-122"/>
                <a:ea typeface="微软雅黑" panose="020B0503020204020204" pitchFamily="34" charset="-122"/>
              </a:rPr>
              <a:t>融合在一起</a:t>
            </a:r>
            <a:r>
              <a:rPr lang="en-US" altLang="zh-CN" sz="2000" b="0" dirty="0">
                <a:solidFill>
                  <a:srgbClr val="FF0000"/>
                </a:solidFill>
                <a:latin typeface="微软雅黑" panose="020B0503020204020204" pitchFamily="34" charset="-122"/>
                <a:ea typeface="微软雅黑" panose="020B0503020204020204" pitchFamily="34" charset="-122"/>
              </a:rPr>
              <a:t>, </a:t>
            </a:r>
            <a:r>
              <a:rPr lang="zh-CN" altLang="zh-CN" sz="2000" b="0" dirty="0">
                <a:solidFill>
                  <a:srgbClr val="FF0000"/>
                </a:solidFill>
                <a:latin typeface="微软雅黑" panose="020B0503020204020204" pitchFamily="34" charset="-122"/>
                <a:ea typeface="微软雅黑" panose="020B0503020204020204" pitchFamily="34" charset="-122"/>
              </a:rPr>
              <a:t>组成一个联合体</a:t>
            </a:r>
            <a:r>
              <a:rPr lang="en-US" altLang="zh-CN" sz="2000" b="0" dirty="0">
                <a:solidFill>
                  <a:srgbClr val="FF0000"/>
                </a:solidFill>
                <a:latin typeface="微软雅黑" panose="020B0503020204020204" pitchFamily="34" charset="-122"/>
                <a:ea typeface="微软雅黑" panose="020B0503020204020204" pitchFamily="34" charset="-122"/>
              </a:rPr>
              <a:t>             </a:t>
            </a:r>
          </a:p>
          <a:p>
            <a:pPr marL="0" indent="0">
              <a:lnSpc>
                <a:spcPct val="150000"/>
              </a:lnSpc>
              <a:buNone/>
            </a:pPr>
            <a:r>
              <a:rPr lang="en-US" altLang="zh-CN" sz="2000" b="0" dirty="0">
                <a:solidFill>
                  <a:srgbClr val="FF0000"/>
                </a:solidFill>
                <a:latin typeface="微软雅黑" panose="020B0503020204020204" pitchFamily="34" charset="-122"/>
                <a:ea typeface="微软雅黑" panose="020B0503020204020204" pitchFamily="34" charset="-122"/>
              </a:rPr>
              <a:t>     </a:t>
            </a:r>
            <a:r>
              <a:rPr lang="en-US" altLang="zh-CN" sz="2000" b="0" dirty="0" err="1">
                <a:solidFill>
                  <a:srgbClr val="A01761"/>
                </a:solidFill>
                <a:latin typeface="微软雅黑" panose="020B0503020204020204" pitchFamily="34" charset="-122"/>
                <a:ea typeface="微软雅黑" panose="020B0503020204020204" pitchFamily="34" charset="-122"/>
              </a:rPr>
              <a:t>thread_union</a:t>
            </a:r>
            <a:r>
              <a:rPr lang="en-US" altLang="zh-CN" sz="2000" b="0" dirty="0">
                <a:solidFill>
                  <a:srgbClr val="A01761"/>
                </a:solidFill>
                <a:latin typeface="微软雅黑" panose="020B0503020204020204" pitchFamily="34" charset="-122"/>
                <a:ea typeface="微软雅黑" panose="020B0503020204020204" pitchFamily="34" charset="-122"/>
              </a:rPr>
              <a:t> </a:t>
            </a:r>
            <a:endParaRPr lang="zh-CN" altLang="zh-CN" sz="2000" b="0" dirty="0">
              <a:solidFill>
                <a:srgbClr val="A0176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0" dirty="0">
                <a:solidFill>
                  <a:srgbClr val="FF0000"/>
                </a:solidFill>
                <a:latin typeface="微软雅黑" panose="020B0503020204020204" pitchFamily="34" charset="-122"/>
                <a:ea typeface="微软雅黑" panose="020B0503020204020204" pitchFamily="34" charset="-122"/>
              </a:rPr>
              <a:t>     </a:t>
            </a:r>
            <a:r>
              <a:rPr lang="zh-CN" altLang="zh-CN" sz="2000" b="0" dirty="0">
                <a:solidFill>
                  <a:srgbClr val="FF0000"/>
                </a:solidFill>
                <a:latin typeface="微软雅黑" panose="020B0503020204020204" pitchFamily="34" charset="-122"/>
                <a:ea typeface="微软雅黑" panose="020B0503020204020204" pitchFamily="34" charset="-122"/>
              </a:rPr>
              <a:t>通常内核栈和</a:t>
            </a:r>
            <a:r>
              <a:rPr lang="en-US" altLang="zh-CN" sz="2000" b="0" dirty="0" err="1">
                <a:solidFill>
                  <a:srgbClr val="FF0000"/>
                </a:solidFill>
                <a:latin typeface="微软雅黑" panose="020B0503020204020204" pitchFamily="34" charset="-122"/>
                <a:ea typeface="微软雅黑" panose="020B0503020204020204" pitchFamily="34" charset="-122"/>
              </a:rPr>
              <a:t>thread_info</a:t>
            </a:r>
            <a:r>
              <a:rPr lang="zh-CN" altLang="zh-CN" sz="2000" b="0" dirty="0">
                <a:solidFill>
                  <a:srgbClr val="FF0000"/>
                </a:solidFill>
                <a:latin typeface="微软雅黑" panose="020B0503020204020204" pitchFamily="34" charset="-122"/>
                <a:ea typeface="微软雅黑" panose="020B0503020204020204" pitchFamily="34" charset="-122"/>
              </a:rPr>
              <a:t>一同保存在一个联合体中</a:t>
            </a:r>
            <a:r>
              <a:rPr lang="en-US" altLang="zh-CN" sz="2000" b="0" dirty="0">
                <a:solidFill>
                  <a:srgbClr val="FF0000"/>
                </a:solidFill>
                <a:latin typeface="微软雅黑" panose="020B0503020204020204" pitchFamily="34" charset="-122"/>
                <a:ea typeface="微软雅黑" panose="020B0503020204020204" pitchFamily="34" charset="-122"/>
              </a:rPr>
              <a:t>, </a:t>
            </a:r>
            <a:r>
              <a:rPr lang="en-US" altLang="zh-CN" sz="2000" b="0" dirty="0" err="1">
                <a:solidFill>
                  <a:srgbClr val="FF0000"/>
                </a:solidFill>
                <a:latin typeface="微软雅黑" panose="020B0503020204020204" pitchFamily="34" charset="-122"/>
                <a:ea typeface="微软雅黑" panose="020B0503020204020204" pitchFamily="34" charset="-122"/>
              </a:rPr>
              <a:t>thread_info</a:t>
            </a:r>
            <a:r>
              <a:rPr lang="zh-CN" altLang="zh-CN" sz="2000" b="0" dirty="0">
                <a:solidFill>
                  <a:srgbClr val="FF0000"/>
                </a:solidFill>
                <a:latin typeface="微软雅黑" panose="020B0503020204020204" pitchFamily="34" charset="-122"/>
                <a:ea typeface="微软雅黑" panose="020B0503020204020204" pitchFamily="34" charset="-122"/>
              </a:rPr>
              <a:t>保存了线程所需的所有特定处理器的信息</a:t>
            </a:r>
            <a:r>
              <a:rPr lang="en-US" altLang="zh-CN" sz="2000" b="0" dirty="0">
                <a:solidFill>
                  <a:srgbClr val="FF0000"/>
                </a:solidFill>
                <a:latin typeface="微软雅黑" panose="020B0503020204020204" pitchFamily="34" charset="-122"/>
                <a:ea typeface="微软雅黑" panose="020B0503020204020204" pitchFamily="34" charset="-122"/>
              </a:rPr>
              <a:t>, </a:t>
            </a:r>
            <a:r>
              <a:rPr lang="zh-CN" altLang="zh-CN" sz="2000" b="0" dirty="0">
                <a:solidFill>
                  <a:srgbClr val="FF0000"/>
                </a:solidFill>
                <a:latin typeface="微软雅黑" panose="020B0503020204020204" pitchFamily="34" charset="-122"/>
                <a:ea typeface="微软雅黑" panose="020B0503020204020204" pitchFamily="34" charset="-122"/>
              </a:rPr>
              <a:t>以及</a:t>
            </a:r>
            <a:r>
              <a:rPr lang="zh-CN" altLang="en-US" sz="2000" b="0" dirty="0">
                <a:solidFill>
                  <a:srgbClr val="FF0000"/>
                </a:solidFill>
                <a:latin typeface="微软雅黑" panose="020B0503020204020204" pitchFamily="34" charset="-122"/>
                <a:ea typeface="微软雅黑" panose="020B0503020204020204" pitchFamily="34" charset="-122"/>
              </a:rPr>
              <a:t>指向</a:t>
            </a:r>
            <a:r>
              <a:rPr lang="en-US" altLang="zh-CN" sz="2000" b="0" dirty="0" err="1">
                <a:solidFill>
                  <a:srgbClr val="FF0000"/>
                </a:solidFill>
                <a:latin typeface="微软雅黑" panose="020B0503020204020204" pitchFamily="34" charset="-122"/>
                <a:ea typeface="微软雅黑" panose="020B0503020204020204" pitchFamily="34" charset="-122"/>
              </a:rPr>
              <a:t>task_struct</a:t>
            </a:r>
            <a:r>
              <a:rPr lang="zh-CN" altLang="zh-CN" sz="2000" b="0" dirty="0">
                <a:solidFill>
                  <a:srgbClr val="FF0000"/>
                </a:solidFill>
                <a:latin typeface="微软雅黑" panose="020B0503020204020204" pitchFamily="34" charset="-122"/>
                <a:ea typeface="微软雅黑" panose="020B0503020204020204" pitchFamily="34" charset="-122"/>
              </a:rPr>
              <a:t>的指针</a:t>
            </a:r>
            <a:r>
              <a:rPr lang="zh-CN" altLang="en-US" sz="2000" b="0" dirty="0">
                <a:solidFill>
                  <a:srgbClr val="FF0000"/>
                </a:solidFill>
                <a:latin typeface="微软雅黑" panose="020B0503020204020204" pitchFamily="34" charset="-122"/>
                <a:ea typeface="微软雅黑" panose="020B0503020204020204" pitchFamily="34" charset="-122"/>
              </a:rPr>
              <a:t>。</a:t>
            </a:r>
            <a:endParaRPr lang="en-US" altLang="zh-CN" sz="2000" b="0" dirty="0">
              <a:solidFill>
                <a:srgbClr val="FF0000"/>
              </a:solidFill>
              <a:latin typeface="微软雅黑" panose="020B0503020204020204" pitchFamily="34" charset="-122"/>
              <a:ea typeface="微软雅黑" panose="020B0503020204020204" pitchFamily="34" charset="-122"/>
            </a:endParaRPr>
          </a:p>
          <a:p>
            <a:pPr marL="0" indent="0">
              <a:buNone/>
            </a:pPr>
            <a:endParaRPr lang="zh-CN" altLang="zh-CN" sz="2000" b="0" dirty="0">
              <a:solidFill>
                <a:srgbClr val="FF0000"/>
              </a:solidFill>
              <a:latin typeface="微软雅黑" panose="020B0503020204020204" pitchFamily="34" charset="-122"/>
              <a:ea typeface="微软雅黑" panose="020B0503020204020204" pitchFamily="34" charset="-122"/>
            </a:endParaRPr>
          </a:p>
          <a:p>
            <a:pPr marL="0" indent="0">
              <a:buFontTx/>
              <a:buNone/>
            </a:pPr>
            <a:endParaRPr lang="zh-CN" altLang="en-US" sz="2000" kern="0" dirty="0">
              <a:solidFill>
                <a:srgbClr val="FF0000"/>
              </a:solidFill>
              <a:latin typeface="微软雅黑" panose="020B0503020204020204" pitchFamily="34" charset="-122"/>
              <a:ea typeface="微软雅黑" panose="020B0503020204020204" pitchFamily="34" charset="-122"/>
            </a:endParaRPr>
          </a:p>
        </p:txBody>
      </p:sp>
      <p:pic>
        <p:nvPicPr>
          <p:cNvPr id="4" name="图片 3" descr="https://img-blog.csdn.net/20170403192435759?watermark/2/text/aHR0cDovL2Jsb2cuY3Nkbi5uZXQvdTAxMzI5MTMwMw==/font/5a6L5L2T/fontsize/400/fill/I0JBQkFCMA==/dissolve/70/gravity/SouthEast">
            <a:extLst>
              <a:ext uri="{FF2B5EF4-FFF2-40B4-BE49-F238E27FC236}">
                <a16:creationId xmlns:a16="http://schemas.microsoft.com/office/drawing/2014/main" id="{A1BD922C-4400-431F-9FB9-7D4470AFDE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03443" y="3576319"/>
            <a:ext cx="6785113" cy="3183255"/>
          </a:xfrm>
          <a:prstGeom prst="rect">
            <a:avLst/>
          </a:prstGeom>
          <a:noFill/>
          <a:ln>
            <a:noFill/>
          </a:ln>
        </p:spPr>
      </p:pic>
    </p:spTree>
    <p:extLst>
      <p:ext uri="{BB962C8B-B14F-4D97-AF65-F5344CB8AC3E}">
        <p14:creationId xmlns:p14="http://schemas.microsoft.com/office/powerpoint/2010/main" val="365539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进程的描述</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978047"/>
          </a:xfrm>
          <a:prstGeom prst="rect">
            <a:avLst/>
          </a:prstGeom>
        </p:spPr>
        <p:txBody>
          <a:bodyPr wrap="square">
            <a:spAutoFit/>
          </a:bodyPr>
          <a:lstStyle/>
          <a:p>
            <a:pPr>
              <a:lnSpc>
                <a:spcPct val="150000"/>
              </a:lnSpc>
            </a:pPr>
            <a:r>
              <a:rPr lang="en-US" altLang="zh-CN" sz="2000" dirty="0">
                <a:solidFill>
                  <a:srgbClr val="34A509"/>
                </a:solidFill>
                <a:latin typeface="微软雅黑" panose="020B0503020204020204" pitchFamily="34" charset="-122"/>
                <a:ea typeface="微软雅黑" panose="020B0503020204020204" pitchFamily="34" charset="-122"/>
              </a:rPr>
              <a:t>   </a:t>
            </a:r>
            <a:r>
              <a:rPr lang="en-US" altLang="zh-CN" sz="2400" dirty="0">
                <a:solidFill>
                  <a:srgbClr val="34A509"/>
                </a:solidFill>
                <a:latin typeface="微软雅黑" panose="020B0503020204020204" pitchFamily="34" charset="-122"/>
                <a:ea typeface="微软雅黑" panose="020B0503020204020204" pitchFamily="34" charset="-122"/>
              </a:rPr>
              <a:t>3</a:t>
            </a:r>
            <a:r>
              <a:rPr lang="zh-CN" altLang="en-US" sz="2400" dirty="0">
                <a:solidFill>
                  <a:srgbClr val="34A509"/>
                </a:solidFill>
                <a:latin typeface="微软雅黑" panose="020B0503020204020204" pitchFamily="34" charset="-122"/>
                <a:ea typeface="微软雅黑" panose="020B0503020204020204" pitchFamily="34" charset="-122"/>
              </a:rPr>
              <a:t>、</a:t>
            </a:r>
            <a:r>
              <a:rPr lang="en-US" altLang="zh-CN" sz="2400" dirty="0">
                <a:solidFill>
                  <a:srgbClr val="34A509"/>
                </a:solidFill>
                <a:latin typeface="微软雅黑" panose="020B0503020204020204" pitchFamily="34" charset="-122"/>
                <a:ea typeface="微软雅黑" panose="020B0503020204020204" pitchFamily="34" charset="-122"/>
              </a:rPr>
              <a:t> </a:t>
            </a:r>
            <a:r>
              <a:rPr lang="en-US" altLang="zh-CN" sz="2400" dirty="0" err="1">
                <a:solidFill>
                  <a:srgbClr val="34A509"/>
                </a:solidFill>
                <a:latin typeface="微软雅黑" panose="020B0503020204020204" pitchFamily="34" charset="-122"/>
                <a:ea typeface="微软雅黑" panose="020B0503020204020204" pitchFamily="34" charset="-122"/>
              </a:rPr>
              <a:t>thread_info</a:t>
            </a:r>
            <a:r>
              <a:rPr lang="zh-CN" altLang="en-US" sz="2400" dirty="0">
                <a:solidFill>
                  <a:srgbClr val="34A509"/>
                </a:solidFill>
                <a:latin typeface="微软雅黑" panose="020B0503020204020204" pitchFamily="34" charset="-122"/>
                <a:ea typeface="微软雅黑" panose="020B0503020204020204" pitchFamily="34" charset="-122"/>
              </a:rPr>
              <a:t>的作用</a:t>
            </a:r>
            <a:r>
              <a:rPr lang="zh-CN" altLang="zh-CN" sz="2400" dirty="0">
                <a:solidFill>
                  <a:srgbClr val="34A509"/>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内核还需要存储每个进程的</a:t>
            </a:r>
            <a:r>
              <a:rPr lang="en-US" altLang="zh-CN" sz="2000" dirty="0">
                <a:solidFill>
                  <a:srgbClr val="FF0000"/>
                </a:solidFill>
                <a:latin typeface="微软雅黑" panose="020B0503020204020204" pitchFamily="34" charset="-122"/>
                <a:ea typeface="微软雅黑" panose="020B0503020204020204" pitchFamily="34" charset="-122"/>
              </a:rPr>
              <a:t>PCB</a:t>
            </a:r>
            <a:r>
              <a:rPr lang="zh-CN" altLang="zh-CN" sz="2000" dirty="0">
                <a:solidFill>
                  <a:srgbClr val="FF0000"/>
                </a:solidFill>
                <a:latin typeface="微软雅黑" panose="020B0503020204020204" pitchFamily="34" charset="-122"/>
                <a:ea typeface="微软雅黑" panose="020B0503020204020204" pitchFamily="34" charset="-122"/>
              </a:rPr>
              <a:t>信息</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linux</a:t>
            </a:r>
            <a:r>
              <a:rPr lang="zh-CN" altLang="zh-CN" sz="2000" dirty="0">
                <a:solidFill>
                  <a:srgbClr val="FF0000"/>
                </a:solidFill>
                <a:latin typeface="微软雅黑" panose="020B0503020204020204" pitchFamily="34" charset="-122"/>
                <a:ea typeface="微软雅黑" panose="020B0503020204020204" pitchFamily="34" charset="-122"/>
              </a:rPr>
              <a:t>内核是支持不同体系的的</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但是不同的体系结构可能进程需要存储的信息不尽相同</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这就需要我们实现一种通用的方式</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我们将体系结构相关的部分和无关的部门进行分离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用一种通用的方式来描述进程</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这就是</a:t>
            </a:r>
            <a:r>
              <a:rPr lang="en-US" altLang="zh-CN" sz="2000" dirty="0">
                <a:solidFill>
                  <a:srgbClr val="A01761"/>
                </a:solidFill>
                <a:latin typeface="微软雅黑" panose="020B0503020204020204" pitchFamily="34" charset="-122"/>
                <a:ea typeface="微软雅黑" panose="020B0503020204020204" pitchFamily="34" charset="-122"/>
              </a:rPr>
              <a:t>struct </a:t>
            </a:r>
            <a:r>
              <a:rPr lang="en-US" altLang="zh-CN" sz="2000" dirty="0" err="1">
                <a:solidFill>
                  <a:srgbClr val="A01761"/>
                </a:solidFill>
                <a:latin typeface="微软雅黑" panose="020B0503020204020204" pitchFamily="34" charset="-122"/>
                <a:ea typeface="微软雅黑" panose="020B0503020204020204" pitchFamily="34" charset="-122"/>
              </a:rPr>
              <a:t>task_struct</a:t>
            </a:r>
            <a:r>
              <a:rPr lang="en-US" altLang="zh-CN" sz="2000" dirty="0">
                <a:solidFill>
                  <a:srgbClr val="A01761"/>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而</a:t>
            </a:r>
            <a:r>
              <a:rPr lang="en-US" altLang="zh-CN" sz="2000" dirty="0" err="1">
                <a:solidFill>
                  <a:srgbClr val="A01761"/>
                </a:solidFill>
                <a:latin typeface="微软雅黑" panose="020B0503020204020204" pitchFamily="34" charset="-122"/>
                <a:ea typeface="微软雅黑" panose="020B0503020204020204" pitchFamily="34" charset="-122"/>
              </a:rPr>
              <a:t>thread_info</a:t>
            </a:r>
            <a:r>
              <a:rPr lang="zh-CN" altLang="zh-CN" sz="2000" dirty="0">
                <a:solidFill>
                  <a:srgbClr val="FF0000"/>
                </a:solidFill>
                <a:latin typeface="微软雅黑" panose="020B0503020204020204" pitchFamily="34" charset="-122"/>
                <a:ea typeface="微软雅黑" panose="020B0503020204020204" pitchFamily="34" charset="-122"/>
              </a:rPr>
              <a:t>就保存了特定体系结构的汇编代码段需要访问的那部分进程的数据</a:t>
            </a:r>
            <a:r>
              <a:rPr lang="zh-CN" altLang="en-US"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Linux</a:t>
            </a:r>
            <a:r>
              <a:rPr lang="zh-CN" altLang="zh-CN" sz="2000" dirty="0">
                <a:solidFill>
                  <a:srgbClr val="002060"/>
                </a:solidFill>
                <a:latin typeface="微软雅黑" panose="020B0503020204020204" pitchFamily="34" charset="-122"/>
                <a:ea typeface="微软雅黑" panose="020B0503020204020204" pitchFamily="34" charset="-122"/>
              </a:rPr>
              <a:t>内核中使用一个联合体来表示一个进程的线程描述符和内核栈：</a:t>
            </a:r>
          </a:p>
          <a:p>
            <a:r>
              <a:rPr lang="en-US" altLang="zh-CN" sz="2000" dirty="0">
                <a:solidFill>
                  <a:srgbClr val="002060"/>
                </a:solidFill>
                <a:latin typeface="微软雅黑" panose="020B0503020204020204" pitchFamily="34" charset="-122"/>
                <a:ea typeface="微软雅黑" panose="020B0503020204020204" pitchFamily="34" charset="-122"/>
              </a:rPr>
              <a:t> </a:t>
            </a:r>
            <a:endParaRPr lang="zh-CN" altLang="zh-CN" sz="2000" dirty="0">
              <a:solidFill>
                <a:srgbClr val="00206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#define THREAD_SIZE        8192  </a:t>
            </a:r>
            <a:endParaRPr lang="zh-CN" altLang="zh-CN" sz="2000" dirty="0">
              <a:solidFill>
                <a:srgbClr val="00206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union </a:t>
            </a:r>
            <a:r>
              <a:rPr lang="en-US" altLang="zh-CN" sz="2000" dirty="0" err="1">
                <a:solidFill>
                  <a:srgbClr val="002060"/>
                </a:solidFill>
                <a:latin typeface="微软雅黑" panose="020B0503020204020204" pitchFamily="34" charset="-122"/>
                <a:ea typeface="微软雅黑" panose="020B0503020204020204" pitchFamily="34" charset="-122"/>
              </a:rPr>
              <a:t>thread_union</a:t>
            </a:r>
            <a:r>
              <a:rPr lang="en-US" altLang="zh-CN" sz="2000" dirty="0">
                <a:solidFill>
                  <a:srgbClr val="002060"/>
                </a:solidFill>
                <a:latin typeface="微软雅黑" panose="020B0503020204020204" pitchFamily="34" charset="-122"/>
                <a:ea typeface="微软雅黑" panose="020B0503020204020204" pitchFamily="34" charset="-122"/>
              </a:rPr>
              <a:t> {</a:t>
            </a:r>
            <a:endParaRPr lang="zh-CN" altLang="zh-CN" sz="2000" dirty="0">
              <a:solidFill>
                <a:srgbClr val="00206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struct </a:t>
            </a:r>
            <a:r>
              <a:rPr lang="en-US" altLang="zh-CN" sz="2000" dirty="0" err="1">
                <a:solidFill>
                  <a:srgbClr val="002060"/>
                </a:solidFill>
                <a:latin typeface="微软雅黑" panose="020B0503020204020204" pitchFamily="34" charset="-122"/>
                <a:ea typeface="微软雅黑" panose="020B0503020204020204" pitchFamily="34" charset="-122"/>
              </a:rPr>
              <a:t>thread_info</a:t>
            </a:r>
            <a:r>
              <a:rPr lang="en-US" altLang="zh-CN" sz="2000" dirty="0">
                <a:solidFill>
                  <a:srgbClr val="002060"/>
                </a:solidFill>
                <a:latin typeface="微软雅黑" panose="020B0503020204020204" pitchFamily="34" charset="-122"/>
                <a:ea typeface="微软雅黑" panose="020B0503020204020204" pitchFamily="34" charset="-122"/>
              </a:rPr>
              <a:t> </a:t>
            </a:r>
            <a:r>
              <a:rPr lang="en-US" altLang="zh-CN" sz="2000" dirty="0" err="1">
                <a:solidFill>
                  <a:srgbClr val="002060"/>
                </a:solidFill>
                <a:latin typeface="微软雅黑" panose="020B0503020204020204" pitchFamily="34" charset="-122"/>
                <a:ea typeface="微软雅黑" panose="020B0503020204020204" pitchFamily="34" charset="-122"/>
              </a:rPr>
              <a:t>thread_info</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unsigned long stack[THREAD_SIZE/</a:t>
            </a:r>
            <a:r>
              <a:rPr lang="en-US" altLang="zh-CN" sz="2000" dirty="0" err="1">
                <a:solidFill>
                  <a:srgbClr val="002060"/>
                </a:solidFill>
                <a:latin typeface="微软雅黑" panose="020B0503020204020204" pitchFamily="34" charset="-122"/>
                <a:ea typeface="微软雅黑" panose="020B0503020204020204" pitchFamily="34" charset="-122"/>
              </a:rPr>
              <a:t>sizeof</a:t>
            </a:r>
            <a:r>
              <a:rPr lang="en-US" altLang="zh-CN" sz="2000" dirty="0">
                <a:solidFill>
                  <a:srgbClr val="002060"/>
                </a:solidFill>
                <a:latin typeface="微软雅黑" panose="020B0503020204020204" pitchFamily="34" charset="-122"/>
                <a:ea typeface="微软雅黑" panose="020B0503020204020204" pitchFamily="34" charset="-122"/>
              </a:rPr>
              <a:t>(long)];</a:t>
            </a:r>
            <a:endParaRPr lang="zh-CN" altLang="zh-CN" sz="2000" dirty="0">
              <a:solidFill>
                <a:srgbClr val="00206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7786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进程的描述</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746941"/>
          </a:xfrm>
          <a:prstGeom prst="rect">
            <a:avLst/>
          </a:prstGeom>
        </p:spPr>
        <p:txBody>
          <a:bodyPr wrap="square">
            <a:spAutoFit/>
          </a:bodyPr>
          <a:lstStyle/>
          <a:p>
            <a:pPr>
              <a:lnSpc>
                <a:spcPct val="150000"/>
              </a:lnSpc>
            </a:pPr>
            <a:r>
              <a:rPr lang="en-US" altLang="zh-CN" sz="2400" dirty="0">
                <a:solidFill>
                  <a:srgbClr val="34A509"/>
                </a:solidFill>
                <a:latin typeface="微软雅黑" panose="020B0503020204020204" pitchFamily="34" charset="-122"/>
                <a:ea typeface="微软雅黑" panose="020B0503020204020204" pitchFamily="34" charset="-122"/>
              </a:rPr>
              <a:t> 4</a:t>
            </a:r>
            <a:r>
              <a:rPr lang="zh-CN" altLang="en-US" sz="2400" dirty="0">
                <a:solidFill>
                  <a:srgbClr val="34A509"/>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34A509"/>
                </a:solidFill>
                <a:latin typeface="微软雅黑" panose="020B0503020204020204" pitchFamily="34" charset="-122"/>
                <a:ea typeface="微软雅黑" panose="020B0503020204020204" pitchFamily="34" charset="-122"/>
              </a:rPr>
              <a:t>task_struct</a:t>
            </a:r>
            <a:r>
              <a:rPr lang="en-US" altLang="zh-CN" sz="2400" dirty="0">
                <a:solidFill>
                  <a:srgbClr val="34A509"/>
                </a:solidFill>
                <a:latin typeface="微软雅黑" panose="020B0503020204020204" pitchFamily="34" charset="-122"/>
                <a:ea typeface="微软雅黑" panose="020B0503020204020204" pitchFamily="34" charset="-122"/>
              </a:rPr>
              <a:t> </a:t>
            </a:r>
            <a:r>
              <a:rPr lang="zh-CN" altLang="en-US" sz="2400" dirty="0">
                <a:solidFill>
                  <a:srgbClr val="34A509"/>
                </a:solidFill>
                <a:latin typeface="微软雅黑" panose="020B0503020204020204" pitchFamily="34" charset="-122"/>
                <a:ea typeface="微软雅黑" panose="020B0503020204020204" pitchFamily="34" charset="-122"/>
              </a:rPr>
              <a:t>包含的内容</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1</a:t>
            </a:r>
            <a:r>
              <a:rPr lang="zh-CN" altLang="en-US" sz="2000" dirty="0">
                <a:solidFill>
                  <a:srgbClr val="FF0000"/>
                </a:solidFill>
                <a:latin typeface="微软雅黑" panose="020B0503020204020204" pitchFamily="34" charset="-122"/>
                <a:ea typeface="微软雅黑" panose="020B0503020204020204" pitchFamily="34" charset="-122"/>
              </a:rPr>
              <a:t>、进程标⽰符（</a:t>
            </a:r>
            <a:r>
              <a:rPr lang="en-US" altLang="zh-CN" sz="2000" dirty="0">
                <a:solidFill>
                  <a:srgbClr val="FF0000"/>
                </a:solidFill>
                <a:latin typeface="微软雅黑" panose="020B0503020204020204" pitchFamily="34" charset="-122"/>
                <a:ea typeface="微软雅黑" panose="020B0503020204020204" pitchFamily="34" charset="-122"/>
              </a:rPr>
              <a:t>PID</a:t>
            </a:r>
            <a:r>
              <a:rPr lang="zh-CN" altLang="en-US" sz="2000" dirty="0">
                <a:solidFill>
                  <a:srgbClr val="FF0000"/>
                </a:solidFill>
                <a:latin typeface="微软雅黑" panose="020B0503020204020204" pitchFamily="34" charset="-122"/>
                <a:ea typeface="微软雅黑" panose="020B0503020204020204" pitchFamily="34" charset="-122"/>
              </a:rPr>
              <a:t>）：描述本进程的唯⼀标⽰符，⽤来区别其他进程。</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pid_t</a:t>
            </a: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pid</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zh-CN" sz="2000" dirty="0">
                <a:solidFill>
                  <a:srgbClr val="A01761"/>
                </a:solidFill>
                <a:latin typeface="微软雅黑" panose="020B0503020204020204" pitchFamily="34" charset="-122"/>
                <a:ea typeface="微软雅黑" panose="020B0503020204020204" pitchFamily="34" charset="-122"/>
              </a:rPr>
              <a:t>这个是进程号</a:t>
            </a: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pid_t</a:t>
            </a: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tgid</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zh-CN" sz="2000" dirty="0">
                <a:solidFill>
                  <a:srgbClr val="A01761"/>
                </a:solidFill>
                <a:latin typeface="微软雅黑" panose="020B0503020204020204" pitchFamily="34" charset="-122"/>
                <a:ea typeface="微软雅黑" panose="020B0503020204020204" pitchFamily="34" charset="-122"/>
              </a:rPr>
              <a:t>这个是进程组号</a:t>
            </a: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pid_t</a:t>
            </a: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Uid</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zh-CN" sz="2000" dirty="0">
                <a:solidFill>
                  <a:srgbClr val="A01761"/>
                </a:solidFill>
                <a:latin typeface="微软雅黑" panose="020B0503020204020204" pitchFamily="34" charset="-122"/>
                <a:ea typeface="微软雅黑" panose="020B0503020204020204" pitchFamily="34" charset="-122"/>
              </a:rPr>
              <a:t>用户标识符</a:t>
            </a: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zh-CN" altLang="en-US" dirty="0"/>
              <a:t>          </a:t>
            </a:r>
            <a:r>
              <a:rPr lang="zh-CN" altLang="en-US" sz="2000" dirty="0">
                <a:solidFill>
                  <a:srgbClr val="FF0000"/>
                </a:solidFill>
                <a:latin typeface="微软雅黑" panose="020B0503020204020204" pitchFamily="34" charset="-122"/>
                <a:ea typeface="微软雅黑" panose="020B0503020204020204" pitchFamily="34" charset="-122"/>
              </a:rPr>
              <a:t>在</a:t>
            </a:r>
            <a:r>
              <a:rPr lang="en-US" altLang="zh-CN" sz="2000" dirty="0">
                <a:solidFill>
                  <a:srgbClr val="FF0000"/>
                </a:solidFill>
                <a:latin typeface="微软雅黑" panose="020B0503020204020204" pitchFamily="34" charset="-122"/>
                <a:ea typeface="微软雅黑" panose="020B0503020204020204" pitchFamily="34" charset="-122"/>
              </a:rPr>
              <a:t>Linux</a:t>
            </a:r>
            <a:r>
              <a:rPr lang="zh-CN" altLang="en-US" sz="2000" dirty="0">
                <a:solidFill>
                  <a:srgbClr val="FF0000"/>
                </a:solidFill>
                <a:latin typeface="微软雅黑" panose="020B0503020204020204" pitchFamily="34" charset="-122"/>
                <a:ea typeface="微软雅黑" panose="020B0503020204020204" pitchFamily="34" charset="-122"/>
              </a:rPr>
              <a:t>系统中，一个线程组中的所有线程使用和该线程组的领头线程（该组中的第一个轻量级进程）相同的</a:t>
            </a:r>
            <a:r>
              <a:rPr lang="en-US" altLang="zh-CN" sz="2000" dirty="0">
                <a:solidFill>
                  <a:srgbClr val="FF0000"/>
                </a:solidFill>
                <a:latin typeface="微软雅黑" panose="020B0503020204020204" pitchFamily="34" charset="-122"/>
                <a:ea typeface="微软雅黑" panose="020B0503020204020204" pitchFamily="34" charset="-122"/>
              </a:rPr>
              <a:t>PID</a:t>
            </a:r>
            <a:r>
              <a:rPr lang="zh-CN" altLang="en-US" sz="2000" dirty="0">
                <a:solidFill>
                  <a:srgbClr val="FF0000"/>
                </a:solidFill>
                <a:latin typeface="微软雅黑" panose="020B0503020204020204" pitchFamily="34" charset="-122"/>
                <a:ea typeface="微软雅黑" panose="020B0503020204020204" pitchFamily="34" charset="-122"/>
              </a:rPr>
              <a:t>，并被存放在</a:t>
            </a:r>
            <a:r>
              <a:rPr lang="en-US" altLang="zh-CN" sz="2000" dirty="0" err="1">
                <a:solidFill>
                  <a:srgbClr val="FF0000"/>
                </a:solidFill>
                <a:latin typeface="微软雅黑" panose="020B0503020204020204" pitchFamily="34" charset="-122"/>
                <a:ea typeface="微软雅黑" panose="020B0503020204020204" pitchFamily="34" charset="-122"/>
              </a:rPr>
              <a:t>tgid</a:t>
            </a:r>
            <a:r>
              <a:rPr lang="zh-CN" altLang="en-US" sz="2000" dirty="0">
                <a:solidFill>
                  <a:srgbClr val="FF0000"/>
                </a:solidFill>
                <a:latin typeface="微软雅黑" panose="020B0503020204020204" pitchFamily="34" charset="-122"/>
                <a:ea typeface="微软雅黑" panose="020B0503020204020204" pitchFamily="34" charset="-122"/>
              </a:rPr>
              <a:t>成员中。只有线程组的领头线程的</a:t>
            </a:r>
            <a:r>
              <a:rPr lang="en-US" altLang="zh-CN" sz="2000" dirty="0" err="1">
                <a:solidFill>
                  <a:srgbClr val="FF0000"/>
                </a:solidFill>
                <a:latin typeface="微软雅黑" panose="020B0503020204020204" pitchFamily="34" charset="-122"/>
                <a:ea typeface="微软雅黑" panose="020B0503020204020204" pitchFamily="34" charset="-122"/>
              </a:rPr>
              <a:t>pid</a:t>
            </a:r>
            <a:r>
              <a:rPr lang="zh-CN" altLang="en-US" sz="2000" dirty="0">
                <a:solidFill>
                  <a:srgbClr val="FF0000"/>
                </a:solidFill>
                <a:latin typeface="微软雅黑" panose="020B0503020204020204" pitchFamily="34" charset="-122"/>
                <a:ea typeface="微软雅黑" panose="020B0503020204020204" pitchFamily="34" charset="-122"/>
              </a:rPr>
              <a:t>成员才会被设置为与</a:t>
            </a:r>
            <a:r>
              <a:rPr lang="en-US" altLang="zh-CN" sz="2000" dirty="0" err="1">
                <a:solidFill>
                  <a:srgbClr val="FF0000"/>
                </a:solidFill>
                <a:latin typeface="微软雅黑" panose="020B0503020204020204" pitchFamily="34" charset="-122"/>
                <a:ea typeface="微软雅黑" panose="020B0503020204020204" pitchFamily="34" charset="-122"/>
              </a:rPr>
              <a:t>tgid</a:t>
            </a:r>
            <a:r>
              <a:rPr lang="zh-CN" altLang="en-US" sz="2000" dirty="0">
                <a:solidFill>
                  <a:srgbClr val="FF0000"/>
                </a:solidFill>
                <a:latin typeface="微软雅黑" panose="020B0503020204020204" pitchFamily="34" charset="-122"/>
                <a:ea typeface="微软雅黑" panose="020B0503020204020204" pitchFamily="34" charset="-122"/>
              </a:rPr>
              <a:t>相同的值。</a:t>
            </a:r>
            <a:endParaRPr lang="zh-CN"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11122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6582</TotalTime>
  <Words>4588</Words>
  <Application>Microsoft Office PowerPoint</Application>
  <PresentationFormat>宽屏</PresentationFormat>
  <Paragraphs>405</Paragraphs>
  <Slides>41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41</vt:i4>
      </vt:variant>
    </vt:vector>
  </HeadingPairs>
  <TitlesOfParts>
    <vt:vector size="52" baseType="lpstr">
      <vt:lpstr>DengXian</vt:lpstr>
      <vt:lpstr>DengXian Light</vt:lpstr>
      <vt:lpstr>SimHei</vt:lpstr>
      <vt:lpstr>SimSun</vt:lpstr>
      <vt:lpstr>Microsoft YaHei</vt:lpstr>
      <vt:lpstr>Microsoft YaHei</vt:lpstr>
      <vt:lpstr>Arial</vt:lpstr>
      <vt:lpstr>Times New Roman</vt:lpstr>
      <vt:lpstr>Wingdings</vt:lpstr>
      <vt:lpstr>Office 主题</vt:lpstr>
      <vt:lpstr>默认设计模板</vt:lpstr>
      <vt:lpstr> </vt:lpstr>
      <vt:lpstr>第六章 进程的描述和进程的创建</vt:lpstr>
      <vt:lpstr>PowerPoint 演示文稿</vt:lpstr>
      <vt:lpstr>PowerPoint 演示文稿</vt:lpstr>
      <vt:lpstr>PowerPoint 演示文稿</vt:lpstr>
      <vt:lpstr>PowerPoint 演示文稿</vt:lpstr>
      <vt:lpstr> 第一节 进程的描述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Long X</cp:lastModifiedBy>
  <cp:revision>555</cp:revision>
  <dcterms:created xsi:type="dcterms:W3CDTF">2019-02-22T02:53:30Z</dcterms:created>
  <dcterms:modified xsi:type="dcterms:W3CDTF">2023-12-25T01:37:59Z</dcterms:modified>
</cp:coreProperties>
</file>