
<file path=[Content_Types].xml><?xml version="1.0" encoding="utf-8"?>
<Types xmlns="http://schemas.openxmlformats.org/package/2006/content-types">
  <Default Extension="jpeg" ContentType="image/jpeg"/>
  <Default Extension="jp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media/image10.jpg" ContentType="image/jpeg"/>
  <Override PartName="/ppt/media/image13.jpg" ContentType="image/jpe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Lst>
  <p:notesMasterIdLst>
    <p:notesMasterId r:id="rId40"/>
  </p:notesMasterIdLst>
  <p:sldIdLst>
    <p:sldId id="259" r:id="rId3"/>
    <p:sldId id="260" r:id="rId4"/>
    <p:sldId id="376" r:id="rId5"/>
    <p:sldId id="424" r:id="rId6"/>
    <p:sldId id="425" r:id="rId7"/>
    <p:sldId id="321" r:id="rId8"/>
    <p:sldId id="426" r:id="rId9"/>
    <p:sldId id="459" r:id="rId10"/>
    <p:sldId id="460" r:id="rId11"/>
    <p:sldId id="461" r:id="rId12"/>
    <p:sldId id="462" r:id="rId13"/>
    <p:sldId id="463" r:id="rId14"/>
    <p:sldId id="464" r:id="rId15"/>
    <p:sldId id="465" r:id="rId16"/>
    <p:sldId id="427" r:id="rId17"/>
    <p:sldId id="466" r:id="rId18"/>
    <p:sldId id="467" r:id="rId19"/>
    <p:sldId id="468" r:id="rId20"/>
    <p:sldId id="469" r:id="rId21"/>
    <p:sldId id="471" r:id="rId22"/>
    <p:sldId id="472" r:id="rId23"/>
    <p:sldId id="473" r:id="rId24"/>
    <p:sldId id="474" r:id="rId25"/>
    <p:sldId id="475" r:id="rId26"/>
    <p:sldId id="476" r:id="rId27"/>
    <p:sldId id="477" r:id="rId28"/>
    <p:sldId id="478" r:id="rId29"/>
    <p:sldId id="479" r:id="rId30"/>
    <p:sldId id="480" r:id="rId31"/>
    <p:sldId id="481" r:id="rId32"/>
    <p:sldId id="482" r:id="rId33"/>
    <p:sldId id="483" r:id="rId34"/>
    <p:sldId id="484" r:id="rId35"/>
    <p:sldId id="485" r:id="rId36"/>
    <p:sldId id="486" r:id="rId37"/>
    <p:sldId id="487" r:id="rId38"/>
    <p:sldId id="488" r:id="rId3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C68FF084-A640-7A47-B87C-8E8ADF2AE38E}">
          <p14:sldIdLst>
            <p14:sldId id="259"/>
            <p14:sldId id="260"/>
            <p14:sldId id="376"/>
            <p14:sldId id="424"/>
            <p14:sldId id="425"/>
            <p14:sldId id="321"/>
            <p14:sldId id="426"/>
            <p14:sldId id="459"/>
            <p14:sldId id="460"/>
            <p14:sldId id="461"/>
            <p14:sldId id="462"/>
            <p14:sldId id="463"/>
            <p14:sldId id="464"/>
            <p14:sldId id="465"/>
            <p14:sldId id="427"/>
            <p14:sldId id="466"/>
            <p14:sldId id="467"/>
            <p14:sldId id="468"/>
            <p14:sldId id="469"/>
            <p14:sldId id="471"/>
            <p14:sldId id="472"/>
            <p14:sldId id="473"/>
            <p14:sldId id="474"/>
            <p14:sldId id="475"/>
            <p14:sldId id="476"/>
            <p14:sldId id="477"/>
            <p14:sldId id="478"/>
            <p14:sldId id="479"/>
            <p14:sldId id="480"/>
            <p14:sldId id="481"/>
            <p14:sldId id="482"/>
            <p14:sldId id="483"/>
            <p14:sldId id="484"/>
            <p14:sldId id="485"/>
            <p14:sldId id="486"/>
            <p14:sldId id="487"/>
            <p14:sldId id="488"/>
          </p14:sldIdLst>
        </p14:section>
        <p14:section name="无标题节" id="{55784F99-31D1-7B4C-BCEF-2C694B645093}">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用户" initials="Office" lastIdx="3"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A509"/>
    <a:srgbClr val="A01761"/>
    <a:srgbClr val="DA8403"/>
    <a:srgbClr val="DF0A8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067"/>
    <p:restoredTop sz="94666"/>
  </p:normalViewPr>
  <p:slideViewPr>
    <p:cSldViewPr snapToGrid="0" snapToObjects="1">
      <p:cViewPr varScale="1">
        <p:scale>
          <a:sx n="96" d="100"/>
          <a:sy n="96" d="100"/>
        </p:scale>
        <p:origin x="8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0" Type="http://schemas.openxmlformats.org/officeDocument/2006/relationships/slide" Target="slides/slide18.xml"/><Relationship Id="rId41"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914B7F-F836-7B43-BED4-F08362FABF4E}" type="datetimeFigureOut">
              <a:rPr kumimoji="1" lang="zh-CN" altLang="en-US" smtClean="0"/>
              <a:t>2023/12/25</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E3258F-F022-364E-A186-CDF03B835730}" type="slidenum">
              <a:rPr kumimoji="1" lang="zh-CN" altLang="en-US" smtClean="0"/>
              <a:t>‹#›</a:t>
            </a:fld>
            <a:endParaRPr kumimoji="1" lang="zh-CN" altLang="en-US"/>
          </a:p>
        </p:txBody>
      </p:sp>
    </p:spTree>
    <p:extLst>
      <p:ext uri="{BB962C8B-B14F-4D97-AF65-F5344CB8AC3E}">
        <p14:creationId xmlns:p14="http://schemas.microsoft.com/office/powerpoint/2010/main" val="664047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p:cNvSpPr>
            <a:spLocks noGrp="1"/>
          </p:cNvSpPr>
          <p:nvPr>
            <p:ph type="dt" sz="half" idx="10"/>
          </p:nvPr>
        </p:nvSpPr>
        <p:spPr/>
        <p:txBody>
          <a:bodyPr/>
          <a:lstStyle/>
          <a:p>
            <a:fld id="{D42440B7-0218-5346-8BA0-30614883D43E}" type="datetimeFigureOut">
              <a:rPr kumimoji="1" lang="zh-CN" altLang="en-US" smtClean="0"/>
              <a:t>2023/12/25</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1A526DCA-0120-DD4A-9C11-1583C86A6112}" type="slidenum">
              <a:rPr kumimoji="1" lang="zh-CN" altLang="en-US" smtClean="0"/>
              <a:t>‹#›</a:t>
            </a:fld>
            <a:endParaRPr kumimoji="1" lang="zh-CN" altLang="en-US"/>
          </a:p>
        </p:txBody>
      </p:sp>
    </p:spTree>
    <p:extLst>
      <p:ext uri="{BB962C8B-B14F-4D97-AF65-F5344CB8AC3E}">
        <p14:creationId xmlns:p14="http://schemas.microsoft.com/office/powerpoint/2010/main" val="7456234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竖排文本占位符 2"/>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D42440B7-0218-5346-8BA0-30614883D43E}" type="datetimeFigureOut">
              <a:rPr kumimoji="1" lang="zh-CN" altLang="en-US" smtClean="0"/>
              <a:t>2023/12/25</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1A526DCA-0120-DD4A-9C11-1583C86A6112}" type="slidenum">
              <a:rPr kumimoji="1" lang="zh-CN" altLang="en-US" smtClean="0"/>
              <a:t>‹#›</a:t>
            </a:fld>
            <a:endParaRPr kumimoji="1" lang="zh-CN" altLang="en-US"/>
          </a:p>
        </p:txBody>
      </p:sp>
    </p:spTree>
    <p:extLst>
      <p:ext uri="{BB962C8B-B14F-4D97-AF65-F5344CB8AC3E}">
        <p14:creationId xmlns:p14="http://schemas.microsoft.com/office/powerpoint/2010/main" val="7606418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本占位符 2"/>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D42440B7-0218-5346-8BA0-30614883D43E}" type="datetimeFigureOut">
              <a:rPr kumimoji="1" lang="zh-CN" altLang="en-US" smtClean="0"/>
              <a:t>2023/12/25</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1A526DCA-0120-DD4A-9C11-1583C86A6112}" type="slidenum">
              <a:rPr kumimoji="1" lang="zh-CN" altLang="en-US" smtClean="0"/>
              <a:t>‹#›</a:t>
            </a:fld>
            <a:endParaRPr kumimoji="1" lang="zh-CN" altLang="en-US"/>
          </a:p>
        </p:txBody>
      </p:sp>
    </p:spTree>
    <p:extLst>
      <p:ext uri="{BB962C8B-B14F-4D97-AF65-F5344CB8AC3E}">
        <p14:creationId xmlns:p14="http://schemas.microsoft.com/office/powerpoint/2010/main" val="1372374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a:extLst>
              <a:ext uri="{FF2B5EF4-FFF2-40B4-BE49-F238E27FC236}">
                <a16:creationId xmlns:a16="http://schemas.microsoft.com/office/drawing/2014/main" id="{8B2D23C2-829F-4051-9879-7557B87B34B1}"/>
              </a:ext>
            </a:extLst>
          </p:cNvPr>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a:extLst>
              <a:ext uri="{FF2B5EF4-FFF2-40B4-BE49-F238E27FC236}">
                <a16:creationId xmlns:a16="http://schemas.microsoft.com/office/drawing/2014/main" id="{D7AA6383-565C-4EF1-B4D4-485378673AEB}"/>
              </a:ext>
            </a:extLst>
          </p:cNvPr>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a:extLst>
              <a:ext uri="{FF2B5EF4-FFF2-40B4-BE49-F238E27FC236}">
                <a16:creationId xmlns:a16="http://schemas.microsoft.com/office/drawing/2014/main" id="{442C13DA-D9BC-431D-A8E6-ED6E57445E8A}"/>
              </a:ext>
            </a:extLst>
          </p:cNvPr>
          <p:cNvSpPr>
            <a:spLocks noGrp="1" noChangeArrowheads="1"/>
          </p:cNvSpPr>
          <p:nvPr>
            <p:ph type="sldNum" sz="quarter" idx="12"/>
          </p:nvPr>
        </p:nvSpPr>
        <p:spPr>
          <a:ln/>
        </p:spPr>
        <p:txBody>
          <a:bodyPr/>
          <a:lstStyle>
            <a:lvl1pPr>
              <a:defRPr/>
            </a:lvl1pPr>
          </a:lstStyle>
          <a:p>
            <a:pPr>
              <a:defRPr/>
            </a:pPr>
            <a:fld id="{4D20CDA9-EA83-4648-B44A-505B93BA790F}" type="slidenum">
              <a:rPr lang="en-US" altLang="zh-CN">
                <a:solidFill>
                  <a:srgbClr val="000000"/>
                </a:solidFill>
              </a:rPr>
              <a:pPr>
                <a:defRPr/>
              </a:pPr>
              <a:t>‹#›</a:t>
            </a:fld>
            <a:endParaRPr lang="en-US" altLang="zh-CN">
              <a:solidFill>
                <a:srgbClr val="000000"/>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8B2D23C2-829F-4051-9879-7557B87B34B1}"/>
              </a:ext>
            </a:extLst>
          </p:cNvPr>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a:extLst>
              <a:ext uri="{FF2B5EF4-FFF2-40B4-BE49-F238E27FC236}">
                <a16:creationId xmlns:a16="http://schemas.microsoft.com/office/drawing/2014/main" id="{D7AA6383-565C-4EF1-B4D4-485378673AEB}"/>
              </a:ext>
            </a:extLst>
          </p:cNvPr>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a:extLst>
              <a:ext uri="{FF2B5EF4-FFF2-40B4-BE49-F238E27FC236}">
                <a16:creationId xmlns:a16="http://schemas.microsoft.com/office/drawing/2014/main" id="{442C13DA-D9BC-431D-A8E6-ED6E57445E8A}"/>
              </a:ext>
            </a:extLst>
          </p:cNvPr>
          <p:cNvSpPr>
            <a:spLocks noGrp="1" noChangeArrowheads="1"/>
          </p:cNvSpPr>
          <p:nvPr>
            <p:ph type="sldNum" sz="quarter" idx="12"/>
          </p:nvPr>
        </p:nvSpPr>
        <p:spPr>
          <a:ln/>
        </p:spPr>
        <p:txBody>
          <a:bodyPr/>
          <a:lstStyle>
            <a:lvl1pPr>
              <a:defRPr/>
            </a:lvl1pPr>
          </a:lstStyle>
          <a:p>
            <a:pPr>
              <a:defRPr/>
            </a:pPr>
            <a:fld id="{BF48F3BC-61C3-1C4C-A720-68BB4A071645}" type="slidenum">
              <a:rPr lang="en-US" altLang="zh-CN">
                <a:solidFill>
                  <a:srgbClr val="000000"/>
                </a:solidFill>
              </a:rPr>
              <a:pPr>
                <a:defRPr/>
              </a:pPr>
              <a:t>‹#›</a:t>
            </a:fld>
            <a:endParaRPr lang="en-US" altLang="zh-CN">
              <a:solidFill>
                <a:srgbClr val="000000"/>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a:extLst>
              <a:ext uri="{FF2B5EF4-FFF2-40B4-BE49-F238E27FC236}">
                <a16:creationId xmlns:a16="http://schemas.microsoft.com/office/drawing/2014/main" id="{8B2D23C2-829F-4051-9879-7557B87B34B1}"/>
              </a:ext>
            </a:extLst>
          </p:cNvPr>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a:extLst>
              <a:ext uri="{FF2B5EF4-FFF2-40B4-BE49-F238E27FC236}">
                <a16:creationId xmlns:a16="http://schemas.microsoft.com/office/drawing/2014/main" id="{D7AA6383-565C-4EF1-B4D4-485378673AEB}"/>
              </a:ext>
            </a:extLst>
          </p:cNvPr>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a:extLst>
              <a:ext uri="{FF2B5EF4-FFF2-40B4-BE49-F238E27FC236}">
                <a16:creationId xmlns:a16="http://schemas.microsoft.com/office/drawing/2014/main" id="{442C13DA-D9BC-431D-A8E6-ED6E57445E8A}"/>
              </a:ext>
            </a:extLst>
          </p:cNvPr>
          <p:cNvSpPr>
            <a:spLocks noGrp="1" noChangeArrowheads="1"/>
          </p:cNvSpPr>
          <p:nvPr>
            <p:ph type="sldNum" sz="quarter" idx="12"/>
          </p:nvPr>
        </p:nvSpPr>
        <p:spPr>
          <a:ln/>
        </p:spPr>
        <p:txBody>
          <a:bodyPr/>
          <a:lstStyle>
            <a:lvl1pPr>
              <a:defRPr/>
            </a:lvl1pPr>
          </a:lstStyle>
          <a:p>
            <a:pPr>
              <a:defRPr/>
            </a:pPr>
            <a:fld id="{1F325138-4E09-F04F-98BF-E84E695B4782}" type="slidenum">
              <a:rPr lang="en-US" altLang="zh-CN">
                <a:solidFill>
                  <a:srgbClr val="000000"/>
                </a:solidFill>
              </a:rPr>
              <a:pPr>
                <a:defRPr/>
              </a:pPr>
              <a:t>‹#›</a:t>
            </a:fld>
            <a:endParaRPr lang="en-US" altLang="zh-CN">
              <a:solidFill>
                <a:srgbClr val="000000"/>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24417" y="836613"/>
            <a:ext cx="5384800" cy="52181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212417" y="836613"/>
            <a:ext cx="5384800" cy="52181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8B2D23C2-829F-4051-9879-7557B87B34B1}"/>
              </a:ext>
            </a:extLst>
          </p:cNvPr>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a:extLst>
              <a:ext uri="{FF2B5EF4-FFF2-40B4-BE49-F238E27FC236}">
                <a16:creationId xmlns:a16="http://schemas.microsoft.com/office/drawing/2014/main" id="{D7AA6383-565C-4EF1-B4D4-485378673AEB}"/>
              </a:ext>
            </a:extLst>
          </p:cNvPr>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a:extLst>
              <a:ext uri="{FF2B5EF4-FFF2-40B4-BE49-F238E27FC236}">
                <a16:creationId xmlns:a16="http://schemas.microsoft.com/office/drawing/2014/main" id="{442C13DA-D9BC-431D-A8E6-ED6E57445E8A}"/>
              </a:ext>
            </a:extLst>
          </p:cNvPr>
          <p:cNvSpPr>
            <a:spLocks noGrp="1" noChangeArrowheads="1"/>
          </p:cNvSpPr>
          <p:nvPr>
            <p:ph type="sldNum" sz="quarter" idx="12"/>
          </p:nvPr>
        </p:nvSpPr>
        <p:spPr>
          <a:ln/>
        </p:spPr>
        <p:txBody>
          <a:bodyPr/>
          <a:lstStyle>
            <a:lvl1pPr>
              <a:defRPr/>
            </a:lvl1pPr>
          </a:lstStyle>
          <a:p>
            <a:pPr>
              <a:defRPr/>
            </a:pPr>
            <a:fld id="{5EBB496E-2DD8-404B-84BD-37551BE40D56}" type="slidenum">
              <a:rPr lang="en-US" altLang="zh-CN">
                <a:solidFill>
                  <a:srgbClr val="000000"/>
                </a:solidFill>
              </a:rPr>
              <a:pPr>
                <a:defRPr/>
              </a:pPr>
              <a:t>‹#›</a:t>
            </a:fld>
            <a:endParaRPr lang="en-US" altLang="zh-CN">
              <a:solidFill>
                <a:srgbClr val="000000"/>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a:extLst>
              <a:ext uri="{FF2B5EF4-FFF2-40B4-BE49-F238E27FC236}">
                <a16:creationId xmlns:a16="http://schemas.microsoft.com/office/drawing/2014/main" id="{8B2D23C2-829F-4051-9879-7557B87B34B1}"/>
              </a:ext>
            </a:extLst>
          </p:cNvPr>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8" name="Rectangle 5">
            <a:extLst>
              <a:ext uri="{FF2B5EF4-FFF2-40B4-BE49-F238E27FC236}">
                <a16:creationId xmlns:a16="http://schemas.microsoft.com/office/drawing/2014/main" id="{D7AA6383-565C-4EF1-B4D4-485378673AEB}"/>
              </a:ext>
            </a:extLst>
          </p:cNvPr>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9" name="Rectangle 6">
            <a:extLst>
              <a:ext uri="{FF2B5EF4-FFF2-40B4-BE49-F238E27FC236}">
                <a16:creationId xmlns:a16="http://schemas.microsoft.com/office/drawing/2014/main" id="{442C13DA-D9BC-431D-A8E6-ED6E57445E8A}"/>
              </a:ext>
            </a:extLst>
          </p:cNvPr>
          <p:cNvSpPr>
            <a:spLocks noGrp="1" noChangeArrowheads="1"/>
          </p:cNvSpPr>
          <p:nvPr>
            <p:ph type="sldNum" sz="quarter" idx="12"/>
          </p:nvPr>
        </p:nvSpPr>
        <p:spPr>
          <a:ln/>
        </p:spPr>
        <p:txBody>
          <a:bodyPr/>
          <a:lstStyle>
            <a:lvl1pPr>
              <a:defRPr/>
            </a:lvl1pPr>
          </a:lstStyle>
          <a:p>
            <a:pPr>
              <a:defRPr/>
            </a:pPr>
            <a:fld id="{CD5B33BA-C589-3B47-B368-D55770FA7E0B}" type="slidenum">
              <a:rPr lang="en-US" altLang="zh-CN">
                <a:solidFill>
                  <a:srgbClr val="000000"/>
                </a:solidFill>
              </a:rPr>
              <a:pPr>
                <a:defRPr/>
              </a:pPr>
              <a:t>‹#›</a:t>
            </a:fld>
            <a:endParaRPr lang="en-US" altLang="zh-CN">
              <a:solidFill>
                <a:srgbClr val="000000"/>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a:extLst>
              <a:ext uri="{FF2B5EF4-FFF2-40B4-BE49-F238E27FC236}">
                <a16:creationId xmlns:a16="http://schemas.microsoft.com/office/drawing/2014/main" id="{8B2D23C2-829F-4051-9879-7557B87B34B1}"/>
              </a:ext>
            </a:extLst>
          </p:cNvPr>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4" name="Rectangle 5">
            <a:extLst>
              <a:ext uri="{FF2B5EF4-FFF2-40B4-BE49-F238E27FC236}">
                <a16:creationId xmlns:a16="http://schemas.microsoft.com/office/drawing/2014/main" id="{D7AA6383-565C-4EF1-B4D4-485378673AEB}"/>
              </a:ext>
            </a:extLst>
          </p:cNvPr>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5" name="Rectangle 6">
            <a:extLst>
              <a:ext uri="{FF2B5EF4-FFF2-40B4-BE49-F238E27FC236}">
                <a16:creationId xmlns:a16="http://schemas.microsoft.com/office/drawing/2014/main" id="{442C13DA-D9BC-431D-A8E6-ED6E57445E8A}"/>
              </a:ext>
            </a:extLst>
          </p:cNvPr>
          <p:cNvSpPr>
            <a:spLocks noGrp="1" noChangeArrowheads="1"/>
          </p:cNvSpPr>
          <p:nvPr>
            <p:ph type="sldNum" sz="quarter" idx="12"/>
          </p:nvPr>
        </p:nvSpPr>
        <p:spPr>
          <a:ln/>
        </p:spPr>
        <p:txBody>
          <a:bodyPr/>
          <a:lstStyle>
            <a:lvl1pPr>
              <a:defRPr/>
            </a:lvl1pPr>
          </a:lstStyle>
          <a:p>
            <a:pPr>
              <a:defRPr/>
            </a:pPr>
            <a:fld id="{B32360CB-1AB3-0A4E-837E-E66FCC096B97}" type="slidenum">
              <a:rPr lang="en-US" altLang="zh-CN">
                <a:solidFill>
                  <a:srgbClr val="000000"/>
                </a:solidFill>
              </a:rPr>
              <a:pPr>
                <a:defRPr/>
              </a:pPr>
              <a:t>‹#›</a:t>
            </a:fld>
            <a:endParaRPr lang="en-US" altLang="zh-CN">
              <a:solidFill>
                <a:srgbClr val="000000"/>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8B2D23C2-829F-4051-9879-7557B87B34B1}"/>
              </a:ext>
            </a:extLst>
          </p:cNvPr>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3" name="Rectangle 5">
            <a:extLst>
              <a:ext uri="{FF2B5EF4-FFF2-40B4-BE49-F238E27FC236}">
                <a16:creationId xmlns:a16="http://schemas.microsoft.com/office/drawing/2014/main" id="{D7AA6383-565C-4EF1-B4D4-485378673AEB}"/>
              </a:ext>
            </a:extLst>
          </p:cNvPr>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4" name="Rectangle 6">
            <a:extLst>
              <a:ext uri="{FF2B5EF4-FFF2-40B4-BE49-F238E27FC236}">
                <a16:creationId xmlns:a16="http://schemas.microsoft.com/office/drawing/2014/main" id="{442C13DA-D9BC-431D-A8E6-ED6E57445E8A}"/>
              </a:ext>
            </a:extLst>
          </p:cNvPr>
          <p:cNvSpPr>
            <a:spLocks noGrp="1" noChangeArrowheads="1"/>
          </p:cNvSpPr>
          <p:nvPr>
            <p:ph type="sldNum" sz="quarter" idx="12"/>
          </p:nvPr>
        </p:nvSpPr>
        <p:spPr>
          <a:ln/>
        </p:spPr>
        <p:txBody>
          <a:bodyPr/>
          <a:lstStyle>
            <a:lvl1pPr>
              <a:defRPr/>
            </a:lvl1pPr>
          </a:lstStyle>
          <a:p>
            <a:pPr>
              <a:defRPr/>
            </a:pPr>
            <a:fld id="{1180CDC4-50A4-644B-BBF4-B19CFC0F1F43}" type="slidenum">
              <a:rPr lang="en-US" altLang="zh-CN">
                <a:solidFill>
                  <a:srgbClr val="000000"/>
                </a:solidFill>
              </a:rPr>
              <a:pPr>
                <a:defRPr/>
              </a:pPr>
              <a:t>‹#›</a:t>
            </a:fld>
            <a:endParaRPr lang="en-US" altLang="zh-CN">
              <a:solidFill>
                <a:srgbClr val="000000"/>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8B2D23C2-829F-4051-9879-7557B87B34B1}"/>
              </a:ext>
            </a:extLst>
          </p:cNvPr>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a:extLst>
              <a:ext uri="{FF2B5EF4-FFF2-40B4-BE49-F238E27FC236}">
                <a16:creationId xmlns:a16="http://schemas.microsoft.com/office/drawing/2014/main" id="{D7AA6383-565C-4EF1-B4D4-485378673AEB}"/>
              </a:ext>
            </a:extLst>
          </p:cNvPr>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a:extLst>
              <a:ext uri="{FF2B5EF4-FFF2-40B4-BE49-F238E27FC236}">
                <a16:creationId xmlns:a16="http://schemas.microsoft.com/office/drawing/2014/main" id="{442C13DA-D9BC-431D-A8E6-ED6E57445E8A}"/>
              </a:ext>
            </a:extLst>
          </p:cNvPr>
          <p:cNvSpPr>
            <a:spLocks noGrp="1" noChangeArrowheads="1"/>
          </p:cNvSpPr>
          <p:nvPr>
            <p:ph type="sldNum" sz="quarter" idx="12"/>
          </p:nvPr>
        </p:nvSpPr>
        <p:spPr>
          <a:ln/>
        </p:spPr>
        <p:txBody>
          <a:bodyPr/>
          <a:lstStyle>
            <a:lvl1pPr>
              <a:defRPr/>
            </a:lvl1pPr>
          </a:lstStyle>
          <a:p>
            <a:pPr>
              <a:defRPr/>
            </a:pPr>
            <a:fld id="{6E7D18BE-EAD6-CA4E-9F2D-E62C6BF57198}" type="slidenum">
              <a:rPr lang="en-US" altLang="zh-CN">
                <a:solidFill>
                  <a:srgbClr val="000000"/>
                </a:solidFill>
              </a:rPr>
              <a:pPr>
                <a:defRPr/>
              </a:pPr>
              <a:t>‹#›</a:t>
            </a:fld>
            <a:endParaRPr lang="en-US" altLang="zh-CN">
              <a:solidFill>
                <a:srgbClr val="000000"/>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D42440B7-0218-5346-8BA0-30614883D43E}" type="datetimeFigureOut">
              <a:rPr kumimoji="1" lang="zh-CN" altLang="en-US" smtClean="0"/>
              <a:t>2023/12/25</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1A526DCA-0120-DD4A-9C11-1583C86A6112}" type="slidenum">
              <a:rPr kumimoji="1" lang="zh-CN" altLang="en-US" smtClean="0"/>
              <a:t>‹#›</a:t>
            </a:fld>
            <a:endParaRPr kumimoji="1" lang="zh-CN" altLang="en-US"/>
          </a:p>
        </p:txBody>
      </p:sp>
    </p:spTree>
    <p:extLst>
      <p:ext uri="{BB962C8B-B14F-4D97-AF65-F5344CB8AC3E}">
        <p14:creationId xmlns:p14="http://schemas.microsoft.com/office/powerpoint/2010/main" val="112668088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8B2D23C2-829F-4051-9879-7557B87B34B1}"/>
              </a:ext>
            </a:extLst>
          </p:cNvPr>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a:extLst>
              <a:ext uri="{FF2B5EF4-FFF2-40B4-BE49-F238E27FC236}">
                <a16:creationId xmlns:a16="http://schemas.microsoft.com/office/drawing/2014/main" id="{D7AA6383-565C-4EF1-B4D4-485378673AEB}"/>
              </a:ext>
            </a:extLst>
          </p:cNvPr>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a:extLst>
              <a:ext uri="{FF2B5EF4-FFF2-40B4-BE49-F238E27FC236}">
                <a16:creationId xmlns:a16="http://schemas.microsoft.com/office/drawing/2014/main" id="{442C13DA-D9BC-431D-A8E6-ED6E57445E8A}"/>
              </a:ext>
            </a:extLst>
          </p:cNvPr>
          <p:cNvSpPr>
            <a:spLocks noGrp="1" noChangeArrowheads="1"/>
          </p:cNvSpPr>
          <p:nvPr>
            <p:ph type="sldNum" sz="quarter" idx="12"/>
          </p:nvPr>
        </p:nvSpPr>
        <p:spPr>
          <a:ln/>
        </p:spPr>
        <p:txBody>
          <a:bodyPr/>
          <a:lstStyle>
            <a:lvl1pPr>
              <a:defRPr/>
            </a:lvl1pPr>
          </a:lstStyle>
          <a:p>
            <a:pPr>
              <a:defRPr/>
            </a:pPr>
            <a:fld id="{4F14FD63-49C5-B54F-BA15-6CC94343A1C5}" type="slidenum">
              <a:rPr lang="en-US" altLang="zh-CN">
                <a:solidFill>
                  <a:srgbClr val="000000"/>
                </a:solidFill>
              </a:rPr>
              <a:pPr>
                <a:defRPr/>
              </a:pPr>
              <a:t>‹#›</a:t>
            </a:fld>
            <a:endParaRPr lang="en-US" altLang="zh-CN">
              <a:solidFill>
                <a:srgbClr val="000000"/>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8B2D23C2-829F-4051-9879-7557B87B34B1}"/>
              </a:ext>
            </a:extLst>
          </p:cNvPr>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a:extLst>
              <a:ext uri="{FF2B5EF4-FFF2-40B4-BE49-F238E27FC236}">
                <a16:creationId xmlns:a16="http://schemas.microsoft.com/office/drawing/2014/main" id="{D7AA6383-565C-4EF1-B4D4-485378673AEB}"/>
              </a:ext>
            </a:extLst>
          </p:cNvPr>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a:extLst>
              <a:ext uri="{FF2B5EF4-FFF2-40B4-BE49-F238E27FC236}">
                <a16:creationId xmlns:a16="http://schemas.microsoft.com/office/drawing/2014/main" id="{442C13DA-D9BC-431D-A8E6-ED6E57445E8A}"/>
              </a:ext>
            </a:extLst>
          </p:cNvPr>
          <p:cNvSpPr>
            <a:spLocks noGrp="1" noChangeArrowheads="1"/>
          </p:cNvSpPr>
          <p:nvPr>
            <p:ph type="sldNum" sz="quarter" idx="12"/>
          </p:nvPr>
        </p:nvSpPr>
        <p:spPr>
          <a:ln/>
        </p:spPr>
        <p:txBody>
          <a:bodyPr/>
          <a:lstStyle>
            <a:lvl1pPr>
              <a:defRPr/>
            </a:lvl1pPr>
          </a:lstStyle>
          <a:p>
            <a:pPr>
              <a:defRPr/>
            </a:pPr>
            <a:fld id="{BEAE868C-97F3-5148-8FE1-318BFD620086}" type="slidenum">
              <a:rPr lang="en-US" altLang="zh-CN">
                <a:solidFill>
                  <a:srgbClr val="000000"/>
                </a:solidFill>
              </a:rPr>
              <a:pPr>
                <a:defRPr/>
              </a:pPr>
              <a:t>‹#›</a:t>
            </a:fld>
            <a:endParaRPr lang="en-US" altLang="zh-CN">
              <a:solidFill>
                <a:srgbClr val="000000"/>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51900" y="188913"/>
            <a:ext cx="2745317" cy="58658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1" y="188913"/>
            <a:ext cx="8039100" cy="58658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8B2D23C2-829F-4051-9879-7557B87B34B1}"/>
              </a:ext>
            </a:extLst>
          </p:cNvPr>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a:extLst>
              <a:ext uri="{FF2B5EF4-FFF2-40B4-BE49-F238E27FC236}">
                <a16:creationId xmlns:a16="http://schemas.microsoft.com/office/drawing/2014/main" id="{D7AA6383-565C-4EF1-B4D4-485378673AEB}"/>
              </a:ext>
            </a:extLst>
          </p:cNvPr>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a:extLst>
              <a:ext uri="{FF2B5EF4-FFF2-40B4-BE49-F238E27FC236}">
                <a16:creationId xmlns:a16="http://schemas.microsoft.com/office/drawing/2014/main" id="{442C13DA-D9BC-431D-A8E6-ED6E57445E8A}"/>
              </a:ext>
            </a:extLst>
          </p:cNvPr>
          <p:cNvSpPr>
            <a:spLocks noGrp="1" noChangeArrowheads="1"/>
          </p:cNvSpPr>
          <p:nvPr>
            <p:ph type="sldNum" sz="quarter" idx="12"/>
          </p:nvPr>
        </p:nvSpPr>
        <p:spPr>
          <a:ln/>
        </p:spPr>
        <p:txBody>
          <a:bodyPr/>
          <a:lstStyle>
            <a:lvl1pPr>
              <a:defRPr/>
            </a:lvl1pPr>
          </a:lstStyle>
          <a:p>
            <a:pPr>
              <a:defRPr/>
            </a:pPr>
            <a:fld id="{F37C0C10-DB82-DF44-8C15-04BFD261810F}" type="slidenum">
              <a:rPr lang="en-US" altLang="zh-CN">
                <a:solidFill>
                  <a:srgbClr val="000000"/>
                </a:solidFill>
              </a:rPr>
              <a:pPr>
                <a:defRPr/>
              </a:pPr>
              <a:t>‹#›</a:t>
            </a:fld>
            <a:endParaRPr lang="en-US" altLang="zh-CN">
              <a:solidFill>
                <a:srgbClr val="000000"/>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p:cNvSpPr>
            <a:spLocks noGrp="1"/>
          </p:cNvSpPr>
          <p:nvPr>
            <p:ph type="dt" sz="half" idx="10"/>
          </p:nvPr>
        </p:nvSpPr>
        <p:spPr/>
        <p:txBody>
          <a:bodyPr/>
          <a:lstStyle/>
          <a:p>
            <a:fld id="{D42440B7-0218-5346-8BA0-30614883D43E}" type="datetimeFigureOut">
              <a:rPr kumimoji="1" lang="zh-CN" altLang="en-US" smtClean="0"/>
              <a:t>2023/12/25</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1A526DCA-0120-DD4A-9C11-1583C86A6112}" type="slidenum">
              <a:rPr kumimoji="1" lang="zh-CN" altLang="en-US" smtClean="0"/>
              <a:t>‹#›</a:t>
            </a:fld>
            <a:endParaRPr kumimoji="1" lang="zh-CN" altLang="en-US"/>
          </a:p>
        </p:txBody>
      </p:sp>
    </p:spTree>
    <p:extLst>
      <p:ext uri="{BB962C8B-B14F-4D97-AF65-F5344CB8AC3E}">
        <p14:creationId xmlns:p14="http://schemas.microsoft.com/office/powerpoint/2010/main" val="17623522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p:cNvSpPr>
            <a:spLocks noGrp="1"/>
          </p:cNvSpPr>
          <p:nvPr>
            <p:ph type="dt" sz="half" idx="10"/>
          </p:nvPr>
        </p:nvSpPr>
        <p:spPr/>
        <p:txBody>
          <a:bodyPr/>
          <a:lstStyle/>
          <a:p>
            <a:fld id="{D42440B7-0218-5346-8BA0-30614883D43E}" type="datetimeFigureOut">
              <a:rPr kumimoji="1" lang="zh-CN" altLang="en-US" smtClean="0"/>
              <a:t>2023/12/25</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1A526DCA-0120-DD4A-9C11-1583C86A6112}" type="slidenum">
              <a:rPr kumimoji="1" lang="zh-CN" altLang="en-US" smtClean="0"/>
              <a:t>‹#›</a:t>
            </a:fld>
            <a:endParaRPr kumimoji="1" lang="zh-CN" altLang="en-US"/>
          </a:p>
        </p:txBody>
      </p:sp>
    </p:spTree>
    <p:extLst>
      <p:ext uri="{BB962C8B-B14F-4D97-AF65-F5344CB8AC3E}">
        <p14:creationId xmlns:p14="http://schemas.microsoft.com/office/powerpoint/2010/main" val="17591340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p:cNvSpPr>
            <a:spLocks noGrp="1"/>
          </p:cNvSpPr>
          <p:nvPr>
            <p:ph type="dt" sz="half" idx="10"/>
          </p:nvPr>
        </p:nvSpPr>
        <p:spPr/>
        <p:txBody>
          <a:bodyPr/>
          <a:lstStyle/>
          <a:p>
            <a:fld id="{D42440B7-0218-5346-8BA0-30614883D43E}" type="datetimeFigureOut">
              <a:rPr kumimoji="1" lang="zh-CN" altLang="en-US" smtClean="0"/>
              <a:t>2023/12/25</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幻灯片编号占位符 8"/>
          <p:cNvSpPr>
            <a:spLocks noGrp="1"/>
          </p:cNvSpPr>
          <p:nvPr>
            <p:ph type="sldNum" sz="quarter" idx="12"/>
          </p:nvPr>
        </p:nvSpPr>
        <p:spPr/>
        <p:txBody>
          <a:bodyPr/>
          <a:lstStyle/>
          <a:p>
            <a:fld id="{1A526DCA-0120-DD4A-9C11-1583C86A6112}" type="slidenum">
              <a:rPr kumimoji="1" lang="zh-CN" altLang="en-US" smtClean="0"/>
              <a:t>‹#›</a:t>
            </a:fld>
            <a:endParaRPr kumimoji="1" lang="zh-CN" altLang="en-US"/>
          </a:p>
        </p:txBody>
      </p:sp>
    </p:spTree>
    <p:extLst>
      <p:ext uri="{BB962C8B-B14F-4D97-AF65-F5344CB8AC3E}">
        <p14:creationId xmlns:p14="http://schemas.microsoft.com/office/powerpoint/2010/main" val="13585428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日期占位符 2"/>
          <p:cNvSpPr>
            <a:spLocks noGrp="1"/>
          </p:cNvSpPr>
          <p:nvPr>
            <p:ph type="dt" sz="half" idx="10"/>
          </p:nvPr>
        </p:nvSpPr>
        <p:spPr/>
        <p:txBody>
          <a:bodyPr/>
          <a:lstStyle/>
          <a:p>
            <a:fld id="{D42440B7-0218-5346-8BA0-30614883D43E}" type="datetimeFigureOut">
              <a:rPr kumimoji="1" lang="zh-CN" altLang="en-US" smtClean="0"/>
              <a:t>2023/12/25</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p:txBody>
          <a:bodyPr/>
          <a:lstStyle/>
          <a:p>
            <a:fld id="{1A526DCA-0120-DD4A-9C11-1583C86A6112}" type="slidenum">
              <a:rPr kumimoji="1" lang="zh-CN" altLang="en-US" smtClean="0"/>
              <a:t>‹#›</a:t>
            </a:fld>
            <a:endParaRPr kumimoji="1" lang="zh-CN" altLang="en-US"/>
          </a:p>
        </p:txBody>
      </p:sp>
    </p:spTree>
    <p:extLst>
      <p:ext uri="{BB962C8B-B14F-4D97-AF65-F5344CB8AC3E}">
        <p14:creationId xmlns:p14="http://schemas.microsoft.com/office/powerpoint/2010/main" val="9839316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42440B7-0218-5346-8BA0-30614883D43E}" type="datetimeFigureOut">
              <a:rPr kumimoji="1" lang="zh-CN" altLang="en-US" smtClean="0"/>
              <a:t>2023/12/25</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1A526DCA-0120-DD4A-9C11-1583C86A6112}" type="slidenum">
              <a:rPr kumimoji="1" lang="zh-CN" altLang="en-US" smtClean="0"/>
              <a:t>‹#›</a:t>
            </a:fld>
            <a:endParaRPr kumimoji="1" lang="zh-CN" altLang="en-US"/>
          </a:p>
        </p:txBody>
      </p:sp>
    </p:spTree>
    <p:extLst>
      <p:ext uri="{BB962C8B-B14F-4D97-AF65-F5344CB8AC3E}">
        <p14:creationId xmlns:p14="http://schemas.microsoft.com/office/powerpoint/2010/main" val="13144369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D42440B7-0218-5346-8BA0-30614883D43E}" type="datetimeFigureOut">
              <a:rPr kumimoji="1" lang="zh-CN" altLang="en-US" smtClean="0"/>
              <a:t>2023/12/25</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1A526DCA-0120-DD4A-9C11-1583C86A6112}" type="slidenum">
              <a:rPr kumimoji="1" lang="zh-CN" altLang="en-US" smtClean="0"/>
              <a:t>‹#›</a:t>
            </a:fld>
            <a:endParaRPr kumimoji="1" lang="zh-CN" altLang="en-US"/>
          </a:p>
        </p:txBody>
      </p:sp>
    </p:spTree>
    <p:extLst>
      <p:ext uri="{BB962C8B-B14F-4D97-AF65-F5344CB8AC3E}">
        <p14:creationId xmlns:p14="http://schemas.microsoft.com/office/powerpoint/2010/main" val="5775251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D42440B7-0218-5346-8BA0-30614883D43E}" type="datetimeFigureOut">
              <a:rPr kumimoji="1" lang="zh-CN" altLang="en-US" smtClean="0"/>
              <a:t>2023/12/25</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1A526DCA-0120-DD4A-9C11-1583C86A6112}" type="slidenum">
              <a:rPr kumimoji="1" lang="zh-CN" altLang="en-US" smtClean="0"/>
              <a:t>‹#›</a:t>
            </a:fld>
            <a:endParaRPr kumimoji="1" lang="zh-CN" altLang="en-US"/>
          </a:p>
        </p:txBody>
      </p:sp>
    </p:spTree>
    <p:extLst>
      <p:ext uri="{BB962C8B-B14F-4D97-AF65-F5344CB8AC3E}">
        <p14:creationId xmlns:p14="http://schemas.microsoft.com/office/powerpoint/2010/main" val="19866624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2440B7-0218-5346-8BA0-30614883D43E}" type="datetimeFigureOut">
              <a:rPr kumimoji="1" lang="zh-CN" altLang="en-US" smtClean="0"/>
              <a:t>2023/12/25</a:t>
            </a:fld>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幻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526DCA-0120-DD4A-9C11-1583C86A6112}" type="slidenum">
              <a:rPr kumimoji="1" lang="zh-CN" altLang="en-US" smtClean="0"/>
              <a:t>‹#›</a:t>
            </a:fld>
            <a:endParaRPr kumimoji="1" lang="zh-CN" altLang="en-US"/>
          </a:p>
        </p:txBody>
      </p:sp>
    </p:spTree>
    <p:extLst>
      <p:ext uri="{BB962C8B-B14F-4D97-AF65-F5344CB8AC3E}">
        <p14:creationId xmlns:p14="http://schemas.microsoft.com/office/powerpoint/2010/main" val="15085343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0" y="188914"/>
            <a:ext cx="109728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p:cNvSpPr>
            <a:spLocks noGrp="1" noChangeArrowheads="1"/>
          </p:cNvSpPr>
          <p:nvPr>
            <p:ph type="body" idx="1"/>
          </p:nvPr>
        </p:nvSpPr>
        <p:spPr bwMode="auto">
          <a:xfrm>
            <a:off x="624417" y="836613"/>
            <a:ext cx="10972800" cy="521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a:extLst>
              <a:ext uri="{FF2B5EF4-FFF2-40B4-BE49-F238E27FC236}">
                <a16:creationId xmlns:a16="http://schemas.microsoft.com/office/drawing/2014/main" id="{8B2D23C2-829F-4051-9879-7557B87B34B1}"/>
              </a:ext>
            </a:extLst>
          </p:cNvPr>
          <p:cNvSpPr>
            <a:spLocks noGrp="1" noChangeArrowheads="1"/>
          </p:cNvSpPr>
          <p:nvPr>
            <p:ph type="dt" sz="half" idx="2"/>
          </p:nvPr>
        </p:nvSpPr>
        <p:spPr bwMode="auto">
          <a:xfrm>
            <a:off x="609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Arial" charset="0"/>
                <a:ea typeface="宋体" pitchFamily="2" charset="-122"/>
              </a:defRPr>
            </a:lvl1pPr>
          </a:lstStyle>
          <a:p>
            <a:pPr fontAlgn="base">
              <a:spcBef>
                <a:spcPct val="0"/>
              </a:spcBef>
              <a:spcAft>
                <a:spcPct val="0"/>
              </a:spcAft>
              <a:defRPr/>
            </a:pPr>
            <a:endParaRPr lang="en-US" altLang="zh-CN">
              <a:solidFill>
                <a:srgbClr val="000000"/>
              </a:solidFill>
            </a:endParaRPr>
          </a:p>
        </p:txBody>
      </p:sp>
      <p:sp>
        <p:nvSpPr>
          <p:cNvPr id="1029" name="Rectangle 5">
            <a:extLst>
              <a:ext uri="{FF2B5EF4-FFF2-40B4-BE49-F238E27FC236}">
                <a16:creationId xmlns:a16="http://schemas.microsoft.com/office/drawing/2014/main" id="{D7AA6383-565C-4EF1-B4D4-485378673AEB}"/>
              </a:ext>
            </a:extLst>
          </p:cNvPr>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Arial" charset="0"/>
                <a:ea typeface="宋体" pitchFamily="2" charset="-122"/>
              </a:defRPr>
            </a:lvl1pPr>
          </a:lstStyle>
          <a:p>
            <a:pPr fontAlgn="base">
              <a:spcBef>
                <a:spcPct val="0"/>
              </a:spcBef>
              <a:spcAft>
                <a:spcPct val="0"/>
              </a:spcAft>
              <a:defRPr/>
            </a:pPr>
            <a:endParaRPr lang="en-US" altLang="zh-CN">
              <a:solidFill>
                <a:srgbClr val="000000"/>
              </a:solidFill>
            </a:endParaRPr>
          </a:p>
        </p:txBody>
      </p:sp>
      <p:sp>
        <p:nvSpPr>
          <p:cNvPr id="1030" name="Rectangle 6">
            <a:extLst>
              <a:ext uri="{FF2B5EF4-FFF2-40B4-BE49-F238E27FC236}">
                <a16:creationId xmlns:a16="http://schemas.microsoft.com/office/drawing/2014/main" id="{442C13DA-D9BC-431D-A8E6-ED6E57445E8A}"/>
              </a:ext>
            </a:extLst>
          </p:cNvPr>
          <p:cNvSpPr>
            <a:spLocks noGrp="1" noChangeArrowheads="1"/>
          </p:cNvSpPr>
          <p:nvPr>
            <p:ph type="sldNum" sz="quarter" idx="4"/>
          </p:nvPr>
        </p:nvSpPr>
        <p:spPr bwMode="auto">
          <a:xfrm>
            <a:off x="8737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atin typeface="Arial" panose="020B0604020202020204" pitchFamily="34" charset="0"/>
                <a:ea typeface="宋体" panose="02010600030101010101" pitchFamily="2" charset="-122"/>
              </a:defRPr>
            </a:lvl1pPr>
          </a:lstStyle>
          <a:p>
            <a:pPr fontAlgn="base">
              <a:spcBef>
                <a:spcPct val="0"/>
              </a:spcBef>
              <a:spcAft>
                <a:spcPct val="0"/>
              </a:spcAft>
              <a:defRPr/>
            </a:pPr>
            <a:fld id="{65CB6DFD-D77E-2D45-98CA-CD9A9EEC5773}" type="slidenum">
              <a:rPr lang="en-US" altLang="zh-CN">
                <a:solidFill>
                  <a:srgbClr val="000000"/>
                </a:solidFill>
              </a:rPr>
              <a:pPr fontAlgn="base">
                <a:spcBef>
                  <a:spcPct val="0"/>
                </a:spcBef>
                <a:spcAft>
                  <a:spcPct val="0"/>
                </a:spcAft>
                <a:defRPr/>
              </a:pPr>
              <a:t>‹#›</a:t>
            </a:fld>
            <a:endParaRPr lang="en-US" altLang="zh-CN">
              <a:solidFill>
                <a:srgbClr val="000000"/>
              </a:solidFill>
            </a:endParaRPr>
          </a:p>
        </p:txBody>
      </p:sp>
      <p:sp>
        <p:nvSpPr>
          <p:cNvPr id="1031" name="Line 7"/>
          <p:cNvSpPr>
            <a:spLocks noChangeShapeType="1"/>
          </p:cNvSpPr>
          <p:nvPr userDrawn="1"/>
        </p:nvSpPr>
        <p:spPr bwMode="auto">
          <a:xfrm>
            <a:off x="431800" y="692150"/>
            <a:ext cx="11328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1800">
              <a:solidFill>
                <a:srgbClr val="000000"/>
              </a:solidFill>
            </a:endParaRPr>
          </a:p>
        </p:txBody>
      </p:sp>
    </p:spTree>
    <p:extLst>
      <p:ext uri="{BB962C8B-B14F-4D97-AF65-F5344CB8AC3E}">
        <p14:creationId xmlns:p14="http://schemas.microsoft.com/office/powerpoint/2010/main" val="131934288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0" fontAlgn="base" hangingPunct="0">
        <a:spcBef>
          <a:spcPct val="0"/>
        </a:spcBef>
        <a:spcAft>
          <a:spcPct val="0"/>
        </a:spcAft>
        <a:defRPr sz="4000" b="1">
          <a:solidFill>
            <a:srgbClr val="CC3300"/>
          </a:solidFill>
          <a:latin typeface="+mj-lt"/>
          <a:ea typeface="黑体" panose="02010609060101010101" pitchFamily="49" charset="-122"/>
          <a:cs typeface="+mj-cs"/>
        </a:defRPr>
      </a:lvl1pPr>
      <a:lvl2pPr algn="ctr" rtl="0" eaLnBrk="0" fontAlgn="base" hangingPunct="0">
        <a:spcBef>
          <a:spcPct val="0"/>
        </a:spcBef>
        <a:spcAft>
          <a:spcPct val="0"/>
        </a:spcAft>
        <a:defRPr sz="4000" b="1">
          <a:solidFill>
            <a:srgbClr val="CC3300"/>
          </a:solidFill>
          <a:latin typeface="Arial" charset="0"/>
          <a:ea typeface="黑体" panose="02010609060101010101" pitchFamily="49" charset="-122"/>
        </a:defRPr>
      </a:lvl2pPr>
      <a:lvl3pPr algn="ctr" rtl="0" eaLnBrk="0" fontAlgn="base" hangingPunct="0">
        <a:spcBef>
          <a:spcPct val="0"/>
        </a:spcBef>
        <a:spcAft>
          <a:spcPct val="0"/>
        </a:spcAft>
        <a:defRPr sz="4000" b="1">
          <a:solidFill>
            <a:srgbClr val="CC3300"/>
          </a:solidFill>
          <a:latin typeface="Arial" charset="0"/>
          <a:ea typeface="黑体" panose="02010609060101010101" pitchFamily="49" charset="-122"/>
        </a:defRPr>
      </a:lvl3pPr>
      <a:lvl4pPr algn="ctr" rtl="0" eaLnBrk="0" fontAlgn="base" hangingPunct="0">
        <a:spcBef>
          <a:spcPct val="0"/>
        </a:spcBef>
        <a:spcAft>
          <a:spcPct val="0"/>
        </a:spcAft>
        <a:defRPr sz="4000" b="1">
          <a:solidFill>
            <a:srgbClr val="CC3300"/>
          </a:solidFill>
          <a:latin typeface="Arial" charset="0"/>
          <a:ea typeface="黑体" panose="02010609060101010101" pitchFamily="49" charset="-122"/>
        </a:defRPr>
      </a:lvl4pPr>
      <a:lvl5pPr algn="ctr" rtl="0" eaLnBrk="0" fontAlgn="base" hangingPunct="0">
        <a:spcBef>
          <a:spcPct val="0"/>
        </a:spcBef>
        <a:spcAft>
          <a:spcPct val="0"/>
        </a:spcAft>
        <a:defRPr sz="4000" b="1">
          <a:solidFill>
            <a:srgbClr val="CC3300"/>
          </a:solidFill>
          <a:latin typeface="Arial" charset="0"/>
          <a:ea typeface="黑体" panose="02010609060101010101" pitchFamily="49" charset="-122"/>
        </a:defRPr>
      </a:lvl5pPr>
      <a:lvl6pPr marL="457200" algn="ctr" rtl="0" fontAlgn="base">
        <a:spcBef>
          <a:spcPct val="0"/>
        </a:spcBef>
        <a:spcAft>
          <a:spcPct val="0"/>
        </a:spcAft>
        <a:defRPr sz="4000" b="1">
          <a:solidFill>
            <a:srgbClr val="CC3300"/>
          </a:solidFill>
          <a:latin typeface="Arial" charset="0"/>
          <a:ea typeface="宋体" pitchFamily="2" charset="-122"/>
        </a:defRPr>
      </a:lvl6pPr>
      <a:lvl7pPr marL="914400" algn="ctr" rtl="0" fontAlgn="base">
        <a:spcBef>
          <a:spcPct val="0"/>
        </a:spcBef>
        <a:spcAft>
          <a:spcPct val="0"/>
        </a:spcAft>
        <a:defRPr sz="4000" b="1">
          <a:solidFill>
            <a:srgbClr val="CC3300"/>
          </a:solidFill>
          <a:latin typeface="Arial" charset="0"/>
          <a:ea typeface="宋体" pitchFamily="2" charset="-122"/>
        </a:defRPr>
      </a:lvl7pPr>
      <a:lvl8pPr marL="1371600" algn="ctr" rtl="0" fontAlgn="base">
        <a:spcBef>
          <a:spcPct val="0"/>
        </a:spcBef>
        <a:spcAft>
          <a:spcPct val="0"/>
        </a:spcAft>
        <a:defRPr sz="4000" b="1">
          <a:solidFill>
            <a:srgbClr val="CC3300"/>
          </a:solidFill>
          <a:latin typeface="Arial" charset="0"/>
          <a:ea typeface="宋体" pitchFamily="2" charset="-122"/>
        </a:defRPr>
      </a:lvl8pPr>
      <a:lvl9pPr marL="1828800" algn="ctr" rtl="0" fontAlgn="base">
        <a:spcBef>
          <a:spcPct val="0"/>
        </a:spcBef>
        <a:spcAft>
          <a:spcPct val="0"/>
        </a:spcAft>
        <a:defRPr sz="4000" b="1">
          <a:solidFill>
            <a:srgbClr val="CC3300"/>
          </a:solidFill>
          <a:latin typeface="Arial" charset="0"/>
          <a:ea typeface="宋体" pitchFamily="2" charset="-122"/>
        </a:defRPr>
      </a:lvl9pPr>
    </p:titleStyle>
    <p:body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vl6pPr marL="2514600" indent="-228600" algn="l" rtl="0" fontAlgn="base">
        <a:lnSpc>
          <a:spcPct val="115000"/>
        </a:lnSpc>
        <a:spcBef>
          <a:spcPct val="20000"/>
        </a:spcBef>
        <a:spcAft>
          <a:spcPct val="0"/>
        </a:spcAft>
        <a:buChar char="»"/>
        <a:defRPr sz="1500" b="1">
          <a:solidFill>
            <a:srgbClr val="996600"/>
          </a:solidFill>
          <a:latin typeface="+mn-lt"/>
          <a:ea typeface="+mn-ea"/>
        </a:defRPr>
      </a:lvl6pPr>
      <a:lvl7pPr marL="2971800" indent="-228600" algn="l" rtl="0" fontAlgn="base">
        <a:lnSpc>
          <a:spcPct val="115000"/>
        </a:lnSpc>
        <a:spcBef>
          <a:spcPct val="20000"/>
        </a:spcBef>
        <a:spcAft>
          <a:spcPct val="0"/>
        </a:spcAft>
        <a:buChar char="»"/>
        <a:defRPr sz="1500" b="1">
          <a:solidFill>
            <a:srgbClr val="996600"/>
          </a:solidFill>
          <a:latin typeface="+mn-lt"/>
          <a:ea typeface="+mn-ea"/>
        </a:defRPr>
      </a:lvl7pPr>
      <a:lvl8pPr marL="3429000" indent="-228600" algn="l" rtl="0" fontAlgn="base">
        <a:lnSpc>
          <a:spcPct val="115000"/>
        </a:lnSpc>
        <a:spcBef>
          <a:spcPct val="20000"/>
        </a:spcBef>
        <a:spcAft>
          <a:spcPct val="0"/>
        </a:spcAft>
        <a:buChar char="»"/>
        <a:defRPr sz="1500" b="1">
          <a:solidFill>
            <a:srgbClr val="996600"/>
          </a:solidFill>
          <a:latin typeface="+mn-lt"/>
          <a:ea typeface="+mn-ea"/>
        </a:defRPr>
      </a:lvl8pPr>
      <a:lvl9pPr marL="3886200" indent="-228600" algn="l" rtl="0" fontAlgn="base">
        <a:lnSpc>
          <a:spcPct val="115000"/>
        </a:lnSpc>
        <a:spcBef>
          <a:spcPct val="20000"/>
        </a:spcBef>
        <a:spcAft>
          <a:spcPct val="0"/>
        </a:spcAft>
        <a:buChar char="»"/>
        <a:defRPr sz="1500" b="1">
          <a:solidFill>
            <a:srgbClr val="996600"/>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hyperlink" Target="https://baike.baidu.com/item/%E5%81%8F%E7%A7%BB%E9%87%8F/9180391" TargetMode="Externa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1982321" y="2292552"/>
            <a:ext cx="8305284" cy="3484376"/>
          </a:xfrm>
        </p:spPr>
        <p:txBody>
          <a:bodyPr>
            <a:normAutofit/>
          </a:bodyPr>
          <a:lstStyle/>
          <a:p>
            <a:pPr eaLnBrk="1" hangingPunct="1">
              <a:lnSpc>
                <a:spcPct val="135000"/>
              </a:lnSpc>
            </a:pPr>
            <a:br>
              <a:rPr lang="zh-CN" altLang="en-US" dirty="0">
                <a:solidFill>
                  <a:srgbClr val="FF0000"/>
                </a:solidFill>
                <a:latin typeface="SimSun" charset="-122"/>
                <a:ea typeface="SimSun" charset="-122"/>
                <a:cs typeface="SimSun" charset="-122"/>
              </a:rPr>
            </a:br>
            <a:endParaRPr lang="en-US" altLang="zh-CN" sz="3200" dirty="0">
              <a:solidFill>
                <a:srgbClr val="3333CC"/>
              </a:solidFill>
              <a:ea typeface="黑体" charset="-122"/>
            </a:endParaRPr>
          </a:p>
        </p:txBody>
      </p:sp>
      <p:sp>
        <p:nvSpPr>
          <p:cNvPr id="2" name="矩形 1"/>
          <p:cNvSpPr/>
          <p:nvPr/>
        </p:nvSpPr>
        <p:spPr>
          <a:xfrm>
            <a:off x="2902796" y="1523111"/>
            <a:ext cx="7494359" cy="923330"/>
          </a:xfrm>
          <a:prstGeom prst="rect">
            <a:avLst/>
          </a:prstGeom>
        </p:spPr>
        <p:txBody>
          <a:bodyPr wrap="none">
            <a:spAutoFit/>
          </a:bodyPr>
          <a:lstStyle/>
          <a:p>
            <a:r>
              <a:rPr lang="en-US" altLang="zh-CN" sz="5400" b="1" dirty="0">
                <a:solidFill>
                  <a:srgbClr val="FF0000"/>
                </a:solidFill>
                <a:latin typeface="Times New Roman" charset="0"/>
                <a:ea typeface="Times New Roman" charset="0"/>
                <a:cs typeface="Times New Roman" charset="0"/>
              </a:rPr>
              <a:t>Linux</a:t>
            </a:r>
            <a:r>
              <a:rPr lang="zh-CN" altLang="en-US" sz="5400" dirty="0">
                <a:solidFill>
                  <a:srgbClr val="FF0000"/>
                </a:solidFill>
                <a:latin typeface="SimHei" charset="-122"/>
                <a:ea typeface="SimHei" charset="-122"/>
                <a:cs typeface="SimHei" charset="-122"/>
              </a:rPr>
              <a:t>操作系统内核分析</a:t>
            </a:r>
            <a:endParaRPr lang="zh-CN" altLang="en-US" sz="5400" dirty="0"/>
          </a:p>
        </p:txBody>
      </p:sp>
    </p:spTree>
    <p:extLst>
      <p:ext uri="{BB962C8B-B14F-4D97-AF65-F5344CB8AC3E}">
        <p14:creationId xmlns:p14="http://schemas.microsoft.com/office/powerpoint/2010/main" val="9343803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4"/>
          <p:cNvSpPr>
            <a:spLocks noChangeArrowheads="1"/>
          </p:cNvSpPr>
          <p:nvPr/>
        </p:nvSpPr>
        <p:spPr bwMode="auto">
          <a:xfrm>
            <a:off x="1981200" y="278742"/>
            <a:ext cx="82296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15000"/>
              </a:lnSpc>
              <a:spcBef>
                <a:spcPct val="20000"/>
              </a:spcBef>
              <a:buChar char="•"/>
              <a:defRPr sz="2400" b="1">
                <a:solidFill>
                  <a:schemeClr val="tx1"/>
                </a:solidFill>
                <a:latin typeface="Arial" charset="0"/>
                <a:ea typeface="宋体" charset="-122"/>
              </a:defRPr>
            </a:lvl1pPr>
            <a:lvl2pPr marL="742950" indent="-285750">
              <a:lnSpc>
                <a:spcPct val="115000"/>
              </a:lnSpc>
              <a:spcBef>
                <a:spcPct val="20000"/>
              </a:spcBef>
              <a:buChar char="–"/>
              <a:defRPr sz="2000" b="1">
                <a:solidFill>
                  <a:srgbClr val="0000CC"/>
                </a:solidFill>
                <a:latin typeface="Arial" charset="0"/>
                <a:ea typeface="宋体" charset="-122"/>
              </a:defRPr>
            </a:lvl2pPr>
            <a:lvl3pPr marL="1143000" indent="-228600">
              <a:lnSpc>
                <a:spcPct val="115000"/>
              </a:lnSpc>
              <a:spcBef>
                <a:spcPct val="20000"/>
              </a:spcBef>
              <a:buChar char="•"/>
              <a:defRPr sz="2400" b="1">
                <a:solidFill>
                  <a:srgbClr val="006600"/>
                </a:solidFill>
                <a:latin typeface="Arial" charset="0"/>
                <a:ea typeface="宋体" charset="-122"/>
              </a:defRPr>
            </a:lvl3pPr>
            <a:lvl4pPr marL="1600200" indent="-228600">
              <a:lnSpc>
                <a:spcPct val="115000"/>
              </a:lnSpc>
              <a:spcBef>
                <a:spcPct val="20000"/>
              </a:spcBef>
              <a:buChar char="–"/>
              <a:defRPr sz="1600" b="1">
                <a:solidFill>
                  <a:srgbClr val="CC3300"/>
                </a:solidFill>
                <a:latin typeface="Arial" charset="0"/>
                <a:ea typeface="宋体" charset="-122"/>
              </a:defRPr>
            </a:lvl4pPr>
            <a:lvl5pPr marL="2057400" indent="-228600">
              <a:lnSpc>
                <a:spcPct val="115000"/>
              </a:lnSpc>
              <a:spcBef>
                <a:spcPct val="20000"/>
              </a:spcBef>
              <a:buChar char="»"/>
              <a:defRPr sz="1500" b="1">
                <a:solidFill>
                  <a:srgbClr val="996600"/>
                </a:solidFill>
                <a:latin typeface="Arial" charset="0"/>
                <a:ea typeface="宋体"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9pPr>
          </a:lstStyle>
          <a:p>
            <a:pPr algn="ctr">
              <a:lnSpc>
                <a:spcPct val="100000"/>
              </a:lnSpc>
              <a:spcBef>
                <a:spcPct val="0"/>
              </a:spcBef>
              <a:buNone/>
            </a:pPr>
            <a:r>
              <a:rPr lang="zh-CN" altLang="en-US" sz="3200" dirty="0">
                <a:solidFill>
                  <a:srgbClr val="CC3300"/>
                </a:solidFill>
                <a:latin typeface="+mn-lt"/>
                <a:ea typeface="黑体" charset="-122"/>
              </a:rPr>
              <a:t>第一节 </a:t>
            </a:r>
            <a:r>
              <a:rPr lang="en-US" altLang="zh-CN" sz="3200" dirty="0">
                <a:solidFill>
                  <a:srgbClr val="FF0000"/>
                </a:solidFill>
                <a:ea typeface="黑体" charset="-122"/>
              </a:rPr>
              <a:t>ELF</a:t>
            </a:r>
            <a:r>
              <a:rPr lang="zh-CN" altLang="en-US" sz="3200" dirty="0">
                <a:solidFill>
                  <a:srgbClr val="FF0000"/>
                </a:solidFill>
                <a:ea typeface="黑体" charset="-122"/>
              </a:rPr>
              <a:t>的目标文件格式</a:t>
            </a:r>
            <a:endParaRPr kumimoji="1" lang="en-US" altLang="zh-CN" sz="3200" b="0" dirty="0">
              <a:solidFill>
                <a:srgbClr val="FF0000"/>
              </a:solidFill>
              <a:latin typeface="+mn-lt"/>
              <a:ea typeface="Microsoft YaHei" charset="-122"/>
              <a:cs typeface="Microsoft YaHei" charset="-122"/>
            </a:endParaRPr>
          </a:p>
          <a:p>
            <a:pPr algn="ctr">
              <a:lnSpc>
                <a:spcPct val="100000"/>
              </a:lnSpc>
              <a:spcBef>
                <a:spcPct val="0"/>
              </a:spcBef>
              <a:buFontTx/>
              <a:buNone/>
            </a:pPr>
            <a:endParaRPr lang="zh-CN" altLang="en-US" sz="3600" dirty="0">
              <a:solidFill>
                <a:srgbClr val="CC3300"/>
              </a:solidFill>
              <a:ea typeface="黑体" charset="-122"/>
            </a:endParaRPr>
          </a:p>
        </p:txBody>
      </p:sp>
      <p:pic>
        <p:nvPicPr>
          <p:cNvPr id="3" name="图片 2">
            <a:extLst>
              <a:ext uri="{FF2B5EF4-FFF2-40B4-BE49-F238E27FC236}">
                <a16:creationId xmlns:a16="http://schemas.microsoft.com/office/drawing/2014/main" id="{21813980-9303-477E-A6E1-5C1F90F4282D}"/>
              </a:ext>
            </a:extLst>
          </p:cNvPr>
          <p:cNvPicPr>
            <a:picLocks noChangeAspect="1"/>
          </p:cNvPicPr>
          <p:nvPr/>
        </p:nvPicPr>
        <p:blipFill>
          <a:blip r:embed="rId2"/>
          <a:stretch>
            <a:fillRect/>
          </a:stretch>
        </p:blipFill>
        <p:spPr>
          <a:xfrm>
            <a:off x="1069414" y="1057930"/>
            <a:ext cx="10356392" cy="5430286"/>
          </a:xfrm>
          <a:prstGeom prst="rect">
            <a:avLst/>
          </a:prstGeom>
        </p:spPr>
      </p:pic>
    </p:spTree>
    <p:extLst>
      <p:ext uri="{BB962C8B-B14F-4D97-AF65-F5344CB8AC3E}">
        <p14:creationId xmlns:p14="http://schemas.microsoft.com/office/powerpoint/2010/main" val="8234532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4"/>
          <p:cNvSpPr>
            <a:spLocks noChangeArrowheads="1"/>
          </p:cNvSpPr>
          <p:nvPr/>
        </p:nvSpPr>
        <p:spPr bwMode="auto">
          <a:xfrm>
            <a:off x="1981200" y="278742"/>
            <a:ext cx="82296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15000"/>
              </a:lnSpc>
              <a:spcBef>
                <a:spcPct val="20000"/>
              </a:spcBef>
              <a:buChar char="•"/>
              <a:defRPr sz="2400" b="1">
                <a:solidFill>
                  <a:schemeClr val="tx1"/>
                </a:solidFill>
                <a:latin typeface="Arial" charset="0"/>
                <a:ea typeface="宋体" charset="-122"/>
              </a:defRPr>
            </a:lvl1pPr>
            <a:lvl2pPr marL="742950" indent="-285750">
              <a:lnSpc>
                <a:spcPct val="115000"/>
              </a:lnSpc>
              <a:spcBef>
                <a:spcPct val="20000"/>
              </a:spcBef>
              <a:buChar char="–"/>
              <a:defRPr sz="2000" b="1">
                <a:solidFill>
                  <a:srgbClr val="0000CC"/>
                </a:solidFill>
                <a:latin typeface="Arial" charset="0"/>
                <a:ea typeface="宋体" charset="-122"/>
              </a:defRPr>
            </a:lvl2pPr>
            <a:lvl3pPr marL="1143000" indent="-228600">
              <a:lnSpc>
                <a:spcPct val="115000"/>
              </a:lnSpc>
              <a:spcBef>
                <a:spcPct val="20000"/>
              </a:spcBef>
              <a:buChar char="•"/>
              <a:defRPr sz="2400" b="1">
                <a:solidFill>
                  <a:srgbClr val="006600"/>
                </a:solidFill>
                <a:latin typeface="Arial" charset="0"/>
                <a:ea typeface="宋体" charset="-122"/>
              </a:defRPr>
            </a:lvl3pPr>
            <a:lvl4pPr marL="1600200" indent="-228600">
              <a:lnSpc>
                <a:spcPct val="115000"/>
              </a:lnSpc>
              <a:spcBef>
                <a:spcPct val="20000"/>
              </a:spcBef>
              <a:buChar char="–"/>
              <a:defRPr sz="1600" b="1">
                <a:solidFill>
                  <a:srgbClr val="CC3300"/>
                </a:solidFill>
                <a:latin typeface="Arial" charset="0"/>
                <a:ea typeface="宋体" charset="-122"/>
              </a:defRPr>
            </a:lvl4pPr>
            <a:lvl5pPr marL="2057400" indent="-228600">
              <a:lnSpc>
                <a:spcPct val="115000"/>
              </a:lnSpc>
              <a:spcBef>
                <a:spcPct val="20000"/>
              </a:spcBef>
              <a:buChar char="»"/>
              <a:defRPr sz="1500" b="1">
                <a:solidFill>
                  <a:srgbClr val="996600"/>
                </a:solidFill>
                <a:latin typeface="Arial" charset="0"/>
                <a:ea typeface="宋体"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9pPr>
          </a:lstStyle>
          <a:p>
            <a:pPr algn="ctr">
              <a:lnSpc>
                <a:spcPct val="100000"/>
              </a:lnSpc>
              <a:spcBef>
                <a:spcPct val="0"/>
              </a:spcBef>
              <a:buNone/>
            </a:pPr>
            <a:r>
              <a:rPr lang="zh-CN" altLang="en-US" sz="3200" dirty="0">
                <a:solidFill>
                  <a:srgbClr val="CC3300"/>
                </a:solidFill>
                <a:latin typeface="+mn-lt"/>
                <a:ea typeface="黑体" charset="-122"/>
              </a:rPr>
              <a:t>第一节 </a:t>
            </a:r>
            <a:r>
              <a:rPr lang="en-US" altLang="zh-CN" sz="3200" dirty="0">
                <a:solidFill>
                  <a:srgbClr val="FF0000"/>
                </a:solidFill>
                <a:ea typeface="黑体" charset="-122"/>
              </a:rPr>
              <a:t>ELF</a:t>
            </a:r>
            <a:r>
              <a:rPr lang="zh-CN" altLang="en-US" sz="3200" dirty="0">
                <a:solidFill>
                  <a:srgbClr val="FF0000"/>
                </a:solidFill>
                <a:ea typeface="黑体" charset="-122"/>
              </a:rPr>
              <a:t>的目标文件格式</a:t>
            </a:r>
            <a:endParaRPr kumimoji="1" lang="en-US" altLang="zh-CN" sz="3200" b="0" dirty="0">
              <a:solidFill>
                <a:srgbClr val="FF0000"/>
              </a:solidFill>
              <a:latin typeface="+mn-lt"/>
              <a:ea typeface="Microsoft YaHei" charset="-122"/>
              <a:cs typeface="Microsoft YaHei" charset="-122"/>
            </a:endParaRPr>
          </a:p>
          <a:p>
            <a:pPr algn="ctr">
              <a:lnSpc>
                <a:spcPct val="100000"/>
              </a:lnSpc>
              <a:spcBef>
                <a:spcPct val="0"/>
              </a:spcBef>
              <a:buFontTx/>
              <a:buNone/>
            </a:pPr>
            <a:endParaRPr lang="zh-CN" altLang="en-US" sz="3600" dirty="0">
              <a:solidFill>
                <a:srgbClr val="CC3300"/>
              </a:solidFill>
              <a:ea typeface="黑体" charset="-122"/>
            </a:endParaRPr>
          </a:p>
        </p:txBody>
      </p:sp>
      <p:sp>
        <p:nvSpPr>
          <p:cNvPr id="4" name="矩形 3">
            <a:extLst>
              <a:ext uri="{FF2B5EF4-FFF2-40B4-BE49-F238E27FC236}">
                <a16:creationId xmlns:a16="http://schemas.microsoft.com/office/drawing/2014/main" id="{0EEB0615-8743-4EFD-A491-2E98F63C9C0C}"/>
              </a:ext>
            </a:extLst>
          </p:cNvPr>
          <p:cNvSpPr/>
          <p:nvPr/>
        </p:nvSpPr>
        <p:spPr>
          <a:xfrm>
            <a:off x="1099930" y="840717"/>
            <a:ext cx="9992140" cy="5681171"/>
          </a:xfrm>
          <a:prstGeom prst="rect">
            <a:avLst/>
          </a:prstGeom>
        </p:spPr>
        <p:txBody>
          <a:bodyPr wrap="square">
            <a:spAutoFit/>
          </a:bodyPr>
          <a:lstStyle/>
          <a:p>
            <a:pPr>
              <a:lnSpc>
                <a:spcPct val="150000"/>
              </a:lnSpc>
            </a:pPr>
            <a:r>
              <a:rPr lang="zh-CN" altLang="en-US" sz="2000" dirty="0">
                <a:solidFill>
                  <a:srgbClr val="C00000"/>
                </a:solidFill>
                <a:latin typeface="微软雅黑" panose="020B0503020204020204" pitchFamily="34" charset="-122"/>
                <a:ea typeface="微软雅黑" panose="020B0503020204020204" pitchFamily="34" charset="-122"/>
              </a:rPr>
              <a:t>      </a:t>
            </a:r>
            <a:r>
              <a:rPr lang="zh-CN" altLang="en-US" sz="1600" dirty="0">
                <a:solidFill>
                  <a:srgbClr val="C00000"/>
                </a:solidFill>
                <a:latin typeface="微软雅黑" panose="020B0503020204020204" pitchFamily="34" charset="-122"/>
                <a:ea typeface="微软雅黑" panose="020B0503020204020204" pitchFamily="34" charset="-122"/>
              </a:rPr>
              <a:t>最开头是</a:t>
            </a:r>
            <a:r>
              <a:rPr lang="en-US" altLang="zh-CN" sz="1600" dirty="0">
                <a:solidFill>
                  <a:srgbClr val="C00000"/>
                </a:solidFill>
                <a:latin typeface="微软雅黑" panose="020B0503020204020204" pitchFamily="34" charset="-122"/>
                <a:ea typeface="微软雅黑" panose="020B0503020204020204" pitchFamily="34" charset="-122"/>
              </a:rPr>
              <a:t>16</a:t>
            </a:r>
            <a:r>
              <a:rPr lang="zh-CN" altLang="en-US" sz="1600" dirty="0">
                <a:solidFill>
                  <a:srgbClr val="C00000"/>
                </a:solidFill>
                <a:latin typeface="微软雅黑" panose="020B0503020204020204" pitchFamily="34" charset="-122"/>
                <a:ea typeface="微软雅黑" panose="020B0503020204020204" pitchFamily="34" charset="-122"/>
              </a:rPr>
              <a:t>个字节的</a:t>
            </a:r>
            <a:r>
              <a:rPr lang="en-US" altLang="zh-CN" sz="1600" dirty="0" err="1">
                <a:solidFill>
                  <a:srgbClr val="C00000"/>
                </a:solidFill>
                <a:latin typeface="微软雅黑" panose="020B0503020204020204" pitchFamily="34" charset="-122"/>
                <a:ea typeface="微软雅黑" panose="020B0503020204020204" pitchFamily="34" charset="-122"/>
              </a:rPr>
              <a:t>e_ident</a:t>
            </a:r>
            <a:r>
              <a:rPr lang="en-US" altLang="zh-CN" sz="1600" dirty="0">
                <a:solidFill>
                  <a:srgbClr val="C00000"/>
                </a:solidFill>
                <a:latin typeface="微软雅黑" panose="020B0503020204020204" pitchFamily="34" charset="-122"/>
                <a:ea typeface="微软雅黑" panose="020B0503020204020204" pitchFamily="34" charset="-122"/>
              </a:rPr>
              <a:t>, </a:t>
            </a:r>
            <a:r>
              <a:rPr lang="zh-CN" altLang="en-US" sz="1600" dirty="0">
                <a:solidFill>
                  <a:srgbClr val="C00000"/>
                </a:solidFill>
                <a:latin typeface="微软雅黑" panose="020B0503020204020204" pitchFamily="34" charset="-122"/>
                <a:ea typeface="微软雅黑" panose="020B0503020204020204" pitchFamily="34" charset="-122"/>
              </a:rPr>
              <a:t>其中包含用以表示</a:t>
            </a:r>
            <a:r>
              <a:rPr lang="en-US" altLang="zh-CN" sz="1600" dirty="0">
                <a:solidFill>
                  <a:srgbClr val="C00000"/>
                </a:solidFill>
                <a:latin typeface="微软雅黑" panose="020B0503020204020204" pitchFamily="34" charset="-122"/>
                <a:ea typeface="微软雅黑" panose="020B0503020204020204" pitchFamily="34" charset="-122"/>
              </a:rPr>
              <a:t>ELF</a:t>
            </a:r>
            <a:r>
              <a:rPr lang="zh-CN" altLang="en-US" sz="1600" dirty="0">
                <a:solidFill>
                  <a:srgbClr val="C00000"/>
                </a:solidFill>
                <a:latin typeface="微软雅黑" panose="020B0503020204020204" pitchFamily="34" charset="-122"/>
                <a:ea typeface="微软雅黑" panose="020B0503020204020204" pitchFamily="34" charset="-122"/>
              </a:rPr>
              <a:t>文件的字符，以及其他一些与机器无关的信息。开头的</a:t>
            </a:r>
            <a:r>
              <a:rPr lang="en-US" altLang="zh-CN" sz="1600" dirty="0">
                <a:solidFill>
                  <a:srgbClr val="C00000"/>
                </a:solidFill>
                <a:latin typeface="微软雅黑" panose="020B0503020204020204" pitchFamily="34" charset="-122"/>
                <a:ea typeface="微软雅黑" panose="020B0503020204020204" pitchFamily="34" charset="-122"/>
              </a:rPr>
              <a:t>4</a:t>
            </a:r>
            <a:r>
              <a:rPr lang="zh-CN" altLang="en-US" sz="1600" dirty="0">
                <a:solidFill>
                  <a:srgbClr val="C00000"/>
                </a:solidFill>
                <a:latin typeface="微软雅黑" panose="020B0503020204020204" pitchFamily="34" charset="-122"/>
                <a:ea typeface="微软雅黑" panose="020B0503020204020204" pitchFamily="34" charset="-122"/>
              </a:rPr>
              <a:t>个字节值固定不变，为</a:t>
            </a:r>
            <a:r>
              <a:rPr lang="en-US" altLang="zh-CN" sz="1600" dirty="0">
                <a:solidFill>
                  <a:srgbClr val="C00000"/>
                </a:solidFill>
                <a:latin typeface="微软雅黑" panose="020B0503020204020204" pitchFamily="34" charset="-122"/>
                <a:ea typeface="微软雅黑" panose="020B0503020204020204" pitchFamily="34" charset="-122"/>
              </a:rPr>
              <a:t>0x7f</a:t>
            </a:r>
            <a:r>
              <a:rPr lang="zh-CN" altLang="en-US" sz="1600" dirty="0">
                <a:solidFill>
                  <a:srgbClr val="C00000"/>
                </a:solidFill>
                <a:latin typeface="微软雅黑" panose="020B0503020204020204" pitchFamily="34" charset="-122"/>
                <a:ea typeface="微软雅黑" panose="020B0503020204020204" pitchFamily="34" charset="-122"/>
              </a:rPr>
              <a:t>和</a:t>
            </a:r>
            <a:r>
              <a:rPr lang="en-US" altLang="zh-CN" sz="1600" dirty="0">
                <a:solidFill>
                  <a:srgbClr val="C00000"/>
                </a:solidFill>
                <a:latin typeface="微软雅黑" panose="020B0503020204020204" pitchFamily="34" charset="-122"/>
                <a:ea typeface="微软雅黑" panose="020B0503020204020204" pitchFamily="34" charset="-122"/>
              </a:rPr>
              <a:t>ELF</a:t>
            </a:r>
            <a:r>
              <a:rPr lang="zh-CN" altLang="en-US" sz="1600" dirty="0">
                <a:solidFill>
                  <a:srgbClr val="C00000"/>
                </a:solidFill>
                <a:latin typeface="微软雅黑" panose="020B0503020204020204" pitchFamily="34" charset="-122"/>
                <a:ea typeface="微软雅黑" panose="020B0503020204020204" pitchFamily="34" charset="-122"/>
              </a:rPr>
              <a:t>三个字符。</a:t>
            </a:r>
          </a:p>
          <a:p>
            <a:pPr>
              <a:lnSpc>
                <a:spcPct val="150000"/>
              </a:lnSpc>
            </a:pPr>
            <a:r>
              <a:rPr lang="en-US" altLang="zh-CN" sz="1600" b="1" dirty="0">
                <a:solidFill>
                  <a:srgbClr val="C00000"/>
                </a:solidFill>
                <a:latin typeface="微软雅黑" panose="020B0503020204020204" pitchFamily="34" charset="-122"/>
                <a:ea typeface="微软雅黑" panose="020B0503020204020204" pitchFamily="34" charset="-122"/>
              </a:rPr>
              <a:t>     </a:t>
            </a:r>
            <a:r>
              <a:rPr lang="en-US" altLang="zh-CN" sz="1600" b="1" dirty="0" err="1">
                <a:solidFill>
                  <a:srgbClr val="C00000"/>
                </a:solidFill>
                <a:latin typeface="微软雅黑" panose="020B0503020204020204" pitchFamily="34" charset="-122"/>
                <a:ea typeface="微软雅黑" panose="020B0503020204020204" pitchFamily="34" charset="-122"/>
              </a:rPr>
              <a:t>e_type</a:t>
            </a:r>
            <a:r>
              <a:rPr lang="en-US" altLang="zh-CN" sz="1600" dirty="0">
                <a:solidFill>
                  <a:srgbClr val="C00000"/>
                </a:solidFill>
                <a:latin typeface="微软雅黑" panose="020B0503020204020204" pitchFamily="34" charset="-122"/>
                <a:ea typeface="微软雅黑" panose="020B0503020204020204" pitchFamily="34" charset="-122"/>
              </a:rPr>
              <a:t> </a:t>
            </a:r>
            <a:r>
              <a:rPr lang="zh-CN" altLang="en-US" sz="1600" dirty="0">
                <a:solidFill>
                  <a:srgbClr val="C00000"/>
                </a:solidFill>
                <a:latin typeface="微软雅黑" panose="020B0503020204020204" pitchFamily="34" charset="-122"/>
                <a:ea typeface="微软雅黑" panose="020B0503020204020204" pitchFamily="34" charset="-122"/>
              </a:rPr>
              <a:t>它标识的是该文件的类型。</a:t>
            </a:r>
          </a:p>
          <a:p>
            <a:pPr>
              <a:lnSpc>
                <a:spcPct val="150000"/>
              </a:lnSpc>
            </a:pPr>
            <a:r>
              <a:rPr lang="en-US" altLang="zh-CN" sz="1600" b="1" dirty="0">
                <a:solidFill>
                  <a:srgbClr val="C00000"/>
                </a:solidFill>
                <a:latin typeface="微软雅黑" panose="020B0503020204020204" pitchFamily="34" charset="-122"/>
                <a:ea typeface="微软雅黑" panose="020B0503020204020204" pitchFamily="34" charset="-122"/>
              </a:rPr>
              <a:t>     </a:t>
            </a:r>
            <a:r>
              <a:rPr lang="en-US" altLang="zh-CN" sz="1600" b="1" dirty="0" err="1">
                <a:solidFill>
                  <a:srgbClr val="C00000"/>
                </a:solidFill>
                <a:latin typeface="微软雅黑" panose="020B0503020204020204" pitchFamily="34" charset="-122"/>
                <a:ea typeface="微软雅黑" panose="020B0503020204020204" pitchFamily="34" charset="-122"/>
              </a:rPr>
              <a:t>e_machine</a:t>
            </a:r>
            <a:r>
              <a:rPr lang="en-US" altLang="zh-CN" sz="1600" dirty="0">
                <a:solidFill>
                  <a:srgbClr val="C00000"/>
                </a:solidFill>
                <a:latin typeface="微软雅黑" panose="020B0503020204020204" pitchFamily="34" charset="-122"/>
                <a:ea typeface="微软雅黑" panose="020B0503020204020204" pitchFamily="34" charset="-122"/>
              </a:rPr>
              <a:t> </a:t>
            </a:r>
            <a:r>
              <a:rPr lang="zh-CN" altLang="en-US" sz="1600" dirty="0">
                <a:solidFill>
                  <a:srgbClr val="C00000"/>
                </a:solidFill>
                <a:latin typeface="微软雅黑" panose="020B0503020204020204" pitchFamily="34" charset="-122"/>
                <a:ea typeface="微软雅黑" panose="020B0503020204020204" pitchFamily="34" charset="-122"/>
              </a:rPr>
              <a:t>表明运行该程序需要的体系结构。</a:t>
            </a:r>
          </a:p>
          <a:p>
            <a:pPr>
              <a:lnSpc>
                <a:spcPct val="150000"/>
              </a:lnSpc>
            </a:pPr>
            <a:r>
              <a:rPr lang="en-US" altLang="zh-CN" sz="1600" b="1" dirty="0">
                <a:solidFill>
                  <a:srgbClr val="C00000"/>
                </a:solidFill>
                <a:latin typeface="微软雅黑" panose="020B0503020204020204" pitchFamily="34" charset="-122"/>
                <a:ea typeface="微软雅黑" panose="020B0503020204020204" pitchFamily="34" charset="-122"/>
              </a:rPr>
              <a:t>     </a:t>
            </a:r>
            <a:r>
              <a:rPr lang="en-US" altLang="zh-CN" sz="1600" b="1" dirty="0" err="1">
                <a:solidFill>
                  <a:srgbClr val="C00000"/>
                </a:solidFill>
                <a:latin typeface="微软雅黑" panose="020B0503020204020204" pitchFamily="34" charset="-122"/>
                <a:ea typeface="微软雅黑" panose="020B0503020204020204" pitchFamily="34" charset="-122"/>
              </a:rPr>
              <a:t>e_version</a:t>
            </a:r>
            <a:r>
              <a:rPr lang="en-US" altLang="zh-CN" sz="1600" dirty="0">
                <a:solidFill>
                  <a:srgbClr val="C00000"/>
                </a:solidFill>
                <a:latin typeface="微软雅黑" panose="020B0503020204020204" pitchFamily="34" charset="-122"/>
                <a:ea typeface="微软雅黑" panose="020B0503020204020204" pitchFamily="34" charset="-122"/>
              </a:rPr>
              <a:t> </a:t>
            </a:r>
            <a:r>
              <a:rPr lang="zh-CN" altLang="en-US" sz="1600" dirty="0">
                <a:solidFill>
                  <a:srgbClr val="C00000"/>
                </a:solidFill>
                <a:latin typeface="微软雅黑" panose="020B0503020204020204" pitchFamily="34" charset="-122"/>
                <a:ea typeface="微软雅黑" panose="020B0503020204020204" pitchFamily="34" charset="-122"/>
              </a:rPr>
              <a:t>表示文件的版本。</a:t>
            </a:r>
          </a:p>
          <a:p>
            <a:pPr>
              <a:lnSpc>
                <a:spcPct val="150000"/>
              </a:lnSpc>
            </a:pPr>
            <a:r>
              <a:rPr lang="en-US" altLang="zh-CN" sz="1600" b="1" dirty="0">
                <a:solidFill>
                  <a:srgbClr val="C00000"/>
                </a:solidFill>
                <a:latin typeface="微软雅黑" panose="020B0503020204020204" pitchFamily="34" charset="-122"/>
                <a:ea typeface="微软雅黑" panose="020B0503020204020204" pitchFamily="34" charset="-122"/>
              </a:rPr>
              <a:t>     </a:t>
            </a:r>
            <a:r>
              <a:rPr lang="en-US" altLang="zh-CN" sz="1600" b="1" dirty="0" err="1">
                <a:solidFill>
                  <a:srgbClr val="C00000"/>
                </a:solidFill>
                <a:latin typeface="微软雅黑" panose="020B0503020204020204" pitchFamily="34" charset="-122"/>
                <a:ea typeface="微软雅黑" panose="020B0503020204020204" pitchFamily="34" charset="-122"/>
              </a:rPr>
              <a:t>e_entry</a:t>
            </a:r>
            <a:r>
              <a:rPr lang="en-US" altLang="zh-CN" sz="1600" dirty="0">
                <a:solidFill>
                  <a:srgbClr val="C00000"/>
                </a:solidFill>
                <a:latin typeface="微软雅黑" panose="020B0503020204020204" pitchFamily="34" charset="-122"/>
                <a:ea typeface="微软雅黑" panose="020B0503020204020204" pitchFamily="34" charset="-122"/>
              </a:rPr>
              <a:t> </a:t>
            </a:r>
            <a:r>
              <a:rPr lang="zh-CN" altLang="en-US" sz="1600" dirty="0">
                <a:solidFill>
                  <a:srgbClr val="C00000"/>
                </a:solidFill>
                <a:latin typeface="微软雅黑" panose="020B0503020204020204" pitchFamily="34" charset="-122"/>
                <a:ea typeface="微软雅黑" panose="020B0503020204020204" pitchFamily="34" charset="-122"/>
              </a:rPr>
              <a:t>程序的入口地址。</a:t>
            </a:r>
          </a:p>
          <a:p>
            <a:pPr>
              <a:lnSpc>
                <a:spcPct val="150000"/>
              </a:lnSpc>
            </a:pPr>
            <a:r>
              <a:rPr lang="en-US" altLang="zh-CN" sz="1600" b="1" dirty="0">
                <a:solidFill>
                  <a:srgbClr val="C00000"/>
                </a:solidFill>
                <a:latin typeface="微软雅黑" panose="020B0503020204020204" pitchFamily="34" charset="-122"/>
                <a:ea typeface="微软雅黑" panose="020B0503020204020204" pitchFamily="34" charset="-122"/>
              </a:rPr>
              <a:t>     </a:t>
            </a:r>
            <a:r>
              <a:rPr lang="en-US" altLang="zh-CN" sz="1600" b="1" dirty="0" err="1">
                <a:solidFill>
                  <a:srgbClr val="C00000"/>
                </a:solidFill>
                <a:latin typeface="微软雅黑" panose="020B0503020204020204" pitchFamily="34" charset="-122"/>
                <a:ea typeface="微软雅黑" panose="020B0503020204020204" pitchFamily="34" charset="-122"/>
              </a:rPr>
              <a:t>e_phoff</a:t>
            </a:r>
            <a:r>
              <a:rPr lang="en-US" altLang="zh-CN" sz="1600" dirty="0">
                <a:solidFill>
                  <a:srgbClr val="C00000"/>
                </a:solidFill>
                <a:latin typeface="微软雅黑" panose="020B0503020204020204" pitchFamily="34" charset="-122"/>
                <a:ea typeface="微软雅黑" panose="020B0503020204020204" pitchFamily="34" charset="-122"/>
              </a:rPr>
              <a:t> </a:t>
            </a:r>
            <a:r>
              <a:rPr lang="zh-CN" altLang="en-US" sz="1600" dirty="0">
                <a:solidFill>
                  <a:srgbClr val="C00000"/>
                </a:solidFill>
                <a:latin typeface="微软雅黑" panose="020B0503020204020204" pitchFamily="34" charset="-122"/>
                <a:ea typeface="微软雅黑" panose="020B0503020204020204" pitchFamily="34" charset="-122"/>
              </a:rPr>
              <a:t>表示</a:t>
            </a:r>
            <a:r>
              <a:rPr lang="en-US" altLang="zh-CN" sz="1600" dirty="0">
                <a:solidFill>
                  <a:srgbClr val="C00000"/>
                </a:solidFill>
                <a:latin typeface="微软雅黑" panose="020B0503020204020204" pitchFamily="34" charset="-122"/>
                <a:ea typeface="微软雅黑" panose="020B0503020204020204" pitchFamily="34" charset="-122"/>
              </a:rPr>
              <a:t>Program header table </a:t>
            </a:r>
            <a:r>
              <a:rPr lang="zh-CN" altLang="en-US" sz="1600" dirty="0">
                <a:solidFill>
                  <a:srgbClr val="C00000"/>
                </a:solidFill>
                <a:latin typeface="微软雅黑" panose="020B0503020204020204" pitchFamily="34" charset="-122"/>
                <a:ea typeface="微软雅黑" panose="020B0503020204020204" pitchFamily="34" charset="-122"/>
              </a:rPr>
              <a:t>在文件中的</a:t>
            </a:r>
            <a:r>
              <a:rPr lang="zh-CN" altLang="en-US" sz="1600" dirty="0">
                <a:solidFill>
                  <a:srgbClr val="C00000"/>
                </a:solidFill>
                <a:latin typeface="微软雅黑" panose="020B0503020204020204" pitchFamily="34" charset="-122"/>
                <a:ea typeface="微软雅黑" panose="020B0503020204020204" pitchFamily="34" charset="-122"/>
                <a:hlinkClick r:id="rId2">
                  <a:extLst>
                    <a:ext uri="{A12FA001-AC4F-418D-AE19-62706E023703}">
                      <ahyp:hlinkClr xmlns:ahyp="http://schemas.microsoft.com/office/drawing/2018/hyperlinkcolor" val="tx"/>
                    </a:ext>
                  </a:extLst>
                </a:hlinkClick>
              </a:rPr>
              <a:t>偏移量</a:t>
            </a:r>
            <a:r>
              <a:rPr lang="zh-CN" altLang="en-US" sz="1600" dirty="0">
                <a:solidFill>
                  <a:srgbClr val="C00000"/>
                </a:solidFill>
                <a:latin typeface="微软雅黑" panose="020B0503020204020204" pitchFamily="34" charset="-122"/>
                <a:ea typeface="微软雅黑" panose="020B0503020204020204" pitchFamily="34" charset="-122"/>
              </a:rPr>
              <a:t>（以字节计数）。</a:t>
            </a:r>
          </a:p>
          <a:p>
            <a:pPr>
              <a:lnSpc>
                <a:spcPct val="150000"/>
              </a:lnSpc>
            </a:pPr>
            <a:r>
              <a:rPr lang="en-US" altLang="zh-CN" sz="1600" b="1" dirty="0">
                <a:solidFill>
                  <a:srgbClr val="C00000"/>
                </a:solidFill>
                <a:latin typeface="微软雅黑" panose="020B0503020204020204" pitchFamily="34" charset="-122"/>
                <a:ea typeface="微软雅黑" panose="020B0503020204020204" pitchFamily="34" charset="-122"/>
              </a:rPr>
              <a:t>     </a:t>
            </a:r>
            <a:r>
              <a:rPr lang="en-US" altLang="zh-CN" sz="1600" b="1" dirty="0" err="1">
                <a:solidFill>
                  <a:srgbClr val="C00000"/>
                </a:solidFill>
                <a:latin typeface="微软雅黑" panose="020B0503020204020204" pitchFamily="34" charset="-122"/>
                <a:ea typeface="微软雅黑" panose="020B0503020204020204" pitchFamily="34" charset="-122"/>
              </a:rPr>
              <a:t>e_shoff</a:t>
            </a:r>
            <a:r>
              <a:rPr lang="en-US" altLang="zh-CN" sz="1600" dirty="0">
                <a:solidFill>
                  <a:srgbClr val="C00000"/>
                </a:solidFill>
                <a:latin typeface="微软雅黑" panose="020B0503020204020204" pitchFamily="34" charset="-122"/>
                <a:ea typeface="微软雅黑" panose="020B0503020204020204" pitchFamily="34" charset="-122"/>
              </a:rPr>
              <a:t> </a:t>
            </a:r>
            <a:r>
              <a:rPr lang="zh-CN" altLang="en-US" sz="1600" dirty="0">
                <a:solidFill>
                  <a:srgbClr val="C00000"/>
                </a:solidFill>
                <a:latin typeface="微软雅黑" panose="020B0503020204020204" pitchFamily="34" charset="-122"/>
                <a:ea typeface="微软雅黑" panose="020B0503020204020204" pitchFamily="34" charset="-122"/>
              </a:rPr>
              <a:t>表示</a:t>
            </a:r>
            <a:r>
              <a:rPr lang="en-US" altLang="zh-CN" sz="1600" dirty="0">
                <a:solidFill>
                  <a:srgbClr val="C00000"/>
                </a:solidFill>
                <a:latin typeface="微软雅黑" panose="020B0503020204020204" pitchFamily="34" charset="-122"/>
                <a:ea typeface="微软雅黑" panose="020B0503020204020204" pitchFamily="34" charset="-122"/>
              </a:rPr>
              <a:t>Section header table </a:t>
            </a:r>
            <a:r>
              <a:rPr lang="zh-CN" altLang="en-US" sz="1600" dirty="0">
                <a:solidFill>
                  <a:srgbClr val="C00000"/>
                </a:solidFill>
                <a:latin typeface="微软雅黑" panose="020B0503020204020204" pitchFamily="34" charset="-122"/>
                <a:ea typeface="微软雅黑" panose="020B0503020204020204" pitchFamily="34" charset="-122"/>
              </a:rPr>
              <a:t>在文件中的偏移量（以字节计数）。</a:t>
            </a:r>
          </a:p>
          <a:p>
            <a:pPr>
              <a:lnSpc>
                <a:spcPct val="150000"/>
              </a:lnSpc>
            </a:pPr>
            <a:r>
              <a:rPr lang="en-US" altLang="zh-CN" sz="1600" b="1" dirty="0">
                <a:solidFill>
                  <a:srgbClr val="C00000"/>
                </a:solidFill>
                <a:latin typeface="微软雅黑" panose="020B0503020204020204" pitchFamily="34" charset="-122"/>
                <a:ea typeface="微软雅黑" panose="020B0503020204020204" pitchFamily="34" charset="-122"/>
              </a:rPr>
              <a:t>     </a:t>
            </a:r>
            <a:r>
              <a:rPr lang="en-US" altLang="zh-CN" sz="1600" b="1" dirty="0" err="1">
                <a:solidFill>
                  <a:srgbClr val="C00000"/>
                </a:solidFill>
                <a:latin typeface="微软雅黑" panose="020B0503020204020204" pitchFamily="34" charset="-122"/>
                <a:ea typeface="微软雅黑" panose="020B0503020204020204" pitchFamily="34" charset="-122"/>
              </a:rPr>
              <a:t>e_flags</a:t>
            </a:r>
            <a:r>
              <a:rPr lang="en-US" altLang="zh-CN" sz="1600" b="1" dirty="0">
                <a:solidFill>
                  <a:srgbClr val="C00000"/>
                </a:solidFill>
                <a:latin typeface="微软雅黑" panose="020B0503020204020204" pitchFamily="34" charset="-122"/>
                <a:ea typeface="微软雅黑" panose="020B0503020204020204" pitchFamily="34" charset="-122"/>
              </a:rPr>
              <a:t> </a:t>
            </a:r>
            <a:r>
              <a:rPr lang="zh-CN" altLang="en-US" sz="1600" dirty="0">
                <a:solidFill>
                  <a:srgbClr val="C00000"/>
                </a:solidFill>
                <a:latin typeface="微软雅黑" panose="020B0503020204020204" pitchFamily="34" charset="-122"/>
                <a:ea typeface="微软雅黑" panose="020B0503020204020204" pitchFamily="34" charset="-122"/>
              </a:rPr>
              <a:t>对</a:t>
            </a:r>
            <a:r>
              <a:rPr lang="en-US" altLang="zh-CN" sz="1600" dirty="0">
                <a:solidFill>
                  <a:srgbClr val="C00000"/>
                </a:solidFill>
                <a:latin typeface="微软雅黑" panose="020B0503020204020204" pitchFamily="34" charset="-122"/>
                <a:ea typeface="微软雅黑" panose="020B0503020204020204" pitchFamily="34" charset="-122"/>
              </a:rPr>
              <a:t>IA32</a:t>
            </a:r>
            <a:r>
              <a:rPr lang="zh-CN" altLang="en-US" sz="1600" dirty="0">
                <a:solidFill>
                  <a:srgbClr val="C00000"/>
                </a:solidFill>
                <a:latin typeface="微软雅黑" panose="020B0503020204020204" pitchFamily="34" charset="-122"/>
                <a:ea typeface="微软雅黑" panose="020B0503020204020204" pitchFamily="34" charset="-122"/>
              </a:rPr>
              <a:t>而言，此项为</a:t>
            </a:r>
            <a:r>
              <a:rPr lang="en-US" altLang="zh-CN" sz="1600" dirty="0">
                <a:solidFill>
                  <a:srgbClr val="C00000"/>
                </a:solidFill>
                <a:latin typeface="微软雅黑" panose="020B0503020204020204" pitchFamily="34" charset="-122"/>
                <a:ea typeface="微软雅黑" panose="020B0503020204020204" pitchFamily="34" charset="-122"/>
              </a:rPr>
              <a:t>0</a:t>
            </a:r>
            <a:r>
              <a:rPr lang="zh-CN" altLang="en-US" sz="1600" dirty="0">
                <a:solidFill>
                  <a:srgbClr val="C00000"/>
                </a:solidFill>
                <a:latin typeface="微软雅黑" panose="020B0503020204020204" pitchFamily="34" charset="-122"/>
                <a:ea typeface="微软雅黑" panose="020B0503020204020204" pitchFamily="34" charset="-122"/>
              </a:rPr>
              <a:t>。</a:t>
            </a:r>
          </a:p>
          <a:p>
            <a:pPr>
              <a:lnSpc>
                <a:spcPct val="150000"/>
              </a:lnSpc>
            </a:pPr>
            <a:r>
              <a:rPr lang="en-US" altLang="zh-CN" sz="1600" b="1" dirty="0">
                <a:solidFill>
                  <a:srgbClr val="C00000"/>
                </a:solidFill>
                <a:latin typeface="微软雅黑" panose="020B0503020204020204" pitchFamily="34" charset="-122"/>
                <a:ea typeface="微软雅黑" panose="020B0503020204020204" pitchFamily="34" charset="-122"/>
              </a:rPr>
              <a:t>     </a:t>
            </a:r>
            <a:r>
              <a:rPr lang="en-US" altLang="zh-CN" sz="1600" b="1" dirty="0" err="1">
                <a:solidFill>
                  <a:srgbClr val="C00000"/>
                </a:solidFill>
                <a:latin typeface="微软雅黑" panose="020B0503020204020204" pitchFamily="34" charset="-122"/>
                <a:ea typeface="微软雅黑" panose="020B0503020204020204" pitchFamily="34" charset="-122"/>
              </a:rPr>
              <a:t>e_ehsize</a:t>
            </a:r>
            <a:r>
              <a:rPr lang="en-US" altLang="zh-CN" sz="1600" dirty="0">
                <a:solidFill>
                  <a:srgbClr val="C00000"/>
                </a:solidFill>
                <a:latin typeface="微软雅黑" panose="020B0503020204020204" pitchFamily="34" charset="-122"/>
                <a:ea typeface="微软雅黑" panose="020B0503020204020204" pitchFamily="34" charset="-122"/>
              </a:rPr>
              <a:t> </a:t>
            </a:r>
            <a:r>
              <a:rPr lang="zh-CN" altLang="en-US" sz="1600" dirty="0">
                <a:solidFill>
                  <a:srgbClr val="C00000"/>
                </a:solidFill>
                <a:latin typeface="微软雅黑" panose="020B0503020204020204" pitchFamily="34" charset="-122"/>
                <a:ea typeface="微软雅黑" panose="020B0503020204020204" pitchFamily="34" charset="-122"/>
              </a:rPr>
              <a:t>表示</a:t>
            </a:r>
            <a:r>
              <a:rPr lang="en-US" altLang="zh-CN" sz="1600" dirty="0">
                <a:solidFill>
                  <a:srgbClr val="C00000"/>
                </a:solidFill>
                <a:latin typeface="微软雅黑" panose="020B0503020204020204" pitchFamily="34" charset="-122"/>
                <a:ea typeface="微软雅黑" panose="020B0503020204020204" pitchFamily="34" charset="-122"/>
              </a:rPr>
              <a:t>ELF header</a:t>
            </a:r>
            <a:r>
              <a:rPr lang="zh-CN" altLang="en-US" sz="1600" dirty="0">
                <a:solidFill>
                  <a:srgbClr val="C00000"/>
                </a:solidFill>
                <a:latin typeface="微软雅黑" panose="020B0503020204020204" pitchFamily="34" charset="-122"/>
                <a:ea typeface="微软雅黑" panose="020B0503020204020204" pitchFamily="34" charset="-122"/>
              </a:rPr>
              <a:t>大小（以字节计数）。</a:t>
            </a:r>
          </a:p>
          <a:p>
            <a:pPr>
              <a:lnSpc>
                <a:spcPct val="150000"/>
              </a:lnSpc>
            </a:pPr>
            <a:r>
              <a:rPr lang="en-US" altLang="zh-CN" sz="1600" b="1" dirty="0">
                <a:solidFill>
                  <a:srgbClr val="C00000"/>
                </a:solidFill>
                <a:latin typeface="微软雅黑" panose="020B0503020204020204" pitchFamily="34" charset="-122"/>
                <a:ea typeface="微软雅黑" panose="020B0503020204020204" pitchFamily="34" charset="-122"/>
              </a:rPr>
              <a:t>     </a:t>
            </a:r>
            <a:r>
              <a:rPr lang="en-US" altLang="zh-CN" sz="1600" b="1" dirty="0" err="1">
                <a:solidFill>
                  <a:srgbClr val="C00000"/>
                </a:solidFill>
                <a:latin typeface="微软雅黑" panose="020B0503020204020204" pitchFamily="34" charset="-122"/>
                <a:ea typeface="微软雅黑" panose="020B0503020204020204" pitchFamily="34" charset="-122"/>
              </a:rPr>
              <a:t>e_phentsize</a:t>
            </a:r>
            <a:r>
              <a:rPr lang="en-US" altLang="zh-CN" sz="1600" dirty="0">
                <a:solidFill>
                  <a:srgbClr val="C00000"/>
                </a:solidFill>
                <a:latin typeface="微软雅黑" panose="020B0503020204020204" pitchFamily="34" charset="-122"/>
                <a:ea typeface="微软雅黑" panose="020B0503020204020204" pitchFamily="34" charset="-122"/>
              </a:rPr>
              <a:t> </a:t>
            </a:r>
            <a:r>
              <a:rPr lang="zh-CN" altLang="en-US" sz="1600" dirty="0">
                <a:solidFill>
                  <a:srgbClr val="C00000"/>
                </a:solidFill>
                <a:latin typeface="微软雅黑" panose="020B0503020204020204" pitchFamily="34" charset="-122"/>
                <a:ea typeface="微软雅黑" panose="020B0503020204020204" pitchFamily="34" charset="-122"/>
              </a:rPr>
              <a:t>表示</a:t>
            </a:r>
            <a:r>
              <a:rPr lang="en-US" altLang="zh-CN" sz="1600" dirty="0">
                <a:solidFill>
                  <a:srgbClr val="C00000"/>
                </a:solidFill>
                <a:latin typeface="微软雅黑" panose="020B0503020204020204" pitchFamily="34" charset="-122"/>
                <a:ea typeface="微软雅黑" panose="020B0503020204020204" pitchFamily="34" charset="-122"/>
              </a:rPr>
              <a:t>Program header table</a:t>
            </a:r>
            <a:r>
              <a:rPr lang="zh-CN" altLang="en-US" sz="1600" dirty="0">
                <a:solidFill>
                  <a:srgbClr val="C00000"/>
                </a:solidFill>
                <a:latin typeface="微软雅黑" panose="020B0503020204020204" pitchFamily="34" charset="-122"/>
                <a:ea typeface="微软雅黑" panose="020B0503020204020204" pitchFamily="34" charset="-122"/>
              </a:rPr>
              <a:t>中每一个条目的大小。</a:t>
            </a:r>
          </a:p>
          <a:p>
            <a:pPr>
              <a:lnSpc>
                <a:spcPct val="150000"/>
              </a:lnSpc>
            </a:pPr>
            <a:r>
              <a:rPr lang="en-US" altLang="zh-CN" sz="1600" b="1" dirty="0">
                <a:solidFill>
                  <a:srgbClr val="C00000"/>
                </a:solidFill>
                <a:latin typeface="微软雅黑" panose="020B0503020204020204" pitchFamily="34" charset="-122"/>
                <a:ea typeface="微软雅黑" panose="020B0503020204020204" pitchFamily="34" charset="-122"/>
              </a:rPr>
              <a:t>     </a:t>
            </a:r>
            <a:r>
              <a:rPr lang="en-US" altLang="zh-CN" sz="1600" b="1" dirty="0" err="1">
                <a:solidFill>
                  <a:srgbClr val="C00000"/>
                </a:solidFill>
                <a:latin typeface="微软雅黑" panose="020B0503020204020204" pitchFamily="34" charset="-122"/>
                <a:ea typeface="微软雅黑" panose="020B0503020204020204" pitchFamily="34" charset="-122"/>
              </a:rPr>
              <a:t>e_phnum</a:t>
            </a:r>
            <a:r>
              <a:rPr lang="en-US" altLang="zh-CN" sz="1600" dirty="0">
                <a:solidFill>
                  <a:srgbClr val="C00000"/>
                </a:solidFill>
                <a:latin typeface="微软雅黑" panose="020B0503020204020204" pitchFamily="34" charset="-122"/>
                <a:ea typeface="微软雅黑" panose="020B0503020204020204" pitchFamily="34" charset="-122"/>
              </a:rPr>
              <a:t> </a:t>
            </a:r>
            <a:r>
              <a:rPr lang="zh-CN" altLang="en-US" sz="1600" dirty="0">
                <a:solidFill>
                  <a:srgbClr val="C00000"/>
                </a:solidFill>
                <a:latin typeface="微软雅黑" panose="020B0503020204020204" pitchFamily="34" charset="-122"/>
                <a:ea typeface="微软雅黑" panose="020B0503020204020204" pitchFamily="34" charset="-122"/>
              </a:rPr>
              <a:t>表示</a:t>
            </a:r>
            <a:r>
              <a:rPr lang="en-US" altLang="zh-CN" sz="1600" dirty="0">
                <a:solidFill>
                  <a:srgbClr val="C00000"/>
                </a:solidFill>
                <a:latin typeface="微软雅黑" panose="020B0503020204020204" pitchFamily="34" charset="-122"/>
                <a:ea typeface="微软雅黑" panose="020B0503020204020204" pitchFamily="34" charset="-122"/>
              </a:rPr>
              <a:t>Program header table</a:t>
            </a:r>
            <a:r>
              <a:rPr lang="zh-CN" altLang="en-US" sz="1600" dirty="0">
                <a:solidFill>
                  <a:srgbClr val="C00000"/>
                </a:solidFill>
                <a:latin typeface="微软雅黑" panose="020B0503020204020204" pitchFamily="34" charset="-122"/>
                <a:ea typeface="微软雅黑" panose="020B0503020204020204" pitchFamily="34" charset="-122"/>
              </a:rPr>
              <a:t>中有多少个条目。</a:t>
            </a:r>
          </a:p>
          <a:p>
            <a:pPr>
              <a:lnSpc>
                <a:spcPct val="150000"/>
              </a:lnSpc>
            </a:pPr>
            <a:r>
              <a:rPr lang="en-US" altLang="zh-CN" sz="1600" b="1" dirty="0">
                <a:solidFill>
                  <a:srgbClr val="C00000"/>
                </a:solidFill>
                <a:latin typeface="微软雅黑" panose="020B0503020204020204" pitchFamily="34" charset="-122"/>
                <a:ea typeface="微软雅黑" panose="020B0503020204020204" pitchFamily="34" charset="-122"/>
              </a:rPr>
              <a:t>     </a:t>
            </a:r>
            <a:r>
              <a:rPr lang="en-US" altLang="zh-CN" sz="1600" b="1" dirty="0" err="1">
                <a:solidFill>
                  <a:srgbClr val="C00000"/>
                </a:solidFill>
                <a:latin typeface="微软雅黑" panose="020B0503020204020204" pitchFamily="34" charset="-122"/>
                <a:ea typeface="微软雅黑" panose="020B0503020204020204" pitchFamily="34" charset="-122"/>
              </a:rPr>
              <a:t>e_shentsize</a:t>
            </a:r>
            <a:r>
              <a:rPr lang="en-US" altLang="zh-CN" sz="1600" dirty="0">
                <a:solidFill>
                  <a:srgbClr val="C00000"/>
                </a:solidFill>
                <a:latin typeface="微软雅黑" panose="020B0503020204020204" pitchFamily="34" charset="-122"/>
                <a:ea typeface="微软雅黑" panose="020B0503020204020204" pitchFamily="34" charset="-122"/>
              </a:rPr>
              <a:t> </a:t>
            </a:r>
            <a:r>
              <a:rPr lang="zh-CN" altLang="en-US" sz="1600" dirty="0">
                <a:solidFill>
                  <a:srgbClr val="C00000"/>
                </a:solidFill>
                <a:latin typeface="微软雅黑" panose="020B0503020204020204" pitchFamily="34" charset="-122"/>
                <a:ea typeface="微软雅黑" panose="020B0503020204020204" pitchFamily="34" charset="-122"/>
              </a:rPr>
              <a:t>表示</a:t>
            </a:r>
            <a:r>
              <a:rPr lang="en-US" altLang="zh-CN" sz="1600" dirty="0">
                <a:solidFill>
                  <a:srgbClr val="C00000"/>
                </a:solidFill>
                <a:latin typeface="微软雅黑" panose="020B0503020204020204" pitchFamily="34" charset="-122"/>
                <a:ea typeface="微软雅黑" panose="020B0503020204020204" pitchFamily="34" charset="-122"/>
              </a:rPr>
              <a:t>Section header table</a:t>
            </a:r>
            <a:r>
              <a:rPr lang="zh-CN" altLang="en-US" sz="1600" dirty="0">
                <a:solidFill>
                  <a:srgbClr val="C00000"/>
                </a:solidFill>
                <a:latin typeface="微软雅黑" panose="020B0503020204020204" pitchFamily="34" charset="-122"/>
                <a:ea typeface="微软雅黑" panose="020B0503020204020204" pitchFamily="34" charset="-122"/>
              </a:rPr>
              <a:t>中的每一个条目的大小。</a:t>
            </a:r>
            <a:r>
              <a:rPr lang="zh-CN" altLang="en-US" sz="1600" b="1" dirty="0">
                <a:solidFill>
                  <a:srgbClr val="C00000"/>
                </a:solidFill>
                <a:latin typeface="微软雅黑" panose="020B0503020204020204" pitchFamily="34" charset="-122"/>
                <a:ea typeface="微软雅黑" panose="020B0503020204020204" pitchFamily="34" charset="-122"/>
              </a:rPr>
              <a:t>　</a:t>
            </a:r>
            <a:endParaRPr lang="zh-CN" altLang="en-US" sz="1600" dirty="0">
              <a:solidFill>
                <a:srgbClr val="C00000"/>
              </a:solidFill>
              <a:latin typeface="微软雅黑" panose="020B0503020204020204" pitchFamily="34" charset="-122"/>
              <a:ea typeface="微软雅黑" panose="020B0503020204020204" pitchFamily="34" charset="-122"/>
            </a:endParaRPr>
          </a:p>
          <a:p>
            <a:pPr>
              <a:lnSpc>
                <a:spcPct val="150000"/>
              </a:lnSpc>
            </a:pPr>
            <a:r>
              <a:rPr lang="en-US" altLang="zh-CN" sz="1600" b="1" dirty="0">
                <a:solidFill>
                  <a:srgbClr val="C00000"/>
                </a:solidFill>
                <a:latin typeface="微软雅黑" panose="020B0503020204020204" pitchFamily="34" charset="-122"/>
                <a:ea typeface="微软雅黑" panose="020B0503020204020204" pitchFamily="34" charset="-122"/>
              </a:rPr>
              <a:t>     </a:t>
            </a:r>
            <a:r>
              <a:rPr lang="en-US" altLang="zh-CN" sz="1600" b="1" dirty="0" err="1">
                <a:solidFill>
                  <a:srgbClr val="C00000"/>
                </a:solidFill>
                <a:latin typeface="微软雅黑" panose="020B0503020204020204" pitchFamily="34" charset="-122"/>
                <a:ea typeface="微软雅黑" panose="020B0503020204020204" pitchFamily="34" charset="-122"/>
              </a:rPr>
              <a:t>e_shnum</a:t>
            </a:r>
            <a:r>
              <a:rPr lang="en-US" altLang="zh-CN" sz="1600" b="1" dirty="0">
                <a:solidFill>
                  <a:srgbClr val="C00000"/>
                </a:solidFill>
                <a:latin typeface="微软雅黑" panose="020B0503020204020204" pitchFamily="34" charset="-122"/>
                <a:ea typeface="微软雅黑" panose="020B0503020204020204" pitchFamily="34" charset="-122"/>
              </a:rPr>
              <a:t> </a:t>
            </a:r>
            <a:r>
              <a:rPr lang="zh-CN" altLang="en-US" sz="1600" dirty="0">
                <a:solidFill>
                  <a:srgbClr val="C00000"/>
                </a:solidFill>
                <a:latin typeface="微软雅黑" panose="020B0503020204020204" pitchFamily="34" charset="-122"/>
                <a:ea typeface="微软雅黑" panose="020B0503020204020204" pitchFamily="34" charset="-122"/>
              </a:rPr>
              <a:t>表示</a:t>
            </a:r>
            <a:r>
              <a:rPr lang="en-US" altLang="zh-CN" sz="1600" dirty="0">
                <a:solidFill>
                  <a:srgbClr val="C00000"/>
                </a:solidFill>
                <a:latin typeface="微软雅黑" panose="020B0503020204020204" pitchFamily="34" charset="-122"/>
                <a:ea typeface="微软雅黑" panose="020B0503020204020204" pitchFamily="34" charset="-122"/>
              </a:rPr>
              <a:t>Section header table</a:t>
            </a:r>
            <a:r>
              <a:rPr lang="zh-CN" altLang="en-US" sz="1600" dirty="0">
                <a:solidFill>
                  <a:srgbClr val="C00000"/>
                </a:solidFill>
                <a:latin typeface="微软雅黑" panose="020B0503020204020204" pitchFamily="34" charset="-122"/>
                <a:ea typeface="微软雅黑" panose="020B0503020204020204" pitchFamily="34" charset="-122"/>
              </a:rPr>
              <a:t>中有多少个条目。</a:t>
            </a:r>
            <a:r>
              <a:rPr lang="zh-CN" altLang="en-US" sz="1600" b="1" dirty="0">
                <a:solidFill>
                  <a:srgbClr val="C00000"/>
                </a:solidFill>
                <a:latin typeface="微软雅黑" panose="020B0503020204020204" pitchFamily="34" charset="-122"/>
                <a:ea typeface="微软雅黑" panose="020B0503020204020204" pitchFamily="34" charset="-122"/>
              </a:rPr>
              <a:t>　　</a:t>
            </a:r>
            <a:endParaRPr lang="zh-CN" altLang="en-US" sz="1600" dirty="0">
              <a:solidFill>
                <a:srgbClr val="C00000"/>
              </a:solidFill>
              <a:latin typeface="微软雅黑" panose="020B0503020204020204" pitchFamily="34" charset="-122"/>
              <a:ea typeface="微软雅黑" panose="020B0503020204020204" pitchFamily="34" charset="-122"/>
            </a:endParaRPr>
          </a:p>
          <a:p>
            <a:pPr>
              <a:lnSpc>
                <a:spcPct val="150000"/>
              </a:lnSpc>
            </a:pPr>
            <a:r>
              <a:rPr lang="en-US" altLang="zh-CN" sz="1600" b="1" dirty="0">
                <a:solidFill>
                  <a:srgbClr val="C00000"/>
                </a:solidFill>
                <a:latin typeface="微软雅黑" panose="020B0503020204020204" pitchFamily="34" charset="-122"/>
                <a:ea typeface="微软雅黑" panose="020B0503020204020204" pitchFamily="34" charset="-122"/>
              </a:rPr>
              <a:t>     </a:t>
            </a:r>
            <a:r>
              <a:rPr lang="en-US" altLang="zh-CN" sz="1600" b="1" dirty="0" err="1">
                <a:solidFill>
                  <a:srgbClr val="C00000"/>
                </a:solidFill>
                <a:latin typeface="微软雅黑" panose="020B0503020204020204" pitchFamily="34" charset="-122"/>
                <a:ea typeface="微软雅黑" panose="020B0503020204020204" pitchFamily="34" charset="-122"/>
              </a:rPr>
              <a:t>e_shstrndx</a:t>
            </a:r>
            <a:r>
              <a:rPr lang="en-US" altLang="zh-CN" sz="1600" dirty="0">
                <a:solidFill>
                  <a:srgbClr val="C00000"/>
                </a:solidFill>
                <a:latin typeface="微软雅黑" panose="020B0503020204020204" pitchFamily="34" charset="-122"/>
                <a:ea typeface="微软雅黑" panose="020B0503020204020204" pitchFamily="34" charset="-122"/>
              </a:rPr>
              <a:t> </a:t>
            </a:r>
            <a:r>
              <a:rPr lang="zh-CN" altLang="en-US" sz="1600" dirty="0">
                <a:solidFill>
                  <a:srgbClr val="C00000"/>
                </a:solidFill>
                <a:latin typeface="微软雅黑" panose="020B0503020204020204" pitchFamily="34" charset="-122"/>
                <a:ea typeface="微软雅黑" panose="020B0503020204020204" pitchFamily="34" charset="-122"/>
              </a:rPr>
              <a:t>包含节名称的字符串是第几个节（从零开始计数）。</a:t>
            </a:r>
          </a:p>
        </p:txBody>
      </p:sp>
    </p:spTree>
    <p:extLst>
      <p:ext uri="{BB962C8B-B14F-4D97-AF65-F5344CB8AC3E}">
        <p14:creationId xmlns:p14="http://schemas.microsoft.com/office/powerpoint/2010/main" val="18048366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4"/>
          <p:cNvSpPr>
            <a:spLocks noChangeArrowheads="1"/>
          </p:cNvSpPr>
          <p:nvPr/>
        </p:nvSpPr>
        <p:spPr bwMode="auto">
          <a:xfrm>
            <a:off x="1981200" y="278742"/>
            <a:ext cx="82296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15000"/>
              </a:lnSpc>
              <a:spcBef>
                <a:spcPct val="20000"/>
              </a:spcBef>
              <a:buChar char="•"/>
              <a:defRPr sz="2400" b="1">
                <a:solidFill>
                  <a:schemeClr val="tx1"/>
                </a:solidFill>
                <a:latin typeface="Arial" charset="0"/>
                <a:ea typeface="宋体" charset="-122"/>
              </a:defRPr>
            </a:lvl1pPr>
            <a:lvl2pPr marL="742950" indent="-285750">
              <a:lnSpc>
                <a:spcPct val="115000"/>
              </a:lnSpc>
              <a:spcBef>
                <a:spcPct val="20000"/>
              </a:spcBef>
              <a:buChar char="–"/>
              <a:defRPr sz="2000" b="1">
                <a:solidFill>
                  <a:srgbClr val="0000CC"/>
                </a:solidFill>
                <a:latin typeface="Arial" charset="0"/>
                <a:ea typeface="宋体" charset="-122"/>
              </a:defRPr>
            </a:lvl2pPr>
            <a:lvl3pPr marL="1143000" indent="-228600">
              <a:lnSpc>
                <a:spcPct val="115000"/>
              </a:lnSpc>
              <a:spcBef>
                <a:spcPct val="20000"/>
              </a:spcBef>
              <a:buChar char="•"/>
              <a:defRPr sz="2400" b="1">
                <a:solidFill>
                  <a:srgbClr val="006600"/>
                </a:solidFill>
                <a:latin typeface="Arial" charset="0"/>
                <a:ea typeface="宋体" charset="-122"/>
              </a:defRPr>
            </a:lvl3pPr>
            <a:lvl4pPr marL="1600200" indent="-228600">
              <a:lnSpc>
                <a:spcPct val="115000"/>
              </a:lnSpc>
              <a:spcBef>
                <a:spcPct val="20000"/>
              </a:spcBef>
              <a:buChar char="–"/>
              <a:defRPr sz="1600" b="1">
                <a:solidFill>
                  <a:srgbClr val="CC3300"/>
                </a:solidFill>
                <a:latin typeface="Arial" charset="0"/>
                <a:ea typeface="宋体" charset="-122"/>
              </a:defRPr>
            </a:lvl4pPr>
            <a:lvl5pPr marL="2057400" indent="-228600">
              <a:lnSpc>
                <a:spcPct val="115000"/>
              </a:lnSpc>
              <a:spcBef>
                <a:spcPct val="20000"/>
              </a:spcBef>
              <a:buChar char="»"/>
              <a:defRPr sz="1500" b="1">
                <a:solidFill>
                  <a:srgbClr val="996600"/>
                </a:solidFill>
                <a:latin typeface="Arial" charset="0"/>
                <a:ea typeface="宋体"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9pPr>
          </a:lstStyle>
          <a:p>
            <a:pPr algn="ctr">
              <a:lnSpc>
                <a:spcPct val="100000"/>
              </a:lnSpc>
              <a:spcBef>
                <a:spcPct val="0"/>
              </a:spcBef>
              <a:buNone/>
            </a:pPr>
            <a:r>
              <a:rPr lang="zh-CN" altLang="en-US" sz="3200" dirty="0">
                <a:solidFill>
                  <a:srgbClr val="CC3300"/>
                </a:solidFill>
                <a:latin typeface="+mn-lt"/>
                <a:ea typeface="黑体" charset="-122"/>
              </a:rPr>
              <a:t>第一节 </a:t>
            </a:r>
            <a:r>
              <a:rPr lang="en-US" altLang="zh-CN" sz="3200" dirty="0">
                <a:solidFill>
                  <a:srgbClr val="FF0000"/>
                </a:solidFill>
                <a:ea typeface="黑体" charset="-122"/>
              </a:rPr>
              <a:t>ELF</a:t>
            </a:r>
            <a:r>
              <a:rPr lang="zh-CN" altLang="en-US" sz="3200" dirty="0">
                <a:solidFill>
                  <a:srgbClr val="FF0000"/>
                </a:solidFill>
                <a:ea typeface="黑体" charset="-122"/>
              </a:rPr>
              <a:t>的目标文件格式</a:t>
            </a:r>
            <a:endParaRPr kumimoji="1" lang="en-US" altLang="zh-CN" sz="3200" b="0" dirty="0">
              <a:solidFill>
                <a:srgbClr val="FF0000"/>
              </a:solidFill>
              <a:latin typeface="+mn-lt"/>
              <a:ea typeface="Microsoft YaHei" charset="-122"/>
              <a:cs typeface="Microsoft YaHei" charset="-122"/>
            </a:endParaRPr>
          </a:p>
          <a:p>
            <a:pPr algn="ctr">
              <a:lnSpc>
                <a:spcPct val="100000"/>
              </a:lnSpc>
              <a:spcBef>
                <a:spcPct val="0"/>
              </a:spcBef>
              <a:buFontTx/>
              <a:buNone/>
            </a:pPr>
            <a:endParaRPr lang="zh-CN" altLang="en-US" sz="3600" dirty="0">
              <a:solidFill>
                <a:srgbClr val="CC3300"/>
              </a:solidFill>
              <a:ea typeface="黑体" charset="-122"/>
            </a:endParaRPr>
          </a:p>
        </p:txBody>
      </p:sp>
      <p:sp>
        <p:nvSpPr>
          <p:cNvPr id="4" name="矩形 3">
            <a:extLst>
              <a:ext uri="{FF2B5EF4-FFF2-40B4-BE49-F238E27FC236}">
                <a16:creationId xmlns:a16="http://schemas.microsoft.com/office/drawing/2014/main" id="{0EEB0615-8743-4EFD-A491-2E98F63C9C0C}"/>
              </a:ext>
            </a:extLst>
          </p:cNvPr>
          <p:cNvSpPr/>
          <p:nvPr/>
        </p:nvSpPr>
        <p:spPr>
          <a:xfrm>
            <a:off x="1099930" y="840717"/>
            <a:ext cx="9992140" cy="4746941"/>
          </a:xfrm>
          <a:prstGeom prst="rect">
            <a:avLst/>
          </a:prstGeom>
        </p:spPr>
        <p:txBody>
          <a:bodyPr wrap="square">
            <a:spAutoFit/>
          </a:bodyPr>
          <a:lstStyle/>
          <a:p>
            <a:pPr lvl="0">
              <a:lnSpc>
                <a:spcPct val="150000"/>
              </a:lnSpc>
            </a:pPr>
            <a:r>
              <a:rPr lang="zh-CN" altLang="en-US" sz="2400" dirty="0">
                <a:solidFill>
                  <a:srgbClr val="34A509"/>
                </a:solidFill>
                <a:latin typeface="微软雅黑" panose="020B0503020204020204" pitchFamily="34" charset="-122"/>
                <a:ea typeface="微软雅黑" panose="020B0503020204020204" pitchFamily="34" charset="-122"/>
              </a:rPr>
              <a:t>四、</a:t>
            </a:r>
            <a:r>
              <a:rPr lang="en-US" altLang="zh-CN" sz="2400" dirty="0">
                <a:solidFill>
                  <a:srgbClr val="34A509"/>
                </a:solidFill>
                <a:latin typeface="微软雅黑" panose="020B0503020204020204" pitchFamily="34" charset="-122"/>
                <a:ea typeface="微软雅黑" panose="020B0503020204020204" pitchFamily="34" charset="-122"/>
              </a:rPr>
              <a:t> Program</a:t>
            </a:r>
            <a:r>
              <a:rPr lang="zh-CN" altLang="en-US" sz="2400" dirty="0">
                <a:solidFill>
                  <a:srgbClr val="34A509"/>
                </a:solidFill>
                <a:latin typeface="微软雅黑" panose="020B0503020204020204" pitchFamily="34" charset="-122"/>
                <a:ea typeface="微软雅黑" panose="020B0503020204020204" pitchFamily="34" charset="-122"/>
              </a:rPr>
              <a:t> </a:t>
            </a:r>
            <a:r>
              <a:rPr lang="en-US" altLang="zh-CN" sz="2400" dirty="0">
                <a:solidFill>
                  <a:srgbClr val="34A509"/>
                </a:solidFill>
                <a:latin typeface="微软雅黑" panose="020B0503020204020204" pitchFamily="34" charset="-122"/>
                <a:ea typeface="微软雅黑" panose="020B0503020204020204" pitchFamily="34" charset="-122"/>
              </a:rPr>
              <a:t>Header</a:t>
            </a:r>
            <a:r>
              <a:rPr lang="zh-CN" altLang="en-US" sz="2400" dirty="0">
                <a:solidFill>
                  <a:srgbClr val="34A509"/>
                </a:solidFill>
                <a:latin typeface="微软雅黑" panose="020B0503020204020204" pitchFamily="34" charset="-122"/>
                <a:ea typeface="微软雅黑" panose="020B0503020204020204" pitchFamily="34" charset="-122"/>
              </a:rPr>
              <a:t>结构</a:t>
            </a:r>
            <a:r>
              <a:rPr lang="zh-CN" altLang="en-US" sz="2000" dirty="0">
                <a:solidFill>
                  <a:srgbClr val="A01761"/>
                </a:solidFill>
                <a:latin typeface="微软雅黑" panose="020B0503020204020204" pitchFamily="34" charset="-122"/>
                <a:ea typeface="微软雅黑" panose="020B0503020204020204" pitchFamily="34" charset="-122"/>
              </a:rPr>
              <a:t> </a:t>
            </a:r>
            <a:endParaRPr lang="en-US" altLang="zh-CN" sz="2000" dirty="0">
              <a:solidFill>
                <a:srgbClr val="A01761"/>
              </a:solidFill>
              <a:latin typeface="微软雅黑" panose="020B0503020204020204" pitchFamily="34" charset="-122"/>
              <a:ea typeface="微软雅黑" panose="020B0503020204020204" pitchFamily="34" charset="-122"/>
            </a:endParaRPr>
          </a:p>
          <a:p>
            <a:pPr lvl="0">
              <a:lnSpc>
                <a:spcPct val="150000"/>
              </a:lnSpc>
            </a:pPr>
            <a:r>
              <a:rPr lang="en-US" altLang="zh-CN" sz="2000" dirty="0">
                <a:solidFill>
                  <a:srgbClr val="A01761"/>
                </a:solidFill>
                <a:latin typeface="微软雅黑" panose="020B0503020204020204" pitchFamily="34" charset="-122"/>
                <a:ea typeface="微软雅黑" panose="020B0503020204020204" pitchFamily="34" charset="-122"/>
              </a:rPr>
              <a:t>      </a:t>
            </a:r>
          </a:p>
          <a:p>
            <a:pPr lvl="0">
              <a:lnSpc>
                <a:spcPct val="150000"/>
              </a:lnSpc>
            </a:pPr>
            <a:r>
              <a:rPr lang="en-US" altLang="zh-CN" sz="2000" dirty="0">
                <a:solidFill>
                  <a:srgbClr val="FF0000"/>
                </a:solidFill>
                <a:latin typeface="微软雅黑" panose="020B0503020204020204" pitchFamily="34" charset="-122"/>
                <a:ea typeface="微软雅黑" panose="020B0503020204020204" pitchFamily="34" charset="-122"/>
              </a:rPr>
              <a:t>Program header</a:t>
            </a:r>
            <a:r>
              <a:rPr lang="zh-CN" altLang="en-US" sz="2000" dirty="0">
                <a:solidFill>
                  <a:srgbClr val="FF0000"/>
                </a:solidFill>
                <a:latin typeface="微软雅黑" panose="020B0503020204020204" pitchFamily="34" charset="-122"/>
                <a:ea typeface="微软雅黑" panose="020B0503020204020204" pitchFamily="34" charset="-122"/>
              </a:rPr>
              <a:t>描述的是一个段在文件中的位置、大小以及它被放进内存后所在的位置和大小。</a:t>
            </a:r>
            <a:endParaRPr lang="en-US" altLang="zh-CN" sz="2000" dirty="0">
              <a:solidFill>
                <a:srgbClr val="FF0000"/>
              </a:solidFill>
              <a:latin typeface="微软雅黑" panose="020B0503020204020204" pitchFamily="34" charset="-122"/>
              <a:ea typeface="微软雅黑" panose="020B0503020204020204" pitchFamily="34" charset="-122"/>
            </a:endParaRPr>
          </a:p>
          <a:p>
            <a:pPr lvl="0">
              <a:lnSpc>
                <a:spcPct val="150000"/>
              </a:lnSpc>
            </a:pPr>
            <a:endParaRPr lang="en-US" altLang="zh-CN" sz="2000" dirty="0">
              <a:solidFill>
                <a:srgbClr val="FF0000"/>
              </a:solidFill>
              <a:latin typeface="微软雅黑" panose="020B0503020204020204" pitchFamily="34" charset="-122"/>
              <a:ea typeface="微软雅黑" panose="020B0503020204020204" pitchFamily="34" charset="-122"/>
            </a:endParaRPr>
          </a:p>
          <a:p>
            <a:pPr lvl="0">
              <a:lnSpc>
                <a:spcPct val="150000"/>
              </a:lnSpc>
            </a:pPr>
            <a:endParaRPr lang="en-US" altLang="zh-CN" sz="2000" dirty="0">
              <a:solidFill>
                <a:srgbClr val="FF0000"/>
              </a:solidFill>
              <a:latin typeface="微软雅黑" panose="020B0503020204020204" pitchFamily="34" charset="-122"/>
              <a:ea typeface="微软雅黑" panose="020B0503020204020204" pitchFamily="34" charset="-122"/>
            </a:endParaRPr>
          </a:p>
          <a:p>
            <a:pPr lvl="0">
              <a:lnSpc>
                <a:spcPct val="150000"/>
              </a:lnSpc>
            </a:pPr>
            <a:endParaRPr lang="en-US" altLang="zh-CN" sz="2000" dirty="0">
              <a:solidFill>
                <a:srgbClr val="FF0000"/>
              </a:solidFill>
              <a:latin typeface="微软雅黑" panose="020B0503020204020204" pitchFamily="34" charset="-122"/>
              <a:ea typeface="微软雅黑" panose="020B0503020204020204" pitchFamily="34" charset="-122"/>
            </a:endParaRPr>
          </a:p>
          <a:p>
            <a:pPr lvl="0">
              <a:lnSpc>
                <a:spcPct val="150000"/>
              </a:lnSpc>
            </a:pPr>
            <a:endParaRPr lang="en-US" altLang="zh-CN" sz="2000" dirty="0">
              <a:solidFill>
                <a:srgbClr val="FF0000"/>
              </a:solidFill>
              <a:latin typeface="微软雅黑" panose="020B0503020204020204" pitchFamily="34" charset="-122"/>
              <a:ea typeface="微软雅黑" panose="020B0503020204020204" pitchFamily="34" charset="-122"/>
            </a:endParaRPr>
          </a:p>
          <a:p>
            <a:pPr lvl="0">
              <a:lnSpc>
                <a:spcPct val="150000"/>
              </a:lnSpc>
            </a:pPr>
            <a:endParaRPr lang="en-US" altLang="zh-CN" sz="2000" dirty="0">
              <a:solidFill>
                <a:srgbClr val="FF0000"/>
              </a:solidFill>
              <a:latin typeface="微软雅黑" panose="020B0503020204020204" pitchFamily="34" charset="-122"/>
              <a:ea typeface="微软雅黑" panose="020B0503020204020204" pitchFamily="34" charset="-122"/>
            </a:endParaRPr>
          </a:p>
          <a:p>
            <a:pPr lvl="0">
              <a:lnSpc>
                <a:spcPct val="150000"/>
              </a:lnSpc>
            </a:pPr>
            <a:r>
              <a:rPr lang="zh-CN" altLang="en-US" sz="2000" dirty="0">
                <a:solidFill>
                  <a:srgbClr val="FF0000"/>
                </a:solidFill>
                <a:latin typeface="微软雅黑" panose="020B0503020204020204" pitchFamily="34" charset="-122"/>
                <a:ea typeface="微软雅黑" panose="020B0503020204020204" pitchFamily="34" charset="-122"/>
              </a:rPr>
              <a:t> </a:t>
            </a:r>
          </a:p>
        </p:txBody>
      </p:sp>
      <p:pic>
        <p:nvPicPr>
          <p:cNvPr id="5" name="图片 4">
            <a:extLst>
              <a:ext uri="{FF2B5EF4-FFF2-40B4-BE49-F238E27FC236}">
                <a16:creationId xmlns:a16="http://schemas.microsoft.com/office/drawing/2014/main" id="{51EB0C9E-63CB-4EE5-A20F-0CF8F5C120AA}"/>
              </a:ext>
            </a:extLst>
          </p:cNvPr>
          <p:cNvPicPr>
            <a:picLocks noChangeAspect="1"/>
          </p:cNvPicPr>
          <p:nvPr/>
        </p:nvPicPr>
        <p:blipFill>
          <a:blip r:embed="rId2"/>
          <a:stretch>
            <a:fillRect/>
          </a:stretch>
        </p:blipFill>
        <p:spPr>
          <a:xfrm>
            <a:off x="1748045" y="2775056"/>
            <a:ext cx="8324850" cy="3867150"/>
          </a:xfrm>
          <a:prstGeom prst="rect">
            <a:avLst/>
          </a:prstGeom>
        </p:spPr>
      </p:pic>
    </p:spTree>
    <p:extLst>
      <p:ext uri="{BB962C8B-B14F-4D97-AF65-F5344CB8AC3E}">
        <p14:creationId xmlns:p14="http://schemas.microsoft.com/office/powerpoint/2010/main" val="28946287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4"/>
          <p:cNvSpPr>
            <a:spLocks noChangeArrowheads="1"/>
          </p:cNvSpPr>
          <p:nvPr/>
        </p:nvSpPr>
        <p:spPr bwMode="auto">
          <a:xfrm>
            <a:off x="1981200" y="278742"/>
            <a:ext cx="82296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15000"/>
              </a:lnSpc>
              <a:spcBef>
                <a:spcPct val="20000"/>
              </a:spcBef>
              <a:buChar char="•"/>
              <a:defRPr sz="2400" b="1">
                <a:solidFill>
                  <a:schemeClr val="tx1"/>
                </a:solidFill>
                <a:latin typeface="Arial" charset="0"/>
                <a:ea typeface="宋体" charset="-122"/>
              </a:defRPr>
            </a:lvl1pPr>
            <a:lvl2pPr marL="742950" indent="-285750">
              <a:lnSpc>
                <a:spcPct val="115000"/>
              </a:lnSpc>
              <a:spcBef>
                <a:spcPct val="20000"/>
              </a:spcBef>
              <a:buChar char="–"/>
              <a:defRPr sz="2000" b="1">
                <a:solidFill>
                  <a:srgbClr val="0000CC"/>
                </a:solidFill>
                <a:latin typeface="Arial" charset="0"/>
                <a:ea typeface="宋体" charset="-122"/>
              </a:defRPr>
            </a:lvl2pPr>
            <a:lvl3pPr marL="1143000" indent="-228600">
              <a:lnSpc>
                <a:spcPct val="115000"/>
              </a:lnSpc>
              <a:spcBef>
                <a:spcPct val="20000"/>
              </a:spcBef>
              <a:buChar char="•"/>
              <a:defRPr sz="2400" b="1">
                <a:solidFill>
                  <a:srgbClr val="006600"/>
                </a:solidFill>
                <a:latin typeface="Arial" charset="0"/>
                <a:ea typeface="宋体" charset="-122"/>
              </a:defRPr>
            </a:lvl3pPr>
            <a:lvl4pPr marL="1600200" indent="-228600">
              <a:lnSpc>
                <a:spcPct val="115000"/>
              </a:lnSpc>
              <a:spcBef>
                <a:spcPct val="20000"/>
              </a:spcBef>
              <a:buChar char="–"/>
              <a:defRPr sz="1600" b="1">
                <a:solidFill>
                  <a:srgbClr val="CC3300"/>
                </a:solidFill>
                <a:latin typeface="Arial" charset="0"/>
                <a:ea typeface="宋体" charset="-122"/>
              </a:defRPr>
            </a:lvl4pPr>
            <a:lvl5pPr marL="2057400" indent="-228600">
              <a:lnSpc>
                <a:spcPct val="115000"/>
              </a:lnSpc>
              <a:spcBef>
                <a:spcPct val="20000"/>
              </a:spcBef>
              <a:buChar char="»"/>
              <a:defRPr sz="1500" b="1">
                <a:solidFill>
                  <a:srgbClr val="996600"/>
                </a:solidFill>
                <a:latin typeface="Arial" charset="0"/>
                <a:ea typeface="宋体"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9pPr>
          </a:lstStyle>
          <a:p>
            <a:pPr algn="ctr">
              <a:lnSpc>
                <a:spcPct val="100000"/>
              </a:lnSpc>
              <a:spcBef>
                <a:spcPct val="0"/>
              </a:spcBef>
              <a:buNone/>
            </a:pPr>
            <a:r>
              <a:rPr lang="zh-CN" altLang="en-US" sz="3200" dirty="0">
                <a:solidFill>
                  <a:srgbClr val="CC3300"/>
                </a:solidFill>
                <a:latin typeface="+mn-lt"/>
                <a:ea typeface="黑体" charset="-122"/>
              </a:rPr>
              <a:t>第一节 </a:t>
            </a:r>
            <a:r>
              <a:rPr lang="en-US" altLang="zh-CN" sz="3200" dirty="0">
                <a:solidFill>
                  <a:srgbClr val="FF0000"/>
                </a:solidFill>
                <a:ea typeface="黑体" charset="-122"/>
              </a:rPr>
              <a:t>ELF</a:t>
            </a:r>
            <a:r>
              <a:rPr lang="zh-CN" altLang="en-US" sz="3200" dirty="0">
                <a:solidFill>
                  <a:srgbClr val="FF0000"/>
                </a:solidFill>
                <a:ea typeface="黑体" charset="-122"/>
              </a:rPr>
              <a:t>的目标文件格式</a:t>
            </a:r>
            <a:endParaRPr kumimoji="1" lang="en-US" altLang="zh-CN" sz="3200" b="0" dirty="0">
              <a:solidFill>
                <a:srgbClr val="FF0000"/>
              </a:solidFill>
              <a:latin typeface="+mn-lt"/>
              <a:ea typeface="Microsoft YaHei" charset="-122"/>
              <a:cs typeface="Microsoft YaHei" charset="-122"/>
            </a:endParaRPr>
          </a:p>
          <a:p>
            <a:pPr algn="ctr">
              <a:lnSpc>
                <a:spcPct val="100000"/>
              </a:lnSpc>
              <a:spcBef>
                <a:spcPct val="0"/>
              </a:spcBef>
              <a:buFontTx/>
              <a:buNone/>
            </a:pPr>
            <a:endParaRPr lang="zh-CN" altLang="en-US" sz="3600" dirty="0">
              <a:solidFill>
                <a:srgbClr val="CC3300"/>
              </a:solidFill>
              <a:ea typeface="黑体" charset="-122"/>
            </a:endParaRPr>
          </a:p>
        </p:txBody>
      </p:sp>
      <p:sp>
        <p:nvSpPr>
          <p:cNvPr id="4" name="矩形 3">
            <a:extLst>
              <a:ext uri="{FF2B5EF4-FFF2-40B4-BE49-F238E27FC236}">
                <a16:creationId xmlns:a16="http://schemas.microsoft.com/office/drawing/2014/main" id="{0EEB0615-8743-4EFD-A491-2E98F63C9C0C}"/>
              </a:ext>
            </a:extLst>
          </p:cNvPr>
          <p:cNvSpPr/>
          <p:nvPr/>
        </p:nvSpPr>
        <p:spPr>
          <a:xfrm>
            <a:off x="1099930" y="840717"/>
            <a:ext cx="9992140" cy="4093428"/>
          </a:xfrm>
          <a:prstGeom prst="rect">
            <a:avLst/>
          </a:prstGeom>
        </p:spPr>
        <p:txBody>
          <a:bodyPr wrap="square">
            <a:spAutoFit/>
          </a:bodyPr>
          <a:lstStyle/>
          <a:p>
            <a:pPr>
              <a:lnSpc>
                <a:spcPct val="150000"/>
              </a:lnSpc>
            </a:pPr>
            <a:r>
              <a:rPr lang="en-US" altLang="zh-CN" sz="2000" dirty="0">
                <a:solidFill>
                  <a:srgbClr val="FF0000"/>
                </a:solidFill>
                <a:latin typeface="微软雅黑" panose="020B0503020204020204" pitchFamily="34" charset="-122"/>
                <a:ea typeface="微软雅黑" panose="020B0503020204020204" pitchFamily="34" charset="-122"/>
              </a:rPr>
              <a:t>   p_type </a:t>
            </a:r>
            <a:r>
              <a:rPr lang="zh-CN" altLang="en-US" sz="2000" dirty="0">
                <a:solidFill>
                  <a:srgbClr val="FF0000"/>
                </a:solidFill>
                <a:latin typeface="微软雅黑" panose="020B0503020204020204" pitchFamily="34" charset="-122"/>
                <a:ea typeface="微软雅黑" panose="020B0503020204020204" pitchFamily="34" charset="-122"/>
              </a:rPr>
              <a:t>当前</a:t>
            </a:r>
            <a:r>
              <a:rPr lang="en-US" altLang="zh-CN" sz="2000" dirty="0">
                <a:solidFill>
                  <a:srgbClr val="FF0000"/>
                </a:solidFill>
                <a:latin typeface="微软雅黑" panose="020B0503020204020204" pitchFamily="34" charset="-122"/>
                <a:ea typeface="微软雅黑" panose="020B0503020204020204" pitchFamily="34" charset="-122"/>
              </a:rPr>
              <a:t>Program header</a:t>
            </a:r>
            <a:r>
              <a:rPr lang="zh-CN" altLang="en-US" sz="2000" dirty="0">
                <a:solidFill>
                  <a:srgbClr val="FF0000"/>
                </a:solidFill>
                <a:latin typeface="微软雅黑" panose="020B0503020204020204" pitchFamily="34" charset="-122"/>
                <a:ea typeface="微软雅黑" panose="020B0503020204020204" pitchFamily="34" charset="-122"/>
              </a:rPr>
              <a:t>所描述的段的类型。</a:t>
            </a:r>
          </a:p>
          <a:p>
            <a:pPr>
              <a:lnSpc>
                <a:spcPct val="150000"/>
              </a:lnSpc>
            </a:pPr>
            <a:r>
              <a:rPr lang="en-US" altLang="zh-CN" sz="2000" dirty="0">
                <a:solidFill>
                  <a:srgbClr val="FF0000"/>
                </a:solidFill>
                <a:latin typeface="微软雅黑" panose="020B0503020204020204" pitchFamily="34" charset="-122"/>
                <a:ea typeface="微软雅黑" panose="020B0503020204020204" pitchFamily="34" charset="-122"/>
              </a:rPr>
              <a:t>   </a:t>
            </a:r>
            <a:r>
              <a:rPr lang="en-US" altLang="zh-CN" sz="2000" dirty="0" err="1">
                <a:solidFill>
                  <a:srgbClr val="FF0000"/>
                </a:solidFill>
                <a:latin typeface="微软雅黑" panose="020B0503020204020204" pitchFamily="34" charset="-122"/>
                <a:ea typeface="微软雅黑" panose="020B0503020204020204" pitchFamily="34" charset="-122"/>
              </a:rPr>
              <a:t>p_offset</a:t>
            </a:r>
            <a:r>
              <a:rPr lang="en-US" altLang="zh-CN" sz="2000" dirty="0">
                <a:solidFill>
                  <a:srgbClr val="FF0000"/>
                </a:solidFill>
                <a:latin typeface="微软雅黑" panose="020B0503020204020204" pitchFamily="34" charset="-122"/>
                <a:ea typeface="微软雅黑" panose="020B0503020204020204" pitchFamily="34" charset="-122"/>
              </a:rPr>
              <a:t> </a:t>
            </a:r>
            <a:r>
              <a:rPr lang="zh-CN" altLang="en-US" sz="2000" dirty="0">
                <a:solidFill>
                  <a:srgbClr val="FF0000"/>
                </a:solidFill>
                <a:latin typeface="微软雅黑" panose="020B0503020204020204" pitchFamily="34" charset="-122"/>
                <a:ea typeface="微软雅黑" panose="020B0503020204020204" pitchFamily="34" charset="-122"/>
              </a:rPr>
              <a:t>段的第一个字节在文件中的偏移。</a:t>
            </a:r>
          </a:p>
          <a:p>
            <a:pPr>
              <a:lnSpc>
                <a:spcPct val="150000"/>
              </a:lnSpc>
            </a:pPr>
            <a:r>
              <a:rPr lang="en-US" altLang="zh-CN" sz="2000" dirty="0">
                <a:solidFill>
                  <a:srgbClr val="FF0000"/>
                </a:solidFill>
                <a:latin typeface="微软雅黑" panose="020B0503020204020204" pitchFamily="34" charset="-122"/>
                <a:ea typeface="微软雅黑" panose="020B0503020204020204" pitchFamily="34" charset="-122"/>
              </a:rPr>
              <a:t>   </a:t>
            </a:r>
            <a:r>
              <a:rPr lang="en-US" altLang="zh-CN" sz="2000" dirty="0" err="1">
                <a:solidFill>
                  <a:srgbClr val="FF0000"/>
                </a:solidFill>
                <a:latin typeface="微软雅黑" panose="020B0503020204020204" pitchFamily="34" charset="-122"/>
                <a:ea typeface="微软雅黑" panose="020B0503020204020204" pitchFamily="34" charset="-122"/>
              </a:rPr>
              <a:t>p_vaddr</a:t>
            </a:r>
            <a:r>
              <a:rPr lang="en-US" altLang="zh-CN" sz="2000" dirty="0">
                <a:solidFill>
                  <a:srgbClr val="FF0000"/>
                </a:solidFill>
                <a:latin typeface="微软雅黑" panose="020B0503020204020204" pitchFamily="34" charset="-122"/>
                <a:ea typeface="微软雅黑" panose="020B0503020204020204" pitchFamily="34" charset="-122"/>
              </a:rPr>
              <a:t> </a:t>
            </a:r>
            <a:r>
              <a:rPr lang="zh-CN" altLang="en-US" sz="2000" dirty="0">
                <a:solidFill>
                  <a:srgbClr val="FF0000"/>
                </a:solidFill>
                <a:latin typeface="微软雅黑" panose="020B0503020204020204" pitchFamily="34" charset="-122"/>
                <a:ea typeface="微软雅黑" panose="020B0503020204020204" pitchFamily="34" charset="-122"/>
              </a:rPr>
              <a:t>段的第一个字节在内存中的虚拟地址</a:t>
            </a:r>
          </a:p>
          <a:p>
            <a:pPr>
              <a:lnSpc>
                <a:spcPct val="150000"/>
              </a:lnSpc>
            </a:pPr>
            <a:r>
              <a:rPr lang="en-US" altLang="zh-CN" sz="2000" dirty="0">
                <a:solidFill>
                  <a:srgbClr val="FF0000"/>
                </a:solidFill>
                <a:latin typeface="微软雅黑" panose="020B0503020204020204" pitchFamily="34" charset="-122"/>
                <a:ea typeface="微软雅黑" panose="020B0503020204020204" pitchFamily="34" charset="-122"/>
              </a:rPr>
              <a:t>   </a:t>
            </a:r>
            <a:r>
              <a:rPr lang="en-US" altLang="zh-CN" sz="2000" dirty="0" err="1">
                <a:solidFill>
                  <a:srgbClr val="FF0000"/>
                </a:solidFill>
                <a:latin typeface="微软雅黑" panose="020B0503020204020204" pitchFamily="34" charset="-122"/>
                <a:ea typeface="微软雅黑" panose="020B0503020204020204" pitchFamily="34" charset="-122"/>
              </a:rPr>
              <a:t>p_paddr</a:t>
            </a:r>
            <a:r>
              <a:rPr lang="en-US" altLang="zh-CN" sz="2000" dirty="0">
                <a:solidFill>
                  <a:srgbClr val="FF0000"/>
                </a:solidFill>
                <a:latin typeface="微软雅黑" panose="020B0503020204020204" pitchFamily="34" charset="-122"/>
                <a:ea typeface="微软雅黑" panose="020B0503020204020204" pitchFamily="34" charset="-122"/>
              </a:rPr>
              <a:t> </a:t>
            </a:r>
            <a:r>
              <a:rPr lang="zh-CN" altLang="en-US" sz="2000" dirty="0">
                <a:solidFill>
                  <a:srgbClr val="FF0000"/>
                </a:solidFill>
                <a:latin typeface="微软雅黑" panose="020B0503020204020204" pitchFamily="34" charset="-122"/>
                <a:ea typeface="微软雅黑" panose="020B0503020204020204" pitchFamily="34" charset="-122"/>
              </a:rPr>
              <a:t>在物理内存定位相关的系统中，此项是为物理地址保留。</a:t>
            </a:r>
          </a:p>
          <a:p>
            <a:pPr>
              <a:lnSpc>
                <a:spcPct val="150000"/>
              </a:lnSpc>
            </a:pPr>
            <a:r>
              <a:rPr lang="en-US" altLang="zh-CN" sz="2000" dirty="0">
                <a:solidFill>
                  <a:srgbClr val="FF0000"/>
                </a:solidFill>
                <a:latin typeface="微软雅黑" panose="020B0503020204020204" pitchFamily="34" charset="-122"/>
                <a:ea typeface="微软雅黑" panose="020B0503020204020204" pitchFamily="34" charset="-122"/>
              </a:rPr>
              <a:t>   </a:t>
            </a:r>
            <a:r>
              <a:rPr lang="en-US" altLang="zh-CN" sz="2000" dirty="0" err="1">
                <a:solidFill>
                  <a:srgbClr val="FF0000"/>
                </a:solidFill>
                <a:latin typeface="微软雅黑" panose="020B0503020204020204" pitchFamily="34" charset="-122"/>
                <a:ea typeface="微软雅黑" panose="020B0503020204020204" pitchFamily="34" charset="-122"/>
              </a:rPr>
              <a:t>p_filesz</a:t>
            </a:r>
            <a:r>
              <a:rPr lang="en-US" altLang="zh-CN" sz="2000" dirty="0">
                <a:solidFill>
                  <a:srgbClr val="FF0000"/>
                </a:solidFill>
                <a:latin typeface="微软雅黑" panose="020B0503020204020204" pitchFamily="34" charset="-122"/>
                <a:ea typeface="微软雅黑" panose="020B0503020204020204" pitchFamily="34" charset="-122"/>
              </a:rPr>
              <a:t> </a:t>
            </a:r>
            <a:r>
              <a:rPr lang="zh-CN" altLang="en-US" sz="2000" dirty="0">
                <a:solidFill>
                  <a:srgbClr val="FF0000"/>
                </a:solidFill>
                <a:latin typeface="微软雅黑" panose="020B0503020204020204" pitchFamily="34" charset="-122"/>
                <a:ea typeface="微软雅黑" panose="020B0503020204020204" pitchFamily="34" charset="-122"/>
              </a:rPr>
              <a:t>段在文件中的长度。</a:t>
            </a:r>
          </a:p>
          <a:p>
            <a:pPr>
              <a:lnSpc>
                <a:spcPct val="150000"/>
              </a:lnSpc>
            </a:pPr>
            <a:r>
              <a:rPr lang="en-US" altLang="zh-CN" sz="2000" dirty="0">
                <a:solidFill>
                  <a:srgbClr val="FF0000"/>
                </a:solidFill>
                <a:latin typeface="微软雅黑" panose="020B0503020204020204" pitchFamily="34" charset="-122"/>
                <a:ea typeface="微软雅黑" panose="020B0503020204020204" pitchFamily="34" charset="-122"/>
              </a:rPr>
              <a:t>   </a:t>
            </a:r>
            <a:r>
              <a:rPr lang="en-US" altLang="zh-CN" sz="2000" dirty="0" err="1">
                <a:solidFill>
                  <a:srgbClr val="FF0000"/>
                </a:solidFill>
                <a:latin typeface="微软雅黑" panose="020B0503020204020204" pitchFamily="34" charset="-122"/>
                <a:ea typeface="微软雅黑" panose="020B0503020204020204" pitchFamily="34" charset="-122"/>
              </a:rPr>
              <a:t>p_memsz</a:t>
            </a:r>
            <a:r>
              <a:rPr lang="en-US" altLang="zh-CN" sz="2000" dirty="0">
                <a:solidFill>
                  <a:srgbClr val="FF0000"/>
                </a:solidFill>
                <a:latin typeface="微软雅黑" panose="020B0503020204020204" pitchFamily="34" charset="-122"/>
                <a:ea typeface="微软雅黑" panose="020B0503020204020204" pitchFamily="34" charset="-122"/>
              </a:rPr>
              <a:t> </a:t>
            </a:r>
            <a:r>
              <a:rPr lang="zh-CN" altLang="en-US" sz="2000" dirty="0">
                <a:solidFill>
                  <a:srgbClr val="FF0000"/>
                </a:solidFill>
                <a:latin typeface="微软雅黑" panose="020B0503020204020204" pitchFamily="34" charset="-122"/>
                <a:ea typeface="微软雅黑" panose="020B0503020204020204" pitchFamily="34" charset="-122"/>
              </a:rPr>
              <a:t>段在内存中的长度。</a:t>
            </a:r>
          </a:p>
          <a:p>
            <a:pPr>
              <a:lnSpc>
                <a:spcPct val="150000"/>
              </a:lnSpc>
            </a:pPr>
            <a:r>
              <a:rPr lang="en-US" altLang="zh-CN" sz="2000" dirty="0">
                <a:solidFill>
                  <a:srgbClr val="FF0000"/>
                </a:solidFill>
                <a:latin typeface="微软雅黑" panose="020B0503020204020204" pitchFamily="34" charset="-122"/>
                <a:ea typeface="微软雅黑" panose="020B0503020204020204" pitchFamily="34" charset="-122"/>
              </a:rPr>
              <a:t>   </a:t>
            </a:r>
            <a:r>
              <a:rPr lang="en-US" altLang="zh-CN" sz="2000" dirty="0" err="1">
                <a:solidFill>
                  <a:srgbClr val="FF0000"/>
                </a:solidFill>
                <a:latin typeface="微软雅黑" panose="020B0503020204020204" pitchFamily="34" charset="-122"/>
                <a:ea typeface="微软雅黑" panose="020B0503020204020204" pitchFamily="34" charset="-122"/>
              </a:rPr>
              <a:t>p_flags</a:t>
            </a:r>
            <a:r>
              <a:rPr lang="en-US" altLang="zh-CN" sz="2000" dirty="0">
                <a:solidFill>
                  <a:srgbClr val="FF0000"/>
                </a:solidFill>
                <a:latin typeface="微软雅黑" panose="020B0503020204020204" pitchFamily="34" charset="-122"/>
                <a:ea typeface="微软雅黑" panose="020B0503020204020204" pitchFamily="34" charset="-122"/>
              </a:rPr>
              <a:t> </a:t>
            </a:r>
            <a:r>
              <a:rPr lang="zh-CN" altLang="en-US" sz="2000" dirty="0">
                <a:solidFill>
                  <a:srgbClr val="FF0000"/>
                </a:solidFill>
                <a:latin typeface="微软雅黑" panose="020B0503020204020204" pitchFamily="34" charset="-122"/>
                <a:ea typeface="微软雅黑" panose="020B0503020204020204" pitchFamily="34" charset="-122"/>
              </a:rPr>
              <a:t>与段相关的标志。</a:t>
            </a:r>
          </a:p>
          <a:p>
            <a:pPr>
              <a:lnSpc>
                <a:spcPct val="150000"/>
              </a:lnSpc>
            </a:pPr>
            <a:r>
              <a:rPr lang="en-US" altLang="zh-CN" sz="2000" dirty="0">
                <a:solidFill>
                  <a:srgbClr val="FF0000"/>
                </a:solidFill>
                <a:latin typeface="微软雅黑" panose="020B0503020204020204" pitchFamily="34" charset="-122"/>
                <a:ea typeface="微软雅黑" panose="020B0503020204020204" pitchFamily="34" charset="-122"/>
              </a:rPr>
              <a:t>   </a:t>
            </a:r>
            <a:r>
              <a:rPr lang="en-US" altLang="zh-CN" sz="2000" dirty="0" err="1">
                <a:solidFill>
                  <a:srgbClr val="FF0000"/>
                </a:solidFill>
                <a:latin typeface="微软雅黑" panose="020B0503020204020204" pitchFamily="34" charset="-122"/>
                <a:ea typeface="微软雅黑" panose="020B0503020204020204" pitchFamily="34" charset="-122"/>
              </a:rPr>
              <a:t>p_align</a:t>
            </a:r>
            <a:r>
              <a:rPr lang="en-US" altLang="zh-CN" sz="2000" dirty="0">
                <a:solidFill>
                  <a:srgbClr val="FF0000"/>
                </a:solidFill>
                <a:latin typeface="微软雅黑" panose="020B0503020204020204" pitchFamily="34" charset="-122"/>
                <a:ea typeface="微软雅黑" panose="020B0503020204020204" pitchFamily="34" charset="-122"/>
              </a:rPr>
              <a:t> </a:t>
            </a:r>
            <a:r>
              <a:rPr lang="zh-CN" altLang="en-US" sz="2000" dirty="0">
                <a:solidFill>
                  <a:srgbClr val="FF0000"/>
                </a:solidFill>
                <a:latin typeface="微软雅黑" panose="020B0503020204020204" pitchFamily="34" charset="-122"/>
                <a:ea typeface="微软雅黑" panose="020B0503020204020204" pitchFamily="34" charset="-122"/>
              </a:rPr>
              <a:t>根据此项值来确定段在文件及内存中如何对齐。</a:t>
            </a:r>
          </a:p>
          <a:p>
            <a:endParaRPr lang="zh-CN" altLang="en-US" sz="2000"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308206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4"/>
          <p:cNvSpPr>
            <a:spLocks noChangeArrowheads="1"/>
          </p:cNvSpPr>
          <p:nvPr/>
        </p:nvSpPr>
        <p:spPr bwMode="auto">
          <a:xfrm>
            <a:off x="1981200" y="278742"/>
            <a:ext cx="82296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15000"/>
              </a:lnSpc>
              <a:spcBef>
                <a:spcPct val="20000"/>
              </a:spcBef>
              <a:buChar char="•"/>
              <a:defRPr sz="2400" b="1">
                <a:solidFill>
                  <a:schemeClr val="tx1"/>
                </a:solidFill>
                <a:latin typeface="Arial" charset="0"/>
                <a:ea typeface="宋体" charset="-122"/>
              </a:defRPr>
            </a:lvl1pPr>
            <a:lvl2pPr marL="742950" indent="-285750">
              <a:lnSpc>
                <a:spcPct val="115000"/>
              </a:lnSpc>
              <a:spcBef>
                <a:spcPct val="20000"/>
              </a:spcBef>
              <a:buChar char="–"/>
              <a:defRPr sz="2000" b="1">
                <a:solidFill>
                  <a:srgbClr val="0000CC"/>
                </a:solidFill>
                <a:latin typeface="Arial" charset="0"/>
                <a:ea typeface="宋体" charset="-122"/>
              </a:defRPr>
            </a:lvl2pPr>
            <a:lvl3pPr marL="1143000" indent="-228600">
              <a:lnSpc>
                <a:spcPct val="115000"/>
              </a:lnSpc>
              <a:spcBef>
                <a:spcPct val="20000"/>
              </a:spcBef>
              <a:buChar char="•"/>
              <a:defRPr sz="2400" b="1">
                <a:solidFill>
                  <a:srgbClr val="006600"/>
                </a:solidFill>
                <a:latin typeface="Arial" charset="0"/>
                <a:ea typeface="宋体" charset="-122"/>
              </a:defRPr>
            </a:lvl3pPr>
            <a:lvl4pPr marL="1600200" indent="-228600">
              <a:lnSpc>
                <a:spcPct val="115000"/>
              </a:lnSpc>
              <a:spcBef>
                <a:spcPct val="20000"/>
              </a:spcBef>
              <a:buChar char="–"/>
              <a:defRPr sz="1600" b="1">
                <a:solidFill>
                  <a:srgbClr val="CC3300"/>
                </a:solidFill>
                <a:latin typeface="Arial" charset="0"/>
                <a:ea typeface="宋体" charset="-122"/>
              </a:defRPr>
            </a:lvl4pPr>
            <a:lvl5pPr marL="2057400" indent="-228600">
              <a:lnSpc>
                <a:spcPct val="115000"/>
              </a:lnSpc>
              <a:spcBef>
                <a:spcPct val="20000"/>
              </a:spcBef>
              <a:buChar char="»"/>
              <a:defRPr sz="1500" b="1">
                <a:solidFill>
                  <a:srgbClr val="996600"/>
                </a:solidFill>
                <a:latin typeface="Arial" charset="0"/>
                <a:ea typeface="宋体"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9pPr>
          </a:lstStyle>
          <a:p>
            <a:pPr algn="ctr">
              <a:lnSpc>
                <a:spcPct val="100000"/>
              </a:lnSpc>
              <a:spcBef>
                <a:spcPct val="0"/>
              </a:spcBef>
              <a:buNone/>
            </a:pPr>
            <a:r>
              <a:rPr lang="zh-CN" altLang="en-US" sz="3200" dirty="0">
                <a:solidFill>
                  <a:srgbClr val="CC3300"/>
                </a:solidFill>
                <a:latin typeface="+mn-lt"/>
                <a:ea typeface="黑体" charset="-122"/>
              </a:rPr>
              <a:t>第一节 </a:t>
            </a:r>
            <a:r>
              <a:rPr lang="en-US" altLang="zh-CN" sz="3200" dirty="0">
                <a:solidFill>
                  <a:srgbClr val="FF0000"/>
                </a:solidFill>
                <a:ea typeface="黑体" charset="-122"/>
              </a:rPr>
              <a:t>ELF</a:t>
            </a:r>
            <a:r>
              <a:rPr lang="zh-CN" altLang="en-US" sz="3200" dirty="0">
                <a:solidFill>
                  <a:srgbClr val="FF0000"/>
                </a:solidFill>
                <a:ea typeface="黑体" charset="-122"/>
              </a:rPr>
              <a:t>的目标文件格式</a:t>
            </a:r>
            <a:endParaRPr kumimoji="1" lang="en-US" altLang="zh-CN" sz="3200" b="0" dirty="0">
              <a:solidFill>
                <a:srgbClr val="FF0000"/>
              </a:solidFill>
              <a:latin typeface="+mn-lt"/>
              <a:ea typeface="Microsoft YaHei" charset="-122"/>
              <a:cs typeface="Microsoft YaHei" charset="-122"/>
            </a:endParaRPr>
          </a:p>
          <a:p>
            <a:pPr algn="ctr">
              <a:lnSpc>
                <a:spcPct val="100000"/>
              </a:lnSpc>
              <a:spcBef>
                <a:spcPct val="0"/>
              </a:spcBef>
              <a:buFontTx/>
              <a:buNone/>
            </a:pPr>
            <a:endParaRPr lang="zh-CN" altLang="en-US" sz="3600" dirty="0">
              <a:solidFill>
                <a:srgbClr val="CC3300"/>
              </a:solidFill>
              <a:ea typeface="黑体" charset="-122"/>
            </a:endParaRPr>
          </a:p>
        </p:txBody>
      </p:sp>
      <p:sp>
        <p:nvSpPr>
          <p:cNvPr id="4" name="矩形 3">
            <a:extLst>
              <a:ext uri="{FF2B5EF4-FFF2-40B4-BE49-F238E27FC236}">
                <a16:creationId xmlns:a16="http://schemas.microsoft.com/office/drawing/2014/main" id="{0EEB0615-8743-4EFD-A491-2E98F63C9C0C}"/>
              </a:ext>
            </a:extLst>
          </p:cNvPr>
          <p:cNvSpPr/>
          <p:nvPr/>
        </p:nvSpPr>
        <p:spPr>
          <a:xfrm>
            <a:off x="1099930" y="840717"/>
            <a:ext cx="9992140" cy="5208605"/>
          </a:xfrm>
          <a:prstGeom prst="rect">
            <a:avLst/>
          </a:prstGeom>
        </p:spPr>
        <p:txBody>
          <a:bodyPr wrap="square">
            <a:spAutoFit/>
          </a:bodyPr>
          <a:lstStyle/>
          <a:p>
            <a:pPr lvl="0">
              <a:lnSpc>
                <a:spcPct val="150000"/>
              </a:lnSpc>
            </a:pPr>
            <a:r>
              <a:rPr lang="zh-CN" altLang="en-US" sz="2400" dirty="0">
                <a:solidFill>
                  <a:srgbClr val="34A509"/>
                </a:solidFill>
                <a:latin typeface="微软雅黑" panose="020B0503020204020204" pitchFamily="34" charset="-122"/>
                <a:ea typeface="微软雅黑" panose="020B0503020204020204" pitchFamily="34" charset="-122"/>
              </a:rPr>
              <a:t>五、</a:t>
            </a:r>
            <a:r>
              <a:rPr lang="en-US" altLang="zh-CN" sz="2400" dirty="0">
                <a:solidFill>
                  <a:srgbClr val="34A509"/>
                </a:solidFill>
                <a:latin typeface="微软雅黑" panose="020B0503020204020204" pitchFamily="34" charset="-122"/>
                <a:ea typeface="微软雅黑" panose="020B0503020204020204" pitchFamily="34" charset="-122"/>
              </a:rPr>
              <a:t> Section</a:t>
            </a:r>
            <a:r>
              <a:rPr lang="zh-CN" altLang="en-US" sz="2400" dirty="0">
                <a:solidFill>
                  <a:srgbClr val="34A509"/>
                </a:solidFill>
                <a:latin typeface="微软雅黑" panose="020B0503020204020204" pitchFamily="34" charset="-122"/>
                <a:ea typeface="微软雅黑" panose="020B0503020204020204" pitchFamily="34" charset="-122"/>
              </a:rPr>
              <a:t> </a:t>
            </a:r>
            <a:r>
              <a:rPr lang="en-US" altLang="zh-CN" sz="2400" dirty="0">
                <a:solidFill>
                  <a:srgbClr val="34A509"/>
                </a:solidFill>
                <a:latin typeface="微软雅黑" panose="020B0503020204020204" pitchFamily="34" charset="-122"/>
                <a:ea typeface="微软雅黑" panose="020B0503020204020204" pitchFamily="34" charset="-122"/>
              </a:rPr>
              <a:t>Header</a:t>
            </a:r>
            <a:r>
              <a:rPr lang="zh-CN" altLang="en-US" sz="2400" dirty="0">
                <a:solidFill>
                  <a:srgbClr val="34A509"/>
                </a:solidFill>
                <a:latin typeface="微软雅黑" panose="020B0503020204020204" pitchFamily="34" charset="-122"/>
                <a:ea typeface="微软雅黑" panose="020B0503020204020204" pitchFamily="34" charset="-122"/>
              </a:rPr>
              <a:t>结构</a:t>
            </a:r>
            <a:r>
              <a:rPr lang="zh-CN" altLang="en-US" sz="2000" dirty="0">
                <a:solidFill>
                  <a:srgbClr val="A01761"/>
                </a:solidFill>
                <a:latin typeface="微软雅黑" panose="020B0503020204020204" pitchFamily="34" charset="-122"/>
                <a:ea typeface="微软雅黑" panose="020B0503020204020204" pitchFamily="34" charset="-122"/>
              </a:rPr>
              <a:t> </a:t>
            </a:r>
            <a:r>
              <a:rPr lang="en-US" altLang="zh-CN" sz="2000" dirty="0">
                <a:solidFill>
                  <a:srgbClr val="A01761"/>
                </a:solidFill>
                <a:latin typeface="微软雅黑" panose="020B0503020204020204" pitchFamily="34" charset="-122"/>
                <a:ea typeface="微软雅黑" panose="020B0503020204020204" pitchFamily="34" charset="-122"/>
              </a:rPr>
              <a:t>   </a:t>
            </a:r>
          </a:p>
          <a:p>
            <a:pPr lvl="0">
              <a:lnSpc>
                <a:spcPct val="150000"/>
              </a:lnSpc>
            </a:pPr>
            <a:r>
              <a:rPr lang="en-US" altLang="zh-CN" sz="2000" dirty="0">
                <a:solidFill>
                  <a:srgbClr val="FF0000"/>
                </a:solidFill>
                <a:latin typeface="微软雅黑" panose="020B0503020204020204" pitchFamily="34" charset="-122"/>
                <a:ea typeface="微软雅黑" panose="020B0503020204020204" pitchFamily="34" charset="-122"/>
              </a:rPr>
              <a:t>    sections </a:t>
            </a:r>
            <a:r>
              <a:rPr lang="zh-CN" altLang="en-US" sz="2000" dirty="0">
                <a:solidFill>
                  <a:srgbClr val="FF0000"/>
                </a:solidFill>
                <a:latin typeface="微软雅黑" panose="020B0503020204020204" pitchFamily="34" charset="-122"/>
                <a:ea typeface="微软雅黑" panose="020B0503020204020204" pitchFamily="34" charset="-122"/>
              </a:rPr>
              <a:t>是在</a:t>
            </a:r>
            <a:r>
              <a:rPr lang="en-US" altLang="zh-CN" sz="2000" dirty="0">
                <a:solidFill>
                  <a:srgbClr val="FF0000"/>
                </a:solidFill>
                <a:latin typeface="微软雅黑" panose="020B0503020204020204" pitchFamily="34" charset="-122"/>
                <a:ea typeface="微软雅黑" panose="020B0503020204020204" pitchFamily="34" charset="-122"/>
              </a:rPr>
              <a:t>ELF</a:t>
            </a:r>
            <a:r>
              <a:rPr lang="zh-CN" altLang="en-US" sz="2000" dirty="0">
                <a:solidFill>
                  <a:srgbClr val="FF0000"/>
                </a:solidFill>
                <a:latin typeface="微软雅黑" panose="020B0503020204020204" pitchFamily="34" charset="-122"/>
                <a:ea typeface="微软雅黑" panose="020B0503020204020204" pitchFamily="34" charset="-122"/>
              </a:rPr>
              <a:t>文件里头，用以装载内容数据的最小容器。在</a:t>
            </a:r>
            <a:r>
              <a:rPr lang="en-US" altLang="zh-CN" sz="2000" dirty="0">
                <a:solidFill>
                  <a:srgbClr val="FF0000"/>
                </a:solidFill>
                <a:latin typeface="微软雅黑" panose="020B0503020204020204" pitchFamily="34" charset="-122"/>
                <a:ea typeface="微软雅黑" panose="020B0503020204020204" pitchFamily="34" charset="-122"/>
              </a:rPr>
              <a:t>ELF</a:t>
            </a:r>
            <a:r>
              <a:rPr lang="zh-CN" altLang="en-US" sz="2000" dirty="0">
                <a:solidFill>
                  <a:srgbClr val="FF0000"/>
                </a:solidFill>
                <a:latin typeface="微软雅黑" panose="020B0503020204020204" pitchFamily="34" charset="-122"/>
                <a:ea typeface="微软雅黑" panose="020B0503020204020204" pitchFamily="34" charset="-122"/>
              </a:rPr>
              <a:t>文件里面，每一个 </a:t>
            </a:r>
            <a:r>
              <a:rPr lang="en-US" altLang="zh-CN" sz="2000" dirty="0">
                <a:solidFill>
                  <a:srgbClr val="FF0000"/>
                </a:solidFill>
                <a:latin typeface="微软雅黑" panose="020B0503020204020204" pitchFamily="34" charset="-122"/>
                <a:ea typeface="微软雅黑" panose="020B0503020204020204" pitchFamily="34" charset="-122"/>
              </a:rPr>
              <a:t>sections </a:t>
            </a:r>
            <a:r>
              <a:rPr lang="zh-CN" altLang="en-US" sz="2000" dirty="0">
                <a:solidFill>
                  <a:srgbClr val="FF0000"/>
                </a:solidFill>
                <a:latin typeface="微软雅黑" panose="020B0503020204020204" pitchFamily="34" charset="-122"/>
                <a:ea typeface="微软雅黑" panose="020B0503020204020204" pitchFamily="34" charset="-122"/>
              </a:rPr>
              <a:t>内都装载了性质属性都一样的内容。</a:t>
            </a:r>
            <a:endParaRPr lang="en-US" altLang="zh-CN" sz="2000" dirty="0">
              <a:solidFill>
                <a:srgbClr val="FF0000"/>
              </a:solidFill>
              <a:latin typeface="微软雅黑" panose="020B0503020204020204" pitchFamily="34" charset="-122"/>
              <a:ea typeface="微软雅黑" panose="020B0503020204020204" pitchFamily="34" charset="-122"/>
            </a:endParaRPr>
          </a:p>
          <a:p>
            <a:pPr>
              <a:lnSpc>
                <a:spcPct val="150000"/>
              </a:lnSpc>
            </a:pPr>
            <a:r>
              <a:rPr lang="en-US" altLang="zh-CN" dirty="0"/>
              <a:t>     .</a:t>
            </a:r>
            <a:r>
              <a:rPr lang="en-US" altLang="zh-CN" sz="2000" dirty="0">
                <a:solidFill>
                  <a:srgbClr val="FF0000"/>
                </a:solidFill>
                <a:latin typeface="微软雅黑" panose="020B0503020204020204" pitchFamily="34" charset="-122"/>
                <a:ea typeface="微软雅黑" panose="020B0503020204020204" pitchFamily="34" charset="-122"/>
              </a:rPr>
              <a:t>text section </a:t>
            </a:r>
            <a:r>
              <a:rPr lang="zh-CN" altLang="en-US" sz="2000" dirty="0">
                <a:solidFill>
                  <a:srgbClr val="FF0000"/>
                </a:solidFill>
                <a:latin typeface="微软雅黑" panose="020B0503020204020204" pitchFamily="34" charset="-122"/>
                <a:ea typeface="微软雅黑" panose="020B0503020204020204" pitchFamily="34" charset="-122"/>
              </a:rPr>
              <a:t>里装载了可执行代码；</a:t>
            </a:r>
          </a:p>
          <a:p>
            <a:pPr>
              <a:lnSpc>
                <a:spcPct val="150000"/>
              </a:lnSpc>
            </a:pPr>
            <a:r>
              <a:rPr lang="en-US" altLang="zh-CN" sz="2000" dirty="0">
                <a:solidFill>
                  <a:srgbClr val="FF0000"/>
                </a:solidFill>
                <a:latin typeface="微软雅黑" panose="020B0503020204020204" pitchFamily="34" charset="-122"/>
                <a:ea typeface="微软雅黑" panose="020B0503020204020204" pitchFamily="34" charset="-122"/>
              </a:rPr>
              <a:t>    .data section </a:t>
            </a:r>
            <a:r>
              <a:rPr lang="zh-CN" altLang="en-US" sz="2000" dirty="0">
                <a:solidFill>
                  <a:srgbClr val="FF0000"/>
                </a:solidFill>
                <a:latin typeface="微软雅黑" panose="020B0503020204020204" pitchFamily="34" charset="-122"/>
                <a:ea typeface="微软雅黑" panose="020B0503020204020204" pitchFamily="34" charset="-122"/>
              </a:rPr>
              <a:t>里面装载了被初始化的数据；</a:t>
            </a:r>
            <a:endParaRPr lang="en-US" altLang="zh-CN" sz="2000" dirty="0">
              <a:solidFill>
                <a:srgbClr val="FF0000"/>
              </a:solidFill>
              <a:latin typeface="微软雅黑" panose="020B0503020204020204" pitchFamily="34" charset="-122"/>
              <a:ea typeface="微软雅黑" panose="020B0503020204020204" pitchFamily="34" charset="-122"/>
            </a:endParaRPr>
          </a:p>
          <a:p>
            <a:pPr>
              <a:lnSpc>
                <a:spcPct val="150000"/>
              </a:lnSpc>
            </a:pPr>
            <a:r>
              <a:rPr lang="en-US" altLang="zh-CN" sz="2000" dirty="0">
                <a:solidFill>
                  <a:srgbClr val="FF0000"/>
                </a:solidFill>
                <a:latin typeface="微软雅黑" panose="020B0503020204020204" pitchFamily="34" charset="-122"/>
                <a:ea typeface="微软雅黑" panose="020B0503020204020204" pitchFamily="34" charset="-122"/>
              </a:rPr>
              <a:t>    .</a:t>
            </a:r>
            <a:r>
              <a:rPr lang="en-US" altLang="zh-CN" sz="2000" dirty="0" err="1">
                <a:solidFill>
                  <a:srgbClr val="FF0000"/>
                </a:solidFill>
                <a:latin typeface="微软雅黑" panose="020B0503020204020204" pitchFamily="34" charset="-122"/>
                <a:ea typeface="微软雅黑" panose="020B0503020204020204" pitchFamily="34" charset="-122"/>
              </a:rPr>
              <a:t>bss</a:t>
            </a:r>
            <a:r>
              <a:rPr lang="en-US" altLang="zh-CN" sz="2000" dirty="0">
                <a:solidFill>
                  <a:srgbClr val="FF0000"/>
                </a:solidFill>
                <a:latin typeface="微软雅黑" panose="020B0503020204020204" pitchFamily="34" charset="-122"/>
                <a:ea typeface="微软雅黑" panose="020B0503020204020204" pitchFamily="34" charset="-122"/>
              </a:rPr>
              <a:t> section </a:t>
            </a:r>
            <a:r>
              <a:rPr lang="zh-CN" altLang="en-US" sz="2000" dirty="0">
                <a:solidFill>
                  <a:srgbClr val="FF0000"/>
                </a:solidFill>
                <a:latin typeface="微软雅黑" panose="020B0503020204020204" pitchFamily="34" charset="-122"/>
                <a:ea typeface="微软雅黑" panose="020B0503020204020204" pitchFamily="34" charset="-122"/>
              </a:rPr>
              <a:t>里面装载了未被初始化的数据；</a:t>
            </a:r>
          </a:p>
          <a:p>
            <a:pPr>
              <a:lnSpc>
                <a:spcPct val="150000"/>
              </a:lnSpc>
            </a:pPr>
            <a:r>
              <a:rPr lang="en-US" altLang="zh-CN" sz="2000" dirty="0">
                <a:solidFill>
                  <a:srgbClr val="FF0000"/>
                </a:solidFill>
                <a:latin typeface="微软雅黑" panose="020B0503020204020204" pitchFamily="34" charset="-122"/>
                <a:ea typeface="微软雅黑" panose="020B0503020204020204" pitchFamily="34" charset="-122"/>
              </a:rPr>
              <a:t>    </a:t>
            </a:r>
            <a:r>
              <a:rPr lang="zh-CN" altLang="en-US" sz="2000" dirty="0">
                <a:solidFill>
                  <a:srgbClr val="FF0000"/>
                </a:solidFill>
                <a:latin typeface="微软雅黑" panose="020B0503020204020204" pitchFamily="34" charset="-122"/>
                <a:ea typeface="微软雅黑" panose="020B0503020204020204" pitchFamily="34" charset="-122"/>
              </a:rPr>
              <a:t>以 </a:t>
            </a:r>
            <a:r>
              <a:rPr lang="en-US" altLang="zh-CN" sz="2000" dirty="0">
                <a:solidFill>
                  <a:srgbClr val="FF0000"/>
                </a:solidFill>
                <a:latin typeface="微软雅黑" panose="020B0503020204020204" pitchFamily="34" charset="-122"/>
                <a:ea typeface="微软雅黑" panose="020B0503020204020204" pitchFamily="34" charset="-122"/>
              </a:rPr>
              <a:t>.rec </a:t>
            </a:r>
            <a:r>
              <a:rPr lang="zh-CN" altLang="en-US" sz="2000" dirty="0">
                <a:solidFill>
                  <a:srgbClr val="FF0000"/>
                </a:solidFill>
                <a:latin typeface="微软雅黑" panose="020B0503020204020204" pitchFamily="34" charset="-122"/>
                <a:ea typeface="微软雅黑" panose="020B0503020204020204" pitchFamily="34" charset="-122"/>
              </a:rPr>
              <a:t>打头的 </a:t>
            </a:r>
            <a:r>
              <a:rPr lang="en-US" altLang="zh-CN" sz="2000" dirty="0">
                <a:solidFill>
                  <a:srgbClr val="FF0000"/>
                </a:solidFill>
                <a:latin typeface="微软雅黑" panose="020B0503020204020204" pitchFamily="34" charset="-122"/>
                <a:ea typeface="微软雅黑" panose="020B0503020204020204" pitchFamily="34" charset="-122"/>
              </a:rPr>
              <a:t>sections </a:t>
            </a:r>
            <a:r>
              <a:rPr lang="zh-CN" altLang="en-US" sz="2000" dirty="0">
                <a:solidFill>
                  <a:srgbClr val="FF0000"/>
                </a:solidFill>
                <a:latin typeface="微软雅黑" panose="020B0503020204020204" pitchFamily="34" charset="-122"/>
                <a:ea typeface="微软雅黑" panose="020B0503020204020204" pitchFamily="34" charset="-122"/>
              </a:rPr>
              <a:t>里面装载了重定位条目；</a:t>
            </a:r>
          </a:p>
          <a:p>
            <a:pPr>
              <a:lnSpc>
                <a:spcPct val="150000"/>
              </a:lnSpc>
            </a:pPr>
            <a:r>
              <a:rPr lang="en-US" altLang="zh-CN" sz="2000" dirty="0">
                <a:solidFill>
                  <a:srgbClr val="FF0000"/>
                </a:solidFill>
                <a:latin typeface="微软雅黑" panose="020B0503020204020204" pitchFamily="34" charset="-122"/>
                <a:ea typeface="微软雅黑" panose="020B0503020204020204" pitchFamily="34" charset="-122"/>
              </a:rPr>
              <a:t>    .</a:t>
            </a:r>
            <a:r>
              <a:rPr lang="en-US" altLang="zh-CN" sz="2000" dirty="0" err="1">
                <a:solidFill>
                  <a:srgbClr val="FF0000"/>
                </a:solidFill>
                <a:latin typeface="微软雅黑" panose="020B0503020204020204" pitchFamily="34" charset="-122"/>
                <a:ea typeface="微软雅黑" panose="020B0503020204020204" pitchFamily="34" charset="-122"/>
              </a:rPr>
              <a:t>symtab</a:t>
            </a:r>
            <a:r>
              <a:rPr lang="en-US" altLang="zh-CN" sz="2000" dirty="0">
                <a:solidFill>
                  <a:srgbClr val="FF0000"/>
                </a:solidFill>
                <a:latin typeface="微软雅黑" panose="020B0503020204020204" pitchFamily="34" charset="-122"/>
                <a:ea typeface="微软雅黑" panose="020B0503020204020204" pitchFamily="34" charset="-122"/>
              </a:rPr>
              <a:t> </a:t>
            </a:r>
            <a:r>
              <a:rPr lang="zh-CN" altLang="en-US" sz="2000" dirty="0">
                <a:solidFill>
                  <a:srgbClr val="FF0000"/>
                </a:solidFill>
                <a:latin typeface="微软雅黑" panose="020B0503020204020204" pitchFamily="34" charset="-122"/>
                <a:ea typeface="微软雅黑" panose="020B0503020204020204" pitchFamily="34" charset="-122"/>
              </a:rPr>
              <a:t>或者 </a:t>
            </a:r>
            <a:r>
              <a:rPr lang="en-US" altLang="zh-CN" sz="2000" dirty="0">
                <a:solidFill>
                  <a:srgbClr val="FF0000"/>
                </a:solidFill>
                <a:latin typeface="微软雅黑" panose="020B0503020204020204" pitchFamily="34" charset="-122"/>
                <a:ea typeface="微软雅黑" panose="020B0503020204020204" pitchFamily="34" charset="-122"/>
              </a:rPr>
              <a:t>.</a:t>
            </a:r>
            <a:r>
              <a:rPr lang="en-US" altLang="zh-CN" sz="2000" dirty="0" err="1">
                <a:solidFill>
                  <a:srgbClr val="FF0000"/>
                </a:solidFill>
                <a:latin typeface="微软雅黑" panose="020B0503020204020204" pitchFamily="34" charset="-122"/>
                <a:ea typeface="微软雅黑" panose="020B0503020204020204" pitchFamily="34" charset="-122"/>
              </a:rPr>
              <a:t>dynsym</a:t>
            </a:r>
            <a:r>
              <a:rPr lang="en-US" altLang="zh-CN" sz="2000" dirty="0">
                <a:solidFill>
                  <a:srgbClr val="FF0000"/>
                </a:solidFill>
                <a:latin typeface="微软雅黑" panose="020B0503020204020204" pitchFamily="34" charset="-122"/>
                <a:ea typeface="微软雅黑" panose="020B0503020204020204" pitchFamily="34" charset="-122"/>
              </a:rPr>
              <a:t> section </a:t>
            </a:r>
            <a:r>
              <a:rPr lang="zh-CN" altLang="en-US" sz="2000" dirty="0">
                <a:solidFill>
                  <a:srgbClr val="FF0000"/>
                </a:solidFill>
                <a:latin typeface="微软雅黑" panose="020B0503020204020204" pitchFamily="34" charset="-122"/>
                <a:ea typeface="微软雅黑" panose="020B0503020204020204" pitchFamily="34" charset="-122"/>
              </a:rPr>
              <a:t>里面装载了符号信息；</a:t>
            </a:r>
          </a:p>
          <a:p>
            <a:pPr>
              <a:lnSpc>
                <a:spcPct val="150000"/>
              </a:lnSpc>
            </a:pPr>
            <a:r>
              <a:rPr lang="en-US" altLang="zh-CN" sz="2000" dirty="0">
                <a:solidFill>
                  <a:srgbClr val="FF0000"/>
                </a:solidFill>
                <a:latin typeface="微软雅黑" panose="020B0503020204020204" pitchFamily="34" charset="-122"/>
                <a:ea typeface="微软雅黑" panose="020B0503020204020204" pitchFamily="34" charset="-122"/>
              </a:rPr>
              <a:t>    .</a:t>
            </a:r>
            <a:r>
              <a:rPr lang="en-US" altLang="zh-CN" sz="2000" dirty="0" err="1">
                <a:solidFill>
                  <a:srgbClr val="FF0000"/>
                </a:solidFill>
                <a:latin typeface="微软雅黑" panose="020B0503020204020204" pitchFamily="34" charset="-122"/>
                <a:ea typeface="微软雅黑" panose="020B0503020204020204" pitchFamily="34" charset="-122"/>
              </a:rPr>
              <a:t>strtab</a:t>
            </a:r>
            <a:r>
              <a:rPr lang="en-US" altLang="zh-CN" sz="2000" dirty="0">
                <a:solidFill>
                  <a:srgbClr val="FF0000"/>
                </a:solidFill>
                <a:latin typeface="微软雅黑" panose="020B0503020204020204" pitchFamily="34" charset="-122"/>
                <a:ea typeface="微软雅黑" panose="020B0503020204020204" pitchFamily="34" charset="-122"/>
              </a:rPr>
              <a:t> </a:t>
            </a:r>
            <a:r>
              <a:rPr lang="zh-CN" altLang="en-US" sz="2000" dirty="0">
                <a:solidFill>
                  <a:srgbClr val="FF0000"/>
                </a:solidFill>
                <a:latin typeface="微软雅黑" panose="020B0503020204020204" pitchFamily="34" charset="-122"/>
                <a:ea typeface="微软雅黑" panose="020B0503020204020204" pitchFamily="34" charset="-122"/>
              </a:rPr>
              <a:t>或者 </a:t>
            </a:r>
            <a:r>
              <a:rPr lang="en-US" altLang="zh-CN" sz="2000" dirty="0">
                <a:solidFill>
                  <a:srgbClr val="FF0000"/>
                </a:solidFill>
                <a:latin typeface="微软雅黑" panose="020B0503020204020204" pitchFamily="34" charset="-122"/>
                <a:ea typeface="微软雅黑" panose="020B0503020204020204" pitchFamily="34" charset="-122"/>
              </a:rPr>
              <a:t>.</a:t>
            </a:r>
            <a:r>
              <a:rPr lang="en-US" altLang="zh-CN" sz="2000" dirty="0" err="1">
                <a:solidFill>
                  <a:srgbClr val="FF0000"/>
                </a:solidFill>
                <a:latin typeface="微软雅黑" panose="020B0503020204020204" pitchFamily="34" charset="-122"/>
                <a:ea typeface="微软雅黑" panose="020B0503020204020204" pitchFamily="34" charset="-122"/>
              </a:rPr>
              <a:t>dynstr</a:t>
            </a:r>
            <a:r>
              <a:rPr lang="en-US" altLang="zh-CN" sz="2000" dirty="0">
                <a:solidFill>
                  <a:srgbClr val="FF0000"/>
                </a:solidFill>
                <a:latin typeface="微软雅黑" panose="020B0503020204020204" pitchFamily="34" charset="-122"/>
                <a:ea typeface="微软雅黑" panose="020B0503020204020204" pitchFamily="34" charset="-122"/>
              </a:rPr>
              <a:t> section </a:t>
            </a:r>
            <a:r>
              <a:rPr lang="zh-CN" altLang="en-US" sz="2000" dirty="0">
                <a:solidFill>
                  <a:srgbClr val="FF0000"/>
                </a:solidFill>
                <a:latin typeface="微软雅黑" panose="020B0503020204020204" pitchFamily="34" charset="-122"/>
                <a:ea typeface="微软雅黑" panose="020B0503020204020204" pitchFamily="34" charset="-122"/>
              </a:rPr>
              <a:t>里面装载了字符串信息；</a:t>
            </a:r>
          </a:p>
          <a:p>
            <a:pPr>
              <a:lnSpc>
                <a:spcPct val="150000"/>
              </a:lnSpc>
            </a:pPr>
            <a:r>
              <a:rPr lang="en-US" altLang="zh-CN" sz="2000" dirty="0">
                <a:solidFill>
                  <a:srgbClr val="FF0000"/>
                </a:solidFill>
                <a:latin typeface="微软雅黑" panose="020B0503020204020204" pitchFamily="34" charset="-122"/>
                <a:ea typeface="微软雅黑" panose="020B0503020204020204" pitchFamily="34" charset="-122"/>
              </a:rPr>
              <a:t>    </a:t>
            </a:r>
            <a:r>
              <a:rPr lang="zh-CN" altLang="en-US" sz="2000" dirty="0">
                <a:solidFill>
                  <a:srgbClr val="FF0000"/>
                </a:solidFill>
                <a:latin typeface="微软雅黑" panose="020B0503020204020204" pitchFamily="34" charset="-122"/>
                <a:ea typeface="微软雅黑" panose="020B0503020204020204" pitchFamily="34" charset="-122"/>
              </a:rPr>
              <a:t>其他还有为满足不同目的所设置的</a:t>
            </a:r>
            <a:r>
              <a:rPr lang="en-US" altLang="zh-CN" sz="2000" dirty="0">
                <a:solidFill>
                  <a:srgbClr val="FF0000"/>
                </a:solidFill>
                <a:latin typeface="微软雅黑" panose="020B0503020204020204" pitchFamily="34" charset="-122"/>
                <a:ea typeface="微软雅黑" panose="020B0503020204020204" pitchFamily="34" charset="-122"/>
              </a:rPr>
              <a:t>section</a:t>
            </a:r>
            <a:r>
              <a:rPr lang="zh-CN" altLang="en-US" sz="2000" dirty="0">
                <a:solidFill>
                  <a:srgbClr val="FF0000"/>
                </a:solidFill>
                <a:latin typeface="微软雅黑" panose="020B0503020204020204" pitchFamily="34" charset="-122"/>
                <a:ea typeface="微软雅黑" panose="020B0503020204020204" pitchFamily="34" charset="-122"/>
              </a:rPr>
              <a:t>，比方满足调试的目的、满足动态链接与加  </a:t>
            </a:r>
            <a:endParaRPr lang="en-US" altLang="zh-CN" sz="2000" dirty="0">
              <a:solidFill>
                <a:srgbClr val="FF0000"/>
              </a:solidFill>
              <a:latin typeface="微软雅黑" panose="020B0503020204020204" pitchFamily="34" charset="-122"/>
              <a:ea typeface="微软雅黑" panose="020B0503020204020204" pitchFamily="34" charset="-122"/>
            </a:endParaRPr>
          </a:p>
          <a:p>
            <a:pPr>
              <a:lnSpc>
                <a:spcPct val="150000"/>
              </a:lnSpc>
            </a:pPr>
            <a:r>
              <a:rPr lang="en-US" altLang="zh-CN" sz="2000" dirty="0">
                <a:solidFill>
                  <a:srgbClr val="FF0000"/>
                </a:solidFill>
                <a:latin typeface="微软雅黑" panose="020B0503020204020204" pitchFamily="34" charset="-122"/>
                <a:ea typeface="微软雅黑" panose="020B0503020204020204" pitchFamily="34" charset="-122"/>
              </a:rPr>
              <a:t>    </a:t>
            </a:r>
            <a:r>
              <a:rPr lang="zh-CN" altLang="en-US" sz="2000" dirty="0">
                <a:solidFill>
                  <a:srgbClr val="FF0000"/>
                </a:solidFill>
                <a:latin typeface="微软雅黑" panose="020B0503020204020204" pitchFamily="34" charset="-122"/>
                <a:ea typeface="微软雅黑" panose="020B0503020204020204" pitchFamily="34" charset="-122"/>
              </a:rPr>
              <a:t>载的目的等等。</a:t>
            </a:r>
          </a:p>
        </p:txBody>
      </p:sp>
    </p:spTree>
    <p:extLst>
      <p:ext uri="{BB962C8B-B14F-4D97-AF65-F5344CB8AC3E}">
        <p14:creationId xmlns:p14="http://schemas.microsoft.com/office/powerpoint/2010/main" val="18408584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4"/>
          <p:cNvSpPr>
            <a:spLocks noChangeArrowheads="1"/>
          </p:cNvSpPr>
          <p:nvPr/>
        </p:nvSpPr>
        <p:spPr bwMode="auto">
          <a:xfrm>
            <a:off x="1981200" y="278742"/>
            <a:ext cx="82296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15000"/>
              </a:lnSpc>
              <a:spcBef>
                <a:spcPct val="20000"/>
              </a:spcBef>
              <a:buChar char="•"/>
              <a:defRPr sz="2400" b="1">
                <a:solidFill>
                  <a:schemeClr val="tx1"/>
                </a:solidFill>
                <a:latin typeface="Arial" charset="0"/>
                <a:ea typeface="宋体" charset="-122"/>
              </a:defRPr>
            </a:lvl1pPr>
            <a:lvl2pPr marL="742950" indent="-285750">
              <a:lnSpc>
                <a:spcPct val="115000"/>
              </a:lnSpc>
              <a:spcBef>
                <a:spcPct val="20000"/>
              </a:spcBef>
              <a:buChar char="–"/>
              <a:defRPr sz="2000" b="1">
                <a:solidFill>
                  <a:srgbClr val="0000CC"/>
                </a:solidFill>
                <a:latin typeface="Arial" charset="0"/>
                <a:ea typeface="宋体" charset="-122"/>
              </a:defRPr>
            </a:lvl2pPr>
            <a:lvl3pPr marL="1143000" indent="-228600">
              <a:lnSpc>
                <a:spcPct val="115000"/>
              </a:lnSpc>
              <a:spcBef>
                <a:spcPct val="20000"/>
              </a:spcBef>
              <a:buChar char="•"/>
              <a:defRPr sz="2400" b="1">
                <a:solidFill>
                  <a:srgbClr val="006600"/>
                </a:solidFill>
                <a:latin typeface="Arial" charset="0"/>
                <a:ea typeface="宋体" charset="-122"/>
              </a:defRPr>
            </a:lvl3pPr>
            <a:lvl4pPr marL="1600200" indent="-228600">
              <a:lnSpc>
                <a:spcPct val="115000"/>
              </a:lnSpc>
              <a:spcBef>
                <a:spcPct val="20000"/>
              </a:spcBef>
              <a:buChar char="–"/>
              <a:defRPr sz="1600" b="1">
                <a:solidFill>
                  <a:srgbClr val="CC3300"/>
                </a:solidFill>
                <a:latin typeface="Arial" charset="0"/>
                <a:ea typeface="宋体" charset="-122"/>
              </a:defRPr>
            </a:lvl4pPr>
            <a:lvl5pPr marL="2057400" indent="-228600">
              <a:lnSpc>
                <a:spcPct val="115000"/>
              </a:lnSpc>
              <a:spcBef>
                <a:spcPct val="20000"/>
              </a:spcBef>
              <a:buChar char="»"/>
              <a:defRPr sz="1500" b="1">
                <a:solidFill>
                  <a:srgbClr val="996600"/>
                </a:solidFill>
                <a:latin typeface="Arial" charset="0"/>
                <a:ea typeface="宋体"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9pPr>
          </a:lstStyle>
          <a:p>
            <a:pPr algn="ctr">
              <a:lnSpc>
                <a:spcPct val="100000"/>
              </a:lnSpc>
              <a:spcBef>
                <a:spcPct val="0"/>
              </a:spcBef>
              <a:buNone/>
            </a:pPr>
            <a:r>
              <a:rPr lang="zh-CN" altLang="en-US" sz="3200" dirty="0">
                <a:solidFill>
                  <a:srgbClr val="CC3300"/>
                </a:solidFill>
                <a:latin typeface="+mn-lt"/>
                <a:ea typeface="黑体" charset="-122"/>
              </a:rPr>
              <a:t>第一节 </a:t>
            </a:r>
            <a:r>
              <a:rPr lang="en-US" altLang="zh-CN" sz="3200" dirty="0">
                <a:solidFill>
                  <a:srgbClr val="FF0000"/>
                </a:solidFill>
                <a:ea typeface="黑体" charset="-122"/>
              </a:rPr>
              <a:t>ELF</a:t>
            </a:r>
            <a:r>
              <a:rPr lang="zh-CN" altLang="en-US" sz="3200" dirty="0">
                <a:solidFill>
                  <a:srgbClr val="FF0000"/>
                </a:solidFill>
                <a:ea typeface="黑体" charset="-122"/>
              </a:rPr>
              <a:t>的目标文件格式</a:t>
            </a:r>
            <a:endParaRPr kumimoji="1" lang="en-US" altLang="zh-CN" sz="3200" b="0" dirty="0">
              <a:solidFill>
                <a:srgbClr val="FF0000"/>
              </a:solidFill>
              <a:latin typeface="+mn-lt"/>
              <a:ea typeface="Microsoft YaHei" charset="-122"/>
              <a:cs typeface="Microsoft YaHei" charset="-122"/>
            </a:endParaRPr>
          </a:p>
          <a:p>
            <a:pPr algn="ctr">
              <a:lnSpc>
                <a:spcPct val="100000"/>
              </a:lnSpc>
              <a:spcBef>
                <a:spcPct val="0"/>
              </a:spcBef>
              <a:buFontTx/>
              <a:buNone/>
            </a:pPr>
            <a:endParaRPr lang="zh-CN" altLang="en-US" sz="3600" dirty="0">
              <a:solidFill>
                <a:srgbClr val="CC3300"/>
              </a:solidFill>
              <a:ea typeface="黑体" charset="-122"/>
            </a:endParaRPr>
          </a:p>
        </p:txBody>
      </p:sp>
      <p:pic>
        <p:nvPicPr>
          <p:cNvPr id="3" name="图片 2">
            <a:extLst>
              <a:ext uri="{FF2B5EF4-FFF2-40B4-BE49-F238E27FC236}">
                <a16:creationId xmlns:a16="http://schemas.microsoft.com/office/drawing/2014/main" id="{3A4DB14B-360E-4F03-AD38-079158110166}"/>
              </a:ext>
            </a:extLst>
          </p:cNvPr>
          <p:cNvPicPr>
            <a:picLocks noChangeAspect="1"/>
          </p:cNvPicPr>
          <p:nvPr/>
        </p:nvPicPr>
        <p:blipFill>
          <a:blip r:embed="rId2"/>
          <a:stretch>
            <a:fillRect/>
          </a:stretch>
        </p:blipFill>
        <p:spPr>
          <a:xfrm>
            <a:off x="1766887" y="1157287"/>
            <a:ext cx="8658225" cy="4543425"/>
          </a:xfrm>
          <a:prstGeom prst="rect">
            <a:avLst/>
          </a:prstGeom>
        </p:spPr>
      </p:pic>
    </p:spTree>
    <p:extLst>
      <p:ext uri="{BB962C8B-B14F-4D97-AF65-F5344CB8AC3E}">
        <p14:creationId xmlns:p14="http://schemas.microsoft.com/office/powerpoint/2010/main" val="20511122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4"/>
          <p:cNvSpPr>
            <a:spLocks noChangeArrowheads="1"/>
          </p:cNvSpPr>
          <p:nvPr/>
        </p:nvSpPr>
        <p:spPr bwMode="auto">
          <a:xfrm>
            <a:off x="1981200" y="278742"/>
            <a:ext cx="82296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15000"/>
              </a:lnSpc>
              <a:spcBef>
                <a:spcPct val="20000"/>
              </a:spcBef>
              <a:buChar char="•"/>
              <a:defRPr sz="2400" b="1">
                <a:solidFill>
                  <a:schemeClr val="tx1"/>
                </a:solidFill>
                <a:latin typeface="Arial" charset="0"/>
                <a:ea typeface="宋体" charset="-122"/>
              </a:defRPr>
            </a:lvl1pPr>
            <a:lvl2pPr marL="742950" indent="-285750">
              <a:lnSpc>
                <a:spcPct val="115000"/>
              </a:lnSpc>
              <a:spcBef>
                <a:spcPct val="20000"/>
              </a:spcBef>
              <a:buChar char="–"/>
              <a:defRPr sz="2000" b="1">
                <a:solidFill>
                  <a:srgbClr val="0000CC"/>
                </a:solidFill>
                <a:latin typeface="Arial" charset="0"/>
                <a:ea typeface="宋体" charset="-122"/>
              </a:defRPr>
            </a:lvl2pPr>
            <a:lvl3pPr marL="1143000" indent="-228600">
              <a:lnSpc>
                <a:spcPct val="115000"/>
              </a:lnSpc>
              <a:spcBef>
                <a:spcPct val="20000"/>
              </a:spcBef>
              <a:buChar char="•"/>
              <a:defRPr sz="2400" b="1">
                <a:solidFill>
                  <a:srgbClr val="006600"/>
                </a:solidFill>
                <a:latin typeface="Arial" charset="0"/>
                <a:ea typeface="宋体" charset="-122"/>
              </a:defRPr>
            </a:lvl3pPr>
            <a:lvl4pPr marL="1600200" indent="-228600">
              <a:lnSpc>
                <a:spcPct val="115000"/>
              </a:lnSpc>
              <a:spcBef>
                <a:spcPct val="20000"/>
              </a:spcBef>
              <a:buChar char="–"/>
              <a:defRPr sz="1600" b="1">
                <a:solidFill>
                  <a:srgbClr val="CC3300"/>
                </a:solidFill>
                <a:latin typeface="Arial" charset="0"/>
                <a:ea typeface="宋体" charset="-122"/>
              </a:defRPr>
            </a:lvl4pPr>
            <a:lvl5pPr marL="2057400" indent="-228600">
              <a:lnSpc>
                <a:spcPct val="115000"/>
              </a:lnSpc>
              <a:spcBef>
                <a:spcPct val="20000"/>
              </a:spcBef>
              <a:buChar char="»"/>
              <a:defRPr sz="1500" b="1">
                <a:solidFill>
                  <a:srgbClr val="996600"/>
                </a:solidFill>
                <a:latin typeface="Arial" charset="0"/>
                <a:ea typeface="宋体"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9pPr>
          </a:lstStyle>
          <a:p>
            <a:pPr algn="ctr">
              <a:lnSpc>
                <a:spcPct val="100000"/>
              </a:lnSpc>
              <a:spcBef>
                <a:spcPct val="0"/>
              </a:spcBef>
              <a:buNone/>
            </a:pPr>
            <a:r>
              <a:rPr lang="zh-CN" altLang="en-US" sz="3200" dirty="0">
                <a:solidFill>
                  <a:srgbClr val="CC3300"/>
                </a:solidFill>
                <a:latin typeface="+mn-lt"/>
                <a:ea typeface="黑体" charset="-122"/>
              </a:rPr>
              <a:t>第二节 程序的编译与链接</a:t>
            </a:r>
            <a:endParaRPr kumimoji="1" lang="en-US" altLang="zh-CN" sz="3200" b="0" dirty="0">
              <a:solidFill>
                <a:srgbClr val="FF0000"/>
              </a:solidFill>
              <a:latin typeface="+mn-lt"/>
              <a:ea typeface="Microsoft YaHei" charset="-122"/>
              <a:cs typeface="Microsoft YaHei" charset="-122"/>
            </a:endParaRPr>
          </a:p>
          <a:p>
            <a:pPr algn="ctr">
              <a:lnSpc>
                <a:spcPct val="100000"/>
              </a:lnSpc>
              <a:spcBef>
                <a:spcPct val="0"/>
              </a:spcBef>
              <a:buFontTx/>
              <a:buNone/>
            </a:pPr>
            <a:endParaRPr lang="zh-CN" altLang="en-US" sz="3600" dirty="0">
              <a:solidFill>
                <a:srgbClr val="CC3300"/>
              </a:solidFill>
              <a:ea typeface="黑体" charset="-122"/>
            </a:endParaRPr>
          </a:p>
        </p:txBody>
      </p:sp>
      <p:sp>
        <p:nvSpPr>
          <p:cNvPr id="4" name="矩形 3">
            <a:extLst>
              <a:ext uri="{FF2B5EF4-FFF2-40B4-BE49-F238E27FC236}">
                <a16:creationId xmlns:a16="http://schemas.microsoft.com/office/drawing/2014/main" id="{0EEB0615-8743-4EFD-A491-2E98F63C9C0C}"/>
              </a:ext>
            </a:extLst>
          </p:cNvPr>
          <p:cNvSpPr/>
          <p:nvPr/>
        </p:nvSpPr>
        <p:spPr>
          <a:xfrm>
            <a:off x="1099930" y="840717"/>
            <a:ext cx="9992140" cy="1422954"/>
          </a:xfrm>
          <a:prstGeom prst="rect">
            <a:avLst/>
          </a:prstGeom>
        </p:spPr>
        <p:txBody>
          <a:bodyPr wrap="square">
            <a:spAutoFit/>
          </a:bodyPr>
          <a:lstStyle/>
          <a:p>
            <a:pPr lvl="0">
              <a:lnSpc>
                <a:spcPct val="150000"/>
              </a:lnSpc>
            </a:pPr>
            <a:r>
              <a:rPr lang="zh-CN" altLang="en-US" sz="2000" dirty="0">
                <a:solidFill>
                  <a:srgbClr val="A01761"/>
                </a:solidFill>
                <a:latin typeface="微软雅黑" panose="020B0503020204020204" pitchFamily="34" charset="-122"/>
                <a:ea typeface="微软雅黑" panose="020B0503020204020204" pitchFamily="34" charset="-122"/>
              </a:rPr>
              <a:t>     在</a:t>
            </a:r>
            <a:r>
              <a:rPr lang="en-US" altLang="zh-CN" sz="2000" dirty="0">
                <a:solidFill>
                  <a:srgbClr val="A01761"/>
                </a:solidFill>
                <a:latin typeface="微软雅黑" panose="020B0503020204020204" pitchFamily="34" charset="-122"/>
                <a:ea typeface="微软雅黑" panose="020B0503020204020204" pitchFamily="34" charset="-122"/>
              </a:rPr>
              <a:t>Linux</a:t>
            </a:r>
            <a:r>
              <a:rPr lang="zh-CN" altLang="en-US" sz="2000" dirty="0">
                <a:solidFill>
                  <a:srgbClr val="A01761"/>
                </a:solidFill>
                <a:latin typeface="微软雅黑" panose="020B0503020204020204" pitchFamily="34" charset="-122"/>
                <a:ea typeface="微软雅黑" panose="020B0503020204020204" pitchFamily="34" charset="-122"/>
              </a:rPr>
              <a:t>下使用</a:t>
            </a:r>
            <a:r>
              <a:rPr lang="en-US" altLang="zh-CN" sz="2000" dirty="0">
                <a:solidFill>
                  <a:srgbClr val="A01761"/>
                </a:solidFill>
                <a:latin typeface="微软雅黑" panose="020B0503020204020204" pitchFamily="34" charset="-122"/>
                <a:ea typeface="微软雅黑" panose="020B0503020204020204" pitchFamily="34" charset="-122"/>
              </a:rPr>
              <a:t>GCC</a:t>
            </a:r>
            <a:r>
              <a:rPr lang="zh-CN" altLang="en-US" sz="2000" dirty="0">
                <a:solidFill>
                  <a:srgbClr val="A01761"/>
                </a:solidFill>
                <a:latin typeface="微软雅黑" panose="020B0503020204020204" pitchFamily="34" charset="-122"/>
                <a:ea typeface="微软雅黑" panose="020B0503020204020204" pitchFamily="34" charset="-122"/>
              </a:rPr>
              <a:t>将源码编译成可执行文件的过程可以分解为</a:t>
            </a:r>
            <a:r>
              <a:rPr lang="en-US" altLang="zh-CN" sz="2000" dirty="0">
                <a:solidFill>
                  <a:srgbClr val="A01761"/>
                </a:solidFill>
                <a:latin typeface="微软雅黑" panose="020B0503020204020204" pitchFamily="34" charset="-122"/>
                <a:ea typeface="微软雅黑" panose="020B0503020204020204" pitchFamily="34" charset="-122"/>
              </a:rPr>
              <a:t>4</a:t>
            </a:r>
            <a:r>
              <a:rPr lang="zh-CN" altLang="en-US" sz="2000" dirty="0">
                <a:solidFill>
                  <a:srgbClr val="A01761"/>
                </a:solidFill>
                <a:latin typeface="微软雅黑" panose="020B0503020204020204" pitchFamily="34" charset="-122"/>
                <a:ea typeface="微软雅黑" panose="020B0503020204020204" pitchFamily="34" charset="-122"/>
              </a:rPr>
              <a:t>个步骤，分别是预处理（</a:t>
            </a:r>
            <a:r>
              <a:rPr lang="en-US" altLang="zh-CN" sz="2000" dirty="0">
                <a:solidFill>
                  <a:srgbClr val="A01761"/>
                </a:solidFill>
                <a:latin typeface="微软雅黑" panose="020B0503020204020204" pitchFamily="34" charset="-122"/>
                <a:ea typeface="微软雅黑" panose="020B0503020204020204" pitchFamily="34" charset="-122"/>
              </a:rPr>
              <a:t>Prepressing</a:t>
            </a:r>
            <a:r>
              <a:rPr lang="zh-CN" altLang="en-US" sz="2000" dirty="0">
                <a:solidFill>
                  <a:srgbClr val="A01761"/>
                </a:solidFill>
                <a:latin typeface="微软雅黑" panose="020B0503020204020204" pitchFamily="34" charset="-122"/>
                <a:ea typeface="微软雅黑" panose="020B0503020204020204" pitchFamily="34" charset="-122"/>
              </a:rPr>
              <a:t>）、编译（</a:t>
            </a:r>
            <a:r>
              <a:rPr lang="en-US" altLang="zh-CN" sz="2000" dirty="0">
                <a:solidFill>
                  <a:srgbClr val="A01761"/>
                </a:solidFill>
                <a:latin typeface="微软雅黑" panose="020B0503020204020204" pitchFamily="34" charset="-122"/>
                <a:ea typeface="微软雅黑" panose="020B0503020204020204" pitchFamily="34" charset="-122"/>
              </a:rPr>
              <a:t>Compilation</a:t>
            </a:r>
            <a:r>
              <a:rPr lang="zh-CN" altLang="en-US" sz="2000" dirty="0">
                <a:solidFill>
                  <a:srgbClr val="A01761"/>
                </a:solidFill>
                <a:latin typeface="微软雅黑" panose="020B0503020204020204" pitchFamily="34" charset="-122"/>
                <a:ea typeface="微软雅黑" panose="020B0503020204020204" pitchFamily="34" charset="-122"/>
              </a:rPr>
              <a:t>）、汇编（</a:t>
            </a:r>
            <a:r>
              <a:rPr lang="en-US" altLang="zh-CN" sz="2000" dirty="0">
                <a:solidFill>
                  <a:srgbClr val="A01761"/>
                </a:solidFill>
                <a:latin typeface="微软雅黑" panose="020B0503020204020204" pitchFamily="34" charset="-122"/>
                <a:ea typeface="微软雅黑" panose="020B0503020204020204" pitchFamily="34" charset="-122"/>
              </a:rPr>
              <a:t>Assembly</a:t>
            </a:r>
            <a:r>
              <a:rPr lang="zh-CN" altLang="en-US" sz="2000" dirty="0">
                <a:solidFill>
                  <a:srgbClr val="A01761"/>
                </a:solidFill>
                <a:latin typeface="微软雅黑" panose="020B0503020204020204" pitchFamily="34" charset="-122"/>
                <a:ea typeface="微软雅黑" panose="020B0503020204020204" pitchFamily="34" charset="-122"/>
              </a:rPr>
              <a:t>）和链接（</a:t>
            </a:r>
            <a:r>
              <a:rPr lang="en-US" altLang="zh-CN" sz="2000" dirty="0">
                <a:solidFill>
                  <a:srgbClr val="A01761"/>
                </a:solidFill>
                <a:latin typeface="微软雅黑" panose="020B0503020204020204" pitchFamily="34" charset="-122"/>
                <a:ea typeface="微软雅黑" panose="020B0503020204020204" pitchFamily="34" charset="-122"/>
              </a:rPr>
              <a:t>Linking</a:t>
            </a:r>
            <a:r>
              <a:rPr lang="zh-CN" altLang="en-US" sz="2000" dirty="0">
                <a:solidFill>
                  <a:srgbClr val="A01761"/>
                </a:solidFill>
                <a:latin typeface="微软雅黑" panose="020B0503020204020204" pitchFamily="34" charset="-122"/>
                <a:ea typeface="微软雅黑" panose="020B0503020204020204" pitchFamily="34" charset="-122"/>
              </a:rPr>
              <a:t>）。一个简单的</a:t>
            </a:r>
            <a:r>
              <a:rPr lang="en-US" altLang="zh-CN" sz="2000" dirty="0">
                <a:solidFill>
                  <a:srgbClr val="A01761"/>
                </a:solidFill>
                <a:latin typeface="微软雅黑" panose="020B0503020204020204" pitchFamily="34" charset="-122"/>
                <a:ea typeface="微软雅黑" panose="020B0503020204020204" pitchFamily="34" charset="-122"/>
              </a:rPr>
              <a:t>hello word</a:t>
            </a:r>
            <a:r>
              <a:rPr lang="zh-CN" altLang="en-US" sz="2000" dirty="0">
                <a:solidFill>
                  <a:srgbClr val="A01761"/>
                </a:solidFill>
                <a:latin typeface="微软雅黑" panose="020B0503020204020204" pitchFamily="34" charset="-122"/>
                <a:ea typeface="微软雅黑" panose="020B0503020204020204" pitchFamily="34" charset="-122"/>
              </a:rPr>
              <a:t>程序编译过程如下：</a:t>
            </a:r>
          </a:p>
        </p:txBody>
      </p:sp>
      <p:pic>
        <p:nvPicPr>
          <p:cNvPr id="3" name="图片 2">
            <a:extLst>
              <a:ext uri="{FF2B5EF4-FFF2-40B4-BE49-F238E27FC236}">
                <a16:creationId xmlns:a16="http://schemas.microsoft.com/office/drawing/2014/main" id="{EE5287D3-BD71-47A2-98BE-A7EE085E68E2}"/>
              </a:ext>
            </a:extLst>
          </p:cNvPr>
          <p:cNvPicPr>
            <a:picLocks noChangeAspect="1"/>
          </p:cNvPicPr>
          <p:nvPr/>
        </p:nvPicPr>
        <p:blipFill>
          <a:blip r:embed="rId2"/>
          <a:stretch>
            <a:fillRect/>
          </a:stretch>
        </p:blipFill>
        <p:spPr>
          <a:xfrm>
            <a:off x="2557671" y="2473982"/>
            <a:ext cx="6284325" cy="4105275"/>
          </a:xfrm>
          <a:prstGeom prst="rect">
            <a:avLst/>
          </a:prstGeom>
        </p:spPr>
      </p:pic>
    </p:spTree>
    <p:extLst>
      <p:ext uri="{BB962C8B-B14F-4D97-AF65-F5344CB8AC3E}">
        <p14:creationId xmlns:p14="http://schemas.microsoft.com/office/powerpoint/2010/main" val="2475341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4"/>
          <p:cNvSpPr>
            <a:spLocks noChangeArrowheads="1"/>
          </p:cNvSpPr>
          <p:nvPr/>
        </p:nvSpPr>
        <p:spPr bwMode="auto">
          <a:xfrm>
            <a:off x="1981200" y="278742"/>
            <a:ext cx="82296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15000"/>
              </a:lnSpc>
              <a:spcBef>
                <a:spcPct val="20000"/>
              </a:spcBef>
              <a:buChar char="•"/>
              <a:defRPr sz="2400" b="1">
                <a:solidFill>
                  <a:schemeClr val="tx1"/>
                </a:solidFill>
                <a:latin typeface="Arial" charset="0"/>
                <a:ea typeface="宋体" charset="-122"/>
              </a:defRPr>
            </a:lvl1pPr>
            <a:lvl2pPr marL="742950" indent="-285750">
              <a:lnSpc>
                <a:spcPct val="115000"/>
              </a:lnSpc>
              <a:spcBef>
                <a:spcPct val="20000"/>
              </a:spcBef>
              <a:buChar char="–"/>
              <a:defRPr sz="2000" b="1">
                <a:solidFill>
                  <a:srgbClr val="0000CC"/>
                </a:solidFill>
                <a:latin typeface="Arial" charset="0"/>
                <a:ea typeface="宋体" charset="-122"/>
              </a:defRPr>
            </a:lvl2pPr>
            <a:lvl3pPr marL="1143000" indent="-228600">
              <a:lnSpc>
                <a:spcPct val="115000"/>
              </a:lnSpc>
              <a:spcBef>
                <a:spcPct val="20000"/>
              </a:spcBef>
              <a:buChar char="•"/>
              <a:defRPr sz="2400" b="1">
                <a:solidFill>
                  <a:srgbClr val="006600"/>
                </a:solidFill>
                <a:latin typeface="Arial" charset="0"/>
                <a:ea typeface="宋体" charset="-122"/>
              </a:defRPr>
            </a:lvl3pPr>
            <a:lvl4pPr marL="1600200" indent="-228600">
              <a:lnSpc>
                <a:spcPct val="115000"/>
              </a:lnSpc>
              <a:spcBef>
                <a:spcPct val="20000"/>
              </a:spcBef>
              <a:buChar char="–"/>
              <a:defRPr sz="1600" b="1">
                <a:solidFill>
                  <a:srgbClr val="CC3300"/>
                </a:solidFill>
                <a:latin typeface="Arial" charset="0"/>
                <a:ea typeface="宋体" charset="-122"/>
              </a:defRPr>
            </a:lvl4pPr>
            <a:lvl5pPr marL="2057400" indent="-228600">
              <a:lnSpc>
                <a:spcPct val="115000"/>
              </a:lnSpc>
              <a:spcBef>
                <a:spcPct val="20000"/>
              </a:spcBef>
              <a:buChar char="»"/>
              <a:defRPr sz="1500" b="1">
                <a:solidFill>
                  <a:srgbClr val="996600"/>
                </a:solidFill>
                <a:latin typeface="Arial" charset="0"/>
                <a:ea typeface="宋体"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9pPr>
          </a:lstStyle>
          <a:p>
            <a:pPr algn="ctr">
              <a:lnSpc>
                <a:spcPct val="100000"/>
              </a:lnSpc>
              <a:spcBef>
                <a:spcPct val="0"/>
              </a:spcBef>
              <a:buNone/>
            </a:pPr>
            <a:r>
              <a:rPr lang="zh-CN" altLang="en-US" sz="3200" dirty="0">
                <a:solidFill>
                  <a:srgbClr val="CC3300"/>
                </a:solidFill>
                <a:latin typeface="+mn-lt"/>
                <a:ea typeface="黑体" charset="-122"/>
              </a:rPr>
              <a:t>第二节 程序的编译与链接</a:t>
            </a:r>
            <a:endParaRPr kumimoji="1" lang="en-US" altLang="zh-CN" sz="3200" b="0" dirty="0">
              <a:solidFill>
                <a:srgbClr val="FF0000"/>
              </a:solidFill>
              <a:latin typeface="+mn-lt"/>
              <a:ea typeface="Microsoft YaHei" charset="-122"/>
              <a:cs typeface="Microsoft YaHei" charset="-122"/>
            </a:endParaRPr>
          </a:p>
          <a:p>
            <a:pPr algn="ctr">
              <a:lnSpc>
                <a:spcPct val="100000"/>
              </a:lnSpc>
              <a:spcBef>
                <a:spcPct val="0"/>
              </a:spcBef>
              <a:buFontTx/>
              <a:buNone/>
            </a:pPr>
            <a:endParaRPr lang="zh-CN" altLang="en-US" sz="3600" dirty="0">
              <a:solidFill>
                <a:srgbClr val="CC3300"/>
              </a:solidFill>
              <a:ea typeface="黑体" charset="-122"/>
            </a:endParaRPr>
          </a:p>
        </p:txBody>
      </p:sp>
      <p:sp>
        <p:nvSpPr>
          <p:cNvPr id="4" name="矩形 3">
            <a:extLst>
              <a:ext uri="{FF2B5EF4-FFF2-40B4-BE49-F238E27FC236}">
                <a16:creationId xmlns:a16="http://schemas.microsoft.com/office/drawing/2014/main" id="{0EEB0615-8743-4EFD-A491-2E98F63C9C0C}"/>
              </a:ext>
            </a:extLst>
          </p:cNvPr>
          <p:cNvSpPr/>
          <p:nvPr/>
        </p:nvSpPr>
        <p:spPr>
          <a:xfrm>
            <a:off x="1099930" y="840717"/>
            <a:ext cx="9992140" cy="6131935"/>
          </a:xfrm>
          <a:prstGeom prst="rect">
            <a:avLst/>
          </a:prstGeom>
        </p:spPr>
        <p:txBody>
          <a:bodyPr wrap="square">
            <a:spAutoFit/>
          </a:bodyPr>
          <a:lstStyle/>
          <a:p>
            <a:pPr lvl="0">
              <a:lnSpc>
                <a:spcPct val="150000"/>
              </a:lnSpc>
            </a:pPr>
            <a:r>
              <a:rPr lang="zh-CN" altLang="en-US" sz="2400" dirty="0">
                <a:solidFill>
                  <a:srgbClr val="34A509"/>
                </a:solidFill>
                <a:latin typeface="微软雅黑" panose="020B0503020204020204" pitchFamily="34" charset="-122"/>
                <a:ea typeface="微软雅黑" panose="020B0503020204020204" pitchFamily="34" charset="-122"/>
              </a:rPr>
              <a:t>一、预处理</a:t>
            </a:r>
            <a:endParaRPr lang="en-US" altLang="zh-CN" sz="2400" dirty="0">
              <a:solidFill>
                <a:srgbClr val="34A509"/>
              </a:solidFill>
              <a:latin typeface="微软雅黑" panose="020B0503020204020204" pitchFamily="34" charset="-122"/>
              <a:ea typeface="微软雅黑" panose="020B0503020204020204" pitchFamily="34" charset="-122"/>
            </a:endParaRPr>
          </a:p>
          <a:p>
            <a:pPr>
              <a:lnSpc>
                <a:spcPct val="150000"/>
              </a:lnSpc>
            </a:pPr>
            <a:r>
              <a:rPr lang="zh-CN" altLang="en-US" sz="2000" dirty="0">
                <a:solidFill>
                  <a:srgbClr val="FF0000"/>
                </a:solidFill>
                <a:latin typeface="微软雅黑" panose="020B0503020204020204" pitchFamily="34" charset="-122"/>
                <a:ea typeface="微软雅黑" panose="020B0503020204020204" pitchFamily="34" charset="-122"/>
              </a:rPr>
              <a:t>    首先源代码文件（</a:t>
            </a:r>
            <a:r>
              <a:rPr lang="en-US" altLang="zh-CN" sz="2000" dirty="0">
                <a:solidFill>
                  <a:srgbClr val="FF0000"/>
                </a:solidFill>
                <a:latin typeface="微软雅黑" panose="020B0503020204020204" pitchFamily="34" charset="-122"/>
                <a:ea typeface="微软雅黑" panose="020B0503020204020204" pitchFamily="34" charset="-122"/>
              </a:rPr>
              <a:t>.c/.</a:t>
            </a:r>
            <a:r>
              <a:rPr lang="en-US" altLang="zh-CN" sz="2000" dirty="0" err="1">
                <a:solidFill>
                  <a:srgbClr val="FF0000"/>
                </a:solidFill>
                <a:latin typeface="微软雅黑" panose="020B0503020204020204" pitchFamily="34" charset="-122"/>
                <a:ea typeface="微软雅黑" panose="020B0503020204020204" pitchFamily="34" charset="-122"/>
              </a:rPr>
              <a:t>cpp</a:t>
            </a:r>
            <a:r>
              <a:rPr lang="zh-CN" altLang="en-US" sz="2000" dirty="0">
                <a:solidFill>
                  <a:srgbClr val="FF0000"/>
                </a:solidFill>
                <a:latin typeface="微软雅黑" panose="020B0503020204020204" pitchFamily="34" charset="-122"/>
                <a:ea typeface="微软雅黑" panose="020B0503020204020204" pitchFamily="34" charset="-122"/>
              </a:rPr>
              <a:t>）和相关头文件（</a:t>
            </a:r>
            <a:r>
              <a:rPr lang="en-US" altLang="zh-CN" sz="2000" dirty="0">
                <a:solidFill>
                  <a:srgbClr val="FF0000"/>
                </a:solidFill>
                <a:latin typeface="微软雅黑" panose="020B0503020204020204" pitchFamily="34" charset="-122"/>
                <a:ea typeface="微软雅黑" panose="020B0503020204020204" pitchFamily="34" charset="-122"/>
              </a:rPr>
              <a:t>.h/.</a:t>
            </a:r>
            <a:r>
              <a:rPr lang="en-US" altLang="zh-CN" sz="2000" dirty="0" err="1">
                <a:solidFill>
                  <a:srgbClr val="FF0000"/>
                </a:solidFill>
                <a:latin typeface="微软雅黑" panose="020B0503020204020204" pitchFamily="34" charset="-122"/>
                <a:ea typeface="微软雅黑" panose="020B0503020204020204" pitchFamily="34" charset="-122"/>
              </a:rPr>
              <a:t>hpp</a:t>
            </a:r>
            <a:r>
              <a:rPr lang="zh-CN" altLang="en-US" sz="2000" dirty="0">
                <a:solidFill>
                  <a:srgbClr val="FF0000"/>
                </a:solidFill>
                <a:latin typeface="微软雅黑" panose="020B0503020204020204" pitchFamily="34" charset="-122"/>
                <a:ea typeface="微软雅黑" panose="020B0503020204020204" pitchFamily="34" charset="-122"/>
              </a:rPr>
              <a:t>）被预处理器</a:t>
            </a:r>
            <a:r>
              <a:rPr lang="en-US" altLang="zh-CN" sz="2000" dirty="0" err="1">
                <a:solidFill>
                  <a:srgbClr val="FF0000"/>
                </a:solidFill>
                <a:latin typeface="微软雅黑" panose="020B0503020204020204" pitchFamily="34" charset="-122"/>
                <a:ea typeface="微软雅黑" panose="020B0503020204020204" pitchFamily="34" charset="-122"/>
              </a:rPr>
              <a:t>cpp</a:t>
            </a:r>
            <a:r>
              <a:rPr lang="zh-CN" altLang="en-US" sz="2000" dirty="0">
                <a:solidFill>
                  <a:srgbClr val="FF0000"/>
                </a:solidFill>
                <a:latin typeface="微软雅黑" panose="020B0503020204020204" pitchFamily="34" charset="-122"/>
                <a:ea typeface="微软雅黑" panose="020B0503020204020204" pitchFamily="34" charset="-122"/>
              </a:rPr>
              <a:t>预编译成</a:t>
            </a:r>
            <a:r>
              <a:rPr lang="en-US" altLang="zh-CN" sz="2000" dirty="0">
                <a:solidFill>
                  <a:srgbClr val="FF0000"/>
                </a:solidFill>
                <a:latin typeface="微软雅黑" panose="020B0503020204020204" pitchFamily="34" charset="-122"/>
                <a:ea typeface="微软雅黑" panose="020B0503020204020204" pitchFamily="34" charset="-122"/>
              </a:rPr>
              <a:t>.</a:t>
            </a:r>
            <a:r>
              <a:rPr lang="en-US" altLang="zh-CN" sz="2000" dirty="0" err="1">
                <a:solidFill>
                  <a:srgbClr val="FF0000"/>
                </a:solidFill>
                <a:latin typeface="微软雅黑" panose="020B0503020204020204" pitchFamily="34" charset="-122"/>
                <a:ea typeface="微软雅黑" panose="020B0503020204020204" pitchFamily="34" charset="-122"/>
              </a:rPr>
              <a:t>i</a:t>
            </a:r>
            <a:r>
              <a:rPr lang="zh-CN" altLang="en-US" sz="2000" dirty="0">
                <a:solidFill>
                  <a:srgbClr val="FF0000"/>
                </a:solidFill>
                <a:latin typeface="微软雅黑" panose="020B0503020204020204" pitchFamily="34" charset="-122"/>
                <a:ea typeface="微软雅黑" panose="020B0503020204020204" pitchFamily="34" charset="-122"/>
              </a:rPr>
              <a:t>文件（</a:t>
            </a:r>
            <a:r>
              <a:rPr lang="en-US" altLang="zh-CN" sz="2000" dirty="0">
                <a:solidFill>
                  <a:srgbClr val="FF0000"/>
                </a:solidFill>
                <a:latin typeface="微软雅黑" panose="020B0503020204020204" pitchFamily="34" charset="-122"/>
                <a:ea typeface="微软雅黑" panose="020B0503020204020204" pitchFamily="34" charset="-122"/>
              </a:rPr>
              <a:t>C++</a:t>
            </a:r>
            <a:r>
              <a:rPr lang="zh-CN" altLang="en-US" sz="2000" dirty="0">
                <a:solidFill>
                  <a:srgbClr val="FF0000"/>
                </a:solidFill>
                <a:latin typeface="微软雅黑" panose="020B0503020204020204" pitchFamily="34" charset="-122"/>
                <a:ea typeface="微软雅黑" panose="020B0503020204020204" pitchFamily="34" charset="-122"/>
              </a:rPr>
              <a:t>为</a:t>
            </a:r>
            <a:r>
              <a:rPr lang="en-US" altLang="zh-CN" sz="2000" dirty="0">
                <a:solidFill>
                  <a:srgbClr val="FF0000"/>
                </a:solidFill>
                <a:latin typeface="微软雅黑" panose="020B0503020204020204" pitchFamily="34" charset="-122"/>
                <a:ea typeface="微软雅黑" panose="020B0503020204020204" pitchFamily="34" charset="-122"/>
              </a:rPr>
              <a:t>.ii</a:t>
            </a:r>
            <a:r>
              <a:rPr lang="zh-CN" altLang="en-US" sz="2000" dirty="0">
                <a:solidFill>
                  <a:srgbClr val="FF0000"/>
                </a:solidFill>
                <a:latin typeface="微软雅黑" panose="020B0503020204020204" pitchFamily="34" charset="-122"/>
                <a:ea typeface="微软雅黑" panose="020B0503020204020204" pitchFamily="34" charset="-122"/>
              </a:rPr>
              <a:t>）。预处理命令为：</a:t>
            </a:r>
          </a:p>
          <a:p>
            <a:pPr>
              <a:lnSpc>
                <a:spcPct val="150000"/>
              </a:lnSpc>
            </a:pPr>
            <a:r>
              <a:rPr lang="en-US" altLang="zh-CN" sz="2000" dirty="0">
                <a:solidFill>
                  <a:srgbClr val="FF0000"/>
                </a:solidFill>
                <a:latin typeface="微软雅黑" panose="020B0503020204020204" pitchFamily="34" charset="-122"/>
                <a:ea typeface="微软雅黑" panose="020B0503020204020204" pitchFamily="34" charset="-122"/>
              </a:rPr>
              <a:t>     </a:t>
            </a:r>
            <a:r>
              <a:rPr lang="en-US" altLang="zh-CN" sz="2000" dirty="0" err="1">
                <a:solidFill>
                  <a:srgbClr val="FF0000"/>
                </a:solidFill>
                <a:latin typeface="微软雅黑" panose="020B0503020204020204" pitchFamily="34" charset="-122"/>
                <a:ea typeface="微软雅黑" panose="020B0503020204020204" pitchFamily="34" charset="-122"/>
              </a:rPr>
              <a:t>gcc</a:t>
            </a:r>
            <a:r>
              <a:rPr lang="en-US" altLang="zh-CN" sz="2000" dirty="0">
                <a:solidFill>
                  <a:srgbClr val="FF0000"/>
                </a:solidFill>
                <a:latin typeface="微软雅黑" panose="020B0503020204020204" pitchFamily="34" charset="-122"/>
                <a:ea typeface="微软雅黑" panose="020B0503020204020204" pitchFamily="34" charset="-122"/>
              </a:rPr>
              <a:t> –E </a:t>
            </a:r>
            <a:r>
              <a:rPr lang="en-US" altLang="zh-CN" sz="2000" dirty="0" err="1">
                <a:solidFill>
                  <a:srgbClr val="FF0000"/>
                </a:solidFill>
                <a:latin typeface="微软雅黑" panose="020B0503020204020204" pitchFamily="34" charset="-122"/>
                <a:ea typeface="微软雅黑" panose="020B0503020204020204" pitchFamily="34" charset="-122"/>
              </a:rPr>
              <a:t>hello.c</a:t>
            </a:r>
            <a:r>
              <a:rPr lang="en-US" altLang="zh-CN" sz="2000" dirty="0">
                <a:solidFill>
                  <a:srgbClr val="FF0000"/>
                </a:solidFill>
                <a:latin typeface="微软雅黑" panose="020B0503020204020204" pitchFamily="34" charset="-122"/>
                <a:ea typeface="微软雅黑" panose="020B0503020204020204" pitchFamily="34" charset="-122"/>
              </a:rPr>
              <a:t> –o </a:t>
            </a:r>
            <a:r>
              <a:rPr lang="en-US" altLang="zh-CN" sz="2000" dirty="0" err="1">
                <a:solidFill>
                  <a:srgbClr val="FF0000"/>
                </a:solidFill>
                <a:latin typeface="微软雅黑" panose="020B0503020204020204" pitchFamily="34" charset="-122"/>
                <a:ea typeface="微软雅黑" panose="020B0503020204020204" pitchFamily="34" charset="-122"/>
              </a:rPr>
              <a:t>hello.i</a:t>
            </a:r>
            <a:endParaRPr lang="en-US" altLang="zh-CN" sz="2000" dirty="0">
              <a:solidFill>
                <a:srgbClr val="FF0000"/>
              </a:solidFill>
              <a:latin typeface="微软雅黑" panose="020B0503020204020204" pitchFamily="34" charset="-122"/>
              <a:ea typeface="微软雅黑" panose="020B0503020204020204" pitchFamily="34" charset="-122"/>
            </a:endParaRPr>
          </a:p>
          <a:p>
            <a:pPr>
              <a:lnSpc>
                <a:spcPct val="150000"/>
              </a:lnSpc>
            </a:pPr>
            <a:r>
              <a:rPr lang="zh-CN" altLang="en-US" sz="2000" dirty="0">
                <a:solidFill>
                  <a:srgbClr val="FF0000"/>
                </a:solidFill>
                <a:latin typeface="微软雅黑" panose="020B0503020204020204" pitchFamily="34" charset="-122"/>
                <a:ea typeface="微软雅黑" panose="020B0503020204020204" pitchFamily="34" charset="-122"/>
              </a:rPr>
              <a:t>   预编译过程主要处理那些源代码中以</a:t>
            </a:r>
            <a:r>
              <a:rPr lang="en-US" altLang="zh-CN" sz="2000" dirty="0">
                <a:solidFill>
                  <a:srgbClr val="FF0000"/>
                </a:solidFill>
                <a:latin typeface="微软雅黑" panose="020B0503020204020204" pitchFamily="34" charset="-122"/>
                <a:ea typeface="微软雅黑" panose="020B0503020204020204" pitchFamily="34" charset="-122"/>
              </a:rPr>
              <a:t>#</a:t>
            </a:r>
            <a:r>
              <a:rPr lang="zh-CN" altLang="en-US" sz="2000" dirty="0">
                <a:solidFill>
                  <a:srgbClr val="FF0000"/>
                </a:solidFill>
                <a:latin typeface="微软雅黑" panose="020B0503020204020204" pitchFamily="34" charset="-122"/>
                <a:ea typeface="微软雅黑" panose="020B0503020204020204" pitchFamily="34" charset="-122"/>
              </a:rPr>
              <a:t>开始的预编译指令，主要处理规则如下：</a:t>
            </a:r>
          </a:p>
          <a:p>
            <a:pPr>
              <a:lnSpc>
                <a:spcPct val="150000"/>
              </a:lnSpc>
            </a:pPr>
            <a:r>
              <a:rPr lang="en-US" altLang="zh-CN" sz="2000" dirty="0">
                <a:solidFill>
                  <a:srgbClr val="FF0000"/>
                </a:solidFill>
                <a:latin typeface="微软雅黑" panose="020B0503020204020204" pitchFamily="34" charset="-122"/>
                <a:ea typeface="微软雅黑" panose="020B0503020204020204" pitchFamily="34" charset="-122"/>
              </a:rPr>
              <a:t>  u  </a:t>
            </a:r>
            <a:r>
              <a:rPr lang="zh-CN" altLang="en-US" sz="2000" dirty="0">
                <a:solidFill>
                  <a:srgbClr val="FF0000"/>
                </a:solidFill>
                <a:latin typeface="微软雅黑" panose="020B0503020204020204" pitchFamily="34" charset="-122"/>
                <a:ea typeface="微软雅黑" panose="020B0503020204020204" pitchFamily="34" charset="-122"/>
              </a:rPr>
              <a:t>将所有的</a:t>
            </a:r>
            <a:r>
              <a:rPr lang="en-US" altLang="zh-CN" sz="2000" dirty="0">
                <a:solidFill>
                  <a:srgbClr val="FF0000"/>
                </a:solidFill>
                <a:latin typeface="微软雅黑" panose="020B0503020204020204" pitchFamily="34" charset="-122"/>
                <a:ea typeface="微软雅黑" panose="020B0503020204020204" pitchFamily="34" charset="-122"/>
              </a:rPr>
              <a:t>#define</a:t>
            </a:r>
            <a:r>
              <a:rPr lang="zh-CN" altLang="en-US" sz="2000" dirty="0">
                <a:solidFill>
                  <a:srgbClr val="FF0000"/>
                </a:solidFill>
                <a:latin typeface="微软雅黑" panose="020B0503020204020204" pitchFamily="34" charset="-122"/>
                <a:ea typeface="微软雅黑" panose="020B0503020204020204" pitchFamily="34" charset="-122"/>
              </a:rPr>
              <a:t>删除，并且展开所有的宏定义；</a:t>
            </a:r>
          </a:p>
          <a:p>
            <a:pPr>
              <a:lnSpc>
                <a:spcPct val="150000"/>
              </a:lnSpc>
            </a:pPr>
            <a:r>
              <a:rPr lang="en-US" altLang="zh-CN" sz="2000" dirty="0">
                <a:solidFill>
                  <a:srgbClr val="FF0000"/>
                </a:solidFill>
                <a:latin typeface="微软雅黑" panose="020B0503020204020204" pitchFamily="34" charset="-122"/>
                <a:ea typeface="微软雅黑" panose="020B0503020204020204" pitchFamily="34" charset="-122"/>
              </a:rPr>
              <a:t>  u  </a:t>
            </a:r>
            <a:r>
              <a:rPr lang="zh-CN" altLang="en-US" sz="2000" dirty="0">
                <a:solidFill>
                  <a:srgbClr val="FF0000"/>
                </a:solidFill>
                <a:latin typeface="微软雅黑" panose="020B0503020204020204" pitchFamily="34" charset="-122"/>
                <a:ea typeface="微软雅黑" panose="020B0503020204020204" pitchFamily="34" charset="-122"/>
              </a:rPr>
              <a:t>处理所有条件编译指令，如</a:t>
            </a:r>
            <a:r>
              <a:rPr lang="en-US" altLang="zh-CN" sz="2000" dirty="0">
                <a:solidFill>
                  <a:srgbClr val="FF0000"/>
                </a:solidFill>
                <a:latin typeface="微软雅黑" panose="020B0503020204020204" pitchFamily="34" charset="-122"/>
                <a:ea typeface="微软雅黑" panose="020B0503020204020204" pitchFamily="34" charset="-122"/>
              </a:rPr>
              <a:t>#if</a:t>
            </a:r>
            <a:r>
              <a:rPr lang="zh-CN" altLang="en-US" sz="2000" dirty="0">
                <a:solidFill>
                  <a:srgbClr val="FF0000"/>
                </a:solidFill>
                <a:latin typeface="微软雅黑" panose="020B0503020204020204" pitchFamily="34" charset="-122"/>
                <a:ea typeface="微软雅黑" panose="020B0503020204020204" pitchFamily="34" charset="-122"/>
              </a:rPr>
              <a:t>，</a:t>
            </a:r>
            <a:r>
              <a:rPr lang="en-US" altLang="zh-CN" sz="2000" dirty="0">
                <a:solidFill>
                  <a:srgbClr val="FF0000"/>
                </a:solidFill>
                <a:latin typeface="微软雅黑" panose="020B0503020204020204" pitchFamily="34" charset="-122"/>
                <a:ea typeface="微软雅黑" panose="020B0503020204020204" pitchFamily="34" charset="-122"/>
              </a:rPr>
              <a:t>#ifdef</a:t>
            </a:r>
            <a:r>
              <a:rPr lang="zh-CN" altLang="en-US" sz="2000" dirty="0">
                <a:solidFill>
                  <a:srgbClr val="FF0000"/>
                </a:solidFill>
                <a:latin typeface="微软雅黑" panose="020B0503020204020204" pitchFamily="34" charset="-122"/>
                <a:ea typeface="微软雅黑" panose="020B0503020204020204" pitchFamily="34" charset="-122"/>
              </a:rPr>
              <a:t>等；</a:t>
            </a:r>
          </a:p>
          <a:p>
            <a:pPr>
              <a:lnSpc>
                <a:spcPct val="150000"/>
              </a:lnSpc>
            </a:pPr>
            <a:r>
              <a:rPr lang="en-US" altLang="zh-CN" sz="2000" dirty="0">
                <a:solidFill>
                  <a:srgbClr val="FF0000"/>
                </a:solidFill>
                <a:latin typeface="微软雅黑" panose="020B0503020204020204" pitchFamily="34" charset="-122"/>
                <a:ea typeface="微软雅黑" panose="020B0503020204020204" pitchFamily="34" charset="-122"/>
              </a:rPr>
              <a:t>  u  </a:t>
            </a:r>
            <a:r>
              <a:rPr lang="zh-CN" altLang="en-US" sz="2000" dirty="0">
                <a:solidFill>
                  <a:srgbClr val="FF0000"/>
                </a:solidFill>
                <a:latin typeface="微软雅黑" panose="020B0503020204020204" pitchFamily="34" charset="-122"/>
                <a:ea typeface="微软雅黑" panose="020B0503020204020204" pitchFamily="34" charset="-122"/>
              </a:rPr>
              <a:t>处理</a:t>
            </a:r>
            <a:r>
              <a:rPr lang="en-US" altLang="zh-CN" sz="2000" dirty="0">
                <a:solidFill>
                  <a:srgbClr val="FF0000"/>
                </a:solidFill>
                <a:latin typeface="微软雅黑" panose="020B0503020204020204" pitchFamily="34" charset="-122"/>
                <a:ea typeface="微软雅黑" panose="020B0503020204020204" pitchFamily="34" charset="-122"/>
              </a:rPr>
              <a:t>#include</a:t>
            </a:r>
            <a:r>
              <a:rPr lang="zh-CN" altLang="en-US" sz="2000" dirty="0">
                <a:solidFill>
                  <a:srgbClr val="FF0000"/>
                </a:solidFill>
                <a:latin typeface="微软雅黑" panose="020B0503020204020204" pitchFamily="34" charset="-122"/>
                <a:ea typeface="微软雅黑" panose="020B0503020204020204" pitchFamily="34" charset="-122"/>
              </a:rPr>
              <a:t>预编译指令，将被包含的文件插入到该预编译指令的位置。该过程递 归进行，及被包含的文件可能还包含其他文件。</a:t>
            </a:r>
          </a:p>
          <a:p>
            <a:pPr>
              <a:lnSpc>
                <a:spcPct val="150000"/>
              </a:lnSpc>
            </a:pPr>
            <a:r>
              <a:rPr lang="en-US" altLang="zh-CN" sz="2000" dirty="0">
                <a:solidFill>
                  <a:srgbClr val="FF0000"/>
                </a:solidFill>
                <a:latin typeface="微软雅黑" panose="020B0503020204020204" pitchFamily="34" charset="-122"/>
                <a:ea typeface="微软雅黑" panose="020B0503020204020204" pitchFamily="34" charset="-122"/>
              </a:rPr>
              <a:t>  u  </a:t>
            </a:r>
            <a:r>
              <a:rPr lang="zh-CN" altLang="en-US" sz="2000" dirty="0">
                <a:solidFill>
                  <a:srgbClr val="FF0000"/>
                </a:solidFill>
                <a:latin typeface="微软雅黑" panose="020B0503020204020204" pitchFamily="34" charset="-122"/>
                <a:ea typeface="微软雅黑" panose="020B0503020204020204" pitchFamily="34" charset="-122"/>
              </a:rPr>
              <a:t>删除所有的注释</a:t>
            </a:r>
            <a:r>
              <a:rPr lang="en-US" altLang="zh-CN" sz="2000" dirty="0">
                <a:solidFill>
                  <a:srgbClr val="FF0000"/>
                </a:solidFill>
                <a:latin typeface="微软雅黑" panose="020B0503020204020204" pitchFamily="34" charset="-122"/>
                <a:ea typeface="微软雅黑" panose="020B0503020204020204" pitchFamily="34" charset="-122"/>
              </a:rPr>
              <a:t>//</a:t>
            </a:r>
            <a:r>
              <a:rPr lang="zh-CN" altLang="en-US" sz="2000" dirty="0">
                <a:solidFill>
                  <a:srgbClr val="FF0000"/>
                </a:solidFill>
                <a:latin typeface="微软雅黑" panose="020B0503020204020204" pitchFamily="34" charset="-122"/>
                <a:ea typeface="微软雅黑" panose="020B0503020204020204" pitchFamily="34" charset="-122"/>
              </a:rPr>
              <a:t>和 </a:t>
            </a:r>
            <a:r>
              <a:rPr lang="en-US" altLang="zh-CN" sz="2000" dirty="0">
                <a:solidFill>
                  <a:srgbClr val="FF0000"/>
                </a:solidFill>
                <a:latin typeface="微软雅黑" panose="020B0503020204020204" pitchFamily="34" charset="-122"/>
                <a:ea typeface="微软雅黑" panose="020B0503020204020204" pitchFamily="34" charset="-122"/>
              </a:rPr>
              <a:t>/**/</a:t>
            </a:r>
            <a:r>
              <a:rPr lang="zh-CN" altLang="en-US" sz="2000" dirty="0">
                <a:solidFill>
                  <a:srgbClr val="FF0000"/>
                </a:solidFill>
                <a:latin typeface="微软雅黑" panose="020B0503020204020204" pitchFamily="34" charset="-122"/>
                <a:ea typeface="微软雅黑" panose="020B0503020204020204" pitchFamily="34" charset="-122"/>
              </a:rPr>
              <a:t>；</a:t>
            </a:r>
          </a:p>
          <a:p>
            <a:pPr>
              <a:lnSpc>
                <a:spcPct val="150000"/>
              </a:lnSpc>
            </a:pPr>
            <a:r>
              <a:rPr lang="en-US" altLang="zh-CN" sz="2000" dirty="0">
                <a:solidFill>
                  <a:srgbClr val="FF0000"/>
                </a:solidFill>
                <a:latin typeface="微软雅黑" panose="020B0503020204020204" pitchFamily="34" charset="-122"/>
                <a:ea typeface="微软雅黑" panose="020B0503020204020204" pitchFamily="34" charset="-122"/>
              </a:rPr>
              <a:t>  u  </a:t>
            </a:r>
            <a:r>
              <a:rPr lang="zh-CN" altLang="en-US" sz="2000" dirty="0">
                <a:solidFill>
                  <a:srgbClr val="FF0000"/>
                </a:solidFill>
                <a:latin typeface="微软雅黑" panose="020B0503020204020204" pitchFamily="34" charset="-122"/>
                <a:ea typeface="微软雅黑" panose="020B0503020204020204" pitchFamily="34" charset="-122"/>
              </a:rPr>
              <a:t>添加行号和文件标识，如</a:t>
            </a:r>
            <a:r>
              <a:rPr lang="en-US" altLang="zh-CN" sz="2000" dirty="0">
                <a:solidFill>
                  <a:srgbClr val="FF0000"/>
                </a:solidFill>
                <a:latin typeface="微软雅黑" panose="020B0503020204020204" pitchFamily="34" charset="-122"/>
                <a:ea typeface="微软雅黑" panose="020B0503020204020204" pitchFamily="34" charset="-122"/>
              </a:rPr>
              <a:t>#2 “</a:t>
            </a:r>
            <a:r>
              <a:rPr lang="en-US" altLang="zh-CN" sz="2000" dirty="0" err="1">
                <a:solidFill>
                  <a:srgbClr val="FF0000"/>
                </a:solidFill>
                <a:latin typeface="微软雅黑" panose="020B0503020204020204" pitchFamily="34" charset="-122"/>
                <a:ea typeface="微软雅黑" panose="020B0503020204020204" pitchFamily="34" charset="-122"/>
              </a:rPr>
              <a:t>hello.c</a:t>
            </a:r>
            <a:r>
              <a:rPr lang="en-US" altLang="zh-CN" sz="2000" dirty="0">
                <a:solidFill>
                  <a:srgbClr val="FF0000"/>
                </a:solidFill>
                <a:latin typeface="微软雅黑" panose="020B0503020204020204" pitchFamily="34" charset="-122"/>
                <a:ea typeface="微软雅黑" panose="020B0503020204020204" pitchFamily="34" charset="-122"/>
              </a:rPr>
              <a:t>” 2,</a:t>
            </a:r>
            <a:r>
              <a:rPr lang="zh-CN" altLang="en-US" sz="2000" dirty="0">
                <a:solidFill>
                  <a:srgbClr val="FF0000"/>
                </a:solidFill>
                <a:latin typeface="微软雅黑" panose="020B0503020204020204" pitchFamily="34" charset="-122"/>
                <a:ea typeface="微软雅黑" panose="020B0503020204020204" pitchFamily="34" charset="-122"/>
              </a:rPr>
              <a:t>以便于编译时编译器产生调试用的行号信息及用于编译时产生编译错误或警告时能够显示行号信息；</a:t>
            </a:r>
          </a:p>
          <a:p>
            <a:pPr>
              <a:lnSpc>
                <a:spcPct val="150000"/>
              </a:lnSpc>
            </a:pPr>
            <a:r>
              <a:rPr lang="en-US" altLang="zh-CN" sz="2000" dirty="0">
                <a:solidFill>
                  <a:srgbClr val="FF0000"/>
                </a:solidFill>
                <a:latin typeface="微软雅黑" panose="020B0503020204020204" pitchFamily="34" charset="-122"/>
                <a:ea typeface="微软雅黑" panose="020B0503020204020204" pitchFamily="34" charset="-122"/>
              </a:rPr>
              <a:t>  u  </a:t>
            </a:r>
            <a:r>
              <a:rPr lang="zh-CN" altLang="en-US" sz="2000" dirty="0">
                <a:solidFill>
                  <a:srgbClr val="FF0000"/>
                </a:solidFill>
                <a:latin typeface="微软雅黑" panose="020B0503020204020204" pitchFamily="34" charset="-122"/>
                <a:ea typeface="微软雅黑" panose="020B0503020204020204" pitchFamily="34" charset="-122"/>
              </a:rPr>
              <a:t>保留所有的</a:t>
            </a:r>
            <a:r>
              <a:rPr lang="en-US" altLang="zh-CN" sz="2000" dirty="0">
                <a:solidFill>
                  <a:srgbClr val="FF0000"/>
                </a:solidFill>
                <a:latin typeface="微软雅黑" panose="020B0503020204020204" pitchFamily="34" charset="-122"/>
                <a:ea typeface="微软雅黑" panose="020B0503020204020204" pitchFamily="34" charset="-122"/>
              </a:rPr>
              <a:t>#pragma</a:t>
            </a:r>
            <a:r>
              <a:rPr lang="zh-CN" altLang="en-US" sz="2000" dirty="0">
                <a:solidFill>
                  <a:srgbClr val="FF0000"/>
                </a:solidFill>
                <a:latin typeface="微软雅黑" panose="020B0503020204020204" pitchFamily="34" charset="-122"/>
                <a:ea typeface="微软雅黑" panose="020B0503020204020204" pitchFamily="34" charset="-122"/>
              </a:rPr>
              <a:t>编译器指令，因为编译器须要使用它们。</a:t>
            </a:r>
          </a:p>
        </p:txBody>
      </p:sp>
    </p:spTree>
    <p:extLst>
      <p:ext uri="{BB962C8B-B14F-4D97-AF65-F5344CB8AC3E}">
        <p14:creationId xmlns:p14="http://schemas.microsoft.com/office/powerpoint/2010/main" val="16186170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4"/>
          <p:cNvSpPr>
            <a:spLocks noChangeArrowheads="1"/>
          </p:cNvSpPr>
          <p:nvPr/>
        </p:nvSpPr>
        <p:spPr bwMode="auto">
          <a:xfrm>
            <a:off x="1981200" y="278742"/>
            <a:ext cx="82296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15000"/>
              </a:lnSpc>
              <a:spcBef>
                <a:spcPct val="20000"/>
              </a:spcBef>
              <a:buChar char="•"/>
              <a:defRPr sz="2400" b="1">
                <a:solidFill>
                  <a:schemeClr val="tx1"/>
                </a:solidFill>
                <a:latin typeface="Arial" charset="0"/>
                <a:ea typeface="宋体" charset="-122"/>
              </a:defRPr>
            </a:lvl1pPr>
            <a:lvl2pPr marL="742950" indent="-285750">
              <a:lnSpc>
                <a:spcPct val="115000"/>
              </a:lnSpc>
              <a:spcBef>
                <a:spcPct val="20000"/>
              </a:spcBef>
              <a:buChar char="–"/>
              <a:defRPr sz="2000" b="1">
                <a:solidFill>
                  <a:srgbClr val="0000CC"/>
                </a:solidFill>
                <a:latin typeface="Arial" charset="0"/>
                <a:ea typeface="宋体" charset="-122"/>
              </a:defRPr>
            </a:lvl2pPr>
            <a:lvl3pPr marL="1143000" indent="-228600">
              <a:lnSpc>
                <a:spcPct val="115000"/>
              </a:lnSpc>
              <a:spcBef>
                <a:spcPct val="20000"/>
              </a:spcBef>
              <a:buChar char="•"/>
              <a:defRPr sz="2400" b="1">
                <a:solidFill>
                  <a:srgbClr val="006600"/>
                </a:solidFill>
                <a:latin typeface="Arial" charset="0"/>
                <a:ea typeface="宋体" charset="-122"/>
              </a:defRPr>
            </a:lvl3pPr>
            <a:lvl4pPr marL="1600200" indent="-228600">
              <a:lnSpc>
                <a:spcPct val="115000"/>
              </a:lnSpc>
              <a:spcBef>
                <a:spcPct val="20000"/>
              </a:spcBef>
              <a:buChar char="–"/>
              <a:defRPr sz="1600" b="1">
                <a:solidFill>
                  <a:srgbClr val="CC3300"/>
                </a:solidFill>
                <a:latin typeface="Arial" charset="0"/>
                <a:ea typeface="宋体" charset="-122"/>
              </a:defRPr>
            </a:lvl4pPr>
            <a:lvl5pPr marL="2057400" indent="-228600">
              <a:lnSpc>
                <a:spcPct val="115000"/>
              </a:lnSpc>
              <a:spcBef>
                <a:spcPct val="20000"/>
              </a:spcBef>
              <a:buChar char="»"/>
              <a:defRPr sz="1500" b="1">
                <a:solidFill>
                  <a:srgbClr val="996600"/>
                </a:solidFill>
                <a:latin typeface="Arial" charset="0"/>
                <a:ea typeface="宋体"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9pPr>
          </a:lstStyle>
          <a:p>
            <a:pPr algn="ctr">
              <a:lnSpc>
                <a:spcPct val="100000"/>
              </a:lnSpc>
              <a:spcBef>
                <a:spcPct val="0"/>
              </a:spcBef>
              <a:buNone/>
            </a:pPr>
            <a:r>
              <a:rPr lang="zh-CN" altLang="en-US" sz="3200" dirty="0">
                <a:solidFill>
                  <a:srgbClr val="CC3300"/>
                </a:solidFill>
                <a:latin typeface="+mn-lt"/>
                <a:ea typeface="黑体" charset="-122"/>
              </a:rPr>
              <a:t>第二节 程序的编译与链接</a:t>
            </a:r>
            <a:endParaRPr kumimoji="1" lang="en-US" altLang="zh-CN" sz="3200" b="0" dirty="0">
              <a:solidFill>
                <a:srgbClr val="FF0000"/>
              </a:solidFill>
              <a:latin typeface="+mn-lt"/>
              <a:ea typeface="Microsoft YaHei" charset="-122"/>
              <a:cs typeface="Microsoft YaHei" charset="-122"/>
            </a:endParaRPr>
          </a:p>
          <a:p>
            <a:pPr algn="ctr">
              <a:lnSpc>
                <a:spcPct val="100000"/>
              </a:lnSpc>
              <a:spcBef>
                <a:spcPct val="0"/>
              </a:spcBef>
              <a:buFontTx/>
              <a:buNone/>
            </a:pPr>
            <a:endParaRPr lang="zh-CN" altLang="en-US" sz="3600" dirty="0">
              <a:solidFill>
                <a:srgbClr val="CC3300"/>
              </a:solidFill>
              <a:ea typeface="黑体" charset="-122"/>
            </a:endParaRPr>
          </a:p>
        </p:txBody>
      </p:sp>
      <p:sp>
        <p:nvSpPr>
          <p:cNvPr id="4" name="矩形 3">
            <a:extLst>
              <a:ext uri="{FF2B5EF4-FFF2-40B4-BE49-F238E27FC236}">
                <a16:creationId xmlns:a16="http://schemas.microsoft.com/office/drawing/2014/main" id="{0EEB0615-8743-4EFD-A491-2E98F63C9C0C}"/>
              </a:ext>
            </a:extLst>
          </p:cNvPr>
          <p:cNvSpPr/>
          <p:nvPr/>
        </p:nvSpPr>
        <p:spPr>
          <a:xfrm>
            <a:off x="1099930" y="840717"/>
            <a:ext cx="9992140" cy="4285276"/>
          </a:xfrm>
          <a:prstGeom prst="rect">
            <a:avLst/>
          </a:prstGeom>
        </p:spPr>
        <p:txBody>
          <a:bodyPr wrap="square">
            <a:spAutoFit/>
          </a:bodyPr>
          <a:lstStyle/>
          <a:p>
            <a:pPr lvl="0">
              <a:lnSpc>
                <a:spcPct val="150000"/>
              </a:lnSpc>
            </a:pPr>
            <a:r>
              <a:rPr lang="zh-CN" altLang="en-US" sz="2400" dirty="0">
                <a:solidFill>
                  <a:srgbClr val="34A509"/>
                </a:solidFill>
                <a:latin typeface="微软雅黑" panose="020B0503020204020204" pitchFamily="34" charset="-122"/>
                <a:ea typeface="微软雅黑" panose="020B0503020204020204" pitchFamily="34" charset="-122"/>
              </a:rPr>
              <a:t>二、编译</a:t>
            </a:r>
            <a:endParaRPr lang="en-US" altLang="zh-CN" sz="2400" dirty="0">
              <a:solidFill>
                <a:srgbClr val="34A509"/>
              </a:solidFill>
              <a:latin typeface="微软雅黑" panose="020B0503020204020204" pitchFamily="34" charset="-122"/>
              <a:ea typeface="微软雅黑" panose="020B0503020204020204" pitchFamily="34" charset="-122"/>
            </a:endParaRPr>
          </a:p>
          <a:p>
            <a:pPr>
              <a:lnSpc>
                <a:spcPct val="150000"/>
              </a:lnSpc>
            </a:pPr>
            <a:r>
              <a:rPr lang="zh-CN" altLang="en-US" sz="2000" dirty="0">
                <a:solidFill>
                  <a:srgbClr val="FF0000"/>
                </a:solidFill>
                <a:latin typeface="微软雅黑" panose="020B0503020204020204" pitchFamily="34" charset="-122"/>
                <a:ea typeface="微软雅黑" panose="020B0503020204020204" pitchFamily="34" charset="-122"/>
              </a:rPr>
              <a:t>     编译过程就是把预处理完的文件进行一系列词法分析，语法分析，语义分析及优化后生成相应的汇编代码文件（</a:t>
            </a:r>
            <a:r>
              <a:rPr lang="en-US" altLang="zh-CN" sz="2000" dirty="0">
                <a:solidFill>
                  <a:srgbClr val="FF0000"/>
                </a:solidFill>
                <a:latin typeface="微软雅黑" panose="020B0503020204020204" pitchFamily="34" charset="-122"/>
                <a:ea typeface="微软雅黑" panose="020B0503020204020204" pitchFamily="34" charset="-122"/>
              </a:rPr>
              <a:t>.s</a:t>
            </a:r>
            <a:r>
              <a:rPr lang="zh-CN" altLang="en-US" sz="2000" dirty="0">
                <a:solidFill>
                  <a:srgbClr val="FF0000"/>
                </a:solidFill>
                <a:latin typeface="微软雅黑" panose="020B0503020204020204" pitchFamily="34" charset="-122"/>
                <a:ea typeface="微软雅黑" panose="020B0503020204020204" pitchFamily="34" charset="-122"/>
              </a:rPr>
              <a:t>）。编译的命令为：</a:t>
            </a:r>
          </a:p>
          <a:p>
            <a:pPr>
              <a:lnSpc>
                <a:spcPct val="150000"/>
              </a:lnSpc>
            </a:pPr>
            <a:r>
              <a:rPr lang="en-US" altLang="zh-CN" sz="2000" dirty="0">
                <a:solidFill>
                  <a:srgbClr val="FF0000"/>
                </a:solidFill>
                <a:latin typeface="微软雅黑" panose="020B0503020204020204" pitchFamily="34" charset="-122"/>
                <a:ea typeface="微软雅黑" panose="020B0503020204020204" pitchFamily="34" charset="-122"/>
              </a:rPr>
              <a:t>     </a:t>
            </a:r>
            <a:r>
              <a:rPr lang="en-US" altLang="zh-CN" sz="2000" dirty="0" err="1">
                <a:solidFill>
                  <a:srgbClr val="FF0000"/>
                </a:solidFill>
                <a:latin typeface="微软雅黑" panose="020B0503020204020204" pitchFamily="34" charset="-122"/>
                <a:ea typeface="微软雅黑" panose="020B0503020204020204" pitchFamily="34" charset="-122"/>
              </a:rPr>
              <a:t>gcc</a:t>
            </a:r>
            <a:r>
              <a:rPr lang="en-US" altLang="zh-CN" sz="2000" dirty="0">
                <a:solidFill>
                  <a:srgbClr val="FF0000"/>
                </a:solidFill>
                <a:latin typeface="微软雅黑" panose="020B0503020204020204" pitchFamily="34" charset="-122"/>
                <a:ea typeface="微软雅黑" panose="020B0503020204020204" pitchFamily="34" charset="-122"/>
              </a:rPr>
              <a:t> –S </a:t>
            </a:r>
            <a:r>
              <a:rPr lang="en-US" altLang="zh-CN" sz="2000" dirty="0" err="1">
                <a:solidFill>
                  <a:srgbClr val="FF0000"/>
                </a:solidFill>
                <a:latin typeface="微软雅黑" panose="020B0503020204020204" pitchFamily="34" charset="-122"/>
                <a:ea typeface="微软雅黑" panose="020B0503020204020204" pitchFamily="34" charset="-122"/>
              </a:rPr>
              <a:t>hello.i</a:t>
            </a:r>
            <a:r>
              <a:rPr lang="en-US" altLang="zh-CN" sz="2000" dirty="0">
                <a:solidFill>
                  <a:srgbClr val="FF0000"/>
                </a:solidFill>
                <a:latin typeface="微软雅黑" panose="020B0503020204020204" pitchFamily="34" charset="-122"/>
                <a:ea typeface="微软雅黑" panose="020B0503020204020204" pitchFamily="34" charset="-122"/>
              </a:rPr>
              <a:t> –o </a:t>
            </a:r>
            <a:r>
              <a:rPr lang="en-US" altLang="zh-CN" sz="2000" dirty="0" err="1">
                <a:solidFill>
                  <a:srgbClr val="FF0000"/>
                </a:solidFill>
                <a:latin typeface="微软雅黑" panose="020B0503020204020204" pitchFamily="34" charset="-122"/>
                <a:ea typeface="微软雅黑" panose="020B0503020204020204" pitchFamily="34" charset="-122"/>
              </a:rPr>
              <a:t>hello.s</a:t>
            </a:r>
            <a:endParaRPr lang="en-US" altLang="zh-CN" sz="2000" dirty="0">
              <a:solidFill>
                <a:srgbClr val="FF0000"/>
              </a:solidFill>
              <a:latin typeface="微软雅黑" panose="020B0503020204020204" pitchFamily="34" charset="-122"/>
              <a:ea typeface="微软雅黑" panose="020B0503020204020204" pitchFamily="34" charset="-122"/>
            </a:endParaRPr>
          </a:p>
          <a:p>
            <a:pPr>
              <a:lnSpc>
                <a:spcPct val="150000"/>
              </a:lnSpc>
            </a:pPr>
            <a:r>
              <a:rPr lang="zh-CN" altLang="en-US" sz="2000" dirty="0">
                <a:solidFill>
                  <a:srgbClr val="FF0000"/>
                </a:solidFill>
                <a:latin typeface="微软雅黑" panose="020B0503020204020204" pitchFamily="34" charset="-122"/>
                <a:ea typeface="微软雅黑" panose="020B0503020204020204" pitchFamily="34" charset="-122"/>
              </a:rPr>
              <a:t>    或者从源文件直接输出汇编代码文件：</a:t>
            </a:r>
          </a:p>
          <a:p>
            <a:pPr>
              <a:lnSpc>
                <a:spcPct val="150000"/>
              </a:lnSpc>
            </a:pPr>
            <a:r>
              <a:rPr lang="en-US" altLang="zh-CN" sz="2000" dirty="0">
                <a:solidFill>
                  <a:srgbClr val="FF0000"/>
                </a:solidFill>
                <a:latin typeface="微软雅黑" panose="020B0503020204020204" pitchFamily="34" charset="-122"/>
                <a:ea typeface="微软雅黑" panose="020B0503020204020204" pitchFamily="34" charset="-122"/>
              </a:rPr>
              <a:t>    </a:t>
            </a:r>
            <a:r>
              <a:rPr lang="en-US" altLang="zh-CN" sz="2000" dirty="0" err="1">
                <a:solidFill>
                  <a:srgbClr val="FF0000"/>
                </a:solidFill>
                <a:latin typeface="微软雅黑" panose="020B0503020204020204" pitchFamily="34" charset="-122"/>
                <a:ea typeface="微软雅黑" panose="020B0503020204020204" pitchFamily="34" charset="-122"/>
              </a:rPr>
              <a:t>gcc</a:t>
            </a:r>
            <a:r>
              <a:rPr lang="en-US" altLang="zh-CN" sz="2000" dirty="0">
                <a:solidFill>
                  <a:srgbClr val="FF0000"/>
                </a:solidFill>
                <a:latin typeface="微软雅黑" panose="020B0503020204020204" pitchFamily="34" charset="-122"/>
                <a:ea typeface="微软雅黑" panose="020B0503020204020204" pitchFamily="34" charset="-122"/>
              </a:rPr>
              <a:t> –S </a:t>
            </a:r>
            <a:r>
              <a:rPr lang="en-US" altLang="zh-CN" sz="2000" dirty="0" err="1">
                <a:solidFill>
                  <a:srgbClr val="FF0000"/>
                </a:solidFill>
                <a:latin typeface="微软雅黑" panose="020B0503020204020204" pitchFamily="34" charset="-122"/>
                <a:ea typeface="微软雅黑" panose="020B0503020204020204" pitchFamily="34" charset="-122"/>
              </a:rPr>
              <a:t>hello.c</a:t>
            </a:r>
            <a:r>
              <a:rPr lang="en-US" altLang="zh-CN" sz="2000" dirty="0">
                <a:solidFill>
                  <a:srgbClr val="FF0000"/>
                </a:solidFill>
                <a:latin typeface="微软雅黑" panose="020B0503020204020204" pitchFamily="34" charset="-122"/>
                <a:ea typeface="微软雅黑" panose="020B0503020204020204" pitchFamily="34" charset="-122"/>
              </a:rPr>
              <a:t> –o </a:t>
            </a:r>
            <a:r>
              <a:rPr lang="en-US" altLang="zh-CN" sz="2000" dirty="0" err="1">
                <a:solidFill>
                  <a:srgbClr val="FF0000"/>
                </a:solidFill>
                <a:latin typeface="微软雅黑" panose="020B0503020204020204" pitchFamily="34" charset="-122"/>
                <a:ea typeface="微软雅黑" panose="020B0503020204020204" pitchFamily="34" charset="-122"/>
              </a:rPr>
              <a:t>hello.s</a:t>
            </a:r>
            <a:endParaRPr lang="en-US" altLang="zh-CN" sz="2000" dirty="0">
              <a:solidFill>
                <a:srgbClr val="FF0000"/>
              </a:solidFill>
              <a:latin typeface="微软雅黑" panose="020B0503020204020204" pitchFamily="34" charset="-122"/>
              <a:ea typeface="微软雅黑" panose="020B0503020204020204" pitchFamily="34" charset="-122"/>
            </a:endParaRPr>
          </a:p>
          <a:p>
            <a:pPr>
              <a:lnSpc>
                <a:spcPct val="150000"/>
              </a:lnSpc>
            </a:pPr>
            <a:r>
              <a:rPr lang="zh-CN" altLang="en-US" sz="2000" dirty="0">
                <a:solidFill>
                  <a:srgbClr val="FF0000"/>
                </a:solidFill>
                <a:latin typeface="微软雅黑" panose="020B0503020204020204" pitchFamily="34" charset="-122"/>
                <a:ea typeface="微软雅黑" panose="020B0503020204020204" pitchFamily="34" charset="-122"/>
              </a:rPr>
              <a:t>现在版本的</a:t>
            </a:r>
            <a:r>
              <a:rPr lang="en-US" altLang="zh-CN" sz="2000" dirty="0">
                <a:solidFill>
                  <a:srgbClr val="FF0000"/>
                </a:solidFill>
                <a:latin typeface="微软雅黑" panose="020B0503020204020204" pitchFamily="34" charset="-122"/>
                <a:ea typeface="微软雅黑" panose="020B0503020204020204" pitchFamily="34" charset="-122"/>
              </a:rPr>
              <a:t>GCC</a:t>
            </a:r>
            <a:r>
              <a:rPr lang="zh-CN" altLang="en-US" sz="2000" dirty="0">
                <a:solidFill>
                  <a:srgbClr val="FF0000"/>
                </a:solidFill>
                <a:latin typeface="微软雅黑" panose="020B0503020204020204" pitchFamily="34" charset="-122"/>
                <a:ea typeface="微软雅黑" panose="020B0503020204020204" pitchFamily="34" charset="-122"/>
              </a:rPr>
              <a:t>把预编译和编译两个步骤合并成一个步骤，由程序</a:t>
            </a:r>
            <a:r>
              <a:rPr lang="en-US" altLang="zh-CN" sz="2000" dirty="0">
                <a:solidFill>
                  <a:srgbClr val="FF0000"/>
                </a:solidFill>
                <a:latin typeface="微软雅黑" panose="020B0503020204020204" pitchFamily="34" charset="-122"/>
                <a:ea typeface="微软雅黑" panose="020B0503020204020204" pitchFamily="34" charset="-122"/>
              </a:rPr>
              <a:t>cc1</a:t>
            </a:r>
            <a:r>
              <a:rPr lang="zh-CN" altLang="en-US" sz="2000" dirty="0">
                <a:solidFill>
                  <a:srgbClr val="FF0000"/>
                </a:solidFill>
                <a:latin typeface="微软雅黑" panose="020B0503020204020204" pitchFamily="34" charset="-122"/>
                <a:ea typeface="微软雅黑" panose="020B0503020204020204" pitchFamily="34" charset="-122"/>
              </a:rPr>
              <a:t>来完成（</a:t>
            </a:r>
            <a:r>
              <a:rPr lang="en-US" altLang="zh-CN" sz="2000" dirty="0">
                <a:solidFill>
                  <a:srgbClr val="FF0000"/>
                </a:solidFill>
                <a:latin typeface="微软雅黑" panose="020B0503020204020204" pitchFamily="34" charset="-122"/>
                <a:ea typeface="微软雅黑" panose="020B0503020204020204" pitchFamily="34" charset="-122"/>
              </a:rPr>
              <a:t>C++</a:t>
            </a:r>
            <a:r>
              <a:rPr lang="zh-CN" altLang="en-US" sz="2000" dirty="0">
                <a:solidFill>
                  <a:srgbClr val="FF0000"/>
                </a:solidFill>
                <a:latin typeface="微软雅黑" panose="020B0503020204020204" pitchFamily="34" charset="-122"/>
                <a:ea typeface="微软雅黑" panose="020B0503020204020204" pitchFamily="34" charset="-122"/>
              </a:rPr>
              <a:t>为</a:t>
            </a:r>
            <a:r>
              <a:rPr lang="en-US" altLang="zh-CN" sz="2000" dirty="0">
                <a:solidFill>
                  <a:srgbClr val="FF0000"/>
                </a:solidFill>
                <a:latin typeface="微软雅黑" panose="020B0503020204020204" pitchFamily="34" charset="-122"/>
                <a:ea typeface="微软雅黑" panose="020B0503020204020204" pitchFamily="34" charset="-122"/>
              </a:rPr>
              <a:t>cc1plus</a:t>
            </a:r>
            <a:r>
              <a:rPr lang="zh-CN" altLang="en-US" sz="2000" dirty="0">
                <a:solidFill>
                  <a:srgbClr val="FF0000"/>
                </a:solidFill>
                <a:latin typeface="微软雅黑" panose="020B0503020204020204" pitchFamily="34" charset="-122"/>
                <a:ea typeface="微软雅黑" panose="020B0503020204020204" pitchFamily="34" charset="-122"/>
              </a:rPr>
              <a:t>）。</a:t>
            </a:r>
          </a:p>
          <a:p>
            <a:pPr>
              <a:lnSpc>
                <a:spcPct val="150000"/>
              </a:lnSpc>
            </a:pPr>
            <a:endParaRPr lang="zh-CN" altLang="en-US" sz="2000"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387803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4"/>
          <p:cNvSpPr>
            <a:spLocks noChangeArrowheads="1"/>
          </p:cNvSpPr>
          <p:nvPr/>
        </p:nvSpPr>
        <p:spPr bwMode="auto">
          <a:xfrm>
            <a:off x="1981200" y="278742"/>
            <a:ext cx="82296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15000"/>
              </a:lnSpc>
              <a:spcBef>
                <a:spcPct val="20000"/>
              </a:spcBef>
              <a:buChar char="•"/>
              <a:defRPr sz="2400" b="1">
                <a:solidFill>
                  <a:schemeClr val="tx1"/>
                </a:solidFill>
                <a:latin typeface="Arial" charset="0"/>
                <a:ea typeface="宋体" charset="-122"/>
              </a:defRPr>
            </a:lvl1pPr>
            <a:lvl2pPr marL="742950" indent="-285750">
              <a:lnSpc>
                <a:spcPct val="115000"/>
              </a:lnSpc>
              <a:spcBef>
                <a:spcPct val="20000"/>
              </a:spcBef>
              <a:buChar char="–"/>
              <a:defRPr sz="2000" b="1">
                <a:solidFill>
                  <a:srgbClr val="0000CC"/>
                </a:solidFill>
                <a:latin typeface="Arial" charset="0"/>
                <a:ea typeface="宋体" charset="-122"/>
              </a:defRPr>
            </a:lvl2pPr>
            <a:lvl3pPr marL="1143000" indent="-228600">
              <a:lnSpc>
                <a:spcPct val="115000"/>
              </a:lnSpc>
              <a:spcBef>
                <a:spcPct val="20000"/>
              </a:spcBef>
              <a:buChar char="•"/>
              <a:defRPr sz="2400" b="1">
                <a:solidFill>
                  <a:srgbClr val="006600"/>
                </a:solidFill>
                <a:latin typeface="Arial" charset="0"/>
                <a:ea typeface="宋体" charset="-122"/>
              </a:defRPr>
            </a:lvl3pPr>
            <a:lvl4pPr marL="1600200" indent="-228600">
              <a:lnSpc>
                <a:spcPct val="115000"/>
              </a:lnSpc>
              <a:spcBef>
                <a:spcPct val="20000"/>
              </a:spcBef>
              <a:buChar char="–"/>
              <a:defRPr sz="1600" b="1">
                <a:solidFill>
                  <a:srgbClr val="CC3300"/>
                </a:solidFill>
                <a:latin typeface="Arial" charset="0"/>
                <a:ea typeface="宋体" charset="-122"/>
              </a:defRPr>
            </a:lvl4pPr>
            <a:lvl5pPr marL="2057400" indent="-228600">
              <a:lnSpc>
                <a:spcPct val="115000"/>
              </a:lnSpc>
              <a:spcBef>
                <a:spcPct val="20000"/>
              </a:spcBef>
              <a:buChar char="»"/>
              <a:defRPr sz="1500" b="1">
                <a:solidFill>
                  <a:srgbClr val="996600"/>
                </a:solidFill>
                <a:latin typeface="Arial" charset="0"/>
                <a:ea typeface="宋体"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9pPr>
          </a:lstStyle>
          <a:p>
            <a:pPr algn="ctr">
              <a:lnSpc>
                <a:spcPct val="100000"/>
              </a:lnSpc>
              <a:spcBef>
                <a:spcPct val="0"/>
              </a:spcBef>
              <a:buNone/>
            </a:pPr>
            <a:r>
              <a:rPr lang="zh-CN" altLang="en-US" sz="3200" dirty="0">
                <a:solidFill>
                  <a:srgbClr val="CC3300"/>
                </a:solidFill>
                <a:latin typeface="+mn-lt"/>
                <a:ea typeface="黑体" charset="-122"/>
              </a:rPr>
              <a:t>第二节 程序的编译与链接</a:t>
            </a:r>
            <a:endParaRPr kumimoji="1" lang="en-US" altLang="zh-CN" sz="3200" b="0" dirty="0">
              <a:solidFill>
                <a:srgbClr val="FF0000"/>
              </a:solidFill>
              <a:latin typeface="+mn-lt"/>
              <a:ea typeface="Microsoft YaHei" charset="-122"/>
              <a:cs typeface="Microsoft YaHei" charset="-122"/>
            </a:endParaRPr>
          </a:p>
          <a:p>
            <a:pPr algn="ctr">
              <a:lnSpc>
                <a:spcPct val="100000"/>
              </a:lnSpc>
              <a:spcBef>
                <a:spcPct val="0"/>
              </a:spcBef>
              <a:buFontTx/>
              <a:buNone/>
            </a:pPr>
            <a:endParaRPr lang="zh-CN" altLang="en-US" sz="3600" dirty="0">
              <a:solidFill>
                <a:srgbClr val="CC3300"/>
              </a:solidFill>
              <a:ea typeface="黑体" charset="-122"/>
            </a:endParaRPr>
          </a:p>
        </p:txBody>
      </p:sp>
      <p:sp>
        <p:nvSpPr>
          <p:cNvPr id="4" name="矩形 3">
            <a:extLst>
              <a:ext uri="{FF2B5EF4-FFF2-40B4-BE49-F238E27FC236}">
                <a16:creationId xmlns:a16="http://schemas.microsoft.com/office/drawing/2014/main" id="{0EEB0615-8743-4EFD-A491-2E98F63C9C0C}"/>
              </a:ext>
            </a:extLst>
          </p:cNvPr>
          <p:cNvSpPr/>
          <p:nvPr/>
        </p:nvSpPr>
        <p:spPr>
          <a:xfrm>
            <a:off x="1099930" y="840717"/>
            <a:ext cx="9992140" cy="5762603"/>
          </a:xfrm>
          <a:prstGeom prst="rect">
            <a:avLst/>
          </a:prstGeom>
        </p:spPr>
        <p:txBody>
          <a:bodyPr wrap="square">
            <a:spAutoFit/>
          </a:bodyPr>
          <a:lstStyle/>
          <a:p>
            <a:pPr lvl="0">
              <a:lnSpc>
                <a:spcPct val="150000"/>
              </a:lnSpc>
            </a:pPr>
            <a:r>
              <a:rPr lang="zh-CN" altLang="en-US" sz="2400" dirty="0">
                <a:solidFill>
                  <a:srgbClr val="34A509"/>
                </a:solidFill>
                <a:latin typeface="微软雅黑" panose="020B0503020204020204" pitchFamily="34" charset="-122"/>
                <a:ea typeface="微软雅黑" panose="020B0503020204020204" pitchFamily="34" charset="-122"/>
              </a:rPr>
              <a:t>三、汇编</a:t>
            </a:r>
            <a:endParaRPr lang="en-US" altLang="zh-CN" sz="2400" dirty="0">
              <a:solidFill>
                <a:srgbClr val="34A509"/>
              </a:solidFill>
              <a:latin typeface="微软雅黑" panose="020B0503020204020204" pitchFamily="34" charset="-122"/>
              <a:ea typeface="微软雅黑" panose="020B0503020204020204" pitchFamily="34" charset="-122"/>
            </a:endParaRPr>
          </a:p>
          <a:p>
            <a:pPr>
              <a:lnSpc>
                <a:spcPct val="150000"/>
              </a:lnSpc>
            </a:pPr>
            <a:r>
              <a:rPr lang="zh-CN" altLang="en-US" sz="2000" dirty="0">
                <a:solidFill>
                  <a:srgbClr val="FF0000"/>
                </a:solidFill>
                <a:latin typeface="微软雅黑" panose="020B0503020204020204" pitchFamily="34" charset="-122"/>
                <a:ea typeface="微软雅黑" panose="020B0503020204020204" pitchFamily="34" charset="-122"/>
              </a:rPr>
              <a:t>     汇编就是将汇编代码转变成机器可以执行的命令，生成目标文件（</a:t>
            </a:r>
            <a:r>
              <a:rPr lang="en-US" altLang="zh-CN" sz="2000" dirty="0">
                <a:solidFill>
                  <a:srgbClr val="FF0000"/>
                </a:solidFill>
                <a:latin typeface="微软雅黑" panose="020B0503020204020204" pitchFamily="34" charset="-122"/>
                <a:ea typeface="微软雅黑" panose="020B0503020204020204" pitchFamily="34" charset="-122"/>
              </a:rPr>
              <a:t>.o</a:t>
            </a:r>
            <a:r>
              <a:rPr lang="zh-CN" altLang="en-US" sz="2000" dirty="0">
                <a:solidFill>
                  <a:srgbClr val="FF0000"/>
                </a:solidFill>
                <a:latin typeface="微软雅黑" panose="020B0503020204020204" pitchFamily="34" charset="-122"/>
                <a:ea typeface="微软雅黑" panose="020B0503020204020204" pitchFamily="34" charset="-122"/>
              </a:rPr>
              <a:t>），汇编器</a:t>
            </a:r>
            <a:r>
              <a:rPr lang="en-US" altLang="zh-CN" sz="2000" dirty="0">
                <a:solidFill>
                  <a:srgbClr val="FF0000"/>
                </a:solidFill>
                <a:latin typeface="微软雅黑" panose="020B0503020204020204" pitchFamily="34" charset="-122"/>
                <a:ea typeface="微软雅黑" panose="020B0503020204020204" pitchFamily="34" charset="-122"/>
              </a:rPr>
              <a:t>as</a:t>
            </a:r>
            <a:r>
              <a:rPr lang="zh-CN" altLang="en-US" sz="2000" dirty="0">
                <a:solidFill>
                  <a:srgbClr val="FF0000"/>
                </a:solidFill>
                <a:latin typeface="微软雅黑" panose="020B0503020204020204" pitchFamily="34" charset="-122"/>
                <a:ea typeface="微软雅黑" panose="020B0503020204020204" pitchFamily="34" charset="-122"/>
              </a:rPr>
              <a:t>根据汇编指令和机器指令的对照表一一翻译即可完成。汇编的命令为：</a:t>
            </a:r>
          </a:p>
          <a:p>
            <a:pPr>
              <a:lnSpc>
                <a:spcPct val="150000"/>
              </a:lnSpc>
            </a:pPr>
            <a:r>
              <a:rPr lang="en-US" altLang="zh-CN" sz="2000" dirty="0">
                <a:solidFill>
                  <a:srgbClr val="FF0000"/>
                </a:solidFill>
                <a:latin typeface="微软雅黑" panose="020B0503020204020204" pitchFamily="34" charset="-122"/>
                <a:ea typeface="微软雅黑" panose="020B0503020204020204" pitchFamily="34" charset="-122"/>
              </a:rPr>
              <a:t>    </a:t>
            </a:r>
            <a:r>
              <a:rPr lang="en-US" altLang="zh-CN" sz="2000" dirty="0" err="1">
                <a:solidFill>
                  <a:srgbClr val="FF0000"/>
                </a:solidFill>
                <a:latin typeface="微软雅黑" panose="020B0503020204020204" pitchFamily="34" charset="-122"/>
                <a:ea typeface="微软雅黑" panose="020B0503020204020204" pitchFamily="34" charset="-122"/>
              </a:rPr>
              <a:t>gcc</a:t>
            </a:r>
            <a:r>
              <a:rPr lang="en-US" altLang="zh-CN" sz="2000" dirty="0">
                <a:solidFill>
                  <a:srgbClr val="FF0000"/>
                </a:solidFill>
                <a:latin typeface="微软雅黑" panose="020B0503020204020204" pitchFamily="34" charset="-122"/>
                <a:ea typeface="微软雅黑" panose="020B0503020204020204" pitchFamily="34" charset="-122"/>
              </a:rPr>
              <a:t> –c </a:t>
            </a:r>
            <a:r>
              <a:rPr lang="en-US" altLang="zh-CN" sz="2000" dirty="0" err="1">
                <a:solidFill>
                  <a:srgbClr val="FF0000"/>
                </a:solidFill>
                <a:latin typeface="微软雅黑" panose="020B0503020204020204" pitchFamily="34" charset="-122"/>
                <a:ea typeface="微软雅黑" panose="020B0503020204020204" pitchFamily="34" charset="-122"/>
              </a:rPr>
              <a:t>hello.s</a:t>
            </a:r>
            <a:r>
              <a:rPr lang="en-US" altLang="zh-CN" sz="2000" dirty="0">
                <a:solidFill>
                  <a:srgbClr val="FF0000"/>
                </a:solidFill>
                <a:latin typeface="微软雅黑" panose="020B0503020204020204" pitchFamily="34" charset="-122"/>
                <a:ea typeface="微软雅黑" panose="020B0503020204020204" pitchFamily="34" charset="-122"/>
              </a:rPr>
              <a:t> –o </a:t>
            </a:r>
            <a:r>
              <a:rPr lang="en-US" altLang="zh-CN" sz="2000" dirty="0" err="1">
                <a:solidFill>
                  <a:srgbClr val="FF0000"/>
                </a:solidFill>
                <a:latin typeface="微软雅黑" panose="020B0503020204020204" pitchFamily="34" charset="-122"/>
                <a:ea typeface="微软雅黑" panose="020B0503020204020204" pitchFamily="34" charset="-122"/>
              </a:rPr>
              <a:t>hello.o</a:t>
            </a:r>
            <a:endParaRPr lang="en-US" altLang="zh-CN" sz="2000" dirty="0">
              <a:solidFill>
                <a:srgbClr val="FF0000"/>
              </a:solidFill>
              <a:latin typeface="微软雅黑" panose="020B0503020204020204" pitchFamily="34" charset="-122"/>
              <a:ea typeface="微软雅黑" panose="020B0503020204020204" pitchFamily="34" charset="-122"/>
            </a:endParaRPr>
          </a:p>
          <a:p>
            <a:pPr>
              <a:lnSpc>
                <a:spcPct val="150000"/>
              </a:lnSpc>
            </a:pPr>
            <a:r>
              <a:rPr lang="zh-CN" altLang="en-US" sz="2000" dirty="0">
                <a:solidFill>
                  <a:srgbClr val="FF0000"/>
                </a:solidFill>
                <a:latin typeface="微软雅黑" panose="020B0503020204020204" pitchFamily="34" charset="-122"/>
                <a:ea typeface="微软雅黑" panose="020B0503020204020204" pitchFamily="34" charset="-122"/>
              </a:rPr>
              <a:t>    或者从源文件直接输出目标文件：</a:t>
            </a:r>
          </a:p>
          <a:p>
            <a:pPr>
              <a:lnSpc>
                <a:spcPct val="150000"/>
              </a:lnSpc>
            </a:pPr>
            <a:r>
              <a:rPr lang="en-US" altLang="zh-CN" sz="2000" dirty="0">
                <a:solidFill>
                  <a:srgbClr val="FF0000"/>
                </a:solidFill>
                <a:latin typeface="微软雅黑" panose="020B0503020204020204" pitchFamily="34" charset="-122"/>
                <a:ea typeface="微软雅黑" panose="020B0503020204020204" pitchFamily="34" charset="-122"/>
              </a:rPr>
              <a:t>    </a:t>
            </a:r>
            <a:r>
              <a:rPr lang="en-US" altLang="zh-CN" sz="2000" dirty="0" err="1">
                <a:solidFill>
                  <a:srgbClr val="FF0000"/>
                </a:solidFill>
                <a:latin typeface="微软雅黑" panose="020B0503020204020204" pitchFamily="34" charset="-122"/>
                <a:ea typeface="微软雅黑" panose="020B0503020204020204" pitchFamily="34" charset="-122"/>
              </a:rPr>
              <a:t>gcc</a:t>
            </a:r>
            <a:r>
              <a:rPr lang="en-US" altLang="zh-CN" sz="2000" dirty="0">
                <a:solidFill>
                  <a:srgbClr val="FF0000"/>
                </a:solidFill>
                <a:latin typeface="微软雅黑" panose="020B0503020204020204" pitchFamily="34" charset="-122"/>
                <a:ea typeface="微软雅黑" panose="020B0503020204020204" pitchFamily="34" charset="-122"/>
              </a:rPr>
              <a:t> –c </a:t>
            </a:r>
            <a:r>
              <a:rPr lang="en-US" altLang="zh-CN" sz="2000" dirty="0" err="1">
                <a:solidFill>
                  <a:srgbClr val="FF0000"/>
                </a:solidFill>
                <a:latin typeface="微软雅黑" panose="020B0503020204020204" pitchFamily="34" charset="-122"/>
                <a:ea typeface="微软雅黑" panose="020B0503020204020204" pitchFamily="34" charset="-122"/>
              </a:rPr>
              <a:t>hello.c</a:t>
            </a:r>
            <a:r>
              <a:rPr lang="en-US" altLang="zh-CN" sz="2000" dirty="0">
                <a:solidFill>
                  <a:srgbClr val="FF0000"/>
                </a:solidFill>
                <a:latin typeface="微软雅黑" panose="020B0503020204020204" pitchFamily="34" charset="-122"/>
                <a:ea typeface="微软雅黑" panose="020B0503020204020204" pitchFamily="34" charset="-122"/>
              </a:rPr>
              <a:t> –o </a:t>
            </a:r>
            <a:r>
              <a:rPr lang="en-US" altLang="zh-CN" sz="2000" dirty="0" err="1">
                <a:solidFill>
                  <a:srgbClr val="FF0000"/>
                </a:solidFill>
                <a:latin typeface="微软雅黑" panose="020B0503020204020204" pitchFamily="34" charset="-122"/>
                <a:ea typeface="微软雅黑" panose="020B0503020204020204" pitchFamily="34" charset="-122"/>
              </a:rPr>
              <a:t>hello.o</a:t>
            </a:r>
            <a:endParaRPr lang="en-US" altLang="zh-CN" sz="2000" dirty="0">
              <a:solidFill>
                <a:srgbClr val="FF0000"/>
              </a:solidFill>
              <a:latin typeface="微软雅黑" panose="020B0503020204020204" pitchFamily="34" charset="-122"/>
              <a:ea typeface="微软雅黑" panose="020B0503020204020204" pitchFamily="34" charset="-122"/>
            </a:endParaRPr>
          </a:p>
          <a:p>
            <a:pPr>
              <a:lnSpc>
                <a:spcPct val="150000"/>
              </a:lnSpc>
            </a:pPr>
            <a:r>
              <a:rPr lang="zh-CN" altLang="en-US" sz="2400" dirty="0">
                <a:solidFill>
                  <a:srgbClr val="34A509"/>
                </a:solidFill>
                <a:latin typeface="微软雅黑" panose="020B0503020204020204" pitchFamily="34" charset="-122"/>
                <a:ea typeface="微软雅黑" panose="020B0503020204020204" pitchFamily="34" charset="-122"/>
              </a:rPr>
              <a:t>四、链接</a:t>
            </a:r>
            <a:endParaRPr lang="en-US" altLang="zh-CN" sz="2400" dirty="0">
              <a:solidFill>
                <a:srgbClr val="34A509"/>
              </a:solidFill>
              <a:latin typeface="微软雅黑" panose="020B0503020204020204" pitchFamily="34" charset="-122"/>
              <a:ea typeface="微软雅黑" panose="020B0503020204020204" pitchFamily="34" charset="-122"/>
            </a:endParaRPr>
          </a:p>
          <a:p>
            <a:pPr>
              <a:lnSpc>
                <a:spcPct val="150000"/>
              </a:lnSpc>
            </a:pPr>
            <a:r>
              <a:rPr lang="zh-CN" altLang="en-US" sz="2000" dirty="0">
                <a:solidFill>
                  <a:srgbClr val="FF0000"/>
                </a:solidFill>
                <a:latin typeface="微软雅黑" panose="020B0503020204020204" pitchFamily="34" charset="-122"/>
                <a:ea typeface="微软雅黑" panose="020B0503020204020204" pitchFamily="34" charset="-122"/>
              </a:rPr>
              <a:t>      链接就是链接器</a:t>
            </a:r>
            <a:r>
              <a:rPr lang="en-US" altLang="zh-CN" sz="2000" dirty="0" err="1">
                <a:solidFill>
                  <a:srgbClr val="FF0000"/>
                </a:solidFill>
                <a:latin typeface="微软雅黑" panose="020B0503020204020204" pitchFamily="34" charset="-122"/>
                <a:ea typeface="微软雅黑" panose="020B0503020204020204" pitchFamily="34" charset="-122"/>
              </a:rPr>
              <a:t>ld</a:t>
            </a:r>
            <a:r>
              <a:rPr lang="zh-CN" altLang="en-US" sz="2000" dirty="0">
                <a:solidFill>
                  <a:srgbClr val="FF0000"/>
                </a:solidFill>
                <a:latin typeface="微软雅黑" panose="020B0503020204020204" pitchFamily="34" charset="-122"/>
                <a:ea typeface="微软雅黑" panose="020B0503020204020204" pitchFamily="34" charset="-122"/>
              </a:rPr>
              <a:t>将各个目标文件组装在一起，解决符号依赖，库依赖关系，并生成可执行文件。一般我们使用一条命令就可以完成上述</a:t>
            </a:r>
            <a:r>
              <a:rPr lang="en-US" altLang="zh-CN" sz="2000" dirty="0">
                <a:solidFill>
                  <a:srgbClr val="FF0000"/>
                </a:solidFill>
                <a:latin typeface="微软雅黑" panose="020B0503020204020204" pitchFamily="34" charset="-122"/>
                <a:ea typeface="微软雅黑" panose="020B0503020204020204" pitchFamily="34" charset="-122"/>
              </a:rPr>
              <a:t>4</a:t>
            </a:r>
            <a:r>
              <a:rPr lang="zh-CN" altLang="en-US" sz="2000" dirty="0">
                <a:solidFill>
                  <a:srgbClr val="FF0000"/>
                </a:solidFill>
                <a:latin typeface="微软雅黑" panose="020B0503020204020204" pitchFamily="34" charset="-122"/>
                <a:ea typeface="微软雅黑" panose="020B0503020204020204" pitchFamily="34" charset="-122"/>
              </a:rPr>
              <a:t>个步骤：</a:t>
            </a:r>
          </a:p>
          <a:p>
            <a:pPr>
              <a:lnSpc>
                <a:spcPct val="150000"/>
              </a:lnSpc>
            </a:pPr>
            <a:r>
              <a:rPr lang="en-US" altLang="zh-CN" sz="2000" dirty="0" err="1">
                <a:solidFill>
                  <a:srgbClr val="FF0000"/>
                </a:solidFill>
                <a:latin typeface="微软雅黑" panose="020B0503020204020204" pitchFamily="34" charset="-122"/>
                <a:ea typeface="微软雅黑" panose="020B0503020204020204" pitchFamily="34" charset="-122"/>
              </a:rPr>
              <a:t>gcc</a:t>
            </a:r>
            <a:r>
              <a:rPr lang="en-US" altLang="zh-CN" sz="2000" dirty="0">
                <a:solidFill>
                  <a:srgbClr val="FF0000"/>
                </a:solidFill>
                <a:latin typeface="微软雅黑" panose="020B0503020204020204" pitchFamily="34" charset="-122"/>
                <a:ea typeface="微软雅黑" panose="020B0503020204020204" pitchFamily="34" charset="-122"/>
              </a:rPr>
              <a:t> </a:t>
            </a:r>
            <a:r>
              <a:rPr lang="en-US" altLang="zh-CN" sz="2000" dirty="0" err="1">
                <a:solidFill>
                  <a:srgbClr val="FF0000"/>
                </a:solidFill>
                <a:latin typeface="微软雅黑" panose="020B0503020204020204" pitchFamily="34" charset="-122"/>
                <a:ea typeface="微软雅黑" panose="020B0503020204020204" pitchFamily="34" charset="-122"/>
              </a:rPr>
              <a:t>hello.c</a:t>
            </a:r>
            <a:endParaRPr lang="en-US" altLang="zh-CN" sz="2000" dirty="0">
              <a:solidFill>
                <a:srgbClr val="FF0000"/>
              </a:solidFill>
              <a:latin typeface="微软雅黑" panose="020B0503020204020204" pitchFamily="34" charset="-122"/>
              <a:ea typeface="微软雅黑" panose="020B0503020204020204" pitchFamily="34" charset="-122"/>
            </a:endParaRPr>
          </a:p>
          <a:p>
            <a:pPr>
              <a:lnSpc>
                <a:spcPct val="150000"/>
              </a:lnSpc>
            </a:pPr>
            <a:r>
              <a:rPr lang="zh-CN" altLang="en-US" sz="2000" dirty="0">
                <a:solidFill>
                  <a:srgbClr val="FF0000"/>
                </a:solidFill>
                <a:latin typeface="微软雅黑" panose="020B0503020204020204" pitchFamily="34" charset="-122"/>
                <a:ea typeface="微软雅黑" panose="020B0503020204020204" pitchFamily="34" charset="-122"/>
              </a:rPr>
              <a:t>     实际上</a:t>
            </a:r>
            <a:r>
              <a:rPr lang="en-US" altLang="zh-CN" sz="2000" dirty="0" err="1">
                <a:solidFill>
                  <a:srgbClr val="FF0000"/>
                </a:solidFill>
                <a:latin typeface="微软雅黑" panose="020B0503020204020204" pitchFamily="34" charset="-122"/>
                <a:ea typeface="微软雅黑" panose="020B0503020204020204" pitchFamily="34" charset="-122"/>
              </a:rPr>
              <a:t>gcc</a:t>
            </a:r>
            <a:r>
              <a:rPr lang="zh-CN" altLang="en-US" sz="2000" dirty="0">
                <a:solidFill>
                  <a:srgbClr val="FF0000"/>
                </a:solidFill>
                <a:latin typeface="微软雅黑" panose="020B0503020204020204" pitchFamily="34" charset="-122"/>
                <a:ea typeface="微软雅黑" panose="020B0503020204020204" pitchFamily="34" charset="-122"/>
              </a:rPr>
              <a:t>只是一些其它程序的包装，它会根据不同参数去调用预编译编译程序</a:t>
            </a:r>
            <a:r>
              <a:rPr lang="en-US" altLang="zh-CN" sz="2000" dirty="0">
                <a:solidFill>
                  <a:srgbClr val="FF0000"/>
                </a:solidFill>
                <a:latin typeface="微软雅黑" panose="020B0503020204020204" pitchFamily="34" charset="-122"/>
                <a:ea typeface="微软雅黑" panose="020B0503020204020204" pitchFamily="34" charset="-122"/>
              </a:rPr>
              <a:t>cc1</a:t>
            </a:r>
            <a:r>
              <a:rPr lang="zh-CN" altLang="en-US" sz="2000" dirty="0">
                <a:solidFill>
                  <a:srgbClr val="FF0000"/>
                </a:solidFill>
                <a:latin typeface="微软雅黑" panose="020B0503020204020204" pitchFamily="34" charset="-122"/>
                <a:ea typeface="微软雅黑" panose="020B0503020204020204" pitchFamily="34" charset="-122"/>
              </a:rPr>
              <a:t>、汇编器</a:t>
            </a:r>
            <a:r>
              <a:rPr lang="en-US" altLang="zh-CN" sz="2000" dirty="0">
                <a:solidFill>
                  <a:srgbClr val="FF0000"/>
                </a:solidFill>
                <a:latin typeface="微软雅黑" panose="020B0503020204020204" pitchFamily="34" charset="-122"/>
                <a:ea typeface="微软雅黑" panose="020B0503020204020204" pitchFamily="34" charset="-122"/>
              </a:rPr>
              <a:t>as</a:t>
            </a:r>
            <a:r>
              <a:rPr lang="zh-CN" altLang="en-US" sz="2000" dirty="0">
                <a:solidFill>
                  <a:srgbClr val="FF0000"/>
                </a:solidFill>
                <a:latin typeface="微软雅黑" panose="020B0503020204020204" pitchFamily="34" charset="-122"/>
                <a:ea typeface="微软雅黑" panose="020B0503020204020204" pitchFamily="34" charset="-122"/>
              </a:rPr>
              <a:t>、链接器</a:t>
            </a:r>
            <a:r>
              <a:rPr lang="en-US" altLang="zh-CN" sz="2000" dirty="0" err="1">
                <a:solidFill>
                  <a:srgbClr val="FF0000"/>
                </a:solidFill>
                <a:latin typeface="微软雅黑" panose="020B0503020204020204" pitchFamily="34" charset="-122"/>
                <a:ea typeface="微软雅黑" panose="020B0503020204020204" pitchFamily="34" charset="-122"/>
              </a:rPr>
              <a:t>ld</a:t>
            </a:r>
            <a:r>
              <a:rPr lang="zh-CN" altLang="en-US" sz="2000" dirty="0">
                <a:solidFill>
                  <a:srgbClr val="FF0000"/>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28304976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1026"/>
          <p:cNvSpPr>
            <a:spLocks noGrp="1" noChangeArrowheads="1"/>
          </p:cNvSpPr>
          <p:nvPr>
            <p:ph type="title" idx="4294967295"/>
          </p:nvPr>
        </p:nvSpPr>
        <p:spPr>
          <a:xfrm>
            <a:off x="1649186" y="98426"/>
            <a:ext cx="9192985" cy="605294"/>
          </a:xfrm>
        </p:spPr>
        <p:txBody>
          <a:bodyPr vert="horz" wrap="square" lIns="63500" tIns="25400" rIns="63500" bIns="25400" numCol="1" anchor="t" anchorCtr="0" compatLnSpc="1">
            <a:prstTxWarp prst="textNoShape">
              <a:avLst/>
            </a:prstTxWarp>
            <a:spAutoFit/>
          </a:bodyPr>
          <a:lstStyle/>
          <a:p>
            <a:r>
              <a:rPr lang="zh-CN" altLang="en-US" sz="3600" dirty="0">
                <a:solidFill>
                  <a:srgbClr val="FF0000"/>
                </a:solidFill>
                <a:ea typeface="黑体" charset="-122"/>
              </a:rPr>
              <a:t>第七章 可执行程序工作原理</a:t>
            </a:r>
            <a:endParaRPr lang="zh-CN" altLang="en-US" sz="3600" dirty="0">
              <a:ea typeface="黑体" charset="-122"/>
            </a:endParaRPr>
          </a:p>
        </p:txBody>
      </p:sp>
      <p:sp>
        <p:nvSpPr>
          <p:cNvPr id="2" name="文本框 1"/>
          <p:cNvSpPr txBox="1"/>
          <p:nvPr/>
        </p:nvSpPr>
        <p:spPr>
          <a:xfrm>
            <a:off x="731520" y="1847806"/>
            <a:ext cx="10355581" cy="2246769"/>
          </a:xfrm>
          <a:prstGeom prst="rect">
            <a:avLst/>
          </a:prstGeom>
          <a:ln w="38100">
            <a:solidFill>
              <a:srgbClr val="FFC000"/>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marL="342900" indent="-342900">
              <a:buFont typeface="Wingdings" charset="2"/>
              <a:buChar char="u"/>
            </a:pPr>
            <a:r>
              <a:rPr kumimoji="1" lang="en-US" altLang="zh-CN" sz="2800" dirty="0">
                <a:latin typeface="Microsoft YaHei" charset="-122"/>
                <a:ea typeface="Microsoft YaHei" charset="-122"/>
                <a:cs typeface="Microsoft YaHei" charset="-122"/>
              </a:rPr>
              <a:t>ELF</a:t>
            </a:r>
            <a:r>
              <a:rPr kumimoji="1" lang="zh-CN" altLang="en-US" sz="2800" dirty="0">
                <a:latin typeface="Microsoft YaHei" charset="-122"/>
                <a:ea typeface="Microsoft YaHei" charset="-122"/>
                <a:cs typeface="Microsoft YaHei" charset="-122"/>
              </a:rPr>
              <a:t>文件格式</a:t>
            </a:r>
            <a:endParaRPr kumimoji="1" lang="en-US" altLang="zh-CN" sz="2800" dirty="0">
              <a:latin typeface="Microsoft YaHei" charset="-122"/>
              <a:ea typeface="Microsoft YaHei" charset="-122"/>
              <a:cs typeface="Microsoft YaHei" charset="-122"/>
            </a:endParaRPr>
          </a:p>
          <a:p>
            <a:pPr marL="342900" indent="-342900">
              <a:buFont typeface="Wingdings" charset="2"/>
              <a:buChar char="u"/>
            </a:pPr>
            <a:endParaRPr kumimoji="1" lang="en-US" altLang="zh-CN" sz="2800" dirty="0">
              <a:latin typeface="Microsoft YaHei" charset="-122"/>
              <a:ea typeface="Microsoft YaHei" charset="-122"/>
              <a:cs typeface="Microsoft YaHei" charset="-122"/>
            </a:endParaRPr>
          </a:p>
          <a:p>
            <a:pPr marL="342900" indent="-342900">
              <a:buFont typeface="Wingdings" charset="2"/>
              <a:buChar char="u"/>
            </a:pPr>
            <a:r>
              <a:rPr kumimoji="1" lang="zh-CN" altLang="en-US" sz="2800" dirty="0">
                <a:latin typeface="Microsoft YaHei" charset="-122"/>
                <a:ea typeface="Microsoft YaHei" charset="-122"/>
                <a:cs typeface="Microsoft YaHei" charset="-122"/>
              </a:rPr>
              <a:t>程序的编译链接</a:t>
            </a:r>
            <a:endParaRPr kumimoji="1" lang="en-US" altLang="zh-CN" sz="2800" dirty="0">
              <a:latin typeface="Microsoft YaHei" charset="-122"/>
              <a:ea typeface="Microsoft YaHei" charset="-122"/>
              <a:cs typeface="Microsoft YaHei" charset="-122"/>
            </a:endParaRPr>
          </a:p>
          <a:p>
            <a:pPr marL="342900" indent="-342900">
              <a:buFont typeface="Wingdings" charset="2"/>
              <a:buChar char="u"/>
            </a:pPr>
            <a:endParaRPr kumimoji="1" lang="en-US" altLang="zh-CN" sz="2800" dirty="0">
              <a:latin typeface="Microsoft YaHei" charset="-122"/>
              <a:ea typeface="Microsoft YaHei" charset="-122"/>
              <a:cs typeface="Microsoft YaHei" charset="-122"/>
            </a:endParaRPr>
          </a:p>
          <a:p>
            <a:pPr marL="342900" indent="-342900">
              <a:buFont typeface="Wingdings" charset="2"/>
              <a:buChar char="u"/>
            </a:pPr>
            <a:r>
              <a:rPr kumimoji="1" lang="zh-CN" altLang="en-US" sz="2800" dirty="0">
                <a:latin typeface="Microsoft YaHei" charset="-122"/>
                <a:ea typeface="Microsoft YaHei" charset="-122"/>
                <a:cs typeface="Microsoft YaHei" charset="-122"/>
              </a:rPr>
              <a:t>程序的装载</a:t>
            </a:r>
          </a:p>
        </p:txBody>
      </p:sp>
      <p:sp>
        <p:nvSpPr>
          <p:cNvPr id="3" name="文本框 2"/>
          <p:cNvSpPr txBox="1"/>
          <p:nvPr/>
        </p:nvSpPr>
        <p:spPr>
          <a:xfrm>
            <a:off x="731520" y="1014153"/>
            <a:ext cx="4455622" cy="523220"/>
          </a:xfrm>
          <a:prstGeom prst="rect">
            <a:avLst/>
          </a:prstGeom>
          <a:noFill/>
        </p:spPr>
        <p:txBody>
          <a:bodyPr wrap="square" rtlCol="0">
            <a:spAutoFit/>
          </a:bodyPr>
          <a:lstStyle/>
          <a:p>
            <a:r>
              <a:rPr kumimoji="1" lang="zh-CN" altLang="en-US" sz="2800" dirty="0">
                <a:latin typeface="Microsoft YaHei" charset="-122"/>
                <a:ea typeface="Microsoft YaHei" charset="-122"/>
                <a:cs typeface="Microsoft YaHei" charset="-122"/>
              </a:rPr>
              <a:t>主要内容：</a:t>
            </a:r>
          </a:p>
        </p:txBody>
      </p:sp>
    </p:spTree>
    <p:extLst>
      <p:ext uri="{BB962C8B-B14F-4D97-AF65-F5344CB8AC3E}">
        <p14:creationId xmlns:p14="http://schemas.microsoft.com/office/powerpoint/2010/main" val="1427246534"/>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4"/>
          <p:cNvSpPr>
            <a:spLocks noChangeArrowheads="1"/>
          </p:cNvSpPr>
          <p:nvPr/>
        </p:nvSpPr>
        <p:spPr bwMode="auto">
          <a:xfrm>
            <a:off x="1981200" y="278742"/>
            <a:ext cx="82296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15000"/>
              </a:lnSpc>
              <a:spcBef>
                <a:spcPct val="20000"/>
              </a:spcBef>
              <a:buChar char="•"/>
              <a:defRPr sz="2400" b="1">
                <a:solidFill>
                  <a:schemeClr val="tx1"/>
                </a:solidFill>
                <a:latin typeface="Arial" charset="0"/>
                <a:ea typeface="宋体" charset="-122"/>
              </a:defRPr>
            </a:lvl1pPr>
            <a:lvl2pPr marL="742950" indent="-285750">
              <a:lnSpc>
                <a:spcPct val="115000"/>
              </a:lnSpc>
              <a:spcBef>
                <a:spcPct val="20000"/>
              </a:spcBef>
              <a:buChar char="–"/>
              <a:defRPr sz="2000" b="1">
                <a:solidFill>
                  <a:srgbClr val="0000CC"/>
                </a:solidFill>
                <a:latin typeface="Arial" charset="0"/>
                <a:ea typeface="宋体" charset="-122"/>
              </a:defRPr>
            </a:lvl2pPr>
            <a:lvl3pPr marL="1143000" indent="-228600">
              <a:lnSpc>
                <a:spcPct val="115000"/>
              </a:lnSpc>
              <a:spcBef>
                <a:spcPct val="20000"/>
              </a:spcBef>
              <a:buChar char="•"/>
              <a:defRPr sz="2400" b="1">
                <a:solidFill>
                  <a:srgbClr val="006600"/>
                </a:solidFill>
                <a:latin typeface="Arial" charset="0"/>
                <a:ea typeface="宋体" charset="-122"/>
              </a:defRPr>
            </a:lvl3pPr>
            <a:lvl4pPr marL="1600200" indent="-228600">
              <a:lnSpc>
                <a:spcPct val="115000"/>
              </a:lnSpc>
              <a:spcBef>
                <a:spcPct val="20000"/>
              </a:spcBef>
              <a:buChar char="–"/>
              <a:defRPr sz="1600" b="1">
                <a:solidFill>
                  <a:srgbClr val="CC3300"/>
                </a:solidFill>
                <a:latin typeface="Arial" charset="0"/>
                <a:ea typeface="宋体" charset="-122"/>
              </a:defRPr>
            </a:lvl4pPr>
            <a:lvl5pPr marL="2057400" indent="-228600">
              <a:lnSpc>
                <a:spcPct val="115000"/>
              </a:lnSpc>
              <a:spcBef>
                <a:spcPct val="20000"/>
              </a:spcBef>
              <a:buChar char="»"/>
              <a:defRPr sz="1500" b="1">
                <a:solidFill>
                  <a:srgbClr val="996600"/>
                </a:solidFill>
                <a:latin typeface="Arial" charset="0"/>
                <a:ea typeface="宋体"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9pPr>
          </a:lstStyle>
          <a:p>
            <a:pPr algn="ctr">
              <a:lnSpc>
                <a:spcPct val="100000"/>
              </a:lnSpc>
              <a:spcBef>
                <a:spcPct val="0"/>
              </a:spcBef>
              <a:buNone/>
            </a:pPr>
            <a:r>
              <a:rPr lang="zh-CN" altLang="en-US" sz="3200" dirty="0">
                <a:solidFill>
                  <a:srgbClr val="CC3300"/>
                </a:solidFill>
                <a:latin typeface="+mn-lt"/>
                <a:ea typeface="黑体" charset="-122"/>
              </a:rPr>
              <a:t>第二节 程序的编译与链接</a:t>
            </a:r>
            <a:endParaRPr kumimoji="1" lang="en-US" altLang="zh-CN" sz="3200" b="0" dirty="0">
              <a:solidFill>
                <a:srgbClr val="FF0000"/>
              </a:solidFill>
              <a:latin typeface="+mn-lt"/>
              <a:ea typeface="Microsoft YaHei" charset="-122"/>
              <a:cs typeface="Microsoft YaHei" charset="-122"/>
            </a:endParaRPr>
          </a:p>
          <a:p>
            <a:pPr algn="ctr">
              <a:lnSpc>
                <a:spcPct val="100000"/>
              </a:lnSpc>
              <a:spcBef>
                <a:spcPct val="0"/>
              </a:spcBef>
              <a:buFontTx/>
              <a:buNone/>
            </a:pPr>
            <a:endParaRPr lang="zh-CN" altLang="en-US" sz="3600" dirty="0">
              <a:solidFill>
                <a:srgbClr val="CC3300"/>
              </a:solidFill>
              <a:ea typeface="黑体" charset="-122"/>
            </a:endParaRPr>
          </a:p>
        </p:txBody>
      </p:sp>
      <p:sp>
        <p:nvSpPr>
          <p:cNvPr id="4" name="矩形 3">
            <a:extLst>
              <a:ext uri="{FF2B5EF4-FFF2-40B4-BE49-F238E27FC236}">
                <a16:creationId xmlns:a16="http://schemas.microsoft.com/office/drawing/2014/main" id="{0EEB0615-8743-4EFD-A491-2E98F63C9C0C}"/>
              </a:ext>
            </a:extLst>
          </p:cNvPr>
          <p:cNvSpPr/>
          <p:nvPr/>
        </p:nvSpPr>
        <p:spPr>
          <a:xfrm>
            <a:off x="1099930" y="840717"/>
            <a:ext cx="9992140" cy="4192943"/>
          </a:xfrm>
          <a:prstGeom prst="rect">
            <a:avLst/>
          </a:prstGeom>
        </p:spPr>
        <p:txBody>
          <a:bodyPr wrap="square">
            <a:spAutoFit/>
          </a:bodyPr>
          <a:lstStyle/>
          <a:p>
            <a:pPr lvl="0">
              <a:lnSpc>
                <a:spcPct val="150000"/>
              </a:lnSpc>
            </a:pPr>
            <a:endParaRPr lang="en-US" altLang="zh-CN" sz="2000" dirty="0">
              <a:solidFill>
                <a:srgbClr val="FF0000"/>
              </a:solidFill>
              <a:latin typeface="微软雅黑" panose="020B0503020204020204" pitchFamily="34" charset="-122"/>
              <a:ea typeface="微软雅黑" panose="020B0503020204020204" pitchFamily="34" charset="-122"/>
            </a:endParaRPr>
          </a:p>
          <a:p>
            <a:pPr lvl="0">
              <a:lnSpc>
                <a:spcPct val="150000"/>
              </a:lnSpc>
            </a:pPr>
            <a:r>
              <a:rPr lang="zh-CN" altLang="en-US" sz="2000" dirty="0">
                <a:solidFill>
                  <a:srgbClr val="FF0000"/>
                </a:solidFill>
                <a:latin typeface="微软雅黑" panose="020B0503020204020204" pitchFamily="34" charset="-122"/>
                <a:ea typeface="微软雅黑" panose="020B0503020204020204" pitchFamily="34" charset="-122"/>
              </a:rPr>
              <a:t>       链接过程就是要把多个不同目标文件粘合成一个整体，目标文件之间相互拼合实际上是目标文件之间对地址的引用，即对函数和变量的地址的引用。在链接中，我们将函数和变量统称为</a:t>
            </a:r>
            <a:r>
              <a:rPr lang="zh-CN" altLang="en-US" sz="2000" dirty="0">
                <a:solidFill>
                  <a:srgbClr val="002060"/>
                </a:solidFill>
                <a:latin typeface="微软雅黑" panose="020B0503020204020204" pitchFamily="34" charset="-122"/>
                <a:ea typeface="微软雅黑" panose="020B0503020204020204" pitchFamily="34" charset="-122"/>
              </a:rPr>
              <a:t>符号（</a:t>
            </a:r>
            <a:r>
              <a:rPr lang="en-US" altLang="zh-CN" sz="2000" dirty="0">
                <a:solidFill>
                  <a:srgbClr val="002060"/>
                </a:solidFill>
                <a:latin typeface="微软雅黑" panose="020B0503020204020204" pitchFamily="34" charset="-122"/>
                <a:ea typeface="微软雅黑" panose="020B0503020204020204" pitchFamily="34" charset="-122"/>
              </a:rPr>
              <a:t>Symbol</a:t>
            </a:r>
            <a:r>
              <a:rPr lang="zh-CN" altLang="en-US" sz="2000" dirty="0">
                <a:solidFill>
                  <a:srgbClr val="002060"/>
                </a:solidFill>
                <a:latin typeface="微软雅黑" panose="020B0503020204020204" pitchFamily="34" charset="-122"/>
                <a:ea typeface="微软雅黑" panose="020B0503020204020204" pitchFamily="34" charset="-122"/>
              </a:rPr>
              <a:t>），</a:t>
            </a:r>
            <a:r>
              <a:rPr lang="zh-CN" altLang="en-US" sz="2000" dirty="0">
                <a:solidFill>
                  <a:srgbClr val="FF0000"/>
                </a:solidFill>
                <a:latin typeface="微软雅黑" panose="020B0503020204020204" pitchFamily="34" charset="-122"/>
                <a:ea typeface="微软雅黑" panose="020B0503020204020204" pitchFamily="34" charset="-122"/>
              </a:rPr>
              <a:t>函数名和变量名就是</a:t>
            </a:r>
            <a:r>
              <a:rPr lang="zh-CN" altLang="en-US" sz="2000" dirty="0">
                <a:solidFill>
                  <a:srgbClr val="002060"/>
                </a:solidFill>
                <a:latin typeface="微软雅黑" panose="020B0503020204020204" pitchFamily="34" charset="-122"/>
                <a:ea typeface="微软雅黑" panose="020B0503020204020204" pitchFamily="34" charset="-122"/>
              </a:rPr>
              <a:t>符号名（</a:t>
            </a:r>
            <a:r>
              <a:rPr lang="en-US" altLang="zh-CN" sz="2000" dirty="0">
                <a:solidFill>
                  <a:srgbClr val="002060"/>
                </a:solidFill>
                <a:latin typeface="微软雅黑" panose="020B0503020204020204" pitchFamily="34" charset="-122"/>
                <a:ea typeface="微软雅黑" panose="020B0503020204020204" pitchFamily="34" charset="-122"/>
              </a:rPr>
              <a:t>Symbol Name</a:t>
            </a:r>
            <a:r>
              <a:rPr lang="zh-CN" altLang="en-US" sz="2000" dirty="0">
                <a:solidFill>
                  <a:srgbClr val="002060"/>
                </a:solidFill>
                <a:latin typeface="微软雅黑" panose="020B0503020204020204" pitchFamily="34" charset="-122"/>
                <a:ea typeface="微软雅黑" panose="020B0503020204020204" pitchFamily="34" charset="-122"/>
              </a:rPr>
              <a:t>），</a:t>
            </a:r>
            <a:r>
              <a:rPr lang="zh-CN" altLang="en-US" sz="2000" dirty="0">
                <a:solidFill>
                  <a:srgbClr val="FF0000"/>
                </a:solidFill>
                <a:latin typeface="微软雅黑" panose="020B0503020204020204" pitchFamily="34" charset="-122"/>
                <a:ea typeface="微软雅黑" panose="020B0503020204020204" pitchFamily="34" charset="-122"/>
              </a:rPr>
              <a:t>我们可以将符号看做是链接中的粘合剂，整个链接过程正是基于符号才能够正确完成。每个目标文件都会有一个</a:t>
            </a:r>
            <a:r>
              <a:rPr lang="zh-CN" altLang="en-US" sz="2000" dirty="0">
                <a:solidFill>
                  <a:srgbClr val="002060"/>
                </a:solidFill>
                <a:latin typeface="微软雅黑" panose="020B0503020204020204" pitchFamily="34" charset="-122"/>
                <a:ea typeface="微软雅黑" panose="020B0503020204020204" pitchFamily="34" charset="-122"/>
              </a:rPr>
              <a:t>符号表（</a:t>
            </a:r>
            <a:r>
              <a:rPr lang="en-US" altLang="zh-CN" sz="2000" dirty="0">
                <a:solidFill>
                  <a:srgbClr val="002060"/>
                </a:solidFill>
                <a:latin typeface="微软雅黑" panose="020B0503020204020204" pitchFamily="34" charset="-122"/>
                <a:ea typeface="微软雅黑" panose="020B0503020204020204" pitchFamily="34" charset="-122"/>
              </a:rPr>
              <a:t>Symbol Table</a:t>
            </a:r>
            <a:r>
              <a:rPr lang="zh-CN" altLang="en-US" sz="2000" dirty="0">
                <a:solidFill>
                  <a:srgbClr val="002060"/>
                </a:solidFill>
                <a:latin typeface="微软雅黑" panose="020B0503020204020204" pitchFamily="34" charset="-122"/>
                <a:ea typeface="微软雅黑" panose="020B0503020204020204" pitchFamily="34" charset="-122"/>
              </a:rPr>
              <a:t>），</a:t>
            </a:r>
            <a:r>
              <a:rPr lang="zh-CN" altLang="en-US" sz="2000" dirty="0">
                <a:solidFill>
                  <a:srgbClr val="FF0000"/>
                </a:solidFill>
                <a:latin typeface="微软雅黑" panose="020B0503020204020204" pitchFamily="34" charset="-122"/>
                <a:ea typeface="微软雅黑" panose="020B0503020204020204" pitchFamily="34" charset="-122"/>
              </a:rPr>
              <a:t>即</a:t>
            </a:r>
            <a:r>
              <a:rPr lang="en-US" altLang="zh-CN" sz="2000" dirty="0">
                <a:solidFill>
                  <a:srgbClr val="002060"/>
                </a:solidFill>
                <a:latin typeface="微软雅黑" panose="020B0503020204020204" pitchFamily="34" charset="-122"/>
                <a:ea typeface="微软雅黑" panose="020B0503020204020204" pitchFamily="34" charset="-122"/>
              </a:rPr>
              <a:t>.</a:t>
            </a:r>
            <a:r>
              <a:rPr lang="en-US" altLang="zh-CN" sz="2000" dirty="0" err="1">
                <a:solidFill>
                  <a:srgbClr val="002060"/>
                </a:solidFill>
                <a:latin typeface="微软雅黑" panose="020B0503020204020204" pitchFamily="34" charset="-122"/>
                <a:ea typeface="微软雅黑" panose="020B0503020204020204" pitchFamily="34" charset="-122"/>
              </a:rPr>
              <a:t>symtab</a:t>
            </a:r>
            <a:r>
              <a:rPr lang="zh-CN" altLang="en-US" sz="2000" dirty="0">
                <a:solidFill>
                  <a:srgbClr val="002060"/>
                </a:solidFill>
                <a:latin typeface="微软雅黑" panose="020B0503020204020204" pitchFamily="34" charset="-122"/>
                <a:ea typeface="微软雅黑" panose="020B0503020204020204" pitchFamily="34" charset="-122"/>
              </a:rPr>
              <a:t>段，</a:t>
            </a:r>
            <a:r>
              <a:rPr lang="zh-CN" altLang="en-US" sz="2000" dirty="0">
                <a:solidFill>
                  <a:srgbClr val="FF0000"/>
                </a:solidFill>
                <a:latin typeface="微软雅黑" panose="020B0503020204020204" pitchFamily="34" charset="-122"/>
                <a:ea typeface="微软雅黑" panose="020B0503020204020204" pitchFamily="34" charset="-122"/>
              </a:rPr>
              <a:t>这个表里记录了目标文件所用到的所有符号。每个定义的符号有一个对应的值，叫做</a:t>
            </a:r>
            <a:r>
              <a:rPr lang="zh-CN" altLang="en-US" sz="2000" dirty="0">
                <a:solidFill>
                  <a:srgbClr val="002060"/>
                </a:solidFill>
                <a:latin typeface="微软雅黑" panose="020B0503020204020204" pitchFamily="34" charset="-122"/>
                <a:ea typeface="微软雅黑" panose="020B0503020204020204" pitchFamily="34" charset="-122"/>
              </a:rPr>
              <a:t>符号值（</a:t>
            </a:r>
            <a:r>
              <a:rPr lang="en-US" altLang="zh-CN" sz="2000" dirty="0">
                <a:solidFill>
                  <a:srgbClr val="002060"/>
                </a:solidFill>
                <a:latin typeface="微软雅黑" panose="020B0503020204020204" pitchFamily="34" charset="-122"/>
                <a:ea typeface="微软雅黑" panose="020B0503020204020204" pitchFamily="34" charset="-122"/>
              </a:rPr>
              <a:t>Symbol Value</a:t>
            </a:r>
            <a:r>
              <a:rPr lang="zh-CN" altLang="en-US" sz="2000" dirty="0">
                <a:solidFill>
                  <a:srgbClr val="002060"/>
                </a:solidFill>
                <a:latin typeface="微软雅黑" panose="020B0503020204020204" pitchFamily="34" charset="-122"/>
                <a:ea typeface="微软雅黑" panose="020B0503020204020204" pitchFamily="34" charset="-122"/>
              </a:rPr>
              <a:t>）</a:t>
            </a:r>
            <a:r>
              <a:rPr lang="zh-CN" altLang="en-US" sz="2000" dirty="0">
                <a:solidFill>
                  <a:srgbClr val="FF0000"/>
                </a:solidFill>
                <a:latin typeface="微软雅黑" panose="020B0503020204020204" pitchFamily="34" charset="-122"/>
                <a:ea typeface="微软雅黑" panose="020B0503020204020204" pitchFamily="34" charset="-122"/>
              </a:rPr>
              <a:t>，对于变量和函数来说，符号值就是它们的地址。</a:t>
            </a:r>
            <a:endParaRPr lang="en-US" altLang="zh-CN" sz="2000" dirty="0">
              <a:solidFill>
                <a:srgbClr val="FF0000"/>
              </a:solidFill>
              <a:latin typeface="微软雅黑" panose="020B0503020204020204" pitchFamily="34" charset="-122"/>
              <a:ea typeface="微软雅黑" panose="020B0503020204020204" pitchFamily="34" charset="-122"/>
            </a:endParaRPr>
          </a:p>
          <a:p>
            <a:pPr lvl="0">
              <a:lnSpc>
                <a:spcPct val="150000"/>
              </a:lnSpc>
            </a:pPr>
            <a:r>
              <a:rPr lang="zh-CN" altLang="en-US" sz="2000" dirty="0">
                <a:solidFill>
                  <a:srgbClr val="FF0000"/>
                </a:solidFill>
                <a:latin typeface="微软雅黑" panose="020B0503020204020204" pitchFamily="34" charset="-122"/>
                <a:ea typeface="微软雅黑" panose="020B0503020204020204" pitchFamily="34" charset="-122"/>
              </a:rPr>
              <a:t>     为了解决不同模块间的链接问题，链接器主要有两个工作要做</a:t>
            </a:r>
            <a:r>
              <a:rPr lang="en-US" altLang="zh-CN" sz="2000" dirty="0">
                <a:solidFill>
                  <a:srgbClr val="FF0000"/>
                </a:solidFill>
                <a:latin typeface="微软雅黑" panose="020B0503020204020204" pitchFamily="34" charset="-122"/>
                <a:ea typeface="微软雅黑" panose="020B0503020204020204" pitchFamily="34" charset="-122"/>
              </a:rPr>
              <a:t>――</a:t>
            </a:r>
            <a:r>
              <a:rPr lang="zh-CN" altLang="en-US" sz="2000" dirty="0">
                <a:solidFill>
                  <a:srgbClr val="FF0000"/>
                </a:solidFill>
                <a:latin typeface="微软雅黑" panose="020B0503020204020204" pitchFamily="34" charset="-122"/>
                <a:ea typeface="微软雅黑" panose="020B0503020204020204" pitchFamily="34" charset="-122"/>
              </a:rPr>
              <a:t>符号解析和重定位：</a:t>
            </a:r>
          </a:p>
        </p:txBody>
      </p:sp>
    </p:spTree>
    <p:extLst>
      <p:ext uri="{BB962C8B-B14F-4D97-AF65-F5344CB8AC3E}">
        <p14:creationId xmlns:p14="http://schemas.microsoft.com/office/powerpoint/2010/main" val="27796482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4"/>
          <p:cNvSpPr>
            <a:spLocks noChangeArrowheads="1"/>
          </p:cNvSpPr>
          <p:nvPr/>
        </p:nvSpPr>
        <p:spPr bwMode="auto">
          <a:xfrm>
            <a:off x="1981200" y="278742"/>
            <a:ext cx="82296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15000"/>
              </a:lnSpc>
              <a:spcBef>
                <a:spcPct val="20000"/>
              </a:spcBef>
              <a:buChar char="•"/>
              <a:defRPr sz="2400" b="1">
                <a:solidFill>
                  <a:schemeClr val="tx1"/>
                </a:solidFill>
                <a:latin typeface="Arial" charset="0"/>
                <a:ea typeface="宋体" charset="-122"/>
              </a:defRPr>
            </a:lvl1pPr>
            <a:lvl2pPr marL="742950" indent="-285750">
              <a:lnSpc>
                <a:spcPct val="115000"/>
              </a:lnSpc>
              <a:spcBef>
                <a:spcPct val="20000"/>
              </a:spcBef>
              <a:buChar char="–"/>
              <a:defRPr sz="2000" b="1">
                <a:solidFill>
                  <a:srgbClr val="0000CC"/>
                </a:solidFill>
                <a:latin typeface="Arial" charset="0"/>
                <a:ea typeface="宋体" charset="-122"/>
              </a:defRPr>
            </a:lvl2pPr>
            <a:lvl3pPr marL="1143000" indent="-228600">
              <a:lnSpc>
                <a:spcPct val="115000"/>
              </a:lnSpc>
              <a:spcBef>
                <a:spcPct val="20000"/>
              </a:spcBef>
              <a:buChar char="•"/>
              <a:defRPr sz="2400" b="1">
                <a:solidFill>
                  <a:srgbClr val="006600"/>
                </a:solidFill>
                <a:latin typeface="Arial" charset="0"/>
                <a:ea typeface="宋体" charset="-122"/>
              </a:defRPr>
            </a:lvl3pPr>
            <a:lvl4pPr marL="1600200" indent="-228600">
              <a:lnSpc>
                <a:spcPct val="115000"/>
              </a:lnSpc>
              <a:spcBef>
                <a:spcPct val="20000"/>
              </a:spcBef>
              <a:buChar char="–"/>
              <a:defRPr sz="1600" b="1">
                <a:solidFill>
                  <a:srgbClr val="CC3300"/>
                </a:solidFill>
                <a:latin typeface="Arial" charset="0"/>
                <a:ea typeface="宋体" charset="-122"/>
              </a:defRPr>
            </a:lvl4pPr>
            <a:lvl5pPr marL="2057400" indent="-228600">
              <a:lnSpc>
                <a:spcPct val="115000"/>
              </a:lnSpc>
              <a:spcBef>
                <a:spcPct val="20000"/>
              </a:spcBef>
              <a:buChar char="»"/>
              <a:defRPr sz="1500" b="1">
                <a:solidFill>
                  <a:srgbClr val="996600"/>
                </a:solidFill>
                <a:latin typeface="Arial" charset="0"/>
                <a:ea typeface="宋体"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9pPr>
          </a:lstStyle>
          <a:p>
            <a:pPr algn="ctr">
              <a:lnSpc>
                <a:spcPct val="100000"/>
              </a:lnSpc>
              <a:spcBef>
                <a:spcPct val="0"/>
              </a:spcBef>
              <a:buNone/>
            </a:pPr>
            <a:r>
              <a:rPr lang="zh-CN" altLang="en-US" sz="3200" dirty="0">
                <a:solidFill>
                  <a:srgbClr val="CC3300"/>
                </a:solidFill>
                <a:latin typeface="+mn-lt"/>
                <a:ea typeface="黑体" charset="-122"/>
              </a:rPr>
              <a:t>第二节 程序的编译与链接</a:t>
            </a:r>
            <a:endParaRPr kumimoji="1" lang="en-US" altLang="zh-CN" sz="3200" b="0" dirty="0">
              <a:solidFill>
                <a:srgbClr val="FF0000"/>
              </a:solidFill>
              <a:latin typeface="+mn-lt"/>
              <a:ea typeface="Microsoft YaHei" charset="-122"/>
              <a:cs typeface="Microsoft YaHei" charset="-122"/>
            </a:endParaRPr>
          </a:p>
          <a:p>
            <a:pPr algn="ctr">
              <a:lnSpc>
                <a:spcPct val="100000"/>
              </a:lnSpc>
              <a:spcBef>
                <a:spcPct val="0"/>
              </a:spcBef>
              <a:buFontTx/>
              <a:buNone/>
            </a:pPr>
            <a:endParaRPr lang="zh-CN" altLang="en-US" sz="3600" dirty="0">
              <a:solidFill>
                <a:srgbClr val="CC3300"/>
              </a:solidFill>
              <a:ea typeface="黑体" charset="-122"/>
            </a:endParaRPr>
          </a:p>
        </p:txBody>
      </p:sp>
      <p:sp>
        <p:nvSpPr>
          <p:cNvPr id="4" name="矩形 3">
            <a:extLst>
              <a:ext uri="{FF2B5EF4-FFF2-40B4-BE49-F238E27FC236}">
                <a16:creationId xmlns:a16="http://schemas.microsoft.com/office/drawing/2014/main" id="{0EEB0615-8743-4EFD-A491-2E98F63C9C0C}"/>
              </a:ext>
            </a:extLst>
          </p:cNvPr>
          <p:cNvSpPr/>
          <p:nvPr/>
        </p:nvSpPr>
        <p:spPr>
          <a:xfrm>
            <a:off x="1099930" y="840717"/>
            <a:ext cx="9992140" cy="5577937"/>
          </a:xfrm>
          <a:prstGeom prst="rect">
            <a:avLst/>
          </a:prstGeom>
        </p:spPr>
        <p:txBody>
          <a:bodyPr wrap="square">
            <a:spAutoFit/>
          </a:bodyPr>
          <a:lstStyle/>
          <a:p>
            <a:pPr lvl="0">
              <a:lnSpc>
                <a:spcPct val="150000"/>
              </a:lnSpc>
            </a:pPr>
            <a:endParaRPr lang="en-US" altLang="zh-CN" sz="2000" dirty="0">
              <a:solidFill>
                <a:srgbClr val="FF0000"/>
              </a:solidFill>
              <a:latin typeface="微软雅黑" panose="020B0503020204020204" pitchFamily="34" charset="-122"/>
              <a:ea typeface="微软雅黑" panose="020B0503020204020204" pitchFamily="34" charset="-122"/>
            </a:endParaRPr>
          </a:p>
          <a:p>
            <a:pPr fontAlgn="base">
              <a:lnSpc>
                <a:spcPct val="150000"/>
              </a:lnSpc>
            </a:pPr>
            <a:r>
              <a:rPr lang="zh-CN" altLang="en-US" sz="2000" dirty="0">
                <a:solidFill>
                  <a:srgbClr val="002060"/>
                </a:solidFill>
                <a:latin typeface="微软雅黑" panose="020B0503020204020204" pitchFamily="34" charset="-122"/>
                <a:ea typeface="微软雅黑" panose="020B0503020204020204" pitchFamily="34" charset="-122"/>
              </a:rPr>
              <a:t>      符号解析</a:t>
            </a:r>
            <a:r>
              <a:rPr lang="zh-CN" altLang="en-US" sz="2000" dirty="0">
                <a:solidFill>
                  <a:srgbClr val="FF0000"/>
                </a:solidFill>
                <a:latin typeface="微软雅黑" panose="020B0503020204020204" pitchFamily="34" charset="-122"/>
                <a:ea typeface="微软雅黑" panose="020B0503020204020204" pitchFamily="34" charset="-122"/>
              </a:rPr>
              <a:t>：当一个模块使用了在该模块中没有定义过的函数或全局变量时，编译器生成的符号表会标记出所有这样的函数或全局变量，而链接器的责任就是要到别的模块中去查找它们的定义，如果没有找到合适的定义或者找到的合适的定义不唯一，符号解析都无法正常完成。</a:t>
            </a:r>
            <a:endParaRPr lang="en-US" altLang="zh-CN" sz="2000" dirty="0">
              <a:solidFill>
                <a:srgbClr val="FF0000"/>
              </a:solidFill>
              <a:latin typeface="微软雅黑" panose="020B0503020204020204" pitchFamily="34" charset="-122"/>
              <a:ea typeface="微软雅黑" panose="020B0503020204020204" pitchFamily="34" charset="-122"/>
            </a:endParaRPr>
          </a:p>
          <a:p>
            <a:pPr fontAlgn="base">
              <a:lnSpc>
                <a:spcPct val="150000"/>
              </a:lnSpc>
            </a:pPr>
            <a:endParaRPr lang="zh-CN" altLang="en-US" sz="2000" dirty="0">
              <a:solidFill>
                <a:srgbClr val="FF0000"/>
              </a:solidFill>
              <a:latin typeface="微软雅黑" panose="020B0503020204020204" pitchFamily="34" charset="-122"/>
              <a:ea typeface="微软雅黑" panose="020B0503020204020204" pitchFamily="34" charset="-122"/>
            </a:endParaRPr>
          </a:p>
          <a:p>
            <a:pPr fontAlgn="base">
              <a:lnSpc>
                <a:spcPct val="150000"/>
              </a:lnSpc>
            </a:pPr>
            <a:r>
              <a:rPr lang="zh-CN" altLang="en-US" sz="2000" dirty="0">
                <a:solidFill>
                  <a:srgbClr val="002060"/>
                </a:solidFill>
                <a:latin typeface="微软雅黑" panose="020B0503020204020204" pitchFamily="34" charset="-122"/>
                <a:ea typeface="微软雅黑" panose="020B0503020204020204" pitchFamily="34" charset="-122"/>
              </a:rPr>
              <a:t>     重定位</a:t>
            </a:r>
            <a:r>
              <a:rPr lang="zh-CN" altLang="en-US" sz="2000" dirty="0">
                <a:solidFill>
                  <a:srgbClr val="FF0000"/>
                </a:solidFill>
                <a:latin typeface="微软雅黑" panose="020B0503020204020204" pitchFamily="34" charset="-122"/>
                <a:ea typeface="微软雅黑" panose="020B0503020204020204" pitchFamily="34" charset="-122"/>
              </a:rPr>
              <a:t>：编译器在编译生成目标文件时，通常都使用从零开始的相对地址。然而，在链接过程中，链接器将从一个指定的地址开始，根据输入的目标文件的顺序以段为单位将它们一个接一个的拼装起来。除了目标文件的拼装之外，在重定位的过程中还完成了两个任务：一是生成最终的符号表；二是对代码段中的某些位置进行修改，所有需要修改的位置都由编译器生成的重定位表指出。</a:t>
            </a:r>
          </a:p>
          <a:p>
            <a:pPr lvl="0">
              <a:lnSpc>
                <a:spcPct val="150000"/>
              </a:lnSpc>
            </a:pPr>
            <a:endParaRPr lang="zh-CN" altLang="en-US" sz="2000"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533605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4"/>
          <p:cNvSpPr>
            <a:spLocks noChangeArrowheads="1"/>
          </p:cNvSpPr>
          <p:nvPr/>
        </p:nvSpPr>
        <p:spPr bwMode="auto">
          <a:xfrm>
            <a:off x="1981200" y="278742"/>
            <a:ext cx="82296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15000"/>
              </a:lnSpc>
              <a:spcBef>
                <a:spcPct val="20000"/>
              </a:spcBef>
              <a:buChar char="•"/>
              <a:defRPr sz="2400" b="1">
                <a:solidFill>
                  <a:schemeClr val="tx1"/>
                </a:solidFill>
                <a:latin typeface="Arial" charset="0"/>
                <a:ea typeface="宋体" charset="-122"/>
              </a:defRPr>
            </a:lvl1pPr>
            <a:lvl2pPr marL="742950" indent="-285750">
              <a:lnSpc>
                <a:spcPct val="115000"/>
              </a:lnSpc>
              <a:spcBef>
                <a:spcPct val="20000"/>
              </a:spcBef>
              <a:buChar char="–"/>
              <a:defRPr sz="2000" b="1">
                <a:solidFill>
                  <a:srgbClr val="0000CC"/>
                </a:solidFill>
                <a:latin typeface="Arial" charset="0"/>
                <a:ea typeface="宋体" charset="-122"/>
              </a:defRPr>
            </a:lvl2pPr>
            <a:lvl3pPr marL="1143000" indent="-228600">
              <a:lnSpc>
                <a:spcPct val="115000"/>
              </a:lnSpc>
              <a:spcBef>
                <a:spcPct val="20000"/>
              </a:spcBef>
              <a:buChar char="•"/>
              <a:defRPr sz="2400" b="1">
                <a:solidFill>
                  <a:srgbClr val="006600"/>
                </a:solidFill>
                <a:latin typeface="Arial" charset="0"/>
                <a:ea typeface="宋体" charset="-122"/>
              </a:defRPr>
            </a:lvl3pPr>
            <a:lvl4pPr marL="1600200" indent="-228600">
              <a:lnSpc>
                <a:spcPct val="115000"/>
              </a:lnSpc>
              <a:spcBef>
                <a:spcPct val="20000"/>
              </a:spcBef>
              <a:buChar char="–"/>
              <a:defRPr sz="1600" b="1">
                <a:solidFill>
                  <a:srgbClr val="CC3300"/>
                </a:solidFill>
                <a:latin typeface="Arial" charset="0"/>
                <a:ea typeface="宋体" charset="-122"/>
              </a:defRPr>
            </a:lvl4pPr>
            <a:lvl5pPr marL="2057400" indent="-228600">
              <a:lnSpc>
                <a:spcPct val="115000"/>
              </a:lnSpc>
              <a:spcBef>
                <a:spcPct val="20000"/>
              </a:spcBef>
              <a:buChar char="»"/>
              <a:defRPr sz="1500" b="1">
                <a:solidFill>
                  <a:srgbClr val="996600"/>
                </a:solidFill>
                <a:latin typeface="Arial" charset="0"/>
                <a:ea typeface="宋体"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9pPr>
          </a:lstStyle>
          <a:p>
            <a:pPr algn="ctr">
              <a:lnSpc>
                <a:spcPct val="100000"/>
              </a:lnSpc>
              <a:spcBef>
                <a:spcPct val="0"/>
              </a:spcBef>
              <a:buNone/>
            </a:pPr>
            <a:r>
              <a:rPr lang="zh-CN" altLang="en-US" sz="3200" dirty="0">
                <a:solidFill>
                  <a:srgbClr val="CC3300"/>
                </a:solidFill>
                <a:latin typeface="+mn-lt"/>
                <a:ea typeface="黑体" charset="-122"/>
              </a:rPr>
              <a:t>第二节 程序的编译与链接</a:t>
            </a:r>
            <a:endParaRPr kumimoji="1" lang="en-US" altLang="zh-CN" sz="3200" b="0" dirty="0">
              <a:solidFill>
                <a:srgbClr val="FF0000"/>
              </a:solidFill>
              <a:latin typeface="+mn-lt"/>
              <a:ea typeface="Microsoft YaHei" charset="-122"/>
              <a:cs typeface="Microsoft YaHei" charset="-122"/>
            </a:endParaRPr>
          </a:p>
          <a:p>
            <a:pPr algn="ctr">
              <a:lnSpc>
                <a:spcPct val="100000"/>
              </a:lnSpc>
              <a:spcBef>
                <a:spcPct val="0"/>
              </a:spcBef>
              <a:buFontTx/>
              <a:buNone/>
            </a:pPr>
            <a:endParaRPr lang="zh-CN" altLang="en-US" sz="3600" dirty="0">
              <a:solidFill>
                <a:srgbClr val="CC3300"/>
              </a:solidFill>
              <a:ea typeface="黑体" charset="-122"/>
            </a:endParaRPr>
          </a:p>
        </p:txBody>
      </p:sp>
      <p:sp>
        <p:nvSpPr>
          <p:cNvPr id="4" name="矩形 3">
            <a:extLst>
              <a:ext uri="{FF2B5EF4-FFF2-40B4-BE49-F238E27FC236}">
                <a16:creationId xmlns:a16="http://schemas.microsoft.com/office/drawing/2014/main" id="{0EEB0615-8743-4EFD-A491-2E98F63C9C0C}"/>
              </a:ext>
            </a:extLst>
          </p:cNvPr>
          <p:cNvSpPr/>
          <p:nvPr/>
        </p:nvSpPr>
        <p:spPr>
          <a:xfrm>
            <a:off x="1099930" y="840717"/>
            <a:ext cx="9992140" cy="5324535"/>
          </a:xfrm>
          <a:prstGeom prst="rect">
            <a:avLst/>
          </a:prstGeom>
        </p:spPr>
        <p:txBody>
          <a:bodyPr wrap="square">
            <a:spAutoFit/>
          </a:bodyPr>
          <a:lstStyle/>
          <a:p>
            <a:pPr lvl="0">
              <a:lnSpc>
                <a:spcPct val="150000"/>
              </a:lnSpc>
            </a:pPr>
            <a:endParaRPr lang="en-US" altLang="zh-CN" sz="2000" dirty="0">
              <a:solidFill>
                <a:srgbClr val="FF0000"/>
              </a:solidFill>
              <a:latin typeface="微软雅黑" panose="020B0503020204020204" pitchFamily="34" charset="-122"/>
              <a:ea typeface="微软雅黑" panose="020B0503020204020204" pitchFamily="34" charset="-122"/>
            </a:endParaRPr>
          </a:p>
          <a:p>
            <a:pPr fontAlgn="base">
              <a:lnSpc>
                <a:spcPct val="150000"/>
              </a:lnSpc>
            </a:pPr>
            <a:r>
              <a:rPr lang="zh-CN" altLang="en-US" sz="2000" dirty="0">
                <a:solidFill>
                  <a:srgbClr val="002060"/>
                </a:solidFill>
                <a:latin typeface="微软雅黑" panose="020B0503020204020204" pitchFamily="34" charset="-122"/>
                <a:ea typeface="微软雅黑" panose="020B0503020204020204" pitchFamily="34" charset="-122"/>
              </a:rPr>
              <a:t>  有一个程序由两部分构成，</a:t>
            </a:r>
            <a:r>
              <a:rPr lang="en-US" altLang="zh-CN" sz="2000" dirty="0" err="1">
                <a:solidFill>
                  <a:srgbClr val="002060"/>
                </a:solidFill>
                <a:latin typeface="微软雅黑" panose="020B0503020204020204" pitchFamily="34" charset="-122"/>
                <a:ea typeface="微软雅黑" panose="020B0503020204020204" pitchFamily="34" charset="-122"/>
              </a:rPr>
              <a:t>m.c</a:t>
            </a:r>
            <a:r>
              <a:rPr lang="zh-CN" altLang="en-US" sz="2000" dirty="0">
                <a:solidFill>
                  <a:srgbClr val="002060"/>
                </a:solidFill>
                <a:latin typeface="微软雅黑" panose="020B0503020204020204" pitchFamily="34" charset="-122"/>
                <a:ea typeface="微软雅黑" panose="020B0503020204020204" pitchFamily="34" charset="-122"/>
              </a:rPr>
              <a:t>中的</a:t>
            </a:r>
            <a:r>
              <a:rPr lang="en-US" altLang="zh-CN" sz="2000" dirty="0">
                <a:solidFill>
                  <a:srgbClr val="002060"/>
                </a:solidFill>
                <a:latin typeface="微软雅黑" panose="020B0503020204020204" pitchFamily="34" charset="-122"/>
                <a:ea typeface="微软雅黑" panose="020B0503020204020204" pitchFamily="34" charset="-122"/>
              </a:rPr>
              <a:t>main</a:t>
            </a:r>
            <a:r>
              <a:rPr lang="zh-CN" altLang="en-US" sz="2000" dirty="0">
                <a:solidFill>
                  <a:srgbClr val="002060"/>
                </a:solidFill>
                <a:latin typeface="微软雅黑" panose="020B0503020204020204" pitchFamily="34" charset="-122"/>
                <a:ea typeface="微软雅黑" panose="020B0503020204020204" pitchFamily="34" charset="-122"/>
              </a:rPr>
              <a:t>函数调用</a:t>
            </a:r>
            <a:r>
              <a:rPr lang="en-US" altLang="zh-CN" sz="2000" dirty="0" err="1">
                <a:solidFill>
                  <a:srgbClr val="002060"/>
                </a:solidFill>
                <a:latin typeface="微软雅黑" panose="020B0503020204020204" pitchFamily="34" charset="-122"/>
                <a:ea typeface="微软雅黑" panose="020B0503020204020204" pitchFamily="34" charset="-122"/>
              </a:rPr>
              <a:t>f.c</a:t>
            </a:r>
            <a:r>
              <a:rPr lang="zh-CN" altLang="en-US" sz="2000" dirty="0">
                <a:solidFill>
                  <a:srgbClr val="002060"/>
                </a:solidFill>
                <a:latin typeface="微软雅黑" panose="020B0503020204020204" pitchFamily="34" charset="-122"/>
                <a:ea typeface="微软雅黑" panose="020B0503020204020204" pitchFamily="34" charset="-122"/>
              </a:rPr>
              <a:t>中实现的函数</a:t>
            </a:r>
            <a:r>
              <a:rPr lang="en-US" altLang="zh-CN" sz="2000" dirty="0">
                <a:solidFill>
                  <a:srgbClr val="002060"/>
                </a:solidFill>
                <a:latin typeface="微软雅黑" panose="020B0503020204020204" pitchFamily="34" charset="-122"/>
                <a:ea typeface="微软雅黑" panose="020B0503020204020204" pitchFamily="34" charset="-122"/>
              </a:rPr>
              <a:t>sum</a:t>
            </a:r>
            <a:r>
              <a:rPr lang="zh-CN" altLang="en-US" sz="2000" dirty="0">
                <a:solidFill>
                  <a:srgbClr val="002060"/>
                </a:solidFill>
                <a:latin typeface="微软雅黑" panose="020B0503020204020204" pitchFamily="34" charset="-122"/>
                <a:ea typeface="微软雅黑" panose="020B0503020204020204" pitchFamily="34" charset="-122"/>
              </a:rPr>
              <a:t>：</a:t>
            </a:r>
            <a:endParaRPr lang="en-US" altLang="zh-CN" sz="2000" dirty="0">
              <a:solidFill>
                <a:srgbClr val="002060"/>
              </a:solidFill>
              <a:latin typeface="微软雅黑" panose="020B0503020204020204" pitchFamily="34" charset="-122"/>
              <a:ea typeface="微软雅黑" panose="020B0503020204020204" pitchFamily="34" charset="-122"/>
            </a:endParaRPr>
          </a:p>
          <a:p>
            <a:r>
              <a:rPr lang="en-US" altLang="zh-CN" sz="2000" dirty="0">
                <a:solidFill>
                  <a:srgbClr val="FF0000"/>
                </a:solidFill>
                <a:latin typeface="微软雅黑" panose="020B0503020204020204" pitchFamily="34" charset="-122"/>
                <a:ea typeface="微软雅黑" panose="020B0503020204020204" pitchFamily="34" charset="-122"/>
              </a:rPr>
              <a:t>/* </a:t>
            </a:r>
            <a:r>
              <a:rPr lang="en-US" altLang="zh-CN" sz="2000" dirty="0" err="1">
                <a:solidFill>
                  <a:srgbClr val="FF0000"/>
                </a:solidFill>
                <a:latin typeface="微软雅黑" panose="020B0503020204020204" pitchFamily="34" charset="-122"/>
                <a:ea typeface="微软雅黑" panose="020B0503020204020204" pitchFamily="34" charset="-122"/>
              </a:rPr>
              <a:t>m.c</a:t>
            </a:r>
            <a:r>
              <a:rPr lang="en-US" altLang="zh-CN" sz="2000" dirty="0">
                <a:solidFill>
                  <a:srgbClr val="FF0000"/>
                </a:solidFill>
                <a:latin typeface="微软雅黑" panose="020B0503020204020204" pitchFamily="34" charset="-122"/>
                <a:ea typeface="微软雅黑" panose="020B0503020204020204" pitchFamily="34" charset="-122"/>
              </a:rPr>
              <a:t> */</a:t>
            </a:r>
            <a:endParaRPr lang="zh-CN" altLang="zh-CN" sz="2000" dirty="0">
              <a:solidFill>
                <a:srgbClr val="FF0000"/>
              </a:solidFill>
              <a:latin typeface="微软雅黑" panose="020B0503020204020204" pitchFamily="34" charset="-122"/>
              <a:ea typeface="微软雅黑" panose="020B0503020204020204" pitchFamily="34" charset="-122"/>
            </a:endParaRPr>
          </a:p>
          <a:p>
            <a:r>
              <a:rPr lang="en-US" altLang="zh-CN" sz="2000" dirty="0">
                <a:solidFill>
                  <a:srgbClr val="FF0000"/>
                </a:solidFill>
                <a:latin typeface="微软雅黑" panose="020B0503020204020204" pitchFamily="34" charset="-122"/>
                <a:ea typeface="微软雅黑" panose="020B0503020204020204" pitchFamily="34" charset="-122"/>
              </a:rPr>
              <a:t>int </a:t>
            </a:r>
            <a:r>
              <a:rPr lang="en-US" altLang="zh-CN" sz="2000" dirty="0" err="1">
                <a:solidFill>
                  <a:srgbClr val="FF0000"/>
                </a:solidFill>
                <a:latin typeface="微软雅黑" panose="020B0503020204020204" pitchFamily="34" charset="-122"/>
                <a:ea typeface="微软雅黑" panose="020B0503020204020204" pitchFamily="34" charset="-122"/>
              </a:rPr>
              <a:t>i</a:t>
            </a:r>
            <a:r>
              <a:rPr lang="en-US" altLang="zh-CN" sz="2000" dirty="0">
                <a:solidFill>
                  <a:srgbClr val="FF0000"/>
                </a:solidFill>
                <a:latin typeface="微软雅黑" panose="020B0503020204020204" pitchFamily="34" charset="-122"/>
                <a:ea typeface="微软雅黑" panose="020B0503020204020204" pitchFamily="34" charset="-122"/>
              </a:rPr>
              <a:t> = 1;</a:t>
            </a:r>
            <a:endParaRPr lang="zh-CN" altLang="zh-CN" sz="2000" dirty="0">
              <a:solidFill>
                <a:srgbClr val="FF0000"/>
              </a:solidFill>
              <a:latin typeface="微软雅黑" panose="020B0503020204020204" pitchFamily="34" charset="-122"/>
              <a:ea typeface="微软雅黑" panose="020B0503020204020204" pitchFamily="34" charset="-122"/>
            </a:endParaRPr>
          </a:p>
          <a:p>
            <a:r>
              <a:rPr lang="en-US" altLang="zh-CN" sz="2000" dirty="0">
                <a:solidFill>
                  <a:srgbClr val="FF0000"/>
                </a:solidFill>
                <a:latin typeface="微软雅黑" panose="020B0503020204020204" pitchFamily="34" charset="-122"/>
                <a:ea typeface="微软雅黑" panose="020B0503020204020204" pitchFamily="34" charset="-122"/>
              </a:rPr>
              <a:t>int j = 2;</a:t>
            </a:r>
            <a:endParaRPr lang="zh-CN" altLang="zh-CN" sz="2000" dirty="0">
              <a:solidFill>
                <a:srgbClr val="FF0000"/>
              </a:solidFill>
              <a:latin typeface="微软雅黑" panose="020B0503020204020204" pitchFamily="34" charset="-122"/>
              <a:ea typeface="微软雅黑" panose="020B0503020204020204" pitchFamily="34" charset="-122"/>
            </a:endParaRPr>
          </a:p>
          <a:p>
            <a:r>
              <a:rPr lang="en-US" altLang="zh-CN" sz="2000" dirty="0">
                <a:solidFill>
                  <a:srgbClr val="FF0000"/>
                </a:solidFill>
                <a:latin typeface="微软雅黑" panose="020B0503020204020204" pitchFamily="34" charset="-122"/>
                <a:ea typeface="微软雅黑" panose="020B0503020204020204" pitchFamily="34" charset="-122"/>
              </a:rPr>
              <a:t>extern int sum();</a:t>
            </a:r>
            <a:endParaRPr lang="zh-CN" altLang="zh-CN" sz="2000" dirty="0">
              <a:solidFill>
                <a:srgbClr val="FF0000"/>
              </a:solidFill>
              <a:latin typeface="微软雅黑" panose="020B0503020204020204" pitchFamily="34" charset="-122"/>
              <a:ea typeface="微软雅黑" panose="020B0503020204020204" pitchFamily="34" charset="-122"/>
            </a:endParaRPr>
          </a:p>
          <a:p>
            <a:r>
              <a:rPr lang="en-US" altLang="zh-CN" sz="2000" dirty="0">
                <a:solidFill>
                  <a:srgbClr val="FF0000"/>
                </a:solidFill>
                <a:latin typeface="微软雅黑" panose="020B0503020204020204" pitchFamily="34" charset="-122"/>
                <a:ea typeface="微软雅黑" panose="020B0503020204020204" pitchFamily="34" charset="-122"/>
              </a:rPr>
              <a:t>void main()</a:t>
            </a:r>
            <a:endParaRPr lang="zh-CN" altLang="zh-CN" sz="2000" dirty="0">
              <a:solidFill>
                <a:srgbClr val="FF0000"/>
              </a:solidFill>
              <a:latin typeface="微软雅黑" panose="020B0503020204020204" pitchFamily="34" charset="-122"/>
              <a:ea typeface="微软雅黑" panose="020B0503020204020204" pitchFamily="34" charset="-122"/>
            </a:endParaRPr>
          </a:p>
          <a:p>
            <a:r>
              <a:rPr lang="en-US" altLang="zh-CN" sz="2000" dirty="0">
                <a:solidFill>
                  <a:srgbClr val="FF0000"/>
                </a:solidFill>
                <a:latin typeface="微软雅黑" panose="020B0503020204020204" pitchFamily="34" charset="-122"/>
                <a:ea typeface="微软雅黑" panose="020B0503020204020204" pitchFamily="34" charset="-122"/>
              </a:rPr>
              <a:t>{</a:t>
            </a:r>
            <a:endParaRPr lang="zh-CN" altLang="zh-CN" sz="2000" dirty="0">
              <a:solidFill>
                <a:srgbClr val="FF0000"/>
              </a:solidFill>
              <a:latin typeface="微软雅黑" panose="020B0503020204020204" pitchFamily="34" charset="-122"/>
              <a:ea typeface="微软雅黑" panose="020B0503020204020204" pitchFamily="34" charset="-122"/>
            </a:endParaRPr>
          </a:p>
          <a:p>
            <a:r>
              <a:rPr lang="en-US" altLang="zh-CN" sz="2000" dirty="0">
                <a:solidFill>
                  <a:srgbClr val="FF0000"/>
                </a:solidFill>
                <a:latin typeface="微软雅黑" panose="020B0503020204020204" pitchFamily="34" charset="-122"/>
                <a:ea typeface="微软雅黑" panose="020B0503020204020204" pitchFamily="34" charset="-122"/>
              </a:rPr>
              <a:t>        int s;</a:t>
            </a:r>
            <a:endParaRPr lang="zh-CN" altLang="zh-CN" sz="2000" dirty="0">
              <a:solidFill>
                <a:srgbClr val="FF0000"/>
              </a:solidFill>
              <a:latin typeface="微软雅黑" panose="020B0503020204020204" pitchFamily="34" charset="-122"/>
              <a:ea typeface="微软雅黑" panose="020B0503020204020204" pitchFamily="34" charset="-122"/>
            </a:endParaRPr>
          </a:p>
          <a:p>
            <a:r>
              <a:rPr lang="en-US" altLang="zh-CN" sz="2000" dirty="0">
                <a:solidFill>
                  <a:srgbClr val="FF0000"/>
                </a:solidFill>
                <a:latin typeface="微软雅黑" panose="020B0503020204020204" pitchFamily="34" charset="-122"/>
                <a:ea typeface="微软雅黑" panose="020B0503020204020204" pitchFamily="34" charset="-122"/>
              </a:rPr>
              <a:t>        s = sum(</a:t>
            </a:r>
            <a:r>
              <a:rPr lang="en-US" altLang="zh-CN" sz="2000" dirty="0" err="1">
                <a:solidFill>
                  <a:srgbClr val="FF0000"/>
                </a:solidFill>
                <a:latin typeface="微软雅黑" panose="020B0503020204020204" pitchFamily="34" charset="-122"/>
                <a:ea typeface="微软雅黑" panose="020B0503020204020204" pitchFamily="34" charset="-122"/>
              </a:rPr>
              <a:t>i</a:t>
            </a:r>
            <a:r>
              <a:rPr lang="en-US" altLang="zh-CN" sz="2000" dirty="0">
                <a:solidFill>
                  <a:srgbClr val="FF0000"/>
                </a:solidFill>
                <a:latin typeface="微软雅黑" panose="020B0503020204020204" pitchFamily="34" charset="-122"/>
                <a:ea typeface="微软雅黑" panose="020B0503020204020204" pitchFamily="34" charset="-122"/>
              </a:rPr>
              <a:t>, j);</a:t>
            </a:r>
          </a:p>
          <a:p>
            <a:r>
              <a:rPr lang="en-US" altLang="zh-CN" sz="2000" dirty="0">
                <a:solidFill>
                  <a:srgbClr val="FF0000"/>
                </a:solidFill>
                <a:latin typeface="微软雅黑" panose="020B0503020204020204" pitchFamily="34" charset="-122"/>
                <a:ea typeface="微软雅黑" panose="020B0503020204020204" pitchFamily="34" charset="-122"/>
              </a:rPr>
              <a:t>}</a:t>
            </a:r>
            <a:endParaRPr lang="zh-CN" altLang="zh-CN" sz="2000" dirty="0">
              <a:solidFill>
                <a:srgbClr val="FF0000"/>
              </a:solidFill>
              <a:latin typeface="微软雅黑" panose="020B0503020204020204" pitchFamily="34" charset="-122"/>
              <a:ea typeface="微软雅黑" panose="020B0503020204020204" pitchFamily="34" charset="-122"/>
            </a:endParaRPr>
          </a:p>
          <a:p>
            <a:r>
              <a:rPr lang="en-US" altLang="zh-CN" sz="2000" dirty="0">
                <a:solidFill>
                  <a:srgbClr val="FF0000"/>
                </a:solidFill>
                <a:latin typeface="微软雅黑" panose="020B0503020204020204" pitchFamily="34" charset="-122"/>
                <a:ea typeface="微软雅黑" panose="020B0503020204020204" pitchFamily="34" charset="-122"/>
              </a:rPr>
              <a:t>/* </a:t>
            </a:r>
            <a:r>
              <a:rPr lang="en-US" altLang="zh-CN" sz="2000" dirty="0" err="1">
                <a:solidFill>
                  <a:srgbClr val="FF0000"/>
                </a:solidFill>
                <a:latin typeface="微软雅黑" panose="020B0503020204020204" pitchFamily="34" charset="-122"/>
                <a:ea typeface="微软雅黑" panose="020B0503020204020204" pitchFamily="34" charset="-122"/>
              </a:rPr>
              <a:t>f.c</a:t>
            </a:r>
            <a:r>
              <a:rPr lang="en-US" altLang="zh-CN" sz="2000" dirty="0">
                <a:solidFill>
                  <a:srgbClr val="FF0000"/>
                </a:solidFill>
                <a:latin typeface="微软雅黑" panose="020B0503020204020204" pitchFamily="34" charset="-122"/>
                <a:ea typeface="微软雅黑" panose="020B0503020204020204" pitchFamily="34" charset="-122"/>
              </a:rPr>
              <a:t> */</a:t>
            </a:r>
            <a:endParaRPr lang="zh-CN" altLang="zh-CN" sz="2000" dirty="0">
              <a:solidFill>
                <a:srgbClr val="FF0000"/>
              </a:solidFill>
              <a:latin typeface="微软雅黑" panose="020B0503020204020204" pitchFamily="34" charset="-122"/>
              <a:ea typeface="微软雅黑" panose="020B0503020204020204" pitchFamily="34" charset="-122"/>
            </a:endParaRPr>
          </a:p>
          <a:p>
            <a:r>
              <a:rPr lang="en-US" altLang="zh-CN" sz="2000" dirty="0">
                <a:solidFill>
                  <a:srgbClr val="FF0000"/>
                </a:solidFill>
                <a:latin typeface="微软雅黑" panose="020B0503020204020204" pitchFamily="34" charset="-122"/>
                <a:ea typeface="微软雅黑" panose="020B0503020204020204" pitchFamily="34" charset="-122"/>
              </a:rPr>
              <a:t>int sum(int </a:t>
            </a:r>
            <a:r>
              <a:rPr lang="en-US" altLang="zh-CN" sz="2000" dirty="0" err="1">
                <a:solidFill>
                  <a:srgbClr val="FF0000"/>
                </a:solidFill>
                <a:latin typeface="微软雅黑" panose="020B0503020204020204" pitchFamily="34" charset="-122"/>
                <a:ea typeface="微软雅黑" panose="020B0503020204020204" pitchFamily="34" charset="-122"/>
              </a:rPr>
              <a:t>i</a:t>
            </a:r>
            <a:r>
              <a:rPr lang="en-US" altLang="zh-CN" sz="2000" dirty="0">
                <a:solidFill>
                  <a:srgbClr val="FF0000"/>
                </a:solidFill>
                <a:latin typeface="微软雅黑" panose="020B0503020204020204" pitchFamily="34" charset="-122"/>
                <a:ea typeface="微软雅黑" panose="020B0503020204020204" pitchFamily="34" charset="-122"/>
              </a:rPr>
              <a:t>, int j)</a:t>
            </a:r>
            <a:endParaRPr lang="zh-CN" altLang="zh-CN" sz="2000" dirty="0">
              <a:solidFill>
                <a:srgbClr val="FF0000"/>
              </a:solidFill>
              <a:latin typeface="微软雅黑" panose="020B0503020204020204" pitchFamily="34" charset="-122"/>
              <a:ea typeface="微软雅黑" panose="020B0503020204020204" pitchFamily="34" charset="-122"/>
            </a:endParaRPr>
          </a:p>
          <a:p>
            <a:r>
              <a:rPr lang="en-US" altLang="zh-CN" sz="2000" dirty="0">
                <a:solidFill>
                  <a:srgbClr val="FF0000"/>
                </a:solidFill>
                <a:latin typeface="微软雅黑" panose="020B0503020204020204" pitchFamily="34" charset="-122"/>
                <a:ea typeface="微软雅黑" panose="020B0503020204020204" pitchFamily="34" charset="-122"/>
              </a:rPr>
              <a:t>{</a:t>
            </a:r>
            <a:endParaRPr lang="zh-CN" altLang="zh-CN" sz="2000" dirty="0">
              <a:solidFill>
                <a:srgbClr val="FF0000"/>
              </a:solidFill>
              <a:latin typeface="微软雅黑" panose="020B0503020204020204" pitchFamily="34" charset="-122"/>
              <a:ea typeface="微软雅黑" panose="020B0503020204020204" pitchFamily="34" charset="-122"/>
            </a:endParaRPr>
          </a:p>
          <a:p>
            <a:r>
              <a:rPr lang="en-US" altLang="zh-CN" sz="2000" dirty="0">
                <a:solidFill>
                  <a:srgbClr val="FF0000"/>
                </a:solidFill>
                <a:latin typeface="微软雅黑" panose="020B0503020204020204" pitchFamily="34" charset="-122"/>
                <a:ea typeface="微软雅黑" panose="020B0503020204020204" pitchFamily="34" charset="-122"/>
              </a:rPr>
              <a:t>        return </a:t>
            </a:r>
            <a:r>
              <a:rPr lang="en-US" altLang="zh-CN" sz="2000" dirty="0" err="1">
                <a:solidFill>
                  <a:srgbClr val="FF0000"/>
                </a:solidFill>
                <a:latin typeface="微软雅黑" panose="020B0503020204020204" pitchFamily="34" charset="-122"/>
                <a:ea typeface="微软雅黑" panose="020B0503020204020204" pitchFamily="34" charset="-122"/>
              </a:rPr>
              <a:t>i</a:t>
            </a:r>
            <a:r>
              <a:rPr lang="en-US" altLang="zh-CN" sz="2000" dirty="0">
                <a:solidFill>
                  <a:srgbClr val="FF0000"/>
                </a:solidFill>
                <a:latin typeface="微软雅黑" panose="020B0503020204020204" pitchFamily="34" charset="-122"/>
                <a:ea typeface="微软雅黑" panose="020B0503020204020204" pitchFamily="34" charset="-122"/>
              </a:rPr>
              <a:t> + j;</a:t>
            </a:r>
            <a:endParaRPr lang="zh-CN" altLang="zh-CN" sz="2000" dirty="0">
              <a:solidFill>
                <a:srgbClr val="FF0000"/>
              </a:solidFill>
              <a:latin typeface="微软雅黑" panose="020B0503020204020204" pitchFamily="34" charset="-122"/>
              <a:ea typeface="微软雅黑" panose="020B0503020204020204" pitchFamily="34" charset="-122"/>
            </a:endParaRPr>
          </a:p>
          <a:p>
            <a:r>
              <a:rPr lang="en-US" altLang="zh-CN" sz="2000" dirty="0">
                <a:solidFill>
                  <a:srgbClr val="FF0000"/>
                </a:solidFill>
                <a:latin typeface="微软雅黑" panose="020B0503020204020204" pitchFamily="34" charset="-122"/>
                <a:ea typeface="微软雅黑" panose="020B0503020204020204" pitchFamily="34" charset="-122"/>
              </a:rPr>
              <a:t>}</a:t>
            </a:r>
            <a:endParaRPr lang="zh-CN" altLang="zh-CN" sz="2000"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571362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4"/>
          <p:cNvSpPr>
            <a:spLocks noChangeArrowheads="1"/>
          </p:cNvSpPr>
          <p:nvPr/>
        </p:nvSpPr>
        <p:spPr bwMode="auto">
          <a:xfrm>
            <a:off x="1981200" y="278742"/>
            <a:ext cx="82296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15000"/>
              </a:lnSpc>
              <a:spcBef>
                <a:spcPct val="20000"/>
              </a:spcBef>
              <a:buChar char="•"/>
              <a:defRPr sz="2400" b="1">
                <a:solidFill>
                  <a:schemeClr val="tx1"/>
                </a:solidFill>
                <a:latin typeface="Arial" charset="0"/>
                <a:ea typeface="宋体" charset="-122"/>
              </a:defRPr>
            </a:lvl1pPr>
            <a:lvl2pPr marL="742950" indent="-285750">
              <a:lnSpc>
                <a:spcPct val="115000"/>
              </a:lnSpc>
              <a:spcBef>
                <a:spcPct val="20000"/>
              </a:spcBef>
              <a:buChar char="–"/>
              <a:defRPr sz="2000" b="1">
                <a:solidFill>
                  <a:srgbClr val="0000CC"/>
                </a:solidFill>
                <a:latin typeface="Arial" charset="0"/>
                <a:ea typeface="宋体" charset="-122"/>
              </a:defRPr>
            </a:lvl2pPr>
            <a:lvl3pPr marL="1143000" indent="-228600">
              <a:lnSpc>
                <a:spcPct val="115000"/>
              </a:lnSpc>
              <a:spcBef>
                <a:spcPct val="20000"/>
              </a:spcBef>
              <a:buChar char="•"/>
              <a:defRPr sz="2400" b="1">
                <a:solidFill>
                  <a:srgbClr val="006600"/>
                </a:solidFill>
                <a:latin typeface="Arial" charset="0"/>
                <a:ea typeface="宋体" charset="-122"/>
              </a:defRPr>
            </a:lvl3pPr>
            <a:lvl4pPr marL="1600200" indent="-228600">
              <a:lnSpc>
                <a:spcPct val="115000"/>
              </a:lnSpc>
              <a:spcBef>
                <a:spcPct val="20000"/>
              </a:spcBef>
              <a:buChar char="–"/>
              <a:defRPr sz="1600" b="1">
                <a:solidFill>
                  <a:srgbClr val="CC3300"/>
                </a:solidFill>
                <a:latin typeface="Arial" charset="0"/>
                <a:ea typeface="宋体" charset="-122"/>
              </a:defRPr>
            </a:lvl4pPr>
            <a:lvl5pPr marL="2057400" indent="-228600">
              <a:lnSpc>
                <a:spcPct val="115000"/>
              </a:lnSpc>
              <a:spcBef>
                <a:spcPct val="20000"/>
              </a:spcBef>
              <a:buChar char="»"/>
              <a:defRPr sz="1500" b="1">
                <a:solidFill>
                  <a:srgbClr val="996600"/>
                </a:solidFill>
                <a:latin typeface="Arial" charset="0"/>
                <a:ea typeface="宋体"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9pPr>
          </a:lstStyle>
          <a:p>
            <a:pPr algn="ctr">
              <a:lnSpc>
                <a:spcPct val="100000"/>
              </a:lnSpc>
              <a:spcBef>
                <a:spcPct val="0"/>
              </a:spcBef>
              <a:buNone/>
            </a:pPr>
            <a:r>
              <a:rPr lang="zh-CN" altLang="en-US" sz="3200" dirty="0">
                <a:solidFill>
                  <a:srgbClr val="CC3300"/>
                </a:solidFill>
                <a:latin typeface="+mn-lt"/>
                <a:ea typeface="黑体" charset="-122"/>
              </a:rPr>
              <a:t>第二节 程序的编译与链接</a:t>
            </a:r>
            <a:endParaRPr kumimoji="1" lang="en-US" altLang="zh-CN" sz="3200" b="0" dirty="0">
              <a:solidFill>
                <a:srgbClr val="FF0000"/>
              </a:solidFill>
              <a:latin typeface="+mn-lt"/>
              <a:ea typeface="Microsoft YaHei" charset="-122"/>
              <a:cs typeface="Microsoft YaHei" charset="-122"/>
            </a:endParaRPr>
          </a:p>
          <a:p>
            <a:pPr algn="ctr">
              <a:lnSpc>
                <a:spcPct val="100000"/>
              </a:lnSpc>
              <a:spcBef>
                <a:spcPct val="0"/>
              </a:spcBef>
              <a:buFontTx/>
              <a:buNone/>
            </a:pPr>
            <a:endParaRPr lang="zh-CN" altLang="en-US" sz="3600" dirty="0">
              <a:solidFill>
                <a:srgbClr val="CC3300"/>
              </a:solidFill>
              <a:ea typeface="黑体" charset="-122"/>
            </a:endParaRPr>
          </a:p>
        </p:txBody>
      </p:sp>
      <p:sp>
        <p:nvSpPr>
          <p:cNvPr id="4" name="矩形 3">
            <a:extLst>
              <a:ext uri="{FF2B5EF4-FFF2-40B4-BE49-F238E27FC236}">
                <a16:creationId xmlns:a16="http://schemas.microsoft.com/office/drawing/2014/main" id="{0EEB0615-8743-4EFD-A491-2E98F63C9C0C}"/>
              </a:ext>
            </a:extLst>
          </p:cNvPr>
          <p:cNvSpPr/>
          <p:nvPr/>
        </p:nvSpPr>
        <p:spPr>
          <a:xfrm>
            <a:off x="1099930" y="840717"/>
            <a:ext cx="9992140" cy="5940088"/>
          </a:xfrm>
          <a:prstGeom prst="rect">
            <a:avLst/>
          </a:prstGeom>
        </p:spPr>
        <p:txBody>
          <a:bodyPr wrap="square">
            <a:spAutoFit/>
          </a:bodyPr>
          <a:lstStyle/>
          <a:p>
            <a:r>
              <a:rPr lang="zh-CN" altLang="en-US" sz="2000" dirty="0">
                <a:solidFill>
                  <a:srgbClr val="FF0000"/>
                </a:solidFill>
                <a:latin typeface="微软雅黑" panose="020B0503020204020204" pitchFamily="34" charset="-122"/>
                <a:ea typeface="微软雅黑" panose="020B0503020204020204" pitchFamily="34" charset="-122"/>
              </a:rPr>
              <a:t>在</a:t>
            </a:r>
            <a:r>
              <a:rPr lang="en-US" altLang="zh-CN" sz="2000" dirty="0">
                <a:solidFill>
                  <a:srgbClr val="FF0000"/>
                </a:solidFill>
                <a:latin typeface="微软雅黑" panose="020B0503020204020204" pitchFamily="34" charset="-122"/>
                <a:ea typeface="微软雅黑" panose="020B0503020204020204" pitchFamily="34" charset="-122"/>
              </a:rPr>
              <a:t>Linux</a:t>
            </a:r>
            <a:r>
              <a:rPr lang="zh-CN" altLang="en-US" sz="2000" dirty="0">
                <a:solidFill>
                  <a:srgbClr val="FF0000"/>
                </a:solidFill>
                <a:latin typeface="微软雅黑" panose="020B0503020204020204" pitchFamily="34" charset="-122"/>
                <a:ea typeface="微软雅黑" panose="020B0503020204020204" pitchFamily="34" charset="-122"/>
              </a:rPr>
              <a:t>用</a:t>
            </a:r>
            <a:r>
              <a:rPr lang="en-US" altLang="zh-CN" sz="2000" dirty="0" err="1">
                <a:solidFill>
                  <a:srgbClr val="FF0000"/>
                </a:solidFill>
                <a:latin typeface="微软雅黑" panose="020B0503020204020204" pitchFamily="34" charset="-122"/>
                <a:ea typeface="微软雅黑" panose="020B0503020204020204" pitchFamily="34" charset="-122"/>
              </a:rPr>
              <a:t>gcc</a:t>
            </a:r>
            <a:r>
              <a:rPr lang="zh-CN" altLang="en-US" sz="2000" dirty="0">
                <a:solidFill>
                  <a:srgbClr val="FF0000"/>
                </a:solidFill>
                <a:latin typeface="微软雅黑" panose="020B0503020204020204" pitchFamily="34" charset="-122"/>
                <a:ea typeface="微软雅黑" panose="020B0503020204020204" pitchFamily="34" charset="-122"/>
              </a:rPr>
              <a:t>分别将两段源程序编译成目标文件：</a:t>
            </a:r>
            <a:endParaRPr lang="en-US" altLang="zh-CN" sz="2000" dirty="0">
              <a:solidFill>
                <a:srgbClr val="FF0000"/>
              </a:solidFill>
              <a:latin typeface="微软雅黑" panose="020B0503020204020204" pitchFamily="34" charset="-122"/>
              <a:ea typeface="微软雅黑" panose="020B0503020204020204" pitchFamily="34" charset="-122"/>
            </a:endParaRPr>
          </a:p>
          <a:p>
            <a:r>
              <a:rPr lang="en-US" altLang="zh-CN" sz="2000" dirty="0">
                <a:solidFill>
                  <a:srgbClr val="002060"/>
                </a:solidFill>
                <a:latin typeface="微软雅黑" panose="020B0503020204020204" pitchFamily="34" charset="-122"/>
                <a:ea typeface="微软雅黑" panose="020B0503020204020204" pitchFamily="34" charset="-122"/>
              </a:rPr>
              <a:t> </a:t>
            </a:r>
            <a:r>
              <a:rPr lang="zh-CN" altLang="en-US" sz="2000" dirty="0">
                <a:solidFill>
                  <a:srgbClr val="002060"/>
                </a:solidFill>
                <a:latin typeface="微软雅黑" panose="020B0503020204020204" pitchFamily="34" charset="-122"/>
                <a:ea typeface="微软雅黑" panose="020B0503020204020204" pitchFamily="34" charset="-122"/>
              </a:rPr>
              <a:t> </a:t>
            </a:r>
            <a:r>
              <a:rPr lang="en-US" altLang="zh-CN" sz="2000" kern="0" dirty="0">
                <a:solidFill>
                  <a:srgbClr val="A01761"/>
                </a:solidFill>
                <a:latin typeface="微软雅黑" panose="020B0503020204020204" pitchFamily="34" charset="-122"/>
                <a:ea typeface="微软雅黑" panose="020B0503020204020204" pitchFamily="34" charset="-122"/>
                <a:cs typeface="宋体" panose="02010600030101010101" pitchFamily="2" charset="-122"/>
              </a:rPr>
              <a:t>$ </a:t>
            </a:r>
            <a:r>
              <a:rPr lang="en-US" altLang="zh-CN" sz="2000" kern="0" dirty="0" err="1">
                <a:solidFill>
                  <a:srgbClr val="A01761"/>
                </a:solidFill>
                <a:latin typeface="微软雅黑" panose="020B0503020204020204" pitchFamily="34" charset="-122"/>
                <a:ea typeface="微软雅黑" panose="020B0503020204020204" pitchFamily="34" charset="-122"/>
                <a:cs typeface="宋体" panose="02010600030101010101" pitchFamily="2" charset="-122"/>
              </a:rPr>
              <a:t>gcc</a:t>
            </a:r>
            <a:r>
              <a:rPr lang="en-US" altLang="zh-CN" sz="2000" kern="0" dirty="0">
                <a:solidFill>
                  <a:srgbClr val="A01761"/>
                </a:solidFill>
                <a:latin typeface="微软雅黑" panose="020B0503020204020204" pitchFamily="34" charset="-122"/>
                <a:ea typeface="微软雅黑" panose="020B0503020204020204" pitchFamily="34" charset="-122"/>
                <a:cs typeface="宋体" panose="02010600030101010101" pitchFamily="2" charset="-122"/>
              </a:rPr>
              <a:t> -c </a:t>
            </a:r>
            <a:r>
              <a:rPr lang="en-US" altLang="zh-CN" sz="2000" kern="0" dirty="0" err="1">
                <a:solidFill>
                  <a:srgbClr val="A01761"/>
                </a:solidFill>
                <a:latin typeface="微软雅黑" panose="020B0503020204020204" pitchFamily="34" charset="-122"/>
                <a:ea typeface="微软雅黑" panose="020B0503020204020204" pitchFamily="34" charset="-122"/>
                <a:cs typeface="宋体" panose="02010600030101010101" pitchFamily="2" charset="-122"/>
              </a:rPr>
              <a:t>m.c</a:t>
            </a:r>
            <a:endParaRPr lang="zh-CN" altLang="zh-CN" sz="2000" kern="100" dirty="0">
              <a:solidFill>
                <a:srgbClr val="A01761"/>
              </a:solidFill>
              <a:latin typeface="微软雅黑" panose="020B0503020204020204" pitchFamily="34" charset="-122"/>
              <a:ea typeface="微软雅黑" panose="020B0503020204020204" pitchFamily="34" charset="-122"/>
              <a:cs typeface="Times New Roman" panose="02020603050405020304" pitchFamily="18" charset="0"/>
            </a:endParaRPr>
          </a:p>
          <a:p>
            <a:r>
              <a:rPr lang="en-US" altLang="zh-CN" sz="2000" kern="0" dirty="0">
                <a:solidFill>
                  <a:srgbClr val="A01761"/>
                </a:solidFill>
                <a:latin typeface="微软雅黑" panose="020B0503020204020204" pitchFamily="34" charset="-122"/>
                <a:ea typeface="微软雅黑" panose="020B0503020204020204" pitchFamily="34" charset="-122"/>
                <a:cs typeface="宋体" panose="02010600030101010101" pitchFamily="2" charset="-122"/>
              </a:rPr>
              <a:t>  $ </a:t>
            </a:r>
            <a:r>
              <a:rPr lang="en-US" altLang="zh-CN" sz="2000" kern="0" dirty="0" err="1">
                <a:solidFill>
                  <a:srgbClr val="A01761"/>
                </a:solidFill>
                <a:latin typeface="微软雅黑" panose="020B0503020204020204" pitchFamily="34" charset="-122"/>
                <a:ea typeface="微软雅黑" panose="020B0503020204020204" pitchFamily="34" charset="-122"/>
                <a:cs typeface="宋体" panose="02010600030101010101" pitchFamily="2" charset="-122"/>
              </a:rPr>
              <a:t>gcc</a:t>
            </a:r>
            <a:r>
              <a:rPr lang="en-US" altLang="zh-CN" sz="2000" kern="0" dirty="0">
                <a:solidFill>
                  <a:srgbClr val="A01761"/>
                </a:solidFill>
                <a:latin typeface="微软雅黑" panose="020B0503020204020204" pitchFamily="34" charset="-122"/>
                <a:ea typeface="微软雅黑" panose="020B0503020204020204" pitchFamily="34" charset="-122"/>
                <a:cs typeface="宋体" panose="02010600030101010101" pitchFamily="2" charset="-122"/>
              </a:rPr>
              <a:t> -c </a:t>
            </a:r>
            <a:r>
              <a:rPr lang="en-US" altLang="zh-CN" sz="2000" kern="0" dirty="0" err="1">
                <a:solidFill>
                  <a:srgbClr val="A01761"/>
                </a:solidFill>
                <a:latin typeface="微软雅黑" panose="020B0503020204020204" pitchFamily="34" charset="-122"/>
                <a:ea typeface="微软雅黑" panose="020B0503020204020204" pitchFamily="34" charset="-122"/>
                <a:cs typeface="宋体" panose="02010600030101010101" pitchFamily="2" charset="-122"/>
              </a:rPr>
              <a:t>f.c</a:t>
            </a:r>
            <a:endParaRPr lang="en-US" altLang="zh-CN" sz="2000" kern="0" dirty="0">
              <a:solidFill>
                <a:srgbClr val="A01761"/>
              </a:solidFill>
              <a:latin typeface="微软雅黑" panose="020B0503020204020204" pitchFamily="34" charset="-122"/>
              <a:ea typeface="微软雅黑" panose="020B0503020204020204" pitchFamily="34" charset="-122"/>
              <a:cs typeface="宋体" panose="02010600030101010101" pitchFamily="2" charset="-122"/>
            </a:endParaRPr>
          </a:p>
          <a:p>
            <a:endParaRPr lang="en-US" altLang="zh-CN" sz="2000" kern="0" dirty="0">
              <a:solidFill>
                <a:srgbClr val="A01761"/>
              </a:solidFill>
              <a:latin typeface="微软雅黑" panose="020B0503020204020204" pitchFamily="34" charset="-122"/>
              <a:ea typeface="微软雅黑" panose="020B0503020204020204" pitchFamily="34" charset="-122"/>
              <a:cs typeface="Times New Roman" panose="02020603050405020304" pitchFamily="18" charset="0"/>
            </a:endParaRPr>
          </a:p>
          <a:p>
            <a:r>
              <a:rPr lang="en-US" altLang="zh-CN" sz="2000" dirty="0">
                <a:solidFill>
                  <a:srgbClr val="FF0000"/>
                </a:solidFill>
                <a:latin typeface="微软雅黑" panose="020B0503020204020204" pitchFamily="34" charset="-122"/>
                <a:ea typeface="微软雅黑" panose="020B0503020204020204" pitchFamily="34" charset="-122"/>
              </a:rPr>
              <a:t>$ </a:t>
            </a:r>
            <a:r>
              <a:rPr lang="en-US" altLang="zh-CN" sz="2000" dirty="0" err="1">
                <a:solidFill>
                  <a:srgbClr val="FF0000"/>
                </a:solidFill>
                <a:latin typeface="微软雅黑" panose="020B0503020204020204" pitchFamily="34" charset="-122"/>
                <a:ea typeface="微软雅黑" panose="020B0503020204020204" pitchFamily="34" charset="-122"/>
              </a:rPr>
              <a:t>objdump</a:t>
            </a:r>
            <a:r>
              <a:rPr lang="en-US" altLang="zh-CN" sz="2000" dirty="0">
                <a:solidFill>
                  <a:srgbClr val="FF0000"/>
                </a:solidFill>
                <a:latin typeface="微软雅黑" panose="020B0503020204020204" pitchFamily="34" charset="-122"/>
                <a:ea typeface="微软雅黑" panose="020B0503020204020204" pitchFamily="34" charset="-122"/>
              </a:rPr>
              <a:t> -x </a:t>
            </a:r>
            <a:r>
              <a:rPr lang="en-US" altLang="zh-CN" sz="2000" dirty="0" err="1">
                <a:solidFill>
                  <a:srgbClr val="FF0000"/>
                </a:solidFill>
                <a:latin typeface="微软雅黑" panose="020B0503020204020204" pitchFamily="34" charset="-122"/>
                <a:ea typeface="微软雅黑" panose="020B0503020204020204" pitchFamily="34" charset="-122"/>
              </a:rPr>
              <a:t>m.o</a:t>
            </a:r>
            <a:endParaRPr lang="zh-CN" altLang="zh-CN" sz="2000" dirty="0">
              <a:solidFill>
                <a:srgbClr val="FF0000"/>
              </a:solidFill>
              <a:latin typeface="微软雅黑" panose="020B0503020204020204" pitchFamily="34" charset="-122"/>
              <a:ea typeface="微软雅黑" panose="020B0503020204020204" pitchFamily="34" charset="-122"/>
            </a:endParaRPr>
          </a:p>
          <a:p>
            <a:r>
              <a:rPr lang="en-US" altLang="zh-CN" sz="2000" dirty="0">
                <a:solidFill>
                  <a:srgbClr val="FF0000"/>
                </a:solidFill>
                <a:latin typeface="微软雅黑" panose="020B0503020204020204" pitchFamily="34" charset="-122"/>
                <a:ea typeface="微软雅黑" panose="020B0503020204020204" pitchFamily="34" charset="-122"/>
              </a:rPr>
              <a:t>……</a:t>
            </a:r>
            <a:endParaRPr lang="zh-CN" altLang="zh-CN" sz="2000" dirty="0">
              <a:solidFill>
                <a:srgbClr val="FF0000"/>
              </a:solidFill>
              <a:latin typeface="微软雅黑" panose="020B0503020204020204" pitchFamily="34" charset="-122"/>
              <a:ea typeface="微软雅黑" panose="020B0503020204020204" pitchFamily="34" charset="-122"/>
            </a:endParaRPr>
          </a:p>
          <a:p>
            <a:r>
              <a:rPr lang="en-US" altLang="zh-CN" sz="2000" dirty="0">
                <a:solidFill>
                  <a:srgbClr val="FF0000"/>
                </a:solidFill>
                <a:latin typeface="微软雅黑" panose="020B0503020204020204" pitchFamily="34" charset="-122"/>
                <a:ea typeface="微软雅黑" panose="020B0503020204020204" pitchFamily="34" charset="-122"/>
              </a:rPr>
              <a:t>SYMBOL TABLE:</a:t>
            </a:r>
            <a:endParaRPr lang="zh-CN" altLang="zh-CN" sz="2000" dirty="0">
              <a:solidFill>
                <a:srgbClr val="FF0000"/>
              </a:solidFill>
              <a:latin typeface="微软雅黑" panose="020B0503020204020204" pitchFamily="34" charset="-122"/>
              <a:ea typeface="微软雅黑" panose="020B0503020204020204" pitchFamily="34" charset="-122"/>
            </a:endParaRPr>
          </a:p>
          <a:p>
            <a:r>
              <a:rPr lang="en-US" altLang="zh-CN" sz="2000" dirty="0">
                <a:solidFill>
                  <a:srgbClr val="FF0000"/>
                </a:solidFill>
                <a:latin typeface="微软雅黑" panose="020B0503020204020204" pitchFamily="34" charset="-122"/>
                <a:ea typeface="微软雅黑" panose="020B0503020204020204" pitchFamily="34" charset="-122"/>
              </a:rPr>
              <a:t>……</a:t>
            </a:r>
            <a:endParaRPr lang="zh-CN" altLang="zh-CN" sz="2000" dirty="0">
              <a:solidFill>
                <a:srgbClr val="FF0000"/>
              </a:solidFill>
              <a:latin typeface="微软雅黑" panose="020B0503020204020204" pitchFamily="34" charset="-122"/>
              <a:ea typeface="微软雅黑" panose="020B0503020204020204" pitchFamily="34" charset="-122"/>
            </a:endParaRPr>
          </a:p>
          <a:p>
            <a:r>
              <a:rPr lang="en-US" altLang="zh-CN" sz="2000" dirty="0">
                <a:solidFill>
                  <a:srgbClr val="FF0000"/>
                </a:solidFill>
                <a:latin typeface="微软雅黑" panose="020B0503020204020204" pitchFamily="34" charset="-122"/>
                <a:ea typeface="微软雅黑" panose="020B0503020204020204" pitchFamily="34" charset="-122"/>
              </a:rPr>
              <a:t>00000000 g      O .data  00000004 </a:t>
            </a:r>
            <a:r>
              <a:rPr lang="en-US" altLang="zh-CN" sz="2000" dirty="0" err="1">
                <a:solidFill>
                  <a:srgbClr val="FF0000"/>
                </a:solidFill>
                <a:latin typeface="微软雅黑" panose="020B0503020204020204" pitchFamily="34" charset="-122"/>
                <a:ea typeface="微软雅黑" panose="020B0503020204020204" pitchFamily="34" charset="-122"/>
              </a:rPr>
              <a:t>i</a:t>
            </a:r>
            <a:endParaRPr lang="zh-CN" altLang="zh-CN" sz="2000" dirty="0">
              <a:solidFill>
                <a:srgbClr val="FF0000"/>
              </a:solidFill>
              <a:latin typeface="微软雅黑" panose="020B0503020204020204" pitchFamily="34" charset="-122"/>
              <a:ea typeface="微软雅黑" panose="020B0503020204020204" pitchFamily="34" charset="-122"/>
            </a:endParaRPr>
          </a:p>
          <a:p>
            <a:r>
              <a:rPr lang="en-US" altLang="zh-CN" sz="2000" dirty="0">
                <a:solidFill>
                  <a:srgbClr val="FF0000"/>
                </a:solidFill>
                <a:latin typeface="微软雅黑" panose="020B0503020204020204" pitchFamily="34" charset="-122"/>
                <a:ea typeface="微软雅黑" panose="020B0503020204020204" pitchFamily="34" charset="-122"/>
              </a:rPr>
              <a:t>00000004 g      O .data  00000004 j</a:t>
            </a:r>
            <a:endParaRPr lang="zh-CN" altLang="zh-CN" sz="2000" dirty="0">
              <a:solidFill>
                <a:srgbClr val="FF0000"/>
              </a:solidFill>
              <a:latin typeface="微软雅黑" panose="020B0503020204020204" pitchFamily="34" charset="-122"/>
              <a:ea typeface="微软雅黑" panose="020B0503020204020204" pitchFamily="34" charset="-122"/>
            </a:endParaRPr>
          </a:p>
          <a:p>
            <a:r>
              <a:rPr lang="en-US" altLang="zh-CN" sz="2000" dirty="0">
                <a:solidFill>
                  <a:srgbClr val="FF0000"/>
                </a:solidFill>
                <a:latin typeface="微软雅黑" panose="020B0503020204020204" pitchFamily="34" charset="-122"/>
                <a:ea typeface="微软雅黑" panose="020B0503020204020204" pitchFamily="34" charset="-122"/>
              </a:rPr>
              <a:t>00000000 g      F .text  00000021 main</a:t>
            </a:r>
            <a:endParaRPr lang="zh-CN" altLang="zh-CN" sz="2000" dirty="0">
              <a:solidFill>
                <a:srgbClr val="FF0000"/>
              </a:solidFill>
              <a:latin typeface="微软雅黑" panose="020B0503020204020204" pitchFamily="34" charset="-122"/>
              <a:ea typeface="微软雅黑" panose="020B0503020204020204" pitchFamily="34" charset="-122"/>
            </a:endParaRPr>
          </a:p>
          <a:p>
            <a:r>
              <a:rPr lang="en-US" altLang="zh-CN" sz="2000" dirty="0">
                <a:solidFill>
                  <a:srgbClr val="FF0000"/>
                </a:solidFill>
                <a:latin typeface="微软雅黑" panose="020B0503020204020204" pitchFamily="34" charset="-122"/>
                <a:ea typeface="微软雅黑" panose="020B0503020204020204" pitchFamily="34" charset="-122"/>
              </a:rPr>
              <a:t>00000000         *UND*  00000000 sum</a:t>
            </a:r>
            <a:endParaRPr lang="zh-CN" altLang="zh-CN" sz="2000" dirty="0">
              <a:solidFill>
                <a:srgbClr val="FF0000"/>
              </a:solidFill>
              <a:latin typeface="微软雅黑" panose="020B0503020204020204" pitchFamily="34" charset="-122"/>
              <a:ea typeface="微软雅黑" panose="020B0503020204020204" pitchFamily="34" charset="-122"/>
            </a:endParaRPr>
          </a:p>
          <a:p>
            <a:r>
              <a:rPr lang="en-US" altLang="zh-CN" sz="2000" dirty="0">
                <a:solidFill>
                  <a:srgbClr val="FF0000"/>
                </a:solidFill>
                <a:latin typeface="微软雅黑" panose="020B0503020204020204" pitchFamily="34" charset="-122"/>
                <a:ea typeface="微软雅黑" panose="020B0503020204020204" pitchFamily="34" charset="-122"/>
              </a:rPr>
              <a:t>RELOCATION RECORDS FOR [.text]:</a:t>
            </a:r>
            <a:endParaRPr lang="zh-CN" altLang="zh-CN" sz="2000" dirty="0">
              <a:solidFill>
                <a:srgbClr val="FF0000"/>
              </a:solidFill>
              <a:latin typeface="微软雅黑" panose="020B0503020204020204" pitchFamily="34" charset="-122"/>
              <a:ea typeface="微软雅黑" panose="020B0503020204020204" pitchFamily="34" charset="-122"/>
            </a:endParaRPr>
          </a:p>
          <a:p>
            <a:r>
              <a:rPr lang="en-US" altLang="zh-CN" sz="2000" dirty="0">
                <a:solidFill>
                  <a:srgbClr val="FF0000"/>
                </a:solidFill>
                <a:latin typeface="微软雅黑" panose="020B0503020204020204" pitchFamily="34" charset="-122"/>
                <a:ea typeface="微软雅黑" panose="020B0503020204020204" pitchFamily="34" charset="-122"/>
              </a:rPr>
              <a:t>OFFSET   TYPE              VALUE</a:t>
            </a:r>
            <a:endParaRPr lang="zh-CN" altLang="zh-CN" sz="2000" dirty="0">
              <a:solidFill>
                <a:srgbClr val="FF0000"/>
              </a:solidFill>
              <a:latin typeface="微软雅黑" panose="020B0503020204020204" pitchFamily="34" charset="-122"/>
              <a:ea typeface="微软雅黑" panose="020B0503020204020204" pitchFamily="34" charset="-122"/>
            </a:endParaRPr>
          </a:p>
          <a:p>
            <a:r>
              <a:rPr lang="en-US" altLang="zh-CN" sz="2000" dirty="0">
                <a:solidFill>
                  <a:srgbClr val="FF0000"/>
                </a:solidFill>
                <a:latin typeface="微软雅黑" panose="020B0503020204020204" pitchFamily="34" charset="-122"/>
                <a:ea typeface="微软雅黑" panose="020B0503020204020204" pitchFamily="34" charset="-122"/>
              </a:rPr>
              <a:t>00000007 R_386_32          j</a:t>
            </a:r>
            <a:endParaRPr lang="zh-CN" altLang="zh-CN" sz="2000" dirty="0">
              <a:solidFill>
                <a:srgbClr val="FF0000"/>
              </a:solidFill>
              <a:latin typeface="微软雅黑" panose="020B0503020204020204" pitchFamily="34" charset="-122"/>
              <a:ea typeface="微软雅黑" panose="020B0503020204020204" pitchFamily="34" charset="-122"/>
            </a:endParaRPr>
          </a:p>
          <a:p>
            <a:r>
              <a:rPr lang="en-US" altLang="zh-CN" sz="2000" dirty="0">
                <a:solidFill>
                  <a:srgbClr val="FF0000"/>
                </a:solidFill>
                <a:latin typeface="微软雅黑" panose="020B0503020204020204" pitchFamily="34" charset="-122"/>
                <a:ea typeface="微软雅黑" panose="020B0503020204020204" pitchFamily="34" charset="-122"/>
              </a:rPr>
              <a:t>0000000d R_386_32          </a:t>
            </a:r>
            <a:r>
              <a:rPr lang="en-US" altLang="zh-CN" sz="2000" dirty="0" err="1">
                <a:solidFill>
                  <a:srgbClr val="FF0000"/>
                </a:solidFill>
                <a:latin typeface="微软雅黑" panose="020B0503020204020204" pitchFamily="34" charset="-122"/>
                <a:ea typeface="微软雅黑" panose="020B0503020204020204" pitchFamily="34" charset="-122"/>
              </a:rPr>
              <a:t>i</a:t>
            </a:r>
            <a:endParaRPr lang="zh-CN" altLang="zh-CN" sz="2000" dirty="0">
              <a:solidFill>
                <a:srgbClr val="FF0000"/>
              </a:solidFill>
              <a:latin typeface="微软雅黑" panose="020B0503020204020204" pitchFamily="34" charset="-122"/>
              <a:ea typeface="微软雅黑" panose="020B0503020204020204" pitchFamily="34" charset="-122"/>
            </a:endParaRPr>
          </a:p>
          <a:p>
            <a:r>
              <a:rPr lang="en-US" altLang="zh-CN" sz="2000" dirty="0">
                <a:solidFill>
                  <a:srgbClr val="FF0000"/>
                </a:solidFill>
                <a:latin typeface="微软雅黑" panose="020B0503020204020204" pitchFamily="34" charset="-122"/>
                <a:ea typeface="微软雅黑" panose="020B0503020204020204" pitchFamily="34" charset="-122"/>
              </a:rPr>
              <a:t>00000013 R_386_PC32      sum</a:t>
            </a:r>
            <a:endParaRPr lang="zh-CN" altLang="zh-CN" sz="2000" dirty="0">
              <a:solidFill>
                <a:srgbClr val="FF0000"/>
              </a:solidFill>
              <a:latin typeface="微软雅黑" panose="020B0503020204020204" pitchFamily="34" charset="-122"/>
              <a:ea typeface="微软雅黑" panose="020B0503020204020204" pitchFamily="34" charset="-122"/>
            </a:endParaRPr>
          </a:p>
          <a:p>
            <a:endParaRPr lang="zh-CN" altLang="zh-CN" sz="2000" kern="1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a:p>
            <a:endParaRPr lang="zh-CN" altLang="zh-CN" sz="2000"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260317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4"/>
          <p:cNvSpPr>
            <a:spLocks noChangeArrowheads="1"/>
          </p:cNvSpPr>
          <p:nvPr/>
        </p:nvSpPr>
        <p:spPr bwMode="auto">
          <a:xfrm>
            <a:off x="1981200" y="278742"/>
            <a:ext cx="82296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15000"/>
              </a:lnSpc>
              <a:spcBef>
                <a:spcPct val="20000"/>
              </a:spcBef>
              <a:buChar char="•"/>
              <a:defRPr sz="2400" b="1">
                <a:solidFill>
                  <a:schemeClr val="tx1"/>
                </a:solidFill>
                <a:latin typeface="Arial" charset="0"/>
                <a:ea typeface="宋体" charset="-122"/>
              </a:defRPr>
            </a:lvl1pPr>
            <a:lvl2pPr marL="742950" indent="-285750">
              <a:lnSpc>
                <a:spcPct val="115000"/>
              </a:lnSpc>
              <a:spcBef>
                <a:spcPct val="20000"/>
              </a:spcBef>
              <a:buChar char="–"/>
              <a:defRPr sz="2000" b="1">
                <a:solidFill>
                  <a:srgbClr val="0000CC"/>
                </a:solidFill>
                <a:latin typeface="Arial" charset="0"/>
                <a:ea typeface="宋体" charset="-122"/>
              </a:defRPr>
            </a:lvl2pPr>
            <a:lvl3pPr marL="1143000" indent="-228600">
              <a:lnSpc>
                <a:spcPct val="115000"/>
              </a:lnSpc>
              <a:spcBef>
                <a:spcPct val="20000"/>
              </a:spcBef>
              <a:buChar char="•"/>
              <a:defRPr sz="2400" b="1">
                <a:solidFill>
                  <a:srgbClr val="006600"/>
                </a:solidFill>
                <a:latin typeface="Arial" charset="0"/>
                <a:ea typeface="宋体" charset="-122"/>
              </a:defRPr>
            </a:lvl3pPr>
            <a:lvl4pPr marL="1600200" indent="-228600">
              <a:lnSpc>
                <a:spcPct val="115000"/>
              </a:lnSpc>
              <a:spcBef>
                <a:spcPct val="20000"/>
              </a:spcBef>
              <a:buChar char="–"/>
              <a:defRPr sz="1600" b="1">
                <a:solidFill>
                  <a:srgbClr val="CC3300"/>
                </a:solidFill>
                <a:latin typeface="Arial" charset="0"/>
                <a:ea typeface="宋体" charset="-122"/>
              </a:defRPr>
            </a:lvl4pPr>
            <a:lvl5pPr marL="2057400" indent="-228600">
              <a:lnSpc>
                <a:spcPct val="115000"/>
              </a:lnSpc>
              <a:spcBef>
                <a:spcPct val="20000"/>
              </a:spcBef>
              <a:buChar char="»"/>
              <a:defRPr sz="1500" b="1">
                <a:solidFill>
                  <a:srgbClr val="996600"/>
                </a:solidFill>
                <a:latin typeface="Arial" charset="0"/>
                <a:ea typeface="宋体"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9pPr>
          </a:lstStyle>
          <a:p>
            <a:pPr algn="ctr">
              <a:lnSpc>
                <a:spcPct val="100000"/>
              </a:lnSpc>
              <a:spcBef>
                <a:spcPct val="0"/>
              </a:spcBef>
              <a:buNone/>
            </a:pPr>
            <a:r>
              <a:rPr lang="zh-CN" altLang="en-US" sz="3200" dirty="0">
                <a:solidFill>
                  <a:srgbClr val="CC3300"/>
                </a:solidFill>
                <a:latin typeface="+mn-lt"/>
                <a:ea typeface="黑体" charset="-122"/>
              </a:rPr>
              <a:t>第二节 程序的编译与链接</a:t>
            </a:r>
            <a:endParaRPr kumimoji="1" lang="en-US" altLang="zh-CN" sz="3200" b="0" dirty="0">
              <a:solidFill>
                <a:srgbClr val="FF0000"/>
              </a:solidFill>
              <a:latin typeface="+mn-lt"/>
              <a:ea typeface="Microsoft YaHei" charset="-122"/>
              <a:cs typeface="Microsoft YaHei" charset="-122"/>
            </a:endParaRPr>
          </a:p>
          <a:p>
            <a:pPr algn="ctr">
              <a:lnSpc>
                <a:spcPct val="100000"/>
              </a:lnSpc>
              <a:spcBef>
                <a:spcPct val="0"/>
              </a:spcBef>
              <a:buFontTx/>
              <a:buNone/>
            </a:pPr>
            <a:endParaRPr lang="zh-CN" altLang="en-US" sz="3600" dirty="0">
              <a:solidFill>
                <a:srgbClr val="CC3300"/>
              </a:solidFill>
              <a:ea typeface="黑体" charset="-122"/>
            </a:endParaRPr>
          </a:p>
        </p:txBody>
      </p:sp>
      <p:sp>
        <p:nvSpPr>
          <p:cNvPr id="4" name="矩形 3">
            <a:extLst>
              <a:ext uri="{FF2B5EF4-FFF2-40B4-BE49-F238E27FC236}">
                <a16:creationId xmlns:a16="http://schemas.microsoft.com/office/drawing/2014/main" id="{0EEB0615-8743-4EFD-A491-2E98F63C9C0C}"/>
              </a:ext>
            </a:extLst>
          </p:cNvPr>
          <p:cNvSpPr/>
          <p:nvPr/>
        </p:nvSpPr>
        <p:spPr>
          <a:xfrm>
            <a:off x="1099930" y="840717"/>
            <a:ext cx="9992140" cy="4192943"/>
          </a:xfrm>
          <a:prstGeom prst="rect">
            <a:avLst/>
          </a:prstGeom>
        </p:spPr>
        <p:txBody>
          <a:bodyPr wrap="square">
            <a:spAutoFit/>
          </a:bodyPr>
          <a:lstStyle/>
          <a:p>
            <a:pPr>
              <a:lnSpc>
                <a:spcPct val="150000"/>
              </a:lnSpc>
            </a:pPr>
            <a:r>
              <a:rPr lang="zh-CN" altLang="en-US" sz="2000" dirty="0">
                <a:latin typeface="微软雅黑" panose="020B0503020204020204" pitchFamily="34" charset="-122"/>
                <a:ea typeface="微软雅黑" panose="020B0503020204020204" pitchFamily="34" charset="-122"/>
              </a:rPr>
              <a:t>      </a:t>
            </a:r>
            <a:r>
              <a:rPr lang="zh-CN" altLang="en-US" sz="2000" dirty="0">
                <a:solidFill>
                  <a:srgbClr val="FF0000"/>
                </a:solidFill>
                <a:latin typeface="微软雅黑" panose="020B0503020204020204" pitchFamily="34" charset="-122"/>
                <a:ea typeface="微软雅黑" panose="020B0503020204020204" pitchFamily="34" charset="-122"/>
              </a:rPr>
              <a:t>符号表里面的</a:t>
            </a:r>
            <a:r>
              <a:rPr lang="en-US" altLang="zh-CN" sz="2000" dirty="0">
                <a:solidFill>
                  <a:srgbClr val="FF0000"/>
                </a:solidFill>
                <a:latin typeface="微软雅黑" panose="020B0503020204020204" pitchFamily="34" charset="-122"/>
                <a:ea typeface="微软雅黑" panose="020B0503020204020204" pitchFamily="34" charset="-122"/>
              </a:rPr>
              <a:t>sum</a:t>
            </a:r>
            <a:r>
              <a:rPr lang="zh-CN" altLang="en-US" sz="2000" dirty="0">
                <a:solidFill>
                  <a:srgbClr val="FF0000"/>
                </a:solidFill>
                <a:latin typeface="微软雅黑" panose="020B0503020204020204" pitchFamily="34" charset="-122"/>
                <a:ea typeface="微软雅黑" panose="020B0503020204020204" pitchFamily="34" charset="-122"/>
              </a:rPr>
              <a:t>被标记为</a:t>
            </a:r>
            <a:r>
              <a:rPr lang="en-US" altLang="zh-CN" sz="2000" dirty="0">
                <a:solidFill>
                  <a:srgbClr val="FF0000"/>
                </a:solidFill>
                <a:latin typeface="微软雅黑" panose="020B0503020204020204" pitchFamily="34" charset="-122"/>
                <a:ea typeface="微软雅黑" panose="020B0503020204020204" pitchFamily="34" charset="-122"/>
              </a:rPr>
              <a:t>UND</a:t>
            </a:r>
            <a:r>
              <a:rPr lang="zh-CN" altLang="en-US" sz="2000" dirty="0">
                <a:solidFill>
                  <a:srgbClr val="FF0000"/>
                </a:solidFill>
                <a:latin typeface="微软雅黑" panose="020B0503020204020204" pitchFamily="34" charset="-122"/>
                <a:ea typeface="微软雅黑" panose="020B0503020204020204" pitchFamily="34" charset="-122"/>
              </a:rPr>
              <a:t>（</a:t>
            </a:r>
            <a:r>
              <a:rPr lang="en-US" altLang="zh-CN" sz="2000" dirty="0">
                <a:solidFill>
                  <a:srgbClr val="FF0000"/>
                </a:solidFill>
                <a:latin typeface="微软雅黑" panose="020B0503020204020204" pitchFamily="34" charset="-122"/>
                <a:ea typeface="微软雅黑" panose="020B0503020204020204" pitchFamily="34" charset="-122"/>
              </a:rPr>
              <a:t>undefined</a:t>
            </a:r>
            <a:r>
              <a:rPr lang="zh-CN" altLang="en-US" sz="2000" dirty="0">
                <a:solidFill>
                  <a:srgbClr val="FF0000"/>
                </a:solidFill>
                <a:latin typeface="微软雅黑" panose="020B0503020204020204" pitchFamily="34" charset="-122"/>
                <a:ea typeface="微软雅黑" panose="020B0503020204020204" pitchFamily="34" charset="-122"/>
              </a:rPr>
              <a:t>），也就是在</a:t>
            </a:r>
            <a:r>
              <a:rPr lang="en-US" altLang="zh-CN" sz="2000" dirty="0" err="1">
                <a:solidFill>
                  <a:srgbClr val="FF0000"/>
                </a:solidFill>
                <a:latin typeface="微软雅黑" panose="020B0503020204020204" pitchFamily="34" charset="-122"/>
                <a:ea typeface="微软雅黑" panose="020B0503020204020204" pitchFamily="34" charset="-122"/>
              </a:rPr>
              <a:t>m.o</a:t>
            </a:r>
            <a:r>
              <a:rPr lang="zh-CN" altLang="en-US" sz="2000" dirty="0">
                <a:solidFill>
                  <a:srgbClr val="FF0000"/>
                </a:solidFill>
                <a:latin typeface="微软雅黑" panose="020B0503020204020204" pitchFamily="34" charset="-122"/>
                <a:ea typeface="微软雅黑" panose="020B0503020204020204" pitchFamily="34" charset="-122"/>
              </a:rPr>
              <a:t>中没有定义，所以将来要通过</a:t>
            </a:r>
            <a:r>
              <a:rPr lang="en-US" altLang="zh-CN" sz="2000" dirty="0" err="1">
                <a:solidFill>
                  <a:srgbClr val="FF0000"/>
                </a:solidFill>
                <a:latin typeface="微软雅黑" panose="020B0503020204020204" pitchFamily="34" charset="-122"/>
                <a:ea typeface="微软雅黑" panose="020B0503020204020204" pitchFamily="34" charset="-122"/>
              </a:rPr>
              <a:t>ld</a:t>
            </a:r>
            <a:r>
              <a:rPr lang="zh-CN" altLang="en-US" sz="2000" dirty="0">
                <a:solidFill>
                  <a:srgbClr val="FF0000"/>
                </a:solidFill>
                <a:latin typeface="微软雅黑" panose="020B0503020204020204" pitchFamily="34" charset="-122"/>
                <a:ea typeface="微软雅黑" panose="020B0503020204020204" pitchFamily="34" charset="-122"/>
              </a:rPr>
              <a:t>（</a:t>
            </a:r>
            <a:r>
              <a:rPr lang="en-US" altLang="zh-CN" sz="2000" dirty="0">
                <a:solidFill>
                  <a:srgbClr val="FF0000"/>
                </a:solidFill>
                <a:latin typeface="微软雅黑" panose="020B0503020204020204" pitchFamily="34" charset="-122"/>
                <a:ea typeface="微软雅黑" panose="020B0503020204020204" pitchFamily="34" charset="-122"/>
              </a:rPr>
              <a:t>Linux</a:t>
            </a:r>
            <a:r>
              <a:rPr lang="zh-CN" altLang="en-US" sz="2000" dirty="0">
                <a:solidFill>
                  <a:srgbClr val="FF0000"/>
                </a:solidFill>
                <a:latin typeface="微软雅黑" panose="020B0503020204020204" pitchFamily="34" charset="-122"/>
                <a:ea typeface="微软雅黑" panose="020B0503020204020204" pitchFamily="34" charset="-122"/>
              </a:rPr>
              <a:t>下的链接器）的符号解析功能到别的模块中去查找是否存在函数</a:t>
            </a:r>
            <a:r>
              <a:rPr lang="en-US" altLang="zh-CN" sz="2000" dirty="0">
                <a:solidFill>
                  <a:srgbClr val="FF0000"/>
                </a:solidFill>
                <a:latin typeface="微软雅黑" panose="020B0503020204020204" pitchFamily="34" charset="-122"/>
                <a:ea typeface="微软雅黑" panose="020B0503020204020204" pitchFamily="34" charset="-122"/>
              </a:rPr>
              <a:t>sum</a:t>
            </a:r>
            <a:r>
              <a:rPr lang="zh-CN" altLang="en-US" sz="2000" dirty="0">
                <a:solidFill>
                  <a:srgbClr val="FF0000"/>
                </a:solidFill>
                <a:latin typeface="微软雅黑" panose="020B0503020204020204" pitchFamily="34" charset="-122"/>
                <a:ea typeface="微软雅黑" panose="020B0503020204020204" pitchFamily="34" charset="-122"/>
              </a:rPr>
              <a:t>的定义。另外，在重定位表中有三条记录，指出了在重定位过程中代码段中三处需要修改的位置，分别位于</a:t>
            </a:r>
            <a:r>
              <a:rPr lang="en-US" altLang="zh-CN" sz="2000" dirty="0">
                <a:solidFill>
                  <a:srgbClr val="FF0000"/>
                </a:solidFill>
                <a:latin typeface="微软雅黑" panose="020B0503020204020204" pitchFamily="34" charset="-122"/>
                <a:ea typeface="微软雅黑" panose="020B0503020204020204" pitchFamily="34" charset="-122"/>
              </a:rPr>
              <a:t>7</a:t>
            </a:r>
            <a:r>
              <a:rPr lang="zh-CN" altLang="en-US" sz="2000" dirty="0">
                <a:solidFill>
                  <a:srgbClr val="FF0000"/>
                </a:solidFill>
                <a:latin typeface="微软雅黑" panose="020B0503020204020204" pitchFamily="34" charset="-122"/>
                <a:ea typeface="微软雅黑" panose="020B0503020204020204" pitchFamily="34" charset="-122"/>
              </a:rPr>
              <a:t>、</a:t>
            </a:r>
            <a:r>
              <a:rPr lang="en-US" altLang="zh-CN" sz="2000" dirty="0">
                <a:solidFill>
                  <a:srgbClr val="FF0000"/>
                </a:solidFill>
                <a:latin typeface="微软雅黑" panose="020B0503020204020204" pitchFamily="34" charset="-122"/>
                <a:ea typeface="微软雅黑" panose="020B0503020204020204" pitchFamily="34" charset="-122"/>
              </a:rPr>
              <a:t>d</a:t>
            </a:r>
            <a:r>
              <a:rPr lang="zh-CN" altLang="en-US" sz="2000" dirty="0">
                <a:solidFill>
                  <a:srgbClr val="FF0000"/>
                </a:solidFill>
                <a:latin typeface="微软雅黑" panose="020B0503020204020204" pitchFamily="34" charset="-122"/>
                <a:ea typeface="微软雅黑" panose="020B0503020204020204" pitchFamily="34" charset="-122"/>
              </a:rPr>
              <a:t>和</a:t>
            </a:r>
            <a:r>
              <a:rPr lang="en-US" altLang="zh-CN" sz="2000" dirty="0">
                <a:solidFill>
                  <a:srgbClr val="FF0000"/>
                </a:solidFill>
                <a:latin typeface="微软雅黑" panose="020B0503020204020204" pitchFamily="34" charset="-122"/>
                <a:ea typeface="微软雅黑" panose="020B0503020204020204" pitchFamily="34" charset="-122"/>
              </a:rPr>
              <a:t>13</a:t>
            </a:r>
            <a:r>
              <a:rPr lang="zh-CN" altLang="en-US" sz="2000" dirty="0">
                <a:solidFill>
                  <a:srgbClr val="FF0000"/>
                </a:solidFill>
                <a:latin typeface="微软雅黑" panose="020B0503020204020204" pitchFamily="34" charset="-122"/>
                <a:ea typeface="微软雅黑" panose="020B0503020204020204" pitchFamily="34" charset="-122"/>
              </a:rPr>
              <a:t>。</a:t>
            </a:r>
            <a:endParaRPr lang="en-US" altLang="zh-CN" sz="2000" dirty="0">
              <a:solidFill>
                <a:srgbClr val="FF0000"/>
              </a:solidFill>
              <a:latin typeface="微软雅黑" panose="020B0503020204020204" pitchFamily="34" charset="-122"/>
              <a:ea typeface="微软雅黑" panose="020B0503020204020204" pitchFamily="34" charset="-122"/>
            </a:endParaRPr>
          </a:p>
          <a:p>
            <a:pPr>
              <a:lnSpc>
                <a:spcPct val="150000"/>
              </a:lnSpc>
            </a:pPr>
            <a:r>
              <a:rPr lang="zh-CN" altLang="en-US" sz="2000" dirty="0">
                <a:solidFill>
                  <a:srgbClr val="FF0000"/>
                </a:solidFill>
                <a:latin typeface="微软雅黑" panose="020B0503020204020204" pitchFamily="34" charset="-122"/>
                <a:ea typeface="微软雅黑" panose="020B0503020204020204" pitchFamily="34" charset="-122"/>
              </a:rPr>
              <a:t>     以</a:t>
            </a:r>
            <a:r>
              <a:rPr lang="en-US" altLang="zh-CN" sz="2000" dirty="0">
                <a:solidFill>
                  <a:srgbClr val="FF0000"/>
                </a:solidFill>
                <a:latin typeface="微软雅黑" panose="020B0503020204020204" pitchFamily="34" charset="-122"/>
                <a:ea typeface="微软雅黑" panose="020B0503020204020204" pitchFamily="34" charset="-122"/>
              </a:rPr>
              <a:t>sum</a:t>
            </a:r>
            <a:r>
              <a:rPr lang="zh-CN" altLang="en-US" sz="2000" dirty="0">
                <a:solidFill>
                  <a:srgbClr val="FF0000"/>
                </a:solidFill>
                <a:latin typeface="微软雅黑" panose="020B0503020204020204" pitchFamily="34" charset="-122"/>
                <a:ea typeface="微软雅黑" panose="020B0503020204020204" pitchFamily="34" charset="-122"/>
              </a:rPr>
              <a:t>为例，对函数</a:t>
            </a:r>
            <a:r>
              <a:rPr lang="en-US" altLang="zh-CN" sz="2000" dirty="0">
                <a:solidFill>
                  <a:srgbClr val="FF0000"/>
                </a:solidFill>
                <a:latin typeface="微软雅黑" panose="020B0503020204020204" pitchFamily="34" charset="-122"/>
                <a:ea typeface="微软雅黑" panose="020B0503020204020204" pitchFamily="34" charset="-122"/>
              </a:rPr>
              <a:t>sum</a:t>
            </a:r>
            <a:r>
              <a:rPr lang="zh-CN" altLang="en-US" sz="2000" dirty="0">
                <a:solidFill>
                  <a:srgbClr val="FF0000"/>
                </a:solidFill>
                <a:latin typeface="微软雅黑" panose="020B0503020204020204" pitchFamily="34" charset="-122"/>
                <a:ea typeface="微软雅黑" panose="020B0503020204020204" pitchFamily="34" charset="-122"/>
              </a:rPr>
              <a:t>的调用是通过</a:t>
            </a:r>
            <a:r>
              <a:rPr lang="en-US" altLang="zh-CN" sz="2000" dirty="0">
                <a:solidFill>
                  <a:srgbClr val="FF0000"/>
                </a:solidFill>
                <a:latin typeface="微软雅黑" panose="020B0503020204020204" pitchFamily="34" charset="-122"/>
                <a:ea typeface="微软雅黑" panose="020B0503020204020204" pitchFamily="34" charset="-122"/>
              </a:rPr>
              <a:t>call</a:t>
            </a:r>
            <a:r>
              <a:rPr lang="zh-CN" altLang="en-US" sz="2000" dirty="0">
                <a:solidFill>
                  <a:srgbClr val="FF0000"/>
                </a:solidFill>
                <a:latin typeface="微软雅黑" panose="020B0503020204020204" pitchFamily="34" charset="-122"/>
                <a:ea typeface="微软雅黑" panose="020B0503020204020204" pitchFamily="34" charset="-122"/>
              </a:rPr>
              <a:t>指令实现的，使用</a:t>
            </a:r>
            <a:r>
              <a:rPr lang="en-US" altLang="zh-CN" sz="2000" dirty="0">
                <a:solidFill>
                  <a:srgbClr val="FF0000"/>
                </a:solidFill>
                <a:latin typeface="微软雅黑" panose="020B0503020204020204" pitchFamily="34" charset="-122"/>
                <a:ea typeface="微软雅黑" panose="020B0503020204020204" pitchFamily="34" charset="-122"/>
              </a:rPr>
              <a:t>IP</a:t>
            </a:r>
            <a:r>
              <a:rPr lang="zh-CN" altLang="en-US" sz="2000" dirty="0">
                <a:solidFill>
                  <a:srgbClr val="FF0000"/>
                </a:solidFill>
                <a:latin typeface="微软雅黑" panose="020B0503020204020204" pitchFamily="34" charset="-122"/>
                <a:ea typeface="微软雅黑" panose="020B0503020204020204" pitchFamily="34" charset="-122"/>
              </a:rPr>
              <a:t>相对寻址方式。可以看到，在目标文件</a:t>
            </a:r>
            <a:r>
              <a:rPr lang="en-US" altLang="zh-CN" sz="2000" dirty="0" err="1">
                <a:solidFill>
                  <a:srgbClr val="FF0000"/>
                </a:solidFill>
                <a:latin typeface="微软雅黑" panose="020B0503020204020204" pitchFamily="34" charset="-122"/>
                <a:ea typeface="微软雅黑" panose="020B0503020204020204" pitchFamily="34" charset="-122"/>
              </a:rPr>
              <a:t>m.o</a:t>
            </a:r>
            <a:r>
              <a:rPr lang="zh-CN" altLang="en-US" sz="2000" dirty="0">
                <a:solidFill>
                  <a:srgbClr val="FF0000"/>
                </a:solidFill>
                <a:latin typeface="微软雅黑" panose="020B0503020204020204" pitchFamily="34" charset="-122"/>
                <a:ea typeface="微软雅黑" panose="020B0503020204020204" pitchFamily="34" charset="-122"/>
              </a:rPr>
              <a:t>中，</a:t>
            </a:r>
            <a:r>
              <a:rPr lang="en-US" altLang="zh-CN" sz="2000" dirty="0">
                <a:solidFill>
                  <a:srgbClr val="FF0000"/>
                </a:solidFill>
                <a:latin typeface="微软雅黑" panose="020B0503020204020204" pitchFamily="34" charset="-122"/>
                <a:ea typeface="微软雅黑" panose="020B0503020204020204" pitchFamily="34" charset="-122"/>
              </a:rPr>
              <a:t>call</a:t>
            </a:r>
            <a:r>
              <a:rPr lang="zh-CN" altLang="en-US" sz="2000" dirty="0">
                <a:solidFill>
                  <a:srgbClr val="FF0000"/>
                </a:solidFill>
                <a:latin typeface="微软雅黑" panose="020B0503020204020204" pitchFamily="34" charset="-122"/>
                <a:ea typeface="微软雅黑" panose="020B0503020204020204" pitchFamily="34" charset="-122"/>
              </a:rPr>
              <a:t>指令位于从零开始的相对地址</a:t>
            </a:r>
            <a:r>
              <a:rPr lang="en-US" altLang="zh-CN" sz="2000" dirty="0">
                <a:solidFill>
                  <a:srgbClr val="FF0000"/>
                </a:solidFill>
                <a:latin typeface="微软雅黑" panose="020B0503020204020204" pitchFamily="34" charset="-122"/>
                <a:ea typeface="微软雅黑" panose="020B0503020204020204" pitchFamily="34" charset="-122"/>
              </a:rPr>
              <a:t>12</a:t>
            </a:r>
            <a:r>
              <a:rPr lang="zh-CN" altLang="en-US" sz="2000" dirty="0">
                <a:solidFill>
                  <a:srgbClr val="FF0000"/>
                </a:solidFill>
                <a:latin typeface="微软雅黑" panose="020B0503020204020204" pitchFamily="34" charset="-122"/>
                <a:ea typeface="微软雅黑" panose="020B0503020204020204" pitchFamily="34" charset="-122"/>
              </a:rPr>
              <a:t>的位置，这里存放的</a:t>
            </a:r>
            <a:r>
              <a:rPr lang="en-US" altLang="zh-CN" sz="2000" dirty="0">
                <a:solidFill>
                  <a:srgbClr val="FF0000"/>
                </a:solidFill>
                <a:latin typeface="微软雅黑" panose="020B0503020204020204" pitchFamily="34" charset="-122"/>
                <a:ea typeface="微软雅黑" panose="020B0503020204020204" pitchFamily="34" charset="-122"/>
              </a:rPr>
              <a:t>e8</a:t>
            </a:r>
            <a:r>
              <a:rPr lang="zh-CN" altLang="en-US" sz="2000" dirty="0">
                <a:solidFill>
                  <a:srgbClr val="FF0000"/>
                </a:solidFill>
                <a:latin typeface="微软雅黑" panose="020B0503020204020204" pitchFamily="34" charset="-122"/>
                <a:ea typeface="微软雅黑" panose="020B0503020204020204" pitchFamily="34" charset="-122"/>
              </a:rPr>
              <a:t>是</a:t>
            </a:r>
            <a:r>
              <a:rPr lang="en-US" altLang="zh-CN" sz="2000" dirty="0">
                <a:solidFill>
                  <a:srgbClr val="FF0000"/>
                </a:solidFill>
                <a:latin typeface="微软雅黑" panose="020B0503020204020204" pitchFamily="34" charset="-122"/>
                <a:ea typeface="微软雅黑" panose="020B0503020204020204" pitchFamily="34" charset="-122"/>
              </a:rPr>
              <a:t>call</a:t>
            </a:r>
            <a:r>
              <a:rPr lang="zh-CN" altLang="en-US" sz="2000" dirty="0">
                <a:solidFill>
                  <a:srgbClr val="FF0000"/>
                </a:solidFill>
                <a:latin typeface="微软雅黑" panose="020B0503020204020204" pitchFamily="34" charset="-122"/>
                <a:ea typeface="微软雅黑" panose="020B0503020204020204" pitchFamily="34" charset="-122"/>
              </a:rPr>
              <a:t>的操作码，而从</a:t>
            </a:r>
            <a:r>
              <a:rPr lang="en-US" altLang="zh-CN" sz="2000" dirty="0">
                <a:solidFill>
                  <a:srgbClr val="FF0000"/>
                </a:solidFill>
                <a:latin typeface="微软雅黑" panose="020B0503020204020204" pitchFamily="34" charset="-122"/>
                <a:ea typeface="微软雅黑" panose="020B0503020204020204" pitchFamily="34" charset="-122"/>
              </a:rPr>
              <a:t>13</a:t>
            </a:r>
            <a:r>
              <a:rPr lang="zh-CN" altLang="en-US" sz="2000" dirty="0">
                <a:solidFill>
                  <a:srgbClr val="FF0000"/>
                </a:solidFill>
                <a:latin typeface="微软雅黑" panose="020B0503020204020204" pitchFamily="34" charset="-122"/>
                <a:ea typeface="微软雅黑" panose="020B0503020204020204" pitchFamily="34" charset="-122"/>
              </a:rPr>
              <a:t>开始的</a:t>
            </a:r>
            <a:r>
              <a:rPr lang="en-US" altLang="zh-CN" sz="2000" dirty="0">
                <a:solidFill>
                  <a:srgbClr val="FF0000"/>
                </a:solidFill>
                <a:latin typeface="微软雅黑" panose="020B0503020204020204" pitchFamily="34" charset="-122"/>
                <a:ea typeface="微软雅黑" panose="020B0503020204020204" pitchFamily="34" charset="-122"/>
              </a:rPr>
              <a:t>4</a:t>
            </a:r>
            <a:r>
              <a:rPr lang="zh-CN" altLang="en-US" sz="2000" dirty="0">
                <a:solidFill>
                  <a:srgbClr val="FF0000"/>
                </a:solidFill>
                <a:latin typeface="微软雅黑" panose="020B0503020204020204" pitchFamily="34" charset="-122"/>
                <a:ea typeface="微软雅黑" panose="020B0503020204020204" pitchFamily="34" charset="-122"/>
              </a:rPr>
              <a:t>个字节存放着</a:t>
            </a:r>
            <a:r>
              <a:rPr lang="en-US" altLang="zh-CN" sz="2000" dirty="0">
                <a:solidFill>
                  <a:srgbClr val="FF0000"/>
                </a:solidFill>
                <a:latin typeface="微软雅黑" panose="020B0503020204020204" pitchFamily="34" charset="-122"/>
                <a:ea typeface="微软雅黑" panose="020B0503020204020204" pitchFamily="34" charset="-122"/>
              </a:rPr>
              <a:t>sum</a:t>
            </a:r>
            <a:r>
              <a:rPr lang="zh-CN" altLang="en-US" sz="2000" dirty="0">
                <a:solidFill>
                  <a:srgbClr val="FF0000"/>
                </a:solidFill>
                <a:latin typeface="微软雅黑" panose="020B0503020204020204" pitchFamily="34" charset="-122"/>
                <a:ea typeface="微软雅黑" panose="020B0503020204020204" pitchFamily="34" charset="-122"/>
              </a:rPr>
              <a:t>相对</a:t>
            </a:r>
            <a:r>
              <a:rPr lang="en-US" altLang="zh-CN" sz="2000" dirty="0">
                <a:solidFill>
                  <a:srgbClr val="FF0000"/>
                </a:solidFill>
                <a:latin typeface="微软雅黑" panose="020B0503020204020204" pitchFamily="34" charset="-122"/>
                <a:ea typeface="微软雅黑" panose="020B0503020204020204" pitchFamily="34" charset="-122"/>
              </a:rPr>
              <a:t>call</a:t>
            </a:r>
            <a:r>
              <a:rPr lang="zh-CN" altLang="en-US" sz="2000" dirty="0">
                <a:solidFill>
                  <a:srgbClr val="FF0000"/>
                </a:solidFill>
                <a:latin typeface="微软雅黑" panose="020B0503020204020204" pitchFamily="34" charset="-122"/>
                <a:ea typeface="微软雅黑" panose="020B0503020204020204" pitchFamily="34" charset="-122"/>
              </a:rPr>
              <a:t>的下一条指令</a:t>
            </a:r>
            <a:r>
              <a:rPr lang="en-US" altLang="zh-CN" sz="2000" dirty="0">
                <a:solidFill>
                  <a:srgbClr val="FF0000"/>
                </a:solidFill>
                <a:latin typeface="微软雅黑" panose="020B0503020204020204" pitchFamily="34" charset="-122"/>
                <a:ea typeface="微软雅黑" panose="020B0503020204020204" pitchFamily="34" charset="-122"/>
              </a:rPr>
              <a:t>add</a:t>
            </a:r>
            <a:r>
              <a:rPr lang="zh-CN" altLang="en-US" sz="2000" dirty="0">
                <a:solidFill>
                  <a:srgbClr val="FF0000"/>
                </a:solidFill>
                <a:latin typeface="微软雅黑" panose="020B0503020204020204" pitchFamily="34" charset="-122"/>
                <a:ea typeface="微软雅黑" panose="020B0503020204020204" pitchFamily="34" charset="-122"/>
              </a:rPr>
              <a:t>的偏移。显然，在链接之前这个偏移量是不知道的，所以将来要来修改</a:t>
            </a:r>
            <a:r>
              <a:rPr lang="en-US" altLang="zh-CN" sz="2000" dirty="0">
                <a:solidFill>
                  <a:srgbClr val="FF0000"/>
                </a:solidFill>
                <a:latin typeface="微软雅黑" panose="020B0503020204020204" pitchFamily="34" charset="-122"/>
                <a:ea typeface="微软雅黑" panose="020B0503020204020204" pitchFamily="34" charset="-122"/>
              </a:rPr>
              <a:t>13</a:t>
            </a:r>
            <a:r>
              <a:rPr lang="zh-CN" altLang="en-US" sz="2000" dirty="0">
                <a:solidFill>
                  <a:srgbClr val="FF0000"/>
                </a:solidFill>
                <a:latin typeface="微软雅黑" panose="020B0503020204020204" pitchFamily="34" charset="-122"/>
                <a:ea typeface="微软雅黑" panose="020B0503020204020204" pitchFamily="34" charset="-122"/>
              </a:rPr>
              <a:t>这里的代码。</a:t>
            </a:r>
            <a:endParaRPr lang="en-US" altLang="zh-CN" sz="2000" dirty="0">
              <a:solidFill>
                <a:srgbClr val="FF0000"/>
              </a:solidFill>
              <a:latin typeface="微软雅黑" panose="020B0503020204020204" pitchFamily="34" charset="-122"/>
              <a:ea typeface="微软雅黑" panose="020B0503020204020204" pitchFamily="34" charset="-122"/>
            </a:endParaRPr>
          </a:p>
          <a:p>
            <a:pPr>
              <a:lnSpc>
                <a:spcPct val="150000"/>
              </a:lnSpc>
            </a:pPr>
            <a:endParaRPr lang="zh-CN" altLang="zh-CN" sz="2000"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43788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4"/>
          <p:cNvSpPr>
            <a:spLocks noChangeArrowheads="1"/>
          </p:cNvSpPr>
          <p:nvPr/>
        </p:nvSpPr>
        <p:spPr bwMode="auto">
          <a:xfrm>
            <a:off x="1981200" y="278742"/>
            <a:ext cx="82296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15000"/>
              </a:lnSpc>
              <a:spcBef>
                <a:spcPct val="20000"/>
              </a:spcBef>
              <a:buChar char="•"/>
              <a:defRPr sz="2400" b="1">
                <a:solidFill>
                  <a:schemeClr val="tx1"/>
                </a:solidFill>
                <a:latin typeface="Arial" charset="0"/>
                <a:ea typeface="宋体" charset="-122"/>
              </a:defRPr>
            </a:lvl1pPr>
            <a:lvl2pPr marL="742950" indent="-285750">
              <a:lnSpc>
                <a:spcPct val="115000"/>
              </a:lnSpc>
              <a:spcBef>
                <a:spcPct val="20000"/>
              </a:spcBef>
              <a:buChar char="–"/>
              <a:defRPr sz="2000" b="1">
                <a:solidFill>
                  <a:srgbClr val="0000CC"/>
                </a:solidFill>
                <a:latin typeface="Arial" charset="0"/>
                <a:ea typeface="宋体" charset="-122"/>
              </a:defRPr>
            </a:lvl2pPr>
            <a:lvl3pPr marL="1143000" indent="-228600">
              <a:lnSpc>
                <a:spcPct val="115000"/>
              </a:lnSpc>
              <a:spcBef>
                <a:spcPct val="20000"/>
              </a:spcBef>
              <a:buChar char="•"/>
              <a:defRPr sz="2400" b="1">
                <a:solidFill>
                  <a:srgbClr val="006600"/>
                </a:solidFill>
                <a:latin typeface="Arial" charset="0"/>
                <a:ea typeface="宋体" charset="-122"/>
              </a:defRPr>
            </a:lvl3pPr>
            <a:lvl4pPr marL="1600200" indent="-228600">
              <a:lnSpc>
                <a:spcPct val="115000"/>
              </a:lnSpc>
              <a:spcBef>
                <a:spcPct val="20000"/>
              </a:spcBef>
              <a:buChar char="–"/>
              <a:defRPr sz="1600" b="1">
                <a:solidFill>
                  <a:srgbClr val="CC3300"/>
                </a:solidFill>
                <a:latin typeface="Arial" charset="0"/>
                <a:ea typeface="宋体" charset="-122"/>
              </a:defRPr>
            </a:lvl4pPr>
            <a:lvl5pPr marL="2057400" indent="-228600">
              <a:lnSpc>
                <a:spcPct val="115000"/>
              </a:lnSpc>
              <a:spcBef>
                <a:spcPct val="20000"/>
              </a:spcBef>
              <a:buChar char="»"/>
              <a:defRPr sz="1500" b="1">
                <a:solidFill>
                  <a:srgbClr val="996600"/>
                </a:solidFill>
                <a:latin typeface="Arial" charset="0"/>
                <a:ea typeface="宋体"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9pPr>
          </a:lstStyle>
          <a:p>
            <a:pPr algn="ctr">
              <a:lnSpc>
                <a:spcPct val="100000"/>
              </a:lnSpc>
              <a:spcBef>
                <a:spcPct val="0"/>
              </a:spcBef>
              <a:buNone/>
            </a:pPr>
            <a:r>
              <a:rPr lang="zh-CN" altLang="en-US" sz="3200" dirty="0">
                <a:solidFill>
                  <a:srgbClr val="CC3300"/>
                </a:solidFill>
                <a:latin typeface="+mn-lt"/>
                <a:ea typeface="黑体" charset="-122"/>
              </a:rPr>
              <a:t>第二节 程序的编译与链接</a:t>
            </a:r>
            <a:endParaRPr kumimoji="1" lang="en-US" altLang="zh-CN" sz="3200" b="0" dirty="0">
              <a:solidFill>
                <a:srgbClr val="FF0000"/>
              </a:solidFill>
              <a:latin typeface="+mn-lt"/>
              <a:ea typeface="Microsoft YaHei" charset="-122"/>
              <a:cs typeface="Microsoft YaHei" charset="-122"/>
            </a:endParaRPr>
          </a:p>
          <a:p>
            <a:pPr algn="ctr">
              <a:lnSpc>
                <a:spcPct val="100000"/>
              </a:lnSpc>
              <a:spcBef>
                <a:spcPct val="0"/>
              </a:spcBef>
              <a:buFontTx/>
              <a:buNone/>
            </a:pPr>
            <a:endParaRPr lang="zh-CN" altLang="en-US" sz="3600" dirty="0">
              <a:solidFill>
                <a:srgbClr val="CC3300"/>
              </a:solidFill>
              <a:ea typeface="黑体" charset="-122"/>
            </a:endParaRPr>
          </a:p>
        </p:txBody>
      </p:sp>
      <p:sp>
        <p:nvSpPr>
          <p:cNvPr id="4" name="矩形 3">
            <a:extLst>
              <a:ext uri="{FF2B5EF4-FFF2-40B4-BE49-F238E27FC236}">
                <a16:creationId xmlns:a16="http://schemas.microsoft.com/office/drawing/2014/main" id="{0EEB0615-8743-4EFD-A491-2E98F63C9C0C}"/>
              </a:ext>
            </a:extLst>
          </p:cNvPr>
          <p:cNvSpPr/>
          <p:nvPr/>
        </p:nvSpPr>
        <p:spPr>
          <a:xfrm>
            <a:off x="1099930" y="840717"/>
            <a:ext cx="9992140" cy="6194388"/>
          </a:xfrm>
          <a:prstGeom prst="rect">
            <a:avLst/>
          </a:prstGeom>
        </p:spPr>
        <p:txBody>
          <a:bodyPr wrap="square">
            <a:spAutoFit/>
          </a:bodyPr>
          <a:lstStyle/>
          <a:p>
            <a:pPr>
              <a:lnSpc>
                <a:spcPct val="150000"/>
              </a:lnSpc>
            </a:pPr>
            <a:r>
              <a:rPr lang="en-US" altLang="zh-CN" sz="1400" dirty="0">
                <a:solidFill>
                  <a:srgbClr val="FF0000"/>
                </a:solidFill>
                <a:latin typeface="微软雅黑" panose="020B0503020204020204" pitchFamily="34" charset="-122"/>
                <a:ea typeface="微软雅黑" panose="020B0503020204020204" pitchFamily="34" charset="-122"/>
              </a:rPr>
              <a:t>$ </a:t>
            </a:r>
            <a:r>
              <a:rPr lang="en-US" altLang="zh-CN" sz="1400" dirty="0" err="1">
                <a:solidFill>
                  <a:srgbClr val="FF0000"/>
                </a:solidFill>
                <a:latin typeface="微软雅黑" panose="020B0503020204020204" pitchFamily="34" charset="-122"/>
                <a:ea typeface="微软雅黑" panose="020B0503020204020204" pitchFamily="34" charset="-122"/>
              </a:rPr>
              <a:t>objdump</a:t>
            </a:r>
            <a:r>
              <a:rPr lang="en-US" altLang="zh-CN" sz="1400" dirty="0">
                <a:solidFill>
                  <a:srgbClr val="FF0000"/>
                </a:solidFill>
                <a:latin typeface="微软雅黑" panose="020B0503020204020204" pitchFamily="34" charset="-122"/>
                <a:ea typeface="微软雅黑" panose="020B0503020204020204" pitchFamily="34" charset="-122"/>
              </a:rPr>
              <a:t> -dx </a:t>
            </a:r>
            <a:r>
              <a:rPr lang="en-US" altLang="zh-CN" sz="1400" dirty="0" err="1">
                <a:solidFill>
                  <a:srgbClr val="FF0000"/>
                </a:solidFill>
                <a:latin typeface="微软雅黑" panose="020B0503020204020204" pitchFamily="34" charset="-122"/>
                <a:ea typeface="微软雅黑" panose="020B0503020204020204" pitchFamily="34" charset="-122"/>
              </a:rPr>
              <a:t>m.o</a:t>
            </a:r>
            <a:endParaRPr lang="en-US" altLang="zh-CN" sz="1400" dirty="0">
              <a:solidFill>
                <a:srgbClr val="FF0000"/>
              </a:solidFill>
              <a:latin typeface="微软雅黑" panose="020B0503020204020204" pitchFamily="34" charset="-122"/>
              <a:ea typeface="微软雅黑" panose="020B0503020204020204" pitchFamily="34" charset="-122"/>
            </a:endParaRPr>
          </a:p>
          <a:p>
            <a:pPr>
              <a:lnSpc>
                <a:spcPct val="150000"/>
              </a:lnSpc>
            </a:pPr>
            <a:r>
              <a:rPr lang="en-US" altLang="zh-CN" sz="1400" dirty="0">
                <a:solidFill>
                  <a:srgbClr val="FF0000"/>
                </a:solidFill>
                <a:latin typeface="微软雅黑" panose="020B0503020204020204" pitchFamily="34" charset="-122"/>
                <a:ea typeface="微软雅黑" panose="020B0503020204020204" pitchFamily="34" charset="-122"/>
              </a:rPr>
              <a:t>Disassembly of section .text:</a:t>
            </a:r>
          </a:p>
          <a:p>
            <a:pPr>
              <a:lnSpc>
                <a:spcPct val="150000"/>
              </a:lnSpc>
            </a:pPr>
            <a:r>
              <a:rPr lang="en-US" altLang="zh-CN" sz="1400" dirty="0">
                <a:solidFill>
                  <a:srgbClr val="FF0000"/>
                </a:solidFill>
                <a:latin typeface="微软雅黑" panose="020B0503020204020204" pitchFamily="34" charset="-122"/>
                <a:ea typeface="微软雅黑" panose="020B0503020204020204" pitchFamily="34" charset="-122"/>
              </a:rPr>
              <a:t>00000000 &lt;main&gt;:</a:t>
            </a:r>
          </a:p>
          <a:p>
            <a:pPr>
              <a:lnSpc>
                <a:spcPct val="150000"/>
              </a:lnSpc>
            </a:pPr>
            <a:r>
              <a:rPr lang="en-US" altLang="zh-CN" sz="1400" dirty="0">
                <a:solidFill>
                  <a:srgbClr val="FF0000"/>
                </a:solidFill>
                <a:latin typeface="微软雅黑" panose="020B0503020204020204" pitchFamily="34" charset="-122"/>
                <a:ea typeface="微软雅黑" panose="020B0503020204020204" pitchFamily="34" charset="-122"/>
              </a:rPr>
              <a:t>   0:   55                      push   %</a:t>
            </a:r>
            <a:r>
              <a:rPr lang="en-US" altLang="zh-CN" sz="1400" dirty="0" err="1">
                <a:solidFill>
                  <a:srgbClr val="FF0000"/>
                </a:solidFill>
                <a:latin typeface="微软雅黑" panose="020B0503020204020204" pitchFamily="34" charset="-122"/>
                <a:ea typeface="微软雅黑" panose="020B0503020204020204" pitchFamily="34" charset="-122"/>
              </a:rPr>
              <a:t>ebp</a:t>
            </a:r>
            <a:endParaRPr lang="en-US" altLang="zh-CN" sz="1400" dirty="0">
              <a:solidFill>
                <a:srgbClr val="FF0000"/>
              </a:solidFill>
              <a:latin typeface="微软雅黑" panose="020B0503020204020204" pitchFamily="34" charset="-122"/>
              <a:ea typeface="微软雅黑" panose="020B0503020204020204" pitchFamily="34" charset="-122"/>
            </a:endParaRPr>
          </a:p>
          <a:p>
            <a:pPr>
              <a:lnSpc>
                <a:spcPct val="150000"/>
              </a:lnSpc>
            </a:pPr>
            <a:r>
              <a:rPr lang="en-US" altLang="zh-CN" sz="1400" dirty="0">
                <a:solidFill>
                  <a:srgbClr val="FF0000"/>
                </a:solidFill>
                <a:latin typeface="微软雅黑" panose="020B0503020204020204" pitchFamily="34" charset="-122"/>
                <a:ea typeface="微软雅黑" panose="020B0503020204020204" pitchFamily="34" charset="-122"/>
              </a:rPr>
              <a:t>   1:   89 e5                       mov    %</a:t>
            </a:r>
            <a:r>
              <a:rPr lang="en-US" altLang="zh-CN" sz="1400" dirty="0" err="1">
                <a:solidFill>
                  <a:srgbClr val="FF0000"/>
                </a:solidFill>
                <a:latin typeface="微软雅黑" panose="020B0503020204020204" pitchFamily="34" charset="-122"/>
                <a:ea typeface="微软雅黑" panose="020B0503020204020204" pitchFamily="34" charset="-122"/>
              </a:rPr>
              <a:t>esp</a:t>
            </a:r>
            <a:r>
              <a:rPr lang="en-US" altLang="zh-CN" sz="1400" dirty="0">
                <a:solidFill>
                  <a:srgbClr val="FF0000"/>
                </a:solidFill>
                <a:latin typeface="微软雅黑" panose="020B0503020204020204" pitchFamily="34" charset="-122"/>
                <a:ea typeface="微软雅黑" panose="020B0503020204020204" pitchFamily="34" charset="-122"/>
              </a:rPr>
              <a:t>,%</a:t>
            </a:r>
            <a:r>
              <a:rPr lang="en-US" altLang="zh-CN" sz="1400" dirty="0" err="1">
                <a:solidFill>
                  <a:srgbClr val="FF0000"/>
                </a:solidFill>
                <a:latin typeface="微软雅黑" panose="020B0503020204020204" pitchFamily="34" charset="-122"/>
                <a:ea typeface="微软雅黑" panose="020B0503020204020204" pitchFamily="34" charset="-122"/>
              </a:rPr>
              <a:t>ebp</a:t>
            </a:r>
            <a:endParaRPr lang="en-US" altLang="zh-CN" sz="1400" dirty="0">
              <a:solidFill>
                <a:srgbClr val="FF0000"/>
              </a:solidFill>
              <a:latin typeface="微软雅黑" panose="020B0503020204020204" pitchFamily="34" charset="-122"/>
              <a:ea typeface="微软雅黑" panose="020B0503020204020204" pitchFamily="34" charset="-122"/>
            </a:endParaRPr>
          </a:p>
          <a:p>
            <a:pPr>
              <a:lnSpc>
                <a:spcPct val="150000"/>
              </a:lnSpc>
            </a:pPr>
            <a:r>
              <a:rPr lang="en-US" altLang="zh-CN" sz="1400" dirty="0">
                <a:solidFill>
                  <a:srgbClr val="FF0000"/>
                </a:solidFill>
                <a:latin typeface="微软雅黑" panose="020B0503020204020204" pitchFamily="34" charset="-122"/>
                <a:ea typeface="微软雅黑" panose="020B0503020204020204" pitchFamily="34" charset="-122"/>
              </a:rPr>
              <a:t>   3:   83 </a:t>
            </a:r>
            <a:r>
              <a:rPr lang="en-US" altLang="zh-CN" sz="1400" dirty="0" err="1">
                <a:solidFill>
                  <a:srgbClr val="FF0000"/>
                </a:solidFill>
                <a:latin typeface="微软雅黑" panose="020B0503020204020204" pitchFamily="34" charset="-122"/>
                <a:ea typeface="微软雅黑" panose="020B0503020204020204" pitchFamily="34" charset="-122"/>
              </a:rPr>
              <a:t>ec</a:t>
            </a:r>
            <a:r>
              <a:rPr lang="en-US" altLang="zh-CN" sz="1400" dirty="0">
                <a:solidFill>
                  <a:srgbClr val="FF0000"/>
                </a:solidFill>
                <a:latin typeface="微软雅黑" panose="020B0503020204020204" pitchFamily="34" charset="-122"/>
                <a:ea typeface="微软雅黑" panose="020B0503020204020204" pitchFamily="34" charset="-122"/>
              </a:rPr>
              <a:t> 04                    sub    $0x4,%esp</a:t>
            </a:r>
          </a:p>
          <a:p>
            <a:pPr>
              <a:lnSpc>
                <a:spcPct val="150000"/>
              </a:lnSpc>
            </a:pPr>
            <a:r>
              <a:rPr lang="en-US" altLang="zh-CN" sz="1400" dirty="0">
                <a:solidFill>
                  <a:srgbClr val="FF0000"/>
                </a:solidFill>
                <a:latin typeface="微软雅黑" panose="020B0503020204020204" pitchFamily="34" charset="-122"/>
                <a:ea typeface="微软雅黑" panose="020B0503020204020204" pitchFamily="34" charset="-122"/>
              </a:rPr>
              <a:t>   6:   a1 00 00 00 00              mov    0x0,%eax</a:t>
            </a:r>
          </a:p>
          <a:p>
            <a:pPr>
              <a:lnSpc>
                <a:spcPct val="150000"/>
              </a:lnSpc>
            </a:pPr>
            <a:r>
              <a:rPr lang="en-US" altLang="zh-CN" sz="1400" dirty="0">
                <a:solidFill>
                  <a:srgbClr val="FF0000"/>
                </a:solidFill>
                <a:latin typeface="微软雅黑" panose="020B0503020204020204" pitchFamily="34" charset="-122"/>
                <a:ea typeface="微软雅黑" panose="020B0503020204020204" pitchFamily="34" charset="-122"/>
              </a:rPr>
              <a:t>7: R_386_32     j</a:t>
            </a:r>
          </a:p>
          <a:p>
            <a:pPr>
              <a:lnSpc>
                <a:spcPct val="150000"/>
              </a:lnSpc>
            </a:pPr>
            <a:r>
              <a:rPr lang="en-US" altLang="zh-CN" sz="1400" dirty="0">
                <a:solidFill>
                  <a:srgbClr val="FF0000"/>
                </a:solidFill>
                <a:latin typeface="微软雅黑" panose="020B0503020204020204" pitchFamily="34" charset="-122"/>
                <a:ea typeface="微软雅黑" panose="020B0503020204020204" pitchFamily="34" charset="-122"/>
              </a:rPr>
              <a:t>   b:   50                      push   %</a:t>
            </a:r>
            <a:r>
              <a:rPr lang="en-US" altLang="zh-CN" sz="1400" dirty="0" err="1">
                <a:solidFill>
                  <a:srgbClr val="FF0000"/>
                </a:solidFill>
                <a:latin typeface="微软雅黑" panose="020B0503020204020204" pitchFamily="34" charset="-122"/>
                <a:ea typeface="微软雅黑" panose="020B0503020204020204" pitchFamily="34" charset="-122"/>
              </a:rPr>
              <a:t>eax</a:t>
            </a:r>
            <a:endParaRPr lang="en-US" altLang="zh-CN" sz="1400" dirty="0">
              <a:solidFill>
                <a:srgbClr val="FF0000"/>
              </a:solidFill>
              <a:latin typeface="微软雅黑" panose="020B0503020204020204" pitchFamily="34" charset="-122"/>
              <a:ea typeface="微软雅黑" panose="020B0503020204020204" pitchFamily="34" charset="-122"/>
            </a:endParaRPr>
          </a:p>
          <a:p>
            <a:pPr>
              <a:lnSpc>
                <a:spcPct val="150000"/>
              </a:lnSpc>
            </a:pPr>
            <a:r>
              <a:rPr lang="en-US" altLang="zh-CN" sz="1400" dirty="0">
                <a:solidFill>
                  <a:srgbClr val="FF0000"/>
                </a:solidFill>
                <a:latin typeface="微软雅黑" panose="020B0503020204020204" pitchFamily="34" charset="-122"/>
                <a:ea typeface="微软雅黑" panose="020B0503020204020204" pitchFamily="34" charset="-122"/>
              </a:rPr>
              <a:t>   c:   a1 00 00 00 00              mov    0x0,%eax</a:t>
            </a:r>
          </a:p>
          <a:p>
            <a:pPr>
              <a:lnSpc>
                <a:spcPct val="150000"/>
              </a:lnSpc>
            </a:pPr>
            <a:r>
              <a:rPr lang="en-US" altLang="zh-CN" sz="1400" dirty="0">
                <a:solidFill>
                  <a:srgbClr val="FF0000"/>
                </a:solidFill>
                <a:latin typeface="微软雅黑" panose="020B0503020204020204" pitchFamily="34" charset="-122"/>
                <a:ea typeface="微软雅黑" panose="020B0503020204020204" pitchFamily="34" charset="-122"/>
              </a:rPr>
              <a:t>d: R_386_32     </a:t>
            </a:r>
            <a:r>
              <a:rPr lang="en-US" altLang="zh-CN" sz="1400" dirty="0" err="1">
                <a:solidFill>
                  <a:srgbClr val="FF0000"/>
                </a:solidFill>
                <a:latin typeface="微软雅黑" panose="020B0503020204020204" pitchFamily="34" charset="-122"/>
                <a:ea typeface="微软雅黑" panose="020B0503020204020204" pitchFamily="34" charset="-122"/>
              </a:rPr>
              <a:t>i</a:t>
            </a:r>
            <a:endParaRPr lang="en-US" altLang="zh-CN" sz="1400" dirty="0">
              <a:solidFill>
                <a:srgbClr val="FF0000"/>
              </a:solidFill>
              <a:latin typeface="微软雅黑" panose="020B0503020204020204" pitchFamily="34" charset="-122"/>
              <a:ea typeface="微软雅黑" panose="020B0503020204020204" pitchFamily="34" charset="-122"/>
            </a:endParaRPr>
          </a:p>
          <a:p>
            <a:pPr>
              <a:lnSpc>
                <a:spcPct val="150000"/>
              </a:lnSpc>
            </a:pPr>
            <a:r>
              <a:rPr lang="en-US" altLang="zh-CN" sz="1400" dirty="0">
                <a:solidFill>
                  <a:srgbClr val="FF0000"/>
                </a:solidFill>
                <a:latin typeface="微软雅黑" panose="020B0503020204020204" pitchFamily="34" charset="-122"/>
                <a:ea typeface="微软雅黑" panose="020B0503020204020204" pitchFamily="34" charset="-122"/>
              </a:rPr>
              <a:t>  11:   50                      push   %</a:t>
            </a:r>
            <a:r>
              <a:rPr lang="en-US" altLang="zh-CN" sz="1400" dirty="0" err="1">
                <a:solidFill>
                  <a:srgbClr val="FF0000"/>
                </a:solidFill>
                <a:latin typeface="微软雅黑" panose="020B0503020204020204" pitchFamily="34" charset="-122"/>
                <a:ea typeface="微软雅黑" panose="020B0503020204020204" pitchFamily="34" charset="-122"/>
              </a:rPr>
              <a:t>eax</a:t>
            </a:r>
            <a:endParaRPr lang="en-US" altLang="zh-CN" sz="1400" dirty="0">
              <a:solidFill>
                <a:srgbClr val="FF0000"/>
              </a:solidFill>
              <a:latin typeface="微软雅黑" panose="020B0503020204020204" pitchFamily="34" charset="-122"/>
              <a:ea typeface="微软雅黑" panose="020B0503020204020204" pitchFamily="34" charset="-122"/>
            </a:endParaRPr>
          </a:p>
          <a:p>
            <a:pPr>
              <a:lnSpc>
                <a:spcPct val="150000"/>
              </a:lnSpc>
            </a:pPr>
            <a:r>
              <a:rPr lang="en-US" altLang="zh-CN" sz="1400" dirty="0">
                <a:solidFill>
                  <a:srgbClr val="FF0000"/>
                </a:solidFill>
                <a:latin typeface="微软雅黑" panose="020B0503020204020204" pitchFamily="34" charset="-122"/>
                <a:ea typeface="微软雅黑" panose="020B0503020204020204" pitchFamily="34" charset="-122"/>
              </a:rPr>
              <a:t>  12:   e8 fc ff </a:t>
            </a:r>
            <a:r>
              <a:rPr lang="en-US" altLang="zh-CN" sz="1400" dirty="0" err="1">
                <a:solidFill>
                  <a:srgbClr val="FF0000"/>
                </a:solidFill>
                <a:latin typeface="微软雅黑" panose="020B0503020204020204" pitchFamily="34" charset="-122"/>
                <a:ea typeface="微软雅黑" panose="020B0503020204020204" pitchFamily="34" charset="-122"/>
              </a:rPr>
              <a:t>ff</a:t>
            </a:r>
            <a:r>
              <a:rPr lang="en-US" altLang="zh-CN" sz="1400" dirty="0">
                <a:solidFill>
                  <a:srgbClr val="FF0000"/>
                </a:solidFill>
                <a:latin typeface="微软雅黑" panose="020B0503020204020204" pitchFamily="34" charset="-122"/>
                <a:ea typeface="微软雅黑" panose="020B0503020204020204" pitchFamily="34" charset="-122"/>
              </a:rPr>
              <a:t> </a:t>
            </a:r>
            <a:r>
              <a:rPr lang="en-US" altLang="zh-CN" sz="1400" dirty="0" err="1">
                <a:solidFill>
                  <a:srgbClr val="FF0000"/>
                </a:solidFill>
                <a:latin typeface="微软雅黑" panose="020B0503020204020204" pitchFamily="34" charset="-122"/>
                <a:ea typeface="微软雅黑" panose="020B0503020204020204" pitchFamily="34" charset="-122"/>
              </a:rPr>
              <a:t>ff</a:t>
            </a:r>
            <a:r>
              <a:rPr lang="en-US" altLang="zh-CN" sz="1400" dirty="0">
                <a:solidFill>
                  <a:srgbClr val="FF0000"/>
                </a:solidFill>
                <a:latin typeface="微软雅黑" panose="020B0503020204020204" pitchFamily="34" charset="-122"/>
                <a:ea typeface="微软雅黑" panose="020B0503020204020204" pitchFamily="34" charset="-122"/>
              </a:rPr>
              <a:t>              call   13 &lt;main+0x13&gt;</a:t>
            </a:r>
          </a:p>
          <a:p>
            <a:pPr>
              <a:lnSpc>
                <a:spcPct val="150000"/>
              </a:lnSpc>
            </a:pPr>
            <a:r>
              <a:rPr lang="en-US" altLang="zh-CN" sz="1400" dirty="0">
                <a:solidFill>
                  <a:srgbClr val="FF0000"/>
                </a:solidFill>
                <a:latin typeface="微软雅黑" panose="020B0503020204020204" pitchFamily="34" charset="-122"/>
                <a:ea typeface="微软雅黑" panose="020B0503020204020204" pitchFamily="34" charset="-122"/>
              </a:rPr>
              <a:t>13: R_386_PC32  sum</a:t>
            </a:r>
          </a:p>
          <a:p>
            <a:pPr>
              <a:lnSpc>
                <a:spcPct val="150000"/>
              </a:lnSpc>
            </a:pPr>
            <a:r>
              <a:rPr lang="en-US" altLang="zh-CN" sz="1400" dirty="0">
                <a:solidFill>
                  <a:srgbClr val="FF0000"/>
                </a:solidFill>
                <a:latin typeface="微软雅黑" panose="020B0503020204020204" pitchFamily="34" charset="-122"/>
                <a:ea typeface="微软雅黑" panose="020B0503020204020204" pitchFamily="34" charset="-122"/>
              </a:rPr>
              <a:t>  17:   83 c4 08                    add    $0x8,%esp</a:t>
            </a:r>
          </a:p>
          <a:p>
            <a:pPr>
              <a:lnSpc>
                <a:spcPct val="150000"/>
              </a:lnSpc>
            </a:pPr>
            <a:r>
              <a:rPr lang="en-US" altLang="zh-CN" sz="1400" dirty="0">
                <a:solidFill>
                  <a:srgbClr val="FF0000"/>
                </a:solidFill>
                <a:latin typeface="微软雅黑" panose="020B0503020204020204" pitchFamily="34" charset="-122"/>
                <a:ea typeface="微软雅黑" panose="020B0503020204020204" pitchFamily="34" charset="-122"/>
              </a:rPr>
              <a:t>  1a:   89 c0                       mov    %</a:t>
            </a:r>
            <a:r>
              <a:rPr lang="en-US" altLang="zh-CN" sz="1400" dirty="0" err="1">
                <a:solidFill>
                  <a:srgbClr val="FF0000"/>
                </a:solidFill>
                <a:latin typeface="微软雅黑" panose="020B0503020204020204" pitchFamily="34" charset="-122"/>
                <a:ea typeface="微软雅黑" panose="020B0503020204020204" pitchFamily="34" charset="-122"/>
              </a:rPr>
              <a:t>eax</a:t>
            </a:r>
            <a:r>
              <a:rPr lang="en-US" altLang="zh-CN" sz="1400" dirty="0">
                <a:solidFill>
                  <a:srgbClr val="FF0000"/>
                </a:solidFill>
                <a:latin typeface="微软雅黑" panose="020B0503020204020204" pitchFamily="34" charset="-122"/>
                <a:ea typeface="微软雅黑" panose="020B0503020204020204" pitchFamily="34" charset="-122"/>
              </a:rPr>
              <a:t>,%</a:t>
            </a:r>
            <a:r>
              <a:rPr lang="en-US" altLang="zh-CN" sz="1400" dirty="0" err="1">
                <a:solidFill>
                  <a:srgbClr val="FF0000"/>
                </a:solidFill>
                <a:latin typeface="微软雅黑" panose="020B0503020204020204" pitchFamily="34" charset="-122"/>
                <a:ea typeface="微软雅黑" panose="020B0503020204020204" pitchFamily="34" charset="-122"/>
              </a:rPr>
              <a:t>eax</a:t>
            </a:r>
            <a:endParaRPr lang="en-US" altLang="zh-CN" sz="1400" dirty="0">
              <a:solidFill>
                <a:srgbClr val="FF0000"/>
              </a:solidFill>
              <a:latin typeface="微软雅黑" panose="020B0503020204020204" pitchFamily="34" charset="-122"/>
              <a:ea typeface="微软雅黑" panose="020B0503020204020204" pitchFamily="34" charset="-122"/>
            </a:endParaRPr>
          </a:p>
          <a:p>
            <a:pPr>
              <a:lnSpc>
                <a:spcPct val="150000"/>
              </a:lnSpc>
            </a:pPr>
            <a:r>
              <a:rPr lang="en-US" altLang="zh-CN" sz="1400" dirty="0">
                <a:solidFill>
                  <a:srgbClr val="FF0000"/>
                </a:solidFill>
                <a:latin typeface="微软雅黑" panose="020B0503020204020204" pitchFamily="34" charset="-122"/>
                <a:ea typeface="微软雅黑" panose="020B0503020204020204" pitchFamily="34" charset="-122"/>
              </a:rPr>
              <a:t>  1c:   89 45 fc                    mov    %eax,0xfffffffc(%</a:t>
            </a:r>
            <a:r>
              <a:rPr lang="en-US" altLang="zh-CN" sz="1400" dirty="0" err="1">
                <a:solidFill>
                  <a:srgbClr val="FF0000"/>
                </a:solidFill>
                <a:latin typeface="微软雅黑" panose="020B0503020204020204" pitchFamily="34" charset="-122"/>
                <a:ea typeface="微软雅黑" panose="020B0503020204020204" pitchFamily="34" charset="-122"/>
              </a:rPr>
              <a:t>ebp</a:t>
            </a:r>
            <a:r>
              <a:rPr lang="en-US" altLang="zh-CN" sz="1400" dirty="0">
                <a:solidFill>
                  <a:srgbClr val="FF0000"/>
                </a:solidFill>
                <a:latin typeface="微软雅黑" panose="020B0503020204020204" pitchFamily="34" charset="-122"/>
                <a:ea typeface="微软雅黑" panose="020B0503020204020204" pitchFamily="34" charset="-122"/>
              </a:rPr>
              <a:t>)</a:t>
            </a:r>
          </a:p>
          <a:p>
            <a:pPr>
              <a:lnSpc>
                <a:spcPct val="150000"/>
              </a:lnSpc>
            </a:pPr>
            <a:r>
              <a:rPr lang="en-US" altLang="zh-CN" sz="1400" dirty="0">
                <a:solidFill>
                  <a:srgbClr val="FF0000"/>
                </a:solidFill>
                <a:latin typeface="微软雅黑" panose="020B0503020204020204" pitchFamily="34" charset="-122"/>
                <a:ea typeface="微软雅黑" panose="020B0503020204020204" pitchFamily="34" charset="-122"/>
              </a:rPr>
              <a:t>  1f:   c9                      leave</a:t>
            </a:r>
          </a:p>
          <a:p>
            <a:pPr>
              <a:lnSpc>
                <a:spcPct val="150000"/>
              </a:lnSpc>
            </a:pPr>
            <a:r>
              <a:rPr lang="en-US" altLang="zh-CN" sz="1400" dirty="0">
                <a:solidFill>
                  <a:srgbClr val="FF0000"/>
                </a:solidFill>
                <a:latin typeface="微软雅黑" panose="020B0503020204020204" pitchFamily="34" charset="-122"/>
                <a:ea typeface="微软雅黑" panose="020B0503020204020204" pitchFamily="34" charset="-122"/>
              </a:rPr>
              <a:t>  20:   c3                      ret</a:t>
            </a:r>
          </a:p>
        </p:txBody>
      </p:sp>
    </p:spTree>
    <p:extLst>
      <p:ext uri="{BB962C8B-B14F-4D97-AF65-F5344CB8AC3E}">
        <p14:creationId xmlns:p14="http://schemas.microsoft.com/office/powerpoint/2010/main" val="5055538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4"/>
          <p:cNvSpPr>
            <a:spLocks noChangeArrowheads="1"/>
          </p:cNvSpPr>
          <p:nvPr/>
        </p:nvSpPr>
        <p:spPr bwMode="auto">
          <a:xfrm>
            <a:off x="1981200" y="278742"/>
            <a:ext cx="82296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15000"/>
              </a:lnSpc>
              <a:spcBef>
                <a:spcPct val="20000"/>
              </a:spcBef>
              <a:buChar char="•"/>
              <a:defRPr sz="2400" b="1">
                <a:solidFill>
                  <a:schemeClr val="tx1"/>
                </a:solidFill>
                <a:latin typeface="Arial" charset="0"/>
                <a:ea typeface="宋体" charset="-122"/>
              </a:defRPr>
            </a:lvl1pPr>
            <a:lvl2pPr marL="742950" indent="-285750">
              <a:lnSpc>
                <a:spcPct val="115000"/>
              </a:lnSpc>
              <a:spcBef>
                <a:spcPct val="20000"/>
              </a:spcBef>
              <a:buChar char="–"/>
              <a:defRPr sz="2000" b="1">
                <a:solidFill>
                  <a:srgbClr val="0000CC"/>
                </a:solidFill>
                <a:latin typeface="Arial" charset="0"/>
                <a:ea typeface="宋体" charset="-122"/>
              </a:defRPr>
            </a:lvl2pPr>
            <a:lvl3pPr marL="1143000" indent="-228600">
              <a:lnSpc>
                <a:spcPct val="115000"/>
              </a:lnSpc>
              <a:spcBef>
                <a:spcPct val="20000"/>
              </a:spcBef>
              <a:buChar char="•"/>
              <a:defRPr sz="2400" b="1">
                <a:solidFill>
                  <a:srgbClr val="006600"/>
                </a:solidFill>
                <a:latin typeface="Arial" charset="0"/>
                <a:ea typeface="宋体" charset="-122"/>
              </a:defRPr>
            </a:lvl3pPr>
            <a:lvl4pPr marL="1600200" indent="-228600">
              <a:lnSpc>
                <a:spcPct val="115000"/>
              </a:lnSpc>
              <a:spcBef>
                <a:spcPct val="20000"/>
              </a:spcBef>
              <a:buChar char="–"/>
              <a:defRPr sz="1600" b="1">
                <a:solidFill>
                  <a:srgbClr val="CC3300"/>
                </a:solidFill>
                <a:latin typeface="Arial" charset="0"/>
                <a:ea typeface="宋体" charset="-122"/>
              </a:defRPr>
            </a:lvl4pPr>
            <a:lvl5pPr marL="2057400" indent="-228600">
              <a:lnSpc>
                <a:spcPct val="115000"/>
              </a:lnSpc>
              <a:spcBef>
                <a:spcPct val="20000"/>
              </a:spcBef>
              <a:buChar char="»"/>
              <a:defRPr sz="1500" b="1">
                <a:solidFill>
                  <a:srgbClr val="996600"/>
                </a:solidFill>
                <a:latin typeface="Arial" charset="0"/>
                <a:ea typeface="宋体"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9pPr>
          </a:lstStyle>
          <a:p>
            <a:pPr algn="ctr">
              <a:lnSpc>
                <a:spcPct val="100000"/>
              </a:lnSpc>
              <a:spcBef>
                <a:spcPct val="0"/>
              </a:spcBef>
              <a:buNone/>
            </a:pPr>
            <a:r>
              <a:rPr lang="zh-CN" altLang="en-US" sz="3200" dirty="0">
                <a:solidFill>
                  <a:srgbClr val="CC3300"/>
                </a:solidFill>
                <a:latin typeface="+mn-lt"/>
                <a:ea typeface="黑体" charset="-122"/>
              </a:rPr>
              <a:t>第二节 程序的编译与链接</a:t>
            </a:r>
            <a:endParaRPr kumimoji="1" lang="en-US" altLang="zh-CN" sz="3200" b="0" dirty="0">
              <a:solidFill>
                <a:srgbClr val="FF0000"/>
              </a:solidFill>
              <a:latin typeface="+mn-lt"/>
              <a:ea typeface="Microsoft YaHei" charset="-122"/>
              <a:cs typeface="Microsoft YaHei" charset="-122"/>
            </a:endParaRPr>
          </a:p>
          <a:p>
            <a:pPr algn="ctr">
              <a:lnSpc>
                <a:spcPct val="100000"/>
              </a:lnSpc>
              <a:spcBef>
                <a:spcPct val="0"/>
              </a:spcBef>
              <a:buFontTx/>
              <a:buNone/>
            </a:pPr>
            <a:endParaRPr lang="zh-CN" altLang="en-US" sz="3600" dirty="0">
              <a:solidFill>
                <a:srgbClr val="CC3300"/>
              </a:solidFill>
              <a:ea typeface="黑体" charset="-122"/>
            </a:endParaRPr>
          </a:p>
        </p:txBody>
      </p:sp>
      <p:sp>
        <p:nvSpPr>
          <p:cNvPr id="4" name="矩形 3">
            <a:extLst>
              <a:ext uri="{FF2B5EF4-FFF2-40B4-BE49-F238E27FC236}">
                <a16:creationId xmlns:a16="http://schemas.microsoft.com/office/drawing/2014/main" id="{0EEB0615-8743-4EFD-A491-2E98F63C9C0C}"/>
              </a:ext>
            </a:extLst>
          </p:cNvPr>
          <p:cNvSpPr/>
          <p:nvPr/>
        </p:nvSpPr>
        <p:spPr>
          <a:xfrm>
            <a:off x="1099930" y="840717"/>
            <a:ext cx="9992140" cy="5116272"/>
          </a:xfrm>
          <a:prstGeom prst="rect">
            <a:avLst/>
          </a:prstGeom>
        </p:spPr>
        <p:txBody>
          <a:bodyPr wrap="square">
            <a:spAutoFit/>
          </a:bodyPr>
          <a:lstStyle/>
          <a:p>
            <a:pPr>
              <a:lnSpc>
                <a:spcPct val="150000"/>
              </a:lnSpc>
            </a:pPr>
            <a:r>
              <a:rPr lang="en-US" altLang="zh-CN" sz="2000" dirty="0">
                <a:solidFill>
                  <a:srgbClr val="FF0000"/>
                </a:solidFill>
                <a:latin typeface="微软雅黑" panose="020B0503020204020204" pitchFamily="34" charset="-122"/>
                <a:ea typeface="微软雅黑" panose="020B0503020204020204" pitchFamily="34" charset="-122"/>
              </a:rPr>
              <a:t>$ </a:t>
            </a:r>
            <a:r>
              <a:rPr lang="en-US" altLang="zh-CN" sz="2000" dirty="0" err="1">
                <a:solidFill>
                  <a:srgbClr val="FF0000"/>
                </a:solidFill>
                <a:latin typeface="微软雅黑" panose="020B0503020204020204" pitchFamily="34" charset="-122"/>
                <a:ea typeface="微软雅黑" panose="020B0503020204020204" pitchFamily="34" charset="-122"/>
              </a:rPr>
              <a:t>gcc</a:t>
            </a:r>
            <a:r>
              <a:rPr lang="en-US" altLang="zh-CN" sz="2000" dirty="0">
                <a:solidFill>
                  <a:srgbClr val="FF0000"/>
                </a:solidFill>
                <a:latin typeface="微软雅黑" panose="020B0503020204020204" pitchFamily="34" charset="-122"/>
                <a:ea typeface="微软雅黑" panose="020B0503020204020204" pitchFamily="34" charset="-122"/>
              </a:rPr>
              <a:t> </a:t>
            </a:r>
            <a:r>
              <a:rPr lang="en-US" altLang="zh-CN" sz="2000" dirty="0" err="1">
                <a:solidFill>
                  <a:srgbClr val="FF0000"/>
                </a:solidFill>
                <a:latin typeface="微软雅黑" panose="020B0503020204020204" pitchFamily="34" charset="-122"/>
                <a:ea typeface="微软雅黑" panose="020B0503020204020204" pitchFamily="34" charset="-122"/>
              </a:rPr>
              <a:t>m.o</a:t>
            </a:r>
            <a:r>
              <a:rPr lang="en-US" altLang="zh-CN" sz="2000" dirty="0">
                <a:solidFill>
                  <a:srgbClr val="FF0000"/>
                </a:solidFill>
                <a:latin typeface="微软雅黑" panose="020B0503020204020204" pitchFamily="34" charset="-122"/>
                <a:ea typeface="微软雅黑" panose="020B0503020204020204" pitchFamily="34" charset="-122"/>
              </a:rPr>
              <a:t> </a:t>
            </a:r>
            <a:r>
              <a:rPr lang="en-US" altLang="zh-CN" sz="2000" dirty="0" err="1">
                <a:solidFill>
                  <a:srgbClr val="FF0000"/>
                </a:solidFill>
                <a:latin typeface="微软雅黑" panose="020B0503020204020204" pitchFamily="34" charset="-122"/>
                <a:ea typeface="微软雅黑" panose="020B0503020204020204" pitchFamily="34" charset="-122"/>
              </a:rPr>
              <a:t>f.o</a:t>
            </a:r>
            <a:endParaRPr lang="en-US" altLang="zh-CN" sz="2000" dirty="0">
              <a:solidFill>
                <a:srgbClr val="FF0000"/>
              </a:solidFill>
              <a:latin typeface="微软雅黑" panose="020B0503020204020204" pitchFamily="34" charset="-122"/>
              <a:ea typeface="微软雅黑" panose="020B0503020204020204" pitchFamily="34" charset="-122"/>
            </a:endParaRPr>
          </a:p>
          <a:p>
            <a:pPr>
              <a:lnSpc>
                <a:spcPct val="150000"/>
              </a:lnSpc>
            </a:pPr>
            <a:r>
              <a:rPr lang="en-US" altLang="zh-CN" sz="2000" dirty="0">
                <a:solidFill>
                  <a:srgbClr val="FF0000"/>
                </a:solidFill>
                <a:latin typeface="微软雅黑" panose="020B0503020204020204" pitchFamily="34" charset="-122"/>
                <a:ea typeface="微软雅黑" panose="020B0503020204020204" pitchFamily="34" charset="-122"/>
              </a:rPr>
              <a:t>$ </a:t>
            </a:r>
            <a:r>
              <a:rPr lang="en-US" altLang="zh-CN" sz="2000" dirty="0" err="1">
                <a:solidFill>
                  <a:srgbClr val="FF0000"/>
                </a:solidFill>
                <a:latin typeface="微软雅黑" panose="020B0503020204020204" pitchFamily="34" charset="-122"/>
                <a:ea typeface="微软雅黑" panose="020B0503020204020204" pitchFamily="34" charset="-122"/>
              </a:rPr>
              <a:t>objdump</a:t>
            </a:r>
            <a:r>
              <a:rPr lang="en-US" altLang="zh-CN" sz="2000" dirty="0">
                <a:solidFill>
                  <a:srgbClr val="FF0000"/>
                </a:solidFill>
                <a:latin typeface="微软雅黑" panose="020B0503020204020204" pitchFamily="34" charset="-122"/>
                <a:ea typeface="微软雅黑" panose="020B0503020204020204" pitchFamily="34" charset="-122"/>
              </a:rPr>
              <a:t> -</a:t>
            </a:r>
            <a:r>
              <a:rPr lang="en-US" altLang="zh-CN" sz="2000" dirty="0" err="1">
                <a:solidFill>
                  <a:srgbClr val="FF0000"/>
                </a:solidFill>
                <a:latin typeface="微软雅黑" panose="020B0503020204020204" pitchFamily="34" charset="-122"/>
                <a:ea typeface="微软雅黑" panose="020B0503020204020204" pitchFamily="34" charset="-122"/>
              </a:rPr>
              <a:t>dj</a:t>
            </a:r>
            <a:r>
              <a:rPr lang="en-US" altLang="zh-CN" sz="2000" dirty="0">
                <a:solidFill>
                  <a:srgbClr val="FF0000"/>
                </a:solidFill>
                <a:latin typeface="微软雅黑" panose="020B0503020204020204" pitchFamily="34" charset="-122"/>
                <a:ea typeface="微软雅黑" panose="020B0503020204020204" pitchFamily="34" charset="-122"/>
              </a:rPr>
              <a:t> .text </a:t>
            </a:r>
            <a:r>
              <a:rPr lang="en-US" altLang="zh-CN" sz="2000" dirty="0" err="1">
                <a:solidFill>
                  <a:srgbClr val="FF0000"/>
                </a:solidFill>
                <a:latin typeface="微软雅黑" panose="020B0503020204020204" pitchFamily="34" charset="-122"/>
                <a:ea typeface="微软雅黑" panose="020B0503020204020204" pitchFamily="34" charset="-122"/>
              </a:rPr>
              <a:t>a.out</a:t>
            </a:r>
            <a:r>
              <a:rPr lang="en-US" altLang="zh-CN" sz="2000" dirty="0">
                <a:solidFill>
                  <a:srgbClr val="FF0000"/>
                </a:solidFill>
                <a:latin typeface="微软雅黑" panose="020B0503020204020204" pitchFamily="34" charset="-122"/>
                <a:ea typeface="微软雅黑" panose="020B0503020204020204" pitchFamily="34" charset="-122"/>
              </a:rPr>
              <a:t> | less</a:t>
            </a:r>
          </a:p>
          <a:p>
            <a:pPr>
              <a:lnSpc>
                <a:spcPct val="150000"/>
              </a:lnSpc>
            </a:pPr>
            <a:r>
              <a:rPr lang="en-US" altLang="zh-CN" sz="2000" dirty="0">
                <a:solidFill>
                  <a:srgbClr val="FF0000"/>
                </a:solidFill>
                <a:latin typeface="微软雅黑" panose="020B0503020204020204" pitchFamily="34" charset="-122"/>
                <a:ea typeface="微软雅黑" panose="020B0503020204020204" pitchFamily="34" charset="-122"/>
              </a:rPr>
              <a:t>Disassembly of section .text:</a:t>
            </a:r>
          </a:p>
          <a:p>
            <a:pPr>
              <a:lnSpc>
                <a:spcPct val="150000"/>
              </a:lnSpc>
            </a:pPr>
            <a:r>
              <a:rPr lang="en-US" altLang="zh-CN" sz="2000" dirty="0">
                <a:solidFill>
                  <a:srgbClr val="FF0000"/>
                </a:solidFill>
                <a:latin typeface="微软雅黑" panose="020B0503020204020204" pitchFamily="34" charset="-122"/>
                <a:ea typeface="微软雅黑" panose="020B0503020204020204" pitchFamily="34" charset="-122"/>
              </a:rPr>
              <a:t>……</a:t>
            </a:r>
          </a:p>
          <a:p>
            <a:pPr>
              <a:lnSpc>
                <a:spcPct val="150000"/>
              </a:lnSpc>
            </a:pPr>
            <a:r>
              <a:rPr lang="en-US" altLang="zh-CN" sz="2000" dirty="0">
                <a:solidFill>
                  <a:srgbClr val="FF0000"/>
                </a:solidFill>
                <a:latin typeface="微软雅黑" panose="020B0503020204020204" pitchFamily="34" charset="-122"/>
                <a:ea typeface="微软雅黑" panose="020B0503020204020204" pitchFamily="34" charset="-122"/>
              </a:rPr>
              <a:t>080482c4 &lt;main&gt;:</a:t>
            </a:r>
          </a:p>
          <a:p>
            <a:pPr>
              <a:lnSpc>
                <a:spcPct val="150000"/>
              </a:lnSpc>
            </a:pPr>
            <a:r>
              <a:rPr lang="en-US" altLang="zh-CN" sz="2000" dirty="0">
                <a:solidFill>
                  <a:srgbClr val="FF0000"/>
                </a:solidFill>
                <a:latin typeface="微软雅黑" panose="020B0503020204020204" pitchFamily="34" charset="-122"/>
                <a:ea typeface="微软雅黑" panose="020B0503020204020204" pitchFamily="34" charset="-122"/>
              </a:rPr>
              <a:t>……</a:t>
            </a:r>
          </a:p>
          <a:p>
            <a:pPr>
              <a:lnSpc>
                <a:spcPct val="150000"/>
              </a:lnSpc>
            </a:pPr>
            <a:r>
              <a:rPr lang="en-US" altLang="zh-CN" sz="2000" dirty="0">
                <a:solidFill>
                  <a:srgbClr val="FF0000"/>
                </a:solidFill>
                <a:latin typeface="微软雅黑" panose="020B0503020204020204" pitchFamily="34" charset="-122"/>
                <a:ea typeface="微软雅黑" panose="020B0503020204020204" pitchFamily="34" charset="-122"/>
              </a:rPr>
              <a:t>80482d6:       e8 0d 00 00 00       call   80482e8 &lt;sum&gt;</a:t>
            </a:r>
          </a:p>
          <a:p>
            <a:pPr>
              <a:lnSpc>
                <a:spcPct val="150000"/>
              </a:lnSpc>
            </a:pPr>
            <a:r>
              <a:rPr lang="en-US" altLang="zh-CN" sz="2000" dirty="0">
                <a:solidFill>
                  <a:srgbClr val="FF0000"/>
                </a:solidFill>
                <a:latin typeface="微软雅黑" panose="020B0503020204020204" pitchFamily="34" charset="-122"/>
                <a:ea typeface="微软雅黑" panose="020B0503020204020204" pitchFamily="34" charset="-122"/>
              </a:rPr>
              <a:t>80482db:       83 c4 08             add    $0x8,%esp</a:t>
            </a:r>
          </a:p>
          <a:p>
            <a:pPr>
              <a:lnSpc>
                <a:spcPct val="150000"/>
              </a:lnSpc>
            </a:pPr>
            <a:r>
              <a:rPr lang="en-US" altLang="zh-CN" sz="2000" dirty="0">
                <a:solidFill>
                  <a:srgbClr val="FF0000"/>
                </a:solidFill>
                <a:latin typeface="微软雅黑" panose="020B0503020204020204" pitchFamily="34" charset="-122"/>
                <a:ea typeface="微软雅黑" panose="020B0503020204020204" pitchFamily="34" charset="-122"/>
              </a:rPr>
              <a:t>……</a:t>
            </a:r>
          </a:p>
          <a:p>
            <a:pPr>
              <a:lnSpc>
                <a:spcPct val="150000"/>
              </a:lnSpc>
            </a:pPr>
            <a:r>
              <a:rPr lang="en-US" altLang="zh-CN" sz="2000" dirty="0">
                <a:solidFill>
                  <a:srgbClr val="FF0000"/>
                </a:solidFill>
                <a:latin typeface="微软雅黑" panose="020B0503020204020204" pitchFamily="34" charset="-122"/>
                <a:ea typeface="微软雅黑" panose="020B0503020204020204" pitchFamily="34" charset="-122"/>
              </a:rPr>
              <a:t>080482e8 &lt;sum&gt;:</a:t>
            </a:r>
          </a:p>
          <a:p>
            <a:pPr>
              <a:lnSpc>
                <a:spcPct val="150000"/>
              </a:lnSpc>
            </a:pPr>
            <a:r>
              <a:rPr lang="en-US" altLang="zh-CN" sz="2000" dirty="0">
                <a:solidFill>
                  <a:srgbClr val="FF0000"/>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29281853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4"/>
          <p:cNvSpPr>
            <a:spLocks noChangeArrowheads="1"/>
          </p:cNvSpPr>
          <p:nvPr/>
        </p:nvSpPr>
        <p:spPr bwMode="auto">
          <a:xfrm>
            <a:off x="1981200" y="278742"/>
            <a:ext cx="82296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15000"/>
              </a:lnSpc>
              <a:spcBef>
                <a:spcPct val="20000"/>
              </a:spcBef>
              <a:buChar char="•"/>
              <a:defRPr sz="2400" b="1">
                <a:solidFill>
                  <a:schemeClr val="tx1"/>
                </a:solidFill>
                <a:latin typeface="Arial" charset="0"/>
                <a:ea typeface="宋体" charset="-122"/>
              </a:defRPr>
            </a:lvl1pPr>
            <a:lvl2pPr marL="742950" indent="-285750">
              <a:lnSpc>
                <a:spcPct val="115000"/>
              </a:lnSpc>
              <a:spcBef>
                <a:spcPct val="20000"/>
              </a:spcBef>
              <a:buChar char="–"/>
              <a:defRPr sz="2000" b="1">
                <a:solidFill>
                  <a:srgbClr val="0000CC"/>
                </a:solidFill>
                <a:latin typeface="Arial" charset="0"/>
                <a:ea typeface="宋体" charset="-122"/>
              </a:defRPr>
            </a:lvl2pPr>
            <a:lvl3pPr marL="1143000" indent="-228600">
              <a:lnSpc>
                <a:spcPct val="115000"/>
              </a:lnSpc>
              <a:spcBef>
                <a:spcPct val="20000"/>
              </a:spcBef>
              <a:buChar char="•"/>
              <a:defRPr sz="2400" b="1">
                <a:solidFill>
                  <a:srgbClr val="006600"/>
                </a:solidFill>
                <a:latin typeface="Arial" charset="0"/>
                <a:ea typeface="宋体" charset="-122"/>
              </a:defRPr>
            </a:lvl3pPr>
            <a:lvl4pPr marL="1600200" indent="-228600">
              <a:lnSpc>
                <a:spcPct val="115000"/>
              </a:lnSpc>
              <a:spcBef>
                <a:spcPct val="20000"/>
              </a:spcBef>
              <a:buChar char="–"/>
              <a:defRPr sz="1600" b="1">
                <a:solidFill>
                  <a:srgbClr val="CC3300"/>
                </a:solidFill>
                <a:latin typeface="Arial" charset="0"/>
                <a:ea typeface="宋体" charset="-122"/>
              </a:defRPr>
            </a:lvl4pPr>
            <a:lvl5pPr marL="2057400" indent="-228600">
              <a:lnSpc>
                <a:spcPct val="115000"/>
              </a:lnSpc>
              <a:spcBef>
                <a:spcPct val="20000"/>
              </a:spcBef>
              <a:buChar char="»"/>
              <a:defRPr sz="1500" b="1">
                <a:solidFill>
                  <a:srgbClr val="996600"/>
                </a:solidFill>
                <a:latin typeface="Arial" charset="0"/>
                <a:ea typeface="宋体"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9pPr>
          </a:lstStyle>
          <a:p>
            <a:pPr algn="ctr">
              <a:lnSpc>
                <a:spcPct val="100000"/>
              </a:lnSpc>
              <a:spcBef>
                <a:spcPct val="0"/>
              </a:spcBef>
              <a:buNone/>
            </a:pPr>
            <a:r>
              <a:rPr lang="zh-CN" altLang="en-US" sz="3200" dirty="0">
                <a:solidFill>
                  <a:srgbClr val="CC3300"/>
                </a:solidFill>
                <a:latin typeface="+mn-lt"/>
                <a:ea typeface="黑体" charset="-122"/>
              </a:rPr>
              <a:t>第二节 程序的编译与链接</a:t>
            </a:r>
            <a:endParaRPr kumimoji="1" lang="en-US" altLang="zh-CN" sz="3200" b="0" dirty="0">
              <a:solidFill>
                <a:srgbClr val="FF0000"/>
              </a:solidFill>
              <a:latin typeface="+mn-lt"/>
              <a:ea typeface="Microsoft YaHei" charset="-122"/>
              <a:cs typeface="Microsoft YaHei" charset="-122"/>
            </a:endParaRPr>
          </a:p>
          <a:p>
            <a:pPr algn="ctr">
              <a:lnSpc>
                <a:spcPct val="100000"/>
              </a:lnSpc>
              <a:spcBef>
                <a:spcPct val="0"/>
              </a:spcBef>
              <a:buFontTx/>
              <a:buNone/>
            </a:pPr>
            <a:endParaRPr lang="zh-CN" altLang="en-US" sz="3600" dirty="0">
              <a:solidFill>
                <a:srgbClr val="CC3300"/>
              </a:solidFill>
              <a:ea typeface="黑体" charset="-122"/>
            </a:endParaRPr>
          </a:p>
        </p:txBody>
      </p:sp>
      <p:sp>
        <p:nvSpPr>
          <p:cNvPr id="4" name="矩形 3">
            <a:extLst>
              <a:ext uri="{FF2B5EF4-FFF2-40B4-BE49-F238E27FC236}">
                <a16:creationId xmlns:a16="http://schemas.microsoft.com/office/drawing/2014/main" id="{0EEB0615-8743-4EFD-A491-2E98F63C9C0C}"/>
              </a:ext>
            </a:extLst>
          </p:cNvPr>
          <p:cNvSpPr/>
          <p:nvPr/>
        </p:nvSpPr>
        <p:spPr>
          <a:xfrm>
            <a:off x="1099930" y="840717"/>
            <a:ext cx="9992140" cy="4839273"/>
          </a:xfrm>
          <a:prstGeom prst="rect">
            <a:avLst/>
          </a:prstGeom>
        </p:spPr>
        <p:txBody>
          <a:bodyPr wrap="square">
            <a:spAutoFit/>
          </a:bodyPr>
          <a:lstStyle/>
          <a:p>
            <a:pPr>
              <a:lnSpc>
                <a:spcPct val="150000"/>
              </a:lnSpc>
            </a:pPr>
            <a:r>
              <a:rPr lang="zh-CN" altLang="en-US" sz="2400" dirty="0">
                <a:solidFill>
                  <a:srgbClr val="34A509"/>
                </a:solidFill>
                <a:latin typeface="微软雅黑" panose="020B0503020204020204" pitchFamily="34" charset="-122"/>
                <a:ea typeface="微软雅黑" panose="020B0503020204020204" pitchFamily="34" charset="-122"/>
              </a:rPr>
              <a:t>静态链接</a:t>
            </a:r>
            <a:endParaRPr lang="en-US" altLang="zh-CN" sz="2400" dirty="0">
              <a:solidFill>
                <a:srgbClr val="34A509"/>
              </a:solidFill>
              <a:latin typeface="微软雅黑" panose="020B0503020204020204" pitchFamily="34" charset="-122"/>
              <a:ea typeface="微软雅黑" panose="020B0503020204020204" pitchFamily="34" charset="-122"/>
            </a:endParaRPr>
          </a:p>
          <a:p>
            <a:pPr>
              <a:lnSpc>
                <a:spcPct val="150000"/>
              </a:lnSpc>
            </a:pPr>
            <a:r>
              <a:rPr lang="zh-CN" altLang="en-US" sz="2000" dirty="0">
                <a:solidFill>
                  <a:srgbClr val="FF0000"/>
                </a:solidFill>
                <a:latin typeface="微软雅黑" panose="020B0503020204020204" pitchFamily="34" charset="-122"/>
                <a:ea typeface="微软雅黑" panose="020B0503020204020204" pitchFamily="34" charset="-122"/>
              </a:rPr>
              <a:t>     从目标文件到可执行文件，将所需的所有的模板链接，最终生成单一的可执行文件模块。随着程序规模的增大，静态链接的一次性链接装配存在浪费内存和磁盘空间、模块更新困难等问题。每个程序内部处理都要保留一份</a:t>
            </a:r>
            <a:r>
              <a:rPr lang="en-US" altLang="zh-CN" sz="2000" dirty="0" err="1">
                <a:solidFill>
                  <a:srgbClr val="FF0000"/>
                </a:solidFill>
                <a:latin typeface="微软雅黑" panose="020B0503020204020204" pitchFamily="34" charset="-122"/>
                <a:ea typeface="微软雅黑" panose="020B0503020204020204" pitchFamily="34" charset="-122"/>
              </a:rPr>
              <a:t>printf</a:t>
            </a:r>
            <a:r>
              <a:rPr lang="en-US" altLang="zh-CN" sz="2000" dirty="0">
                <a:solidFill>
                  <a:srgbClr val="FF0000"/>
                </a:solidFill>
                <a:latin typeface="微软雅黑" panose="020B0503020204020204" pitchFamily="34" charset="-122"/>
                <a:ea typeface="微软雅黑" panose="020B0503020204020204" pitchFamily="34" charset="-122"/>
              </a:rPr>
              <a:t>(),</a:t>
            </a:r>
            <a:r>
              <a:rPr lang="en-US" altLang="zh-CN" sz="2000" dirty="0" err="1">
                <a:solidFill>
                  <a:srgbClr val="FF0000"/>
                </a:solidFill>
                <a:latin typeface="微软雅黑" panose="020B0503020204020204" pitchFamily="34" charset="-122"/>
                <a:ea typeface="微软雅黑" panose="020B0503020204020204" pitchFamily="34" charset="-122"/>
              </a:rPr>
              <a:t>scanf</a:t>
            </a:r>
            <a:r>
              <a:rPr lang="en-US" altLang="zh-CN" sz="2000" dirty="0">
                <a:solidFill>
                  <a:srgbClr val="FF0000"/>
                </a:solidFill>
                <a:latin typeface="微软雅黑" panose="020B0503020204020204" pitchFamily="34" charset="-122"/>
                <a:ea typeface="微软雅黑" panose="020B0503020204020204" pitchFamily="34" charset="-122"/>
              </a:rPr>
              <a:t>(),</a:t>
            </a:r>
            <a:r>
              <a:rPr lang="en-US" altLang="zh-CN" sz="2000" dirty="0" err="1">
                <a:solidFill>
                  <a:srgbClr val="FF0000"/>
                </a:solidFill>
                <a:latin typeface="微软雅黑" panose="020B0503020204020204" pitchFamily="34" charset="-122"/>
                <a:ea typeface="微软雅黑" panose="020B0503020204020204" pitchFamily="34" charset="-122"/>
              </a:rPr>
              <a:t>strlen</a:t>
            </a:r>
            <a:r>
              <a:rPr lang="en-US" altLang="zh-CN" sz="2000" dirty="0">
                <a:solidFill>
                  <a:srgbClr val="FF0000"/>
                </a:solidFill>
                <a:latin typeface="微软雅黑" panose="020B0503020204020204" pitchFamily="34" charset="-122"/>
                <a:ea typeface="微软雅黑" panose="020B0503020204020204" pitchFamily="34" charset="-122"/>
              </a:rPr>
              <a:t>()</a:t>
            </a:r>
            <a:r>
              <a:rPr lang="zh-CN" altLang="en-US" sz="2000" dirty="0">
                <a:solidFill>
                  <a:srgbClr val="FF0000"/>
                </a:solidFill>
                <a:latin typeface="微软雅黑" panose="020B0503020204020204" pitchFamily="34" charset="-122"/>
                <a:ea typeface="微软雅黑" panose="020B0503020204020204" pitchFamily="34" charset="-122"/>
              </a:rPr>
              <a:t>等函数，还有数量可观的其他库函数及它们所需要的辅助数据结构。</a:t>
            </a:r>
            <a:endParaRPr lang="en-US" altLang="zh-CN" sz="2000" dirty="0">
              <a:solidFill>
                <a:srgbClr val="FF0000"/>
              </a:solidFill>
              <a:latin typeface="微软雅黑" panose="020B0503020204020204" pitchFamily="34" charset="-122"/>
              <a:ea typeface="微软雅黑" panose="020B0503020204020204" pitchFamily="34" charset="-122"/>
            </a:endParaRPr>
          </a:p>
          <a:p>
            <a:pPr>
              <a:lnSpc>
                <a:spcPct val="150000"/>
              </a:lnSpc>
            </a:pPr>
            <a:endParaRPr lang="en-US" altLang="zh-CN" sz="2000" dirty="0">
              <a:solidFill>
                <a:srgbClr val="FF0000"/>
              </a:solidFill>
              <a:latin typeface="微软雅黑" panose="020B0503020204020204" pitchFamily="34" charset="-122"/>
              <a:ea typeface="微软雅黑" panose="020B0503020204020204" pitchFamily="34" charset="-122"/>
            </a:endParaRPr>
          </a:p>
          <a:p>
            <a:pPr>
              <a:lnSpc>
                <a:spcPct val="150000"/>
              </a:lnSpc>
            </a:pPr>
            <a:r>
              <a:rPr lang="zh-CN" altLang="en-US" sz="2400" dirty="0">
                <a:solidFill>
                  <a:srgbClr val="34A509"/>
                </a:solidFill>
                <a:latin typeface="微软雅黑" panose="020B0503020204020204" pitchFamily="34" charset="-122"/>
                <a:ea typeface="微软雅黑" panose="020B0503020204020204" pitchFamily="34" charset="-122"/>
              </a:rPr>
              <a:t>动态链接</a:t>
            </a:r>
            <a:endParaRPr lang="en-US" altLang="zh-CN" sz="2400" dirty="0">
              <a:solidFill>
                <a:srgbClr val="34A509"/>
              </a:solidFill>
              <a:latin typeface="微软雅黑" panose="020B0503020204020204" pitchFamily="34" charset="-122"/>
              <a:ea typeface="微软雅黑" panose="020B0503020204020204" pitchFamily="34" charset="-122"/>
            </a:endParaRPr>
          </a:p>
          <a:p>
            <a:pPr>
              <a:lnSpc>
                <a:spcPct val="150000"/>
              </a:lnSpc>
            </a:pPr>
            <a:r>
              <a:rPr lang="zh-CN" altLang="en-US" sz="2000" dirty="0">
                <a:solidFill>
                  <a:srgbClr val="FF0000"/>
                </a:solidFill>
                <a:latin typeface="微软雅黑" panose="020B0503020204020204" pitchFamily="34" charset="-122"/>
                <a:ea typeface="微软雅黑" panose="020B0503020204020204" pitchFamily="34" charset="-122"/>
              </a:rPr>
              <a:t>     单一的可执行文件模块被拆分成若干个模块，在程序运行过程中动态进行链接的方案。</a:t>
            </a:r>
            <a:endParaRPr lang="en-US" altLang="zh-CN" sz="2000" dirty="0">
              <a:solidFill>
                <a:srgbClr val="FF0000"/>
              </a:solidFill>
              <a:latin typeface="微软雅黑" panose="020B0503020204020204" pitchFamily="34" charset="-122"/>
              <a:ea typeface="微软雅黑" panose="020B0503020204020204" pitchFamily="34" charset="-122"/>
            </a:endParaRPr>
          </a:p>
          <a:p>
            <a:pPr>
              <a:lnSpc>
                <a:spcPct val="150000"/>
              </a:lnSpc>
            </a:pPr>
            <a:r>
              <a:rPr lang="zh-CN" altLang="en-US" sz="2000" dirty="0">
                <a:solidFill>
                  <a:srgbClr val="FF0000"/>
                </a:solidFill>
                <a:latin typeface="微软雅黑" panose="020B0503020204020204" pitchFamily="34" charset="-122"/>
                <a:ea typeface="微软雅黑" panose="020B0503020204020204" pitchFamily="34" charset="-122"/>
              </a:rPr>
              <a:t>把文件根据功能分成若干模块，链接过程推迟到程序运行时再进行。程序间共享模块得以实现，不仅可以节省内存，还可以减少物理页面的换入换出（减少</a:t>
            </a:r>
            <a:r>
              <a:rPr lang="en-US" altLang="zh-CN" sz="2000" dirty="0">
                <a:solidFill>
                  <a:srgbClr val="FF0000"/>
                </a:solidFill>
                <a:latin typeface="微软雅黑" panose="020B0503020204020204" pitchFamily="34" charset="-122"/>
                <a:ea typeface="微软雅黑" panose="020B0503020204020204" pitchFamily="34" charset="-122"/>
              </a:rPr>
              <a:t>IO</a:t>
            </a:r>
            <a:r>
              <a:rPr lang="zh-CN" altLang="en-US" sz="2000" dirty="0">
                <a:solidFill>
                  <a:srgbClr val="FF0000"/>
                </a:solidFill>
                <a:latin typeface="微软雅黑" panose="020B0503020204020204" pitchFamily="34" charset="-122"/>
                <a:ea typeface="微软雅黑" panose="020B0503020204020204" pitchFamily="34" charset="-122"/>
              </a:rPr>
              <a:t>）。</a:t>
            </a:r>
            <a:endParaRPr lang="en-US" altLang="zh-CN" sz="2000"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358194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4"/>
          <p:cNvSpPr>
            <a:spLocks noChangeArrowheads="1"/>
          </p:cNvSpPr>
          <p:nvPr/>
        </p:nvSpPr>
        <p:spPr bwMode="auto">
          <a:xfrm>
            <a:off x="1981200" y="278742"/>
            <a:ext cx="82296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15000"/>
              </a:lnSpc>
              <a:spcBef>
                <a:spcPct val="20000"/>
              </a:spcBef>
              <a:buChar char="•"/>
              <a:defRPr sz="2400" b="1">
                <a:solidFill>
                  <a:schemeClr val="tx1"/>
                </a:solidFill>
                <a:latin typeface="Arial" charset="0"/>
                <a:ea typeface="宋体" charset="-122"/>
              </a:defRPr>
            </a:lvl1pPr>
            <a:lvl2pPr marL="742950" indent="-285750">
              <a:lnSpc>
                <a:spcPct val="115000"/>
              </a:lnSpc>
              <a:spcBef>
                <a:spcPct val="20000"/>
              </a:spcBef>
              <a:buChar char="–"/>
              <a:defRPr sz="2000" b="1">
                <a:solidFill>
                  <a:srgbClr val="0000CC"/>
                </a:solidFill>
                <a:latin typeface="Arial" charset="0"/>
                <a:ea typeface="宋体" charset="-122"/>
              </a:defRPr>
            </a:lvl2pPr>
            <a:lvl3pPr marL="1143000" indent="-228600">
              <a:lnSpc>
                <a:spcPct val="115000"/>
              </a:lnSpc>
              <a:spcBef>
                <a:spcPct val="20000"/>
              </a:spcBef>
              <a:buChar char="•"/>
              <a:defRPr sz="2400" b="1">
                <a:solidFill>
                  <a:srgbClr val="006600"/>
                </a:solidFill>
                <a:latin typeface="Arial" charset="0"/>
                <a:ea typeface="宋体" charset="-122"/>
              </a:defRPr>
            </a:lvl3pPr>
            <a:lvl4pPr marL="1600200" indent="-228600">
              <a:lnSpc>
                <a:spcPct val="115000"/>
              </a:lnSpc>
              <a:spcBef>
                <a:spcPct val="20000"/>
              </a:spcBef>
              <a:buChar char="–"/>
              <a:defRPr sz="1600" b="1">
                <a:solidFill>
                  <a:srgbClr val="CC3300"/>
                </a:solidFill>
                <a:latin typeface="Arial" charset="0"/>
                <a:ea typeface="宋体" charset="-122"/>
              </a:defRPr>
            </a:lvl4pPr>
            <a:lvl5pPr marL="2057400" indent="-228600">
              <a:lnSpc>
                <a:spcPct val="115000"/>
              </a:lnSpc>
              <a:spcBef>
                <a:spcPct val="20000"/>
              </a:spcBef>
              <a:buChar char="»"/>
              <a:defRPr sz="1500" b="1">
                <a:solidFill>
                  <a:srgbClr val="996600"/>
                </a:solidFill>
                <a:latin typeface="Arial" charset="0"/>
                <a:ea typeface="宋体"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9pPr>
          </a:lstStyle>
          <a:p>
            <a:pPr algn="ctr">
              <a:lnSpc>
                <a:spcPct val="100000"/>
              </a:lnSpc>
              <a:spcBef>
                <a:spcPct val="0"/>
              </a:spcBef>
              <a:buNone/>
            </a:pPr>
            <a:r>
              <a:rPr lang="zh-CN" altLang="en-US" sz="3200" dirty="0">
                <a:solidFill>
                  <a:srgbClr val="CC3300"/>
                </a:solidFill>
                <a:latin typeface="+mn-lt"/>
                <a:ea typeface="黑体" charset="-122"/>
              </a:rPr>
              <a:t>第二节 程序的编译与链接</a:t>
            </a:r>
            <a:endParaRPr kumimoji="1" lang="en-US" altLang="zh-CN" sz="3200" b="0" dirty="0">
              <a:solidFill>
                <a:srgbClr val="FF0000"/>
              </a:solidFill>
              <a:latin typeface="+mn-lt"/>
              <a:ea typeface="Microsoft YaHei" charset="-122"/>
              <a:cs typeface="Microsoft YaHei" charset="-122"/>
            </a:endParaRPr>
          </a:p>
          <a:p>
            <a:pPr algn="ctr">
              <a:lnSpc>
                <a:spcPct val="100000"/>
              </a:lnSpc>
              <a:spcBef>
                <a:spcPct val="0"/>
              </a:spcBef>
              <a:buFontTx/>
              <a:buNone/>
            </a:pPr>
            <a:endParaRPr lang="zh-CN" altLang="en-US" sz="3600" dirty="0">
              <a:solidFill>
                <a:srgbClr val="CC3300"/>
              </a:solidFill>
              <a:ea typeface="黑体" charset="-122"/>
            </a:endParaRPr>
          </a:p>
        </p:txBody>
      </p:sp>
      <p:sp>
        <p:nvSpPr>
          <p:cNvPr id="4" name="矩形 3">
            <a:extLst>
              <a:ext uri="{FF2B5EF4-FFF2-40B4-BE49-F238E27FC236}">
                <a16:creationId xmlns:a16="http://schemas.microsoft.com/office/drawing/2014/main" id="{0EEB0615-8743-4EFD-A491-2E98F63C9C0C}"/>
              </a:ext>
            </a:extLst>
          </p:cNvPr>
          <p:cNvSpPr/>
          <p:nvPr/>
        </p:nvSpPr>
        <p:spPr>
          <a:xfrm>
            <a:off x="1099930" y="840717"/>
            <a:ext cx="9992140" cy="3823611"/>
          </a:xfrm>
          <a:prstGeom prst="rect">
            <a:avLst/>
          </a:prstGeom>
        </p:spPr>
        <p:txBody>
          <a:bodyPr wrap="square">
            <a:spAutoFit/>
          </a:bodyPr>
          <a:lstStyle/>
          <a:p>
            <a:pPr>
              <a:lnSpc>
                <a:spcPct val="150000"/>
              </a:lnSpc>
            </a:pPr>
            <a:r>
              <a:rPr lang="en-US" altLang="zh-CN" sz="2400" dirty="0" err="1">
                <a:solidFill>
                  <a:srgbClr val="34A509"/>
                </a:solidFill>
                <a:latin typeface="微软雅黑" panose="020B0503020204020204" pitchFamily="34" charset="-122"/>
                <a:ea typeface="微软雅黑" panose="020B0503020204020204" pitchFamily="34" charset="-122"/>
              </a:rPr>
              <a:t>linux</a:t>
            </a:r>
            <a:r>
              <a:rPr lang="zh-CN" altLang="en-US" sz="2400" dirty="0">
                <a:solidFill>
                  <a:srgbClr val="34A509"/>
                </a:solidFill>
                <a:latin typeface="微软雅黑" panose="020B0503020204020204" pitchFamily="34" charset="-122"/>
                <a:ea typeface="微软雅黑" panose="020B0503020204020204" pitchFamily="34" charset="-122"/>
              </a:rPr>
              <a:t>调用动态库的两种方式：</a:t>
            </a:r>
            <a:r>
              <a:rPr lang="zh-CN" altLang="en-US" sz="2000" dirty="0">
                <a:solidFill>
                  <a:srgbClr val="FF0000"/>
                </a:solidFill>
                <a:latin typeface="微软雅黑" panose="020B0503020204020204" pitchFamily="34" charset="-122"/>
                <a:ea typeface="微软雅黑" panose="020B0503020204020204" pitchFamily="34" charset="-122"/>
              </a:rPr>
              <a:t>     </a:t>
            </a:r>
            <a:endParaRPr lang="en-US" altLang="zh-CN" sz="2000" dirty="0">
              <a:solidFill>
                <a:srgbClr val="FF0000"/>
              </a:solidFill>
              <a:latin typeface="微软雅黑" panose="020B0503020204020204" pitchFamily="34" charset="-122"/>
              <a:ea typeface="微软雅黑" panose="020B0503020204020204" pitchFamily="34" charset="-122"/>
            </a:endParaRPr>
          </a:p>
          <a:p>
            <a:pPr>
              <a:lnSpc>
                <a:spcPct val="150000"/>
              </a:lnSpc>
            </a:pPr>
            <a:r>
              <a:rPr lang="en-US" altLang="zh-CN" sz="2000" dirty="0">
                <a:solidFill>
                  <a:srgbClr val="FF0000"/>
                </a:solidFill>
                <a:latin typeface="微软雅黑" panose="020B0503020204020204" pitchFamily="34" charset="-122"/>
                <a:ea typeface="微软雅黑" panose="020B0503020204020204" pitchFamily="34" charset="-122"/>
              </a:rPr>
              <a:t>1</a:t>
            </a:r>
            <a:r>
              <a:rPr lang="zh-CN" altLang="en-US" sz="2000" dirty="0">
                <a:solidFill>
                  <a:srgbClr val="FF0000"/>
                </a:solidFill>
                <a:latin typeface="微软雅黑" panose="020B0503020204020204" pitchFamily="34" charset="-122"/>
                <a:ea typeface="微软雅黑" panose="020B0503020204020204" pitchFamily="34" charset="-122"/>
              </a:rPr>
              <a:t>、动态链接库</a:t>
            </a:r>
          </a:p>
          <a:p>
            <a:pPr>
              <a:lnSpc>
                <a:spcPct val="150000"/>
              </a:lnSpc>
            </a:pPr>
            <a:r>
              <a:rPr lang="en-US" altLang="zh-CN" sz="2000" dirty="0">
                <a:solidFill>
                  <a:srgbClr val="FF0000"/>
                </a:solidFill>
                <a:latin typeface="微软雅黑" panose="020B0503020204020204" pitchFamily="34" charset="-122"/>
                <a:ea typeface="微软雅黑" panose="020B0503020204020204" pitchFamily="34" charset="-122"/>
              </a:rPr>
              <a:t>2</a:t>
            </a:r>
            <a:r>
              <a:rPr lang="zh-CN" altLang="en-US" sz="2000" dirty="0">
                <a:solidFill>
                  <a:srgbClr val="FF0000"/>
                </a:solidFill>
                <a:latin typeface="微软雅黑" panose="020B0503020204020204" pitchFamily="34" charset="-122"/>
                <a:ea typeface="微软雅黑" panose="020B0503020204020204" pitchFamily="34" charset="-122"/>
              </a:rPr>
              <a:t>、动态加载库</a:t>
            </a:r>
            <a:endParaRPr lang="en-US" altLang="zh-CN" sz="2400" dirty="0">
              <a:solidFill>
                <a:srgbClr val="34A509"/>
              </a:solidFill>
              <a:latin typeface="微软雅黑" panose="020B0503020204020204" pitchFamily="34" charset="-122"/>
              <a:ea typeface="微软雅黑" panose="020B0503020204020204" pitchFamily="34" charset="-122"/>
            </a:endParaRPr>
          </a:p>
          <a:p>
            <a:pPr>
              <a:lnSpc>
                <a:spcPct val="150000"/>
              </a:lnSpc>
            </a:pPr>
            <a:r>
              <a:rPr lang="zh-CN" altLang="en-US" sz="2000" dirty="0">
                <a:solidFill>
                  <a:srgbClr val="FF0000"/>
                </a:solidFill>
                <a:latin typeface="微软雅黑" panose="020B0503020204020204" pitchFamily="34" charset="-122"/>
                <a:ea typeface="微软雅黑" panose="020B0503020204020204" pitchFamily="34" charset="-122"/>
              </a:rPr>
              <a:t>     </a:t>
            </a:r>
            <a:r>
              <a:rPr lang="zh-CN" altLang="en-US" sz="2000" dirty="0">
                <a:solidFill>
                  <a:srgbClr val="A01761"/>
                </a:solidFill>
                <a:latin typeface="微软雅黑" panose="020B0503020204020204" pitchFamily="34" charset="-122"/>
                <a:ea typeface="微软雅黑" panose="020B0503020204020204" pitchFamily="34" charset="-122"/>
              </a:rPr>
              <a:t>动态链接库（共享库）和动态加载库文件没有任何区别，唯一区别是：动态链接库是程序运行一开始就要加载库，动态加载库是程序在运行到函数需要这个函数的实现的时候才加载库。</a:t>
            </a:r>
            <a:endParaRPr lang="en-US" altLang="zh-CN" sz="2000" dirty="0">
              <a:solidFill>
                <a:srgbClr val="A01761"/>
              </a:solidFill>
              <a:latin typeface="微软雅黑" panose="020B0503020204020204" pitchFamily="34" charset="-122"/>
              <a:ea typeface="微软雅黑" panose="020B0503020204020204" pitchFamily="34" charset="-122"/>
            </a:endParaRPr>
          </a:p>
          <a:p>
            <a:pPr>
              <a:lnSpc>
                <a:spcPct val="150000"/>
              </a:lnSpc>
            </a:pPr>
            <a:r>
              <a:rPr lang="zh-CN" altLang="en-US" sz="2000" dirty="0">
                <a:solidFill>
                  <a:srgbClr val="A01761"/>
                </a:solidFill>
                <a:latin typeface="微软雅黑" panose="020B0503020204020204" pitchFamily="34" charset="-122"/>
                <a:ea typeface="微软雅黑" panose="020B0503020204020204" pitchFamily="34" charset="-122"/>
              </a:rPr>
              <a:t>    动态加载库就需要一组函数来控制什么时候加载库。这些函数是</a:t>
            </a:r>
            <a:r>
              <a:rPr lang="en-US" altLang="zh-CN" sz="2000" dirty="0" err="1">
                <a:solidFill>
                  <a:srgbClr val="A01761"/>
                </a:solidFill>
                <a:latin typeface="微软雅黑" panose="020B0503020204020204" pitchFamily="34" charset="-122"/>
                <a:ea typeface="微软雅黑" panose="020B0503020204020204" pitchFamily="34" charset="-122"/>
              </a:rPr>
              <a:t>dlopen</a:t>
            </a:r>
            <a:r>
              <a:rPr lang="en-US" altLang="zh-CN" sz="2000" dirty="0">
                <a:solidFill>
                  <a:srgbClr val="A01761"/>
                </a:solidFill>
                <a:latin typeface="微软雅黑" panose="020B0503020204020204" pitchFamily="34" charset="-122"/>
                <a:ea typeface="微软雅黑" panose="020B0503020204020204" pitchFamily="34" charset="-122"/>
              </a:rPr>
              <a:t>()</a:t>
            </a:r>
            <a:r>
              <a:rPr lang="zh-CN" altLang="en-US" sz="2000" dirty="0">
                <a:solidFill>
                  <a:srgbClr val="A01761"/>
                </a:solidFill>
                <a:latin typeface="微软雅黑" panose="020B0503020204020204" pitchFamily="34" charset="-122"/>
                <a:ea typeface="微软雅黑" panose="020B0503020204020204" pitchFamily="34" charset="-122"/>
              </a:rPr>
              <a:t>，</a:t>
            </a:r>
            <a:r>
              <a:rPr lang="en-US" altLang="zh-CN" sz="2000" dirty="0">
                <a:solidFill>
                  <a:srgbClr val="A01761"/>
                </a:solidFill>
                <a:latin typeface="微软雅黑" panose="020B0503020204020204" pitchFamily="34" charset="-122"/>
                <a:ea typeface="微软雅黑" panose="020B0503020204020204" pitchFamily="34" charset="-122"/>
              </a:rPr>
              <a:t> </a:t>
            </a:r>
            <a:r>
              <a:rPr lang="en-US" altLang="zh-CN" sz="2000" dirty="0" err="1">
                <a:solidFill>
                  <a:srgbClr val="A01761"/>
                </a:solidFill>
                <a:latin typeface="微软雅黑" panose="020B0503020204020204" pitchFamily="34" charset="-122"/>
                <a:ea typeface="微软雅黑" panose="020B0503020204020204" pitchFamily="34" charset="-122"/>
              </a:rPr>
              <a:t>dlerror</a:t>
            </a:r>
            <a:r>
              <a:rPr lang="en-US" altLang="zh-CN" sz="2000" dirty="0">
                <a:solidFill>
                  <a:srgbClr val="A01761"/>
                </a:solidFill>
                <a:latin typeface="微软雅黑" panose="020B0503020204020204" pitchFamily="34" charset="-122"/>
                <a:ea typeface="微软雅黑" panose="020B0503020204020204" pitchFamily="34" charset="-122"/>
              </a:rPr>
              <a:t>()</a:t>
            </a:r>
            <a:r>
              <a:rPr lang="zh-CN" altLang="en-US" sz="2000" dirty="0">
                <a:solidFill>
                  <a:srgbClr val="A01761"/>
                </a:solidFill>
                <a:latin typeface="微软雅黑" panose="020B0503020204020204" pitchFamily="34" charset="-122"/>
                <a:ea typeface="微软雅黑" panose="020B0503020204020204" pitchFamily="34" charset="-122"/>
              </a:rPr>
              <a:t>，</a:t>
            </a:r>
            <a:r>
              <a:rPr lang="en-US" altLang="zh-CN" sz="2000" dirty="0">
                <a:solidFill>
                  <a:srgbClr val="A01761"/>
                </a:solidFill>
                <a:latin typeface="微软雅黑" panose="020B0503020204020204" pitchFamily="34" charset="-122"/>
                <a:ea typeface="微软雅黑" panose="020B0503020204020204" pitchFamily="34" charset="-122"/>
              </a:rPr>
              <a:t> </a:t>
            </a:r>
            <a:r>
              <a:rPr lang="en-US" altLang="zh-CN" sz="2000" dirty="0" err="1">
                <a:solidFill>
                  <a:srgbClr val="A01761"/>
                </a:solidFill>
                <a:latin typeface="微软雅黑" panose="020B0503020204020204" pitchFamily="34" charset="-122"/>
                <a:ea typeface="微软雅黑" panose="020B0503020204020204" pitchFamily="34" charset="-122"/>
              </a:rPr>
              <a:t>dlsym</a:t>
            </a:r>
            <a:r>
              <a:rPr lang="en-US" altLang="zh-CN" sz="2000" dirty="0">
                <a:solidFill>
                  <a:srgbClr val="A01761"/>
                </a:solidFill>
                <a:latin typeface="微软雅黑" panose="020B0503020204020204" pitchFamily="34" charset="-122"/>
                <a:ea typeface="微软雅黑" panose="020B0503020204020204" pitchFamily="34" charset="-122"/>
              </a:rPr>
              <a:t>() </a:t>
            </a:r>
            <a:r>
              <a:rPr lang="zh-CN" altLang="en-US" sz="2000" dirty="0">
                <a:solidFill>
                  <a:srgbClr val="A01761"/>
                </a:solidFill>
                <a:latin typeface="微软雅黑" panose="020B0503020204020204" pitchFamily="34" charset="-122"/>
                <a:ea typeface="微软雅黑" panose="020B0503020204020204" pitchFamily="34" charset="-122"/>
              </a:rPr>
              <a:t>，</a:t>
            </a:r>
            <a:r>
              <a:rPr lang="en-US" altLang="zh-CN" sz="2000" dirty="0" err="1">
                <a:solidFill>
                  <a:srgbClr val="A01761"/>
                </a:solidFill>
                <a:latin typeface="微软雅黑" panose="020B0503020204020204" pitchFamily="34" charset="-122"/>
                <a:ea typeface="微软雅黑" panose="020B0503020204020204" pitchFamily="34" charset="-122"/>
              </a:rPr>
              <a:t>dlclose</a:t>
            </a:r>
            <a:r>
              <a:rPr lang="en-US" altLang="zh-CN" sz="2000" dirty="0">
                <a:solidFill>
                  <a:srgbClr val="A01761"/>
                </a:solidFill>
                <a:latin typeface="微软雅黑" panose="020B0503020204020204" pitchFamily="34" charset="-122"/>
                <a:ea typeface="微软雅黑" panose="020B0503020204020204" pitchFamily="34" charset="-122"/>
              </a:rPr>
              <a:t>()</a:t>
            </a:r>
            <a:endParaRPr lang="zh-CN" altLang="en-US" sz="2000" dirty="0">
              <a:solidFill>
                <a:srgbClr val="A0176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111944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4"/>
          <p:cNvSpPr>
            <a:spLocks noChangeArrowheads="1"/>
          </p:cNvSpPr>
          <p:nvPr/>
        </p:nvSpPr>
        <p:spPr bwMode="auto">
          <a:xfrm>
            <a:off x="1981200" y="278742"/>
            <a:ext cx="82296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15000"/>
              </a:lnSpc>
              <a:spcBef>
                <a:spcPct val="20000"/>
              </a:spcBef>
              <a:buChar char="•"/>
              <a:defRPr sz="2400" b="1">
                <a:solidFill>
                  <a:schemeClr val="tx1"/>
                </a:solidFill>
                <a:latin typeface="Arial" charset="0"/>
                <a:ea typeface="宋体" charset="-122"/>
              </a:defRPr>
            </a:lvl1pPr>
            <a:lvl2pPr marL="742950" indent="-285750">
              <a:lnSpc>
                <a:spcPct val="115000"/>
              </a:lnSpc>
              <a:spcBef>
                <a:spcPct val="20000"/>
              </a:spcBef>
              <a:buChar char="–"/>
              <a:defRPr sz="2000" b="1">
                <a:solidFill>
                  <a:srgbClr val="0000CC"/>
                </a:solidFill>
                <a:latin typeface="Arial" charset="0"/>
                <a:ea typeface="宋体" charset="-122"/>
              </a:defRPr>
            </a:lvl2pPr>
            <a:lvl3pPr marL="1143000" indent="-228600">
              <a:lnSpc>
                <a:spcPct val="115000"/>
              </a:lnSpc>
              <a:spcBef>
                <a:spcPct val="20000"/>
              </a:spcBef>
              <a:buChar char="•"/>
              <a:defRPr sz="2400" b="1">
                <a:solidFill>
                  <a:srgbClr val="006600"/>
                </a:solidFill>
                <a:latin typeface="Arial" charset="0"/>
                <a:ea typeface="宋体" charset="-122"/>
              </a:defRPr>
            </a:lvl3pPr>
            <a:lvl4pPr marL="1600200" indent="-228600">
              <a:lnSpc>
                <a:spcPct val="115000"/>
              </a:lnSpc>
              <a:spcBef>
                <a:spcPct val="20000"/>
              </a:spcBef>
              <a:buChar char="–"/>
              <a:defRPr sz="1600" b="1">
                <a:solidFill>
                  <a:srgbClr val="CC3300"/>
                </a:solidFill>
                <a:latin typeface="Arial" charset="0"/>
                <a:ea typeface="宋体" charset="-122"/>
              </a:defRPr>
            </a:lvl4pPr>
            <a:lvl5pPr marL="2057400" indent="-228600">
              <a:lnSpc>
                <a:spcPct val="115000"/>
              </a:lnSpc>
              <a:spcBef>
                <a:spcPct val="20000"/>
              </a:spcBef>
              <a:buChar char="»"/>
              <a:defRPr sz="1500" b="1">
                <a:solidFill>
                  <a:srgbClr val="996600"/>
                </a:solidFill>
                <a:latin typeface="Arial" charset="0"/>
                <a:ea typeface="宋体"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9pPr>
          </a:lstStyle>
          <a:p>
            <a:pPr algn="ctr">
              <a:lnSpc>
                <a:spcPct val="100000"/>
              </a:lnSpc>
              <a:spcBef>
                <a:spcPct val="0"/>
              </a:spcBef>
              <a:buNone/>
            </a:pPr>
            <a:r>
              <a:rPr lang="zh-CN" altLang="en-US" sz="3200" dirty="0">
                <a:solidFill>
                  <a:srgbClr val="CC3300"/>
                </a:solidFill>
                <a:latin typeface="+mn-lt"/>
                <a:ea typeface="黑体" charset="-122"/>
              </a:rPr>
              <a:t>第二节 程序的编译与链接</a:t>
            </a:r>
            <a:endParaRPr kumimoji="1" lang="en-US" altLang="zh-CN" sz="3200" b="0" dirty="0">
              <a:solidFill>
                <a:srgbClr val="FF0000"/>
              </a:solidFill>
              <a:latin typeface="+mn-lt"/>
              <a:ea typeface="Microsoft YaHei" charset="-122"/>
              <a:cs typeface="Microsoft YaHei" charset="-122"/>
            </a:endParaRPr>
          </a:p>
          <a:p>
            <a:pPr algn="ctr">
              <a:lnSpc>
                <a:spcPct val="100000"/>
              </a:lnSpc>
              <a:spcBef>
                <a:spcPct val="0"/>
              </a:spcBef>
              <a:buFontTx/>
              <a:buNone/>
            </a:pPr>
            <a:endParaRPr lang="zh-CN" altLang="en-US" sz="3600" dirty="0">
              <a:solidFill>
                <a:srgbClr val="CC3300"/>
              </a:solidFill>
              <a:ea typeface="黑体" charset="-122"/>
            </a:endParaRPr>
          </a:p>
        </p:txBody>
      </p:sp>
      <p:sp>
        <p:nvSpPr>
          <p:cNvPr id="4" name="矩形 3">
            <a:extLst>
              <a:ext uri="{FF2B5EF4-FFF2-40B4-BE49-F238E27FC236}">
                <a16:creationId xmlns:a16="http://schemas.microsoft.com/office/drawing/2014/main" id="{0EEB0615-8743-4EFD-A491-2E98F63C9C0C}"/>
              </a:ext>
            </a:extLst>
          </p:cNvPr>
          <p:cNvSpPr/>
          <p:nvPr/>
        </p:nvSpPr>
        <p:spPr>
          <a:xfrm>
            <a:off x="1099930" y="840717"/>
            <a:ext cx="9992140" cy="4746941"/>
          </a:xfrm>
          <a:prstGeom prst="rect">
            <a:avLst/>
          </a:prstGeom>
        </p:spPr>
        <p:txBody>
          <a:bodyPr wrap="square">
            <a:spAutoFit/>
          </a:bodyPr>
          <a:lstStyle/>
          <a:p>
            <a:pPr>
              <a:lnSpc>
                <a:spcPct val="150000"/>
              </a:lnSpc>
            </a:pPr>
            <a:r>
              <a:rPr lang="zh-CN" altLang="en-US" sz="2000" dirty="0">
                <a:solidFill>
                  <a:srgbClr val="FF0000"/>
                </a:solidFill>
                <a:latin typeface="微软雅黑" panose="020B0503020204020204" pitchFamily="34" charset="-122"/>
                <a:ea typeface="微软雅黑" panose="020B0503020204020204" pitchFamily="34" charset="-122"/>
              </a:rPr>
              <a:t>     </a:t>
            </a:r>
            <a:r>
              <a:rPr lang="zh-CN" altLang="en-US" sz="2400" dirty="0">
                <a:solidFill>
                  <a:srgbClr val="34A509"/>
                </a:solidFill>
                <a:latin typeface="微软雅黑" panose="020B0503020204020204" pitchFamily="34" charset="-122"/>
                <a:ea typeface="微软雅黑" panose="020B0503020204020204" pitchFamily="34" charset="-122"/>
              </a:rPr>
              <a:t>示例代码：</a:t>
            </a:r>
            <a:endParaRPr lang="en-US" altLang="zh-CN" sz="2400" dirty="0">
              <a:solidFill>
                <a:srgbClr val="34A509"/>
              </a:solidFill>
              <a:latin typeface="微软雅黑" panose="020B0503020204020204" pitchFamily="34" charset="-122"/>
              <a:ea typeface="微软雅黑" panose="020B0503020204020204" pitchFamily="34" charset="-122"/>
            </a:endParaRPr>
          </a:p>
          <a:p>
            <a:pPr>
              <a:lnSpc>
                <a:spcPct val="150000"/>
              </a:lnSpc>
            </a:pPr>
            <a:r>
              <a:rPr lang="en-US" altLang="zh-CN" sz="2000" dirty="0">
                <a:solidFill>
                  <a:srgbClr val="FF0000"/>
                </a:solidFill>
                <a:latin typeface="微软雅黑" panose="020B0503020204020204" pitchFamily="34" charset="-122"/>
                <a:ea typeface="微软雅黑" panose="020B0503020204020204" pitchFamily="34" charset="-122"/>
              </a:rPr>
              <a:t>int (*add) (int a, int b);   //</a:t>
            </a:r>
            <a:r>
              <a:rPr lang="zh-CN" altLang="en-US" sz="2000" dirty="0">
                <a:solidFill>
                  <a:srgbClr val="FF0000"/>
                </a:solidFill>
                <a:latin typeface="微软雅黑" panose="020B0503020204020204" pitchFamily="34" charset="-122"/>
                <a:ea typeface="微软雅黑" panose="020B0503020204020204" pitchFamily="34" charset="-122"/>
              </a:rPr>
              <a:t>声明函数指针，用来接收</a:t>
            </a:r>
            <a:r>
              <a:rPr lang="en-US" altLang="zh-CN" sz="2000" dirty="0" err="1">
                <a:solidFill>
                  <a:srgbClr val="FF0000"/>
                </a:solidFill>
                <a:latin typeface="微软雅黑" panose="020B0503020204020204" pitchFamily="34" charset="-122"/>
                <a:ea typeface="微软雅黑" panose="020B0503020204020204" pitchFamily="34" charset="-122"/>
              </a:rPr>
              <a:t>dlsym</a:t>
            </a:r>
            <a:r>
              <a:rPr lang="zh-CN" altLang="en-US" sz="2000" dirty="0">
                <a:solidFill>
                  <a:srgbClr val="FF0000"/>
                </a:solidFill>
                <a:latin typeface="微软雅黑" panose="020B0503020204020204" pitchFamily="34" charset="-122"/>
                <a:ea typeface="微软雅黑" panose="020B0503020204020204" pitchFamily="34" charset="-122"/>
              </a:rPr>
              <a:t>返回来的函数，就是接收要用到的函数，声明函数可以和库里定义的函数不同名</a:t>
            </a:r>
            <a:endParaRPr lang="en-US" altLang="zh-CN" sz="2000" dirty="0">
              <a:solidFill>
                <a:srgbClr val="FF0000"/>
              </a:solidFill>
              <a:latin typeface="微软雅黑" panose="020B0503020204020204" pitchFamily="34" charset="-122"/>
              <a:ea typeface="微软雅黑" panose="020B0503020204020204" pitchFamily="34" charset="-122"/>
            </a:endParaRPr>
          </a:p>
          <a:p>
            <a:pPr>
              <a:lnSpc>
                <a:spcPct val="150000"/>
              </a:lnSpc>
            </a:pPr>
            <a:r>
              <a:rPr lang="en-US" altLang="zh-CN" sz="2000" dirty="0">
                <a:solidFill>
                  <a:srgbClr val="FF0000"/>
                </a:solidFill>
                <a:latin typeface="微软雅黑" panose="020B0503020204020204" pitchFamily="34" charset="-122"/>
                <a:ea typeface="微软雅黑" panose="020B0503020204020204" pitchFamily="34" charset="-122"/>
              </a:rPr>
              <a:t>void *</a:t>
            </a:r>
            <a:r>
              <a:rPr lang="en-US" altLang="zh-CN" sz="2000" dirty="0" err="1">
                <a:solidFill>
                  <a:srgbClr val="FF0000"/>
                </a:solidFill>
                <a:latin typeface="微软雅黑" panose="020B0503020204020204" pitchFamily="34" charset="-122"/>
                <a:ea typeface="微软雅黑" panose="020B0503020204020204" pitchFamily="34" charset="-122"/>
              </a:rPr>
              <a:t>phandle</a:t>
            </a:r>
            <a:r>
              <a:rPr lang="en-US" altLang="zh-CN" sz="2000" dirty="0">
                <a:solidFill>
                  <a:srgbClr val="FF0000"/>
                </a:solidFill>
                <a:latin typeface="微软雅黑" panose="020B0503020204020204" pitchFamily="34" charset="-122"/>
                <a:ea typeface="微软雅黑" panose="020B0503020204020204" pitchFamily="34" charset="-122"/>
              </a:rPr>
              <a:t> = </a:t>
            </a:r>
            <a:r>
              <a:rPr lang="en-US" altLang="zh-CN" sz="2000" dirty="0" err="1">
                <a:solidFill>
                  <a:srgbClr val="FF0000"/>
                </a:solidFill>
                <a:latin typeface="微软雅黑" panose="020B0503020204020204" pitchFamily="34" charset="-122"/>
                <a:ea typeface="微软雅黑" panose="020B0503020204020204" pitchFamily="34" charset="-122"/>
              </a:rPr>
              <a:t>dlopen</a:t>
            </a:r>
            <a:r>
              <a:rPr lang="en-US" altLang="zh-CN" sz="2000" dirty="0">
                <a:solidFill>
                  <a:srgbClr val="FF0000"/>
                </a:solidFill>
                <a:latin typeface="微软雅黑" panose="020B0503020204020204" pitchFamily="34" charset="-122"/>
                <a:ea typeface="微软雅黑" panose="020B0503020204020204" pitchFamily="34" charset="-122"/>
              </a:rPr>
              <a:t>("libtest.so", RTLD_NOW);</a:t>
            </a:r>
          </a:p>
          <a:p>
            <a:pPr>
              <a:lnSpc>
                <a:spcPct val="150000"/>
              </a:lnSpc>
            </a:pPr>
            <a:r>
              <a:rPr lang="en-US" altLang="zh-CN" sz="2000" dirty="0">
                <a:solidFill>
                  <a:srgbClr val="FF0000"/>
                </a:solidFill>
                <a:latin typeface="微软雅黑" panose="020B0503020204020204" pitchFamily="34" charset="-122"/>
                <a:ea typeface="微软雅黑" panose="020B0503020204020204" pitchFamily="34" charset="-122"/>
              </a:rPr>
              <a:t>add = </a:t>
            </a:r>
            <a:r>
              <a:rPr lang="en-US" altLang="zh-CN" sz="2000" dirty="0" err="1">
                <a:solidFill>
                  <a:srgbClr val="FF0000"/>
                </a:solidFill>
                <a:latin typeface="微软雅黑" panose="020B0503020204020204" pitchFamily="34" charset="-122"/>
                <a:ea typeface="微软雅黑" panose="020B0503020204020204" pitchFamily="34" charset="-122"/>
              </a:rPr>
              <a:t>dlsym</a:t>
            </a:r>
            <a:r>
              <a:rPr lang="en-US" altLang="zh-CN" sz="2000" dirty="0">
                <a:solidFill>
                  <a:srgbClr val="FF0000"/>
                </a:solidFill>
                <a:latin typeface="微软雅黑" panose="020B0503020204020204" pitchFamily="34" charset="-122"/>
                <a:ea typeface="微软雅黑" panose="020B0503020204020204" pitchFamily="34" charset="-122"/>
              </a:rPr>
              <a:t>(</a:t>
            </a:r>
            <a:r>
              <a:rPr lang="en-US" altLang="zh-CN" sz="2000" dirty="0" err="1">
                <a:solidFill>
                  <a:srgbClr val="FF0000"/>
                </a:solidFill>
                <a:latin typeface="微软雅黑" panose="020B0503020204020204" pitchFamily="34" charset="-122"/>
                <a:ea typeface="微软雅黑" panose="020B0503020204020204" pitchFamily="34" charset="-122"/>
              </a:rPr>
              <a:t>phandle</a:t>
            </a:r>
            <a:r>
              <a:rPr lang="en-US" altLang="zh-CN" sz="2000" dirty="0">
                <a:solidFill>
                  <a:srgbClr val="FF0000"/>
                </a:solidFill>
                <a:latin typeface="微软雅黑" panose="020B0503020204020204" pitchFamily="34" charset="-122"/>
                <a:ea typeface="微软雅黑" panose="020B0503020204020204" pitchFamily="34" charset="-122"/>
              </a:rPr>
              <a:t>, "add");   //</a:t>
            </a:r>
            <a:r>
              <a:rPr lang="zh-CN" altLang="en-US" sz="2000" dirty="0">
                <a:solidFill>
                  <a:srgbClr val="FF0000"/>
                </a:solidFill>
                <a:latin typeface="微软雅黑" panose="020B0503020204020204" pitchFamily="34" charset="-122"/>
                <a:ea typeface="微软雅黑" panose="020B0503020204020204" pitchFamily="34" charset="-122"/>
              </a:rPr>
              <a:t>参数</a:t>
            </a:r>
            <a:r>
              <a:rPr lang="en-US" altLang="zh-CN" sz="2000" dirty="0">
                <a:solidFill>
                  <a:srgbClr val="FF0000"/>
                </a:solidFill>
                <a:latin typeface="微软雅黑" panose="020B0503020204020204" pitchFamily="34" charset="-122"/>
                <a:ea typeface="微软雅黑" panose="020B0503020204020204" pitchFamily="34" charset="-122"/>
              </a:rPr>
              <a:t>add</a:t>
            </a:r>
            <a:r>
              <a:rPr lang="zh-CN" altLang="en-US" sz="2000" dirty="0">
                <a:solidFill>
                  <a:srgbClr val="FF0000"/>
                </a:solidFill>
                <a:latin typeface="微软雅黑" panose="020B0503020204020204" pitchFamily="34" charset="-122"/>
                <a:ea typeface="微软雅黑" panose="020B0503020204020204" pitchFamily="34" charset="-122"/>
              </a:rPr>
              <a:t>是库里定义的</a:t>
            </a:r>
            <a:r>
              <a:rPr lang="en-US" altLang="zh-CN" sz="2000" dirty="0">
                <a:solidFill>
                  <a:srgbClr val="FF0000"/>
                </a:solidFill>
                <a:latin typeface="微软雅黑" panose="020B0503020204020204" pitchFamily="34" charset="-122"/>
                <a:ea typeface="微软雅黑" panose="020B0503020204020204" pitchFamily="34" charset="-122"/>
              </a:rPr>
              <a:t>add</a:t>
            </a:r>
            <a:r>
              <a:rPr lang="zh-CN" altLang="en-US" sz="2000" dirty="0">
                <a:solidFill>
                  <a:srgbClr val="FF0000"/>
                </a:solidFill>
                <a:latin typeface="微软雅黑" panose="020B0503020204020204" pitchFamily="34" charset="-122"/>
                <a:ea typeface="微软雅黑" panose="020B0503020204020204" pitchFamily="34" charset="-122"/>
              </a:rPr>
              <a:t>函数，</a:t>
            </a:r>
            <a:r>
              <a:rPr lang="en-US" altLang="zh-CN" sz="2000" dirty="0" err="1">
                <a:solidFill>
                  <a:srgbClr val="FF0000"/>
                </a:solidFill>
                <a:latin typeface="微软雅黑" panose="020B0503020204020204" pitchFamily="34" charset="-122"/>
                <a:ea typeface="微软雅黑" panose="020B0503020204020204" pitchFamily="34" charset="-122"/>
              </a:rPr>
              <a:t>dlsym</a:t>
            </a:r>
            <a:r>
              <a:rPr lang="zh-CN" altLang="en-US" sz="2000" dirty="0">
                <a:solidFill>
                  <a:srgbClr val="FF0000"/>
                </a:solidFill>
                <a:latin typeface="微软雅黑" panose="020B0503020204020204" pitchFamily="34" charset="-122"/>
                <a:ea typeface="微软雅黑" panose="020B0503020204020204" pitchFamily="34" charset="-122"/>
              </a:rPr>
              <a:t>返回函数地址</a:t>
            </a:r>
            <a:endParaRPr lang="en-US" altLang="zh-CN" sz="2000" dirty="0">
              <a:solidFill>
                <a:srgbClr val="FF0000"/>
              </a:solidFill>
              <a:latin typeface="微软雅黑" panose="020B0503020204020204" pitchFamily="34" charset="-122"/>
              <a:ea typeface="微软雅黑" panose="020B0503020204020204" pitchFamily="34" charset="-122"/>
            </a:endParaRPr>
          </a:p>
          <a:p>
            <a:pPr>
              <a:lnSpc>
                <a:spcPct val="150000"/>
              </a:lnSpc>
            </a:pPr>
            <a:r>
              <a:rPr lang="en-US" altLang="zh-CN" sz="2000" dirty="0" err="1">
                <a:solidFill>
                  <a:srgbClr val="FF0000"/>
                </a:solidFill>
                <a:latin typeface="微软雅黑" panose="020B0503020204020204" pitchFamily="34" charset="-122"/>
                <a:ea typeface="微软雅黑" panose="020B0503020204020204" pitchFamily="34" charset="-122"/>
              </a:rPr>
              <a:t>printf</a:t>
            </a:r>
            <a:r>
              <a:rPr lang="en-US" altLang="zh-CN" sz="2000" dirty="0">
                <a:solidFill>
                  <a:srgbClr val="FF0000"/>
                </a:solidFill>
                <a:latin typeface="微软雅黑" panose="020B0503020204020204" pitchFamily="34" charset="-122"/>
                <a:ea typeface="微软雅黑" panose="020B0503020204020204" pitchFamily="34" charset="-122"/>
              </a:rPr>
              <a:t>("%d\n", add(2, 5));</a:t>
            </a:r>
          </a:p>
          <a:p>
            <a:pPr>
              <a:lnSpc>
                <a:spcPct val="150000"/>
              </a:lnSpc>
            </a:pPr>
            <a:r>
              <a:rPr lang="zh-CN" altLang="en-US" sz="2000" dirty="0">
                <a:solidFill>
                  <a:srgbClr val="FF0000"/>
                </a:solidFill>
                <a:latin typeface="微软雅黑" panose="020B0503020204020204" pitchFamily="34" charset="-122"/>
                <a:ea typeface="微软雅黑" panose="020B0503020204020204" pitchFamily="34" charset="-122"/>
              </a:rPr>
              <a:t>编译的时候：</a:t>
            </a:r>
            <a:r>
              <a:rPr lang="en-US" altLang="zh-CN" sz="2000" dirty="0" err="1">
                <a:solidFill>
                  <a:srgbClr val="FF0000"/>
                </a:solidFill>
                <a:latin typeface="微软雅黑" panose="020B0503020204020204" pitchFamily="34" charset="-122"/>
                <a:ea typeface="微软雅黑" panose="020B0503020204020204" pitchFamily="34" charset="-122"/>
              </a:rPr>
              <a:t>gcc</a:t>
            </a:r>
            <a:r>
              <a:rPr lang="en-US" altLang="zh-CN" sz="2000" dirty="0">
                <a:solidFill>
                  <a:srgbClr val="FF0000"/>
                </a:solidFill>
                <a:latin typeface="微软雅黑" panose="020B0503020204020204" pitchFamily="34" charset="-122"/>
                <a:ea typeface="微软雅黑" panose="020B0503020204020204" pitchFamily="34" charset="-122"/>
              </a:rPr>
              <a:t>  </a:t>
            </a:r>
            <a:r>
              <a:rPr lang="en-US" altLang="zh-CN" sz="2000" dirty="0" err="1">
                <a:solidFill>
                  <a:srgbClr val="FF0000"/>
                </a:solidFill>
                <a:latin typeface="微软雅黑" panose="020B0503020204020204" pitchFamily="34" charset="-122"/>
                <a:ea typeface="微软雅黑" panose="020B0503020204020204" pitchFamily="34" charset="-122"/>
              </a:rPr>
              <a:t>main.c</a:t>
            </a:r>
            <a:r>
              <a:rPr lang="en-US" altLang="zh-CN" sz="2000" dirty="0">
                <a:solidFill>
                  <a:srgbClr val="FF0000"/>
                </a:solidFill>
                <a:latin typeface="微软雅黑" panose="020B0503020204020204" pitchFamily="34" charset="-122"/>
                <a:ea typeface="微软雅黑" panose="020B0503020204020204" pitchFamily="34" charset="-122"/>
              </a:rPr>
              <a:t>  -o  main  -</a:t>
            </a:r>
            <a:r>
              <a:rPr lang="en-US" altLang="zh-CN" sz="2000" dirty="0" err="1">
                <a:solidFill>
                  <a:srgbClr val="FF0000"/>
                </a:solidFill>
                <a:latin typeface="微软雅黑" panose="020B0503020204020204" pitchFamily="34" charset="-122"/>
                <a:ea typeface="微软雅黑" panose="020B0503020204020204" pitchFamily="34" charset="-122"/>
              </a:rPr>
              <a:t>ldl</a:t>
            </a:r>
            <a:r>
              <a:rPr lang="en-US" altLang="zh-CN" sz="2000" dirty="0">
                <a:solidFill>
                  <a:srgbClr val="FF0000"/>
                </a:solidFill>
                <a:latin typeface="微软雅黑" panose="020B0503020204020204" pitchFamily="34" charset="-122"/>
                <a:ea typeface="微软雅黑" panose="020B0503020204020204" pitchFamily="34" charset="-122"/>
              </a:rPr>
              <a:t>   //</a:t>
            </a:r>
            <a:r>
              <a:rPr lang="zh-CN" altLang="en-US" sz="2000" dirty="0">
                <a:solidFill>
                  <a:srgbClr val="FF0000"/>
                </a:solidFill>
                <a:latin typeface="微软雅黑" panose="020B0503020204020204" pitchFamily="34" charset="-122"/>
                <a:ea typeface="微软雅黑" panose="020B0503020204020204" pitchFamily="34" charset="-122"/>
              </a:rPr>
              <a:t>要加上参数</a:t>
            </a:r>
            <a:r>
              <a:rPr lang="en-US" altLang="zh-CN" sz="2000" dirty="0">
                <a:solidFill>
                  <a:srgbClr val="FF0000"/>
                </a:solidFill>
                <a:latin typeface="微软雅黑" panose="020B0503020204020204" pitchFamily="34" charset="-122"/>
                <a:ea typeface="微软雅黑" panose="020B0503020204020204" pitchFamily="34" charset="-122"/>
              </a:rPr>
              <a:t>-</a:t>
            </a:r>
            <a:r>
              <a:rPr lang="en-US" altLang="zh-CN" sz="2000" dirty="0" err="1">
                <a:solidFill>
                  <a:srgbClr val="FF0000"/>
                </a:solidFill>
                <a:latin typeface="微软雅黑" panose="020B0503020204020204" pitchFamily="34" charset="-122"/>
                <a:ea typeface="微软雅黑" panose="020B0503020204020204" pitchFamily="34" charset="-122"/>
              </a:rPr>
              <a:t>ldl</a:t>
            </a:r>
            <a:r>
              <a:rPr lang="zh-CN" altLang="en-US" sz="2000" dirty="0">
                <a:solidFill>
                  <a:srgbClr val="FF0000"/>
                </a:solidFill>
                <a:latin typeface="微软雅黑" panose="020B0503020204020204" pitchFamily="34" charset="-122"/>
                <a:ea typeface="微软雅黑" panose="020B0503020204020204" pitchFamily="34" charset="-122"/>
              </a:rPr>
              <a:t>。</a:t>
            </a:r>
            <a:r>
              <a:rPr lang="en-US" altLang="zh-CN" sz="2000" dirty="0">
                <a:solidFill>
                  <a:srgbClr val="FF0000"/>
                </a:solidFill>
                <a:latin typeface="微软雅黑" panose="020B0503020204020204" pitchFamily="34" charset="-122"/>
                <a:ea typeface="微软雅黑" panose="020B0503020204020204" pitchFamily="34" charset="-122"/>
              </a:rPr>
              <a:t>dl</a:t>
            </a:r>
            <a:r>
              <a:rPr lang="zh-CN" altLang="en-US" sz="2000" dirty="0">
                <a:solidFill>
                  <a:srgbClr val="FF0000"/>
                </a:solidFill>
                <a:latin typeface="微软雅黑" panose="020B0503020204020204" pitchFamily="34" charset="-122"/>
                <a:ea typeface="微软雅黑" panose="020B0503020204020204" pitchFamily="34" charset="-122"/>
              </a:rPr>
              <a:t>库是</a:t>
            </a:r>
            <a:r>
              <a:rPr lang="en-US" altLang="zh-CN" sz="2000" dirty="0" err="1">
                <a:solidFill>
                  <a:srgbClr val="FF0000"/>
                </a:solidFill>
                <a:latin typeface="微软雅黑" panose="020B0503020204020204" pitchFamily="34" charset="-122"/>
                <a:ea typeface="微软雅黑" panose="020B0503020204020204" pitchFamily="34" charset="-122"/>
              </a:rPr>
              <a:t>dlopen</a:t>
            </a:r>
            <a:r>
              <a:rPr lang="zh-CN" altLang="en-US" sz="2000" dirty="0">
                <a:solidFill>
                  <a:srgbClr val="FF0000"/>
                </a:solidFill>
                <a:latin typeface="微软雅黑" panose="020B0503020204020204" pitchFamily="34" charset="-122"/>
                <a:ea typeface="微软雅黑" panose="020B0503020204020204" pitchFamily="34" charset="-122"/>
              </a:rPr>
              <a:t>等那三个打开库使用的函数。这时候再编译自己的程序的时候就不用像动态链接库那样</a:t>
            </a:r>
            <a:r>
              <a:rPr lang="en-US" altLang="zh-CN" sz="2000" dirty="0">
                <a:solidFill>
                  <a:srgbClr val="FF0000"/>
                </a:solidFill>
                <a:latin typeface="微软雅黑" panose="020B0503020204020204" pitchFamily="34" charset="-122"/>
                <a:ea typeface="微软雅黑" panose="020B0503020204020204" pitchFamily="34" charset="-122"/>
              </a:rPr>
              <a:t>-L./ -</a:t>
            </a:r>
            <a:r>
              <a:rPr lang="en-US" altLang="zh-CN" sz="2000" dirty="0" err="1">
                <a:solidFill>
                  <a:srgbClr val="FF0000"/>
                </a:solidFill>
                <a:latin typeface="微软雅黑" panose="020B0503020204020204" pitchFamily="34" charset="-122"/>
                <a:ea typeface="微软雅黑" panose="020B0503020204020204" pitchFamily="34" charset="-122"/>
              </a:rPr>
              <a:t>ltest</a:t>
            </a:r>
            <a:r>
              <a:rPr lang="zh-CN" altLang="en-US" sz="2000" dirty="0">
                <a:solidFill>
                  <a:srgbClr val="FF0000"/>
                </a:solidFill>
                <a:latin typeface="微软雅黑" panose="020B0503020204020204" pitchFamily="34" charset="-122"/>
                <a:ea typeface="微软雅黑" panose="020B0503020204020204" pitchFamily="34" charset="-122"/>
              </a:rPr>
              <a:t>，链接自己的</a:t>
            </a:r>
            <a:r>
              <a:rPr lang="en-US" altLang="zh-CN" sz="2000" dirty="0">
                <a:solidFill>
                  <a:srgbClr val="FF0000"/>
                </a:solidFill>
                <a:latin typeface="微软雅黑" panose="020B0503020204020204" pitchFamily="34" charset="-122"/>
                <a:ea typeface="微软雅黑" panose="020B0503020204020204" pitchFamily="34" charset="-122"/>
              </a:rPr>
              <a:t>test</a:t>
            </a:r>
            <a:r>
              <a:rPr lang="zh-CN" altLang="en-US" sz="2000" dirty="0">
                <a:solidFill>
                  <a:srgbClr val="FF0000"/>
                </a:solidFill>
                <a:latin typeface="微软雅黑" panose="020B0503020204020204" pitchFamily="34" charset="-122"/>
                <a:ea typeface="微软雅黑" panose="020B0503020204020204" pitchFamily="34" charset="-122"/>
              </a:rPr>
              <a:t>库了，因为程序中需要这个库的时候就打开这个库使用了。 </a:t>
            </a:r>
            <a:endParaRPr lang="zh-CN" altLang="en-US" sz="2000" dirty="0">
              <a:solidFill>
                <a:srgbClr val="A0176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283516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4"/>
          <p:cNvSpPr>
            <a:spLocks noChangeArrowheads="1"/>
          </p:cNvSpPr>
          <p:nvPr/>
        </p:nvSpPr>
        <p:spPr bwMode="auto">
          <a:xfrm>
            <a:off x="1981200" y="278742"/>
            <a:ext cx="82296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15000"/>
              </a:lnSpc>
              <a:spcBef>
                <a:spcPct val="20000"/>
              </a:spcBef>
              <a:buChar char="•"/>
              <a:defRPr sz="2400" b="1">
                <a:solidFill>
                  <a:schemeClr val="tx1"/>
                </a:solidFill>
                <a:latin typeface="Arial" charset="0"/>
                <a:ea typeface="宋体" charset="-122"/>
              </a:defRPr>
            </a:lvl1pPr>
            <a:lvl2pPr marL="742950" indent="-285750">
              <a:lnSpc>
                <a:spcPct val="115000"/>
              </a:lnSpc>
              <a:spcBef>
                <a:spcPct val="20000"/>
              </a:spcBef>
              <a:buChar char="–"/>
              <a:defRPr sz="2000" b="1">
                <a:solidFill>
                  <a:srgbClr val="0000CC"/>
                </a:solidFill>
                <a:latin typeface="Arial" charset="0"/>
                <a:ea typeface="宋体" charset="-122"/>
              </a:defRPr>
            </a:lvl2pPr>
            <a:lvl3pPr marL="1143000" indent="-228600">
              <a:lnSpc>
                <a:spcPct val="115000"/>
              </a:lnSpc>
              <a:spcBef>
                <a:spcPct val="20000"/>
              </a:spcBef>
              <a:buChar char="•"/>
              <a:defRPr sz="2400" b="1">
                <a:solidFill>
                  <a:srgbClr val="006600"/>
                </a:solidFill>
                <a:latin typeface="Arial" charset="0"/>
                <a:ea typeface="宋体" charset="-122"/>
              </a:defRPr>
            </a:lvl3pPr>
            <a:lvl4pPr marL="1600200" indent="-228600">
              <a:lnSpc>
                <a:spcPct val="115000"/>
              </a:lnSpc>
              <a:spcBef>
                <a:spcPct val="20000"/>
              </a:spcBef>
              <a:buChar char="–"/>
              <a:defRPr sz="1600" b="1">
                <a:solidFill>
                  <a:srgbClr val="CC3300"/>
                </a:solidFill>
                <a:latin typeface="Arial" charset="0"/>
                <a:ea typeface="宋体" charset="-122"/>
              </a:defRPr>
            </a:lvl4pPr>
            <a:lvl5pPr marL="2057400" indent="-228600">
              <a:lnSpc>
                <a:spcPct val="115000"/>
              </a:lnSpc>
              <a:spcBef>
                <a:spcPct val="20000"/>
              </a:spcBef>
              <a:buChar char="»"/>
              <a:defRPr sz="1500" b="1">
                <a:solidFill>
                  <a:srgbClr val="996600"/>
                </a:solidFill>
                <a:latin typeface="Arial" charset="0"/>
                <a:ea typeface="宋体"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9pPr>
          </a:lstStyle>
          <a:p>
            <a:pPr algn="ctr">
              <a:lnSpc>
                <a:spcPct val="100000"/>
              </a:lnSpc>
              <a:spcBef>
                <a:spcPct val="0"/>
              </a:spcBef>
              <a:buNone/>
            </a:pPr>
            <a:r>
              <a:rPr lang="zh-CN" altLang="en-US" sz="3200" dirty="0">
                <a:solidFill>
                  <a:srgbClr val="CC3300"/>
                </a:solidFill>
                <a:latin typeface="+mn-lt"/>
                <a:ea typeface="黑体" charset="-122"/>
              </a:rPr>
              <a:t>第一节 </a:t>
            </a:r>
            <a:r>
              <a:rPr lang="en-US" altLang="zh-CN" sz="3200" dirty="0">
                <a:solidFill>
                  <a:srgbClr val="CC3300"/>
                </a:solidFill>
                <a:latin typeface="+mn-lt"/>
                <a:ea typeface="黑体" charset="-122"/>
              </a:rPr>
              <a:t>ELF</a:t>
            </a:r>
            <a:r>
              <a:rPr lang="zh-CN" altLang="en-US" sz="3200" dirty="0">
                <a:solidFill>
                  <a:srgbClr val="CC3300"/>
                </a:solidFill>
                <a:latin typeface="+mn-lt"/>
                <a:ea typeface="黑体" charset="-122"/>
              </a:rPr>
              <a:t>的目标文件格式</a:t>
            </a:r>
            <a:endParaRPr kumimoji="1" lang="en-US" altLang="zh-CN" sz="3200" b="0" dirty="0">
              <a:solidFill>
                <a:srgbClr val="FF0000"/>
              </a:solidFill>
              <a:latin typeface="+mn-lt"/>
              <a:ea typeface="Microsoft YaHei" charset="-122"/>
              <a:cs typeface="Microsoft YaHei" charset="-122"/>
            </a:endParaRPr>
          </a:p>
          <a:p>
            <a:pPr algn="ctr">
              <a:lnSpc>
                <a:spcPct val="100000"/>
              </a:lnSpc>
              <a:spcBef>
                <a:spcPct val="0"/>
              </a:spcBef>
              <a:buFontTx/>
              <a:buNone/>
            </a:pPr>
            <a:endParaRPr lang="zh-CN" altLang="en-US" sz="3600" dirty="0">
              <a:solidFill>
                <a:srgbClr val="CC3300"/>
              </a:solidFill>
              <a:ea typeface="黑体" charset="-122"/>
            </a:endParaRPr>
          </a:p>
        </p:txBody>
      </p:sp>
      <p:sp>
        <p:nvSpPr>
          <p:cNvPr id="4" name="矩形 3">
            <a:extLst>
              <a:ext uri="{FF2B5EF4-FFF2-40B4-BE49-F238E27FC236}">
                <a16:creationId xmlns:a16="http://schemas.microsoft.com/office/drawing/2014/main" id="{0EEB0615-8743-4EFD-A491-2E98F63C9C0C}"/>
              </a:ext>
            </a:extLst>
          </p:cNvPr>
          <p:cNvSpPr/>
          <p:nvPr/>
        </p:nvSpPr>
        <p:spPr>
          <a:xfrm>
            <a:off x="1099930" y="840717"/>
            <a:ext cx="10177670" cy="5670270"/>
          </a:xfrm>
          <a:prstGeom prst="rect">
            <a:avLst/>
          </a:prstGeom>
        </p:spPr>
        <p:txBody>
          <a:bodyPr wrap="square">
            <a:spAutoFit/>
          </a:bodyPr>
          <a:lstStyle/>
          <a:p>
            <a:pPr>
              <a:lnSpc>
                <a:spcPct val="150000"/>
              </a:lnSpc>
            </a:pPr>
            <a:r>
              <a:rPr lang="zh-CN" altLang="en-US" sz="2400" dirty="0">
                <a:solidFill>
                  <a:srgbClr val="34A509"/>
                </a:solidFill>
                <a:latin typeface="微软雅黑" panose="020B0503020204020204" pitchFamily="34" charset="-122"/>
                <a:ea typeface="微软雅黑" panose="020B0503020204020204" pitchFamily="34" charset="-122"/>
              </a:rPr>
              <a:t>一、目标文件</a:t>
            </a:r>
            <a:r>
              <a:rPr lang="en-US" altLang="zh-CN" sz="2400" dirty="0">
                <a:solidFill>
                  <a:srgbClr val="34A509"/>
                </a:solidFill>
                <a:latin typeface="微软雅黑" panose="020B0503020204020204" pitchFamily="34" charset="-122"/>
                <a:ea typeface="微软雅黑" panose="020B0503020204020204" pitchFamily="34" charset="-122"/>
              </a:rPr>
              <a:t> </a:t>
            </a:r>
          </a:p>
          <a:p>
            <a:pPr>
              <a:lnSpc>
                <a:spcPct val="150000"/>
              </a:lnSpc>
            </a:pPr>
            <a:r>
              <a:rPr lang="en-US" altLang="zh-CN" sz="2000" dirty="0">
                <a:solidFill>
                  <a:srgbClr val="A01761"/>
                </a:solidFill>
                <a:latin typeface="微软雅黑" panose="020B0503020204020204" pitchFamily="34" charset="-122"/>
                <a:ea typeface="微软雅黑" panose="020B0503020204020204" pitchFamily="34" charset="-122"/>
              </a:rPr>
              <a:t>       </a:t>
            </a:r>
            <a:r>
              <a:rPr lang="zh-CN" altLang="zh-CN" sz="2000" dirty="0">
                <a:solidFill>
                  <a:srgbClr val="A01761"/>
                </a:solidFill>
                <a:latin typeface="微软雅黑" panose="020B0503020204020204" pitchFamily="34" charset="-122"/>
                <a:ea typeface="微软雅黑" panose="020B0503020204020204" pitchFamily="34" charset="-122"/>
              </a:rPr>
              <a:t>目标文件是源代码编译但</a:t>
            </a:r>
            <a:r>
              <a:rPr lang="zh-CN" altLang="zh-CN" sz="2000" b="1" dirty="0">
                <a:solidFill>
                  <a:srgbClr val="FF0000"/>
                </a:solidFill>
                <a:latin typeface="微软雅黑" panose="020B0503020204020204" pitchFamily="34" charset="-122"/>
                <a:ea typeface="微软雅黑" panose="020B0503020204020204" pitchFamily="34" charset="-122"/>
              </a:rPr>
              <a:t>未链接</a:t>
            </a:r>
            <a:r>
              <a:rPr lang="zh-CN" altLang="zh-CN" sz="2000" dirty="0">
                <a:solidFill>
                  <a:srgbClr val="A01761"/>
                </a:solidFill>
                <a:latin typeface="微软雅黑" panose="020B0503020204020204" pitchFamily="34" charset="-122"/>
                <a:ea typeface="微软雅黑" panose="020B0503020204020204" pitchFamily="34" charset="-122"/>
              </a:rPr>
              <a:t>的中间文件（</a:t>
            </a:r>
            <a:r>
              <a:rPr lang="en-US" altLang="zh-CN" sz="2000" dirty="0">
                <a:solidFill>
                  <a:srgbClr val="A01761"/>
                </a:solidFill>
                <a:latin typeface="微软雅黑" panose="020B0503020204020204" pitchFamily="34" charset="-122"/>
                <a:ea typeface="微软雅黑" panose="020B0503020204020204" pitchFamily="34" charset="-122"/>
              </a:rPr>
              <a:t>windows</a:t>
            </a:r>
            <a:r>
              <a:rPr lang="zh-CN" altLang="zh-CN" sz="2000" dirty="0">
                <a:solidFill>
                  <a:srgbClr val="A01761"/>
                </a:solidFill>
                <a:latin typeface="微软雅黑" panose="020B0503020204020204" pitchFamily="34" charset="-122"/>
                <a:ea typeface="微软雅黑" panose="020B0503020204020204" pitchFamily="34" charset="-122"/>
              </a:rPr>
              <a:t>的</a:t>
            </a:r>
            <a:r>
              <a:rPr lang="en-US" altLang="zh-CN" sz="2000" dirty="0">
                <a:solidFill>
                  <a:srgbClr val="A01761"/>
                </a:solidFill>
                <a:latin typeface="微软雅黑" panose="020B0503020204020204" pitchFamily="34" charset="-122"/>
                <a:ea typeface="微软雅黑" panose="020B0503020204020204" pitchFamily="34" charset="-122"/>
              </a:rPr>
              <a:t>.obj</a:t>
            </a:r>
            <a:r>
              <a:rPr lang="zh-CN" altLang="zh-CN" sz="2000" dirty="0">
                <a:solidFill>
                  <a:srgbClr val="A01761"/>
                </a:solidFill>
                <a:latin typeface="微软雅黑" panose="020B0503020204020204" pitchFamily="34" charset="-122"/>
                <a:ea typeface="微软雅黑" panose="020B0503020204020204" pitchFamily="34" charset="-122"/>
              </a:rPr>
              <a:t>文件和</a:t>
            </a:r>
            <a:r>
              <a:rPr lang="en-US" altLang="zh-CN" sz="2000" dirty="0" err="1">
                <a:solidFill>
                  <a:srgbClr val="A01761"/>
                </a:solidFill>
                <a:latin typeface="微软雅黑" panose="020B0503020204020204" pitchFamily="34" charset="-122"/>
                <a:ea typeface="微软雅黑" panose="020B0503020204020204" pitchFamily="34" charset="-122"/>
              </a:rPr>
              <a:t>linux</a:t>
            </a:r>
            <a:r>
              <a:rPr lang="zh-CN" altLang="zh-CN" sz="2000" dirty="0">
                <a:solidFill>
                  <a:srgbClr val="A01761"/>
                </a:solidFill>
                <a:latin typeface="微软雅黑" panose="020B0503020204020204" pitchFamily="34" charset="-122"/>
                <a:ea typeface="微软雅黑" panose="020B0503020204020204" pitchFamily="34" charset="-122"/>
              </a:rPr>
              <a:t>的</a:t>
            </a:r>
            <a:r>
              <a:rPr lang="en-US" altLang="zh-CN" sz="2000" dirty="0">
                <a:solidFill>
                  <a:srgbClr val="A01761"/>
                </a:solidFill>
                <a:latin typeface="微软雅黑" panose="020B0503020204020204" pitchFamily="34" charset="-122"/>
                <a:ea typeface="微软雅黑" panose="020B0503020204020204" pitchFamily="34" charset="-122"/>
              </a:rPr>
              <a:t>.o</a:t>
            </a:r>
            <a:r>
              <a:rPr lang="zh-CN" altLang="zh-CN" sz="2000" dirty="0">
                <a:solidFill>
                  <a:srgbClr val="A01761"/>
                </a:solidFill>
                <a:latin typeface="微软雅黑" panose="020B0503020204020204" pitchFamily="34" charset="-122"/>
                <a:ea typeface="微软雅黑" panose="020B0503020204020204" pitchFamily="34" charset="-122"/>
              </a:rPr>
              <a:t>文件）</a:t>
            </a:r>
            <a:r>
              <a:rPr lang="zh-CN" altLang="en-US" sz="2000" dirty="0">
                <a:solidFill>
                  <a:srgbClr val="A01761"/>
                </a:solidFill>
                <a:latin typeface="微软雅黑" panose="020B0503020204020204" pitchFamily="34" charset="-122"/>
                <a:ea typeface="微软雅黑" panose="020B0503020204020204" pitchFamily="34" charset="-122"/>
              </a:rPr>
              <a:t>，</a:t>
            </a:r>
            <a:r>
              <a:rPr lang="zh-CN" altLang="zh-CN" sz="2000" dirty="0">
                <a:solidFill>
                  <a:srgbClr val="A01761"/>
                </a:solidFill>
                <a:latin typeface="微软雅黑" panose="020B0503020204020204" pitchFamily="34" charset="-122"/>
                <a:ea typeface="微软雅黑" panose="020B0503020204020204" pitchFamily="34" charset="-122"/>
              </a:rPr>
              <a:t>它与可执行文件的内容与结构十分相似，从广义上二者的格式几乎一样</a:t>
            </a:r>
            <a:r>
              <a:rPr lang="zh-CN" altLang="en-US" sz="2000" dirty="0">
                <a:solidFill>
                  <a:srgbClr val="A01761"/>
                </a:solidFill>
                <a:latin typeface="微软雅黑" panose="020B0503020204020204" pitchFamily="34" charset="-122"/>
                <a:ea typeface="微软雅黑" panose="020B0503020204020204" pitchFamily="34" charset="-122"/>
              </a:rPr>
              <a:t>，</a:t>
            </a:r>
            <a:r>
              <a:rPr lang="en-US" altLang="zh-CN" sz="2000" dirty="0">
                <a:solidFill>
                  <a:srgbClr val="A01761"/>
                </a:solidFill>
                <a:latin typeface="微软雅黑" panose="020B0503020204020204" pitchFamily="34" charset="-122"/>
                <a:ea typeface="微软雅黑" panose="020B0503020204020204" pitchFamily="34" charset="-122"/>
              </a:rPr>
              <a:t>windows</a:t>
            </a:r>
            <a:r>
              <a:rPr lang="zh-CN" altLang="zh-CN" sz="2000" dirty="0">
                <a:solidFill>
                  <a:srgbClr val="A01761"/>
                </a:solidFill>
                <a:latin typeface="微软雅黑" panose="020B0503020204020204" pitchFamily="34" charset="-122"/>
                <a:ea typeface="微软雅黑" panose="020B0503020204020204" pitchFamily="34" charset="-122"/>
              </a:rPr>
              <a:t>下，我们统称为</a:t>
            </a:r>
            <a:r>
              <a:rPr lang="en-US" altLang="zh-CN" sz="2000" dirty="0">
                <a:solidFill>
                  <a:srgbClr val="A01761"/>
                </a:solidFill>
                <a:latin typeface="微软雅黑" panose="020B0503020204020204" pitchFamily="34" charset="-122"/>
                <a:ea typeface="微软雅黑" panose="020B0503020204020204" pitchFamily="34" charset="-122"/>
              </a:rPr>
              <a:t>PE-COFF</a:t>
            </a:r>
            <a:r>
              <a:rPr lang="zh-CN" altLang="zh-CN" sz="2000" dirty="0">
                <a:solidFill>
                  <a:srgbClr val="A01761"/>
                </a:solidFill>
                <a:latin typeface="微软雅黑" panose="020B0503020204020204" pitchFamily="34" charset="-122"/>
                <a:ea typeface="微软雅黑" panose="020B0503020204020204" pitchFamily="34" charset="-122"/>
              </a:rPr>
              <a:t>文件格式，</a:t>
            </a:r>
            <a:r>
              <a:rPr lang="en-US" altLang="zh-CN" sz="2000" dirty="0">
                <a:solidFill>
                  <a:srgbClr val="A01761"/>
                </a:solidFill>
                <a:latin typeface="微软雅黑" panose="020B0503020204020204" pitchFamily="34" charset="-122"/>
                <a:ea typeface="微软雅黑" panose="020B0503020204020204" pitchFamily="34" charset="-122"/>
              </a:rPr>
              <a:t>Linux</a:t>
            </a:r>
            <a:r>
              <a:rPr lang="zh-CN" altLang="zh-CN" sz="2000" dirty="0">
                <a:solidFill>
                  <a:srgbClr val="A01761"/>
                </a:solidFill>
                <a:latin typeface="微软雅黑" panose="020B0503020204020204" pitchFamily="34" charset="-122"/>
                <a:ea typeface="微软雅黑" panose="020B0503020204020204" pitchFamily="34" charset="-122"/>
              </a:rPr>
              <a:t>下统称为</a:t>
            </a:r>
            <a:r>
              <a:rPr lang="en-US" altLang="zh-CN" sz="2000" dirty="0">
                <a:solidFill>
                  <a:srgbClr val="A01761"/>
                </a:solidFill>
                <a:latin typeface="微软雅黑" panose="020B0503020204020204" pitchFamily="34" charset="-122"/>
                <a:ea typeface="微软雅黑" panose="020B0503020204020204" pitchFamily="34" charset="-122"/>
              </a:rPr>
              <a:t>ELF</a:t>
            </a:r>
            <a:r>
              <a:rPr lang="zh-CN" altLang="zh-CN" sz="2000" dirty="0">
                <a:solidFill>
                  <a:srgbClr val="A01761"/>
                </a:solidFill>
                <a:latin typeface="微软雅黑" panose="020B0503020204020204" pitchFamily="34" charset="-122"/>
                <a:ea typeface="微软雅黑" panose="020B0503020204020204" pitchFamily="34" charset="-122"/>
              </a:rPr>
              <a:t>文件，它们都是</a:t>
            </a:r>
            <a:r>
              <a:rPr lang="en-US" altLang="zh-CN" sz="2000" dirty="0">
                <a:solidFill>
                  <a:srgbClr val="A01761"/>
                </a:solidFill>
                <a:latin typeface="微软雅黑" panose="020B0503020204020204" pitchFamily="34" charset="-122"/>
                <a:ea typeface="微软雅黑" panose="020B0503020204020204" pitchFamily="34" charset="-122"/>
              </a:rPr>
              <a:t>COFF</a:t>
            </a:r>
            <a:r>
              <a:rPr lang="zh-CN" altLang="zh-CN" sz="2000" dirty="0">
                <a:solidFill>
                  <a:srgbClr val="A01761"/>
                </a:solidFill>
                <a:latin typeface="微软雅黑" panose="020B0503020204020204" pitchFamily="34" charset="-122"/>
                <a:ea typeface="微软雅黑" panose="020B0503020204020204" pitchFamily="34" charset="-122"/>
              </a:rPr>
              <a:t>（</a:t>
            </a:r>
            <a:r>
              <a:rPr lang="en-US" altLang="zh-CN" sz="2000" dirty="0">
                <a:solidFill>
                  <a:srgbClr val="A01761"/>
                </a:solidFill>
                <a:latin typeface="微软雅黑" panose="020B0503020204020204" pitchFamily="34" charset="-122"/>
                <a:ea typeface="微软雅黑" panose="020B0503020204020204" pitchFamily="34" charset="-122"/>
              </a:rPr>
              <a:t>Common file format</a:t>
            </a:r>
            <a:r>
              <a:rPr lang="zh-CN" altLang="zh-CN" sz="2000" dirty="0">
                <a:solidFill>
                  <a:srgbClr val="A01761"/>
                </a:solidFill>
                <a:latin typeface="微软雅黑" panose="020B0503020204020204" pitchFamily="34" charset="-122"/>
                <a:ea typeface="微软雅黑" panose="020B0503020204020204" pitchFamily="34" charset="-122"/>
              </a:rPr>
              <a:t>）的变种。</a:t>
            </a:r>
            <a:endParaRPr lang="en-US" altLang="zh-CN" sz="2000" dirty="0">
              <a:solidFill>
                <a:srgbClr val="A01761"/>
              </a:solidFill>
              <a:latin typeface="微软雅黑" panose="020B0503020204020204" pitchFamily="34" charset="-122"/>
              <a:ea typeface="微软雅黑" panose="020B0503020204020204" pitchFamily="34" charset="-122"/>
            </a:endParaRPr>
          </a:p>
          <a:p>
            <a:pPr>
              <a:lnSpc>
                <a:spcPct val="150000"/>
              </a:lnSpc>
            </a:pPr>
            <a:r>
              <a:rPr lang="en-US" altLang="zh-CN" sz="2000" dirty="0">
                <a:solidFill>
                  <a:srgbClr val="A01761"/>
                </a:solidFill>
                <a:latin typeface="微软雅黑" panose="020B0503020204020204" pitchFamily="34" charset="-122"/>
                <a:ea typeface="微软雅黑" panose="020B0503020204020204" pitchFamily="34" charset="-122"/>
              </a:rPr>
              <a:t>      </a:t>
            </a:r>
            <a:r>
              <a:rPr lang="zh-CN" altLang="zh-CN" sz="2000" dirty="0">
                <a:solidFill>
                  <a:srgbClr val="A01761"/>
                </a:solidFill>
                <a:latin typeface="微软雅黑" panose="020B0503020204020204" pitchFamily="34" charset="-122"/>
                <a:ea typeface="微软雅黑" panose="020B0503020204020204" pitchFamily="34" charset="-122"/>
              </a:rPr>
              <a:t>从结构上，目标文件是编译后的可执行文件格式， 但未经过链接过程，缺少启动代码和库例程。而可执行文件涵盖了编译、链接、装载和执行的各个方面。</a:t>
            </a:r>
            <a:endParaRPr lang="en-US" altLang="zh-CN" sz="2000" dirty="0">
              <a:solidFill>
                <a:srgbClr val="A01761"/>
              </a:solidFill>
              <a:latin typeface="微软雅黑" panose="020B0503020204020204" pitchFamily="34" charset="-122"/>
              <a:ea typeface="微软雅黑" panose="020B0503020204020204" pitchFamily="34" charset="-122"/>
            </a:endParaRPr>
          </a:p>
          <a:p>
            <a:pPr>
              <a:lnSpc>
                <a:spcPct val="150000"/>
              </a:lnSpc>
            </a:pPr>
            <a:r>
              <a:rPr lang="en-US" altLang="zh-CN" sz="2000" dirty="0">
                <a:solidFill>
                  <a:srgbClr val="A01761"/>
                </a:solidFill>
                <a:latin typeface="微软雅黑" panose="020B0503020204020204" pitchFamily="34" charset="-122"/>
                <a:ea typeface="微软雅黑" panose="020B0503020204020204" pitchFamily="34" charset="-122"/>
              </a:rPr>
              <a:t> </a:t>
            </a:r>
          </a:p>
          <a:p>
            <a:pPr>
              <a:lnSpc>
                <a:spcPct val="150000"/>
              </a:lnSpc>
            </a:pPr>
            <a:r>
              <a:rPr lang="zh-CN" altLang="en-US" sz="2000" dirty="0">
                <a:solidFill>
                  <a:srgbClr val="A01761"/>
                </a:solidFill>
                <a:latin typeface="微软雅黑" panose="020B0503020204020204" pitchFamily="34" charset="-122"/>
                <a:ea typeface="微软雅黑" panose="020B0503020204020204" pitchFamily="34" charset="-122"/>
              </a:rPr>
              <a:t>      目标文件中包含了编译后的</a:t>
            </a:r>
            <a:r>
              <a:rPr lang="zh-CN" altLang="en-US" sz="2000" b="1" dirty="0">
                <a:solidFill>
                  <a:srgbClr val="FF0000"/>
                </a:solidFill>
                <a:latin typeface="微软雅黑" panose="020B0503020204020204" pitchFamily="34" charset="-122"/>
                <a:ea typeface="微软雅黑" panose="020B0503020204020204" pitchFamily="34" charset="-122"/>
              </a:rPr>
              <a:t>机器指令代码</a:t>
            </a:r>
            <a:r>
              <a:rPr lang="zh-CN" altLang="en-US" sz="2000" dirty="0">
                <a:solidFill>
                  <a:srgbClr val="FF0000"/>
                </a:solidFill>
                <a:latin typeface="微软雅黑" panose="020B0503020204020204" pitchFamily="34" charset="-122"/>
                <a:ea typeface="微软雅黑" panose="020B0503020204020204" pitchFamily="34" charset="-122"/>
              </a:rPr>
              <a:t>、</a:t>
            </a:r>
            <a:r>
              <a:rPr lang="zh-CN" altLang="en-US" sz="2000" b="1" dirty="0">
                <a:solidFill>
                  <a:srgbClr val="FF0000"/>
                </a:solidFill>
                <a:latin typeface="微软雅黑" panose="020B0503020204020204" pitchFamily="34" charset="-122"/>
                <a:ea typeface="微软雅黑" panose="020B0503020204020204" pitchFamily="34" charset="-122"/>
              </a:rPr>
              <a:t>数据</a:t>
            </a:r>
            <a:r>
              <a:rPr lang="zh-CN" altLang="en-US" sz="2000" dirty="0">
                <a:solidFill>
                  <a:srgbClr val="FF0000"/>
                </a:solidFill>
                <a:latin typeface="微软雅黑" panose="020B0503020204020204" pitchFamily="34" charset="-122"/>
                <a:ea typeface="微软雅黑" panose="020B0503020204020204" pitchFamily="34" charset="-122"/>
              </a:rPr>
              <a:t>、以及</a:t>
            </a:r>
            <a:r>
              <a:rPr lang="zh-CN" altLang="en-US" sz="2000" b="1" dirty="0">
                <a:solidFill>
                  <a:srgbClr val="FF0000"/>
                </a:solidFill>
                <a:latin typeface="微软雅黑" panose="020B0503020204020204" pitchFamily="34" charset="-122"/>
                <a:ea typeface="微软雅黑" panose="020B0503020204020204" pitchFamily="34" charset="-122"/>
              </a:rPr>
              <a:t>链接时所需的信息</a:t>
            </a:r>
            <a:r>
              <a:rPr lang="zh-CN" altLang="en-US" sz="2000" dirty="0">
                <a:solidFill>
                  <a:srgbClr val="A01761"/>
                </a:solidFill>
                <a:latin typeface="微软雅黑" panose="020B0503020204020204" pitchFamily="34" charset="-122"/>
                <a:ea typeface="微软雅黑" panose="020B0503020204020204" pitchFamily="34" charset="-122"/>
              </a:rPr>
              <a:t>，如</a:t>
            </a:r>
            <a:r>
              <a:rPr lang="zh-CN" altLang="en-US" sz="2000" b="1" dirty="0">
                <a:solidFill>
                  <a:srgbClr val="FF0000"/>
                </a:solidFill>
                <a:latin typeface="微软雅黑" panose="020B0503020204020204" pitchFamily="34" charset="-122"/>
                <a:ea typeface="微软雅黑" panose="020B0503020204020204" pitchFamily="34" charset="-122"/>
              </a:rPr>
              <a:t>符号表</a:t>
            </a:r>
            <a:r>
              <a:rPr lang="zh-CN" altLang="en-US" sz="2000" dirty="0">
                <a:solidFill>
                  <a:srgbClr val="FF0000"/>
                </a:solidFill>
                <a:latin typeface="微软雅黑" panose="020B0503020204020204" pitchFamily="34" charset="-122"/>
                <a:ea typeface="微软雅黑" panose="020B0503020204020204" pitchFamily="34" charset="-122"/>
              </a:rPr>
              <a:t>、</a:t>
            </a:r>
            <a:r>
              <a:rPr lang="zh-CN" altLang="en-US" sz="2000" b="1" dirty="0">
                <a:solidFill>
                  <a:srgbClr val="FF0000"/>
                </a:solidFill>
                <a:latin typeface="微软雅黑" panose="020B0503020204020204" pitchFamily="34" charset="-122"/>
                <a:ea typeface="微软雅黑" panose="020B0503020204020204" pitchFamily="34" charset="-122"/>
              </a:rPr>
              <a:t>调试信息</a:t>
            </a:r>
            <a:r>
              <a:rPr lang="zh-CN" altLang="en-US" sz="2000" dirty="0">
                <a:solidFill>
                  <a:srgbClr val="FF0000"/>
                </a:solidFill>
                <a:latin typeface="微软雅黑" panose="020B0503020204020204" pitchFamily="34" charset="-122"/>
                <a:ea typeface="微软雅黑" panose="020B0503020204020204" pitchFamily="34" charset="-122"/>
              </a:rPr>
              <a:t>、</a:t>
            </a:r>
            <a:r>
              <a:rPr lang="zh-CN" altLang="en-US" sz="2000" b="1" dirty="0">
                <a:solidFill>
                  <a:srgbClr val="FF0000"/>
                </a:solidFill>
                <a:latin typeface="微软雅黑" panose="020B0503020204020204" pitchFamily="34" charset="-122"/>
                <a:ea typeface="微软雅黑" panose="020B0503020204020204" pitchFamily="34" charset="-122"/>
              </a:rPr>
              <a:t>字符串</a:t>
            </a:r>
            <a:r>
              <a:rPr lang="zh-CN" altLang="en-US" sz="2000" dirty="0">
                <a:solidFill>
                  <a:srgbClr val="A01761"/>
                </a:solidFill>
                <a:latin typeface="微软雅黑" panose="020B0503020204020204" pitchFamily="34" charset="-122"/>
                <a:ea typeface="微软雅黑" panose="020B0503020204020204" pitchFamily="34" charset="-122"/>
              </a:rPr>
              <a:t>等。通常这些信息会根据属性，以“节”（“段”）的形式存储。通常，机器指令放在</a:t>
            </a:r>
            <a:r>
              <a:rPr lang="zh-CN" altLang="en-US" sz="2000" b="1" dirty="0">
                <a:solidFill>
                  <a:srgbClr val="FF0000"/>
                </a:solidFill>
                <a:latin typeface="微软雅黑" panose="020B0503020204020204" pitchFamily="34" charset="-122"/>
                <a:ea typeface="微软雅黑" panose="020B0503020204020204" pitchFamily="34" charset="-122"/>
              </a:rPr>
              <a:t>代码段</a:t>
            </a:r>
            <a:r>
              <a:rPr lang="zh-CN" altLang="en-US" sz="2000" dirty="0">
                <a:solidFill>
                  <a:srgbClr val="A01761"/>
                </a:solidFill>
                <a:latin typeface="微软雅黑" panose="020B0503020204020204" pitchFamily="34" charset="-122"/>
                <a:ea typeface="微软雅黑" panose="020B0503020204020204" pitchFamily="34" charset="-122"/>
              </a:rPr>
              <a:t>，全局变量或局部静态变量放在</a:t>
            </a:r>
            <a:r>
              <a:rPr lang="zh-CN" altLang="en-US" sz="2000" b="1" dirty="0">
                <a:solidFill>
                  <a:srgbClr val="FF0000"/>
                </a:solidFill>
                <a:latin typeface="微软雅黑" panose="020B0503020204020204" pitchFamily="34" charset="-122"/>
                <a:ea typeface="微软雅黑" panose="020B0503020204020204" pitchFamily="34" charset="-122"/>
              </a:rPr>
              <a:t>数据段</a:t>
            </a:r>
            <a:r>
              <a:rPr lang="zh-CN" altLang="en-US" sz="2000" dirty="0">
                <a:solidFill>
                  <a:srgbClr val="A01761"/>
                </a:solidFill>
                <a:latin typeface="微软雅黑" panose="020B0503020204020204" pitchFamily="34" charset="-122"/>
                <a:ea typeface="微软雅黑" panose="020B0503020204020204" pitchFamily="34" charset="-122"/>
              </a:rPr>
              <a:t>。代码段常见名字有“</a:t>
            </a:r>
            <a:r>
              <a:rPr lang="en-US" altLang="zh-CN" sz="2000" dirty="0">
                <a:solidFill>
                  <a:srgbClr val="A01761"/>
                </a:solidFill>
                <a:latin typeface="微软雅黑" panose="020B0503020204020204" pitchFamily="34" charset="-122"/>
                <a:ea typeface="微软雅黑" panose="020B0503020204020204" pitchFamily="34" charset="-122"/>
              </a:rPr>
              <a:t>.code”</a:t>
            </a:r>
            <a:r>
              <a:rPr lang="zh-CN" altLang="en-US" sz="2000" dirty="0">
                <a:solidFill>
                  <a:srgbClr val="A01761"/>
                </a:solidFill>
                <a:latin typeface="微软雅黑" panose="020B0503020204020204" pitchFamily="34" charset="-122"/>
                <a:ea typeface="微软雅黑" panose="020B0503020204020204" pitchFamily="34" charset="-122"/>
              </a:rPr>
              <a:t>或“</a:t>
            </a:r>
            <a:r>
              <a:rPr lang="en-US" altLang="zh-CN" sz="2000" dirty="0">
                <a:solidFill>
                  <a:srgbClr val="A01761"/>
                </a:solidFill>
                <a:latin typeface="微软雅黑" panose="020B0503020204020204" pitchFamily="34" charset="-122"/>
                <a:ea typeface="微软雅黑" panose="020B0503020204020204" pitchFamily="34" charset="-122"/>
              </a:rPr>
              <a:t>.text”</a:t>
            </a:r>
            <a:r>
              <a:rPr lang="zh-CN" altLang="en-US" sz="2000" dirty="0">
                <a:solidFill>
                  <a:srgbClr val="A01761"/>
                </a:solidFill>
                <a:latin typeface="微软雅黑" panose="020B0503020204020204" pitchFamily="34" charset="-122"/>
                <a:ea typeface="微软雅黑" panose="020B0503020204020204" pitchFamily="34" charset="-122"/>
              </a:rPr>
              <a:t>，数据段一般命名“</a:t>
            </a:r>
            <a:r>
              <a:rPr lang="en-US" altLang="zh-CN" sz="2000" dirty="0">
                <a:solidFill>
                  <a:srgbClr val="A01761"/>
                </a:solidFill>
                <a:latin typeface="微软雅黑" panose="020B0503020204020204" pitchFamily="34" charset="-122"/>
                <a:ea typeface="微软雅黑" panose="020B0503020204020204" pitchFamily="34" charset="-122"/>
              </a:rPr>
              <a:t>.data”</a:t>
            </a:r>
            <a:r>
              <a:rPr lang="zh-CN" altLang="en-US" sz="2000" dirty="0">
                <a:solidFill>
                  <a:srgbClr val="A01761"/>
                </a:solidFill>
                <a:latin typeface="微软雅黑" panose="020B0503020204020204" pitchFamily="34" charset="-122"/>
                <a:ea typeface="微软雅黑" panose="020B0503020204020204" pitchFamily="34" charset="-122"/>
              </a:rPr>
              <a:t>。</a:t>
            </a:r>
            <a:endParaRPr lang="zh-CN" altLang="zh-CN" sz="2000" dirty="0">
              <a:solidFill>
                <a:srgbClr val="A0176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215016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4"/>
          <p:cNvSpPr>
            <a:spLocks noChangeArrowheads="1"/>
          </p:cNvSpPr>
          <p:nvPr/>
        </p:nvSpPr>
        <p:spPr bwMode="auto">
          <a:xfrm>
            <a:off x="1981200" y="278742"/>
            <a:ext cx="82296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15000"/>
              </a:lnSpc>
              <a:spcBef>
                <a:spcPct val="20000"/>
              </a:spcBef>
              <a:buChar char="•"/>
              <a:defRPr sz="2400" b="1">
                <a:solidFill>
                  <a:schemeClr val="tx1"/>
                </a:solidFill>
                <a:latin typeface="Arial" charset="0"/>
                <a:ea typeface="宋体" charset="-122"/>
              </a:defRPr>
            </a:lvl1pPr>
            <a:lvl2pPr marL="742950" indent="-285750">
              <a:lnSpc>
                <a:spcPct val="115000"/>
              </a:lnSpc>
              <a:spcBef>
                <a:spcPct val="20000"/>
              </a:spcBef>
              <a:buChar char="–"/>
              <a:defRPr sz="2000" b="1">
                <a:solidFill>
                  <a:srgbClr val="0000CC"/>
                </a:solidFill>
                <a:latin typeface="Arial" charset="0"/>
                <a:ea typeface="宋体" charset="-122"/>
              </a:defRPr>
            </a:lvl2pPr>
            <a:lvl3pPr marL="1143000" indent="-228600">
              <a:lnSpc>
                <a:spcPct val="115000"/>
              </a:lnSpc>
              <a:spcBef>
                <a:spcPct val="20000"/>
              </a:spcBef>
              <a:buChar char="•"/>
              <a:defRPr sz="2400" b="1">
                <a:solidFill>
                  <a:srgbClr val="006600"/>
                </a:solidFill>
                <a:latin typeface="Arial" charset="0"/>
                <a:ea typeface="宋体" charset="-122"/>
              </a:defRPr>
            </a:lvl3pPr>
            <a:lvl4pPr marL="1600200" indent="-228600">
              <a:lnSpc>
                <a:spcPct val="115000"/>
              </a:lnSpc>
              <a:spcBef>
                <a:spcPct val="20000"/>
              </a:spcBef>
              <a:buChar char="–"/>
              <a:defRPr sz="1600" b="1">
                <a:solidFill>
                  <a:srgbClr val="CC3300"/>
                </a:solidFill>
                <a:latin typeface="Arial" charset="0"/>
                <a:ea typeface="宋体" charset="-122"/>
              </a:defRPr>
            </a:lvl4pPr>
            <a:lvl5pPr marL="2057400" indent="-228600">
              <a:lnSpc>
                <a:spcPct val="115000"/>
              </a:lnSpc>
              <a:spcBef>
                <a:spcPct val="20000"/>
              </a:spcBef>
              <a:buChar char="»"/>
              <a:defRPr sz="1500" b="1">
                <a:solidFill>
                  <a:srgbClr val="996600"/>
                </a:solidFill>
                <a:latin typeface="Arial" charset="0"/>
                <a:ea typeface="宋体"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9pPr>
          </a:lstStyle>
          <a:p>
            <a:pPr algn="ctr">
              <a:lnSpc>
                <a:spcPct val="100000"/>
              </a:lnSpc>
              <a:spcBef>
                <a:spcPct val="0"/>
              </a:spcBef>
              <a:buNone/>
            </a:pPr>
            <a:r>
              <a:rPr lang="zh-CN" altLang="en-US" sz="3200" dirty="0">
                <a:solidFill>
                  <a:srgbClr val="CC3300"/>
                </a:solidFill>
                <a:latin typeface="+mn-lt"/>
                <a:ea typeface="黑体" charset="-122"/>
              </a:rPr>
              <a:t>第三节 程序装载</a:t>
            </a:r>
            <a:endParaRPr kumimoji="1" lang="en-US" altLang="zh-CN" sz="3200" b="0" dirty="0">
              <a:solidFill>
                <a:srgbClr val="FF0000"/>
              </a:solidFill>
              <a:latin typeface="+mn-lt"/>
              <a:ea typeface="Microsoft YaHei" charset="-122"/>
              <a:cs typeface="Microsoft YaHei" charset="-122"/>
            </a:endParaRPr>
          </a:p>
          <a:p>
            <a:pPr algn="ctr">
              <a:lnSpc>
                <a:spcPct val="100000"/>
              </a:lnSpc>
              <a:spcBef>
                <a:spcPct val="0"/>
              </a:spcBef>
              <a:buFontTx/>
              <a:buNone/>
            </a:pPr>
            <a:endParaRPr lang="zh-CN" altLang="en-US" sz="3600" dirty="0">
              <a:solidFill>
                <a:srgbClr val="CC3300"/>
              </a:solidFill>
              <a:ea typeface="黑体" charset="-122"/>
            </a:endParaRPr>
          </a:p>
        </p:txBody>
      </p:sp>
      <p:sp>
        <p:nvSpPr>
          <p:cNvPr id="4" name="矩形 3">
            <a:extLst>
              <a:ext uri="{FF2B5EF4-FFF2-40B4-BE49-F238E27FC236}">
                <a16:creationId xmlns:a16="http://schemas.microsoft.com/office/drawing/2014/main" id="{0EEB0615-8743-4EFD-A491-2E98F63C9C0C}"/>
              </a:ext>
            </a:extLst>
          </p:cNvPr>
          <p:cNvSpPr/>
          <p:nvPr/>
        </p:nvSpPr>
        <p:spPr>
          <a:xfrm>
            <a:off x="1099930" y="840717"/>
            <a:ext cx="9992140" cy="4285276"/>
          </a:xfrm>
          <a:prstGeom prst="rect">
            <a:avLst/>
          </a:prstGeom>
        </p:spPr>
        <p:txBody>
          <a:bodyPr wrap="square">
            <a:spAutoFit/>
          </a:bodyPr>
          <a:lstStyle/>
          <a:p>
            <a:pPr>
              <a:lnSpc>
                <a:spcPct val="150000"/>
              </a:lnSpc>
            </a:pPr>
            <a:r>
              <a:rPr lang="zh-CN" altLang="en-US" sz="2400" dirty="0">
                <a:solidFill>
                  <a:srgbClr val="34A509"/>
                </a:solidFill>
                <a:latin typeface="微软雅黑" panose="020B0503020204020204" pitchFamily="34" charset="-122"/>
                <a:ea typeface="微软雅黑" panose="020B0503020204020204" pitchFamily="34" charset="-122"/>
              </a:rPr>
              <a:t>一、可执行程序的执行环境：</a:t>
            </a:r>
            <a:endParaRPr lang="en-US" altLang="zh-CN" sz="2400" dirty="0">
              <a:solidFill>
                <a:srgbClr val="34A509"/>
              </a:solidFill>
              <a:latin typeface="微软雅黑" panose="020B0503020204020204" pitchFamily="34" charset="-122"/>
              <a:ea typeface="微软雅黑" panose="020B0503020204020204" pitchFamily="34" charset="-122"/>
            </a:endParaRPr>
          </a:p>
          <a:p>
            <a:pPr>
              <a:lnSpc>
                <a:spcPct val="150000"/>
              </a:lnSpc>
            </a:pPr>
            <a:r>
              <a:rPr lang="en-US" altLang="zh-CN" sz="2000" dirty="0">
                <a:solidFill>
                  <a:srgbClr val="FF0000"/>
                </a:solidFill>
                <a:latin typeface="微软雅黑" panose="020B0503020204020204" pitchFamily="34" charset="-122"/>
                <a:ea typeface="微软雅黑" panose="020B0503020204020204" pitchFamily="34" charset="-122"/>
              </a:rPr>
              <a:t>   $ls –l  /</a:t>
            </a:r>
            <a:r>
              <a:rPr lang="en-US" altLang="zh-CN" sz="2000" dirty="0" err="1">
                <a:solidFill>
                  <a:srgbClr val="FF0000"/>
                </a:solidFill>
                <a:latin typeface="微软雅黑" panose="020B0503020204020204" pitchFamily="34" charset="-122"/>
                <a:ea typeface="微软雅黑" panose="020B0503020204020204" pitchFamily="34" charset="-122"/>
              </a:rPr>
              <a:t>usr</a:t>
            </a:r>
            <a:r>
              <a:rPr lang="en-US" altLang="zh-CN" sz="2000" dirty="0">
                <a:solidFill>
                  <a:srgbClr val="FF0000"/>
                </a:solidFill>
                <a:latin typeface="微软雅黑" panose="020B0503020204020204" pitchFamily="34" charset="-122"/>
                <a:ea typeface="微软雅黑" panose="020B0503020204020204" pitchFamily="34" charset="-122"/>
              </a:rPr>
              <a:t>/bin    </a:t>
            </a:r>
            <a:r>
              <a:rPr lang="zh-CN" altLang="en-US" sz="2000" dirty="0">
                <a:solidFill>
                  <a:srgbClr val="FF0000"/>
                </a:solidFill>
                <a:latin typeface="微软雅黑" panose="020B0503020204020204" pitchFamily="34" charset="-122"/>
                <a:ea typeface="微软雅黑" panose="020B0503020204020204" pitchFamily="34" charset="-122"/>
              </a:rPr>
              <a:t>列出</a:t>
            </a:r>
            <a:r>
              <a:rPr lang="en-US" altLang="zh-CN" sz="2000" dirty="0">
                <a:solidFill>
                  <a:srgbClr val="FF0000"/>
                </a:solidFill>
                <a:latin typeface="微软雅黑" panose="020B0503020204020204" pitchFamily="34" charset="-122"/>
                <a:ea typeface="微软雅黑" panose="020B0503020204020204" pitchFamily="34" charset="-122"/>
              </a:rPr>
              <a:t>/</a:t>
            </a:r>
            <a:r>
              <a:rPr lang="en-US" altLang="zh-CN" sz="2000" dirty="0" err="1">
                <a:solidFill>
                  <a:srgbClr val="FF0000"/>
                </a:solidFill>
                <a:latin typeface="微软雅黑" panose="020B0503020204020204" pitchFamily="34" charset="-122"/>
                <a:ea typeface="微软雅黑" panose="020B0503020204020204" pitchFamily="34" charset="-122"/>
              </a:rPr>
              <a:t>usr</a:t>
            </a:r>
            <a:r>
              <a:rPr lang="en-US" altLang="zh-CN" sz="2000" dirty="0">
                <a:solidFill>
                  <a:srgbClr val="FF0000"/>
                </a:solidFill>
                <a:latin typeface="微软雅黑" panose="020B0503020204020204" pitchFamily="34" charset="-122"/>
                <a:ea typeface="微软雅黑" panose="020B0503020204020204" pitchFamily="34" charset="-122"/>
              </a:rPr>
              <a:t>/bin</a:t>
            </a:r>
            <a:r>
              <a:rPr lang="zh-CN" altLang="en-US" sz="2000" dirty="0">
                <a:solidFill>
                  <a:srgbClr val="FF0000"/>
                </a:solidFill>
                <a:latin typeface="微软雅黑" panose="020B0503020204020204" pitchFamily="34" charset="-122"/>
                <a:ea typeface="微软雅黑" panose="020B0503020204020204" pitchFamily="34" charset="-122"/>
              </a:rPr>
              <a:t>下的目录信息</a:t>
            </a:r>
            <a:endParaRPr lang="en-US" altLang="zh-CN" sz="2000" dirty="0">
              <a:solidFill>
                <a:srgbClr val="FF0000"/>
              </a:solidFill>
              <a:latin typeface="微软雅黑" panose="020B0503020204020204" pitchFamily="34" charset="-122"/>
              <a:ea typeface="微软雅黑" panose="020B0503020204020204" pitchFamily="34" charset="-122"/>
            </a:endParaRPr>
          </a:p>
          <a:p>
            <a:pPr>
              <a:lnSpc>
                <a:spcPct val="150000"/>
              </a:lnSpc>
            </a:pPr>
            <a:r>
              <a:rPr lang="en-US" altLang="zh-CN" sz="2000" dirty="0">
                <a:solidFill>
                  <a:srgbClr val="FF0000"/>
                </a:solidFill>
                <a:latin typeface="微软雅黑" panose="020B0503020204020204" pitchFamily="34" charset="-122"/>
                <a:ea typeface="微软雅黑" panose="020B0503020204020204" pitchFamily="34" charset="-122"/>
              </a:rPr>
              <a:t>    ls</a:t>
            </a:r>
            <a:r>
              <a:rPr lang="zh-CN" altLang="en-US" sz="2000" dirty="0">
                <a:solidFill>
                  <a:srgbClr val="FF0000"/>
                </a:solidFill>
                <a:latin typeface="微软雅黑" panose="020B0503020204020204" pitchFamily="34" charset="-122"/>
                <a:ea typeface="微软雅黑" panose="020B0503020204020204" pitchFamily="34" charset="-122"/>
              </a:rPr>
              <a:t>是命令，</a:t>
            </a:r>
            <a:r>
              <a:rPr lang="en-US" altLang="zh-CN" sz="2000" dirty="0">
                <a:solidFill>
                  <a:srgbClr val="FF0000"/>
                </a:solidFill>
                <a:latin typeface="微软雅黑" panose="020B0503020204020204" pitchFamily="34" charset="-122"/>
                <a:ea typeface="微软雅黑" panose="020B0503020204020204" pitchFamily="34" charset="-122"/>
              </a:rPr>
              <a:t>-l</a:t>
            </a:r>
            <a:r>
              <a:rPr lang="zh-CN" altLang="en-US" sz="2000" dirty="0">
                <a:solidFill>
                  <a:srgbClr val="FF0000"/>
                </a:solidFill>
                <a:latin typeface="微软雅黑" panose="020B0503020204020204" pitchFamily="34" charset="-122"/>
                <a:ea typeface="微软雅黑" panose="020B0503020204020204" pitchFamily="34" charset="-122"/>
              </a:rPr>
              <a:t>和</a:t>
            </a:r>
            <a:r>
              <a:rPr lang="en-US" altLang="zh-CN" sz="2000" dirty="0">
                <a:solidFill>
                  <a:srgbClr val="FF0000"/>
                </a:solidFill>
                <a:latin typeface="微软雅黑" panose="020B0503020204020204" pitchFamily="34" charset="-122"/>
                <a:ea typeface="微软雅黑" panose="020B0503020204020204" pitchFamily="34" charset="-122"/>
              </a:rPr>
              <a:t>/</a:t>
            </a:r>
            <a:r>
              <a:rPr lang="en-US" altLang="zh-CN" sz="2000" dirty="0" err="1">
                <a:solidFill>
                  <a:srgbClr val="FF0000"/>
                </a:solidFill>
                <a:latin typeface="微软雅黑" panose="020B0503020204020204" pitchFamily="34" charset="-122"/>
                <a:ea typeface="微软雅黑" panose="020B0503020204020204" pitchFamily="34" charset="-122"/>
              </a:rPr>
              <a:t>usr</a:t>
            </a:r>
            <a:r>
              <a:rPr lang="en-US" altLang="zh-CN" sz="2000" dirty="0">
                <a:solidFill>
                  <a:srgbClr val="FF0000"/>
                </a:solidFill>
                <a:latin typeface="微软雅黑" panose="020B0503020204020204" pitchFamily="34" charset="-122"/>
                <a:ea typeface="微软雅黑" panose="020B0503020204020204" pitchFamily="34" charset="-122"/>
              </a:rPr>
              <a:t>/bin </a:t>
            </a:r>
            <a:r>
              <a:rPr lang="zh-CN" altLang="en-US" sz="2000" dirty="0">
                <a:solidFill>
                  <a:srgbClr val="FF0000"/>
                </a:solidFill>
                <a:latin typeface="微软雅黑" panose="020B0503020204020204" pitchFamily="34" charset="-122"/>
                <a:ea typeface="微软雅黑" panose="020B0503020204020204" pitchFamily="34" charset="-122"/>
              </a:rPr>
              <a:t>是两个参数</a:t>
            </a:r>
            <a:endParaRPr lang="en-US" altLang="zh-CN" sz="2000" dirty="0">
              <a:solidFill>
                <a:srgbClr val="FF0000"/>
              </a:solidFill>
              <a:latin typeface="微软雅黑" panose="020B0503020204020204" pitchFamily="34" charset="-122"/>
              <a:ea typeface="微软雅黑" panose="020B0503020204020204" pitchFamily="34" charset="-122"/>
            </a:endParaRPr>
          </a:p>
          <a:p>
            <a:pPr>
              <a:lnSpc>
                <a:spcPct val="150000"/>
              </a:lnSpc>
            </a:pPr>
            <a:endParaRPr lang="en-US" altLang="zh-CN" sz="2000" dirty="0">
              <a:solidFill>
                <a:srgbClr val="FF0000"/>
              </a:solidFill>
              <a:latin typeface="微软雅黑" panose="020B0503020204020204" pitchFamily="34" charset="-122"/>
              <a:ea typeface="微软雅黑" panose="020B0503020204020204" pitchFamily="34" charset="-122"/>
            </a:endParaRPr>
          </a:p>
          <a:p>
            <a:pPr>
              <a:lnSpc>
                <a:spcPct val="150000"/>
              </a:lnSpc>
            </a:pPr>
            <a:r>
              <a:rPr lang="en-US" altLang="zh-CN" sz="2000" dirty="0">
                <a:solidFill>
                  <a:srgbClr val="FF0000"/>
                </a:solidFill>
                <a:latin typeface="微软雅黑" panose="020B0503020204020204" pitchFamily="34" charset="-122"/>
                <a:ea typeface="微软雅黑" panose="020B0503020204020204" pitchFamily="34" charset="-122"/>
              </a:rPr>
              <a:t>  shell</a:t>
            </a:r>
            <a:r>
              <a:rPr lang="zh-CN" altLang="en-US" sz="2000" dirty="0">
                <a:solidFill>
                  <a:srgbClr val="FF0000"/>
                </a:solidFill>
                <a:latin typeface="微软雅黑" panose="020B0503020204020204" pitchFamily="34" charset="-122"/>
                <a:ea typeface="微软雅黑" panose="020B0503020204020204" pitchFamily="34" charset="-122"/>
              </a:rPr>
              <a:t>本身不限制命令行参数的个数，命令行参数的个数受限于命令本身。</a:t>
            </a:r>
          </a:p>
          <a:p>
            <a:pPr>
              <a:lnSpc>
                <a:spcPct val="150000"/>
              </a:lnSpc>
            </a:pPr>
            <a:r>
              <a:rPr lang="zh-CN" altLang="en-US" sz="2000" dirty="0">
                <a:solidFill>
                  <a:srgbClr val="002060"/>
                </a:solidFill>
                <a:latin typeface="微软雅黑" panose="020B0503020204020204" pitchFamily="34" charset="-122"/>
                <a:ea typeface="微软雅黑" panose="020B0503020204020204" pitchFamily="34" charset="-122"/>
              </a:rPr>
              <a:t>    </a:t>
            </a:r>
            <a:r>
              <a:rPr lang="en-US" altLang="zh-CN" sz="2000" dirty="0">
                <a:solidFill>
                  <a:srgbClr val="002060"/>
                </a:solidFill>
                <a:latin typeface="微软雅黑" panose="020B0503020204020204" pitchFamily="34" charset="-122"/>
                <a:ea typeface="微软雅黑" panose="020B0503020204020204" pitchFamily="34" charset="-122"/>
              </a:rPr>
              <a:t>int main(int </a:t>
            </a:r>
            <a:r>
              <a:rPr lang="en-US" altLang="zh-CN" sz="2000" dirty="0" err="1">
                <a:solidFill>
                  <a:srgbClr val="002060"/>
                </a:solidFill>
                <a:latin typeface="微软雅黑" panose="020B0503020204020204" pitchFamily="34" charset="-122"/>
                <a:ea typeface="微软雅黑" panose="020B0503020204020204" pitchFamily="34" charset="-122"/>
              </a:rPr>
              <a:t>argc</a:t>
            </a:r>
            <a:r>
              <a:rPr lang="en-US" altLang="zh-CN" sz="2000" dirty="0">
                <a:solidFill>
                  <a:srgbClr val="002060"/>
                </a:solidFill>
                <a:latin typeface="微软雅黑" panose="020B0503020204020204" pitchFamily="34" charset="-122"/>
                <a:ea typeface="微软雅黑" panose="020B0503020204020204" pitchFamily="34" charset="-122"/>
              </a:rPr>
              <a:t>, char * </a:t>
            </a:r>
            <a:r>
              <a:rPr lang="en-US" altLang="zh-CN" sz="2000" dirty="0" err="1">
                <a:solidFill>
                  <a:srgbClr val="002060"/>
                </a:solidFill>
                <a:latin typeface="微软雅黑" panose="020B0503020204020204" pitchFamily="34" charset="-122"/>
                <a:ea typeface="微软雅黑" panose="020B0503020204020204" pitchFamily="34" charset="-122"/>
              </a:rPr>
              <a:t>argv</a:t>
            </a:r>
            <a:r>
              <a:rPr lang="en-US" altLang="zh-CN" sz="2000" dirty="0">
                <a:solidFill>
                  <a:srgbClr val="002060"/>
                </a:solidFill>
                <a:latin typeface="微软雅黑" panose="020B0503020204020204" pitchFamily="34" charset="-122"/>
                <a:ea typeface="微软雅黑" panose="020B0503020204020204" pitchFamily="34" charset="-122"/>
              </a:rPr>
              <a:t>[])</a:t>
            </a:r>
          </a:p>
          <a:p>
            <a:pPr>
              <a:lnSpc>
                <a:spcPct val="150000"/>
              </a:lnSpc>
            </a:pPr>
            <a:r>
              <a:rPr lang="en-US" altLang="zh-CN" sz="2000" dirty="0">
                <a:solidFill>
                  <a:srgbClr val="002060"/>
                </a:solidFill>
                <a:latin typeface="微软雅黑" panose="020B0503020204020204" pitchFamily="34" charset="-122"/>
                <a:ea typeface="微软雅黑" panose="020B0503020204020204" pitchFamily="34" charset="-122"/>
              </a:rPr>
              <a:t>    int main(int </a:t>
            </a:r>
            <a:r>
              <a:rPr lang="en-US" altLang="zh-CN" sz="2000" dirty="0" err="1">
                <a:solidFill>
                  <a:srgbClr val="002060"/>
                </a:solidFill>
                <a:latin typeface="微软雅黑" panose="020B0503020204020204" pitchFamily="34" charset="-122"/>
                <a:ea typeface="微软雅黑" panose="020B0503020204020204" pitchFamily="34" charset="-122"/>
              </a:rPr>
              <a:t>argc</a:t>
            </a:r>
            <a:r>
              <a:rPr lang="en-US" altLang="zh-CN" sz="2000" dirty="0">
                <a:solidFill>
                  <a:srgbClr val="002060"/>
                </a:solidFill>
                <a:latin typeface="微软雅黑" panose="020B0503020204020204" pitchFamily="34" charset="-122"/>
                <a:ea typeface="微软雅黑" panose="020B0503020204020204" pitchFamily="34" charset="-122"/>
              </a:rPr>
              <a:t>, char * </a:t>
            </a:r>
            <a:r>
              <a:rPr lang="en-US" altLang="zh-CN" sz="2000" dirty="0" err="1">
                <a:solidFill>
                  <a:srgbClr val="002060"/>
                </a:solidFill>
                <a:latin typeface="微软雅黑" panose="020B0503020204020204" pitchFamily="34" charset="-122"/>
                <a:ea typeface="微软雅黑" panose="020B0503020204020204" pitchFamily="34" charset="-122"/>
              </a:rPr>
              <a:t>argv</a:t>
            </a:r>
            <a:r>
              <a:rPr lang="en-US" altLang="zh-CN" sz="2000" dirty="0">
                <a:solidFill>
                  <a:srgbClr val="002060"/>
                </a:solidFill>
                <a:latin typeface="微软雅黑" panose="020B0503020204020204" pitchFamily="34" charset="-122"/>
                <a:ea typeface="微软雅黑" panose="020B0503020204020204" pitchFamily="34" charset="-122"/>
              </a:rPr>
              <a:t>[], char * </a:t>
            </a:r>
            <a:r>
              <a:rPr lang="en-US" altLang="zh-CN" sz="2000" dirty="0" err="1">
                <a:solidFill>
                  <a:srgbClr val="002060"/>
                </a:solidFill>
                <a:latin typeface="微软雅黑" panose="020B0503020204020204" pitchFamily="34" charset="-122"/>
                <a:ea typeface="微软雅黑" panose="020B0503020204020204" pitchFamily="34" charset="-122"/>
              </a:rPr>
              <a:t>envp</a:t>
            </a:r>
            <a:r>
              <a:rPr lang="en-US" altLang="zh-CN" sz="2000" dirty="0">
                <a:solidFill>
                  <a:srgbClr val="002060"/>
                </a:solidFill>
                <a:latin typeface="微软雅黑" panose="020B0503020204020204" pitchFamily="34" charset="-122"/>
                <a:ea typeface="微软雅黑" panose="020B0503020204020204" pitchFamily="34" charset="-122"/>
              </a:rPr>
              <a:t>[])</a:t>
            </a:r>
          </a:p>
          <a:p>
            <a:pPr>
              <a:lnSpc>
                <a:spcPct val="150000"/>
              </a:lnSpc>
            </a:pPr>
            <a:r>
              <a:rPr lang="en-US" altLang="zh-CN" sz="2000" dirty="0">
                <a:solidFill>
                  <a:srgbClr val="FF0000"/>
                </a:solidFill>
                <a:latin typeface="微软雅黑" panose="020B0503020204020204" pitchFamily="34" charset="-122"/>
                <a:ea typeface="微软雅黑" panose="020B0503020204020204" pitchFamily="34" charset="-122"/>
              </a:rPr>
              <a:t>  shell</a:t>
            </a:r>
            <a:r>
              <a:rPr lang="zh-CN" altLang="en-US" sz="2000" dirty="0">
                <a:solidFill>
                  <a:srgbClr val="FF0000"/>
                </a:solidFill>
                <a:latin typeface="微软雅黑" panose="020B0503020204020204" pitchFamily="34" charset="-122"/>
                <a:ea typeface="微软雅黑" panose="020B0503020204020204" pitchFamily="34" charset="-122"/>
              </a:rPr>
              <a:t>会调用</a:t>
            </a:r>
            <a:r>
              <a:rPr lang="en-US" altLang="zh-CN" sz="2000" dirty="0" err="1">
                <a:solidFill>
                  <a:srgbClr val="FF0000"/>
                </a:solidFill>
                <a:latin typeface="微软雅黑" panose="020B0503020204020204" pitchFamily="34" charset="-122"/>
                <a:ea typeface="微软雅黑" panose="020B0503020204020204" pitchFamily="34" charset="-122"/>
              </a:rPr>
              <a:t>execve</a:t>
            </a:r>
            <a:r>
              <a:rPr lang="zh-CN" altLang="en-US" sz="2000" dirty="0">
                <a:solidFill>
                  <a:srgbClr val="FF0000"/>
                </a:solidFill>
                <a:latin typeface="微软雅黑" panose="020B0503020204020204" pitchFamily="34" charset="-122"/>
                <a:ea typeface="微软雅黑" panose="020B0503020204020204" pitchFamily="34" charset="-122"/>
              </a:rPr>
              <a:t>将命令行参数和环境参数传递给可执行程序的</a:t>
            </a:r>
            <a:r>
              <a:rPr lang="en-US" altLang="zh-CN" sz="2000" dirty="0">
                <a:solidFill>
                  <a:srgbClr val="FF0000"/>
                </a:solidFill>
                <a:latin typeface="微软雅黑" panose="020B0503020204020204" pitchFamily="34" charset="-122"/>
                <a:ea typeface="微软雅黑" panose="020B0503020204020204" pitchFamily="34" charset="-122"/>
              </a:rPr>
              <a:t>main</a:t>
            </a:r>
            <a:r>
              <a:rPr lang="zh-CN" altLang="en-US" sz="2000" dirty="0">
                <a:solidFill>
                  <a:srgbClr val="FF0000"/>
                </a:solidFill>
                <a:latin typeface="微软雅黑" panose="020B0503020204020204" pitchFamily="34" charset="-122"/>
                <a:ea typeface="微软雅黑" panose="020B0503020204020204" pitchFamily="34" charset="-122"/>
              </a:rPr>
              <a:t>函数</a:t>
            </a:r>
          </a:p>
          <a:p>
            <a:pPr>
              <a:lnSpc>
                <a:spcPct val="150000"/>
              </a:lnSpc>
            </a:pPr>
            <a:r>
              <a:rPr lang="zh-CN" altLang="en-US" sz="2000" dirty="0">
                <a:solidFill>
                  <a:srgbClr val="FF0000"/>
                </a:solidFill>
                <a:latin typeface="微软雅黑" panose="020B0503020204020204" pitchFamily="34" charset="-122"/>
                <a:ea typeface="微软雅黑" panose="020B0503020204020204" pitchFamily="34" charset="-122"/>
              </a:rPr>
              <a:t>    </a:t>
            </a:r>
            <a:r>
              <a:rPr lang="en-US" altLang="zh-CN" sz="2000" dirty="0">
                <a:solidFill>
                  <a:srgbClr val="002060"/>
                </a:solidFill>
                <a:latin typeface="微软雅黑" panose="020B0503020204020204" pitchFamily="34" charset="-122"/>
                <a:ea typeface="微软雅黑" panose="020B0503020204020204" pitchFamily="34" charset="-122"/>
              </a:rPr>
              <a:t>int </a:t>
            </a:r>
            <a:r>
              <a:rPr lang="en-US" altLang="zh-CN" sz="2000" dirty="0" err="1">
                <a:solidFill>
                  <a:srgbClr val="002060"/>
                </a:solidFill>
                <a:latin typeface="微软雅黑" panose="020B0503020204020204" pitchFamily="34" charset="-122"/>
                <a:ea typeface="微软雅黑" panose="020B0503020204020204" pitchFamily="34" charset="-122"/>
              </a:rPr>
              <a:t>execve</a:t>
            </a:r>
            <a:r>
              <a:rPr lang="en-US" altLang="zh-CN" sz="2000" dirty="0">
                <a:solidFill>
                  <a:srgbClr val="002060"/>
                </a:solidFill>
                <a:latin typeface="微软雅黑" panose="020B0503020204020204" pitchFamily="34" charset="-122"/>
                <a:ea typeface="微软雅黑" panose="020B0503020204020204" pitchFamily="34" charset="-122"/>
              </a:rPr>
              <a:t>(const char * filename, char * const </a:t>
            </a:r>
            <a:r>
              <a:rPr lang="en-US" altLang="zh-CN" sz="2000" dirty="0" err="1">
                <a:solidFill>
                  <a:srgbClr val="002060"/>
                </a:solidFill>
                <a:latin typeface="微软雅黑" panose="020B0503020204020204" pitchFamily="34" charset="-122"/>
                <a:ea typeface="微软雅黑" panose="020B0503020204020204" pitchFamily="34" charset="-122"/>
              </a:rPr>
              <a:t>argv</a:t>
            </a:r>
            <a:r>
              <a:rPr lang="en-US" altLang="zh-CN" sz="2000" dirty="0">
                <a:solidFill>
                  <a:srgbClr val="002060"/>
                </a:solidFill>
                <a:latin typeface="微软雅黑" panose="020B0503020204020204" pitchFamily="34" charset="-122"/>
                <a:ea typeface="微软雅黑" panose="020B0503020204020204" pitchFamily="34" charset="-122"/>
              </a:rPr>
              <a:t>[], char * const </a:t>
            </a:r>
            <a:r>
              <a:rPr lang="en-US" altLang="zh-CN" sz="2000" dirty="0" err="1">
                <a:solidFill>
                  <a:srgbClr val="002060"/>
                </a:solidFill>
                <a:latin typeface="微软雅黑" panose="020B0503020204020204" pitchFamily="34" charset="-122"/>
                <a:ea typeface="微软雅黑" panose="020B0503020204020204" pitchFamily="34" charset="-122"/>
              </a:rPr>
              <a:t>envp</a:t>
            </a:r>
            <a:r>
              <a:rPr lang="en-US" altLang="zh-CN" sz="2000" dirty="0">
                <a:solidFill>
                  <a:srgbClr val="002060"/>
                </a:solidFill>
                <a:latin typeface="微软雅黑" panose="020B0503020204020204" pitchFamily="34" charset="-122"/>
                <a:ea typeface="微软雅黑" panose="020B0503020204020204" pitchFamily="34" charset="-122"/>
              </a:rPr>
              <a:t>[])</a:t>
            </a:r>
            <a:endParaRPr lang="zh-CN" altLang="en-US" sz="2000" dirty="0">
              <a:solidFill>
                <a:srgbClr val="00206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161722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4"/>
          <p:cNvSpPr>
            <a:spLocks noChangeArrowheads="1"/>
          </p:cNvSpPr>
          <p:nvPr/>
        </p:nvSpPr>
        <p:spPr bwMode="auto">
          <a:xfrm>
            <a:off x="1981200" y="278742"/>
            <a:ext cx="82296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15000"/>
              </a:lnSpc>
              <a:spcBef>
                <a:spcPct val="20000"/>
              </a:spcBef>
              <a:buChar char="•"/>
              <a:defRPr sz="2400" b="1">
                <a:solidFill>
                  <a:schemeClr val="tx1"/>
                </a:solidFill>
                <a:latin typeface="Arial" charset="0"/>
                <a:ea typeface="宋体" charset="-122"/>
              </a:defRPr>
            </a:lvl1pPr>
            <a:lvl2pPr marL="742950" indent="-285750">
              <a:lnSpc>
                <a:spcPct val="115000"/>
              </a:lnSpc>
              <a:spcBef>
                <a:spcPct val="20000"/>
              </a:spcBef>
              <a:buChar char="–"/>
              <a:defRPr sz="2000" b="1">
                <a:solidFill>
                  <a:srgbClr val="0000CC"/>
                </a:solidFill>
                <a:latin typeface="Arial" charset="0"/>
                <a:ea typeface="宋体" charset="-122"/>
              </a:defRPr>
            </a:lvl2pPr>
            <a:lvl3pPr marL="1143000" indent="-228600">
              <a:lnSpc>
                <a:spcPct val="115000"/>
              </a:lnSpc>
              <a:spcBef>
                <a:spcPct val="20000"/>
              </a:spcBef>
              <a:buChar char="•"/>
              <a:defRPr sz="2400" b="1">
                <a:solidFill>
                  <a:srgbClr val="006600"/>
                </a:solidFill>
                <a:latin typeface="Arial" charset="0"/>
                <a:ea typeface="宋体" charset="-122"/>
              </a:defRPr>
            </a:lvl3pPr>
            <a:lvl4pPr marL="1600200" indent="-228600">
              <a:lnSpc>
                <a:spcPct val="115000"/>
              </a:lnSpc>
              <a:spcBef>
                <a:spcPct val="20000"/>
              </a:spcBef>
              <a:buChar char="–"/>
              <a:defRPr sz="1600" b="1">
                <a:solidFill>
                  <a:srgbClr val="CC3300"/>
                </a:solidFill>
                <a:latin typeface="Arial" charset="0"/>
                <a:ea typeface="宋体" charset="-122"/>
              </a:defRPr>
            </a:lvl4pPr>
            <a:lvl5pPr marL="2057400" indent="-228600">
              <a:lnSpc>
                <a:spcPct val="115000"/>
              </a:lnSpc>
              <a:spcBef>
                <a:spcPct val="20000"/>
              </a:spcBef>
              <a:buChar char="»"/>
              <a:defRPr sz="1500" b="1">
                <a:solidFill>
                  <a:srgbClr val="996600"/>
                </a:solidFill>
                <a:latin typeface="Arial" charset="0"/>
                <a:ea typeface="宋体"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9pPr>
          </a:lstStyle>
          <a:p>
            <a:pPr algn="ctr">
              <a:lnSpc>
                <a:spcPct val="100000"/>
              </a:lnSpc>
              <a:spcBef>
                <a:spcPct val="0"/>
              </a:spcBef>
              <a:buNone/>
            </a:pPr>
            <a:r>
              <a:rPr lang="zh-CN" altLang="en-US" sz="3200" dirty="0">
                <a:solidFill>
                  <a:srgbClr val="CC3300"/>
                </a:solidFill>
                <a:latin typeface="+mn-lt"/>
                <a:ea typeface="黑体" charset="-122"/>
              </a:rPr>
              <a:t>第三节 程序装载</a:t>
            </a:r>
            <a:endParaRPr kumimoji="1" lang="en-US" altLang="zh-CN" sz="3200" b="0" dirty="0">
              <a:solidFill>
                <a:srgbClr val="FF0000"/>
              </a:solidFill>
              <a:latin typeface="+mn-lt"/>
              <a:ea typeface="Microsoft YaHei" charset="-122"/>
              <a:cs typeface="Microsoft YaHei" charset="-122"/>
            </a:endParaRPr>
          </a:p>
          <a:p>
            <a:pPr algn="ctr">
              <a:lnSpc>
                <a:spcPct val="100000"/>
              </a:lnSpc>
              <a:spcBef>
                <a:spcPct val="0"/>
              </a:spcBef>
              <a:buFontTx/>
              <a:buNone/>
            </a:pPr>
            <a:endParaRPr lang="zh-CN" altLang="en-US" sz="3600" dirty="0">
              <a:solidFill>
                <a:srgbClr val="CC3300"/>
              </a:solidFill>
              <a:ea typeface="黑体" charset="-122"/>
            </a:endParaRPr>
          </a:p>
        </p:txBody>
      </p:sp>
      <p:sp>
        <p:nvSpPr>
          <p:cNvPr id="4" name="矩形 3">
            <a:extLst>
              <a:ext uri="{FF2B5EF4-FFF2-40B4-BE49-F238E27FC236}">
                <a16:creationId xmlns:a16="http://schemas.microsoft.com/office/drawing/2014/main" id="{0EEB0615-8743-4EFD-A491-2E98F63C9C0C}"/>
              </a:ext>
            </a:extLst>
          </p:cNvPr>
          <p:cNvSpPr/>
          <p:nvPr/>
        </p:nvSpPr>
        <p:spPr>
          <a:xfrm>
            <a:off x="1099930" y="840717"/>
            <a:ext cx="9992140" cy="5588838"/>
          </a:xfrm>
          <a:prstGeom prst="rect">
            <a:avLst/>
          </a:prstGeom>
        </p:spPr>
        <p:txBody>
          <a:bodyPr wrap="square">
            <a:spAutoFit/>
          </a:bodyPr>
          <a:lstStyle/>
          <a:p>
            <a:pPr>
              <a:lnSpc>
                <a:spcPct val="150000"/>
              </a:lnSpc>
            </a:pPr>
            <a:r>
              <a:rPr lang="en-US" altLang="zh-CN" sz="1600" dirty="0">
                <a:solidFill>
                  <a:srgbClr val="34A509"/>
                </a:solidFill>
                <a:latin typeface="微软雅黑" panose="020B0503020204020204" pitchFamily="34" charset="-122"/>
                <a:ea typeface="微软雅黑" panose="020B0503020204020204" pitchFamily="34" charset="-122"/>
              </a:rPr>
              <a:t>#include &lt;</a:t>
            </a:r>
            <a:r>
              <a:rPr lang="en-US" altLang="zh-CN" sz="1600" dirty="0" err="1">
                <a:solidFill>
                  <a:srgbClr val="34A509"/>
                </a:solidFill>
                <a:latin typeface="微软雅黑" panose="020B0503020204020204" pitchFamily="34" charset="-122"/>
                <a:ea typeface="微软雅黑" panose="020B0503020204020204" pitchFamily="34" charset="-122"/>
              </a:rPr>
              <a:t>stdio.h</a:t>
            </a:r>
            <a:r>
              <a:rPr lang="en-US" altLang="zh-CN" sz="1600" dirty="0">
                <a:solidFill>
                  <a:srgbClr val="34A509"/>
                </a:solidFill>
                <a:latin typeface="微软雅黑" panose="020B0503020204020204" pitchFamily="34" charset="-122"/>
                <a:ea typeface="微软雅黑" panose="020B0503020204020204" pitchFamily="34" charset="-122"/>
              </a:rPr>
              <a:t>&gt;</a:t>
            </a:r>
          </a:p>
          <a:p>
            <a:pPr>
              <a:lnSpc>
                <a:spcPct val="150000"/>
              </a:lnSpc>
            </a:pPr>
            <a:r>
              <a:rPr lang="en-US" altLang="zh-CN" sz="1600" dirty="0">
                <a:solidFill>
                  <a:srgbClr val="34A509"/>
                </a:solidFill>
                <a:latin typeface="微软雅黑" panose="020B0503020204020204" pitchFamily="34" charset="-122"/>
                <a:ea typeface="微软雅黑" panose="020B0503020204020204" pitchFamily="34" charset="-122"/>
              </a:rPr>
              <a:t>#include &lt;</a:t>
            </a:r>
            <a:r>
              <a:rPr lang="en-US" altLang="zh-CN" sz="1600" dirty="0" err="1">
                <a:solidFill>
                  <a:srgbClr val="34A509"/>
                </a:solidFill>
                <a:latin typeface="微软雅黑" panose="020B0503020204020204" pitchFamily="34" charset="-122"/>
                <a:ea typeface="微软雅黑" panose="020B0503020204020204" pitchFamily="34" charset="-122"/>
              </a:rPr>
              <a:t>stdlib.h</a:t>
            </a:r>
            <a:r>
              <a:rPr lang="en-US" altLang="zh-CN" sz="1600" dirty="0">
                <a:solidFill>
                  <a:srgbClr val="34A509"/>
                </a:solidFill>
                <a:latin typeface="微软雅黑" panose="020B0503020204020204" pitchFamily="34" charset="-122"/>
                <a:ea typeface="微软雅黑" panose="020B0503020204020204" pitchFamily="34" charset="-122"/>
              </a:rPr>
              <a:t>&gt;</a:t>
            </a:r>
          </a:p>
          <a:p>
            <a:pPr>
              <a:lnSpc>
                <a:spcPct val="150000"/>
              </a:lnSpc>
            </a:pPr>
            <a:r>
              <a:rPr lang="en-US" altLang="zh-CN" sz="1600" dirty="0">
                <a:solidFill>
                  <a:srgbClr val="34A509"/>
                </a:solidFill>
                <a:latin typeface="微软雅黑" panose="020B0503020204020204" pitchFamily="34" charset="-122"/>
                <a:ea typeface="微软雅黑" panose="020B0503020204020204" pitchFamily="34" charset="-122"/>
              </a:rPr>
              <a:t>#include &lt;</a:t>
            </a:r>
            <a:r>
              <a:rPr lang="en-US" altLang="zh-CN" sz="1600" dirty="0" err="1">
                <a:solidFill>
                  <a:srgbClr val="34A509"/>
                </a:solidFill>
                <a:latin typeface="微软雅黑" panose="020B0503020204020204" pitchFamily="34" charset="-122"/>
                <a:ea typeface="微软雅黑" panose="020B0503020204020204" pitchFamily="34" charset="-122"/>
              </a:rPr>
              <a:t>unistd.h</a:t>
            </a:r>
            <a:r>
              <a:rPr lang="en-US" altLang="zh-CN" sz="1600" dirty="0">
                <a:solidFill>
                  <a:srgbClr val="34A509"/>
                </a:solidFill>
                <a:latin typeface="微软雅黑" panose="020B0503020204020204" pitchFamily="34" charset="-122"/>
                <a:ea typeface="微软雅黑" panose="020B0503020204020204" pitchFamily="34" charset="-122"/>
              </a:rPr>
              <a:t>&gt;</a:t>
            </a:r>
          </a:p>
          <a:p>
            <a:pPr>
              <a:lnSpc>
                <a:spcPct val="150000"/>
              </a:lnSpc>
            </a:pPr>
            <a:r>
              <a:rPr lang="en-US" altLang="zh-CN" sz="1600" dirty="0">
                <a:solidFill>
                  <a:srgbClr val="34A509"/>
                </a:solidFill>
                <a:latin typeface="微软雅黑" panose="020B0503020204020204" pitchFamily="34" charset="-122"/>
                <a:ea typeface="微软雅黑" panose="020B0503020204020204" pitchFamily="34" charset="-122"/>
              </a:rPr>
              <a:t>int main(int </a:t>
            </a:r>
            <a:r>
              <a:rPr lang="en-US" altLang="zh-CN" sz="1600" dirty="0" err="1">
                <a:solidFill>
                  <a:srgbClr val="34A509"/>
                </a:solidFill>
                <a:latin typeface="微软雅黑" panose="020B0503020204020204" pitchFamily="34" charset="-122"/>
                <a:ea typeface="微软雅黑" panose="020B0503020204020204" pitchFamily="34" charset="-122"/>
              </a:rPr>
              <a:t>argc</a:t>
            </a:r>
            <a:r>
              <a:rPr lang="en-US" altLang="zh-CN" sz="1600" dirty="0">
                <a:solidFill>
                  <a:srgbClr val="34A509"/>
                </a:solidFill>
                <a:latin typeface="微软雅黑" panose="020B0503020204020204" pitchFamily="34" charset="-122"/>
                <a:ea typeface="微软雅黑" panose="020B0503020204020204" pitchFamily="34" charset="-122"/>
              </a:rPr>
              <a:t>, char * </a:t>
            </a:r>
            <a:r>
              <a:rPr lang="en-US" altLang="zh-CN" sz="1600" dirty="0" err="1">
                <a:solidFill>
                  <a:srgbClr val="34A509"/>
                </a:solidFill>
                <a:latin typeface="微软雅黑" panose="020B0503020204020204" pitchFamily="34" charset="-122"/>
                <a:ea typeface="微软雅黑" panose="020B0503020204020204" pitchFamily="34" charset="-122"/>
              </a:rPr>
              <a:t>argv</a:t>
            </a:r>
            <a:r>
              <a:rPr lang="en-US" altLang="zh-CN" sz="1600" dirty="0">
                <a:solidFill>
                  <a:srgbClr val="34A509"/>
                </a:solidFill>
                <a:latin typeface="微软雅黑" panose="020B0503020204020204" pitchFamily="34" charset="-122"/>
                <a:ea typeface="微软雅黑" panose="020B0503020204020204" pitchFamily="34" charset="-122"/>
              </a:rPr>
              <a:t>[])</a:t>
            </a:r>
          </a:p>
          <a:p>
            <a:pPr>
              <a:lnSpc>
                <a:spcPct val="150000"/>
              </a:lnSpc>
            </a:pPr>
            <a:r>
              <a:rPr lang="en-US" altLang="zh-CN" sz="1600" dirty="0">
                <a:solidFill>
                  <a:srgbClr val="34A509"/>
                </a:solidFill>
                <a:latin typeface="微软雅黑" panose="020B0503020204020204" pitchFamily="34" charset="-122"/>
                <a:ea typeface="微软雅黑" panose="020B0503020204020204" pitchFamily="34" charset="-122"/>
              </a:rPr>
              <a:t>{    int </a:t>
            </a:r>
            <a:r>
              <a:rPr lang="en-US" altLang="zh-CN" sz="1600" dirty="0" err="1">
                <a:solidFill>
                  <a:srgbClr val="34A509"/>
                </a:solidFill>
                <a:latin typeface="微软雅黑" panose="020B0503020204020204" pitchFamily="34" charset="-122"/>
                <a:ea typeface="微软雅黑" panose="020B0503020204020204" pitchFamily="34" charset="-122"/>
              </a:rPr>
              <a:t>pid</a:t>
            </a:r>
            <a:r>
              <a:rPr lang="en-US" altLang="zh-CN" sz="1600" dirty="0">
                <a:solidFill>
                  <a:srgbClr val="34A509"/>
                </a:solidFill>
                <a:latin typeface="微软雅黑" panose="020B0503020204020204" pitchFamily="34" charset="-122"/>
                <a:ea typeface="微软雅黑" panose="020B0503020204020204" pitchFamily="34" charset="-122"/>
              </a:rPr>
              <a:t>;    /* fork another process */    </a:t>
            </a:r>
          </a:p>
          <a:p>
            <a:pPr>
              <a:lnSpc>
                <a:spcPct val="150000"/>
              </a:lnSpc>
            </a:pPr>
            <a:r>
              <a:rPr lang="en-US" altLang="zh-CN" sz="1600" dirty="0" err="1">
                <a:solidFill>
                  <a:srgbClr val="34A509"/>
                </a:solidFill>
                <a:latin typeface="微软雅黑" panose="020B0503020204020204" pitchFamily="34" charset="-122"/>
                <a:ea typeface="微软雅黑" panose="020B0503020204020204" pitchFamily="34" charset="-122"/>
              </a:rPr>
              <a:t>pid</a:t>
            </a:r>
            <a:r>
              <a:rPr lang="en-US" altLang="zh-CN" sz="1600" dirty="0">
                <a:solidFill>
                  <a:srgbClr val="34A509"/>
                </a:solidFill>
                <a:latin typeface="微软雅黑" panose="020B0503020204020204" pitchFamily="34" charset="-122"/>
                <a:ea typeface="微软雅黑" panose="020B0503020204020204" pitchFamily="34" charset="-122"/>
              </a:rPr>
              <a:t> = fork();    </a:t>
            </a:r>
          </a:p>
          <a:p>
            <a:pPr>
              <a:lnSpc>
                <a:spcPct val="150000"/>
              </a:lnSpc>
            </a:pPr>
            <a:r>
              <a:rPr lang="en-US" altLang="zh-CN" sz="1600" dirty="0">
                <a:solidFill>
                  <a:srgbClr val="34A509"/>
                </a:solidFill>
                <a:latin typeface="微软雅黑" panose="020B0503020204020204" pitchFamily="34" charset="-122"/>
                <a:ea typeface="微软雅黑" panose="020B0503020204020204" pitchFamily="34" charset="-122"/>
              </a:rPr>
              <a:t>if (</a:t>
            </a:r>
            <a:r>
              <a:rPr lang="en-US" altLang="zh-CN" sz="1600" dirty="0" err="1">
                <a:solidFill>
                  <a:srgbClr val="34A509"/>
                </a:solidFill>
                <a:latin typeface="微软雅黑" panose="020B0503020204020204" pitchFamily="34" charset="-122"/>
                <a:ea typeface="微软雅黑" panose="020B0503020204020204" pitchFamily="34" charset="-122"/>
              </a:rPr>
              <a:t>pid</a:t>
            </a:r>
            <a:r>
              <a:rPr lang="en-US" altLang="zh-CN" sz="1600" dirty="0">
                <a:solidFill>
                  <a:srgbClr val="34A509"/>
                </a:solidFill>
                <a:latin typeface="微软雅黑" panose="020B0503020204020204" pitchFamily="34" charset="-122"/>
                <a:ea typeface="微软雅黑" panose="020B0503020204020204" pitchFamily="34" charset="-122"/>
              </a:rPr>
              <a:t>&lt;0)     </a:t>
            </a:r>
          </a:p>
          <a:p>
            <a:pPr>
              <a:lnSpc>
                <a:spcPct val="150000"/>
              </a:lnSpc>
            </a:pPr>
            <a:r>
              <a:rPr lang="en-US" altLang="zh-CN" sz="1600" dirty="0">
                <a:solidFill>
                  <a:srgbClr val="34A509"/>
                </a:solidFill>
                <a:latin typeface="微软雅黑" panose="020B0503020204020204" pitchFamily="34" charset="-122"/>
                <a:ea typeface="微软雅黑" panose="020B0503020204020204" pitchFamily="34" charset="-122"/>
              </a:rPr>
              <a:t>{           exit(-1);   }     </a:t>
            </a:r>
          </a:p>
          <a:p>
            <a:pPr>
              <a:lnSpc>
                <a:spcPct val="150000"/>
              </a:lnSpc>
            </a:pPr>
            <a:r>
              <a:rPr lang="en-US" altLang="zh-CN" sz="1600" dirty="0">
                <a:solidFill>
                  <a:srgbClr val="34A509"/>
                </a:solidFill>
                <a:latin typeface="微软雅黑" panose="020B0503020204020204" pitchFamily="34" charset="-122"/>
                <a:ea typeface="微软雅黑" panose="020B0503020204020204" pitchFamily="34" charset="-122"/>
              </a:rPr>
              <a:t>else if (</a:t>
            </a:r>
            <a:r>
              <a:rPr lang="en-US" altLang="zh-CN" sz="1600" dirty="0" err="1">
                <a:solidFill>
                  <a:srgbClr val="34A509"/>
                </a:solidFill>
                <a:latin typeface="微软雅黑" panose="020B0503020204020204" pitchFamily="34" charset="-122"/>
                <a:ea typeface="微软雅黑" panose="020B0503020204020204" pitchFamily="34" charset="-122"/>
              </a:rPr>
              <a:t>pid</a:t>
            </a:r>
            <a:r>
              <a:rPr lang="en-US" altLang="zh-CN" sz="1600" dirty="0">
                <a:solidFill>
                  <a:srgbClr val="34A509"/>
                </a:solidFill>
                <a:latin typeface="微软雅黑" panose="020B0503020204020204" pitchFamily="34" charset="-122"/>
                <a:ea typeface="微软雅黑" panose="020B0503020204020204" pitchFamily="34" charset="-122"/>
              </a:rPr>
              <a:t>==0)     </a:t>
            </a:r>
          </a:p>
          <a:p>
            <a:pPr>
              <a:lnSpc>
                <a:spcPct val="150000"/>
              </a:lnSpc>
            </a:pPr>
            <a:r>
              <a:rPr lang="en-US" altLang="zh-CN" sz="1600" dirty="0">
                <a:solidFill>
                  <a:srgbClr val="34A509"/>
                </a:solidFill>
                <a:latin typeface="微软雅黑" panose="020B0503020204020204" pitchFamily="34" charset="-122"/>
                <a:ea typeface="微软雅黑" panose="020B0503020204020204" pitchFamily="34" charset="-122"/>
              </a:rPr>
              <a:t>{           </a:t>
            </a:r>
            <a:r>
              <a:rPr lang="en-US" altLang="zh-CN" sz="1600" dirty="0" err="1">
                <a:solidFill>
                  <a:srgbClr val="34A509"/>
                </a:solidFill>
                <a:latin typeface="微软雅黑" panose="020B0503020204020204" pitchFamily="34" charset="-122"/>
                <a:ea typeface="微软雅黑" panose="020B0503020204020204" pitchFamily="34" charset="-122"/>
              </a:rPr>
              <a:t>execlp</a:t>
            </a:r>
            <a:r>
              <a:rPr lang="en-US" altLang="zh-CN" sz="1600" dirty="0">
                <a:solidFill>
                  <a:srgbClr val="34A509"/>
                </a:solidFill>
                <a:latin typeface="微软雅黑" panose="020B0503020204020204" pitchFamily="34" charset="-122"/>
                <a:ea typeface="微软雅黑" panose="020B0503020204020204" pitchFamily="34" charset="-122"/>
              </a:rPr>
              <a:t>("/bin/</a:t>
            </a:r>
            <a:r>
              <a:rPr lang="en-US" altLang="zh-CN" sz="1600" dirty="0" err="1">
                <a:solidFill>
                  <a:srgbClr val="34A509"/>
                </a:solidFill>
                <a:latin typeface="微软雅黑" panose="020B0503020204020204" pitchFamily="34" charset="-122"/>
                <a:ea typeface="微软雅黑" panose="020B0503020204020204" pitchFamily="34" charset="-122"/>
              </a:rPr>
              <a:t>ls","ls",NULL</a:t>
            </a:r>
            <a:r>
              <a:rPr lang="en-US" altLang="zh-CN" sz="1600" dirty="0">
                <a:solidFill>
                  <a:srgbClr val="34A509"/>
                </a:solidFill>
                <a:latin typeface="微软雅黑" panose="020B0503020204020204" pitchFamily="34" charset="-122"/>
                <a:ea typeface="微软雅黑" panose="020B0503020204020204" pitchFamily="34" charset="-122"/>
              </a:rPr>
              <a:t>);    }     </a:t>
            </a:r>
          </a:p>
          <a:p>
            <a:pPr>
              <a:lnSpc>
                <a:spcPct val="150000"/>
              </a:lnSpc>
            </a:pPr>
            <a:r>
              <a:rPr lang="en-US" altLang="zh-CN" sz="1600" dirty="0">
                <a:solidFill>
                  <a:srgbClr val="34A509"/>
                </a:solidFill>
                <a:latin typeface="微软雅黑" panose="020B0503020204020204" pitchFamily="34" charset="-122"/>
                <a:ea typeface="微软雅黑" panose="020B0503020204020204" pitchFamily="34" charset="-122"/>
              </a:rPr>
              <a:t>else     {</a:t>
            </a:r>
          </a:p>
          <a:p>
            <a:pPr>
              <a:lnSpc>
                <a:spcPct val="150000"/>
              </a:lnSpc>
            </a:pPr>
            <a:r>
              <a:rPr lang="en-US" altLang="zh-CN" sz="1600" dirty="0">
                <a:solidFill>
                  <a:srgbClr val="34A509"/>
                </a:solidFill>
                <a:latin typeface="微软雅黑" panose="020B0503020204020204" pitchFamily="34" charset="-122"/>
                <a:ea typeface="微软雅黑" panose="020B0503020204020204" pitchFamily="34" charset="-122"/>
              </a:rPr>
              <a:t>wait(NULL);        </a:t>
            </a:r>
          </a:p>
          <a:p>
            <a:pPr>
              <a:lnSpc>
                <a:spcPct val="150000"/>
              </a:lnSpc>
            </a:pPr>
            <a:r>
              <a:rPr lang="en-US" altLang="zh-CN" sz="1600" dirty="0" err="1">
                <a:solidFill>
                  <a:srgbClr val="34A509"/>
                </a:solidFill>
                <a:latin typeface="微软雅黑" panose="020B0503020204020204" pitchFamily="34" charset="-122"/>
                <a:ea typeface="微软雅黑" panose="020B0503020204020204" pitchFamily="34" charset="-122"/>
              </a:rPr>
              <a:t>printf</a:t>
            </a:r>
            <a:r>
              <a:rPr lang="en-US" altLang="zh-CN" sz="1600" dirty="0">
                <a:solidFill>
                  <a:srgbClr val="34A509"/>
                </a:solidFill>
                <a:latin typeface="微软雅黑" panose="020B0503020204020204" pitchFamily="34" charset="-122"/>
                <a:ea typeface="微软雅黑" panose="020B0503020204020204" pitchFamily="34" charset="-122"/>
              </a:rPr>
              <a:t>("Child Complete!");        </a:t>
            </a:r>
          </a:p>
          <a:p>
            <a:pPr>
              <a:lnSpc>
                <a:spcPct val="150000"/>
              </a:lnSpc>
            </a:pPr>
            <a:r>
              <a:rPr lang="en-US" altLang="zh-CN" sz="1600" dirty="0">
                <a:solidFill>
                  <a:srgbClr val="34A509"/>
                </a:solidFill>
                <a:latin typeface="微软雅黑" panose="020B0503020204020204" pitchFamily="34" charset="-122"/>
                <a:ea typeface="微软雅黑" panose="020B0503020204020204" pitchFamily="34" charset="-122"/>
              </a:rPr>
              <a:t>exit(0);    }</a:t>
            </a:r>
          </a:p>
          <a:p>
            <a:pPr>
              <a:lnSpc>
                <a:spcPct val="150000"/>
              </a:lnSpc>
            </a:pPr>
            <a:r>
              <a:rPr lang="en-US" altLang="zh-CN" sz="1600" dirty="0">
                <a:solidFill>
                  <a:srgbClr val="34A509"/>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6003660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4"/>
          <p:cNvSpPr>
            <a:spLocks noChangeArrowheads="1"/>
          </p:cNvSpPr>
          <p:nvPr/>
        </p:nvSpPr>
        <p:spPr bwMode="auto">
          <a:xfrm>
            <a:off x="1981200" y="278742"/>
            <a:ext cx="82296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15000"/>
              </a:lnSpc>
              <a:spcBef>
                <a:spcPct val="20000"/>
              </a:spcBef>
              <a:buChar char="•"/>
              <a:defRPr sz="2400" b="1">
                <a:solidFill>
                  <a:schemeClr val="tx1"/>
                </a:solidFill>
                <a:latin typeface="Arial" charset="0"/>
                <a:ea typeface="宋体" charset="-122"/>
              </a:defRPr>
            </a:lvl1pPr>
            <a:lvl2pPr marL="742950" indent="-285750">
              <a:lnSpc>
                <a:spcPct val="115000"/>
              </a:lnSpc>
              <a:spcBef>
                <a:spcPct val="20000"/>
              </a:spcBef>
              <a:buChar char="–"/>
              <a:defRPr sz="2000" b="1">
                <a:solidFill>
                  <a:srgbClr val="0000CC"/>
                </a:solidFill>
                <a:latin typeface="Arial" charset="0"/>
                <a:ea typeface="宋体" charset="-122"/>
              </a:defRPr>
            </a:lvl2pPr>
            <a:lvl3pPr marL="1143000" indent="-228600">
              <a:lnSpc>
                <a:spcPct val="115000"/>
              </a:lnSpc>
              <a:spcBef>
                <a:spcPct val="20000"/>
              </a:spcBef>
              <a:buChar char="•"/>
              <a:defRPr sz="2400" b="1">
                <a:solidFill>
                  <a:srgbClr val="006600"/>
                </a:solidFill>
                <a:latin typeface="Arial" charset="0"/>
                <a:ea typeface="宋体" charset="-122"/>
              </a:defRPr>
            </a:lvl3pPr>
            <a:lvl4pPr marL="1600200" indent="-228600">
              <a:lnSpc>
                <a:spcPct val="115000"/>
              </a:lnSpc>
              <a:spcBef>
                <a:spcPct val="20000"/>
              </a:spcBef>
              <a:buChar char="–"/>
              <a:defRPr sz="1600" b="1">
                <a:solidFill>
                  <a:srgbClr val="CC3300"/>
                </a:solidFill>
                <a:latin typeface="Arial" charset="0"/>
                <a:ea typeface="宋体" charset="-122"/>
              </a:defRPr>
            </a:lvl4pPr>
            <a:lvl5pPr marL="2057400" indent="-228600">
              <a:lnSpc>
                <a:spcPct val="115000"/>
              </a:lnSpc>
              <a:spcBef>
                <a:spcPct val="20000"/>
              </a:spcBef>
              <a:buChar char="»"/>
              <a:defRPr sz="1500" b="1">
                <a:solidFill>
                  <a:srgbClr val="996600"/>
                </a:solidFill>
                <a:latin typeface="Arial" charset="0"/>
                <a:ea typeface="宋体"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9pPr>
          </a:lstStyle>
          <a:p>
            <a:pPr algn="ctr">
              <a:lnSpc>
                <a:spcPct val="100000"/>
              </a:lnSpc>
              <a:spcBef>
                <a:spcPct val="0"/>
              </a:spcBef>
              <a:buNone/>
            </a:pPr>
            <a:r>
              <a:rPr lang="zh-CN" altLang="en-US" sz="3200" dirty="0">
                <a:solidFill>
                  <a:srgbClr val="CC3300"/>
                </a:solidFill>
                <a:latin typeface="+mn-lt"/>
                <a:ea typeface="黑体" charset="-122"/>
              </a:rPr>
              <a:t>第三节 程序装载</a:t>
            </a:r>
            <a:endParaRPr kumimoji="1" lang="en-US" altLang="zh-CN" sz="3200" b="0" dirty="0">
              <a:solidFill>
                <a:srgbClr val="FF0000"/>
              </a:solidFill>
              <a:latin typeface="+mn-lt"/>
              <a:ea typeface="Microsoft YaHei" charset="-122"/>
              <a:cs typeface="Microsoft YaHei" charset="-122"/>
            </a:endParaRPr>
          </a:p>
          <a:p>
            <a:pPr algn="ctr">
              <a:lnSpc>
                <a:spcPct val="100000"/>
              </a:lnSpc>
              <a:spcBef>
                <a:spcPct val="0"/>
              </a:spcBef>
              <a:buFontTx/>
              <a:buNone/>
            </a:pPr>
            <a:endParaRPr lang="zh-CN" altLang="en-US" sz="3600" dirty="0">
              <a:solidFill>
                <a:srgbClr val="CC3300"/>
              </a:solidFill>
              <a:ea typeface="黑体" charset="-122"/>
            </a:endParaRPr>
          </a:p>
        </p:txBody>
      </p:sp>
      <p:sp>
        <p:nvSpPr>
          <p:cNvPr id="4" name="矩形 3">
            <a:extLst>
              <a:ext uri="{FF2B5EF4-FFF2-40B4-BE49-F238E27FC236}">
                <a16:creationId xmlns:a16="http://schemas.microsoft.com/office/drawing/2014/main" id="{0EEB0615-8743-4EFD-A491-2E98F63C9C0C}"/>
              </a:ext>
            </a:extLst>
          </p:cNvPr>
          <p:cNvSpPr/>
          <p:nvPr/>
        </p:nvSpPr>
        <p:spPr>
          <a:xfrm>
            <a:off x="1099930" y="840717"/>
            <a:ext cx="9992140" cy="418191"/>
          </a:xfrm>
          <a:prstGeom prst="rect">
            <a:avLst/>
          </a:prstGeom>
        </p:spPr>
        <p:txBody>
          <a:bodyPr wrap="square">
            <a:spAutoFit/>
          </a:bodyPr>
          <a:lstStyle/>
          <a:p>
            <a:pPr>
              <a:lnSpc>
                <a:spcPct val="150000"/>
              </a:lnSpc>
            </a:pPr>
            <a:endParaRPr lang="en-US" altLang="zh-CN" sz="1600" dirty="0">
              <a:solidFill>
                <a:srgbClr val="34A509"/>
              </a:solidFill>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B734C145-994B-499D-9A06-F158CCE2C3A2}"/>
              </a:ext>
            </a:extLst>
          </p:cNvPr>
          <p:cNvPicPr>
            <a:picLocks noChangeAspect="1"/>
          </p:cNvPicPr>
          <p:nvPr/>
        </p:nvPicPr>
        <p:blipFill>
          <a:blip r:embed="rId2"/>
          <a:stretch>
            <a:fillRect/>
          </a:stretch>
        </p:blipFill>
        <p:spPr>
          <a:xfrm>
            <a:off x="2199862" y="960438"/>
            <a:ext cx="6705599" cy="3982623"/>
          </a:xfrm>
          <a:prstGeom prst="rect">
            <a:avLst/>
          </a:prstGeom>
        </p:spPr>
      </p:pic>
      <p:sp>
        <p:nvSpPr>
          <p:cNvPr id="6" name="矩形 5">
            <a:extLst>
              <a:ext uri="{FF2B5EF4-FFF2-40B4-BE49-F238E27FC236}">
                <a16:creationId xmlns:a16="http://schemas.microsoft.com/office/drawing/2014/main" id="{CF2DFC5C-45EB-4797-9357-B0ED4B839065}"/>
              </a:ext>
            </a:extLst>
          </p:cNvPr>
          <p:cNvSpPr/>
          <p:nvPr/>
        </p:nvSpPr>
        <p:spPr>
          <a:xfrm>
            <a:off x="1046921" y="5186085"/>
            <a:ext cx="9992140" cy="1422954"/>
          </a:xfrm>
          <a:prstGeom prst="rect">
            <a:avLst/>
          </a:prstGeom>
        </p:spPr>
        <p:txBody>
          <a:bodyPr wrap="square">
            <a:spAutoFit/>
          </a:bodyPr>
          <a:lstStyle/>
          <a:p>
            <a:pPr>
              <a:lnSpc>
                <a:spcPct val="150000"/>
              </a:lnSpc>
            </a:pPr>
            <a:r>
              <a:rPr lang="zh-CN" altLang="en-US" sz="2000" dirty="0">
                <a:solidFill>
                  <a:srgbClr val="34A509"/>
                </a:solidFill>
                <a:latin typeface="微软雅黑" panose="020B0503020204020204" pitchFamily="34" charset="-122"/>
                <a:ea typeface="微软雅黑" panose="020B0503020204020204" pitchFamily="34" charset="-122"/>
              </a:rPr>
              <a:t>命令行参数和环境变量的保存和传递是当我们创建一个子进程时，（</a:t>
            </a:r>
            <a:r>
              <a:rPr lang="en-US" altLang="zh-CN" sz="2000" dirty="0">
                <a:solidFill>
                  <a:srgbClr val="34A509"/>
                </a:solidFill>
                <a:latin typeface="微软雅黑" panose="020B0503020204020204" pitchFamily="34" charset="-122"/>
                <a:ea typeface="微软雅黑" panose="020B0503020204020204" pitchFamily="34" charset="-122"/>
              </a:rPr>
              <a:t>fork</a:t>
            </a:r>
            <a:r>
              <a:rPr lang="zh-CN" altLang="en-US" sz="2000" dirty="0">
                <a:solidFill>
                  <a:srgbClr val="34A509"/>
                </a:solidFill>
                <a:latin typeface="微软雅黑" panose="020B0503020204020204" pitchFamily="34" charset="-122"/>
                <a:ea typeface="微软雅黑" panose="020B0503020204020204" pitchFamily="34" charset="-122"/>
              </a:rPr>
              <a:t>是复制父进程），然后调用</a:t>
            </a:r>
            <a:r>
              <a:rPr lang="en-US" altLang="zh-CN" sz="2000" dirty="0" err="1">
                <a:solidFill>
                  <a:srgbClr val="34A509"/>
                </a:solidFill>
                <a:latin typeface="微软雅黑" panose="020B0503020204020204" pitchFamily="34" charset="-122"/>
                <a:ea typeface="微软雅黑" panose="020B0503020204020204" pitchFamily="34" charset="-122"/>
              </a:rPr>
              <a:t>exece</a:t>
            </a:r>
            <a:r>
              <a:rPr lang="zh-CN" altLang="en-US" sz="2000" dirty="0">
                <a:solidFill>
                  <a:srgbClr val="34A509"/>
                </a:solidFill>
                <a:latin typeface="微软雅黑" panose="020B0503020204020204" pitchFamily="34" charset="-122"/>
                <a:ea typeface="微软雅黑" panose="020B0503020204020204" pitchFamily="34" charset="-122"/>
              </a:rPr>
              <a:t>系统调用，它把要加载的可执行程序把原来的进程环境给覆盖掉了，覆盖了以后它的用户态堆栈也被清空。</a:t>
            </a:r>
            <a:endParaRPr lang="en-US" altLang="zh-CN" sz="2000" dirty="0">
              <a:solidFill>
                <a:srgbClr val="34A509"/>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85896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4"/>
          <p:cNvSpPr>
            <a:spLocks noChangeArrowheads="1"/>
          </p:cNvSpPr>
          <p:nvPr/>
        </p:nvSpPr>
        <p:spPr bwMode="auto">
          <a:xfrm>
            <a:off x="1981200" y="278742"/>
            <a:ext cx="82296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15000"/>
              </a:lnSpc>
              <a:spcBef>
                <a:spcPct val="20000"/>
              </a:spcBef>
              <a:buChar char="•"/>
              <a:defRPr sz="2400" b="1">
                <a:solidFill>
                  <a:schemeClr val="tx1"/>
                </a:solidFill>
                <a:latin typeface="Arial" charset="0"/>
                <a:ea typeface="宋体" charset="-122"/>
              </a:defRPr>
            </a:lvl1pPr>
            <a:lvl2pPr marL="742950" indent="-285750">
              <a:lnSpc>
                <a:spcPct val="115000"/>
              </a:lnSpc>
              <a:spcBef>
                <a:spcPct val="20000"/>
              </a:spcBef>
              <a:buChar char="–"/>
              <a:defRPr sz="2000" b="1">
                <a:solidFill>
                  <a:srgbClr val="0000CC"/>
                </a:solidFill>
                <a:latin typeface="Arial" charset="0"/>
                <a:ea typeface="宋体" charset="-122"/>
              </a:defRPr>
            </a:lvl2pPr>
            <a:lvl3pPr marL="1143000" indent="-228600">
              <a:lnSpc>
                <a:spcPct val="115000"/>
              </a:lnSpc>
              <a:spcBef>
                <a:spcPct val="20000"/>
              </a:spcBef>
              <a:buChar char="•"/>
              <a:defRPr sz="2400" b="1">
                <a:solidFill>
                  <a:srgbClr val="006600"/>
                </a:solidFill>
                <a:latin typeface="Arial" charset="0"/>
                <a:ea typeface="宋体" charset="-122"/>
              </a:defRPr>
            </a:lvl3pPr>
            <a:lvl4pPr marL="1600200" indent="-228600">
              <a:lnSpc>
                <a:spcPct val="115000"/>
              </a:lnSpc>
              <a:spcBef>
                <a:spcPct val="20000"/>
              </a:spcBef>
              <a:buChar char="–"/>
              <a:defRPr sz="1600" b="1">
                <a:solidFill>
                  <a:srgbClr val="CC3300"/>
                </a:solidFill>
                <a:latin typeface="Arial" charset="0"/>
                <a:ea typeface="宋体" charset="-122"/>
              </a:defRPr>
            </a:lvl4pPr>
            <a:lvl5pPr marL="2057400" indent="-228600">
              <a:lnSpc>
                <a:spcPct val="115000"/>
              </a:lnSpc>
              <a:spcBef>
                <a:spcPct val="20000"/>
              </a:spcBef>
              <a:buChar char="»"/>
              <a:defRPr sz="1500" b="1">
                <a:solidFill>
                  <a:srgbClr val="996600"/>
                </a:solidFill>
                <a:latin typeface="Arial" charset="0"/>
                <a:ea typeface="宋体"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9pPr>
          </a:lstStyle>
          <a:p>
            <a:pPr algn="ctr">
              <a:lnSpc>
                <a:spcPct val="100000"/>
              </a:lnSpc>
              <a:spcBef>
                <a:spcPct val="0"/>
              </a:spcBef>
              <a:buNone/>
            </a:pPr>
            <a:r>
              <a:rPr lang="zh-CN" altLang="en-US" sz="3200" dirty="0">
                <a:solidFill>
                  <a:srgbClr val="CC3300"/>
                </a:solidFill>
                <a:latin typeface="+mn-lt"/>
                <a:ea typeface="黑体" charset="-122"/>
              </a:rPr>
              <a:t>第三节 程序装载</a:t>
            </a:r>
            <a:endParaRPr kumimoji="1" lang="en-US" altLang="zh-CN" sz="3200" b="0" dirty="0">
              <a:solidFill>
                <a:srgbClr val="FF0000"/>
              </a:solidFill>
              <a:latin typeface="+mn-lt"/>
              <a:ea typeface="Microsoft YaHei" charset="-122"/>
              <a:cs typeface="Microsoft YaHei" charset="-122"/>
            </a:endParaRPr>
          </a:p>
          <a:p>
            <a:pPr algn="ctr">
              <a:lnSpc>
                <a:spcPct val="100000"/>
              </a:lnSpc>
              <a:spcBef>
                <a:spcPct val="0"/>
              </a:spcBef>
              <a:buFontTx/>
              <a:buNone/>
            </a:pPr>
            <a:endParaRPr lang="zh-CN" altLang="en-US" sz="3600" dirty="0">
              <a:solidFill>
                <a:srgbClr val="CC3300"/>
              </a:solidFill>
              <a:ea typeface="黑体" charset="-122"/>
            </a:endParaRPr>
          </a:p>
        </p:txBody>
      </p:sp>
      <p:sp>
        <p:nvSpPr>
          <p:cNvPr id="4" name="矩形 3">
            <a:extLst>
              <a:ext uri="{FF2B5EF4-FFF2-40B4-BE49-F238E27FC236}">
                <a16:creationId xmlns:a16="http://schemas.microsoft.com/office/drawing/2014/main" id="{0EEB0615-8743-4EFD-A491-2E98F63C9C0C}"/>
              </a:ext>
            </a:extLst>
          </p:cNvPr>
          <p:cNvSpPr/>
          <p:nvPr/>
        </p:nvSpPr>
        <p:spPr>
          <a:xfrm>
            <a:off x="1099930" y="840717"/>
            <a:ext cx="9992140" cy="5670270"/>
          </a:xfrm>
          <a:prstGeom prst="rect">
            <a:avLst/>
          </a:prstGeom>
        </p:spPr>
        <p:txBody>
          <a:bodyPr wrap="square">
            <a:spAutoFit/>
          </a:bodyPr>
          <a:lstStyle/>
          <a:p>
            <a:pPr>
              <a:lnSpc>
                <a:spcPct val="150000"/>
              </a:lnSpc>
            </a:pPr>
            <a:r>
              <a:rPr lang="zh-CN" altLang="en-US" sz="2400" dirty="0">
                <a:solidFill>
                  <a:srgbClr val="34A509"/>
                </a:solidFill>
                <a:latin typeface="微软雅黑" panose="020B0503020204020204" pitchFamily="34" charset="-122"/>
                <a:ea typeface="微软雅黑" panose="020B0503020204020204" pitchFamily="34" charset="-122"/>
              </a:rPr>
              <a:t>二、关于动态链接器：</a:t>
            </a:r>
            <a:endParaRPr lang="en-US" altLang="zh-CN" sz="2400" dirty="0">
              <a:solidFill>
                <a:srgbClr val="34A509"/>
              </a:solidFill>
              <a:latin typeface="微软雅黑" panose="020B0503020204020204" pitchFamily="34" charset="-122"/>
              <a:ea typeface="微软雅黑" panose="020B0503020204020204" pitchFamily="34" charset="-122"/>
            </a:endParaRPr>
          </a:p>
          <a:p>
            <a:pPr>
              <a:lnSpc>
                <a:spcPct val="150000"/>
              </a:lnSpc>
            </a:pPr>
            <a:r>
              <a:rPr lang="zh-CN" altLang="en-US" sz="2000" dirty="0">
                <a:solidFill>
                  <a:srgbClr val="FF0000"/>
                </a:solidFill>
                <a:latin typeface="微软雅黑" panose="020B0503020204020204" pitchFamily="34" charset="-122"/>
                <a:ea typeface="微软雅黑" panose="020B0503020204020204" pitchFamily="34" charset="-122"/>
              </a:rPr>
              <a:t>      在加载可执行文件时，加载器发现在可执行文件的程序头表中有</a:t>
            </a:r>
            <a:r>
              <a:rPr lang="en-US" altLang="zh-CN" sz="2000" dirty="0">
                <a:solidFill>
                  <a:srgbClr val="FF0000"/>
                </a:solidFill>
                <a:latin typeface="微软雅黑" panose="020B0503020204020204" pitchFamily="34" charset="-122"/>
                <a:ea typeface="微软雅黑" panose="020B0503020204020204" pitchFamily="34" charset="-122"/>
              </a:rPr>
              <a:t>.</a:t>
            </a:r>
            <a:r>
              <a:rPr lang="en-US" altLang="zh-CN" sz="2000" dirty="0" err="1">
                <a:solidFill>
                  <a:srgbClr val="FF0000"/>
                </a:solidFill>
                <a:latin typeface="微软雅黑" panose="020B0503020204020204" pitchFamily="34" charset="-122"/>
                <a:ea typeface="微软雅黑" panose="020B0503020204020204" pitchFamily="34" charset="-122"/>
              </a:rPr>
              <a:t>interp</a:t>
            </a:r>
            <a:r>
              <a:rPr lang="zh-CN" altLang="en-US" sz="2000" dirty="0">
                <a:solidFill>
                  <a:srgbClr val="FF0000"/>
                </a:solidFill>
                <a:latin typeface="微软雅黑" panose="020B0503020204020204" pitchFamily="34" charset="-122"/>
                <a:ea typeface="微软雅黑" panose="020B0503020204020204" pitchFamily="34" charset="-122"/>
              </a:rPr>
              <a:t>段，其中包含了动态连接器路径</a:t>
            </a:r>
            <a:r>
              <a:rPr lang="en-US" altLang="zh-CN" sz="2000" dirty="0">
                <a:solidFill>
                  <a:srgbClr val="FF0000"/>
                </a:solidFill>
                <a:latin typeface="微软雅黑" panose="020B0503020204020204" pitchFamily="34" charset="-122"/>
                <a:ea typeface="微软雅黑" panose="020B0503020204020204" pitchFamily="34" charset="-122"/>
              </a:rPr>
              <a:t>ld-linux.so </a:t>
            </a:r>
            <a:r>
              <a:rPr lang="zh-CN" altLang="en-US" sz="2000" dirty="0">
                <a:solidFill>
                  <a:srgbClr val="FF0000"/>
                </a:solidFill>
                <a:latin typeface="微软雅黑" panose="020B0503020204020204" pitchFamily="34" charset="-122"/>
                <a:ea typeface="微软雅黑" panose="020B0503020204020204" pitchFamily="34" charset="-122"/>
              </a:rPr>
              <a:t>。</a:t>
            </a:r>
            <a:r>
              <a:rPr lang="en-US" altLang="zh-CN" sz="2000" dirty="0">
                <a:solidFill>
                  <a:srgbClr val="FF0000"/>
                </a:solidFill>
                <a:latin typeface="微软雅黑" panose="020B0503020204020204" pitchFamily="34" charset="-122"/>
                <a:ea typeface="微软雅黑" panose="020B0503020204020204" pitchFamily="34" charset="-122"/>
              </a:rPr>
              <a:t> </a:t>
            </a:r>
            <a:r>
              <a:rPr lang="zh-CN" altLang="en-US" sz="2000" dirty="0">
                <a:solidFill>
                  <a:srgbClr val="FF0000"/>
                </a:solidFill>
                <a:latin typeface="微软雅黑" panose="020B0503020204020204" pitchFamily="34" charset="-122"/>
                <a:ea typeface="微软雅黑" panose="020B0503020204020204" pitchFamily="34" charset="-122"/>
              </a:rPr>
              <a:t>加载器加载动态链接器，动态链接器完成相应的重定位工作后，再将控制权交给可执行文件。</a:t>
            </a:r>
            <a:endParaRPr lang="en-US" altLang="zh-CN" sz="2000" dirty="0">
              <a:solidFill>
                <a:srgbClr val="FF0000"/>
              </a:solidFill>
              <a:latin typeface="微软雅黑" panose="020B0503020204020204" pitchFamily="34" charset="-122"/>
              <a:ea typeface="微软雅黑" panose="020B0503020204020204" pitchFamily="34" charset="-122"/>
            </a:endParaRPr>
          </a:p>
          <a:p>
            <a:pPr>
              <a:lnSpc>
                <a:spcPct val="150000"/>
              </a:lnSpc>
            </a:pPr>
            <a:endParaRPr lang="en-US" altLang="zh-CN" sz="2000" dirty="0">
              <a:solidFill>
                <a:srgbClr val="FF0000"/>
              </a:solidFill>
              <a:latin typeface="微软雅黑" panose="020B0503020204020204" pitchFamily="34" charset="-122"/>
              <a:ea typeface="微软雅黑" panose="020B0503020204020204" pitchFamily="34" charset="-122"/>
            </a:endParaRPr>
          </a:p>
          <a:p>
            <a:pPr>
              <a:lnSpc>
                <a:spcPct val="150000"/>
              </a:lnSpc>
            </a:pPr>
            <a:r>
              <a:rPr lang="zh-CN" altLang="en-US" sz="2000" dirty="0">
                <a:solidFill>
                  <a:srgbClr val="002060"/>
                </a:solidFill>
                <a:latin typeface="微软雅黑" panose="020B0503020204020204" pitchFamily="34" charset="-122"/>
                <a:ea typeface="微软雅黑" panose="020B0503020204020204" pitchFamily="34" charset="-122"/>
              </a:rPr>
              <a:t>     识别二进制映像以及文件映射到进程虚拟地址空间这个过程是在内核中完成的，但是动态链接的过程，需要把控制权交给</a:t>
            </a:r>
            <a:r>
              <a:rPr lang="en-US" altLang="zh-CN" sz="2000" dirty="0">
                <a:solidFill>
                  <a:srgbClr val="002060"/>
                </a:solidFill>
                <a:latin typeface="微软雅黑" panose="020B0503020204020204" pitchFamily="34" charset="-122"/>
                <a:ea typeface="微软雅黑" panose="020B0503020204020204" pitchFamily="34" charset="-122"/>
              </a:rPr>
              <a:t>ld-linux.so</a:t>
            </a:r>
            <a:r>
              <a:rPr lang="zh-CN" altLang="en-US" sz="2000" dirty="0">
                <a:solidFill>
                  <a:srgbClr val="002060"/>
                </a:solidFill>
                <a:latin typeface="微软雅黑" panose="020B0503020204020204" pitchFamily="34" charset="-122"/>
                <a:ea typeface="微软雅黑" panose="020B0503020204020204" pitchFamily="34" charset="-122"/>
              </a:rPr>
              <a:t>，这是在用户空间进行的。我们的程序在被内核加载到内存，内核跳到用户空间后并不是执行目标程序的，而是先把控制权交到用户空间的动态链接器，由动态链接器加载运行用户程序所需要的动态库（比如</a:t>
            </a:r>
            <a:r>
              <a:rPr lang="en-US" altLang="zh-CN" sz="2000" dirty="0" err="1">
                <a:solidFill>
                  <a:srgbClr val="002060"/>
                </a:solidFill>
                <a:latin typeface="微软雅黑" panose="020B0503020204020204" pitchFamily="34" charset="-122"/>
                <a:ea typeface="微软雅黑" panose="020B0503020204020204" pitchFamily="34" charset="-122"/>
              </a:rPr>
              <a:t>libc.so.x</a:t>
            </a:r>
            <a:r>
              <a:rPr lang="zh-CN" altLang="en-US" sz="2000" dirty="0">
                <a:solidFill>
                  <a:srgbClr val="002060"/>
                </a:solidFill>
                <a:latin typeface="微软雅黑" panose="020B0503020204020204" pitchFamily="34" charset="-122"/>
                <a:ea typeface="微软雅黑" panose="020B0503020204020204" pitchFamily="34" charset="-122"/>
              </a:rPr>
              <a:t>等等），然后控制权才会转移到用户程序。</a:t>
            </a:r>
            <a:endParaRPr lang="en-US" altLang="zh-CN" sz="2000" dirty="0">
              <a:solidFill>
                <a:srgbClr val="002060"/>
              </a:solidFill>
              <a:latin typeface="微软雅黑" panose="020B0503020204020204" pitchFamily="34" charset="-122"/>
              <a:ea typeface="微软雅黑" panose="020B0503020204020204" pitchFamily="34" charset="-122"/>
            </a:endParaRPr>
          </a:p>
          <a:p>
            <a:pPr>
              <a:lnSpc>
                <a:spcPct val="150000"/>
              </a:lnSpc>
            </a:pPr>
            <a:r>
              <a:rPr lang="zh-CN" altLang="en-US" sz="2000" dirty="0">
                <a:solidFill>
                  <a:srgbClr val="002060"/>
                </a:solidFill>
                <a:latin typeface="微软雅黑" panose="020B0503020204020204" pitchFamily="34" charset="-122"/>
                <a:ea typeface="微软雅黑" panose="020B0503020204020204" pitchFamily="34" charset="-122"/>
              </a:rPr>
              <a:t>      动态链接库的依赖关系会形成一个图。其实不是由内核负责加载可执行程序依赖的动态链接库的，而是由动态链接器。动态链接库的装载过程是一个图的遍历。</a:t>
            </a:r>
          </a:p>
        </p:txBody>
      </p:sp>
    </p:spTree>
    <p:extLst>
      <p:ext uri="{BB962C8B-B14F-4D97-AF65-F5344CB8AC3E}">
        <p14:creationId xmlns:p14="http://schemas.microsoft.com/office/powerpoint/2010/main" val="28691143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4"/>
          <p:cNvSpPr>
            <a:spLocks noChangeArrowheads="1"/>
          </p:cNvSpPr>
          <p:nvPr/>
        </p:nvSpPr>
        <p:spPr bwMode="auto">
          <a:xfrm>
            <a:off x="1981200" y="278742"/>
            <a:ext cx="82296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15000"/>
              </a:lnSpc>
              <a:spcBef>
                <a:spcPct val="20000"/>
              </a:spcBef>
              <a:buChar char="•"/>
              <a:defRPr sz="2400" b="1">
                <a:solidFill>
                  <a:schemeClr val="tx1"/>
                </a:solidFill>
                <a:latin typeface="Arial" charset="0"/>
                <a:ea typeface="宋体" charset="-122"/>
              </a:defRPr>
            </a:lvl1pPr>
            <a:lvl2pPr marL="742950" indent="-285750">
              <a:lnSpc>
                <a:spcPct val="115000"/>
              </a:lnSpc>
              <a:spcBef>
                <a:spcPct val="20000"/>
              </a:spcBef>
              <a:buChar char="–"/>
              <a:defRPr sz="2000" b="1">
                <a:solidFill>
                  <a:srgbClr val="0000CC"/>
                </a:solidFill>
                <a:latin typeface="Arial" charset="0"/>
                <a:ea typeface="宋体" charset="-122"/>
              </a:defRPr>
            </a:lvl2pPr>
            <a:lvl3pPr marL="1143000" indent="-228600">
              <a:lnSpc>
                <a:spcPct val="115000"/>
              </a:lnSpc>
              <a:spcBef>
                <a:spcPct val="20000"/>
              </a:spcBef>
              <a:buChar char="•"/>
              <a:defRPr sz="2400" b="1">
                <a:solidFill>
                  <a:srgbClr val="006600"/>
                </a:solidFill>
                <a:latin typeface="Arial" charset="0"/>
                <a:ea typeface="宋体" charset="-122"/>
              </a:defRPr>
            </a:lvl3pPr>
            <a:lvl4pPr marL="1600200" indent="-228600">
              <a:lnSpc>
                <a:spcPct val="115000"/>
              </a:lnSpc>
              <a:spcBef>
                <a:spcPct val="20000"/>
              </a:spcBef>
              <a:buChar char="–"/>
              <a:defRPr sz="1600" b="1">
                <a:solidFill>
                  <a:srgbClr val="CC3300"/>
                </a:solidFill>
                <a:latin typeface="Arial" charset="0"/>
                <a:ea typeface="宋体" charset="-122"/>
              </a:defRPr>
            </a:lvl4pPr>
            <a:lvl5pPr marL="2057400" indent="-228600">
              <a:lnSpc>
                <a:spcPct val="115000"/>
              </a:lnSpc>
              <a:spcBef>
                <a:spcPct val="20000"/>
              </a:spcBef>
              <a:buChar char="»"/>
              <a:defRPr sz="1500" b="1">
                <a:solidFill>
                  <a:srgbClr val="996600"/>
                </a:solidFill>
                <a:latin typeface="Arial" charset="0"/>
                <a:ea typeface="宋体"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9pPr>
          </a:lstStyle>
          <a:p>
            <a:pPr algn="ctr">
              <a:lnSpc>
                <a:spcPct val="100000"/>
              </a:lnSpc>
              <a:spcBef>
                <a:spcPct val="0"/>
              </a:spcBef>
              <a:buNone/>
            </a:pPr>
            <a:r>
              <a:rPr lang="zh-CN" altLang="en-US" sz="3200" dirty="0">
                <a:solidFill>
                  <a:srgbClr val="CC3300"/>
                </a:solidFill>
                <a:latin typeface="+mn-lt"/>
                <a:ea typeface="黑体" charset="-122"/>
              </a:rPr>
              <a:t>第三节 程序装载</a:t>
            </a:r>
            <a:endParaRPr kumimoji="1" lang="en-US" altLang="zh-CN" sz="3200" b="0" dirty="0">
              <a:solidFill>
                <a:srgbClr val="FF0000"/>
              </a:solidFill>
              <a:latin typeface="+mn-lt"/>
              <a:ea typeface="Microsoft YaHei" charset="-122"/>
              <a:cs typeface="Microsoft YaHei" charset="-122"/>
            </a:endParaRPr>
          </a:p>
          <a:p>
            <a:pPr algn="ctr">
              <a:lnSpc>
                <a:spcPct val="100000"/>
              </a:lnSpc>
              <a:spcBef>
                <a:spcPct val="0"/>
              </a:spcBef>
              <a:buFontTx/>
              <a:buNone/>
            </a:pPr>
            <a:endParaRPr lang="zh-CN" altLang="en-US" sz="3600" dirty="0">
              <a:solidFill>
                <a:srgbClr val="CC3300"/>
              </a:solidFill>
              <a:ea typeface="黑体" charset="-122"/>
            </a:endParaRPr>
          </a:p>
        </p:txBody>
      </p:sp>
      <p:pic>
        <p:nvPicPr>
          <p:cNvPr id="3" name="图片 2">
            <a:extLst>
              <a:ext uri="{FF2B5EF4-FFF2-40B4-BE49-F238E27FC236}">
                <a16:creationId xmlns:a16="http://schemas.microsoft.com/office/drawing/2014/main" id="{A3C757A2-38F7-4559-9851-83FFFDFB8B4C}"/>
              </a:ext>
            </a:extLst>
          </p:cNvPr>
          <p:cNvPicPr>
            <a:picLocks noChangeAspect="1"/>
          </p:cNvPicPr>
          <p:nvPr/>
        </p:nvPicPr>
        <p:blipFill>
          <a:blip r:embed="rId2"/>
          <a:stretch>
            <a:fillRect/>
          </a:stretch>
        </p:blipFill>
        <p:spPr>
          <a:xfrm>
            <a:off x="3382410" y="997608"/>
            <a:ext cx="4791075" cy="5581650"/>
          </a:xfrm>
          <a:prstGeom prst="rect">
            <a:avLst/>
          </a:prstGeom>
        </p:spPr>
      </p:pic>
    </p:spTree>
    <p:extLst>
      <p:ext uri="{BB962C8B-B14F-4D97-AF65-F5344CB8AC3E}">
        <p14:creationId xmlns:p14="http://schemas.microsoft.com/office/powerpoint/2010/main" val="10464847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4"/>
          <p:cNvSpPr>
            <a:spLocks noChangeArrowheads="1"/>
          </p:cNvSpPr>
          <p:nvPr/>
        </p:nvSpPr>
        <p:spPr bwMode="auto">
          <a:xfrm>
            <a:off x="1981200" y="278742"/>
            <a:ext cx="82296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15000"/>
              </a:lnSpc>
              <a:spcBef>
                <a:spcPct val="20000"/>
              </a:spcBef>
              <a:buChar char="•"/>
              <a:defRPr sz="2400" b="1">
                <a:solidFill>
                  <a:schemeClr val="tx1"/>
                </a:solidFill>
                <a:latin typeface="Arial" charset="0"/>
                <a:ea typeface="宋体" charset="-122"/>
              </a:defRPr>
            </a:lvl1pPr>
            <a:lvl2pPr marL="742950" indent="-285750">
              <a:lnSpc>
                <a:spcPct val="115000"/>
              </a:lnSpc>
              <a:spcBef>
                <a:spcPct val="20000"/>
              </a:spcBef>
              <a:buChar char="–"/>
              <a:defRPr sz="2000" b="1">
                <a:solidFill>
                  <a:srgbClr val="0000CC"/>
                </a:solidFill>
                <a:latin typeface="Arial" charset="0"/>
                <a:ea typeface="宋体" charset="-122"/>
              </a:defRPr>
            </a:lvl2pPr>
            <a:lvl3pPr marL="1143000" indent="-228600">
              <a:lnSpc>
                <a:spcPct val="115000"/>
              </a:lnSpc>
              <a:spcBef>
                <a:spcPct val="20000"/>
              </a:spcBef>
              <a:buChar char="•"/>
              <a:defRPr sz="2400" b="1">
                <a:solidFill>
                  <a:srgbClr val="006600"/>
                </a:solidFill>
                <a:latin typeface="Arial" charset="0"/>
                <a:ea typeface="宋体" charset="-122"/>
              </a:defRPr>
            </a:lvl3pPr>
            <a:lvl4pPr marL="1600200" indent="-228600">
              <a:lnSpc>
                <a:spcPct val="115000"/>
              </a:lnSpc>
              <a:spcBef>
                <a:spcPct val="20000"/>
              </a:spcBef>
              <a:buChar char="–"/>
              <a:defRPr sz="1600" b="1">
                <a:solidFill>
                  <a:srgbClr val="CC3300"/>
                </a:solidFill>
                <a:latin typeface="Arial" charset="0"/>
                <a:ea typeface="宋体" charset="-122"/>
              </a:defRPr>
            </a:lvl4pPr>
            <a:lvl5pPr marL="2057400" indent="-228600">
              <a:lnSpc>
                <a:spcPct val="115000"/>
              </a:lnSpc>
              <a:spcBef>
                <a:spcPct val="20000"/>
              </a:spcBef>
              <a:buChar char="»"/>
              <a:defRPr sz="1500" b="1">
                <a:solidFill>
                  <a:srgbClr val="996600"/>
                </a:solidFill>
                <a:latin typeface="Arial" charset="0"/>
                <a:ea typeface="宋体"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9pPr>
          </a:lstStyle>
          <a:p>
            <a:pPr algn="ctr">
              <a:lnSpc>
                <a:spcPct val="100000"/>
              </a:lnSpc>
              <a:spcBef>
                <a:spcPct val="0"/>
              </a:spcBef>
              <a:buNone/>
            </a:pPr>
            <a:r>
              <a:rPr lang="zh-CN" altLang="en-US" sz="3200" dirty="0">
                <a:solidFill>
                  <a:srgbClr val="CC3300"/>
                </a:solidFill>
                <a:latin typeface="+mn-lt"/>
                <a:ea typeface="黑体" charset="-122"/>
              </a:rPr>
              <a:t>第三节 程序装载</a:t>
            </a:r>
            <a:endParaRPr kumimoji="1" lang="en-US" altLang="zh-CN" sz="3200" b="0" dirty="0">
              <a:solidFill>
                <a:srgbClr val="FF0000"/>
              </a:solidFill>
              <a:latin typeface="+mn-lt"/>
              <a:ea typeface="Microsoft YaHei" charset="-122"/>
              <a:cs typeface="Microsoft YaHei" charset="-122"/>
            </a:endParaRPr>
          </a:p>
          <a:p>
            <a:pPr algn="ctr">
              <a:lnSpc>
                <a:spcPct val="100000"/>
              </a:lnSpc>
              <a:spcBef>
                <a:spcPct val="0"/>
              </a:spcBef>
              <a:buFontTx/>
              <a:buNone/>
            </a:pPr>
            <a:endParaRPr lang="zh-CN" altLang="en-US" sz="3600" dirty="0">
              <a:solidFill>
                <a:srgbClr val="CC3300"/>
              </a:solidFill>
              <a:ea typeface="黑体" charset="-122"/>
            </a:endParaRPr>
          </a:p>
        </p:txBody>
      </p:sp>
      <p:sp>
        <p:nvSpPr>
          <p:cNvPr id="4" name="矩形 3">
            <a:extLst>
              <a:ext uri="{FF2B5EF4-FFF2-40B4-BE49-F238E27FC236}">
                <a16:creationId xmlns:a16="http://schemas.microsoft.com/office/drawing/2014/main" id="{0EEB0615-8743-4EFD-A491-2E98F63C9C0C}"/>
              </a:ext>
            </a:extLst>
          </p:cNvPr>
          <p:cNvSpPr/>
          <p:nvPr/>
        </p:nvSpPr>
        <p:spPr>
          <a:xfrm>
            <a:off x="1099930" y="840717"/>
            <a:ext cx="9992140" cy="5670270"/>
          </a:xfrm>
          <a:prstGeom prst="rect">
            <a:avLst/>
          </a:prstGeom>
        </p:spPr>
        <p:txBody>
          <a:bodyPr wrap="square">
            <a:spAutoFit/>
          </a:bodyPr>
          <a:lstStyle/>
          <a:p>
            <a:pPr>
              <a:lnSpc>
                <a:spcPct val="150000"/>
              </a:lnSpc>
            </a:pPr>
            <a:r>
              <a:rPr lang="zh-CN" altLang="en-US" sz="2400" dirty="0">
                <a:solidFill>
                  <a:srgbClr val="34A509"/>
                </a:solidFill>
                <a:latin typeface="微软雅黑" panose="020B0503020204020204" pitchFamily="34" charset="-122"/>
                <a:ea typeface="微软雅黑" panose="020B0503020204020204" pitchFamily="34" charset="-122"/>
              </a:rPr>
              <a:t>三、</a:t>
            </a:r>
            <a:r>
              <a:rPr lang="en-US" altLang="zh-CN" sz="2400" dirty="0">
                <a:solidFill>
                  <a:srgbClr val="34A509"/>
                </a:solidFill>
                <a:latin typeface="微软雅黑" panose="020B0503020204020204" pitchFamily="34" charset="-122"/>
                <a:ea typeface="微软雅黑" panose="020B0503020204020204" pitchFamily="34" charset="-122"/>
              </a:rPr>
              <a:t>ELF</a:t>
            </a:r>
            <a:r>
              <a:rPr lang="zh-CN" altLang="en-US" sz="2400" dirty="0">
                <a:solidFill>
                  <a:srgbClr val="34A509"/>
                </a:solidFill>
                <a:latin typeface="微软雅黑" panose="020B0503020204020204" pitchFamily="34" charset="-122"/>
                <a:ea typeface="微软雅黑" panose="020B0503020204020204" pitchFamily="34" charset="-122"/>
              </a:rPr>
              <a:t>文件的加载：</a:t>
            </a:r>
            <a:endParaRPr lang="en-US" altLang="zh-CN" sz="2400" dirty="0">
              <a:solidFill>
                <a:srgbClr val="34A509"/>
              </a:solidFill>
              <a:latin typeface="微软雅黑" panose="020B0503020204020204" pitchFamily="34" charset="-122"/>
              <a:ea typeface="微软雅黑" panose="020B0503020204020204" pitchFamily="34" charset="-122"/>
            </a:endParaRPr>
          </a:p>
          <a:p>
            <a:pPr>
              <a:lnSpc>
                <a:spcPct val="150000"/>
              </a:lnSpc>
            </a:pPr>
            <a:r>
              <a:rPr lang="zh-CN" altLang="en-US" sz="2000" dirty="0">
                <a:solidFill>
                  <a:srgbClr val="FF0000"/>
                </a:solidFill>
                <a:latin typeface="微软雅黑" panose="020B0503020204020204" pitchFamily="34" charset="-122"/>
                <a:ea typeface="微软雅黑" panose="020B0503020204020204" pitchFamily="34" charset="-122"/>
              </a:rPr>
              <a:t>      </a:t>
            </a:r>
            <a:r>
              <a:rPr lang="en-US" altLang="zh-CN" sz="2000" dirty="0">
                <a:solidFill>
                  <a:srgbClr val="FF0000"/>
                </a:solidFill>
                <a:latin typeface="微软雅黑" panose="020B0503020204020204" pitchFamily="34" charset="-122"/>
                <a:ea typeface="微软雅黑" panose="020B0503020204020204" pitchFamily="34" charset="-122"/>
              </a:rPr>
              <a:t>ELF</a:t>
            </a:r>
            <a:r>
              <a:rPr lang="zh-CN" altLang="en-US" sz="2000" dirty="0">
                <a:solidFill>
                  <a:srgbClr val="FF0000"/>
                </a:solidFill>
                <a:latin typeface="微软雅黑" panose="020B0503020204020204" pitchFamily="34" charset="-122"/>
                <a:ea typeface="微软雅黑" panose="020B0503020204020204" pitchFamily="34" charset="-122"/>
              </a:rPr>
              <a:t>文件的加载是通过</a:t>
            </a:r>
            <a:r>
              <a:rPr lang="en-US" altLang="zh-CN" sz="2000" dirty="0">
                <a:solidFill>
                  <a:srgbClr val="FF0000"/>
                </a:solidFill>
                <a:latin typeface="微软雅黑" panose="020B0503020204020204" pitchFamily="34" charset="-122"/>
                <a:ea typeface="微软雅黑" panose="020B0503020204020204" pitchFamily="34" charset="-122"/>
              </a:rPr>
              <a:t>exec</a:t>
            </a:r>
            <a:r>
              <a:rPr lang="zh-CN" altLang="en-US" sz="2000" dirty="0">
                <a:solidFill>
                  <a:srgbClr val="FF0000"/>
                </a:solidFill>
                <a:latin typeface="微软雅黑" panose="020B0503020204020204" pitchFamily="34" charset="-122"/>
                <a:ea typeface="微软雅黑" panose="020B0503020204020204" pitchFamily="34" charset="-122"/>
              </a:rPr>
              <a:t>函数（具体有</a:t>
            </a:r>
            <a:r>
              <a:rPr lang="en-US" altLang="zh-CN" sz="2000" dirty="0">
                <a:solidFill>
                  <a:srgbClr val="FF0000"/>
                </a:solidFill>
                <a:latin typeface="微软雅黑" panose="020B0503020204020204" pitchFamily="34" charset="-122"/>
                <a:ea typeface="微软雅黑" panose="020B0503020204020204" pitchFamily="34" charset="-122"/>
              </a:rPr>
              <a:t>6</a:t>
            </a:r>
            <a:r>
              <a:rPr lang="zh-CN" altLang="en-US" sz="2000" dirty="0">
                <a:solidFill>
                  <a:srgbClr val="FF0000"/>
                </a:solidFill>
                <a:latin typeface="微软雅黑" panose="020B0503020204020204" pitchFamily="34" charset="-122"/>
                <a:ea typeface="微软雅黑" panose="020B0503020204020204" pitchFamily="34" charset="-122"/>
              </a:rPr>
              <a:t>个函数），该函数会调用系统调用</a:t>
            </a:r>
            <a:r>
              <a:rPr lang="en-US" altLang="zh-CN" sz="2000" dirty="0" err="1">
                <a:solidFill>
                  <a:srgbClr val="FF0000"/>
                </a:solidFill>
                <a:latin typeface="微软雅黑" panose="020B0503020204020204" pitchFamily="34" charset="-122"/>
                <a:ea typeface="微软雅黑" panose="020B0503020204020204" pitchFamily="34" charset="-122"/>
              </a:rPr>
              <a:t>sys_execve</a:t>
            </a:r>
            <a:endParaRPr lang="en-US" altLang="zh-CN" sz="2000" dirty="0">
              <a:solidFill>
                <a:srgbClr val="FF0000"/>
              </a:solidFill>
              <a:latin typeface="微软雅黑" panose="020B0503020204020204" pitchFamily="34" charset="-122"/>
              <a:ea typeface="微软雅黑" panose="020B0503020204020204" pitchFamily="34" charset="-122"/>
            </a:endParaRPr>
          </a:p>
          <a:p>
            <a:pPr>
              <a:lnSpc>
                <a:spcPct val="150000"/>
              </a:lnSpc>
            </a:pPr>
            <a:r>
              <a:rPr lang="zh-CN" altLang="en-US" sz="2000" dirty="0">
                <a:solidFill>
                  <a:srgbClr val="002060"/>
                </a:solidFill>
                <a:latin typeface="微软雅黑" panose="020B0503020204020204" pitchFamily="34" charset="-122"/>
                <a:ea typeface="微软雅黑" panose="020B0503020204020204" pitchFamily="34" charset="-122"/>
              </a:rPr>
              <a:t>     执行的流程：</a:t>
            </a:r>
            <a:r>
              <a:rPr lang="en-US" altLang="zh-CN" sz="2000" dirty="0">
                <a:solidFill>
                  <a:srgbClr val="FF0000"/>
                </a:solidFill>
                <a:latin typeface="微软雅黑" panose="020B0503020204020204" pitchFamily="34" charset="-122"/>
                <a:ea typeface="微软雅黑" panose="020B0503020204020204" pitchFamily="34" charset="-122"/>
              </a:rPr>
              <a:t>sys_execve -&gt; </a:t>
            </a:r>
            <a:r>
              <a:rPr lang="en-US" altLang="zh-CN" sz="2000" dirty="0" err="1">
                <a:solidFill>
                  <a:srgbClr val="FF0000"/>
                </a:solidFill>
                <a:latin typeface="微软雅黑" panose="020B0503020204020204" pitchFamily="34" charset="-122"/>
                <a:ea typeface="微软雅黑" panose="020B0503020204020204" pitchFamily="34" charset="-122"/>
              </a:rPr>
              <a:t>do_execve</a:t>
            </a:r>
            <a:r>
              <a:rPr lang="en-US" altLang="zh-CN" sz="2000" dirty="0">
                <a:solidFill>
                  <a:srgbClr val="FF0000"/>
                </a:solidFill>
                <a:latin typeface="微软雅黑" panose="020B0503020204020204" pitchFamily="34" charset="-122"/>
                <a:ea typeface="微软雅黑" panose="020B0503020204020204" pitchFamily="34" charset="-122"/>
              </a:rPr>
              <a:t> -&gt; </a:t>
            </a:r>
            <a:r>
              <a:rPr lang="en-US" altLang="zh-CN" sz="2000" dirty="0" err="1">
                <a:solidFill>
                  <a:srgbClr val="FF0000"/>
                </a:solidFill>
                <a:latin typeface="微软雅黑" panose="020B0503020204020204" pitchFamily="34" charset="-122"/>
                <a:ea typeface="微软雅黑" panose="020B0503020204020204" pitchFamily="34" charset="-122"/>
              </a:rPr>
              <a:t>do_execve_common</a:t>
            </a:r>
            <a:r>
              <a:rPr lang="en-US" altLang="zh-CN" sz="2000" dirty="0">
                <a:solidFill>
                  <a:srgbClr val="FF0000"/>
                </a:solidFill>
                <a:latin typeface="微软雅黑" panose="020B0503020204020204" pitchFamily="34" charset="-122"/>
                <a:ea typeface="微软雅黑" panose="020B0503020204020204" pitchFamily="34" charset="-122"/>
              </a:rPr>
              <a:t> -&gt; </a:t>
            </a:r>
            <a:r>
              <a:rPr lang="en-US" altLang="zh-CN" sz="2000" dirty="0" err="1">
                <a:solidFill>
                  <a:srgbClr val="FF0000"/>
                </a:solidFill>
                <a:latin typeface="微软雅黑" panose="020B0503020204020204" pitchFamily="34" charset="-122"/>
                <a:ea typeface="微软雅黑" panose="020B0503020204020204" pitchFamily="34" charset="-122"/>
              </a:rPr>
              <a:t>exec_binprm</a:t>
            </a:r>
            <a:r>
              <a:rPr lang="en-US" altLang="zh-CN" sz="2000" dirty="0">
                <a:solidFill>
                  <a:srgbClr val="FF0000"/>
                </a:solidFill>
                <a:latin typeface="微软雅黑" panose="020B0503020204020204" pitchFamily="34" charset="-122"/>
                <a:ea typeface="微软雅黑" panose="020B0503020204020204" pitchFamily="34" charset="-122"/>
              </a:rPr>
              <a:t> -&gt; </a:t>
            </a:r>
            <a:r>
              <a:rPr lang="en-US" altLang="zh-CN" sz="2000" dirty="0" err="1">
                <a:solidFill>
                  <a:srgbClr val="FF0000"/>
                </a:solidFill>
                <a:latin typeface="微软雅黑" panose="020B0503020204020204" pitchFamily="34" charset="-122"/>
                <a:ea typeface="微软雅黑" panose="020B0503020204020204" pitchFamily="34" charset="-122"/>
              </a:rPr>
              <a:t>search_binary_handler</a:t>
            </a:r>
            <a:r>
              <a:rPr lang="en-US" altLang="zh-CN" sz="2000" dirty="0">
                <a:solidFill>
                  <a:srgbClr val="FF0000"/>
                </a:solidFill>
                <a:latin typeface="微软雅黑" panose="020B0503020204020204" pitchFamily="34" charset="-122"/>
                <a:ea typeface="微软雅黑" panose="020B0503020204020204" pitchFamily="34" charset="-122"/>
              </a:rPr>
              <a:t> -&gt; </a:t>
            </a:r>
            <a:r>
              <a:rPr lang="en-US" altLang="zh-CN" sz="2000" dirty="0" err="1">
                <a:solidFill>
                  <a:srgbClr val="FF0000"/>
                </a:solidFill>
                <a:latin typeface="微软雅黑" panose="020B0503020204020204" pitchFamily="34" charset="-122"/>
                <a:ea typeface="微软雅黑" panose="020B0503020204020204" pitchFamily="34" charset="-122"/>
              </a:rPr>
              <a:t>load_binary</a:t>
            </a:r>
            <a:r>
              <a:rPr lang="en-US" altLang="zh-CN" sz="2000" dirty="0">
                <a:solidFill>
                  <a:srgbClr val="FF0000"/>
                </a:solidFill>
                <a:latin typeface="微软雅黑" panose="020B0503020204020204" pitchFamily="34" charset="-122"/>
                <a:ea typeface="微软雅黑" panose="020B0503020204020204" pitchFamily="34" charset="-122"/>
              </a:rPr>
              <a:t> -&gt;(</a:t>
            </a:r>
            <a:r>
              <a:rPr lang="zh-CN" altLang="en-US" sz="2000" dirty="0">
                <a:solidFill>
                  <a:srgbClr val="FF0000"/>
                </a:solidFill>
                <a:latin typeface="微软雅黑" panose="020B0503020204020204" pitchFamily="34" charset="-122"/>
                <a:ea typeface="微软雅黑" panose="020B0503020204020204" pitchFamily="34" charset="-122"/>
              </a:rPr>
              <a:t>对于我们这里的</a:t>
            </a:r>
            <a:r>
              <a:rPr lang="en-US" altLang="zh-CN" sz="2000" dirty="0">
                <a:solidFill>
                  <a:srgbClr val="FF0000"/>
                </a:solidFill>
                <a:latin typeface="微软雅黑" panose="020B0503020204020204" pitchFamily="34" charset="-122"/>
                <a:ea typeface="微软雅黑" panose="020B0503020204020204" pitchFamily="34" charset="-122"/>
              </a:rPr>
              <a:t>ELF</a:t>
            </a:r>
            <a:r>
              <a:rPr lang="zh-CN" altLang="en-US" sz="2000" dirty="0">
                <a:solidFill>
                  <a:srgbClr val="FF0000"/>
                </a:solidFill>
                <a:latin typeface="微软雅黑" panose="020B0503020204020204" pitchFamily="34" charset="-122"/>
                <a:ea typeface="微软雅黑" panose="020B0503020204020204" pitchFamily="34" charset="-122"/>
              </a:rPr>
              <a:t>，会跳转到</a:t>
            </a:r>
            <a:r>
              <a:rPr lang="en-US" altLang="zh-CN" sz="2000" dirty="0">
                <a:solidFill>
                  <a:srgbClr val="FF0000"/>
                </a:solidFill>
                <a:latin typeface="微软雅黑" panose="020B0503020204020204" pitchFamily="34" charset="-122"/>
                <a:ea typeface="微软雅黑" panose="020B0503020204020204" pitchFamily="34" charset="-122"/>
              </a:rPr>
              <a:t>)</a:t>
            </a:r>
            <a:r>
              <a:rPr lang="en-US" altLang="zh-CN" sz="2000" dirty="0" err="1">
                <a:solidFill>
                  <a:srgbClr val="FF0000"/>
                </a:solidFill>
                <a:latin typeface="微软雅黑" panose="020B0503020204020204" pitchFamily="34" charset="-122"/>
                <a:ea typeface="微软雅黑" panose="020B0503020204020204" pitchFamily="34" charset="-122"/>
              </a:rPr>
              <a:t>load_elf_binary</a:t>
            </a:r>
            <a:r>
              <a:rPr lang="en-US" altLang="zh-CN" sz="2000" dirty="0">
                <a:solidFill>
                  <a:srgbClr val="FF0000"/>
                </a:solidFill>
                <a:latin typeface="微软雅黑" panose="020B0503020204020204" pitchFamily="34" charset="-122"/>
                <a:ea typeface="微软雅黑" panose="020B0503020204020204" pitchFamily="34" charset="-122"/>
              </a:rPr>
              <a:t> </a:t>
            </a:r>
            <a:r>
              <a:rPr lang="zh-CN" altLang="en-US" sz="2000" dirty="0">
                <a:solidFill>
                  <a:srgbClr val="FF0000"/>
                </a:solidFill>
                <a:latin typeface="微软雅黑" panose="020B0503020204020204" pitchFamily="34" charset="-122"/>
                <a:ea typeface="微软雅黑" panose="020B0503020204020204" pitchFamily="34" charset="-122"/>
              </a:rPr>
              <a:t>（也执行了</a:t>
            </a:r>
            <a:r>
              <a:rPr lang="en-US" altLang="zh-CN" sz="2000" dirty="0" err="1">
                <a:solidFill>
                  <a:srgbClr val="FF0000"/>
                </a:solidFill>
                <a:latin typeface="微软雅黑" panose="020B0503020204020204" pitchFamily="34" charset="-122"/>
                <a:ea typeface="微软雅黑" panose="020B0503020204020204" pitchFamily="34" charset="-122"/>
              </a:rPr>
              <a:t>elf_format</a:t>
            </a:r>
            <a:r>
              <a:rPr lang="zh-CN" altLang="en-US" sz="2000" dirty="0">
                <a:solidFill>
                  <a:srgbClr val="FF0000"/>
                </a:solidFill>
                <a:latin typeface="微软雅黑" panose="020B0503020204020204" pitchFamily="34" charset="-122"/>
                <a:ea typeface="微软雅黑" panose="020B0503020204020204" pitchFamily="34" charset="-122"/>
              </a:rPr>
              <a:t>）</a:t>
            </a:r>
            <a:r>
              <a:rPr lang="en-US" altLang="zh-CN" sz="2000" dirty="0">
                <a:solidFill>
                  <a:srgbClr val="FF0000"/>
                </a:solidFill>
                <a:latin typeface="微软雅黑" panose="020B0503020204020204" pitchFamily="34" charset="-122"/>
                <a:ea typeface="微软雅黑" panose="020B0503020204020204" pitchFamily="34" charset="-122"/>
              </a:rPr>
              <a:t>-&gt; </a:t>
            </a:r>
            <a:r>
              <a:rPr lang="en-US" altLang="zh-CN" sz="2000" dirty="0" err="1">
                <a:solidFill>
                  <a:srgbClr val="FF0000"/>
                </a:solidFill>
                <a:latin typeface="微软雅黑" panose="020B0503020204020204" pitchFamily="34" charset="-122"/>
                <a:ea typeface="微软雅黑" panose="020B0503020204020204" pitchFamily="34" charset="-122"/>
              </a:rPr>
              <a:t>start_thread</a:t>
            </a:r>
            <a:endParaRPr lang="en-US" altLang="zh-CN" sz="2000" dirty="0">
              <a:solidFill>
                <a:srgbClr val="FF0000"/>
              </a:solidFill>
              <a:latin typeface="微软雅黑" panose="020B0503020204020204" pitchFamily="34" charset="-122"/>
              <a:ea typeface="微软雅黑" panose="020B0503020204020204" pitchFamily="34" charset="-122"/>
            </a:endParaRPr>
          </a:p>
          <a:p>
            <a:pPr>
              <a:lnSpc>
                <a:spcPct val="150000"/>
              </a:lnSpc>
            </a:pPr>
            <a:r>
              <a:rPr lang="zh-CN" altLang="en-US" sz="2000" dirty="0">
                <a:solidFill>
                  <a:srgbClr val="FF0000"/>
                </a:solidFill>
                <a:latin typeface="微软雅黑" panose="020B0503020204020204" pitchFamily="34" charset="-122"/>
                <a:ea typeface="微软雅黑" panose="020B0503020204020204" pitchFamily="34" charset="-122"/>
              </a:rPr>
              <a:t>     调用</a:t>
            </a:r>
            <a:r>
              <a:rPr lang="en-US" altLang="zh-CN" sz="2000" dirty="0" err="1">
                <a:solidFill>
                  <a:srgbClr val="FF0000"/>
                </a:solidFill>
                <a:latin typeface="微软雅黑" panose="020B0503020204020204" pitchFamily="34" charset="-122"/>
                <a:ea typeface="微软雅黑" panose="020B0503020204020204" pitchFamily="34" charset="-122"/>
              </a:rPr>
              <a:t>execve</a:t>
            </a:r>
            <a:r>
              <a:rPr lang="zh-CN" altLang="en-US" sz="2000" dirty="0">
                <a:solidFill>
                  <a:srgbClr val="FF0000"/>
                </a:solidFill>
                <a:latin typeface="微软雅黑" panose="020B0503020204020204" pitchFamily="34" charset="-122"/>
                <a:ea typeface="微软雅黑" panose="020B0503020204020204" pitchFamily="34" charset="-122"/>
              </a:rPr>
              <a:t>的可执行程序时，当执行到</a:t>
            </a:r>
            <a:r>
              <a:rPr lang="en-US" altLang="zh-CN" sz="2000" dirty="0" err="1">
                <a:solidFill>
                  <a:srgbClr val="FF0000"/>
                </a:solidFill>
                <a:latin typeface="微软雅黑" panose="020B0503020204020204" pitchFamily="34" charset="-122"/>
                <a:ea typeface="微软雅黑" panose="020B0503020204020204" pitchFamily="34" charset="-122"/>
              </a:rPr>
              <a:t>exceve</a:t>
            </a:r>
            <a:r>
              <a:rPr lang="zh-CN" altLang="en-US" sz="2000" dirty="0">
                <a:solidFill>
                  <a:srgbClr val="FF0000"/>
                </a:solidFill>
                <a:latin typeface="微软雅黑" panose="020B0503020204020204" pitchFamily="34" charset="-122"/>
                <a:ea typeface="微软雅黑" panose="020B0503020204020204" pitchFamily="34" charset="-122"/>
              </a:rPr>
              <a:t>时，系统调用</a:t>
            </a:r>
            <a:r>
              <a:rPr lang="en-US" altLang="zh-CN" sz="2000" dirty="0" err="1">
                <a:solidFill>
                  <a:srgbClr val="FF0000"/>
                </a:solidFill>
                <a:latin typeface="微软雅黑" panose="020B0503020204020204" pitchFamily="34" charset="-122"/>
                <a:ea typeface="微软雅黑" panose="020B0503020204020204" pitchFamily="34" charset="-122"/>
              </a:rPr>
              <a:t>exceve</a:t>
            </a:r>
            <a:r>
              <a:rPr lang="zh-CN" altLang="en-US" sz="2000" dirty="0">
                <a:solidFill>
                  <a:srgbClr val="FF0000"/>
                </a:solidFill>
                <a:latin typeface="微软雅黑" panose="020B0503020204020204" pitchFamily="34" charset="-122"/>
                <a:ea typeface="微软雅黑" panose="020B0503020204020204" pitchFamily="34" charset="-122"/>
              </a:rPr>
              <a:t>陷入内核，这时会创建一个新的用户态堆栈，实际是把命令行参数的内容和环境变量的内容通过指针的方式传递给系统调用内核处理函数的，然后内核处理函数在创建可执行程序新的用户态堆栈的时候，会把这些拷贝到用户态堆栈初始化新的可执行程序的执行上下文环境（先函数调用参数传递，再系统调用参数传递）。这时就加载了新的可执行程序。系统调用</a:t>
            </a:r>
            <a:r>
              <a:rPr lang="en-US" altLang="zh-CN" sz="2000" dirty="0" err="1">
                <a:solidFill>
                  <a:srgbClr val="FF0000"/>
                </a:solidFill>
                <a:latin typeface="微软雅黑" panose="020B0503020204020204" pitchFamily="34" charset="-122"/>
                <a:ea typeface="微软雅黑" panose="020B0503020204020204" pitchFamily="34" charset="-122"/>
              </a:rPr>
              <a:t>exceve</a:t>
            </a:r>
            <a:r>
              <a:rPr lang="zh-CN" altLang="en-US" sz="2000" dirty="0">
                <a:solidFill>
                  <a:srgbClr val="FF0000"/>
                </a:solidFill>
                <a:latin typeface="微软雅黑" panose="020B0503020204020204" pitchFamily="34" charset="-122"/>
                <a:ea typeface="微软雅黑" panose="020B0503020204020204" pitchFamily="34" charset="-122"/>
              </a:rPr>
              <a:t>返回用户态的时候，就变成了被</a:t>
            </a:r>
            <a:r>
              <a:rPr lang="en-US" altLang="zh-CN" sz="2000" dirty="0" err="1">
                <a:solidFill>
                  <a:srgbClr val="FF0000"/>
                </a:solidFill>
                <a:latin typeface="微软雅黑" panose="020B0503020204020204" pitchFamily="34" charset="-122"/>
                <a:ea typeface="微软雅黑" panose="020B0503020204020204" pitchFamily="34" charset="-122"/>
              </a:rPr>
              <a:t>exceve</a:t>
            </a:r>
            <a:r>
              <a:rPr lang="zh-CN" altLang="en-US" sz="2000" dirty="0">
                <a:solidFill>
                  <a:srgbClr val="FF0000"/>
                </a:solidFill>
                <a:latin typeface="微软雅黑" panose="020B0503020204020204" pitchFamily="34" charset="-122"/>
                <a:ea typeface="微软雅黑" panose="020B0503020204020204" pitchFamily="34" charset="-122"/>
              </a:rPr>
              <a:t>加载的可执行程序。</a:t>
            </a:r>
          </a:p>
        </p:txBody>
      </p:sp>
    </p:spTree>
    <p:extLst>
      <p:ext uri="{BB962C8B-B14F-4D97-AF65-F5344CB8AC3E}">
        <p14:creationId xmlns:p14="http://schemas.microsoft.com/office/powerpoint/2010/main" val="224539150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4"/>
          <p:cNvSpPr>
            <a:spLocks noChangeArrowheads="1"/>
          </p:cNvSpPr>
          <p:nvPr/>
        </p:nvSpPr>
        <p:spPr bwMode="auto">
          <a:xfrm>
            <a:off x="1981200" y="278742"/>
            <a:ext cx="82296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15000"/>
              </a:lnSpc>
              <a:spcBef>
                <a:spcPct val="20000"/>
              </a:spcBef>
              <a:buChar char="•"/>
              <a:defRPr sz="2400" b="1">
                <a:solidFill>
                  <a:schemeClr val="tx1"/>
                </a:solidFill>
                <a:latin typeface="Arial" charset="0"/>
                <a:ea typeface="宋体" charset="-122"/>
              </a:defRPr>
            </a:lvl1pPr>
            <a:lvl2pPr marL="742950" indent="-285750">
              <a:lnSpc>
                <a:spcPct val="115000"/>
              </a:lnSpc>
              <a:spcBef>
                <a:spcPct val="20000"/>
              </a:spcBef>
              <a:buChar char="–"/>
              <a:defRPr sz="2000" b="1">
                <a:solidFill>
                  <a:srgbClr val="0000CC"/>
                </a:solidFill>
                <a:latin typeface="Arial" charset="0"/>
                <a:ea typeface="宋体" charset="-122"/>
              </a:defRPr>
            </a:lvl2pPr>
            <a:lvl3pPr marL="1143000" indent="-228600">
              <a:lnSpc>
                <a:spcPct val="115000"/>
              </a:lnSpc>
              <a:spcBef>
                <a:spcPct val="20000"/>
              </a:spcBef>
              <a:buChar char="•"/>
              <a:defRPr sz="2400" b="1">
                <a:solidFill>
                  <a:srgbClr val="006600"/>
                </a:solidFill>
                <a:latin typeface="Arial" charset="0"/>
                <a:ea typeface="宋体" charset="-122"/>
              </a:defRPr>
            </a:lvl3pPr>
            <a:lvl4pPr marL="1600200" indent="-228600">
              <a:lnSpc>
                <a:spcPct val="115000"/>
              </a:lnSpc>
              <a:spcBef>
                <a:spcPct val="20000"/>
              </a:spcBef>
              <a:buChar char="–"/>
              <a:defRPr sz="1600" b="1">
                <a:solidFill>
                  <a:srgbClr val="CC3300"/>
                </a:solidFill>
                <a:latin typeface="Arial" charset="0"/>
                <a:ea typeface="宋体" charset="-122"/>
              </a:defRPr>
            </a:lvl4pPr>
            <a:lvl5pPr marL="2057400" indent="-228600">
              <a:lnSpc>
                <a:spcPct val="115000"/>
              </a:lnSpc>
              <a:spcBef>
                <a:spcPct val="20000"/>
              </a:spcBef>
              <a:buChar char="»"/>
              <a:defRPr sz="1500" b="1">
                <a:solidFill>
                  <a:srgbClr val="996600"/>
                </a:solidFill>
                <a:latin typeface="Arial" charset="0"/>
                <a:ea typeface="宋体"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9pPr>
          </a:lstStyle>
          <a:p>
            <a:pPr algn="ctr">
              <a:lnSpc>
                <a:spcPct val="100000"/>
              </a:lnSpc>
              <a:spcBef>
                <a:spcPct val="0"/>
              </a:spcBef>
              <a:buNone/>
            </a:pPr>
            <a:r>
              <a:rPr lang="zh-CN" altLang="en-US" sz="3200" dirty="0">
                <a:solidFill>
                  <a:srgbClr val="CC3300"/>
                </a:solidFill>
                <a:latin typeface="+mn-lt"/>
                <a:ea typeface="黑体" charset="-122"/>
              </a:rPr>
              <a:t>第三节 程序装载</a:t>
            </a:r>
            <a:endParaRPr kumimoji="1" lang="en-US" altLang="zh-CN" sz="3200" b="0" dirty="0">
              <a:solidFill>
                <a:srgbClr val="FF0000"/>
              </a:solidFill>
              <a:latin typeface="+mn-lt"/>
              <a:ea typeface="Microsoft YaHei" charset="-122"/>
              <a:cs typeface="Microsoft YaHei" charset="-122"/>
            </a:endParaRPr>
          </a:p>
          <a:p>
            <a:pPr algn="ctr">
              <a:lnSpc>
                <a:spcPct val="100000"/>
              </a:lnSpc>
              <a:spcBef>
                <a:spcPct val="0"/>
              </a:spcBef>
              <a:buFontTx/>
              <a:buNone/>
            </a:pPr>
            <a:endParaRPr lang="zh-CN" altLang="en-US" sz="3600" dirty="0">
              <a:solidFill>
                <a:srgbClr val="CC3300"/>
              </a:solidFill>
              <a:ea typeface="黑体" charset="-122"/>
            </a:endParaRPr>
          </a:p>
        </p:txBody>
      </p:sp>
      <p:pic>
        <p:nvPicPr>
          <p:cNvPr id="3" name="图片 2">
            <a:extLst>
              <a:ext uri="{FF2B5EF4-FFF2-40B4-BE49-F238E27FC236}">
                <a16:creationId xmlns:a16="http://schemas.microsoft.com/office/drawing/2014/main" id="{7C6BA072-6966-4AEE-BC48-D418947A85F0}"/>
              </a:ext>
            </a:extLst>
          </p:cNvPr>
          <p:cNvPicPr>
            <a:picLocks noChangeAspect="1"/>
          </p:cNvPicPr>
          <p:nvPr/>
        </p:nvPicPr>
        <p:blipFill>
          <a:blip r:embed="rId2"/>
          <a:stretch>
            <a:fillRect/>
          </a:stretch>
        </p:blipFill>
        <p:spPr>
          <a:xfrm>
            <a:off x="1404937" y="825451"/>
            <a:ext cx="9435341" cy="5837286"/>
          </a:xfrm>
          <a:prstGeom prst="rect">
            <a:avLst/>
          </a:prstGeom>
        </p:spPr>
      </p:pic>
    </p:spTree>
    <p:extLst>
      <p:ext uri="{BB962C8B-B14F-4D97-AF65-F5344CB8AC3E}">
        <p14:creationId xmlns:p14="http://schemas.microsoft.com/office/powerpoint/2010/main" val="42452637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4"/>
          <p:cNvSpPr>
            <a:spLocks noChangeArrowheads="1"/>
          </p:cNvSpPr>
          <p:nvPr/>
        </p:nvSpPr>
        <p:spPr bwMode="auto">
          <a:xfrm>
            <a:off x="1981200" y="278742"/>
            <a:ext cx="82296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15000"/>
              </a:lnSpc>
              <a:spcBef>
                <a:spcPct val="20000"/>
              </a:spcBef>
              <a:buChar char="•"/>
              <a:defRPr sz="2400" b="1">
                <a:solidFill>
                  <a:schemeClr val="tx1"/>
                </a:solidFill>
                <a:latin typeface="Arial" charset="0"/>
                <a:ea typeface="宋体" charset="-122"/>
              </a:defRPr>
            </a:lvl1pPr>
            <a:lvl2pPr marL="742950" indent="-285750">
              <a:lnSpc>
                <a:spcPct val="115000"/>
              </a:lnSpc>
              <a:spcBef>
                <a:spcPct val="20000"/>
              </a:spcBef>
              <a:buChar char="–"/>
              <a:defRPr sz="2000" b="1">
                <a:solidFill>
                  <a:srgbClr val="0000CC"/>
                </a:solidFill>
                <a:latin typeface="Arial" charset="0"/>
                <a:ea typeface="宋体" charset="-122"/>
              </a:defRPr>
            </a:lvl2pPr>
            <a:lvl3pPr marL="1143000" indent="-228600">
              <a:lnSpc>
                <a:spcPct val="115000"/>
              </a:lnSpc>
              <a:spcBef>
                <a:spcPct val="20000"/>
              </a:spcBef>
              <a:buChar char="•"/>
              <a:defRPr sz="2400" b="1">
                <a:solidFill>
                  <a:srgbClr val="006600"/>
                </a:solidFill>
                <a:latin typeface="Arial" charset="0"/>
                <a:ea typeface="宋体" charset="-122"/>
              </a:defRPr>
            </a:lvl3pPr>
            <a:lvl4pPr marL="1600200" indent="-228600">
              <a:lnSpc>
                <a:spcPct val="115000"/>
              </a:lnSpc>
              <a:spcBef>
                <a:spcPct val="20000"/>
              </a:spcBef>
              <a:buChar char="–"/>
              <a:defRPr sz="1600" b="1">
                <a:solidFill>
                  <a:srgbClr val="CC3300"/>
                </a:solidFill>
                <a:latin typeface="Arial" charset="0"/>
                <a:ea typeface="宋体" charset="-122"/>
              </a:defRPr>
            </a:lvl4pPr>
            <a:lvl5pPr marL="2057400" indent="-228600">
              <a:lnSpc>
                <a:spcPct val="115000"/>
              </a:lnSpc>
              <a:spcBef>
                <a:spcPct val="20000"/>
              </a:spcBef>
              <a:buChar char="»"/>
              <a:defRPr sz="1500" b="1">
                <a:solidFill>
                  <a:srgbClr val="996600"/>
                </a:solidFill>
                <a:latin typeface="Arial" charset="0"/>
                <a:ea typeface="宋体"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9pPr>
          </a:lstStyle>
          <a:p>
            <a:pPr algn="ctr">
              <a:lnSpc>
                <a:spcPct val="100000"/>
              </a:lnSpc>
              <a:spcBef>
                <a:spcPct val="0"/>
              </a:spcBef>
              <a:buNone/>
            </a:pPr>
            <a:r>
              <a:rPr lang="zh-CN" altLang="en-US" sz="3200" dirty="0">
                <a:solidFill>
                  <a:srgbClr val="CC3300"/>
                </a:solidFill>
                <a:latin typeface="+mn-lt"/>
                <a:ea typeface="黑体" charset="-122"/>
              </a:rPr>
              <a:t>第三节 程序装载</a:t>
            </a:r>
            <a:endParaRPr kumimoji="1" lang="en-US" altLang="zh-CN" sz="3200" b="0" dirty="0">
              <a:solidFill>
                <a:srgbClr val="FF0000"/>
              </a:solidFill>
              <a:latin typeface="+mn-lt"/>
              <a:ea typeface="Microsoft YaHei" charset="-122"/>
              <a:cs typeface="Microsoft YaHei" charset="-122"/>
            </a:endParaRPr>
          </a:p>
          <a:p>
            <a:pPr algn="ctr">
              <a:lnSpc>
                <a:spcPct val="100000"/>
              </a:lnSpc>
              <a:spcBef>
                <a:spcPct val="0"/>
              </a:spcBef>
              <a:buFontTx/>
              <a:buNone/>
            </a:pPr>
            <a:endParaRPr lang="zh-CN" altLang="en-US" sz="3600" dirty="0">
              <a:solidFill>
                <a:srgbClr val="CC3300"/>
              </a:solidFill>
              <a:ea typeface="黑体" charset="-122"/>
            </a:endParaRPr>
          </a:p>
        </p:txBody>
      </p:sp>
      <p:sp>
        <p:nvSpPr>
          <p:cNvPr id="4" name="矩形 3">
            <a:extLst>
              <a:ext uri="{FF2B5EF4-FFF2-40B4-BE49-F238E27FC236}">
                <a16:creationId xmlns:a16="http://schemas.microsoft.com/office/drawing/2014/main" id="{0EEB0615-8743-4EFD-A491-2E98F63C9C0C}"/>
              </a:ext>
            </a:extLst>
          </p:cNvPr>
          <p:cNvSpPr/>
          <p:nvPr/>
        </p:nvSpPr>
        <p:spPr>
          <a:xfrm>
            <a:off x="1099930" y="840717"/>
            <a:ext cx="9992140" cy="4285276"/>
          </a:xfrm>
          <a:prstGeom prst="rect">
            <a:avLst/>
          </a:prstGeom>
        </p:spPr>
        <p:txBody>
          <a:bodyPr wrap="square">
            <a:spAutoFit/>
          </a:bodyPr>
          <a:lstStyle/>
          <a:p>
            <a:pPr>
              <a:lnSpc>
                <a:spcPct val="150000"/>
              </a:lnSpc>
            </a:pPr>
            <a:r>
              <a:rPr lang="en-US" altLang="zh-CN" sz="2400" dirty="0" err="1">
                <a:solidFill>
                  <a:srgbClr val="34A509"/>
                </a:solidFill>
                <a:latin typeface="微软雅黑" panose="020B0503020204020204" pitchFamily="34" charset="-122"/>
                <a:ea typeface="微软雅黑" panose="020B0503020204020204" pitchFamily="34" charset="-122"/>
              </a:rPr>
              <a:t>do_execve</a:t>
            </a:r>
            <a:r>
              <a:rPr lang="en-US" altLang="zh-CN" sz="2400" dirty="0">
                <a:solidFill>
                  <a:srgbClr val="34A509"/>
                </a:solidFill>
                <a:latin typeface="微软雅黑" panose="020B0503020204020204" pitchFamily="34" charset="-122"/>
                <a:ea typeface="微软雅黑" panose="020B0503020204020204" pitchFamily="34" charset="-122"/>
              </a:rPr>
              <a:t>()</a:t>
            </a:r>
          </a:p>
          <a:p>
            <a:pPr>
              <a:lnSpc>
                <a:spcPct val="150000"/>
              </a:lnSpc>
            </a:pPr>
            <a:r>
              <a:rPr lang="zh-CN" altLang="en-US" sz="2000" dirty="0">
                <a:solidFill>
                  <a:srgbClr val="FF0000"/>
                </a:solidFill>
                <a:latin typeface="微软雅黑" panose="020B0503020204020204" pitchFamily="34" charset="-122"/>
                <a:ea typeface="微软雅黑" panose="020B0503020204020204" pitchFamily="34" charset="-122"/>
              </a:rPr>
              <a:t>       这个函数先打开目标映像文件，并从目标文件的头部（第一个字节开始）读入若干（当前</a:t>
            </a:r>
            <a:r>
              <a:rPr lang="en-US" altLang="zh-CN" sz="2000" dirty="0">
                <a:solidFill>
                  <a:srgbClr val="FF0000"/>
                </a:solidFill>
                <a:latin typeface="微软雅黑" panose="020B0503020204020204" pitchFamily="34" charset="-122"/>
                <a:ea typeface="微软雅黑" panose="020B0503020204020204" pitchFamily="34" charset="-122"/>
              </a:rPr>
              <a:t>Linux</a:t>
            </a:r>
            <a:r>
              <a:rPr lang="zh-CN" altLang="en-US" sz="2000" dirty="0">
                <a:solidFill>
                  <a:srgbClr val="FF0000"/>
                </a:solidFill>
                <a:latin typeface="微软雅黑" panose="020B0503020204020204" pitchFamily="34" charset="-122"/>
                <a:ea typeface="微软雅黑" panose="020B0503020204020204" pitchFamily="34" charset="-122"/>
              </a:rPr>
              <a:t>内核中是</a:t>
            </a:r>
            <a:r>
              <a:rPr lang="en-US" altLang="zh-CN" sz="2000" dirty="0">
                <a:solidFill>
                  <a:srgbClr val="FF0000"/>
                </a:solidFill>
                <a:latin typeface="微软雅黑" panose="020B0503020204020204" pitchFamily="34" charset="-122"/>
                <a:ea typeface="微软雅黑" panose="020B0503020204020204" pitchFamily="34" charset="-122"/>
              </a:rPr>
              <a:t>128</a:t>
            </a:r>
            <a:r>
              <a:rPr lang="zh-CN" altLang="en-US" sz="2000" dirty="0">
                <a:solidFill>
                  <a:srgbClr val="FF0000"/>
                </a:solidFill>
                <a:latin typeface="微软雅黑" panose="020B0503020204020204" pitchFamily="34" charset="-122"/>
                <a:ea typeface="微软雅黑" panose="020B0503020204020204" pitchFamily="34" charset="-122"/>
              </a:rPr>
              <a:t>）字节（实际上就是</a:t>
            </a:r>
            <a:r>
              <a:rPr lang="en-US" altLang="zh-CN" sz="2000" dirty="0">
                <a:solidFill>
                  <a:srgbClr val="FF0000"/>
                </a:solidFill>
                <a:latin typeface="微软雅黑" panose="020B0503020204020204" pitchFamily="34" charset="-122"/>
                <a:ea typeface="微软雅黑" panose="020B0503020204020204" pitchFamily="34" charset="-122"/>
              </a:rPr>
              <a:t>ELF</a:t>
            </a:r>
            <a:r>
              <a:rPr lang="zh-CN" altLang="en-US" sz="2000" dirty="0">
                <a:solidFill>
                  <a:srgbClr val="FF0000"/>
                </a:solidFill>
                <a:latin typeface="微软雅黑" panose="020B0503020204020204" pitchFamily="34" charset="-122"/>
                <a:ea typeface="微软雅黑" panose="020B0503020204020204" pitchFamily="34" charset="-122"/>
              </a:rPr>
              <a:t>文件头），然后调用另一个函数</a:t>
            </a:r>
            <a:r>
              <a:rPr lang="en-US" altLang="zh-CN" sz="2000" dirty="0" err="1">
                <a:solidFill>
                  <a:srgbClr val="FF0000"/>
                </a:solidFill>
                <a:latin typeface="微软雅黑" panose="020B0503020204020204" pitchFamily="34" charset="-122"/>
                <a:ea typeface="微软雅黑" panose="020B0503020204020204" pitchFamily="34" charset="-122"/>
              </a:rPr>
              <a:t>search_binary_handler</a:t>
            </a:r>
            <a:r>
              <a:rPr lang="en-US" altLang="zh-CN" sz="2000" dirty="0">
                <a:solidFill>
                  <a:srgbClr val="FF0000"/>
                </a:solidFill>
                <a:latin typeface="微软雅黑" panose="020B0503020204020204" pitchFamily="34" charset="-122"/>
                <a:ea typeface="微软雅黑" panose="020B0503020204020204" pitchFamily="34" charset="-122"/>
              </a:rPr>
              <a:t>()</a:t>
            </a:r>
            <a:r>
              <a:rPr lang="zh-CN" altLang="en-US" sz="2000" dirty="0">
                <a:solidFill>
                  <a:srgbClr val="FF0000"/>
                </a:solidFill>
                <a:latin typeface="微软雅黑" panose="020B0503020204020204" pitchFamily="34" charset="-122"/>
                <a:ea typeface="微软雅黑" panose="020B0503020204020204" pitchFamily="34" charset="-122"/>
              </a:rPr>
              <a:t>，在此函数里面，它会搜索我们上面提到的</a:t>
            </a:r>
            <a:r>
              <a:rPr lang="en-US" altLang="zh-CN" sz="2000" dirty="0">
                <a:solidFill>
                  <a:srgbClr val="FF0000"/>
                </a:solidFill>
                <a:latin typeface="微软雅黑" panose="020B0503020204020204" pitchFamily="34" charset="-122"/>
                <a:ea typeface="微软雅黑" panose="020B0503020204020204" pitchFamily="34" charset="-122"/>
              </a:rPr>
              <a:t>Linux</a:t>
            </a:r>
            <a:r>
              <a:rPr lang="zh-CN" altLang="en-US" sz="2000" dirty="0">
                <a:solidFill>
                  <a:srgbClr val="FF0000"/>
                </a:solidFill>
                <a:latin typeface="微软雅黑" panose="020B0503020204020204" pitchFamily="34" charset="-122"/>
                <a:ea typeface="微软雅黑" panose="020B0503020204020204" pitchFamily="34" charset="-122"/>
              </a:rPr>
              <a:t>支持的可执行文件类型队列，让各种可执行程序的处理程序前来认领和处理。如果类型匹配，则调用</a:t>
            </a:r>
            <a:r>
              <a:rPr lang="en-US" altLang="zh-CN" sz="2000" dirty="0" err="1">
                <a:solidFill>
                  <a:srgbClr val="FF0000"/>
                </a:solidFill>
                <a:latin typeface="微软雅黑" panose="020B0503020204020204" pitchFamily="34" charset="-122"/>
                <a:ea typeface="微软雅黑" panose="020B0503020204020204" pitchFamily="34" charset="-122"/>
              </a:rPr>
              <a:t>load_binary</a:t>
            </a:r>
            <a:r>
              <a:rPr lang="zh-CN" altLang="en-US" sz="2000" dirty="0">
                <a:solidFill>
                  <a:srgbClr val="FF0000"/>
                </a:solidFill>
                <a:latin typeface="微软雅黑" panose="020B0503020204020204" pitchFamily="34" charset="-122"/>
                <a:ea typeface="微软雅黑" panose="020B0503020204020204" pitchFamily="34" charset="-122"/>
              </a:rPr>
              <a:t>函数指针所指向的处理函数来处理目标映像文件。在</a:t>
            </a:r>
            <a:r>
              <a:rPr lang="en-US" altLang="zh-CN" sz="2000" dirty="0">
                <a:solidFill>
                  <a:srgbClr val="FF0000"/>
                </a:solidFill>
                <a:latin typeface="微软雅黑" panose="020B0503020204020204" pitchFamily="34" charset="-122"/>
                <a:ea typeface="微软雅黑" panose="020B0503020204020204" pitchFamily="34" charset="-122"/>
              </a:rPr>
              <a:t>ELF</a:t>
            </a:r>
            <a:r>
              <a:rPr lang="zh-CN" altLang="en-US" sz="2000" dirty="0">
                <a:solidFill>
                  <a:srgbClr val="FF0000"/>
                </a:solidFill>
                <a:latin typeface="微软雅黑" panose="020B0503020204020204" pitchFamily="34" charset="-122"/>
                <a:ea typeface="微软雅黑" panose="020B0503020204020204" pitchFamily="34" charset="-122"/>
              </a:rPr>
              <a:t>文件格式中，处理函数是</a:t>
            </a:r>
            <a:r>
              <a:rPr lang="en-US" altLang="zh-CN" sz="2000" dirty="0" err="1">
                <a:solidFill>
                  <a:srgbClr val="FF0000"/>
                </a:solidFill>
                <a:latin typeface="微软雅黑" panose="020B0503020204020204" pitchFamily="34" charset="-122"/>
                <a:ea typeface="微软雅黑" panose="020B0503020204020204" pitchFamily="34" charset="-122"/>
              </a:rPr>
              <a:t>load_elf_binary</a:t>
            </a:r>
            <a:r>
              <a:rPr lang="zh-CN" altLang="en-US" sz="2000" dirty="0">
                <a:solidFill>
                  <a:srgbClr val="FF0000"/>
                </a:solidFill>
                <a:latin typeface="微软雅黑" panose="020B0503020204020204" pitchFamily="34" charset="-122"/>
                <a:ea typeface="微软雅黑" panose="020B0503020204020204" pitchFamily="34" charset="-122"/>
              </a:rPr>
              <a:t>函数。最后调用</a:t>
            </a:r>
            <a:r>
              <a:rPr lang="en-US" altLang="zh-CN" sz="2000" dirty="0" err="1">
                <a:solidFill>
                  <a:srgbClr val="FF0000"/>
                </a:solidFill>
                <a:latin typeface="微软雅黑" panose="020B0503020204020204" pitchFamily="34" charset="-122"/>
                <a:ea typeface="微软雅黑" panose="020B0503020204020204" pitchFamily="34" charset="-122"/>
              </a:rPr>
              <a:t>start_thread</a:t>
            </a:r>
            <a:r>
              <a:rPr lang="en-US" altLang="zh-CN" sz="2000" dirty="0">
                <a:solidFill>
                  <a:srgbClr val="FF0000"/>
                </a:solidFill>
                <a:latin typeface="微软雅黑" panose="020B0503020204020204" pitchFamily="34" charset="-122"/>
                <a:ea typeface="微软雅黑" panose="020B0503020204020204" pitchFamily="34" charset="-122"/>
              </a:rPr>
              <a:t>()</a:t>
            </a:r>
            <a:r>
              <a:rPr lang="zh-CN" altLang="en-US" sz="2000">
                <a:solidFill>
                  <a:srgbClr val="FF0000"/>
                </a:solidFill>
                <a:latin typeface="微软雅黑" panose="020B0503020204020204" pitchFamily="34" charset="-122"/>
                <a:ea typeface="微软雅黑" panose="020B0503020204020204" pitchFamily="34" charset="-122"/>
              </a:rPr>
              <a:t>函数，创建新进程的用户堆栈，返回新程序的执行点。</a:t>
            </a:r>
            <a:endParaRPr lang="zh-CN" altLang="en-US" sz="2000" dirty="0">
              <a:solidFill>
                <a:srgbClr val="FF0000"/>
              </a:solidFill>
              <a:latin typeface="微软雅黑" panose="020B0503020204020204" pitchFamily="34" charset="-122"/>
              <a:ea typeface="微软雅黑" panose="020B0503020204020204" pitchFamily="34" charset="-122"/>
            </a:endParaRPr>
          </a:p>
          <a:p>
            <a:pPr>
              <a:lnSpc>
                <a:spcPct val="150000"/>
              </a:lnSpc>
            </a:pPr>
            <a:endParaRPr lang="zh-CN" altLang="en-US" sz="2000"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273569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4"/>
          <p:cNvSpPr>
            <a:spLocks noChangeArrowheads="1"/>
          </p:cNvSpPr>
          <p:nvPr/>
        </p:nvSpPr>
        <p:spPr bwMode="auto">
          <a:xfrm>
            <a:off x="1981200" y="278742"/>
            <a:ext cx="82296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15000"/>
              </a:lnSpc>
              <a:spcBef>
                <a:spcPct val="20000"/>
              </a:spcBef>
              <a:buChar char="•"/>
              <a:defRPr sz="2400" b="1">
                <a:solidFill>
                  <a:schemeClr val="tx1"/>
                </a:solidFill>
                <a:latin typeface="Arial" charset="0"/>
                <a:ea typeface="宋体" charset="-122"/>
              </a:defRPr>
            </a:lvl1pPr>
            <a:lvl2pPr marL="742950" indent="-285750">
              <a:lnSpc>
                <a:spcPct val="115000"/>
              </a:lnSpc>
              <a:spcBef>
                <a:spcPct val="20000"/>
              </a:spcBef>
              <a:buChar char="–"/>
              <a:defRPr sz="2000" b="1">
                <a:solidFill>
                  <a:srgbClr val="0000CC"/>
                </a:solidFill>
                <a:latin typeface="Arial" charset="0"/>
                <a:ea typeface="宋体" charset="-122"/>
              </a:defRPr>
            </a:lvl2pPr>
            <a:lvl3pPr marL="1143000" indent="-228600">
              <a:lnSpc>
                <a:spcPct val="115000"/>
              </a:lnSpc>
              <a:spcBef>
                <a:spcPct val="20000"/>
              </a:spcBef>
              <a:buChar char="•"/>
              <a:defRPr sz="2400" b="1">
                <a:solidFill>
                  <a:srgbClr val="006600"/>
                </a:solidFill>
                <a:latin typeface="Arial" charset="0"/>
                <a:ea typeface="宋体" charset="-122"/>
              </a:defRPr>
            </a:lvl3pPr>
            <a:lvl4pPr marL="1600200" indent="-228600">
              <a:lnSpc>
                <a:spcPct val="115000"/>
              </a:lnSpc>
              <a:spcBef>
                <a:spcPct val="20000"/>
              </a:spcBef>
              <a:buChar char="–"/>
              <a:defRPr sz="1600" b="1">
                <a:solidFill>
                  <a:srgbClr val="CC3300"/>
                </a:solidFill>
                <a:latin typeface="Arial" charset="0"/>
                <a:ea typeface="宋体" charset="-122"/>
              </a:defRPr>
            </a:lvl4pPr>
            <a:lvl5pPr marL="2057400" indent="-228600">
              <a:lnSpc>
                <a:spcPct val="115000"/>
              </a:lnSpc>
              <a:spcBef>
                <a:spcPct val="20000"/>
              </a:spcBef>
              <a:buChar char="»"/>
              <a:defRPr sz="1500" b="1">
                <a:solidFill>
                  <a:srgbClr val="996600"/>
                </a:solidFill>
                <a:latin typeface="Arial" charset="0"/>
                <a:ea typeface="宋体"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9pPr>
          </a:lstStyle>
          <a:p>
            <a:pPr algn="ctr">
              <a:lnSpc>
                <a:spcPct val="100000"/>
              </a:lnSpc>
              <a:spcBef>
                <a:spcPct val="0"/>
              </a:spcBef>
              <a:buNone/>
            </a:pPr>
            <a:r>
              <a:rPr lang="zh-CN" altLang="en-US" sz="3200" dirty="0">
                <a:solidFill>
                  <a:srgbClr val="CC3300"/>
                </a:solidFill>
                <a:latin typeface="+mn-lt"/>
                <a:ea typeface="黑体" charset="-122"/>
              </a:rPr>
              <a:t>第一节 </a:t>
            </a:r>
            <a:r>
              <a:rPr lang="en-US" altLang="zh-CN" sz="3200" dirty="0">
                <a:solidFill>
                  <a:srgbClr val="CC3300"/>
                </a:solidFill>
                <a:ea typeface="黑体" charset="-122"/>
              </a:rPr>
              <a:t>ELF</a:t>
            </a:r>
            <a:r>
              <a:rPr lang="zh-CN" altLang="en-US" sz="3200" dirty="0">
                <a:solidFill>
                  <a:srgbClr val="CC3300"/>
                </a:solidFill>
                <a:ea typeface="黑体" charset="-122"/>
              </a:rPr>
              <a:t>的目标文件格式</a:t>
            </a:r>
            <a:endParaRPr kumimoji="1" lang="en-US" altLang="zh-CN" sz="3200" b="0" dirty="0">
              <a:solidFill>
                <a:srgbClr val="FF0000"/>
              </a:solidFill>
              <a:latin typeface="+mn-lt"/>
              <a:ea typeface="Microsoft YaHei" charset="-122"/>
              <a:cs typeface="Microsoft YaHei" charset="-122"/>
            </a:endParaRPr>
          </a:p>
          <a:p>
            <a:pPr algn="ctr">
              <a:lnSpc>
                <a:spcPct val="100000"/>
              </a:lnSpc>
              <a:spcBef>
                <a:spcPct val="0"/>
              </a:spcBef>
              <a:buFontTx/>
              <a:buNone/>
            </a:pPr>
            <a:endParaRPr lang="zh-CN" altLang="en-US" sz="3600" dirty="0">
              <a:solidFill>
                <a:srgbClr val="CC3300"/>
              </a:solidFill>
              <a:ea typeface="黑体" charset="-122"/>
            </a:endParaRPr>
          </a:p>
        </p:txBody>
      </p:sp>
      <p:sp>
        <p:nvSpPr>
          <p:cNvPr id="4" name="矩形 3">
            <a:extLst>
              <a:ext uri="{FF2B5EF4-FFF2-40B4-BE49-F238E27FC236}">
                <a16:creationId xmlns:a16="http://schemas.microsoft.com/office/drawing/2014/main" id="{0EEB0615-8743-4EFD-A491-2E98F63C9C0C}"/>
              </a:ext>
            </a:extLst>
          </p:cNvPr>
          <p:cNvSpPr/>
          <p:nvPr/>
        </p:nvSpPr>
        <p:spPr>
          <a:xfrm>
            <a:off x="1099930" y="840717"/>
            <a:ext cx="9992140" cy="1053622"/>
          </a:xfrm>
          <a:prstGeom prst="rect">
            <a:avLst/>
          </a:prstGeom>
        </p:spPr>
        <p:txBody>
          <a:bodyPr wrap="square">
            <a:spAutoFit/>
          </a:bodyPr>
          <a:lstStyle/>
          <a:p>
            <a:pPr>
              <a:lnSpc>
                <a:spcPct val="150000"/>
              </a:lnSpc>
            </a:pPr>
            <a:r>
              <a:rPr lang="en-US" altLang="zh-CN" sz="2400" dirty="0">
                <a:solidFill>
                  <a:srgbClr val="34A509"/>
                </a:solidFill>
                <a:latin typeface="微软雅黑" panose="020B0503020204020204" pitchFamily="34" charset="-122"/>
                <a:ea typeface="微软雅黑" panose="020B0503020204020204" pitchFamily="34" charset="-122"/>
              </a:rPr>
              <a:t>     </a:t>
            </a:r>
            <a:r>
              <a:rPr lang="zh-CN" altLang="en-US" sz="2400" dirty="0">
                <a:solidFill>
                  <a:srgbClr val="34A509"/>
                </a:solidFill>
                <a:latin typeface="微软雅黑" panose="020B0503020204020204" pitchFamily="34" charset="-122"/>
                <a:ea typeface="微软雅黑" panose="020B0503020204020204" pitchFamily="34" charset="-122"/>
              </a:rPr>
              <a:t>二、</a:t>
            </a:r>
            <a:r>
              <a:rPr lang="en-US" altLang="zh-CN" sz="2400" dirty="0">
                <a:solidFill>
                  <a:srgbClr val="34A509"/>
                </a:solidFill>
                <a:latin typeface="微软雅黑" panose="020B0503020204020204" pitchFamily="34" charset="-122"/>
                <a:ea typeface="微软雅黑" panose="020B0503020204020204" pitchFamily="34" charset="-122"/>
              </a:rPr>
              <a:t>ELF</a:t>
            </a:r>
            <a:r>
              <a:rPr lang="zh-CN" altLang="en-US" sz="2400" dirty="0">
                <a:solidFill>
                  <a:srgbClr val="34A509"/>
                </a:solidFill>
                <a:latin typeface="微软雅黑" panose="020B0503020204020204" pitchFamily="34" charset="-122"/>
                <a:ea typeface="微软雅黑" panose="020B0503020204020204" pitchFamily="34" charset="-122"/>
              </a:rPr>
              <a:t>文件类型</a:t>
            </a:r>
            <a:endParaRPr lang="en-US" altLang="zh-CN" sz="2400" dirty="0">
              <a:solidFill>
                <a:srgbClr val="34A509"/>
              </a:solidFill>
              <a:latin typeface="微软雅黑" panose="020B0503020204020204" pitchFamily="34" charset="-122"/>
              <a:ea typeface="微软雅黑" panose="020B0503020204020204" pitchFamily="34" charset="-122"/>
            </a:endParaRPr>
          </a:p>
          <a:p>
            <a:pPr>
              <a:lnSpc>
                <a:spcPct val="150000"/>
              </a:lnSpc>
            </a:pPr>
            <a:r>
              <a:rPr lang="en-US" altLang="zh-CN" sz="2000" dirty="0">
                <a:solidFill>
                  <a:srgbClr val="FF0000"/>
                </a:solidFill>
                <a:latin typeface="微软雅黑" panose="020B0503020204020204" pitchFamily="34" charset="-122"/>
                <a:ea typeface="微软雅黑" panose="020B0503020204020204" pitchFamily="34" charset="-122"/>
              </a:rPr>
              <a:t> </a:t>
            </a:r>
            <a:endParaRPr lang="zh-CN" altLang="en-US" sz="2000" dirty="0">
              <a:solidFill>
                <a:srgbClr val="FF0000"/>
              </a:solidFill>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D6FA7850-8AA3-4EBF-99E6-D5306649D93C}"/>
              </a:ext>
            </a:extLst>
          </p:cNvPr>
          <p:cNvPicPr>
            <a:picLocks noChangeAspect="1"/>
          </p:cNvPicPr>
          <p:nvPr/>
        </p:nvPicPr>
        <p:blipFill>
          <a:blip r:embed="rId2"/>
          <a:stretch>
            <a:fillRect/>
          </a:stretch>
        </p:blipFill>
        <p:spPr>
          <a:xfrm>
            <a:off x="1685303" y="1402692"/>
            <a:ext cx="8715375" cy="1238250"/>
          </a:xfrm>
          <a:prstGeom prst="rect">
            <a:avLst/>
          </a:prstGeom>
        </p:spPr>
      </p:pic>
      <p:pic>
        <p:nvPicPr>
          <p:cNvPr id="7" name="图片 6">
            <a:extLst>
              <a:ext uri="{FF2B5EF4-FFF2-40B4-BE49-F238E27FC236}">
                <a16:creationId xmlns:a16="http://schemas.microsoft.com/office/drawing/2014/main" id="{DE0CBC4C-8B4A-4CA4-B040-6F60EF8DD51B}"/>
              </a:ext>
            </a:extLst>
          </p:cNvPr>
          <p:cNvPicPr>
            <a:picLocks noChangeAspect="1"/>
          </p:cNvPicPr>
          <p:nvPr/>
        </p:nvPicPr>
        <p:blipFill>
          <a:blip r:embed="rId3"/>
          <a:stretch>
            <a:fillRect/>
          </a:stretch>
        </p:blipFill>
        <p:spPr>
          <a:xfrm>
            <a:off x="1685303" y="2827301"/>
            <a:ext cx="8763000" cy="3600003"/>
          </a:xfrm>
          <a:prstGeom prst="rect">
            <a:avLst/>
          </a:prstGeom>
        </p:spPr>
      </p:pic>
    </p:spTree>
    <p:extLst>
      <p:ext uri="{BB962C8B-B14F-4D97-AF65-F5344CB8AC3E}">
        <p14:creationId xmlns:p14="http://schemas.microsoft.com/office/powerpoint/2010/main" val="10143244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4"/>
          <p:cNvSpPr>
            <a:spLocks noChangeArrowheads="1"/>
          </p:cNvSpPr>
          <p:nvPr/>
        </p:nvSpPr>
        <p:spPr bwMode="auto">
          <a:xfrm>
            <a:off x="1981200" y="223144"/>
            <a:ext cx="8368748" cy="6175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15000"/>
              </a:lnSpc>
              <a:spcBef>
                <a:spcPct val="20000"/>
              </a:spcBef>
              <a:buChar char="•"/>
              <a:defRPr sz="2400" b="1">
                <a:solidFill>
                  <a:schemeClr val="tx1"/>
                </a:solidFill>
                <a:latin typeface="Arial" charset="0"/>
                <a:ea typeface="宋体" charset="-122"/>
              </a:defRPr>
            </a:lvl1pPr>
            <a:lvl2pPr marL="742950" indent="-285750">
              <a:lnSpc>
                <a:spcPct val="115000"/>
              </a:lnSpc>
              <a:spcBef>
                <a:spcPct val="20000"/>
              </a:spcBef>
              <a:buChar char="–"/>
              <a:defRPr sz="2000" b="1">
                <a:solidFill>
                  <a:srgbClr val="0000CC"/>
                </a:solidFill>
                <a:latin typeface="Arial" charset="0"/>
                <a:ea typeface="宋体" charset="-122"/>
              </a:defRPr>
            </a:lvl2pPr>
            <a:lvl3pPr marL="1143000" indent="-228600">
              <a:lnSpc>
                <a:spcPct val="115000"/>
              </a:lnSpc>
              <a:spcBef>
                <a:spcPct val="20000"/>
              </a:spcBef>
              <a:buChar char="•"/>
              <a:defRPr sz="2400" b="1">
                <a:solidFill>
                  <a:srgbClr val="006600"/>
                </a:solidFill>
                <a:latin typeface="Arial" charset="0"/>
                <a:ea typeface="宋体" charset="-122"/>
              </a:defRPr>
            </a:lvl3pPr>
            <a:lvl4pPr marL="1600200" indent="-228600">
              <a:lnSpc>
                <a:spcPct val="115000"/>
              </a:lnSpc>
              <a:spcBef>
                <a:spcPct val="20000"/>
              </a:spcBef>
              <a:buChar char="–"/>
              <a:defRPr sz="1600" b="1">
                <a:solidFill>
                  <a:srgbClr val="CC3300"/>
                </a:solidFill>
                <a:latin typeface="Arial" charset="0"/>
                <a:ea typeface="宋体" charset="-122"/>
              </a:defRPr>
            </a:lvl4pPr>
            <a:lvl5pPr marL="2057400" indent="-228600">
              <a:lnSpc>
                <a:spcPct val="115000"/>
              </a:lnSpc>
              <a:spcBef>
                <a:spcPct val="20000"/>
              </a:spcBef>
              <a:buChar char="»"/>
              <a:defRPr sz="1500" b="1">
                <a:solidFill>
                  <a:srgbClr val="996600"/>
                </a:solidFill>
                <a:latin typeface="Arial" charset="0"/>
                <a:ea typeface="宋体"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9pPr>
          </a:lstStyle>
          <a:p>
            <a:pPr algn="ctr">
              <a:lnSpc>
                <a:spcPct val="100000"/>
              </a:lnSpc>
              <a:spcBef>
                <a:spcPct val="0"/>
              </a:spcBef>
              <a:buNone/>
            </a:pPr>
            <a:endParaRPr lang="en-US" altLang="zh-CN" sz="3200" dirty="0">
              <a:solidFill>
                <a:srgbClr val="CC3300"/>
              </a:solidFill>
              <a:latin typeface="+mn-lt"/>
              <a:ea typeface="黑体" charset="-122"/>
            </a:endParaRPr>
          </a:p>
          <a:p>
            <a:pPr algn="ctr">
              <a:lnSpc>
                <a:spcPct val="100000"/>
              </a:lnSpc>
              <a:spcBef>
                <a:spcPct val="0"/>
              </a:spcBef>
              <a:buNone/>
            </a:pPr>
            <a:r>
              <a:rPr lang="zh-CN" altLang="en-US" sz="3200" dirty="0">
                <a:solidFill>
                  <a:srgbClr val="CC3300"/>
                </a:solidFill>
                <a:latin typeface="+mn-lt"/>
                <a:ea typeface="黑体" charset="-122"/>
              </a:rPr>
              <a:t>第一节 </a:t>
            </a:r>
            <a:r>
              <a:rPr lang="en-US" altLang="zh-CN" sz="3200" dirty="0">
                <a:solidFill>
                  <a:srgbClr val="CC3300"/>
                </a:solidFill>
                <a:ea typeface="黑体" charset="-122"/>
              </a:rPr>
              <a:t>ELF</a:t>
            </a:r>
            <a:r>
              <a:rPr lang="zh-CN" altLang="en-US" sz="3200" dirty="0">
                <a:solidFill>
                  <a:srgbClr val="CC3300"/>
                </a:solidFill>
                <a:ea typeface="黑体" charset="-122"/>
              </a:rPr>
              <a:t>的目标文件格式</a:t>
            </a:r>
            <a:endParaRPr kumimoji="1" lang="en-US" altLang="zh-CN" sz="3200" b="0" dirty="0">
              <a:solidFill>
                <a:srgbClr val="FF0000"/>
              </a:solidFill>
              <a:latin typeface="+mn-lt"/>
              <a:ea typeface="Microsoft YaHei" charset="-122"/>
              <a:cs typeface="Microsoft YaHei" charset="-122"/>
            </a:endParaRPr>
          </a:p>
          <a:p>
            <a:pPr algn="ctr">
              <a:lnSpc>
                <a:spcPct val="100000"/>
              </a:lnSpc>
              <a:spcBef>
                <a:spcPct val="0"/>
              </a:spcBef>
              <a:buFontTx/>
              <a:buNone/>
            </a:pPr>
            <a:endParaRPr lang="zh-CN" altLang="en-US" sz="3600" dirty="0">
              <a:solidFill>
                <a:srgbClr val="CC3300"/>
              </a:solidFill>
              <a:ea typeface="黑体" charset="-122"/>
            </a:endParaRPr>
          </a:p>
        </p:txBody>
      </p:sp>
      <p:sp>
        <p:nvSpPr>
          <p:cNvPr id="4" name="矩形 3">
            <a:extLst>
              <a:ext uri="{FF2B5EF4-FFF2-40B4-BE49-F238E27FC236}">
                <a16:creationId xmlns:a16="http://schemas.microsoft.com/office/drawing/2014/main" id="{0EEB0615-8743-4EFD-A491-2E98F63C9C0C}"/>
              </a:ext>
            </a:extLst>
          </p:cNvPr>
          <p:cNvSpPr/>
          <p:nvPr/>
        </p:nvSpPr>
        <p:spPr>
          <a:xfrm>
            <a:off x="1099930" y="840717"/>
            <a:ext cx="9992140" cy="961289"/>
          </a:xfrm>
          <a:prstGeom prst="rect">
            <a:avLst/>
          </a:prstGeom>
        </p:spPr>
        <p:txBody>
          <a:bodyPr wrap="square">
            <a:spAutoFit/>
          </a:bodyPr>
          <a:lstStyle/>
          <a:p>
            <a:pPr>
              <a:lnSpc>
                <a:spcPct val="150000"/>
              </a:lnSpc>
            </a:pPr>
            <a:r>
              <a:rPr lang="en-US" altLang="zh-CN" sz="2000" dirty="0">
                <a:solidFill>
                  <a:srgbClr val="FF0000"/>
                </a:solidFill>
                <a:latin typeface="微软雅黑" panose="020B0503020204020204" pitchFamily="34" charset="-122"/>
                <a:ea typeface="微软雅黑" panose="020B0503020204020204" pitchFamily="34" charset="-122"/>
              </a:rPr>
              <a:t> </a:t>
            </a:r>
          </a:p>
          <a:p>
            <a:pPr>
              <a:lnSpc>
                <a:spcPct val="150000"/>
              </a:lnSpc>
            </a:pPr>
            <a:r>
              <a:rPr lang="en-US" altLang="zh-CN" sz="2000" dirty="0">
                <a:solidFill>
                  <a:srgbClr val="FF0000"/>
                </a:solidFill>
                <a:latin typeface="微软雅黑" panose="020B0503020204020204" pitchFamily="34" charset="-122"/>
                <a:ea typeface="微软雅黑" panose="020B0503020204020204" pitchFamily="34" charset="-122"/>
              </a:rPr>
              <a:t>      </a:t>
            </a:r>
            <a:endParaRPr lang="zh-CN" altLang="en-US" sz="2000" dirty="0">
              <a:solidFill>
                <a:srgbClr val="FF0000"/>
              </a:solidFill>
              <a:latin typeface="微软雅黑" panose="020B0503020204020204" pitchFamily="34" charset="-122"/>
              <a:ea typeface="微软雅黑" panose="020B0503020204020204" pitchFamily="34" charset="-122"/>
            </a:endParaRPr>
          </a:p>
        </p:txBody>
      </p:sp>
      <p:sp>
        <p:nvSpPr>
          <p:cNvPr id="6" name="Rectangle 3">
            <a:extLst>
              <a:ext uri="{FF2B5EF4-FFF2-40B4-BE49-F238E27FC236}">
                <a16:creationId xmlns:a16="http://schemas.microsoft.com/office/drawing/2014/main" id="{D7533EA3-6A7A-42C0-B1D3-DEAFDB3F07A0}"/>
              </a:ext>
            </a:extLst>
          </p:cNvPr>
          <p:cNvSpPr txBox="1">
            <a:spLocks noChangeArrowheads="1"/>
          </p:cNvSpPr>
          <p:nvPr/>
        </p:nvSpPr>
        <p:spPr>
          <a:xfrm>
            <a:off x="1391481" y="1092798"/>
            <a:ext cx="9826487" cy="3315693"/>
          </a:xfrm>
          <a:prstGeom prst="rect">
            <a:avLst/>
          </a:prstGeom>
        </p:spPr>
        <p:txBody>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vl6pPr marL="2514600" indent="-228600" algn="l" rtl="0" fontAlgn="base">
              <a:lnSpc>
                <a:spcPct val="115000"/>
              </a:lnSpc>
              <a:spcBef>
                <a:spcPct val="20000"/>
              </a:spcBef>
              <a:spcAft>
                <a:spcPct val="0"/>
              </a:spcAft>
              <a:buChar char="»"/>
              <a:defRPr sz="1500" b="1">
                <a:solidFill>
                  <a:srgbClr val="996600"/>
                </a:solidFill>
                <a:latin typeface="+mn-lt"/>
                <a:ea typeface="+mn-ea"/>
              </a:defRPr>
            </a:lvl6pPr>
            <a:lvl7pPr marL="2971800" indent="-228600" algn="l" rtl="0" fontAlgn="base">
              <a:lnSpc>
                <a:spcPct val="115000"/>
              </a:lnSpc>
              <a:spcBef>
                <a:spcPct val="20000"/>
              </a:spcBef>
              <a:spcAft>
                <a:spcPct val="0"/>
              </a:spcAft>
              <a:buChar char="»"/>
              <a:defRPr sz="1500" b="1">
                <a:solidFill>
                  <a:srgbClr val="996600"/>
                </a:solidFill>
                <a:latin typeface="+mn-lt"/>
                <a:ea typeface="+mn-ea"/>
              </a:defRPr>
            </a:lvl7pPr>
            <a:lvl8pPr marL="3429000" indent="-228600" algn="l" rtl="0" fontAlgn="base">
              <a:lnSpc>
                <a:spcPct val="115000"/>
              </a:lnSpc>
              <a:spcBef>
                <a:spcPct val="20000"/>
              </a:spcBef>
              <a:spcAft>
                <a:spcPct val="0"/>
              </a:spcAft>
              <a:buChar char="»"/>
              <a:defRPr sz="1500" b="1">
                <a:solidFill>
                  <a:srgbClr val="996600"/>
                </a:solidFill>
                <a:latin typeface="+mn-lt"/>
                <a:ea typeface="+mn-ea"/>
              </a:defRPr>
            </a:lvl8pPr>
            <a:lvl9pPr marL="3886200" indent="-228600" algn="l" rtl="0" fontAlgn="base">
              <a:lnSpc>
                <a:spcPct val="115000"/>
              </a:lnSpc>
              <a:spcBef>
                <a:spcPct val="20000"/>
              </a:spcBef>
              <a:spcAft>
                <a:spcPct val="0"/>
              </a:spcAft>
              <a:buChar char="»"/>
              <a:defRPr sz="1500" b="1">
                <a:solidFill>
                  <a:srgbClr val="996600"/>
                </a:solidFill>
                <a:latin typeface="+mn-lt"/>
                <a:ea typeface="+mn-ea"/>
              </a:defRPr>
            </a:lvl9pPr>
          </a:lstStyle>
          <a:p>
            <a:pPr marL="0" indent="0">
              <a:buNone/>
            </a:pPr>
            <a:r>
              <a:rPr lang="zh-CN" altLang="en-US" sz="2000" b="0" dirty="0">
                <a:solidFill>
                  <a:srgbClr val="FF0000"/>
                </a:solidFill>
                <a:latin typeface="微软雅黑" panose="020B0503020204020204" pitchFamily="34" charset="-122"/>
                <a:ea typeface="微软雅黑" panose="020B0503020204020204" pitchFamily="34" charset="-122"/>
              </a:rPr>
              <a:t> </a:t>
            </a:r>
            <a:r>
              <a:rPr lang="zh-CN" altLang="en-US" b="0" dirty="0">
                <a:solidFill>
                  <a:srgbClr val="34A509"/>
                </a:solidFill>
                <a:latin typeface="微软雅黑" panose="020B0503020204020204" pitchFamily="34" charset="-122"/>
                <a:ea typeface="微软雅黑" panose="020B0503020204020204" pitchFamily="34" charset="-122"/>
              </a:rPr>
              <a:t>三、</a:t>
            </a:r>
            <a:r>
              <a:rPr lang="en-US" altLang="zh-CN" b="0" dirty="0">
                <a:solidFill>
                  <a:srgbClr val="34A509"/>
                </a:solidFill>
                <a:latin typeface="微软雅黑" panose="020B0503020204020204" pitchFamily="34" charset="-122"/>
                <a:ea typeface="微软雅黑" panose="020B0503020204020204" pitchFamily="34" charset="-122"/>
              </a:rPr>
              <a:t> ELF</a:t>
            </a:r>
            <a:r>
              <a:rPr lang="zh-CN" altLang="en-US" b="0" dirty="0">
                <a:solidFill>
                  <a:srgbClr val="34A509"/>
                </a:solidFill>
                <a:latin typeface="微软雅黑" panose="020B0503020204020204" pitchFamily="34" charset="-122"/>
                <a:ea typeface="微软雅黑" panose="020B0503020204020204" pitchFamily="34" charset="-122"/>
              </a:rPr>
              <a:t>文件结构</a:t>
            </a:r>
            <a:r>
              <a:rPr lang="zh-CN" altLang="zh-CN" b="0" dirty="0">
                <a:solidFill>
                  <a:srgbClr val="34A509"/>
                </a:solidFill>
                <a:latin typeface="微软雅黑" panose="020B0503020204020204" pitchFamily="34" charset="-122"/>
                <a:ea typeface="微软雅黑" panose="020B0503020204020204" pitchFamily="34" charset="-122"/>
              </a:rPr>
              <a:t> </a:t>
            </a:r>
            <a:endParaRPr lang="en-US" altLang="zh-CN" b="0" dirty="0">
              <a:solidFill>
                <a:srgbClr val="34A509"/>
              </a:solidFill>
              <a:latin typeface="微软雅黑" panose="020B0503020204020204" pitchFamily="34" charset="-122"/>
              <a:ea typeface="微软雅黑" panose="020B0503020204020204" pitchFamily="34" charset="-122"/>
            </a:endParaRPr>
          </a:p>
          <a:p>
            <a:pPr marL="0" indent="0">
              <a:lnSpc>
                <a:spcPct val="150000"/>
              </a:lnSpc>
              <a:buNone/>
            </a:pPr>
            <a:r>
              <a:rPr lang="en-US" altLang="zh-CN" sz="2000" b="0" dirty="0">
                <a:solidFill>
                  <a:srgbClr val="FF0000"/>
                </a:solidFill>
                <a:latin typeface="微软雅黑" panose="020B0503020204020204" pitchFamily="34" charset="-122"/>
                <a:ea typeface="微软雅黑" panose="020B0503020204020204" pitchFamily="34" charset="-122"/>
              </a:rPr>
              <a:t>      </a:t>
            </a:r>
            <a:r>
              <a:rPr lang="en-US" altLang="zh-CN" sz="2000" b="0" dirty="0">
                <a:solidFill>
                  <a:srgbClr val="A01761"/>
                </a:solidFill>
                <a:latin typeface="微软雅黑" panose="020B0503020204020204" pitchFamily="34" charset="-122"/>
                <a:ea typeface="微软雅黑" panose="020B0503020204020204" pitchFamily="34" charset="-122"/>
              </a:rPr>
              <a:t>ELF</a:t>
            </a:r>
            <a:r>
              <a:rPr lang="zh-CN" altLang="en-US" sz="2000" b="0" dirty="0">
                <a:solidFill>
                  <a:srgbClr val="A01761"/>
                </a:solidFill>
                <a:latin typeface="微软雅黑" panose="020B0503020204020204" pitchFamily="34" charset="-122"/>
                <a:ea typeface="微软雅黑" panose="020B0503020204020204" pitchFamily="34" charset="-122"/>
              </a:rPr>
              <a:t>文件由</a:t>
            </a:r>
            <a:r>
              <a:rPr lang="en-US" altLang="zh-CN" sz="2000" b="0" dirty="0">
                <a:solidFill>
                  <a:srgbClr val="A01761"/>
                </a:solidFill>
                <a:latin typeface="微软雅黑" panose="020B0503020204020204" pitchFamily="34" charset="-122"/>
                <a:ea typeface="微软雅黑" panose="020B0503020204020204" pitchFamily="34" charset="-122"/>
              </a:rPr>
              <a:t>4</a:t>
            </a:r>
            <a:r>
              <a:rPr lang="zh-CN" altLang="en-US" sz="2000" b="0" dirty="0">
                <a:solidFill>
                  <a:srgbClr val="A01761"/>
                </a:solidFill>
                <a:latin typeface="微软雅黑" panose="020B0503020204020204" pitchFamily="34" charset="-122"/>
                <a:ea typeface="微软雅黑" panose="020B0503020204020204" pitchFamily="34" charset="-122"/>
              </a:rPr>
              <a:t>部分组成，分别是</a:t>
            </a:r>
            <a:r>
              <a:rPr lang="en-US" altLang="zh-CN" sz="2000" b="0" dirty="0">
                <a:solidFill>
                  <a:srgbClr val="A01761"/>
                </a:solidFill>
                <a:latin typeface="微软雅黑" panose="020B0503020204020204" pitchFamily="34" charset="-122"/>
                <a:ea typeface="微软雅黑" panose="020B0503020204020204" pitchFamily="34" charset="-122"/>
              </a:rPr>
              <a:t>ELF</a:t>
            </a:r>
            <a:r>
              <a:rPr lang="zh-CN" altLang="en-US" sz="2000" b="0" dirty="0">
                <a:solidFill>
                  <a:srgbClr val="A01761"/>
                </a:solidFill>
                <a:latin typeface="微软雅黑" panose="020B0503020204020204" pitchFamily="34" charset="-122"/>
                <a:ea typeface="微软雅黑" panose="020B0503020204020204" pitchFamily="34" charset="-122"/>
              </a:rPr>
              <a:t>头（</a:t>
            </a:r>
            <a:r>
              <a:rPr lang="en-US" altLang="zh-CN" sz="2000" b="0" dirty="0">
                <a:solidFill>
                  <a:srgbClr val="A01761"/>
                </a:solidFill>
                <a:latin typeface="微软雅黑" panose="020B0503020204020204" pitchFamily="34" charset="-122"/>
                <a:ea typeface="微软雅黑" panose="020B0503020204020204" pitchFamily="34" charset="-122"/>
              </a:rPr>
              <a:t>ELF header</a:t>
            </a:r>
            <a:r>
              <a:rPr lang="zh-CN" altLang="en-US" sz="2000" b="0" dirty="0">
                <a:solidFill>
                  <a:srgbClr val="A01761"/>
                </a:solidFill>
                <a:latin typeface="微软雅黑" panose="020B0503020204020204" pitchFamily="34" charset="-122"/>
                <a:ea typeface="微软雅黑" panose="020B0503020204020204" pitchFamily="34" charset="-122"/>
              </a:rPr>
              <a:t>）、程序头表（</a:t>
            </a:r>
            <a:r>
              <a:rPr lang="en-US" altLang="zh-CN" sz="2000" b="0" dirty="0">
                <a:solidFill>
                  <a:srgbClr val="A01761"/>
                </a:solidFill>
                <a:latin typeface="微软雅黑" panose="020B0503020204020204" pitchFamily="34" charset="-122"/>
                <a:ea typeface="微软雅黑" panose="020B0503020204020204" pitchFamily="34" charset="-122"/>
              </a:rPr>
              <a:t>Program header table</a:t>
            </a:r>
            <a:r>
              <a:rPr lang="zh-CN" altLang="en-US" sz="2000" b="0" dirty="0">
                <a:solidFill>
                  <a:srgbClr val="A01761"/>
                </a:solidFill>
                <a:latin typeface="微软雅黑" panose="020B0503020204020204" pitchFamily="34" charset="-122"/>
                <a:ea typeface="微软雅黑" panose="020B0503020204020204" pitchFamily="34" charset="-122"/>
              </a:rPr>
              <a:t>）、节（</a:t>
            </a:r>
            <a:r>
              <a:rPr lang="en-US" altLang="zh-CN" sz="2000" b="0" dirty="0">
                <a:solidFill>
                  <a:srgbClr val="A01761"/>
                </a:solidFill>
                <a:latin typeface="微软雅黑" panose="020B0503020204020204" pitchFamily="34" charset="-122"/>
                <a:ea typeface="微软雅黑" panose="020B0503020204020204" pitchFamily="34" charset="-122"/>
              </a:rPr>
              <a:t>Section</a:t>
            </a:r>
            <a:r>
              <a:rPr lang="zh-CN" altLang="en-US" sz="2000" b="0" dirty="0">
                <a:solidFill>
                  <a:srgbClr val="A01761"/>
                </a:solidFill>
                <a:latin typeface="微软雅黑" panose="020B0503020204020204" pitchFamily="34" charset="-122"/>
                <a:ea typeface="微软雅黑" panose="020B0503020204020204" pitchFamily="34" charset="-122"/>
              </a:rPr>
              <a:t>）和节头表（</a:t>
            </a:r>
            <a:r>
              <a:rPr lang="en-US" altLang="zh-CN" sz="2000" b="0" dirty="0">
                <a:solidFill>
                  <a:srgbClr val="A01761"/>
                </a:solidFill>
                <a:latin typeface="微软雅黑" panose="020B0503020204020204" pitchFamily="34" charset="-122"/>
                <a:ea typeface="微软雅黑" panose="020B0503020204020204" pitchFamily="34" charset="-122"/>
              </a:rPr>
              <a:t>Section header table</a:t>
            </a:r>
            <a:r>
              <a:rPr lang="zh-CN" altLang="en-US" sz="2000" b="0" dirty="0">
                <a:solidFill>
                  <a:srgbClr val="A01761"/>
                </a:solidFill>
                <a:latin typeface="微软雅黑" panose="020B0503020204020204" pitchFamily="34" charset="-122"/>
                <a:ea typeface="微软雅黑" panose="020B0503020204020204" pitchFamily="34" charset="-122"/>
              </a:rPr>
              <a:t>）。实际上，一个文件中不一定包含全部内容，而且他们的位置也未必如同所示这样安排，只有</a:t>
            </a:r>
            <a:r>
              <a:rPr lang="en-US" altLang="zh-CN" sz="2000" b="0" dirty="0">
                <a:solidFill>
                  <a:srgbClr val="A01761"/>
                </a:solidFill>
                <a:latin typeface="微软雅黑" panose="020B0503020204020204" pitchFamily="34" charset="-122"/>
                <a:ea typeface="微软雅黑" panose="020B0503020204020204" pitchFamily="34" charset="-122"/>
              </a:rPr>
              <a:t>ELF</a:t>
            </a:r>
            <a:r>
              <a:rPr lang="zh-CN" altLang="en-US" sz="2000" b="0" dirty="0">
                <a:solidFill>
                  <a:srgbClr val="A01761"/>
                </a:solidFill>
                <a:latin typeface="微软雅黑" panose="020B0503020204020204" pitchFamily="34" charset="-122"/>
                <a:ea typeface="微软雅黑" panose="020B0503020204020204" pitchFamily="34" charset="-122"/>
              </a:rPr>
              <a:t>头的位置是固定的，其余各部分的位置、大小等信息由</a:t>
            </a:r>
            <a:r>
              <a:rPr lang="en-US" altLang="zh-CN" sz="2000" b="0" dirty="0">
                <a:solidFill>
                  <a:srgbClr val="A01761"/>
                </a:solidFill>
                <a:latin typeface="微软雅黑" panose="020B0503020204020204" pitchFamily="34" charset="-122"/>
                <a:ea typeface="微软雅黑" panose="020B0503020204020204" pitchFamily="34" charset="-122"/>
              </a:rPr>
              <a:t>ELF</a:t>
            </a:r>
            <a:r>
              <a:rPr lang="zh-CN" altLang="en-US" sz="2000" b="0" dirty="0">
                <a:solidFill>
                  <a:srgbClr val="A01761"/>
                </a:solidFill>
                <a:latin typeface="微软雅黑" panose="020B0503020204020204" pitchFamily="34" charset="-122"/>
                <a:ea typeface="微软雅黑" panose="020B0503020204020204" pitchFamily="34" charset="-122"/>
              </a:rPr>
              <a:t>头中的各项值来决定。</a:t>
            </a:r>
            <a:r>
              <a:rPr lang="en-US" altLang="zh-CN" sz="2000" b="0" dirty="0">
                <a:solidFill>
                  <a:srgbClr val="A01761"/>
                </a:solidFill>
                <a:latin typeface="微软雅黑" panose="020B0503020204020204" pitchFamily="34" charset="-122"/>
                <a:ea typeface="微软雅黑" panose="020B0503020204020204" pitchFamily="34" charset="-122"/>
              </a:rPr>
              <a:t>        </a:t>
            </a:r>
            <a:endParaRPr lang="zh-CN" altLang="zh-CN" sz="2000" b="0" dirty="0">
              <a:solidFill>
                <a:srgbClr val="A01761"/>
              </a:solidFill>
              <a:latin typeface="微软雅黑" panose="020B0503020204020204" pitchFamily="34" charset="-122"/>
              <a:ea typeface="微软雅黑" panose="020B0503020204020204" pitchFamily="34" charset="-122"/>
            </a:endParaRPr>
          </a:p>
          <a:p>
            <a:pPr marL="0" indent="0">
              <a:buFontTx/>
              <a:buNone/>
            </a:pPr>
            <a:endParaRPr lang="zh-CN" altLang="zh-CN" sz="2000" b="0" dirty="0">
              <a:solidFill>
                <a:srgbClr val="FF0000"/>
              </a:solidFill>
              <a:latin typeface="微软雅黑" panose="020B0503020204020204" pitchFamily="34" charset="-122"/>
              <a:ea typeface="微软雅黑" panose="020B0503020204020204" pitchFamily="34" charset="-122"/>
            </a:endParaRPr>
          </a:p>
          <a:p>
            <a:pPr marL="0" indent="0">
              <a:buNone/>
            </a:pPr>
            <a:endParaRPr lang="zh-CN" altLang="zh-CN" sz="2000" b="0" dirty="0">
              <a:solidFill>
                <a:srgbClr val="FF0000"/>
              </a:solidFill>
              <a:latin typeface="微软雅黑" panose="020B0503020204020204" pitchFamily="34" charset="-122"/>
              <a:ea typeface="微软雅黑" panose="020B0503020204020204" pitchFamily="34" charset="-122"/>
            </a:endParaRPr>
          </a:p>
          <a:p>
            <a:pPr marL="0" indent="0">
              <a:buFontTx/>
              <a:buNone/>
            </a:pPr>
            <a:endParaRPr lang="zh-CN" altLang="en-US" sz="2000" kern="0" dirty="0">
              <a:solidFill>
                <a:srgbClr val="FF0000"/>
              </a:solidFill>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51850E26-56C8-4D64-BAB3-EA59A702B293}"/>
              </a:ext>
            </a:extLst>
          </p:cNvPr>
          <p:cNvPicPr>
            <a:picLocks noChangeAspect="1"/>
          </p:cNvPicPr>
          <p:nvPr/>
        </p:nvPicPr>
        <p:blipFill>
          <a:blip r:embed="rId2"/>
          <a:stretch>
            <a:fillRect/>
          </a:stretch>
        </p:blipFill>
        <p:spPr>
          <a:xfrm>
            <a:off x="2729948" y="3604591"/>
            <a:ext cx="5512904" cy="3109710"/>
          </a:xfrm>
          <a:prstGeom prst="rect">
            <a:avLst/>
          </a:prstGeom>
        </p:spPr>
      </p:pic>
    </p:spTree>
    <p:extLst>
      <p:ext uri="{BB962C8B-B14F-4D97-AF65-F5344CB8AC3E}">
        <p14:creationId xmlns:p14="http://schemas.microsoft.com/office/powerpoint/2010/main" val="174286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blinds(horizontal)">
                                      <p:cBhvr>
                                        <p:cTn id="12"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1981200" y="98426"/>
            <a:ext cx="8229600" cy="561975"/>
          </a:xfrm>
        </p:spPr>
        <p:txBody>
          <a:bodyPr/>
          <a:lstStyle/>
          <a:p>
            <a:br>
              <a:rPr lang="en-US" altLang="zh-CN" sz="3600" dirty="0">
                <a:ea typeface="黑体" charset="-122"/>
              </a:rPr>
            </a:br>
            <a:r>
              <a:rPr lang="zh-CN" altLang="en-US" sz="3600" dirty="0">
                <a:ea typeface="黑体" charset="-122"/>
              </a:rPr>
              <a:t>第一节 </a:t>
            </a:r>
            <a:r>
              <a:rPr lang="en-US" altLang="zh-CN" sz="3600" dirty="0">
                <a:ea typeface="黑体" charset="-122"/>
              </a:rPr>
              <a:t>ELF</a:t>
            </a:r>
            <a:r>
              <a:rPr lang="zh-CN" altLang="en-US" sz="3600" dirty="0">
                <a:ea typeface="黑体" charset="-122"/>
              </a:rPr>
              <a:t>的目标文件格式</a:t>
            </a:r>
            <a:br>
              <a:rPr kumimoji="1" lang="en-US" altLang="zh-CN" sz="3600" b="0" dirty="0">
                <a:solidFill>
                  <a:srgbClr val="FF0000"/>
                </a:solidFill>
                <a:ea typeface="Microsoft YaHei" charset="-122"/>
                <a:cs typeface="Microsoft YaHei" charset="-122"/>
              </a:rPr>
            </a:br>
            <a:endParaRPr lang="zh-CN" altLang="en-US" sz="3600" dirty="0">
              <a:ea typeface="黑体" charset="-122"/>
            </a:endParaRPr>
          </a:p>
        </p:txBody>
      </p:sp>
      <p:sp>
        <p:nvSpPr>
          <p:cNvPr id="5" name="Rectangle 3">
            <a:extLst>
              <a:ext uri="{FF2B5EF4-FFF2-40B4-BE49-F238E27FC236}">
                <a16:creationId xmlns:a16="http://schemas.microsoft.com/office/drawing/2014/main" id="{931537B4-75B2-4F64-93E1-FB137097AD47}"/>
              </a:ext>
            </a:extLst>
          </p:cNvPr>
          <p:cNvSpPr txBox="1">
            <a:spLocks noChangeArrowheads="1"/>
          </p:cNvSpPr>
          <p:nvPr/>
        </p:nvSpPr>
        <p:spPr>
          <a:xfrm>
            <a:off x="1391478" y="863600"/>
            <a:ext cx="9674087" cy="5895974"/>
          </a:xfrm>
          <a:prstGeom prst="rect">
            <a:avLst/>
          </a:prstGeom>
        </p:spPr>
        <p:txBody>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vl6pPr marL="2514600" indent="-228600" algn="l" rtl="0" fontAlgn="base">
              <a:lnSpc>
                <a:spcPct val="115000"/>
              </a:lnSpc>
              <a:spcBef>
                <a:spcPct val="20000"/>
              </a:spcBef>
              <a:spcAft>
                <a:spcPct val="0"/>
              </a:spcAft>
              <a:buChar char="»"/>
              <a:defRPr sz="1500" b="1">
                <a:solidFill>
                  <a:srgbClr val="996600"/>
                </a:solidFill>
                <a:latin typeface="+mn-lt"/>
                <a:ea typeface="+mn-ea"/>
              </a:defRPr>
            </a:lvl6pPr>
            <a:lvl7pPr marL="2971800" indent="-228600" algn="l" rtl="0" fontAlgn="base">
              <a:lnSpc>
                <a:spcPct val="115000"/>
              </a:lnSpc>
              <a:spcBef>
                <a:spcPct val="20000"/>
              </a:spcBef>
              <a:spcAft>
                <a:spcPct val="0"/>
              </a:spcAft>
              <a:buChar char="»"/>
              <a:defRPr sz="1500" b="1">
                <a:solidFill>
                  <a:srgbClr val="996600"/>
                </a:solidFill>
                <a:latin typeface="+mn-lt"/>
                <a:ea typeface="+mn-ea"/>
              </a:defRPr>
            </a:lvl7pPr>
            <a:lvl8pPr marL="3429000" indent="-228600" algn="l" rtl="0" fontAlgn="base">
              <a:lnSpc>
                <a:spcPct val="115000"/>
              </a:lnSpc>
              <a:spcBef>
                <a:spcPct val="20000"/>
              </a:spcBef>
              <a:spcAft>
                <a:spcPct val="0"/>
              </a:spcAft>
              <a:buChar char="»"/>
              <a:defRPr sz="1500" b="1">
                <a:solidFill>
                  <a:srgbClr val="996600"/>
                </a:solidFill>
                <a:latin typeface="+mn-lt"/>
                <a:ea typeface="+mn-ea"/>
              </a:defRPr>
            </a:lvl8pPr>
            <a:lvl9pPr marL="3886200" indent="-228600" algn="l" rtl="0" fontAlgn="base">
              <a:lnSpc>
                <a:spcPct val="115000"/>
              </a:lnSpc>
              <a:spcBef>
                <a:spcPct val="20000"/>
              </a:spcBef>
              <a:spcAft>
                <a:spcPct val="0"/>
              </a:spcAft>
              <a:buChar char="»"/>
              <a:defRPr sz="1500" b="1">
                <a:solidFill>
                  <a:srgbClr val="996600"/>
                </a:solidFill>
                <a:latin typeface="+mn-lt"/>
                <a:ea typeface="+mn-ea"/>
              </a:defRPr>
            </a:lvl9pPr>
          </a:lstStyle>
          <a:p>
            <a:pPr marL="0" indent="0">
              <a:buFontTx/>
              <a:buNone/>
            </a:pPr>
            <a:r>
              <a:rPr lang="zh-CN" altLang="en-US" sz="2000" b="0" dirty="0">
                <a:solidFill>
                  <a:srgbClr val="FF0000"/>
                </a:solidFill>
                <a:latin typeface="微软雅黑" panose="020B0503020204020204" pitchFamily="34" charset="-122"/>
                <a:ea typeface="微软雅黑" panose="020B0503020204020204" pitchFamily="34" charset="-122"/>
              </a:rPr>
              <a:t>       </a:t>
            </a:r>
            <a:endParaRPr lang="en-US" altLang="zh-CN" sz="2000" b="0" dirty="0">
              <a:solidFill>
                <a:srgbClr val="FF0000"/>
              </a:solidFill>
              <a:latin typeface="微软雅黑" panose="020B0503020204020204" pitchFamily="34" charset="-122"/>
              <a:ea typeface="微软雅黑" panose="020B0503020204020204" pitchFamily="34" charset="-122"/>
            </a:endParaRPr>
          </a:p>
          <a:p>
            <a:pPr marL="0" indent="0">
              <a:lnSpc>
                <a:spcPct val="150000"/>
              </a:lnSpc>
              <a:buNone/>
            </a:pPr>
            <a:r>
              <a:rPr lang="en-US" altLang="zh-CN" sz="2000" b="0" dirty="0">
                <a:solidFill>
                  <a:srgbClr val="FF0000"/>
                </a:solidFill>
                <a:latin typeface="微软雅黑" panose="020B0503020204020204" pitchFamily="34" charset="-122"/>
                <a:ea typeface="微软雅黑" panose="020B0503020204020204" pitchFamily="34" charset="-122"/>
              </a:rPr>
              <a:t>    </a:t>
            </a:r>
            <a:r>
              <a:rPr lang="en-US" altLang="zh-CN" sz="2000" b="0" dirty="0">
                <a:solidFill>
                  <a:srgbClr val="A01761"/>
                </a:solidFill>
                <a:latin typeface="微软雅黑" panose="020B0503020204020204" pitchFamily="34" charset="-122"/>
                <a:ea typeface="微软雅黑" panose="020B0503020204020204" pitchFamily="34" charset="-122"/>
              </a:rPr>
              <a:t>ELF</a:t>
            </a:r>
            <a:r>
              <a:rPr lang="zh-CN" altLang="en-US" sz="2000" b="0" dirty="0">
                <a:solidFill>
                  <a:srgbClr val="A01761"/>
                </a:solidFill>
                <a:latin typeface="微软雅黑" panose="020B0503020204020204" pitchFamily="34" charset="-122"/>
                <a:ea typeface="微软雅黑" panose="020B0503020204020204" pitchFamily="34" charset="-122"/>
              </a:rPr>
              <a:t>文件格式提供了两种视图，分别是链接视图和执行视图。链接视图是以节（</a:t>
            </a:r>
            <a:r>
              <a:rPr lang="en-US" altLang="zh-CN" sz="2000" b="0" dirty="0">
                <a:solidFill>
                  <a:srgbClr val="A01761"/>
                </a:solidFill>
                <a:latin typeface="微软雅黑" panose="020B0503020204020204" pitchFamily="34" charset="-122"/>
                <a:ea typeface="微软雅黑" panose="020B0503020204020204" pitchFamily="34" charset="-122"/>
              </a:rPr>
              <a:t>section</a:t>
            </a:r>
            <a:r>
              <a:rPr lang="zh-CN" altLang="en-US" sz="2000" b="0" dirty="0">
                <a:solidFill>
                  <a:srgbClr val="A01761"/>
                </a:solidFill>
                <a:latin typeface="微软雅黑" panose="020B0503020204020204" pitchFamily="34" charset="-122"/>
                <a:ea typeface="微软雅黑" panose="020B0503020204020204" pitchFamily="34" charset="-122"/>
              </a:rPr>
              <a:t>）为单位，执行视图是以段（</a:t>
            </a:r>
            <a:r>
              <a:rPr lang="en-US" altLang="zh-CN" sz="2000" b="0" dirty="0">
                <a:solidFill>
                  <a:srgbClr val="A01761"/>
                </a:solidFill>
                <a:latin typeface="微软雅黑" panose="020B0503020204020204" pitchFamily="34" charset="-122"/>
                <a:ea typeface="微软雅黑" panose="020B0503020204020204" pitchFamily="34" charset="-122"/>
              </a:rPr>
              <a:t>segment</a:t>
            </a:r>
            <a:r>
              <a:rPr lang="zh-CN" altLang="en-US" sz="2000" b="0" dirty="0">
                <a:solidFill>
                  <a:srgbClr val="A01761"/>
                </a:solidFill>
                <a:latin typeface="微软雅黑" panose="020B0503020204020204" pitchFamily="34" charset="-122"/>
                <a:ea typeface="微软雅黑" panose="020B0503020204020204" pitchFamily="34" charset="-122"/>
              </a:rPr>
              <a:t>）为单位。链接视图就是在链接时用到的视图，而执行视图则是在执行时用到的视图。</a:t>
            </a:r>
            <a:endParaRPr lang="zh-CN" altLang="zh-CN" sz="2000" b="0" dirty="0">
              <a:solidFill>
                <a:srgbClr val="A01761"/>
              </a:solidFill>
              <a:latin typeface="微软雅黑" panose="020B0503020204020204" pitchFamily="34" charset="-122"/>
              <a:ea typeface="微软雅黑" panose="020B0503020204020204" pitchFamily="34" charset="-122"/>
            </a:endParaRPr>
          </a:p>
          <a:p>
            <a:pPr marL="0" indent="0">
              <a:buFontTx/>
              <a:buNone/>
            </a:pPr>
            <a:endParaRPr lang="zh-CN" altLang="en-US" sz="2000" kern="0" dirty="0">
              <a:solidFill>
                <a:srgbClr val="FF0000"/>
              </a:solidFill>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A89440C8-C978-4D46-96D6-7B95246CC40C}"/>
              </a:ext>
            </a:extLst>
          </p:cNvPr>
          <p:cNvPicPr>
            <a:picLocks noChangeAspect="1"/>
          </p:cNvPicPr>
          <p:nvPr/>
        </p:nvPicPr>
        <p:blipFill>
          <a:blip r:embed="rId2"/>
          <a:stretch>
            <a:fillRect/>
          </a:stretch>
        </p:blipFill>
        <p:spPr>
          <a:xfrm>
            <a:off x="2809462" y="3013133"/>
            <a:ext cx="5738190" cy="3546694"/>
          </a:xfrm>
          <a:prstGeom prst="rect">
            <a:avLst/>
          </a:prstGeom>
        </p:spPr>
      </p:pic>
    </p:spTree>
    <p:extLst>
      <p:ext uri="{BB962C8B-B14F-4D97-AF65-F5344CB8AC3E}">
        <p14:creationId xmlns:p14="http://schemas.microsoft.com/office/powerpoint/2010/main" val="3655393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4"/>
          <p:cNvSpPr>
            <a:spLocks noChangeArrowheads="1"/>
          </p:cNvSpPr>
          <p:nvPr/>
        </p:nvSpPr>
        <p:spPr bwMode="auto">
          <a:xfrm>
            <a:off x="1981200" y="278742"/>
            <a:ext cx="82296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15000"/>
              </a:lnSpc>
              <a:spcBef>
                <a:spcPct val="20000"/>
              </a:spcBef>
              <a:buChar char="•"/>
              <a:defRPr sz="2400" b="1">
                <a:solidFill>
                  <a:schemeClr val="tx1"/>
                </a:solidFill>
                <a:latin typeface="Arial" charset="0"/>
                <a:ea typeface="宋体" charset="-122"/>
              </a:defRPr>
            </a:lvl1pPr>
            <a:lvl2pPr marL="742950" indent="-285750">
              <a:lnSpc>
                <a:spcPct val="115000"/>
              </a:lnSpc>
              <a:spcBef>
                <a:spcPct val="20000"/>
              </a:spcBef>
              <a:buChar char="–"/>
              <a:defRPr sz="2000" b="1">
                <a:solidFill>
                  <a:srgbClr val="0000CC"/>
                </a:solidFill>
                <a:latin typeface="Arial" charset="0"/>
                <a:ea typeface="宋体" charset="-122"/>
              </a:defRPr>
            </a:lvl2pPr>
            <a:lvl3pPr marL="1143000" indent="-228600">
              <a:lnSpc>
                <a:spcPct val="115000"/>
              </a:lnSpc>
              <a:spcBef>
                <a:spcPct val="20000"/>
              </a:spcBef>
              <a:buChar char="•"/>
              <a:defRPr sz="2400" b="1">
                <a:solidFill>
                  <a:srgbClr val="006600"/>
                </a:solidFill>
                <a:latin typeface="Arial" charset="0"/>
                <a:ea typeface="宋体" charset="-122"/>
              </a:defRPr>
            </a:lvl3pPr>
            <a:lvl4pPr marL="1600200" indent="-228600">
              <a:lnSpc>
                <a:spcPct val="115000"/>
              </a:lnSpc>
              <a:spcBef>
                <a:spcPct val="20000"/>
              </a:spcBef>
              <a:buChar char="–"/>
              <a:defRPr sz="1600" b="1">
                <a:solidFill>
                  <a:srgbClr val="CC3300"/>
                </a:solidFill>
                <a:latin typeface="Arial" charset="0"/>
                <a:ea typeface="宋体" charset="-122"/>
              </a:defRPr>
            </a:lvl4pPr>
            <a:lvl5pPr marL="2057400" indent="-228600">
              <a:lnSpc>
                <a:spcPct val="115000"/>
              </a:lnSpc>
              <a:spcBef>
                <a:spcPct val="20000"/>
              </a:spcBef>
              <a:buChar char="»"/>
              <a:defRPr sz="1500" b="1">
                <a:solidFill>
                  <a:srgbClr val="996600"/>
                </a:solidFill>
                <a:latin typeface="Arial" charset="0"/>
                <a:ea typeface="宋体"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9pPr>
          </a:lstStyle>
          <a:p>
            <a:pPr algn="ctr">
              <a:lnSpc>
                <a:spcPct val="100000"/>
              </a:lnSpc>
              <a:spcBef>
                <a:spcPct val="0"/>
              </a:spcBef>
              <a:buNone/>
            </a:pPr>
            <a:r>
              <a:rPr lang="zh-CN" altLang="en-US" sz="3200" dirty="0">
                <a:solidFill>
                  <a:srgbClr val="CC3300"/>
                </a:solidFill>
                <a:latin typeface="+mn-lt"/>
                <a:ea typeface="黑体" charset="-122"/>
              </a:rPr>
              <a:t>第一节 </a:t>
            </a:r>
            <a:r>
              <a:rPr lang="en-US" altLang="zh-CN" sz="3200" dirty="0">
                <a:solidFill>
                  <a:srgbClr val="FF0000"/>
                </a:solidFill>
                <a:ea typeface="黑体" charset="-122"/>
              </a:rPr>
              <a:t>ELF</a:t>
            </a:r>
            <a:r>
              <a:rPr lang="zh-CN" altLang="en-US" sz="3200" dirty="0">
                <a:solidFill>
                  <a:srgbClr val="FF0000"/>
                </a:solidFill>
                <a:ea typeface="黑体" charset="-122"/>
              </a:rPr>
              <a:t>的目标文件格式</a:t>
            </a:r>
            <a:endParaRPr kumimoji="1" lang="en-US" altLang="zh-CN" sz="3200" b="0" dirty="0">
              <a:solidFill>
                <a:srgbClr val="FF0000"/>
              </a:solidFill>
              <a:latin typeface="+mn-lt"/>
              <a:ea typeface="Microsoft YaHei" charset="-122"/>
              <a:cs typeface="Microsoft YaHei" charset="-122"/>
            </a:endParaRPr>
          </a:p>
          <a:p>
            <a:pPr algn="ctr">
              <a:lnSpc>
                <a:spcPct val="100000"/>
              </a:lnSpc>
              <a:spcBef>
                <a:spcPct val="0"/>
              </a:spcBef>
              <a:buFontTx/>
              <a:buNone/>
            </a:pPr>
            <a:endParaRPr lang="zh-CN" altLang="en-US" sz="3600" dirty="0">
              <a:solidFill>
                <a:srgbClr val="CC3300"/>
              </a:solidFill>
              <a:ea typeface="黑体" charset="-122"/>
            </a:endParaRPr>
          </a:p>
        </p:txBody>
      </p:sp>
      <p:sp>
        <p:nvSpPr>
          <p:cNvPr id="4" name="矩形 3">
            <a:extLst>
              <a:ext uri="{FF2B5EF4-FFF2-40B4-BE49-F238E27FC236}">
                <a16:creationId xmlns:a16="http://schemas.microsoft.com/office/drawing/2014/main" id="{0EEB0615-8743-4EFD-A491-2E98F63C9C0C}"/>
              </a:ext>
            </a:extLst>
          </p:cNvPr>
          <p:cNvSpPr/>
          <p:nvPr/>
        </p:nvSpPr>
        <p:spPr>
          <a:xfrm>
            <a:off x="1099930" y="840717"/>
            <a:ext cx="9992140" cy="4192943"/>
          </a:xfrm>
          <a:prstGeom prst="rect">
            <a:avLst/>
          </a:prstGeom>
        </p:spPr>
        <p:txBody>
          <a:bodyPr wrap="square">
            <a:spAutoFit/>
          </a:bodyPr>
          <a:lstStyle/>
          <a:p>
            <a:pPr lvl="0">
              <a:lnSpc>
                <a:spcPct val="150000"/>
              </a:lnSpc>
            </a:pPr>
            <a:r>
              <a:rPr lang="en-US" altLang="zh-CN" sz="2000" dirty="0">
                <a:solidFill>
                  <a:srgbClr val="34A509"/>
                </a:solidFill>
                <a:latin typeface="微软雅黑" panose="020B0503020204020204" pitchFamily="34" charset="-122"/>
                <a:ea typeface="微软雅黑" panose="020B0503020204020204" pitchFamily="34" charset="-122"/>
              </a:rPr>
              <a:t>   </a:t>
            </a:r>
            <a:r>
              <a:rPr lang="en-US" altLang="zh-CN" sz="2000" dirty="0">
                <a:solidFill>
                  <a:srgbClr val="A01761"/>
                </a:solidFill>
                <a:latin typeface="微软雅黑" panose="020B0503020204020204" pitchFamily="34" charset="-122"/>
                <a:ea typeface="微软雅黑" panose="020B0503020204020204" pitchFamily="34" charset="-122"/>
              </a:rPr>
              <a:t>ELF header</a:t>
            </a:r>
            <a:r>
              <a:rPr lang="zh-CN" altLang="zh-CN" sz="2000" dirty="0">
                <a:solidFill>
                  <a:srgbClr val="A01761"/>
                </a:solidFill>
                <a:latin typeface="微软雅黑" panose="020B0503020204020204" pitchFamily="34" charset="-122"/>
                <a:ea typeface="微软雅黑" panose="020B0503020204020204" pitchFamily="34" charset="-122"/>
              </a:rPr>
              <a:t>： 描述整个文件的组织。</a:t>
            </a:r>
          </a:p>
          <a:p>
            <a:pPr lvl="0">
              <a:lnSpc>
                <a:spcPct val="150000"/>
              </a:lnSpc>
            </a:pPr>
            <a:r>
              <a:rPr lang="en-US" altLang="zh-CN" sz="2000" dirty="0">
                <a:solidFill>
                  <a:srgbClr val="A01761"/>
                </a:solidFill>
                <a:latin typeface="微软雅黑" panose="020B0503020204020204" pitchFamily="34" charset="-122"/>
                <a:ea typeface="微软雅黑" panose="020B0503020204020204" pitchFamily="34" charset="-122"/>
              </a:rPr>
              <a:t>   Program Header Table: </a:t>
            </a:r>
            <a:r>
              <a:rPr lang="zh-CN" altLang="zh-CN" sz="2000" dirty="0">
                <a:solidFill>
                  <a:srgbClr val="A01761"/>
                </a:solidFill>
                <a:latin typeface="微软雅黑" panose="020B0503020204020204" pitchFamily="34" charset="-122"/>
                <a:ea typeface="微软雅黑" panose="020B0503020204020204" pitchFamily="34" charset="-122"/>
              </a:rPr>
              <a:t>描述文件中的各种</a:t>
            </a:r>
            <a:r>
              <a:rPr lang="en-US" altLang="zh-CN" sz="2000" dirty="0">
                <a:solidFill>
                  <a:srgbClr val="A01761"/>
                </a:solidFill>
                <a:latin typeface="微软雅黑" panose="020B0503020204020204" pitchFamily="34" charset="-122"/>
                <a:ea typeface="微软雅黑" panose="020B0503020204020204" pitchFamily="34" charset="-122"/>
              </a:rPr>
              <a:t>segments</a:t>
            </a:r>
            <a:r>
              <a:rPr lang="zh-CN" altLang="zh-CN" sz="2000" dirty="0">
                <a:solidFill>
                  <a:srgbClr val="A01761"/>
                </a:solidFill>
                <a:latin typeface="微软雅黑" panose="020B0503020204020204" pitchFamily="34" charset="-122"/>
                <a:ea typeface="微软雅黑" panose="020B0503020204020204" pitchFamily="34" charset="-122"/>
              </a:rPr>
              <a:t>，用来告诉系统如何创建进程映像的。</a:t>
            </a:r>
          </a:p>
          <a:p>
            <a:pPr lvl="0">
              <a:lnSpc>
                <a:spcPct val="150000"/>
              </a:lnSpc>
            </a:pPr>
            <a:r>
              <a:rPr lang="en-US" altLang="zh-CN" sz="2000" dirty="0">
                <a:solidFill>
                  <a:srgbClr val="A01761"/>
                </a:solidFill>
                <a:latin typeface="微软雅黑" panose="020B0503020204020204" pitchFamily="34" charset="-122"/>
                <a:ea typeface="微软雅黑" panose="020B0503020204020204" pitchFamily="34" charset="-122"/>
              </a:rPr>
              <a:t>   sections </a:t>
            </a:r>
            <a:r>
              <a:rPr lang="zh-CN" altLang="zh-CN" sz="2000" dirty="0">
                <a:solidFill>
                  <a:srgbClr val="A01761"/>
                </a:solidFill>
                <a:latin typeface="微软雅黑" panose="020B0503020204020204" pitchFamily="34" charset="-122"/>
                <a:ea typeface="微软雅黑" panose="020B0503020204020204" pitchFamily="34" charset="-122"/>
              </a:rPr>
              <a:t>或者</a:t>
            </a:r>
            <a:r>
              <a:rPr lang="en-US" altLang="zh-CN" sz="2000" dirty="0">
                <a:solidFill>
                  <a:srgbClr val="A01761"/>
                </a:solidFill>
                <a:latin typeface="微软雅黑" panose="020B0503020204020204" pitchFamily="34" charset="-122"/>
                <a:ea typeface="微软雅黑" panose="020B0503020204020204" pitchFamily="34" charset="-122"/>
              </a:rPr>
              <a:t> segments</a:t>
            </a:r>
            <a:r>
              <a:rPr lang="zh-CN" altLang="zh-CN" sz="2000" dirty="0">
                <a:solidFill>
                  <a:srgbClr val="A01761"/>
                </a:solidFill>
                <a:latin typeface="微软雅黑" panose="020B0503020204020204" pitchFamily="34" charset="-122"/>
                <a:ea typeface="微软雅黑" panose="020B0503020204020204" pitchFamily="34" charset="-122"/>
              </a:rPr>
              <a:t>：</a:t>
            </a:r>
            <a:r>
              <a:rPr lang="en-US" altLang="zh-CN" sz="2000" dirty="0">
                <a:solidFill>
                  <a:srgbClr val="A01761"/>
                </a:solidFill>
                <a:latin typeface="微软雅黑" panose="020B0503020204020204" pitchFamily="34" charset="-122"/>
                <a:ea typeface="微软雅黑" panose="020B0503020204020204" pitchFamily="34" charset="-122"/>
              </a:rPr>
              <a:t>segments</a:t>
            </a:r>
            <a:r>
              <a:rPr lang="zh-CN" altLang="zh-CN" sz="2000" dirty="0">
                <a:solidFill>
                  <a:srgbClr val="A01761"/>
                </a:solidFill>
                <a:latin typeface="微软雅黑" panose="020B0503020204020204" pitchFamily="34" charset="-122"/>
                <a:ea typeface="微软雅黑" panose="020B0503020204020204" pitchFamily="34" charset="-122"/>
              </a:rPr>
              <a:t>是从运行的角度来描述</a:t>
            </a:r>
            <a:r>
              <a:rPr lang="en-US" altLang="zh-CN" sz="2000" dirty="0">
                <a:solidFill>
                  <a:srgbClr val="A01761"/>
                </a:solidFill>
                <a:latin typeface="微软雅黑" panose="020B0503020204020204" pitchFamily="34" charset="-122"/>
                <a:ea typeface="微软雅黑" panose="020B0503020204020204" pitchFamily="34" charset="-122"/>
              </a:rPr>
              <a:t>elf</a:t>
            </a:r>
            <a:r>
              <a:rPr lang="zh-CN" altLang="zh-CN" sz="2000" dirty="0">
                <a:solidFill>
                  <a:srgbClr val="A01761"/>
                </a:solidFill>
                <a:latin typeface="微软雅黑" panose="020B0503020204020204" pitchFamily="34" charset="-122"/>
                <a:ea typeface="微软雅黑" panose="020B0503020204020204" pitchFamily="34" charset="-122"/>
              </a:rPr>
              <a:t>文件，</a:t>
            </a:r>
            <a:r>
              <a:rPr lang="en-US" altLang="zh-CN" sz="2000" dirty="0">
                <a:solidFill>
                  <a:srgbClr val="A01761"/>
                </a:solidFill>
                <a:latin typeface="微软雅黑" panose="020B0503020204020204" pitchFamily="34" charset="-122"/>
                <a:ea typeface="微软雅黑" panose="020B0503020204020204" pitchFamily="34" charset="-122"/>
              </a:rPr>
              <a:t>sections</a:t>
            </a:r>
            <a:r>
              <a:rPr lang="zh-CN" altLang="zh-CN" sz="2000" dirty="0">
                <a:solidFill>
                  <a:srgbClr val="A01761"/>
                </a:solidFill>
                <a:latin typeface="微软雅黑" panose="020B0503020204020204" pitchFamily="34" charset="-122"/>
                <a:ea typeface="微软雅黑" panose="020B0503020204020204" pitchFamily="34" charset="-122"/>
              </a:rPr>
              <a:t>是从链接的角度来描述</a:t>
            </a:r>
            <a:r>
              <a:rPr lang="en-US" altLang="zh-CN" sz="2000" dirty="0">
                <a:solidFill>
                  <a:srgbClr val="A01761"/>
                </a:solidFill>
                <a:latin typeface="微软雅黑" panose="020B0503020204020204" pitchFamily="34" charset="-122"/>
                <a:ea typeface="微软雅黑" panose="020B0503020204020204" pitchFamily="34" charset="-122"/>
              </a:rPr>
              <a:t>elf</a:t>
            </a:r>
            <a:r>
              <a:rPr lang="zh-CN" altLang="zh-CN" sz="2000" dirty="0">
                <a:solidFill>
                  <a:srgbClr val="A01761"/>
                </a:solidFill>
                <a:latin typeface="微软雅黑" panose="020B0503020204020204" pitchFamily="34" charset="-122"/>
                <a:ea typeface="微软雅黑" panose="020B0503020204020204" pitchFamily="34" charset="-122"/>
              </a:rPr>
              <a:t>文件</a:t>
            </a:r>
            <a:r>
              <a:rPr lang="zh-CN" altLang="en-US" sz="2000" dirty="0">
                <a:solidFill>
                  <a:srgbClr val="A01761"/>
                </a:solidFill>
                <a:latin typeface="微软雅黑" panose="020B0503020204020204" pitchFamily="34" charset="-122"/>
                <a:ea typeface="微软雅黑" panose="020B0503020204020204" pitchFamily="34" charset="-122"/>
              </a:rPr>
              <a:t>。</a:t>
            </a:r>
            <a:r>
              <a:rPr lang="zh-CN" altLang="zh-CN" sz="2000" dirty="0">
                <a:solidFill>
                  <a:srgbClr val="A01761"/>
                </a:solidFill>
                <a:latin typeface="微软雅黑" panose="020B0503020204020204" pitchFamily="34" charset="-122"/>
                <a:ea typeface="微软雅黑" panose="020B0503020204020204" pitchFamily="34" charset="-122"/>
              </a:rPr>
              <a:t>在链接阶段，我们可以忽略</a:t>
            </a:r>
            <a:r>
              <a:rPr lang="en-US" altLang="zh-CN" sz="2000" dirty="0">
                <a:solidFill>
                  <a:srgbClr val="A01761"/>
                </a:solidFill>
                <a:latin typeface="微软雅黑" panose="020B0503020204020204" pitchFamily="34" charset="-122"/>
                <a:ea typeface="微软雅黑" panose="020B0503020204020204" pitchFamily="34" charset="-122"/>
              </a:rPr>
              <a:t>program header table</a:t>
            </a:r>
            <a:r>
              <a:rPr lang="zh-CN" altLang="zh-CN" sz="2000" dirty="0">
                <a:solidFill>
                  <a:srgbClr val="A01761"/>
                </a:solidFill>
                <a:latin typeface="微软雅黑" panose="020B0503020204020204" pitchFamily="34" charset="-122"/>
                <a:ea typeface="微软雅黑" panose="020B0503020204020204" pitchFamily="34" charset="-122"/>
              </a:rPr>
              <a:t>来处理此文件，在运行阶段可以忽略</a:t>
            </a:r>
            <a:r>
              <a:rPr lang="en-US" altLang="zh-CN" sz="2000" dirty="0">
                <a:solidFill>
                  <a:srgbClr val="A01761"/>
                </a:solidFill>
                <a:latin typeface="微软雅黑" panose="020B0503020204020204" pitchFamily="34" charset="-122"/>
                <a:ea typeface="微软雅黑" panose="020B0503020204020204" pitchFamily="34" charset="-122"/>
              </a:rPr>
              <a:t>section header table</a:t>
            </a:r>
            <a:r>
              <a:rPr lang="zh-CN" altLang="zh-CN" sz="2000" dirty="0">
                <a:solidFill>
                  <a:srgbClr val="A01761"/>
                </a:solidFill>
                <a:latin typeface="微软雅黑" panose="020B0503020204020204" pitchFamily="34" charset="-122"/>
                <a:ea typeface="微软雅黑" panose="020B0503020204020204" pitchFamily="34" charset="-122"/>
              </a:rPr>
              <a:t>来处理此程序。从图中我们也可以看出，</a:t>
            </a:r>
            <a:r>
              <a:rPr lang="en-US" altLang="zh-CN" sz="2000" dirty="0">
                <a:solidFill>
                  <a:srgbClr val="A01761"/>
                </a:solidFill>
                <a:latin typeface="微软雅黑" panose="020B0503020204020204" pitchFamily="34" charset="-122"/>
                <a:ea typeface="微软雅黑" panose="020B0503020204020204" pitchFamily="34" charset="-122"/>
              </a:rPr>
              <a:t>segments</a:t>
            </a:r>
            <a:r>
              <a:rPr lang="zh-CN" altLang="zh-CN" sz="2000" dirty="0">
                <a:solidFill>
                  <a:srgbClr val="A01761"/>
                </a:solidFill>
                <a:latin typeface="微软雅黑" panose="020B0503020204020204" pitchFamily="34" charset="-122"/>
                <a:ea typeface="微软雅黑" panose="020B0503020204020204" pitchFamily="34" charset="-122"/>
              </a:rPr>
              <a:t>与</a:t>
            </a:r>
            <a:r>
              <a:rPr lang="en-US" altLang="zh-CN" sz="2000" dirty="0">
                <a:solidFill>
                  <a:srgbClr val="A01761"/>
                </a:solidFill>
                <a:latin typeface="微软雅黑" panose="020B0503020204020204" pitchFamily="34" charset="-122"/>
                <a:ea typeface="微软雅黑" panose="020B0503020204020204" pitchFamily="34" charset="-122"/>
              </a:rPr>
              <a:t>sections</a:t>
            </a:r>
            <a:r>
              <a:rPr lang="zh-CN" altLang="zh-CN" sz="2000" dirty="0">
                <a:solidFill>
                  <a:srgbClr val="A01761"/>
                </a:solidFill>
                <a:latin typeface="微软雅黑" panose="020B0503020204020204" pitchFamily="34" charset="-122"/>
                <a:ea typeface="微软雅黑" panose="020B0503020204020204" pitchFamily="34" charset="-122"/>
              </a:rPr>
              <a:t>是包含的关系，一个</a:t>
            </a:r>
            <a:r>
              <a:rPr lang="en-US" altLang="zh-CN" sz="2000" dirty="0">
                <a:solidFill>
                  <a:srgbClr val="A01761"/>
                </a:solidFill>
                <a:latin typeface="微软雅黑" panose="020B0503020204020204" pitchFamily="34" charset="-122"/>
                <a:ea typeface="微软雅黑" panose="020B0503020204020204" pitchFamily="34" charset="-122"/>
              </a:rPr>
              <a:t>segment</a:t>
            </a:r>
            <a:r>
              <a:rPr lang="zh-CN" altLang="zh-CN" sz="2000" dirty="0">
                <a:solidFill>
                  <a:srgbClr val="A01761"/>
                </a:solidFill>
                <a:latin typeface="微软雅黑" panose="020B0503020204020204" pitchFamily="34" charset="-122"/>
                <a:ea typeface="微软雅黑" panose="020B0503020204020204" pitchFamily="34" charset="-122"/>
              </a:rPr>
              <a:t>包含若干个</a:t>
            </a:r>
            <a:r>
              <a:rPr lang="en-US" altLang="zh-CN" sz="2000" dirty="0">
                <a:solidFill>
                  <a:srgbClr val="A01761"/>
                </a:solidFill>
                <a:latin typeface="微软雅黑" panose="020B0503020204020204" pitchFamily="34" charset="-122"/>
                <a:ea typeface="微软雅黑" panose="020B0503020204020204" pitchFamily="34" charset="-122"/>
              </a:rPr>
              <a:t>section</a:t>
            </a:r>
            <a:r>
              <a:rPr lang="zh-CN" altLang="zh-CN" sz="2000" dirty="0">
                <a:solidFill>
                  <a:srgbClr val="A01761"/>
                </a:solidFill>
                <a:latin typeface="微软雅黑" panose="020B0503020204020204" pitchFamily="34" charset="-122"/>
                <a:ea typeface="微软雅黑" panose="020B0503020204020204" pitchFamily="34" charset="-122"/>
              </a:rPr>
              <a:t>。</a:t>
            </a:r>
          </a:p>
          <a:p>
            <a:pPr lvl="0">
              <a:lnSpc>
                <a:spcPct val="150000"/>
              </a:lnSpc>
            </a:pPr>
            <a:r>
              <a:rPr lang="en-US" altLang="zh-CN" sz="2000" dirty="0">
                <a:solidFill>
                  <a:srgbClr val="A01761"/>
                </a:solidFill>
                <a:latin typeface="微软雅黑" panose="020B0503020204020204" pitchFamily="34" charset="-122"/>
                <a:ea typeface="微软雅黑" panose="020B0503020204020204" pitchFamily="34" charset="-122"/>
              </a:rPr>
              <a:t>   Section Header Table: </a:t>
            </a:r>
            <a:r>
              <a:rPr lang="zh-CN" altLang="zh-CN" sz="2000" dirty="0">
                <a:solidFill>
                  <a:srgbClr val="A01761"/>
                </a:solidFill>
                <a:latin typeface="微软雅黑" panose="020B0503020204020204" pitchFamily="34" charset="-122"/>
                <a:ea typeface="微软雅黑" panose="020B0503020204020204" pitchFamily="34" charset="-122"/>
              </a:rPr>
              <a:t>包含了文件各个</a:t>
            </a:r>
            <a:r>
              <a:rPr lang="en-US" altLang="zh-CN" sz="2000" dirty="0" err="1">
                <a:solidFill>
                  <a:srgbClr val="A01761"/>
                </a:solidFill>
                <a:latin typeface="微软雅黑" panose="020B0503020204020204" pitchFamily="34" charset="-122"/>
                <a:ea typeface="微软雅黑" panose="020B0503020204020204" pitchFamily="34" charset="-122"/>
              </a:rPr>
              <a:t>segction</a:t>
            </a:r>
            <a:r>
              <a:rPr lang="zh-CN" altLang="zh-CN" sz="2000" dirty="0">
                <a:solidFill>
                  <a:srgbClr val="A01761"/>
                </a:solidFill>
                <a:latin typeface="微软雅黑" panose="020B0503020204020204" pitchFamily="34" charset="-122"/>
                <a:ea typeface="微软雅黑" panose="020B0503020204020204" pitchFamily="34" charset="-122"/>
              </a:rPr>
              <a:t>的属性信息</a:t>
            </a:r>
            <a:r>
              <a:rPr lang="zh-CN" altLang="en-US" sz="2000" dirty="0">
                <a:solidFill>
                  <a:srgbClr val="A01761"/>
                </a:solidFill>
                <a:latin typeface="微软雅黑" panose="020B0503020204020204" pitchFamily="34" charset="-122"/>
                <a:ea typeface="微软雅黑" panose="020B0503020204020204" pitchFamily="34" charset="-122"/>
              </a:rPr>
              <a:t>。</a:t>
            </a:r>
            <a:endParaRPr lang="zh-CN" altLang="zh-CN" sz="2000" dirty="0">
              <a:solidFill>
                <a:srgbClr val="A01761"/>
              </a:solidFill>
              <a:latin typeface="微软雅黑" panose="020B0503020204020204" pitchFamily="34" charset="-122"/>
              <a:ea typeface="微软雅黑" panose="020B0503020204020204" pitchFamily="34" charset="-122"/>
            </a:endParaRPr>
          </a:p>
          <a:p>
            <a:pPr>
              <a:lnSpc>
                <a:spcPct val="150000"/>
              </a:lnSpc>
            </a:pPr>
            <a:endParaRPr lang="zh-CN" altLang="en-US" sz="2000" dirty="0">
              <a:solidFill>
                <a:srgbClr val="FF0000"/>
              </a:solidFill>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97161EB9-CED1-4015-98EF-93147E4BA98F}"/>
              </a:ext>
            </a:extLst>
          </p:cNvPr>
          <p:cNvPicPr>
            <a:picLocks noChangeAspect="1"/>
          </p:cNvPicPr>
          <p:nvPr/>
        </p:nvPicPr>
        <p:blipFill>
          <a:blip r:embed="rId2"/>
          <a:stretch>
            <a:fillRect/>
          </a:stretch>
        </p:blipFill>
        <p:spPr>
          <a:xfrm>
            <a:off x="2928730" y="4529290"/>
            <a:ext cx="5695153" cy="3104691"/>
          </a:xfrm>
          <a:prstGeom prst="rect">
            <a:avLst/>
          </a:prstGeom>
        </p:spPr>
      </p:pic>
    </p:spTree>
    <p:extLst>
      <p:ext uri="{BB962C8B-B14F-4D97-AF65-F5344CB8AC3E}">
        <p14:creationId xmlns:p14="http://schemas.microsoft.com/office/powerpoint/2010/main" val="16977860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4"/>
          <p:cNvSpPr>
            <a:spLocks noChangeArrowheads="1"/>
          </p:cNvSpPr>
          <p:nvPr/>
        </p:nvSpPr>
        <p:spPr bwMode="auto">
          <a:xfrm>
            <a:off x="1981200" y="278742"/>
            <a:ext cx="82296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15000"/>
              </a:lnSpc>
              <a:spcBef>
                <a:spcPct val="20000"/>
              </a:spcBef>
              <a:buChar char="•"/>
              <a:defRPr sz="2400" b="1">
                <a:solidFill>
                  <a:schemeClr val="tx1"/>
                </a:solidFill>
                <a:latin typeface="Arial" charset="0"/>
                <a:ea typeface="宋体" charset="-122"/>
              </a:defRPr>
            </a:lvl1pPr>
            <a:lvl2pPr marL="742950" indent="-285750">
              <a:lnSpc>
                <a:spcPct val="115000"/>
              </a:lnSpc>
              <a:spcBef>
                <a:spcPct val="20000"/>
              </a:spcBef>
              <a:buChar char="–"/>
              <a:defRPr sz="2000" b="1">
                <a:solidFill>
                  <a:srgbClr val="0000CC"/>
                </a:solidFill>
                <a:latin typeface="Arial" charset="0"/>
                <a:ea typeface="宋体" charset="-122"/>
              </a:defRPr>
            </a:lvl2pPr>
            <a:lvl3pPr marL="1143000" indent="-228600">
              <a:lnSpc>
                <a:spcPct val="115000"/>
              </a:lnSpc>
              <a:spcBef>
                <a:spcPct val="20000"/>
              </a:spcBef>
              <a:buChar char="•"/>
              <a:defRPr sz="2400" b="1">
                <a:solidFill>
                  <a:srgbClr val="006600"/>
                </a:solidFill>
                <a:latin typeface="Arial" charset="0"/>
                <a:ea typeface="宋体" charset="-122"/>
              </a:defRPr>
            </a:lvl3pPr>
            <a:lvl4pPr marL="1600200" indent="-228600">
              <a:lnSpc>
                <a:spcPct val="115000"/>
              </a:lnSpc>
              <a:spcBef>
                <a:spcPct val="20000"/>
              </a:spcBef>
              <a:buChar char="–"/>
              <a:defRPr sz="1600" b="1">
                <a:solidFill>
                  <a:srgbClr val="CC3300"/>
                </a:solidFill>
                <a:latin typeface="Arial" charset="0"/>
                <a:ea typeface="宋体" charset="-122"/>
              </a:defRPr>
            </a:lvl4pPr>
            <a:lvl5pPr marL="2057400" indent="-228600">
              <a:lnSpc>
                <a:spcPct val="115000"/>
              </a:lnSpc>
              <a:spcBef>
                <a:spcPct val="20000"/>
              </a:spcBef>
              <a:buChar char="»"/>
              <a:defRPr sz="1500" b="1">
                <a:solidFill>
                  <a:srgbClr val="996600"/>
                </a:solidFill>
                <a:latin typeface="Arial" charset="0"/>
                <a:ea typeface="宋体"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9pPr>
          </a:lstStyle>
          <a:p>
            <a:pPr algn="ctr">
              <a:lnSpc>
                <a:spcPct val="100000"/>
              </a:lnSpc>
              <a:spcBef>
                <a:spcPct val="0"/>
              </a:spcBef>
              <a:buNone/>
            </a:pPr>
            <a:r>
              <a:rPr lang="zh-CN" altLang="en-US" sz="3200" dirty="0">
                <a:solidFill>
                  <a:srgbClr val="CC3300"/>
                </a:solidFill>
                <a:latin typeface="+mn-lt"/>
                <a:ea typeface="黑体" charset="-122"/>
              </a:rPr>
              <a:t>第一节 </a:t>
            </a:r>
            <a:r>
              <a:rPr lang="en-US" altLang="zh-CN" sz="3200" dirty="0">
                <a:solidFill>
                  <a:srgbClr val="FF0000"/>
                </a:solidFill>
                <a:ea typeface="黑体" charset="-122"/>
              </a:rPr>
              <a:t>ELF</a:t>
            </a:r>
            <a:r>
              <a:rPr lang="zh-CN" altLang="en-US" sz="3200" dirty="0">
                <a:solidFill>
                  <a:srgbClr val="FF0000"/>
                </a:solidFill>
                <a:ea typeface="黑体" charset="-122"/>
              </a:rPr>
              <a:t>的目标文件格式</a:t>
            </a:r>
            <a:endParaRPr kumimoji="1" lang="en-US" altLang="zh-CN" sz="3200" b="0" dirty="0">
              <a:solidFill>
                <a:srgbClr val="FF0000"/>
              </a:solidFill>
              <a:latin typeface="+mn-lt"/>
              <a:ea typeface="Microsoft YaHei" charset="-122"/>
              <a:cs typeface="Microsoft YaHei" charset="-122"/>
            </a:endParaRPr>
          </a:p>
          <a:p>
            <a:pPr algn="ctr">
              <a:lnSpc>
                <a:spcPct val="100000"/>
              </a:lnSpc>
              <a:spcBef>
                <a:spcPct val="0"/>
              </a:spcBef>
              <a:buFontTx/>
              <a:buNone/>
            </a:pPr>
            <a:endParaRPr lang="zh-CN" altLang="en-US" sz="3600" dirty="0">
              <a:solidFill>
                <a:srgbClr val="CC3300"/>
              </a:solidFill>
              <a:ea typeface="黑体" charset="-122"/>
            </a:endParaRPr>
          </a:p>
        </p:txBody>
      </p:sp>
      <p:sp>
        <p:nvSpPr>
          <p:cNvPr id="4" name="矩形 3">
            <a:extLst>
              <a:ext uri="{FF2B5EF4-FFF2-40B4-BE49-F238E27FC236}">
                <a16:creationId xmlns:a16="http://schemas.microsoft.com/office/drawing/2014/main" id="{0EEB0615-8743-4EFD-A491-2E98F63C9C0C}"/>
              </a:ext>
            </a:extLst>
          </p:cNvPr>
          <p:cNvSpPr/>
          <p:nvPr/>
        </p:nvSpPr>
        <p:spPr>
          <a:xfrm>
            <a:off x="1099930" y="840717"/>
            <a:ext cx="9992140" cy="4285276"/>
          </a:xfrm>
          <a:prstGeom prst="rect">
            <a:avLst/>
          </a:prstGeom>
        </p:spPr>
        <p:txBody>
          <a:bodyPr wrap="square">
            <a:spAutoFit/>
          </a:bodyPr>
          <a:lstStyle/>
          <a:p>
            <a:pPr lvl="0">
              <a:lnSpc>
                <a:spcPct val="150000"/>
              </a:lnSpc>
            </a:pPr>
            <a:r>
              <a:rPr lang="zh-CN" altLang="en-US" sz="2400" dirty="0">
                <a:solidFill>
                  <a:srgbClr val="34A509"/>
                </a:solidFill>
                <a:latin typeface="微软雅黑" panose="020B0503020204020204" pitchFamily="34" charset="-122"/>
                <a:ea typeface="微软雅黑" panose="020B0503020204020204" pitchFamily="34" charset="-122"/>
              </a:rPr>
              <a:t>   两个视图区别的原因       </a:t>
            </a:r>
            <a:endParaRPr lang="en-US" altLang="zh-CN" sz="2400" dirty="0">
              <a:solidFill>
                <a:srgbClr val="34A509"/>
              </a:solidFill>
              <a:latin typeface="微软雅黑" panose="020B0503020204020204" pitchFamily="34" charset="-122"/>
              <a:ea typeface="微软雅黑" panose="020B0503020204020204" pitchFamily="34" charset="-122"/>
            </a:endParaRPr>
          </a:p>
          <a:p>
            <a:pPr lvl="0">
              <a:lnSpc>
                <a:spcPct val="150000"/>
              </a:lnSpc>
            </a:pPr>
            <a:r>
              <a:rPr lang="zh-CN" altLang="en-US" sz="2000" dirty="0">
                <a:solidFill>
                  <a:srgbClr val="A01761"/>
                </a:solidFill>
                <a:latin typeface="微软雅黑" panose="020B0503020204020204" pitchFamily="34" charset="-122"/>
                <a:ea typeface="微软雅黑" panose="020B0503020204020204" pitchFamily="34" charset="-122"/>
              </a:rPr>
              <a:t>    当</a:t>
            </a:r>
            <a:r>
              <a:rPr lang="en-US" altLang="zh-CN" sz="2000" dirty="0">
                <a:solidFill>
                  <a:srgbClr val="A01761"/>
                </a:solidFill>
                <a:latin typeface="微软雅黑" panose="020B0503020204020204" pitchFamily="34" charset="-122"/>
                <a:ea typeface="微软雅黑" panose="020B0503020204020204" pitchFamily="34" charset="-122"/>
              </a:rPr>
              <a:t>ELF</a:t>
            </a:r>
            <a:r>
              <a:rPr lang="zh-CN" altLang="en-US" sz="2000" dirty="0">
                <a:solidFill>
                  <a:srgbClr val="A01761"/>
                </a:solidFill>
                <a:latin typeface="微软雅黑" panose="020B0503020204020204" pitchFamily="34" charset="-122"/>
                <a:ea typeface="微软雅黑" panose="020B0503020204020204" pitchFamily="34" charset="-122"/>
              </a:rPr>
              <a:t>文件被加载到内存中后，系统会将多个具有相同权限（</a:t>
            </a:r>
            <a:r>
              <a:rPr lang="en-US" altLang="zh-CN" sz="2000" dirty="0" err="1">
                <a:solidFill>
                  <a:srgbClr val="A01761"/>
                </a:solidFill>
                <a:latin typeface="微软雅黑" panose="020B0503020204020204" pitchFamily="34" charset="-122"/>
                <a:ea typeface="微软雅黑" panose="020B0503020204020204" pitchFamily="34" charset="-122"/>
              </a:rPr>
              <a:t>flg</a:t>
            </a:r>
            <a:r>
              <a:rPr lang="zh-CN" altLang="en-US" sz="2000" dirty="0">
                <a:solidFill>
                  <a:srgbClr val="A01761"/>
                </a:solidFill>
                <a:latin typeface="微软雅黑" panose="020B0503020204020204" pitchFamily="34" charset="-122"/>
                <a:ea typeface="微软雅黑" panose="020B0503020204020204" pitchFamily="34" charset="-122"/>
              </a:rPr>
              <a:t>值）</a:t>
            </a:r>
            <a:r>
              <a:rPr lang="en-US" altLang="zh-CN" sz="2000" dirty="0">
                <a:solidFill>
                  <a:srgbClr val="A01761"/>
                </a:solidFill>
                <a:latin typeface="微软雅黑" panose="020B0503020204020204" pitchFamily="34" charset="-122"/>
                <a:ea typeface="微软雅黑" panose="020B0503020204020204" pitchFamily="34" charset="-122"/>
              </a:rPr>
              <a:t>section</a:t>
            </a:r>
            <a:r>
              <a:rPr lang="zh-CN" altLang="en-US" sz="2000" dirty="0">
                <a:solidFill>
                  <a:srgbClr val="A01761"/>
                </a:solidFill>
                <a:latin typeface="微软雅黑" panose="020B0503020204020204" pitchFamily="34" charset="-122"/>
                <a:ea typeface="微软雅黑" panose="020B0503020204020204" pitchFamily="34" charset="-122"/>
              </a:rPr>
              <a:t>合并一个</a:t>
            </a:r>
            <a:r>
              <a:rPr lang="en-US" altLang="zh-CN" sz="2000" dirty="0">
                <a:solidFill>
                  <a:srgbClr val="A01761"/>
                </a:solidFill>
                <a:latin typeface="微软雅黑" panose="020B0503020204020204" pitchFamily="34" charset="-122"/>
                <a:ea typeface="微软雅黑" panose="020B0503020204020204" pitchFamily="34" charset="-122"/>
              </a:rPr>
              <a:t>segment</a:t>
            </a:r>
            <a:r>
              <a:rPr lang="zh-CN" altLang="en-US" sz="2000" dirty="0">
                <a:solidFill>
                  <a:srgbClr val="A01761"/>
                </a:solidFill>
                <a:latin typeface="微软雅黑" panose="020B0503020204020204" pitchFamily="34" charset="-122"/>
                <a:ea typeface="微软雅黑" panose="020B0503020204020204" pitchFamily="34" charset="-122"/>
              </a:rPr>
              <a:t>。操作系统往往以页为基本单位来管理内存分配，一般页的大小为</a:t>
            </a:r>
            <a:r>
              <a:rPr lang="en-US" altLang="zh-CN" sz="2000" dirty="0">
                <a:solidFill>
                  <a:srgbClr val="A01761"/>
                </a:solidFill>
                <a:latin typeface="微软雅黑" panose="020B0503020204020204" pitchFamily="34" charset="-122"/>
                <a:ea typeface="微软雅黑" panose="020B0503020204020204" pitchFamily="34" charset="-122"/>
              </a:rPr>
              <a:t>4096B</a:t>
            </a:r>
            <a:r>
              <a:rPr lang="zh-CN" altLang="en-US" sz="2000" dirty="0">
                <a:solidFill>
                  <a:srgbClr val="A01761"/>
                </a:solidFill>
                <a:latin typeface="微软雅黑" panose="020B0503020204020204" pitchFamily="34" charset="-122"/>
                <a:ea typeface="微软雅黑" panose="020B0503020204020204" pitchFamily="34" charset="-122"/>
              </a:rPr>
              <a:t>，即</a:t>
            </a:r>
            <a:r>
              <a:rPr lang="en-US" altLang="zh-CN" sz="2000" dirty="0">
                <a:solidFill>
                  <a:srgbClr val="A01761"/>
                </a:solidFill>
                <a:latin typeface="微软雅黑" panose="020B0503020204020204" pitchFamily="34" charset="-122"/>
                <a:ea typeface="微软雅黑" panose="020B0503020204020204" pitchFamily="34" charset="-122"/>
              </a:rPr>
              <a:t>4KB</a:t>
            </a:r>
            <a:r>
              <a:rPr lang="zh-CN" altLang="en-US" sz="2000" dirty="0">
                <a:solidFill>
                  <a:srgbClr val="A01761"/>
                </a:solidFill>
                <a:latin typeface="微软雅黑" panose="020B0503020204020204" pitchFamily="34" charset="-122"/>
                <a:ea typeface="微软雅黑" panose="020B0503020204020204" pitchFamily="34" charset="-122"/>
              </a:rPr>
              <a:t>的大小。同时，内存的权限管理的粒度也是以页为单位，页内的内存是具有同样的权限等属性，并且操作系统对内存的管理往往追求高效和高利用率这样的目标。</a:t>
            </a:r>
            <a:r>
              <a:rPr lang="en-US" altLang="zh-CN" sz="2000" dirty="0">
                <a:solidFill>
                  <a:srgbClr val="A01761"/>
                </a:solidFill>
                <a:latin typeface="微软雅黑" panose="020B0503020204020204" pitchFamily="34" charset="-122"/>
                <a:ea typeface="微软雅黑" panose="020B0503020204020204" pitchFamily="34" charset="-122"/>
              </a:rPr>
              <a:t>ELF</a:t>
            </a:r>
            <a:r>
              <a:rPr lang="zh-CN" altLang="en-US" sz="2000" dirty="0">
                <a:solidFill>
                  <a:srgbClr val="A01761"/>
                </a:solidFill>
                <a:latin typeface="微软雅黑" panose="020B0503020204020204" pitchFamily="34" charset="-122"/>
                <a:ea typeface="微软雅黑" panose="020B0503020204020204" pitchFamily="34" charset="-122"/>
              </a:rPr>
              <a:t>文件在被映射时，是以系统的页长度为单位的，那么每个</a:t>
            </a:r>
            <a:r>
              <a:rPr lang="en-US" altLang="zh-CN" sz="2000" dirty="0">
                <a:solidFill>
                  <a:srgbClr val="A01761"/>
                </a:solidFill>
                <a:latin typeface="微软雅黑" panose="020B0503020204020204" pitchFamily="34" charset="-122"/>
                <a:ea typeface="微软雅黑" panose="020B0503020204020204" pitchFamily="34" charset="-122"/>
              </a:rPr>
              <a:t>section</a:t>
            </a:r>
            <a:r>
              <a:rPr lang="zh-CN" altLang="en-US" sz="2000" dirty="0">
                <a:solidFill>
                  <a:srgbClr val="A01761"/>
                </a:solidFill>
                <a:latin typeface="微软雅黑" panose="020B0503020204020204" pitchFamily="34" charset="-122"/>
                <a:ea typeface="微软雅黑" panose="020B0503020204020204" pitchFamily="34" charset="-122"/>
              </a:rPr>
              <a:t>在映射时的长度都是系统页长度的整数倍，如果</a:t>
            </a:r>
            <a:r>
              <a:rPr lang="en-US" altLang="zh-CN" sz="2000" dirty="0">
                <a:solidFill>
                  <a:srgbClr val="A01761"/>
                </a:solidFill>
                <a:latin typeface="微软雅黑" panose="020B0503020204020204" pitchFamily="34" charset="-122"/>
                <a:ea typeface="微软雅黑" panose="020B0503020204020204" pitchFamily="34" charset="-122"/>
              </a:rPr>
              <a:t>section</a:t>
            </a:r>
            <a:r>
              <a:rPr lang="zh-CN" altLang="en-US" sz="2000" dirty="0">
                <a:solidFill>
                  <a:srgbClr val="A01761"/>
                </a:solidFill>
                <a:latin typeface="微软雅黑" panose="020B0503020204020204" pitchFamily="34" charset="-122"/>
                <a:ea typeface="微软雅黑" panose="020B0503020204020204" pitchFamily="34" charset="-122"/>
              </a:rPr>
              <a:t>的长度不是其整数倍，则导致多余部分也将占用一个页。而我们从上面的例子中知道，一个</a:t>
            </a:r>
            <a:r>
              <a:rPr lang="en-US" altLang="zh-CN" sz="2000" dirty="0">
                <a:solidFill>
                  <a:srgbClr val="A01761"/>
                </a:solidFill>
                <a:latin typeface="微软雅黑" panose="020B0503020204020204" pitchFamily="34" charset="-122"/>
                <a:ea typeface="微软雅黑" panose="020B0503020204020204" pitchFamily="34" charset="-122"/>
              </a:rPr>
              <a:t>ELF</a:t>
            </a:r>
            <a:r>
              <a:rPr lang="zh-CN" altLang="en-US" sz="2000" dirty="0">
                <a:solidFill>
                  <a:srgbClr val="A01761"/>
                </a:solidFill>
                <a:latin typeface="微软雅黑" panose="020B0503020204020204" pitchFamily="34" charset="-122"/>
                <a:ea typeface="微软雅黑" panose="020B0503020204020204" pitchFamily="34" charset="-122"/>
              </a:rPr>
              <a:t>文件具有很多的</a:t>
            </a:r>
            <a:r>
              <a:rPr lang="en-US" altLang="zh-CN" sz="2000" dirty="0">
                <a:solidFill>
                  <a:srgbClr val="A01761"/>
                </a:solidFill>
                <a:latin typeface="微软雅黑" panose="020B0503020204020204" pitchFamily="34" charset="-122"/>
                <a:ea typeface="微软雅黑" panose="020B0503020204020204" pitchFamily="34" charset="-122"/>
              </a:rPr>
              <a:t>section</a:t>
            </a:r>
            <a:r>
              <a:rPr lang="zh-CN" altLang="en-US" sz="2000" dirty="0">
                <a:solidFill>
                  <a:srgbClr val="A01761"/>
                </a:solidFill>
                <a:latin typeface="微软雅黑" panose="020B0503020204020204" pitchFamily="34" charset="-122"/>
                <a:ea typeface="微软雅黑" panose="020B0503020204020204" pitchFamily="34" charset="-122"/>
              </a:rPr>
              <a:t>，那么会导致内存浪费严重。这样可以减少页面内部的碎片，节省了空间，显著提高内存利用率。</a:t>
            </a:r>
          </a:p>
        </p:txBody>
      </p:sp>
    </p:spTree>
    <p:extLst>
      <p:ext uri="{BB962C8B-B14F-4D97-AF65-F5344CB8AC3E}">
        <p14:creationId xmlns:p14="http://schemas.microsoft.com/office/powerpoint/2010/main" val="2763616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4"/>
          <p:cNvSpPr>
            <a:spLocks noChangeArrowheads="1"/>
          </p:cNvSpPr>
          <p:nvPr/>
        </p:nvSpPr>
        <p:spPr bwMode="auto">
          <a:xfrm>
            <a:off x="1981200" y="278742"/>
            <a:ext cx="82296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15000"/>
              </a:lnSpc>
              <a:spcBef>
                <a:spcPct val="20000"/>
              </a:spcBef>
              <a:buChar char="•"/>
              <a:defRPr sz="2400" b="1">
                <a:solidFill>
                  <a:schemeClr val="tx1"/>
                </a:solidFill>
                <a:latin typeface="Arial" charset="0"/>
                <a:ea typeface="宋体" charset="-122"/>
              </a:defRPr>
            </a:lvl1pPr>
            <a:lvl2pPr marL="742950" indent="-285750">
              <a:lnSpc>
                <a:spcPct val="115000"/>
              </a:lnSpc>
              <a:spcBef>
                <a:spcPct val="20000"/>
              </a:spcBef>
              <a:buChar char="–"/>
              <a:defRPr sz="2000" b="1">
                <a:solidFill>
                  <a:srgbClr val="0000CC"/>
                </a:solidFill>
                <a:latin typeface="Arial" charset="0"/>
                <a:ea typeface="宋体" charset="-122"/>
              </a:defRPr>
            </a:lvl2pPr>
            <a:lvl3pPr marL="1143000" indent="-228600">
              <a:lnSpc>
                <a:spcPct val="115000"/>
              </a:lnSpc>
              <a:spcBef>
                <a:spcPct val="20000"/>
              </a:spcBef>
              <a:buChar char="•"/>
              <a:defRPr sz="2400" b="1">
                <a:solidFill>
                  <a:srgbClr val="006600"/>
                </a:solidFill>
                <a:latin typeface="Arial" charset="0"/>
                <a:ea typeface="宋体" charset="-122"/>
              </a:defRPr>
            </a:lvl3pPr>
            <a:lvl4pPr marL="1600200" indent="-228600">
              <a:lnSpc>
                <a:spcPct val="115000"/>
              </a:lnSpc>
              <a:spcBef>
                <a:spcPct val="20000"/>
              </a:spcBef>
              <a:buChar char="–"/>
              <a:defRPr sz="1600" b="1">
                <a:solidFill>
                  <a:srgbClr val="CC3300"/>
                </a:solidFill>
                <a:latin typeface="Arial" charset="0"/>
                <a:ea typeface="宋体" charset="-122"/>
              </a:defRPr>
            </a:lvl4pPr>
            <a:lvl5pPr marL="2057400" indent="-228600">
              <a:lnSpc>
                <a:spcPct val="115000"/>
              </a:lnSpc>
              <a:spcBef>
                <a:spcPct val="20000"/>
              </a:spcBef>
              <a:buChar char="»"/>
              <a:defRPr sz="1500" b="1">
                <a:solidFill>
                  <a:srgbClr val="996600"/>
                </a:solidFill>
                <a:latin typeface="Arial" charset="0"/>
                <a:ea typeface="宋体"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9pPr>
          </a:lstStyle>
          <a:p>
            <a:pPr algn="ctr">
              <a:lnSpc>
                <a:spcPct val="100000"/>
              </a:lnSpc>
              <a:spcBef>
                <a:spcPct val="0"/>
              </a:spcBef>
              <a:buNone/>
            </a:pPr>
            <a:r>
              <a:rPr lang="zh-CN" altLang="en-US" sz="3200" dirty="0">
                <a:solidFill>
                  <a:srgbClr val="CC3300"/>
                </a:solidFill>
                <a:latin typeface="+mn-lt"/>
                <a:ea typeface="黑体" charset="-122"/>
              </a:rPr>
              <a:t>第一节 </a:t>
            </a:r>
            <a:r>
              <a:rPr lang="en-US" altLang="zh-CN" sz="3200" dirty="0">
                <a:solidFill>
                  <a:srgbClr val="FF0000"/>
                </a:solidFill>
                <a:ea typeface="黑体" charset="-122"/>
              </a:rPr>
              <a:t>ELF</a:t>
            </a:r>
            <a:r>
              <a:rPr lang="zh-CN" altLang="en-US" sz="3200" dirty="0">
                <a:solidFill>
                  <a:srgbClr val="FF0000"/>
                </a:solidFill>
                <a:ea typeface="黑体" charset="-122"/>
              </a:rPr>
              <a:t>的目标文件格式</a:t>
            </a:r>
            <a:endParaRPr kumimoji="1" lang="en-US" altLang="zh-CN" sz="3200" b="0" dirty="0">
              <a:solidFill>
                <a:srgbClr val="FF0000"/>
              </a:solidFill>
              <a:latin typeface="+mn-lt"/>
              <a:ea typeface="Microsoft YaHei" charset="-122"/>
              <a:cs typeface="Microsoft YaHei" charset="-122"/>
            </a:endParaRPr>
          </a:p>
          <a:p>
            <a:pPr algn="ctr">
              <a:lnSpc>
                <a:spcPct val="100000"/>
              </a:lnSpc>
              <a:spcBef>
                <a:spcPct val="0"/>
              </a:spcBef>
              <a:buFontTx/>
              <a:buNone/>
            </a:pPr>
            <a:endParaRPr lang="zh-CN" altLang="en-US" sz="3600" dirty="0">
              <a:solidFill>
                <a:srgbClr val="CC3300"/>
              </a:solidFill>
              <a:ea typeface="黑体" charset="-122"/>
            </a:endParaRPr>
          </a:p>
        </p:txBody>
      </p:sp>
      <p:sp>
        <p:nvSpPr>
          <p:cNvPr id="4" name="矩形 3">
            <a:extLst>
              <a:ext uri="{FF2B5EF4-FFF2-40B4-BE49-F238E27FC236}">
                <a16:creationId xmlns:a16="http://schemas.microsoft.com/office/drawing/2014/main" id="{0EEB0615-8743-4EFD-A491-2E98F63C9C0C}"/>
              </a:ext>
            </a:extLst>
          </p:cNvPr>
          <p:cNvSpPr/>
          <p:nvPr/>
        </p:nvSpPr>
        <p:spPr>
          <a:xfrm>
            <a:off x="1099930" y="840717"/>
            <a:ext cx="9992140" cy="4746941"/>
          </a:xfrm>
          <a:prstGeom prst="rect">
            <a:avLst/>
          </a:prstGeom>
        </p:spPr>
        <p:txBody>
          <a:bodyPr wrap="square">
            <a:spAutoFit/>
          </a:bodyPr>
          <a:lstStyle/>
          <a:p>
            <a:pPr lvl="0">
              <a:lnSpc>
                <a:spcPct val="150000"/>
              </a:lnSpc>
            </a:pPr>
            <a:r>
              <a:rPr lang="zh-CN" altLang="en-US" sz="2400" dirty="0">
                <a:solidFill>
                  <a:srgbClr val="34A509"/>
                </a:solidFill>
                <a:latin typeface="微软雅黑" panose="020B0503020204020204" pitchFamily="34" charset="-122"/>
                <a:ea typeface="微软雅黑" panose="020B0503020204020204" pitchFamily="34" charset="-122"/>
              </a:rPr>
              <a:t>三、</a:t>
            </a:r>
            <a:r>
              <a:rPr lang="en-US" altLang="zh-CN" sz="2400" dirty="0">
                <a:solidFill>
                  <a:srgbClr val="34A509"/>
                </a:solidFill>
                <a:latin typeface="微软雅黑" panose="020B0503020204020204" pitchFamily="34" charset="-122"/>
                <a:ea typeface="微软雅黑" panose="020B0503020204020204" pitchFamily="34" charset="-122"/>
              </a:rPr>
              <a:t> ELF</a:t>
            </a:r>
            <a:r>
              <a:rPr lang="zh-CN" altLang="en-US" sz="2400" dirty="0">
                <a:solidFill>
                  <a:srgbClr val="34A509"/>
                </a:solidFill>
                <a:latin typeface="微软雅黑" panose="020B0503020204020204" pitchFamily="34" charset="-122"/>
                <a:ea typeface="微软雅黑" panose="020B0503020204020204" pitchFamily="34" charset="-122"/>
              </a:rPr>
              <a:t> </a:t>
            </a:r>
            <a:r>
              <a:rPr lang="en-US" altLang="zh-CN" sz="2400" dirty="0">
                <a:solidFill>
                  <a:srgbClr val="34A509"/>
                </a:solidFill>
                <a:latin typeface="微软雅黑" panose="020B0503020204020204" pitchFamily="34" charset="-122"/>
                <a:ea typeface="微软雅黑" panose="020B0503020204020204" pitchFamily="34" charset="-122"/>
              </a:rPr>
              <a:t>Header</a:t>
            </a:r>
            <a:r>
              <a:rPr lang="zh-CN" altLang="en-US" sz="2400" dirty="0">
                <a:solidFill>
                  <a:srgbClr val="34A509"/>
                </a:solidFill>
                <a:latin typeface="微软雅黑" panose="020B0503020204020204" pitchFamily="34" charset="-122"/>
                <a:ea typeface="微软雅黑" panose="020B0503020204020204" pitchFamily="34" charset="-122"/>
              </a:rPr>
              <a:t>结构</a:t>
            </a:r>
            <a:r>
              <a:rPr lang="zh-CN" altLang="en-US" sz="2000" dirty="0">
                <a:solidFill>
                  <a:srgbClr val="A01761"/>
                </a:solidFill>
                <a:latin typeface="微软雅黑" panose="020B0503020204020204" pitchFamily="34" charset="-122"/>
                <a:ea typeface="微软雅黑" panose="020B0503020204020204" pitchFamily="34" charset="-122"/>
              </a:rPr>
              <a:t> </a:t>
            </a:r>
            <a:endParaRPr lang="en-US" altLang="zh-CN" sz="2000" dirty="0">
              <a:solidFill>
                <a:srgbClr val="A01761"/>
              </a:solidFill>
              <a:latin typeface="微软雅黑" panose="020B0503020204020204" pitchFamily="34" charset="-122"/>
              <a:ea typeface="微软雅黑" panose="020B0503020204020204" pitchFamily="34" charset="-122"/>
            </a:endParaRPr>
          </a:p>
          <a:p>
            <a:pPr lvl="0">
              <a:lnSpc>
                <a:spcPct val="150000"/>
              </a:lnSpc>
            </a:pPr>
            <a:r>
              <a:rPr lang="en-US" altLang="zh-CN" sz="2000" dirty="0">
                <a:solidFill>
                  <a:srgbClr val="A01761"/>
                </a:solidFill>
                <a:latin typeface="微软雅黑" panose="020B0503020204020204" pitchFamily="34" charset="-122"/>
                <a:ea typeface="微软雅黑" panose="020B0503020204020204" pitchFamily="34" charset="-122"/>
              </a:rPr>
              <a:t>      </a:t>
            </a:r>
          </a:p>
          <a:p>
            <a:pPr lvl="0">
              <a:lnSpc>
                <a:spcPct val="150000"/>
              </a:lnSpc>
            </a:pPr>
            <a:r>
              <a:rPr lang="en-US" altLang="zh-CN" sz="2000" dirty="0">
                <a:solidFill>
                  <a:srgbClr val="FF0000"/>
                </a:solidFill>
                <a:latin typeface="微软雅黑" panose="020B0503020204020204" pitchFamily="34" charset="-122"/>
                <a:ea typeface="微软雅黑" panose="020B0503020204020204" pitchFamily="34" charset="-122"/>
              </a:rPr>
              <a:t>32</a:t>
            </a:r>
            <a:r>
              <a:rPr lang="zh-CN" altLang="en-US" sz="2000" dirty="0">
                <a:solidFill>
                  <a:srgbClr val="FF0000"/>
                </a:solidFill>
                <a:latin typeface="微软雅黑" panose="020B0503020204020204" pitchFamily="34" charset="-122"/>
                <a:ea typeface="微软雅黑" panose="020B0503020204020204" pitchFamily="34" charset="-122"/>
              </a:rPr>
              <a:t>位</a:t>
            </a:r>
            <a:r>
              <a:rPr lang="en-US" altLang="zh-CN" sz="2000" dirty="0">
                <a:solidFill>
                  <a:srgbClr val="FF0000"/>
                </a:solidFill>
                <a:latin typeface="微软雅黑" panose="020B0503020204020204" pitchFamily="34" charset="-122"/>
                <a:ea typeface="微软雅黑" panose="020B0503020204020204" pitchFamily="34" charset="-122"/>
              </a:rPr>
              <a:t>ELF</a:t>
            </a:r>
            <a:r>
              <a:rPr lang="zh-CN" altLang="en-US" sz="2000" dirty="0">
                <a:solidFill>
                  <a:srgbClr val="FF0000"/>
                </a:solidFill>
                <a:latin typeface="微软雅黑" panose="020B0503020204020204" pitchFamily="34" charset="-122"/>
                <a:ea typeface="微软雅黑" panose="020B0503020204020204" pitchFamily="34" charset="-122"/>
              </a:rPr>
              <a:t>文件中常用的数据格式：</a:t>
            </a:r>
            <a:endParaRPr lang="en-US" altLang="zh-CN" sz="2000" dirty="0">
              <a:solidFill>
                <a:srgbClr val="FF0000"/>
              </a:solidFill>
              <a:latin typeface="微软雅黑" panose="020B0503020204020204" pitchFamily="34" charset="-122"/>
              <a:ea typeface="微软雅黑" panose="020B0503020204020204" pitchFamily="34" charset="-122"/>
            </a:endParaRPr>
          </a:p>
          <a:p>
            <a:pPr lvl="0">
              <a:lnSpc>
                <a:spcPct val="150000"/>
              </a:lnSpc>
            </a:pPr>
            <a:endParaRPr lang="en-US" altLang="zh-CN" sz="2000" dirty="0">
              <a:solidFill>
                <a:srgbClr val="FF0000"/>
              </a:solidFill>
              <a:latin typeface="微软雅黑" panose="020B0503020204020204" pitchFamily="34" charset="-122"/>
              <a:ea typeface="微软雅黑" panose="020B0503020204020204" pitchFamily="34" charset="-122"/>
            </a:endParaRPr>
          </a:p>
          <a:p>
            <a:pPr lvl="0">
              <a:lnSpc>
                <a:spcPct val="150000"/>
              </a:lnSpc>
            </a:pPr>
            <a:endParaRPr lang="en-US" altLang="zh-CN" sz="2000" dirty="0">
              <a:solidFill>
                <a:srgbClr val="FF0000"/>
              </a:solidFill>
              <a:latin typeface="微软雅黑" panose="020B0503020204020204" pitchFamily="34" charset="-122"/>
              <a:ea typeface="微软雅黑" panose="020B0503020204020204" pitchFamily="34" charset="-122"/>
            </a:endParaRPr>
          </a:p>
          <a:p>
            <a:pPr lvl="0">
              <a:lnSpc>
                <a:spcPct val="150000"/>
              </a:lnSpc>
            </a:pPr>
            <a:endParaRPr lang="en-US" altLang="zh-CN" sz="2000" dirty="0">
              <a:solidFill>
                <a:srgbClr val="FF0000"/>
              </a:solidFill>
              <a:latin typeface="微软雅黑" panose="020B0503020204020204" pitchFamily="34" charset="-122"/>
              <a:ea typeface="微软雅黑" panose="020B0503020204020204" pitchFamily="34" charset="-122"/>
            </a:endParaRPr>
          </a:p>
          <a:p>
            <a:pPr lvl="0">
              <a:lnSpc>
                <a:spcPct val="150000"/>
              </a:lnSpc>
            </a:pPr>
            <a:endParaRPr lang="en-US" altLang="zh-CN" sz="2000" dirty="0">
              <a:solidFill>
                <a:srgbClr val="FF0000"/>
              </a:solidFill>
              <a:latin typeface="微软雅黑" panose="020B0503020204020204" pitchFamily="34" charset="-122"/>
              <a:ea typeface="微软雅黑" panose="020B0503020204020204" pitchFamily="34" charset="-122"/>
            </a:endParaRPr>
          </a:p>
          <a:p>
            <a:pPr lvl="0">
              <a:lnSpc>
                <a:spcPct val="150000"/>
              </a:lnSpc>
            </a:pPr>
            <a:endParaRPr lang="en-US" altLang="zh-CN" sz="2000" dirty="0">
              <a:solidFill>
                <a:srgbClr val="FF0000"/>
              </a:solidFill>
              <a:latin typeface="微软雅黑" panose="020B0503020204020204" pitchFamily="34" charset="-122"/>
              <a:ea typeface="微软雅黑" panose="020B0503020204020204" pitchFamily="34" charset="-122"/>
            </a:endParaRPr>
          </a:p>
          <a:p>
            <a:pPr lvl="0">
              <a:lnSpc>
                <a:spcPct val="150000"/>
              </a:lnSpc>
            </a:pPr>
            <a:endParaRPr lang="en-US" altLang="zh-CN" sz="2000" dirty="0">
              <a:solidFill>
                <a:srgbClr val="FF0000"/>
              </a:solidFill>
              <a:latin typeface="微软雅黑" panose="020B0503020204020204" pitchFamily="34" charset="-122"/>
              <a:ea typeface="微软雅黑" panose="020B0503020204020204" pitchFamily="34" charset="-122"/>
            </a:endParaRPr>
          </a:p>
          <a:p>
            <a:pPr lvl="0">
              <a:lnSpc>
                <a:spcPct val="150000"/>
              </a:lnSpc>
            </a:pPr>
            <a:r>
              <a:rPr lang="zh-CN" altLang="en-US" sz="2000" dirty="0">
                <a:solidFill>
                  <a:srgbClr val="FF0000"/>
                </a:solidFill>
                <a:latin typeface="微软雅黑" panose="020B0503020204020204" pitchFamily="34" charset="-122"/>
                <a:ea typeface="微软雅黑" panose="020B0503020204020204" pitchFamily="34" charset="-122"/>
              </a:rPr>
              <a:t> </a:t>
            </a:r>
          </a:p>
        </p:txBody>
      </p:sp>
      <p:pic>
        <p:nvPicPr>
          <p:cNvPr id="3" name="图片 2">
            <a:extLst>
              <a:ext uri="{FF2B5EF4-FFF2-40B4-BE49-F238E27FC236}">
                <a16:creationId xmlns:a16="http://schemas.microsoft.com/office/drawing/2014/main" id="{978825E9-D652-4C6E-AB65-0A1D04C76D39}"/>
              </a:ext>
            </a:extLst>
          </p:cNvPr>
          <p:cNvPicPr>
            <a:picLocks noChangeAspect="1"/>
          </p:cNvPicPr>
          <p:nvPr/>
        </p:nvPicPr>
        <p:blipFill>
          <a:blip r:embed="rId2"/>
          <a:stretch>
            <a:fillRect/>
          </a:stretch>
        </p:blipFill>
        <p:spPr>
          <a:xfrm>
            <a:off x="1099929" y="2808738"/>
            <a:ext cx="5191813" cy="2531887"/>
          </a:xfrm>
          <a:prstGeom prst="rect">
            <a:avLst/>
          </a:prstGeom>
        </p:spPr>
      </p:pic>
    </p:spTree>
    <p:extLst>
      <p:ext uri="{BB962C8B-B14F-4D97-AF65-F5344CB8AC3E}">
        <p14:creationId xmlns:p14="http://schemas.microsoft.com/office/powerpoint/2010/main" val="344311588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7395</TotalTime>
  <Words>4278</Words>
  <Application>Microsoft Office PowerPoint</Application>
  <PresentationFormat>宽屏</PresentationFormat>
  <Paragraphs>267</Paragraphs>
  <Slides>37</Slides>
  <Notes>0</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37</vt:i4>
      </vt:variant>
    </vt:vector>
  </HeadingPairs>
  <TitlesOfParts>
    <vt:vector size="48" baseType="lpstr">
      <vt:lpstr>DengXian</vt:lpstr>
      <vt:lpstr>DengXian Light</vt:lpstr>
      <vt:lpstr>SimHei</vt:lpstr>
      <vt:lpstr>SimSun</vt:lpstr>
      <vt:lpstr>Microsoft YaHei</vt:lpstr>
      <vt:lpstr>Microsoft YaHei</vt:lpstr>
      <vt:lpstr>Arial</vt:lpstr>
      <vt:lpstr>Times New Roman</vt:lpstr>
      <vt:lpstr>Wingdings</vt:lpstr>
      <vt:lpstr>Office 主题</vt:lpstr>
      <vt:lpstr>默认设计模板</vt:lpstr>
      <vt:lpstr> </vt:lpstr>
      <vt:lpstr>第七章 可执行程序工作原理</vt:lpstr>
      <vt:lpstr>PowerPoint 演示文稿</vt:lpstr>
      <vt:lpstr>PowerPoint 演示文稿</vt:lpstr>
      <vt:lpstr>PowerPoint 演示文稿</vt:lpstr>
      <vt:lpstr> 第一节 ELF的目标文件格式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用户</dc:creator>
  <cp:lastModifiedBy>Long X</cp:lastModifiedBy>
  <cp:revision>602</cp:revision>
  <dcterms:created xsi:type="dcterms:W3CDTF">2019-02-22T02:53:30Z</dcterms:created>
  <dcterms:modified xsi:type="dcterms:W3CDTF">2023-12-25T01:38:07Z</dcterms:modified>
</cp:coreProperties>
</file>