
<file path=[Content_Types].xml><?xml version="1.0" encoding="utf-8"?>
<Types xmlns="http://schemas.openxmlformats.org/package/2006/content-types">
  <Default Extension="jpeg" ContentType="image/jpeg"/>
  <Default Extension="jpg"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9" r:id="rId3"/>
    <p:sldId id="260" r:id="rId4"/>
    <p:sldId id="376" r:id="rId5"/>
    <p:sldId id="489" r:id="rId6"/>
    <p:sldId id="490" r:id="rId7"/>
    <p:sldId id="492" r:id="rId8"/>
    <p:sldId id="493" r:id="rId9"/>
    <p:sldId id="494" r:id="rId10"/>
    <p:sldId id="495"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68FF084-A640-7A47-B87C-8E8ADF2AE38E}">
          <p14:sldIdLst>
            <p14:sldId id="259"/>
            <p14:sldId id="260"/>
            <p14:sldId id="376"/>
            <p14:sldId id="489"/>
            <p14:sldId id="490"/>
            <p14:sldId id="492"/>
            <p14:sldId id="493"/>
            <p14:sldId id="494"/>
            <p14:sldId id="495"/>
            <p14:sldId id="496"/>
            <p14:sldId id="497"/>
            <p14:sldId id="498"/>
            <p14:sldId id="499"/>
            <p14:sldId id="500"/>
            <p14:sldId id="501"/>
            <p14:sldId id="502"/>
            <p14:sldId id="503"/>
            <p14:sldId id="504"/>
            <p14:sldId id="505"/>
            <p14:sldId id="506"/>
            <p14:sldId id="507"/>
          </p14:sldIdLst>
        </p14:section>
        <p14:section name="无标题节" id="{55784F99-31D1-7B4C-BCEF-2C694B6450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A509"/>
    <a:srgbClr val="A01761"/>
    <a:srgbClr val="DA8403"/>
    <a:srgbClr val="DF0A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7"/>
    <p:restoredTop sz="94666"/>
  </p:normalViewPr>
  <p:slideViewPr>
    <p:cSldViewPr snapToGrid="0" snapToObjects="1">
      <p:cViewPr varScale="1">
        <p:scale>
          <a:sx n="96" d="100"/>
          <a:sy n="96" d="100"/>
        </p:scale>
        <p:origin x="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14B7F-F836-7B43-BED4-F08362FABF4E}" type="datetimeFigureOut">
              <a:rPr kumimoji="1" lang="zh-CN" altLang="en-US" smtClean="0"/>
              <a:t>2023/12/25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3258F-F022-364E-A186-CDF03B835730}" type="slidenum">
              <a:rPr kumimoji="1" lang="zh-CN" altLang="en-US" smtClean="0"/>
              <a:t>‹#›</a:t>
            </a:fld>
            <a:endParaRPr kumimoji="1" lang="zh-CN" altLang="en-US"/>
          </a:p>
        </p:txBody>
      </p:sp>
    </p:spTree>
    <p:extLst>
      <p:ext uri="{BB962C8B-B14F-4D97-AF65-F5344CB8AC3E}">
        <p14:creationId xmlns:p14="http://schemas.microsoft.com/office/powerpoint/2010/main" val="6640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745623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760641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723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4D20CDA9-EA83-4648-B44A-505B93BA790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F48F3BC-61C3-1C4C-A720-68BB4A07164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1F325138-4E09-F04F-98BF-E84E695B478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5EBB496E-2DD8-404B-84BD-37551BE40D5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CD5B33BA-C589-3B47-B368-D55770FA7E0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32360CB-1AB3-0A4E-837E-E66FCC096B9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1180CDC4-50A4-644B-BBF4-B19CFC0F1F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6E7D18BE-EAD6-CA4E-9F2D-E62C6BF5719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126680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4F14FD63-49C5-B54F-BA15-6CC94343A1C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BEAE868C-97F3-5148-8FE1-318BFD62008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88913"/>
            <a:ext cx="8039100"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B2D23C2-829F-4051-9879-7557B87B34B1}"/>
              </a:ext>
            </a:extLst>
          </p:cNvPr>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a:extLst>
              <a:ext uri="{FF2B5EF4-FFF2-40B4-BE49-F238E27FC236}">
                <a16:creationId xmlns:a16="http://schemas.microsoft.com/office/drawing/2014/main" id="{D7AA6383-565C-4EF1-B4D4-485378673AEB}"/>
              </a:ext>
            </a:extLst>
          </p:cNvPr>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a:extLst>
              <a:ext uri="{FF2B5EF4-FFF2-40B4-BE49-F238E27FC236}">
                <a16:creationId xmlns:a16="http://schemas.microsoft.com/office/drawing/2014/main" id="{442C13DA-D9BC-431D-A8E6-ED6E57445E8A}"/>
              </a:ext>
            </a:extLst>
          </p:cNvPr>
          <p:cNvSpPr>
            <a:spLocks noGrp="1" noChangeArrowheads="1"/>
          </p:cNvSpPr>
          <p:nvPr>
            <p:ph type="sldNum" sz="quarter" idx="12"/>
          </p:nvPr>
        </p:nvSpPr>
        <p:spPr>
          <a:ln/>
        </p:spPr>
        <p:txBody>
          <a:bodyPr/>
          <a:lstStyle>
            <a:lvl1pPr>
              <a:defRPr/>
            </a:lvl1pPr>
          </a:lstStyle>
          <a:p>
            <a:pPr>
              <a:defRPr/>
            </a:pPr>
            <a:fld id="{F37C0C10-DB82-DF44-8C15-04BFD261810F}"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76235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75913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5854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9839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314436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57752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42440B7-0218-5346-8BA0-30614883D43E}" type="datetimeFigureOut">
              <a:rPr kumimoji="1" lang="zh-CN" altLang="en-US" smtClean="0"/>
              <a:t>2023/12/25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98666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440B7-0218-5346-8BA0-30614883D43E}" type="datetimeFigureOut">
              <a:rPr kumimoji="1" lang="zh-CN" altLang="en-US" smtClean="0"/>
              <a:t>2023/12/25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26DCA-0120-DD4A-9C11-1583C86A6112}" type="slidenum">
              <a:rPr kumimoji="1" lang="zh-CN" altLang="en-US" smtClean="0"/>
              <a:t>‹#›</a:t>
            </a:fld>
            <a:endParaRPr kumimoji="1" lang="zh-CN" altLang="en-US"/>
          </a:p>
        </p:txBody>
      </p:sp>
    </p:spTree>
    <p:extLst>
      <p:ext uri="{BB962C8B-B14F-4D97-AF65-F5344CB8AC3E}">
        <p14:creationId xmlns:p14="http://schemas.microsoft.com/office/powerpoint/2010/main" val="150853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4"/>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B2D23C2-829F-4051-9879-7557B87B34B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a:extLst>
              <a:ext uri="{FF2B5EF4-FFF2-40B4-BE49-F238E27FC236}">
                <a16:creationId xmlns:a16="http://schemas.microsoft.com/office/drawing/2014/main" id="{D7AA6383-565C-4EF1-B4D4-485378673AEB}"/>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a:extLst>
              <a:ext uri="{FF2B5EF4-FFF2-40B4-BE49-F238E27FC236}">
                <a16:creationId xmlns:a16="http://schemas.microsoft.com/office/drawing/2014/main" id="{442C13DA-D9BC-431D-A8E6-ED6E57445E8A}"/>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65CB6DFD-D77E-2D45-98CA-CD9A9EEC5773}"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Line 7"/>
          <p:cNvSpPr>
            <a:spLocks noChangeShapeType="1"/>
          </p:cNvSpPr>
          <p:nvPr userDrawn="1"/>
        </p:nvSpPr>
        <p:spPr bwMode="auto">
          <a:xfrm>
            <a:off x="431800" y="692150"/>
            <a:ext cx="1132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ndParaRPr>
          </a:p>
        </p:txBody>
      </p:sp>
    </p:spTree>
    <p:extLst>
      <p:ext uri="{BB962C8B-B14F-4D97-AF65-F5344CB8AC3E}">
        <p14:creationId xmlns:p14="http://schemas.microsoft.com/office/powerpoint/2010/main" val="1319342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2321" y="2292552"/>
            <a:ext cx="8305284" cy="3484376"/>
          </a:xfrm>
        </p:spPr>
        <p:txBody>
          <a:bodyPr>
            <a:normAutofit/>
          </a:bodyPr>
          <a:lstStyle/>
          <a:p>
            <a:pPr eaLnBrk="1" hangingPunct="1">
              <a:lnSpc>
                <a:spcPct val="135000"/>
              </a:lnSpc>
            </a:pPr>
            <a:br>
              <a:rPr lang="zh-CN" altLang="en-US">
                <a:solidFill>
                  <a:srgbClr val="FF0000"/>
                </a:solidFill>
                <a:latin typeface="SimSun" charset="-122"/>
                <a:ea typeface="SimSun" charset="-122"/>
                <a:cs typeface="SimSun" charset="-122"/>
              </a:rPr>
            </a:br>
            <a:endParaRPr lang="en-US" altLang="zh-CN" sz="3200" dirty="0">
              <a:solidFill>
                <a:srgbClr val="3333CC"/>
              </a:solidFill>
              <a:ea typeface="黑体" charset="-122"/>
            </a:endParaRPr>
          </a:p>
        </p:txBody>
      </p:sp>
      <p:sp>
        <p:nvSpPr>
          <p:cNvPr id="2" name="矩形 1"/>
          <p:cNvSpPr/>
          <p:nvPr/>
        </p:nvSpPr>
        <p:spPr>
          <a:xfrm>
            <a:off x="2902796" y="1523111"/>
            <a:ext cx="7494359" cy="923330"/>
          </a:xfrm>
          <a:prstGeom prst="rect">
            <a:avLst/>
          </a:prstGeom>
        </p:spPr>
        <p:txBody>
          <a:bodyPr wrap="none">
            <a:spAutoFit/>
          </a:bodyPr>
          <a:lstStyle/>
          <a:p>
            <a:r>
              <a:rPr lang="en-US" altLang="zh-CN" sz="5400" b="1" dirty="0">
                <a:solidFill>
                  <a:srgbClr val="FF0000"/>
                </a:solidFill>
                <a:latin typeface="Times New Roman" charset="0"/>
                <a:ea typeface="Times New Roman" charset="0"/>
                <a:cs typeface="Times New Roman" charset="0"/>
              </a:rPr>
              <a:t>Linux</a:t>
            </a:r>
            <a:r>
              <a:rPr lang="zh-CN" altLang="en-US" sz="5400" dirty="0">
                <a:solidFill>
                  <a:srgbClr val="FF0000"/>
                </a:solidFill>
                <a:latin typeface="SimHei" charset="-122"/>
                <a:ea typeface="SimHei" charset="-122"/>
                <a:cs typeface="SimHei" charset="-122"/>
              </a:rPr>
              <a:t>操作系统内核分析</a:t>
            </a:r>
            <a:endParaRPr lang="zh-CN" altLang="en-US" sz="5400" dirty="0"/>
          </a:p>
        </p:txBody>
      </p:sp>
    </p:spTree>
    <p:extLst>
      <p:ext uri="{BB962C8B-B14F-4D97-AF65-F5344CB8AC3E}">
        <p14:creationId xmlns:p14="http://schemas.microsoft.com/office/powerpoint/2010/main" val="93438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285276"/>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a:t>
            </a:r>
            <a:r>
              <a:rPr lang="en-US" altLang="zh-CN" sz="2400" dirty="0">
                <a:solidFill>
                  <a:srgbClr val="34A509"/>
                </a:solidFill>
                <a:latin typeface="微软雅黑" panose="020B0503020204020204" pitchFamily="34" charset="-122"/>
                <a:ea typeface="微软雅黑" panose="020B0503020204020204" pitchFamily="34" charset="-122"/>
              </a:rPr>
              <a:t>linux</a:t>
            </a:r>
            <a:r>
              <a:rPr lang="zh-CN" altLang="en-US" sz="2400" dirty="0">
                <a:solidFill>
                  <a:srgbClr val="34A509"/>
                </a:solidFill>
                <a:latin typeface="微软雅黑" panose="020B0503020204020204" pitchFamily="34" charset="-122"/>
                <a:ea typeface="微软雅黑" panose="020B0503020204020204" pitchFamily="34" charset="-122"/>
              </a:rPr>
              <a:t>内核的三种主要调度策略：</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 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SCHED_NORMAL </a:t>
            </a:r>
            <a:r>
              <a:rPr lang="zh-CN" altLang="en-US" sz="2000" dirty="0">
                <a:solidFill>
                  <a:srgbClr val="FF0000"/>
                </a:solidFill>
                <a:latin typeface="微软雅黑" panose="020B0503020204020204" pitchFamily="34" charset="-122"/>
                <a:ea typeface="微软雅黑" panose="020B0503020204020204" pitchFamily="34" charset="-122"/>
              </a:rPr>
              <a:t>分时调度策略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2</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SCHED_FIFO</a:t>
            </a:r>
            <a:r>
              <a:rPr lang="zh-CN" altLang="en-US" sz="2000" dirty="0">
                <a:solidFill>
                  <a:srgbClr val="FF0000"/>
                </a:solidFill>
                <a:latin typeface="微软雅黑" panose="020B0503020204020204" pitchFamily="34" charset="-122"/>
                <a:ea typeface="微软雅黑" panose="020B0503020204020204" pitchFamily="34" charset="-122"/>
              </a:rPr>
              <a:t>实时调度策略（先到先服务）</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3</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SCHED_RR</a:t>
            </a:r>
            <a:r>
              <a:rPr lang="zh-CN" altLang="en-US" sz="2000" dirty="0">
                <a:solidFill>
                  <a:srgbClr val="FF0000"/>
                </a:solidFill>
                <a:latin typeface="微软雅黑" panose="020B0503020204020204" pitchFamily="34" charset="-122"/>
                <a:ea typeface="微软雅黑" panose="020B0503020204020204" pitchFamily="34" charset="-122"/>
              </a:rPr>
              <a:t>实时调度策略（时间片轮转）</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实时进程将得到优先调用，实时进程根据实时优先级决定调度权值。实时进程优先级静态设定，且始终大于普通进程优先级。</a:t>
            </a:r>
            <a:r>
              <a:rPr lang="en-US" altLang="zh-CN" sz="2000" dirty="0">
                <a:solidFill>
                  <a:srgbClr val="002060"/>
                </a:solidFill>
                <a:latin typeface="微软雅黑" panose="020B0503020204020204" pitchFamily="34" charset="-122"/>
                <a:ea typeface="微软雅黑" panose="020B0503020204020204" pitchFamily="34" charset="-122"/>
              </a:rPr>
              <a:t>SCHED_FIFO</a:t>
            </a: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SCHED_RR</a:t>
            </a:r>
            <a:r>
              <a:rPr lang="zh-CN" altLang="en-US" sz="2000" dirty="0">
                <a:solidFill>
                  <a:srgbClr val="002060"/>
                </a:solidFill>
                <a:latin typeface="微软雅黑" panose="020B0503020204020204" pitchFamily="34" charset="-122"/>
                <a:ea typeface="微软雅黑" panose="020B0503020204020204" pitchFamily="34" charset="-122"/>
              </a:rPr>
              <a:t>优先级高于所有</a:t>
            </a:r>
            <a:r>
              <a:rPr lang="en-US" altLang="zh-CN" sz="2000" dirty="0">
                <a:solidFill>
                  <a:srgbClr val="002060"/>
                </a:solidFill>
                <a:latin typeface="微软雅黑" panose="020B0503020204020204" pitchFamily="34" charset="-122"/>
                <a:ea typeface="微软雅黑" panose="020B0503020204020204" pitchFamily="34" charset="-122"/>
              </a:rPr>
              <a:t>SCHED_NORMAL</a:t>
            </a:r>
            <a:r>
              <a:rPr lang="zh-CN" altLang="en-US" sz="2000" dirty="0">
                <a:solidFill>
                  <a:srgbClr val="002060"/>
                </a:solidFill>
                <a:latin typeface="微软雅黑" panose="020B0503020204020204" pitchFamily="34" charset="-122"/>
                <a:ea typeface="微软雅黑" panose="020B0503020204020204" pitchFamily="34" charset="-122"/>
              </a:rPr>
              <a:t>的进程，只要他们能够运行，在运行完之前，所有</a:t>
            </a:r>
            <a:r>
              <a:rPr lang="en-US" altLang="zh-CN" sz="2000" dirty="0">
                <a:solidFill>
                  <a:srgbClr val="002060"/>
                </a:solidFill>
                <a:latin typeface="微软雅黑" panose="020B0503020204020204" pitchFamily="34" charset="-122"/>
                <a:ea typeface="微软雅黑" panose="020B0503020204020204" pitchFamily="34" charset="-122"/>
              </a:rPr>
              <a:t>SCHED_NORMAL</a:t>
            </a: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的进程的都没有得到执行的机会。</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39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577937"/>
          </a:xfrm>
          <a:prstGeom prst="rect">
            <a:avLst/>
          </a:prstGeom>
        </p:spPr>
        <p:txBody>
          <a:bodyPr wrap="square">
            <a:spAutoFit/>
          </a:bodyPr>
          <a:lstStyle/>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SHCED_RR</a:t>
            </a:r>
            <a:r>
              <a:rPr lang="zh-CN" altLang="en-US"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SCHED_FIFO</a:t>
            </a:r>
            <a:r>
              <a:rPr lang="zh-CN" altLang="en-US" sz="2000" dirty="0">
                <a:solidFill>
                  <a:srgbClr val="002060"/>
                </a:solidFill>
                <a:latin typeface="微软雅黑" panose="020B0503020204020204" pitchFamily="34" charset="-122"/>
                <a:ea typeface="微软雅黑" panose="020B0503020204020204" pitchFamily="34" charset="-122"/>
              </a:rPr>
              <a:t>的不同点：</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当采用</a:t>
            </a:r>
            <a:r>
              <a:rPr lang="en-US" altLang="zh-CN" sz="2000" dirty="0">
                <a:solidFill>
                  <a:srgbClr val="FF0000"/>
                </a:solidFill>
                <a:latin typeface="微软雅黑" panose="020B0503020204020204" pitchFamily="34" charset="-122"/>
                <a:ea typeface="微软雅黑" panose="020B0503020204020204" pitchFamily="34" charset="-122"/>
              </a:rPr>
              <a:t>SHCED_RR</a:t>
            </a:r>
            <a:r>
              <a:rPr lang="zh-CN" altLang="en-US" sz="2000" dirty="0">
                <a:solidFill>
                  <a:srgbClr val="FF0000"/>
                </a:solidFill>
                <a:latin typeface="微软雅黑" panose="020B0503020204020204" pitchFamily="34" charset="-122"/>
                <a:ea typeface="微软雅黑" panose="020B0503020204020204" pitchFamily="34" charset="-122"/>
              </a:rPr>
              <a:t>策略的进程的时间片用完，系统将重新分配时间片，并置于就绪队列尾。放在队列尾保证了所有具有相同优先级的</a:t>
            </a:r>
            <a:r>
              <a:rPr lang="en-US" altLang="zh-CN" sz="2000" dirty="0">
                <a:solidFill>
                  <a:srgbClr val="FF0000"/>
                </a:solidFill>
                <a:latin typeface="微软雅黑" panose="020B0503020204020204" pitchFamily="34" charset="-122"/>
                <a:ea typeface="微软雅黑" panose="020B0503020204020204" pitchFamily="34" charset="-122"/>
              </a:rPr>
              <a:t>RR</a:t>
            </a:r>
            <a:r>
              <a:rPr lang="zh-CN" altLang="en-US" sz="2000" dirty="0">
                <a:solidFill>
                  <a:srgbClr val="FF0000"/>
                </a:solidFill>
                <a:latin typeface="微软雅黑" panose="020B0503020204020204" pitchFamily="34" charset="-122"/>
                <a:ea typeface="微软雅黑" panose="020B0503020204020204" pitchFamily="34" charset="-122"/>
              </a:rPr>
              <a:t>任务的调度公平。     </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SCHED_FIFO</a:t>
            </a:r>
            <a:r>
              <a:rPr lang="zh-CN" altLang="en-US" sz="2000" dirty="0">
                <a:solidFill>
                  <a:srgbClr val="FF0000"/>
                </a:solidFill>
                <a:latin typeface="微软雅黑" panose="020B0503020204020204" pitchFamily="34" charset="-122"/>
                <a:ea typeface="微软雅黑" panose="020B0503020204020204" pitchFamily="34" charset="-122"/>
              </a:rPr>
              <a:t>一旦占用</a:t>
            </a:r>
            <a:r>
              <a:rPr lang="en-US" altLang="zh-CN" sz="2000" dirty="0" err="1">
                <a:solidFill>
                  <a:srgbClr val="FF0000"/>
                </a:solidFill>
                <a:latin typeface="微软雅黑" panose="020B0503020204020204" pitchFamily="34" charset="-122"/>
                <a:ea typeface="微软雅黑" panose="020B0503020204020204" pitchFamily="34" charset="-122"/>
              </a:rPr>
              <a:t>cpu</a:t>
            </a:r>
            <a:r>
              <a:rPr lang="zh-CN" altLang="en-US" sz="2000" dirty="0">
                <a:solidFill>
                  <a:srgbClr val="FF0000"/>
                </a:solidFill>
                <a:latin typeface="微软雅黑" panose="020B0503020204020204" pitchFamily="34" charset="-122"/>
                <a:ea typeface="微软雅黑" panose="020B0503020204020204" pitchFamily="34" charset="-122"/>
              </a:rPr>
              <a:t>则一直运行。直到有更高优先级任务到达或自己放弃。</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如果有相同优先级的实时进程（根据优先级计算的调度权值是一样的）已经准备好，</a:t>
            </a:r>
            <a:r>
              <a:rPr lang="en-US" altLang="zh-CN" sz="2000" dirty="0">
                <a:solidFill>
                  <a:srgbClr val="FF0000"/>
                </a:solidFill>
                <a:latin typeface="微软雅黑" panose="020B0503020204020204" pitchFamily="34" charset="-122"/>
                <a:ea typeface="微软雅黑" panose="020B0503020204020204" pitchFamily="34" charset="-122"/>
              </a:rPr>
              <a:t>FIFO</a:t>
            </a:r>
            <a:r>
              <a:rPr lang="zh-CN" altLang="en-US" sz="2000" dirty="0">
                <a:solidFill>
                  <a:srgbClr val="FF0000"/>
                </a:solidFill>
                <a:latin typeface="微软雅黑" panose="020B0503020204020204" pitchFamily="34" charset="-122"/>
                <a:ea typeface="微软雅黑" panose="020B0503020204020204" pitchFamily="34" charset="-122"/>
              </a:rPr>
              <a:t>时必须等待该进程主动放弃后才可以运行这个优先级相同的任务。而</a:t>
            </a:r>
            <a:r>
              <a:rPr lang="en-US" altLang="zh-CN" sz="2000" dirty="0">
                <a:solidFill>
                  <a:srgbClr val="FF0000"/>
                </a:solidFill>
                <a:latin typeface="微软雅黑" panose="020B0503020204020204" pitchFamily="34" charset="-122"/>
                <a:ea typeface="微软雅黑" panose="020B0503020204020204" pitchFamily="34" charset="-122"/>
              </a:rPr>
              <a:t>RR</a:t>
            </a:r>
            <a:r>
              <a:rPr lang="zh-CN" altLang="en-US" sz="2000" dirty="0">
                <a:solidFill>
                  <a:srgbClr val="FF0000"/>
                </a:solidFill>
                <a:latin typeface="微软雅黑" panose="020B0503020204020204" pitchFamily="34" charset="-122"/>
                <a:ea typeface="微软雅黑" panose="020B0503020204020204" pitchFamily="34" charset="-122"/>
              </a:rPr>
              <a:t>可以让每个任务都执行一段时间。</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SHCED_RR</a:t>
            </a:r>
            <a:r>
              <a:rPr lang="zh-CN" altLang="en-US"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SCHED_FIFO</a:t>
            </a:r>
            <a:r>
              <a:rPr lang="zh-CN" altLang="en-US" sz="2000" dirty="0">
                <a:solidFill>
                  <a:srgbClr val="002060"/>
                </a:solidFill>
                <a:latin typeface="微软雅黑" panose="020B0503020204020204" pitchFamily="34" charset="-122"/>
                <a:ea typeface="微软雅黑" panose="020B0503020204020204" pitchFamily="34" charset="-122"/>
              </a:rPr>
              <a:t>的不同点：</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RR</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FIFO</a:t>
            </a:r>
            <a:r>
              <a:rPr lang="zh-CN" altLang="en-US" sz="2000" dirty="0">
                <a:solidFill>
                  <a:srgbClr val="FF0000"/>
                </a:solidFill>
                <a:latin typeface="微软雅黑" panose="020B0503020204020204" pitchFamily="34" charset="-122"/>
                <a:ea typeface="微软雅黑" panose="020B0503020204020204" pitchFamily="34" charset="-122"/>
              </a:rPr>
              <a:t>都只用于实时任务。</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创建时优先级大于</a:t>
            </a:r>
            <a:r>
              <a:rPr lang="en-US" altLang="zh-CN" sz="2000" dirty="0">
                <a:solidFill>
                  <a:srgbClr val="FF0000"/>
                </a:solidFill>
                <a:latin typeface="微软雅黑" panose="020B0503020204020204" pitchFamily="34" charset="-122"/>
                <a:ea typeface="微软雅黑" panose="020B0503020204020204" pitchFamily="34" charset="-122"/>
              </a:rPr>
              <a:t>0(1-99)</a:t>
            </a:r>
            <a:r>
              <a:rPr lang="zh-CN" altLang="en-US"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按照可抢占优先级调度算法进行。</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就绪态的实时任务立即抢占非实时任务。</a:t>
            </a:r>
          </a:p>
        </p:txBody>
      </p:sp>
    </p:spTree>
    <p:extLst>
      <p:ext uri="{BB962C8B-B14F-4D97-AF65-F5344CB8AC3E}">
        <p14:creationId xmlns:p14="http://schemas.microsoft.com/office/powerpoint/2010/main" val="128949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3823611"/>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二、</a:t>
            </a:r>
            <a:r>
              <a:rPr lang="en-US" altLang="zh-CN" sz="2400" dirty="0">
                <a:solidFill>
                  <a:srgbClr val="34A509"/>
                </a:solidFill>
                <a:latin typeface="微软雅黑" panose="020B0503020204020204" pitchFamily="34" charset="-122"/>
                <a:ea typeface="微软雅黑" panose="020B0503020204020204" pitchFamily="34" charset="-122"/>
              </a:rPr>
              <a:t>CFS</a:t>
            </a:r>
            <a:r>
              <a:rPr lang="zh-CN" altLang="en-US" sz="2400" dirty="0">
                <a:solidFill>
                  <a:srgbClr val="34A509"/>
                </a:solidFill>
                <a:latin typeface="微软雅黑" panose="020B0503020204020204" pitchFamily="34" charset="-122"/>
                <a:ea typeface="微软雅黑" panose="020B0503020204020204" pitchFamily="34" charset="-122"/>
              </a:rPr>
              <a:t>调度算法：</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  CFS</a:t>
            </a:r>
            <a:r>
              <a:rPr lang="zh-CN" altLang="en-US" sz="2000" dirty="0">
                <a:solidFill>
                  <a:srgbClr val="FF0000"/>
                </a:solidFill>
                <a:latin typeface="微软雅黑" panose="020B0503020204020204" pitchFamily="34" charset="-122"/>
                <a:ea typeface="微软雅黑" panose="020B0503020204020204" pitchFamily="34" charset="-122"/>
              </a:rPr>
              <a:t>是完全公平调度算法，其基本原理是基于权重的动态优先级调度算法。</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CFS</a:t>
            </a:r>
            <a:r>
              <a:rPr lang="zh-CN" altLang="en-US" sz="2000" dirty="0">
                <a:solidFill>
                  <a:srgbClr val="FF0000"/>
                </a:solidFill>
                <a:latin typeface="微软雅黑" panose="020B0503020204020204" pitchFamily="34" charset="-122"/>
                <a:ea typeface="微软雅黑" panose="020B0503020204020204" pitchFamily="34" charset="-122"/>
              </a:rPr>
              <a:t>定义了一种新的模型，它给</a:t>
            </a:r>
            <a:r>
              <a:rPr lang="en-US" altLang="zh-CN" sz="2000" dirty="0" err="1">
                <a:solidFill>
                  <a:srgbClr val="FF0000"/>
                </a:solidFill>
                <a:latin typeface="微软雅黑" panose="020B0503020204020204" pitchFamily="34" charset="-122"/>
                <a:ea typeface="微软雅黑" panose="020B0503020204020204" pitchFamily="34" charset="-122"/>
              </a:rPr>
              <a:t>cfs_rq</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cfs</a:t>
            </a:r>
            <a:r>
              <a:rPr lang="zh-CN" altLang="en-US" sz="2000" dirty="0">
                <a:solidFill>
                  <a:srgbClr val="FF0000"/>
                </a:solidFill>
                <a:latin typeface="微软雅黑" panose="020B0503020204020204" pitchFamily="34" charset="-122"/>
                <a:ea typeface="微软雅黑" panose="020B0503020204020204" pitchFamily="34" charset="-122"/>
              </a:rPr>
              <a:t>的</a:t>
            </a:r>
            <a:r>
              <a:rPr lang="en-US" altLang="zh-CN" sz="2000" dirty="0">
                <a:solidFill>
                  <a:srgbClr val="FF0000"/>
                </a:solidFill>
                <a:latin typeface="微软雅黑" panose="020B0503020204020204" pitchFamily="34" charset="-122"/>
                <a:ea typeface="微软雅黑" panose="020B0503020204020204" pitchFamily="34" charset="-122"/>
              </a:rPr>
              <a:t>run queue</a:t>
            </a:r>
            <a:r>
              <a:rPr lang="zh-CN" altLang="en-US" sz="2000" dirty="0">
                <a:solidFill>
                  <a:srgbClr val="FF0000"/>
                </a:solidFill>
                <a:latin typeface="微软雅黑" panose="020B0503020204020204" pitchFamily="34" charset="-122"/>
                <a:ea typeface="微软雅黑" panose="020B0503020204020204" pitchFamily="34" charset="-122"/>
              </a:rPr>
              <a:t>）中的每一个进程安排一个虚拟时钟，</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。如果一个进程得以执行，随着时间的增长，其</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将不断增大。没有得到执行的进程</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不变。</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调度器总是选择</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跑得最慢的那个进程来执行。这就是所谓的“完全公平”。为了区别不同优先级的进程，优先级高的进程</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增长得慢，以至于它可能得到更多的运行机会。</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432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654608"/>
          </a:xfrm>
          <a:prstGeom prst="rect">
            <a:avLst/>
          </a:prstGeom>
        </p:spPr>
        <p:txBody>
          <a:bodyPr wrap="square">
            <a:spAutoFit/>
          </a:bodyPr>
          <a:lstStyle/>
          <a:p>
            <a:pPr>
              <a:lnSpc>
                <a:spcPct val="150000"/>
              </a:lnSpc>
            </a:pPr>
            <a:r>
              <a:rPr lang="zh-CN" altLang="en-US" sz="2000" dirty="0">
                <a:solidFill>
                  <a:srgbClr val="34A509"/>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每个进程都有一个</a:t>
            </a:r>
            <a:r>
              <a:rPr lang="en-US" altLang="zh-CN" sz="2000" dirty="0">
                <a:solidFill>
                  <a:srgbClr val="FF0000"/>
                </a:solidFill>
                <a:latin typeface="微软雅黑" panose="020B0503020204020204" pitchFamily="34" charset="-122"/>
                <a:ea typeface="微软雅黑" panose="020B0503020204020204" pitchFamily="34" charset="-122"/>
              </a:rPr>
              <a:t>nice</a:t>
            </a:r>
            <a:r>
              <a:rPr lang="zh-CN" altLang="en-US" sz="2000" dirty="0">
                <a:solidFill>
                  <a:srgbClr val="FF0000"/>
                </a:solidFill>
                <a:latin typeface="微软雅黑" panose="020B0503020204020204" pitchFamily="34" charset="-122"/>
                <a:ea typeface="微软雅黑" panose="020B0503020204020204" pitchFamily="34" charset="-122"/>
              </a:rPr>
              <a:t>值</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表示其静态优先级</a:t>
            </a:r>
            <a:r>
              <a:rPr lang="en-US" altLang="zh-CN" sz="2000" dirty="0">
                <a:solidFill>
                  <a:srgbClr val="FF0000"/>
                </a:solidFill>
                <a:latin typeface="微软雅黑" panose="020B0503020204020204" pitchFamily="34" charset="-122"/>
                <a:ea typeface="微软雅黑" panose="020B0503020204020204" pitchFamily="34" charset="-122"/>
              </a:rPr>
              <a:t>, nice</a:t>
            </a:r>
            <a:r>
              <a:rPr lang="zh-CN" altLang="en-US" sz="2000" dirty="0">
                <a:solidFill>
                  <a:srgbClr val="FF0000"/>
                </a:solidFill>
                <a:latin typeface="微软雅黑" panose="020B0503020204020204" pitchFamily="34" charset="-122"/>
                <a:ea typeface="微软雅黑" panose="020B0503020204020204" pitchFamily="34" charset="-122"/>
              </a:rPr>
              <a:t>值和进程的权重存在如下关系</a:t>
            </a:r>
            <a:r>
              <a:rPr lang="en-US" altLang="zh-CN"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static const int </a:t>
            </a:r>
            <a:r>
              <a:rPr lang="en-US" altLang="zh-CN" sz="2000" dirty="0" err="1">
                <a:solidFill>
                  <a:srgbClr val="FF0000"/>
                </a:solidFill>
                <a:latin typeface="微软雅黑" panose="020B0503020204020204" pitchFamily="34" charset="-122"/>
                <a:ea typeface="微软雅黑" panose="020B0503020204020204" pitchFamily="34" charset="-122"/>
              </a:rPr>
              <a:t>prio_to_weight</a:t>
            </a:r>
            <a:r>
              <a:rPr lang="en-US" altLang="zh-CN" sz="2000" dirty="0">
                <a:solidFill>
                  <a:srgbClr val="FF0000"/>
                </a:solidFill>
                <a:latin typeface="微软雅黑" panose="020B0503020204020204" pitchFamily="34" charset="-122"/>
                <a:ea typeface="微软雅黑" panose="020B0503020204020204" pitchFamily="34" charset="-122"/>
              </a:rPr>
              <a:t>[40] =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-20 */     88761,     71755,     56483,     46273,     36291,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-15 */     29154,     23254,     18705,     14949,     11916,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-10 */      9548,      7620,      6100,      4904,      3906,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-5 */    3121,      2501,      1991,      1586,      1277,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0 */      1024,       820,       655,       526,       423,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5 */       335,       272,       215,       172,       137,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10 */       110,        87,        70,        56,        45,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  15 */        36,        29,        23,        18,        15,};</a:t>
            </a:r>
          </a:p>
        </p:txBody>
      </p:sp>
    </p:spTree>
    <p:extLst>
      <p:ext uri="{BB962C8B-B14F-4D97-AF65-F5344CB8AC3E}">
        <p14:creationId xmlns:p14="http://schemas.microsoft.com/office/powerpoint/2010/main" val="344948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192943"/>
          </a:xfrm>
          <a:prstGeom prst="rect">
            <a:avLst/>
          </a:prstGeom>
        </p:spPr>
        <p:txBody>
          <a:bodyPr wrap="square">
            <a:spAutoFit/>
          </a:bodyPr>
          <a:lstStyle/>
          <a:p>
            <a:pPr>
              <a:lnSpc>
                <a:spcPct val="150000"/>
              </a:lnSpc>
            </a:pPr>
            <a:r>
              <a:rPr lang="zh-CN" altLang="en-US" sz="2000" dirty="0">
                <a:solidFill>
                  <a:srgbClr val="34A509"/>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CFS</a:t>
            </a:r>
            <a:r>
              <a:rPr lang="zh-CN" altLang="en-US" sz="2000" dirty="0">
                <a:solidFill>
                  <a:srgbClr val="FF0000"/>
                </a:solidFill>
                <a:latin typeface="微软雅黑" panose="020B0503020204020204" pitchFamily="34" charset="-122"/>
                <a:ea typeface="微软雅黑" panose="020B0503020204020204" pitchFamily="34" charset="-122"/>
              </a:rPr>
              <a:t>调度器的一个调度周期值是固定的</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由</a:t>
            </a:r>
            <a:r>
              <a:rPr lang="en-US" altLang="zh-CN" sz="2000" dirty="0" err="1">
                <a:solidFill>
                  <a:srgbClr val="FF0000"/>
                </a:solidFill>
                <a:latin typeface="微软雅黑" panose="020B0503020204020204" pitchFamily="34" charset="-122"/>
                <a:ea typeface="微软雅黑" panose="020B0503020204020204" pitchFamily="34" charset="-122"/>
              </a:rPr>
              <a:t>sysctl_sched_latency</a:t>
            </a:r>
            <a:r>
              <a:rPr lang="zh-CN" altLang="en-US" sz="2000" dirty="0">
                <a:solidFill>
                  <a:srgbClr val="FF0000"/>
                </a:solidFill>
                <a:latin typeface="微软雅黑" panose="020B0503020204020204" pitchFamily="34" charset="-122"/>
                <a:ea typeface="微软雅黑" panose="020B0503020204020204" pitchFamily="34" charset="-122"/>
              </a:rPr>
              <a:t>变量保存。与队列的进程总数相关，直接影响响应速度和系统效率。</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一个进程在一个调度周期中的运行时间为</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分配给进程的运行时间 </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调度周期 * 进程权重 </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所有进程权重之和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可以看到</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进程的权重越大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分到的运行时间越多</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一个进程的实际运行时间和虚拟运行时间之间的关系为</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err="1">
                <a:solidFill>
                  <a:srgbClr val="002060"/>
                </a:solidFill>
                <a:latin typeface="微软雅黑" panose="020B0503020204020204" pitchFamily="34" charset="-122"/>
                <a:ea typeface="微软雅黑" panose="020B0503020204020204" pitchFamily="34" charset="-122"/>
              </a:rPr>
              <a:t>vruntime</a:t>
            </a:r>
            <a:r>
              <a:rPr lang="en-US" altLang="zh-CN" sz="2000" dirty="0">
                <a:solidFill>
                  <a:srgbClr val="002060"/>
                </a:solidFill>
                <a:latin typeface="微软雅黑" panose="020B0503020204020204" pitchFamily="34" charset="-122"/>
                <a:ea typeface="微软雅黑" panose="020B0503020204020204" pitchFamily="34" charset="-122"/>
              </a:rPr>
              <a:t> = </a:t>
            </a:r>
            <a:r>
              <a:rPr lang="zh-CN" altLang="en-US" sz="2000" dirty="0">
                <a:solidFill>
                  <a:srgbClr val="002060"/>
                </a:solidFill>
                <a:latin typeface="微软雅黑" panose="020B0503020204020204" pitchFamily="34" charset="-122"/>
                <a:ea typeface="微软雅黑" panose="020B0503020204020204" pitchFamily="34" charset="-122"/>
              </a:rPr>
              <a:t>实际运行时间 * </a:t>
            </a:r>
            <a:r>
              <a:rPr lang="en-US" altLang="zh-CN" sz="2000" dirty="0">
                <a:solidFill>
                  <a:srgbClr val="002060"/>
                </a:solidFill>
                <a:latin typeface="微软雅黑" panose="020B0503020204020204" pitchFamily="34" charset="-122"/>
                <a:ea typeface="微软雅黑" panose="020B0503020204020204" pitchFamily="34" charset="-122"/>
              </a:rPr>
              <a:t>NICE_0_LOAD / </a:t>
            </a:r>
            <a:r>
              <a:rPr lang="zh-CN" altLang="en-US" sz="2000" dirty="0">
                <a:solidFill>
                  <a:srgbClr val="002060"/>
                </a:solidFill>
                <a:latin typeface="微软雅黑" panose="020B0503020204020204" pitchFamily="34" charset="-122"/>
                <a:ea typeface="微软雅黑" panose="020B0503020204020204" pitchFamily="34" charset="-122"/>
              </a:rPr>
              <a:t>进程权重         </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 </a:t>
            </a:r>
            <a:r>
              <a:rPr lang="zh-CN" altLang="en-US" sz="2000" dirty="0">
                <a:solidFill>
                  <a:srgbClr val="002060"/>
                </a:solidFill>
                <a:latin typeface="微软雅黑" panose="020B0503020204020204" pitchFamily="34" charset="-122"/>
                <a:ea typeface="微软雅黑" panose="020B0503020204020204" pitchFamily="34" charset="-122"/>
              </a:rPr>
              <a:t>实际运行时间 * </a:t>
            </a:r>
            <a:r>
              <a:rPr lang="en-US" altLang="zh-CN" sz="2000" dirty="0">
                <a:solidFill>
                  <a:srgbClr val="002060"/>
                </a:solidFill>
                <a:latin typeface="微软雅黑" panose="020B0503020204020204" pitchFamily="34" charset="-122"/>
                <a:ea typeface="微软雅黑" panose="020B0503020204020204" pitchFamily="34" charset="-122"/>
              </a:rPr>
              <a:t>1024 / </a:t>
            </a:r>
            <a:r>
              <a:rPr lang="zh-CN" altLang="en-US" sz="2000" dirty="0">
                <a:solidFill>
                  <a:srgbClr val="002060"/>
                </a:solidFill>
                <a:latin typeface="微软雅黑" panose="020B0503020204020204" pitchFamily="34" charset="-122"/>
                <a:ea typeface="微软雅黑" panose="020B0503020204020204" pitchFamily="34" charset="-122"/>
              </a:rPr>
              <a:t>进程权重</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NICE_0_LOAD = 1024, </a:t>
            </a:r>
            <a:r>
              <a:rPr lang="zh-CN" altLang="en-US" sz="2000" dirty="0">
                <a:solidFill>
                  <a:srgbClr val="002060"/>
                </a:solidFill>
                <a:latin typeface="微软雅黑" panose="020B0503020204020204" pitchFamily="34" charset="-122"/>
                <a:ea typeface="微软雅黑" panose="020B0503020204020204" pitchFamily="34" charset="-122"/>
              </a:rPr>
              <a:t>表示</a:t>
            </a:r>
            <a:r>
              <a:rPr lang="en-US" altLang="zh-CN" sz="2000" dirty="0">
                <a:solidFill>
                  <a:srgbClr val="002060"/>
                </a:solidFill>
                <a:latin typeface="微软雅黑" panose="020B0503020204020204" pitchFamily="34" charset="-122"/>
                <a:ea typeface="微软雅黑" panose="020B0503020204020204" pitchFamily="34" charset="-122"/>
              </a:rPr>
              <a:t>nice</a:t>
            </a:r>
            <a:r>
              <a:rPr lang="zh-CN" altLang="en-US" sz="2000" dirty="0">
                <a:solidFill>
                  <a:srgbClr val="002060"/>
                </a:solidFill>
                <a:latin typeface="微软雅黑" panose="020B0503020204020204" pitchFamily="34" charset="-122"/>
                <a:ea typeface="微软雅黑" panose="020B0503020204020204" pitchFamily="34" charset="-122"/>
              </a:rPr>
              <a:t>值为</a:t>
            </a:r>
            <a:r>
              <a:rPr lang="en-US" altLang="zh-CN" sz="2000" dirty="0">
                <a:solidFill>
                  <a:srgbClr val="002060"/>
                </a:solidFill>
                <a:latin typeface="微软雅黑" panose="020B0503020204020204" pitchFamily="34" charset="-122"/>
                <a:ea typeface="微软雅黑" panose="020B0503020204020204" pitchFamily="34" charset="-122"/>
              </a:rPr>
              <a:t>0</a:t>
            </a:r>
            <a:r>
              <a:rPr lang="zh-CN" altLang="en-US" sz="2000" dirty="0">
                <a:solidFill>
                  <a:srgbClr val="002060"/>
                </a:solidFill>
                <a:latin typeface="微软雅黑" panose="020B0503020204020204" pitchFamily="34" charset="-122"/>
                <a:ea typeface="微软雅黑" panose="020B0503020204020204" pitchFamily="34" charset="-122"/>
              </a:rPr>
              <a:t>的进程权重</a:t>
            </a:r>
          </a:p>
        </p:txBody>
      </p:sp>
    </p:spTree>
    <p:extLst>
      <p:ext uri="{BB962C8B-B14F-4D97-AF65-F5344CB8AC3E}">
        <p14:creationId xmlns:p14="http://schemas.microsoft.com/office/powerpoint/2010/main" val="234063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6131935"/>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几个重要的结构</a:t>
            </a:r>
            <a:r>
              <a:rPr lang="en-US" altLang="zh-CN" sz="2400" dirty="0">
                <a:solidFill>
                  <a:srgbClr val="34A509"/>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&lt;</a:t>
            </a:r>
            <a:r>
              <a:rPr lang="zh-CN" altLang="en-US" sz="2000" dirty="0">
                <a:solidFill>
                  <a:srgbClr val="002060"/>
                </a:solidFill>
                <a:latin typeface="微软雅黑" panose="020B0503020204020204" pitchFamily="34" charset="-122"/>
                <a:ea typeface="微软雅黑" panose="020B0503020204020204" pitchFamily="34" charset="-122"/>
              </a:rPr>
              <a:t>完全公平运行队列</a:t>
            </a:r>
            <a:r>
              <a:rPr lang="en-US" altLang="zh-CN" sz="2000" dirty="0">
                <a:solidFill>
                  <a:srgbClr val="002060"/>
                </a:solidFill>
                <a:latin typeface="微软雅黑" panose="020B0503020204020204" pitchFamily="34" charset="-122"/>
                <a:ea typeface="微软雅黑" panose="020B0503020204020204" pitchFamily="34" charset="-122"/>
              </a:rPr>
              <a:t>&gt;: </a:t>
            </a:r>
            <a:r>
              <a:rPr lang="zh-CN" altLang="en-US" sz="2000" dirty="0">
                <a:solidFill>
                  <a:srgbClr val="002060"/>
                </a:solidFill>
                <a:latin typeface="微软雅黑" panose="020B0503020204020204" pitchFamily="34" charset="-122"/>
                <a:ea typeface="微软雅黑" panose="020B0503020204020204" pitchFamily="34" charset="-122"/>
              </a:rPr>
              <a:t>描述运行在同一个</a:t>
            </a:r>
            <a:r>
              <a:rPr lang="en-US" altLang="zh-CN" sz="2000" dirty="0" err="1">
                <a:solidFill>
                  <a:srgbClr val="002060"/>
                </a:solidFill>
                <a:latin typeface="微软雅黑" panose="020B0503020204020204" pitchFamily="34" charset="-122"/>
                <a:ea typeface="微软雅黑" panose="020B0503020204020204" pitchFamily="34" charset="-122"/>
              </a:rPr>
              <a:t>cpu</a:t>
            </a:r>
            <a:r>
              <a:rPr lang="zh-CN" altLang="en-US" sz="2000" dirty="0">
                <a:solidFill>
                  <a:srgbClr val="002060"/>
                </a:solidFill>
                <a:latin typeface="微软雅黑" panose="020B0503020204020204" pitchFamily="34" charset="-122"/>
                <a:ea typeface="微软雅黑" panose="020B0503020204020204" pitchFamily="34" charset="-122"/>
              </a:rPr>
              <a:t>上的处于</a:t>
            </a:r>
            <a:r>
              <a:rPr lang="en-US" altLang="zh-CN" sz="2000" dirty="0">
                <a:solidFill>
                  <a:srgbClr val="002060"/>
                </a:solidFill>
                <a:latin typeface="微软雅黑" panose="020B0503020204020204" pitchFamily="34" charset="-122"/>
                <a:ea typeface="微软雅黑" panose="020B0503020204020204" pitchFamily="34" charset="-122"/>
              </a:rPr>
              <a:t>TASK_RUNNING</a:t>
            </a:r>
            <a:r>
              <a:rPr lang="zh-CN" altLang="en-US" sz="2000" dirty="0">
                <a:solidFill>
                  <a:srgbClr val="002060"/>
                </a:solidFill>
                <a:latin typeface="微软雅黑" panose="020B0503020204020204" pitchFamily="34" charset="-122"/>
                <a:ea typeface="微软雅黑" panose="020B0503020204020204" pitchFamily="34" charset="-122"/>
              </a:rPr>
              <a:t>状态的普通进程的各种运行信息</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struct </a:t>
            </a:r>
            <a:r>
              <a:rPr lang="en-US" altLang="zh-CN" sz="2000" dirty="0" err="1">
                <a:solidFill>
                  <a:srgbClr val="FF0000"/>
                </a:solidFill>
                <a:latin typeface="微软雅黑" panose="020B0503020204020204" pitchFamily="34" charset="-122"/>
                <a:ea typeface="微软雅黑" panose="020B0503020204020204" pitchFamily="34" charset="-122"/>
              </a:rPr>
              <a:t>cfs_rq</a:t>
            </a:r>
            <a:r>
              <a:rPr lang="en-US" altLang="zh-CN" sz="2000" dirty="0">
                <a:solidFill>
                  <a:srgbClr val="FF0000"/>
                </a:solidFill>
                <a:latin typeface="微软雅黑" panose="020B0503020204020204" pitchFamily="34" charset="-122"/>
                <a:ea typeface="微软雅黑" panose="020B0503020204020204" pitchFamily="34" charset="-122"/>
              </a:rPr>
              <a:t> {    struct </a:t>
            </a:r>
            <a:r>
              <a:rPr lang="en-US" altLang="zh-CN" sz="2000" dirty="0" err="1">
                <a:solidFill>
                  <a:srgbClr val="FF0000"/>
                </a:solidFill>
                <a:latin typeface="微软雅黑" panose="020B0503020204020204" pitchFamily="34" charset="-122"/>
                <a:ea typeface="微软雅黑" panose="020B0503020204020204" pitchFamily="34" charset="-122"/>
              </a:rPr>
              <a:t>load_weight</a:t>
            </a:r>
            <a:r>
              <a:rPr lang="en-US" altLang="zh-CN" sz="2000" dirty="0">
                <a:solidFill>
                  <a:srgbClr val="FF0000"/>
                </a:solidFill>
                <a:latin typeface="微软雅黑" panose="020B0503020204020204" pitchFamily="34" charset="-122"/>
                <a:ea typeface="微软雅黑" panose="020B0503020204020204" pitchFamily="34" charset="-122"/>
              </a:rPr>
              <a:t> load;  //</a:t>
            </a:r>
            <a:r>
              <a:rPr lang="zh-CN" altLang="en-US" sz="2000" dirty="0">
                <a:solidFill>
                  <a:srgbClr val="FF0000"/>
                </a:solidFill>
                <a:latin typeface="微软雅黑" panose="020B0503020204020204" pitchFamily="34" charset="-122"/>
                <a:ea typeface="微软雅黑" panose="020B0503020204020204" pitchFamily="34" charset="-122"/>
              </a:rPr>
              <a:t>运行队列总的进程权重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unsigned int </a:t>
            </a:r>
            <a:r>
              <a:rPr lang="en-US" altLang="zh-CN" sz="2000" dirty="0" err="1">
                <a:solidFill>
                  <a:srgbClr val="FF0000"/>
                </a:solidFill>
                <a:latin typeface="微软雅黑" panose="020B0503020204020204" pitchFamily="34" charset="-122"/>
                <a:ea typeface="微软雅黑" panose="020B0503020204020204" pitchFamily="34" charset="-122"/>
              </a:rPr>
              <a:t>nr_running</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h_nr_running</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进程的个数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u64 </a:t>
            </a:r>
            <a:r>
              <a:rPr lang="en-US" altLang="zh-CN" sz="2000" dirty="0" err="1">
                <a:solidFill>
                  <a:srgbClr val="FF0000"/>
                </a:solidFill>
                <a:latin typeface="微软雅黑" panose="020B0503020204020204" pitchFamily="34" charset="-122"/>
                <a:ea typeface="微软雅黑" panose="020B0503020204020204" pitchFamily="34" charset="-122"/>
              </a:rPr>
              <a:t>exec_clock</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运行的时钟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u64 </a:t>
            </a:r>
            <a:r>
              <a:rPr lang="en-US" altLang="zh-CN" sz="2000" dirty="0" err="1">
                <a:solidFill>
                  <a:srgbClr val="FF0000"/>
                </a:solidFill>
                <a:latin typeface="微软雅黑" panose="020B0503020204020204" pitchFamily="34" charset="-122"/>
                <a:ea typeface="微软雅黑" panose="020B0503020204020204" pitchFamily="34" charset="-122"/>
              </a:rPr>
              <a:t>min_vruntime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该</a:t>
            </a:r>
            <a:r>
              <a:rPr lang="en-US" altLang="zh-CN" sz="2000" dirty="0" err="1">
                <a:solidFill>
                  <a:srgbClr val="FF0000"/>
                </a:solidFill>
                <a:latin typeface="微软雅黑" panose="020B0503020204020204" pitchFamily="34" charset="-122"/>
                <a:ea typeface="微软雅黑" panose="020B0503020204020204" pitchFamily="34" charset="-122"/>
              </a:rPr>
              <a:t>cpu</a:t>
            </a:r>
            <a:r>
              <a:rPr lang="zh-CN" altLang="en-US" sz="2000" dirty="0">
                <a:solidFill>
                  <a:srgbClr val="FF0000"/>
                </a:solidFill>
                <a:latin typeface="微软雅黑" panose="020B0503020204020204" pitchFamily="34" charset="-122"/>
                <a:ea typeface="微软雅黑" panose="020B0503020204020204" pitchFamily="34" charset="-122"/>
              </a:rPr>
              <a:t>运行队列的</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推进值</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一般是红黑树中最小的</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值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rb_root</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tasks_timeline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红黑树的根结点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rb_node</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rb_leftmost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指向</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值最小的结点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当前运行进程</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下一个将要调度的进程</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马上要抢占的进程</a:t>
            </a: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sched_entity</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curr</a:t>
            </a:r>
            <a:r>
              <a:rPr lang="en-US" altLang="zh-CN" sz="2000" dirty="0">
                <a:solidFill>
                  <a:srgbClr val="FF0000"/>
                </a:solidFill>
                <a:latin typeface="微软雅黑" panose="020B0503020204020204" pitchFamily="34" charset="-122"/>
                <a:ea typeface="微软雅黑" panose="020B0503020204020204" pitchFamily="34" charset="-122"/>
              </a:rPr>
              <a:t>, *next, *last, *skip;    struct </a:t>
            </a:r>
            <a:r>
              <a:rPr lang="en-US" altLang="zh-CN" sz="2000" dirty="0" err="1">
                <a:solidFill>
                  <a:srgbClr val="FF0000"/>
                </a:solidFill>
                <a:latin typeface="微软雅黑" panose="020B0503020204020204" pitchFamily="34" charset="-122"/>
                <a:ea typeface="微软雅黑" panose="020B0503020204020204" pitchFamily="34" charset="-122"/>
              </a:rPr>
              <a:t>rq</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rq</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系统中有普通进程的运行队列</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实时进程的运行队列</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这些队列都包含在</a:t>
            </a:r>
            <a:r>
              <a:rPr lang="en-US" altLang="zh-CN" sz="2000" dirty="0" err="1">
                <a:solidFill>
                  <a:srgbClr val="FF0000"/>
                </a:solidFill>
                <a:latin typeface="微软雅黑" panose="020B0503020204020204" pitchFamily="34" charset="-122"/>
                <a:ea typeface="微软雅黑" panose="020B0503020204020204" pitchFamily="34" charset="-122"/>
              </a:rPr>
              <a:t>rq</a:t>
            </a:r>
            <a:r>
              <a:rPr lang="zh-CN" altLang="en-US" sz="2000" dirty="0">
                <a:solidFill>
                  <a:srgbClr val="FF0000"/>
                </a:solidFill>
                <a:latin typeface="微软雅黑" panose="020B0503020204020204" pitchFamily="34" charset="-122"/>
                <a:ea typeface="微软雅黑" panose="020B0503020204020204" pitchFamily="34" charset="-122"/>
              </a:rPr>
              <a:t>运行队列中      </a:t>
            </a:r>
            <a:r>
              <a:rPr lang="en-US" altLang="zh-CN" sz="20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7018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6039602"/>
          </a:xfrm>
          <a:prstGeom prst="rect">
            <a:avLst/>
          </a:prstGeom>
        </p:spPr>
        <p:txBody>
          <a:bodyPr wrap="square">
            <a:spAutoFit/>
          </a:bodyPr>
          <a:lstStyle/>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&lt;</a:t>
            </a:r>
            <a:r>
              <a:rPr lang="zh-CN" altLang="en-US" sz="2000" dirty="0">
                <a:solidFill>
                  <a:srgbClr val="002060"/>
                </a:solidFill>
                <a:latin typeface="微软雅黑" panose="020B0503020204020204" pitchFamily="34" charset="-122"/>
                <a:ea typeface="微软雅黑" panose="020B0503020204020204" pitchFamily="34" charset="-122"/>
              </a:rPr>
              <a:t>调度实体</a:t>
            </a:r>
            <a:r>
              <a:rPr lang="en-US" altLang="zh-CN" sz="2000" dirty="0">
                <a:solidFill>
                  <a:srgbClr val="002060"/>
                </a:solidFill>
                <a:latin typeface="微软雅黑" panose="020B0503020204020204" pitchFamily="34" charset="-122"/>
                <a:ea typeface="微软雅黑" panose="020B0503020204020204" pitchFamily="34" charset="-122"/>
              </a:rPr>
              <a:t>&gt;: </a:t>
            </a:r>
            <a:r>
              <a:rPr lang="zh-CN" altLang="en-US" sz="2000" dirty="0">
                <a:solidFill>
                  <a:srgbClr val="002060"/>
                </a:solidFill>
                <a:latin typeface="微软雅黑" panose="020B0503020204020204" pitchFamily="34" charset="-122"/>
                <a:ea typeface="微软雅黑" panose="020B0503020204020204" pitchFamily="34" charset="-122"/>
              </a:rPr>
              <a:t>记录一个进程的运行状态信息</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struct </a:t>
            </a:r>
            <a:r>
              <a:rPr lang="en-US" altLang="zh-CN" sz="2000" dirty="0" err="1">
                <a:solidFill>
                  <a:srgbClr val="FF0000"/>
                </a:solidFill>
                <a:latin typeface="微软雅黑" panose="020B0503020204020204" pitchFamily="34" charset="-122"/>
                <a:ea typeface="微软雅黑" panose="020B0503020204020204" pitchFamily="34" charset="-122"/>
              </a:rPr>
              <a:t>sched_entity</a:t>
            </a:r>
            <a:r>
              <a:rPr lang="en-US" altLang="zh-CN" sz="2000" dirty="0">
                <a:solidFill>
                  <a:srgbClr val="FF0000"/>
                </a:solidFill>
                <a:latin typeface="微软雅黑" panose="020B0503020204020204" pitchFamily="34" charset="-122"/>
                <a:ea typeface="微软雅黑" panose="020B0503020204020204" pitchFamily="34" charset="-122"/>
              </a:rPr>
              <a:t> {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load_weight</a:t>
            </a:r>
            <a:r>
              <a:rPr lang="en-US" altLang="zh-CN" sz="2000" dirty="0">
                <a:solidFill>
                  <a:srgbClr val="FF0000"/>
                </a:solidFill>
                <a:latin typeface="微软雅黑" panose="020B0503020204020204" pitchFamily="34" charset="-122"/>
                <a:ea typeface="微软雅黑" panose="020B0503020204020204" pitchFamily="34" charset="-122"/>
              </a:rPr>
              <a:t>  load; //</a:t>
            </a:r>
            <a:r>
              <a:rPr lang="zh-CN" altLang="en-US" sz="2000" dirty="0">
                <a:solidFill>
                  <a:srgbClr val="FF0000"/>
                </a:solidFill>
                <a:latin typeface="微软雅黑" panose="020B0503020204020204" pitchFamily="34" charset="-122"/>
                <a:ea typeface="微软雅黑" panose="020B0503020204020204" pitchFamily="34" charset="-122"/>
              </a:rPr>
              <a:t>进程的权重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struct </a:t>
            </a:r>
            <a:r>
              <a:rPr lang="en-US" altLang="zh-CN" sz="2000" dirty="0" err="1">
                <a:solidFill>
                  <a:srgbClr val="FF0000"/>
                </a:solidFill>
                <a:latin typeface="微软雅黑" panose="020B0503020204020204" pitchFamily="34" charset="-122"/>
                <a:ea typeface="微软雅黑" panose="020B0503020204020204" pitchFamily="34" charset="-122"/>
              </a:rPr>
              <a:t>rb_node</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run_node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运行队列中的红黑树结点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list_head</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group_node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与组调度有关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unsigned int        </a:t>
            </a:r>
            <a:r>
              <a:rPr lang="en-US" altLang="zh-CN" sz="2000" dirty="0" err="1">
                <a:solidFill>
                  <a:srgbClr val="FF0000"/>
                </a:solidFill>
                <a:latin typeface="微软雅黑" panose="020B0503020204020204" pitchFamily="34" charset="-122"/>
                <a:ea typeface="微软雅黑" panose="020B0503020204020204" pitchFamily="34" charset="-122"/>
              </a:rPr>
              <a:t>on_rq</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进程现在是否处于</a:t>
            </a:r>
            <a:r>
              <a:rPr lang="en-US" altLang="zh-CN" sz="2000" dirty="0">
                <a:solidFill>
                  <a:srgbClr val="FF0000"/>
                </a:solidFill>
                <a:latin typeface="微软雅黑" panose="020B0503020204020204" pitchFamily="34" charset="-122"/>
                <a:ea typeface="微软雅黑" panose="020B0503020204020204" pitchFamily="34" charset="-122"/>
              </a:rPr>
              <a:t>TASK_RUNNING</a:t>
            </a:r>
            <a:r>
              <a:rPr lang="zh-CN" altLang="en-US" sz="2000" dirty="0">
                <a:solidFill>
                  <a:srgbClr val="FF0000"/>
                </a:solidFill>
                <a:latin typeface="微软雅黑" panose="020B0503020204020204" pitchFamily="34" charset="-122"/>
                <a:ea typeface="微软雅黑" panose="020B0503020204020204" pitchFamily="34" charset="-122"/>
              </a:rPr>
              <a:t>状态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u64         </a:t>
            </a:r>
            <a:r>
              <a:rPr lang="en-US" altLang="zh-CN" sz="2000" dirty="0" err="1">
                <a:solidFill>
                  <a:srgbClr val="FF0000"/>
                </a:solidFill>
                <a:latin typeface="微软雅黑" panose="020B0503020204020204" pitchFamily="34" charset="-122"/>
                <a:ea typeface="微软雅黑" panose="020B0503020204020204" pitchFamily="34" charset="-122"/>
              </a:rPr>
              <a:t>exec_start</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一个调度</a:t>
            </a:r>
            <a:r>
              <a:rPr lang="en-US" altLang="zh-CN" sz="2000" dirty="0">
                <a:solidFill>
                  <a:srgbClr val="FF0000"/>
                </a:solidFill>
                <a:latin typeface="微软雅黑" panose="020B0503020204020204" pitchFamily="34" charset="-122"/>
                <a:ea typeface="微软雅黑" panose="020B0503020204020204" pitchFamily="34" charset="-122"/>
              </a:rPr>
              <a:t>tick</a:t>
            </a:r>
            <a:r>
              <a:rPr lang="zh-CN" altLang="en-US" sz="2000" dirty="0">
                <a:solidFill>
                  <a:srgbClr val="FF0000"/>
                </a:solidFill>
                <a:latin typeface="微软雅黑" panose="020B0503020204020204" pitchFamily="34" charset="-122"/>
                <a:ea typeface="微软雅黑" panose="020B0503020204020204" pitchFamily="34" charset="-122"/>
              </a:rPr>
              <a:t>的开始时间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u64         </a:t>
            </a:r>
            <a:r>
              <a:rPr lang="en-US" altLang="zh-CN" sz="2000" dirty="0" err="1">
                <a:solidFill>
                  <a:srgbClr val="FF0000"/>
                </a:solidFill>
                <a:latin typeface="微软雅黑" panose="020B0503020204020204" pitchFamily="34" charset="-122"/>
                <a:ea typeface="微软雅黑" panose="020B0503020204020204" pitchFamily="34" charset="-122"/>
              </a:rPr>
              <a:t>sum_exec_runtime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进程从出生开始</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已经运行的实际时间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u64         </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虚拟运行时间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u64         </a:t>
            </a:r>
            <a:r>
              <a:rPr lang="en-US" altLang="zh-CN" sz="2000" dirty="0" err="1">
                <a:solidFill>
                  <a:srgbClr val="FF0000"/>
                </a:solidFill>
                <a:latin typeface="微软雅黑" panose="020B0503020204020204" pitchFamily="34" charset="-122"/>
                <a:ea typeface="微软雅黑" panose="020B0503020204020204" pitchFamily="34" charset="-122"/>
              </a:rPr>
              <a:t>prev_sum_exec_runtime</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本次调度前进程已经运行的实际时间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sched_entity</a:t>
            </a:r>
            <a:r>
              <a:rPr lang="en-US" altLang="zh-CN" sz="2000" dirty="0">
                <a:solidFill>
                  <a:srgbClr val="FF0000"/>
                </a:solidFill>
                <a:latin typeface="微软雅黑" panose="020B0503020204020204" pitchFamily="34" charset="-122"/>
                <a:ea typeface="微软雅黑" panose="020B0503020204020204" pitchFamily="34" charset="-122"/>
              </a:rPr>
              <a:t> *parent; //</a:t>
            </a:r>
            <a:r>
              <a:rPr lang="zh-CN" altLang="en-US" sz="2000" dirty="0">
                <a:solidFill>
                  <a:srgbClr val="FF0000"/>
                </a:solidFill>
                <a:latin typeface="微软雅黑" panose="020B0503020204020204" pitchFamily="34" charset="-122"/>
                <a:ea typeface="微软雅黑" panose="020B0503020204020204" pitchFamily="34" charset="-122"/>
              </a:rPr>
              <a:t>组调度中的父进程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struct </a:t>
            </a:r>
            <a:r>
              <a:rPr lang="en-US" altLang="zh-CN" sz="2000" dirty="0" err="1">
                <a:solidFill>
                  <a:srgbClr val="FF0000"/>
                </a:solidFill>
                <a:latin typeface="微软雅黑" panose="020B0503020204020204" pitchFamily="34" charset="-122"/>
                <a:ea typeface="微软雅黑" panose="020B0503020204020204" pitchFamily="34" charset="-122"/>
              </a:rPr>
              <a:t>cfs_rq</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cfs_rq</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进程此时在哪个运行队列中</a:t>
            </a:r>
            <a:r>
              <a:rPr lang="en-US" altLang="zh-CN" sz="2000" dirty="0">
                <a:solidFill>
                  <a:srgbClr val="FF0000"/>
                </a:solidFill>
                <a:latin typeface="微软雅黑" panose="020B0503020204020204" pitchFamily="34" charset="-122"/>
                <a:ea typeface="微软雅黑" panose="020B0503020204020204" pitchFamily="34" charset="-122"/>
              </a:rPr>
              <a:t>};</a:t>
            </a: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268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961289"/>
          </a:xfrm>
          <a:prstGeom prst="rect">
            <a:avLst/>
          </a:prstGeom>
        </p:spPr>
        <p:txBody>
          <a:bodyPr wrap="square">
            <a:spAutoFit/>
          </a:bodyPr>
          <a:lstStyle/>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进程描述符 </a:t>
            </a:r>
            <a:r>
              <a:rPr lang="en-US" altLang="zh-CN" sz="2000" dirty="0">
                <a:solidFill>
                  <a:srgbClr val="002060"/>
                </a:solidFill>
                <a:latin typeface="微软雅黑" panose="020B0503020204020204" pitchFamily="34" charset="-122"/>
                <a:ea typeface="微软雅黑" panose="020B0503020204020204" pitchFamily="34" charset="-122"/>
              </a:rPr>
              <a:t>struct </a:t>
            </a:r>
            <a:r>
              <a:rPr lang="en-US" altLang="zh-CN" sz="2000" dirty="0" err="1">
                <a:solidFill>
                  <a:srgbClr val="002060"/>
                </a:solidFill>
                <a:latin typeface="微软雅黑" panose="020B0503020204020204" pitchFamily="34" charset="-122"/>
                <a:ea typeface="微软雅黑" panose="020B0503020204020204" pitchFamily="34" charset="-122"/>
              </a:rPr>
              <a:t>task_struct</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调度实体 </a:t>
            </a:r>
            <a:r>
              <a:rPr lang="en-US" altLang="zh-CN" sz="2000" dirty="0">
                <a:solidFill>
                  <a:srgbClr val="002060"/>
                </a:solidFill>
                <a:latin typeface="微软雅黑" panose="020B0503020204020204" pitchFamily="34" charset="-122"/>
                <a:ea typeface="微软雅黑" panose="020B0503020204020204" pitchFamily="34" charset="-122"/>
              </a:rPr>
              <a:t>struct </a:t>
            </a:r>
            <a:r>
              <a:rPr lang="en-US" altLang="zh-CN" sz="2000" dirty="0" err="1">
                <a:solidFill>
                  <a:srgbClr val="002060"/>
                </a:solidFill>
                <a:latin typeface="微软雅黑" panose="020B0503020204020204" pitchFamily="34" charset="-122"/>
                <a:ea typeface="微软雅黑" panose="020B0503020204020204" pitchFamily="34" charset="-122"/>
              </a:rPr>
              <a:t>sched_entity</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完全公平调度运行队列 </a:t>
            </a:r>
            <a:r>
              <a:rPr lang="en-US" altLang="zh-CN" sz="2000" dirty="0">
                <a:solidFill>
                  <a:srgbClr val="002060"/>
                </a:solidFill>
                <a:latin typeface="微软雅黑" panose="020B0503020204020204" pitchFamily="34" charset="-122"/>
                <a:ea typeface="微软雅黑" panose="020B0503020204020204" pitchFamily="34" charset="-122"/>
              </a:rPr>
              <a:t>struct </a:t>
            </a:r>
            <a:r>
              <a:rPr lang="en-US" altLang="zh-CN" sz="2000" dirty="0" err="1">
                <a:solidFill>
                  <a:srgbClr val="002060"/>
                </a:solidFill>
                <a:latin typeface="微软雅黑" panose="020B0503020204020204" pitchFamily="34" charset="-122"/>
                <a:ea typeface="微软雅黑" panose="020B0503020204020204" pitchFamily="34" charset="-122"/>
              </a:rPr>
              <a:t>cfs_rq</a:t>
            </a:r>
            <a:r>
              <a:rPr lang="zh-CN" altLang="en-US" sz="2000" dirty="0">
                <a:solidFill>
                  <a:srgbClr val="002060"/>
                </a:solidFill>
                <a:latin typeface="微软雅黑" panose="020B0503020204020204" pitchFamily="34" charset="-122"/>
                <a:ea typeface="微软雅黑" panose="020B0503020204020204" pitchFamily="34" charset="-122"/>
              </a:rPr>
              <a:t>之间的关系</a:t>
            </a:r>
            <a:r>
              <a:rPr lang="en-US"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D82023F-2234-47D1-A37A-7E4B62C0E402}"/>
              </a:ext>
            </a:extLst>
          </p:cNvPr>
          <p:cNvPicPr>
            <a:picLocks noChangeAspect="1"/>
          </p:cNvPicPr>
          <p:nvPr/>
        </p:nvPicPr>
        <p:blipFill>
          <a:blip r:embed="rId2"/>
          <a:stretch>
            <a:fillRect/>
          </a:stretch>
        </p:blipFill>
        <p:spPr>
          <a:xfrm>
            <a:off x="2249556" y="2006669"/>
            <a:ext cx="7878417" cy="4572589"/>
          </a:xfrm>
          <a:prstGeom prst="rect">
            <a:avLst/>
          </a:prstGeom>
        </p:spPr>
      </p:pic>
    </p:spTree>
    <p:extLst>
      <p:ext uri="{BB962C8B-B14F-4D97-AF65-F5344CB8AC3E}">
        <p14:creationId xmlns:p14="http://schemas.microsoft.com/office/powerpoint/2010/main" val="591906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654608"/>
          </a:xfrm>
          <a:prstGeom prst="rect">
            <a:avLst/>
          </a:prstGeom>
        </p:spPr>
        <p:txBody>
          <a:bodyPr wrap="square">
            <a:spAutoFit/>
          </a:bodyPr>
          <a:lstStyle/>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有几个过程与</a:t>
            </a:r>
            <a:r>
              <a:rPr lang="en-US" altLang="zh-CN" sz="2000" dirty="0">
                <a:solidFill>
                  <a:srgbClr val="002060"/>
                </a:solidFill>
                <a:latin typeface="微软雅黑" panose="020B0503020204020204" pitchFamily="34" charset="-122"/>
                <a:ea typeface="微软雅黑" panose="020B0503020204020204" pitchFamily="34" charset="-122"/>
              </a:rPr>
              <a:t>CFS</a:t>
            </a:r>
            <a:r>
              <a:rPr lang="zh-CN" altLang="en-US" sz="2000" dirty="0">
                <a:solidFill>
                  <a:srgbClr val="002060"/>
                </a:solidFill>
                <a:latin typeface="微软雅黑" panose="020B0503020204020204" pitchFamily="34" charset="-122"/>
                <a:ea typeface="微软雅黑" panose="020B0503020204020204" pitchFamily="34" charset="-122"/>
              </a:rPr>
              <a:t>有关</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创建新进程</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创建新进程时</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需要设置新进程的</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值以及将新进程加入红黑树中。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并判断是否需要抢占当前进程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进程唤醒</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唤醒进程时</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需要调整睡眠进程的</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值</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并且将睡眠进程加入红黑树中。</a:t>
            </a: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并判断是否需要抢占当前进程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进程的调度</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进程调度时</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需要把当前进程加入红黑树中</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还要从红黑树中挑选出下一个要</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运行的进程。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时钟周期中断</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在时钟中断周期函数中</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需要更新当前运行进程的</a:t>
            </a:r>
            <a:r>
              <a:rPr lang="en-US" altLang="zh-CN" sz="2000" dirty="0" err="1">
                <a:solidFill>
                  <a:srgbClr val="FF0000"/>
                </a:solidFill>
                <a:latin typeface="微软雅黑" panose="020B0503020204020204" pitchFamily="34" charset="-122"/>
                <a:ea typeface="微软雅黑" panose="020B0503020204020204" pitchFamily="34" charset="-122"/>
              </a:rPr>
              <a:t>vruntime</a:t>
            </a:r>
            <a:r>
              <a:rPr lang="zh-CN" altLang="en-US" sz="2000" dirty="0">
                <a:solidFill>
                  <a:srgbClr val="FF0000"/>
                </a:solidFill>
                <a:latin typeface="微软雅黑" panose="020B0503020204020204" pitchFamily="34" charset="-122"/>
                <a:ea typeface="微软雅黑" panose="020B0503020204020204" pitchFamily="34" charset="-122"/>
              </a:rPr>
              <a:t>值</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并判断是否</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需要抢占当前进程</a:t>
            </a:r>
          </a:p>
        </p:txBody>
      </p:sp>
    </p:spTree>
    <p:extLst>
      <p:ext uri="{BB962C8B-B14F-4D97-AF65-F5344CB8AC3E}">
        <p14:creationId xmlns:p14="http://schemas.microsoft.com/office/powerpoint/2010/main" val="93827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进程上下文切换</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300938"/>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一、进程上下文       </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34A509"/>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当一个进程从内核中移出，另一个进程成为活动的</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这些进程之间便发生了上下文切换。操作系统必须记录重启进程和启动新进程使之活动所需要的所有信息。这些信息被称作上下文</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它描述了进程的现有状态。进程上下文是进程的重要组成部分</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实际上是进程执行活动全过程的静态描述</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可以看作是用户进程传递给内核的这些参数以及内核要保存的那一整套的变量和寄存器值和当时的环境等。</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进程的上下文信息包括：</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C00000"/>
                </a:solidFill>
                <a:latin typeface="微软雅黑" panose="020B0503020204020204" pitchFamily="34" charset="-122"/>
                <a:ea typeface="微软雅黑" panose="020B0503020204020204" pitchFamily="34" charset="-122"/>
              </a:rPr>
              <a:t>      </a:t>
            </a:r>
            <a:r>
              <a:rPr lang="zh-CN" altLang="en-US" sz="2000" dirty="0">
                <a:solidFill>
                  <a:srgbClr val="0070C0"/>
                </a:solidFill>
                <a:latin typeface="微软雅黑" panose="020B0503020204020204" pitchFamily="34" charset="-122"/>
                <a:ea typeface="微软雅黑" panose="020B0503020204020204" pitchFamily="34" charset="-122"/>
              </a:rPr>
              <a:t>用户地址空间</a:t>
            </a:r>
            <a:endParaRPr lang="en-US" altLang="zh-CN" sz="20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70C0"/>
                </a:solidFill>
                <a:latin typeface="微软雅黑" panose="020B0503020204020204" pitchFamily="34" charset="-122"/>
                <a:ea typeface="微软雅黑" panose="020B0503020204020204" pitchFamily="34" charset="-122"/>
              </a:rPr>
              <a:t>      </a:t>
            </a:r>
            <a:r>
              <a:rPr lang="zh-CN" altLang="en-US" sz="2000" dirty="0">
                <a:solidFill>
                  <a:srgbClr val="0070C0"/>
                </a:solidFill>
                <a:latin typeface="微软雅黑" panose="020B0503020204020204" pitchFamily="34" charset="-122"/>
                <a:ea typeface="微软雅黑" panose="020B0503020204020204" pitchFamily="34" charset="-122"/>
              </a:rPr>
              <a:t>控制信息</a:t>
            </a:r>
            <a:endParaRPr lang="en-US" altLang="zh-CN" sz="20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70C0"/>
                </a:solidFill>
                <a:latin typeface="微软雅黑" panose="020B0503020204020204" pitchFamily="34" charset="-122"/>
                <a:ea typeface="微软雅黑" panose="020B0503020204020204" pitchFamily="34" charset="-122"/>
              </a:rPr>
              <a:t>      </a:t>
            </a:r>
            <a:r>
              <a:rPr lang="zh-CN" altLang="en-US" sz="2000" dirty="0">
                <a:solidFill>
                  <a:srgbClr val="0070C0"/>
                </a:solidFill>
                <a:latin typeface="微软雅黑" panose="020B0503020204020204" pitchFamily="34" charset="-122"/>
                <a:ea typeface="微软雅黑" panose="020B0503020204020204" pitchFamily="34" charset="-122"/>
              </a:rPr>
              <a:t>相关寄存器的值</a:t>
            </a:r>
          </a:p>
          <a:p>
            <a:pPr>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078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idx="4294967295"/>
          </p:nvPr>
        </p:nvSpPr>
        <p:spPr>
          <a:xfrm>
            <a:off x="1649186" y="98426"/>
            <a:ext cx="9192985" cy="605294"/>
          </a:xfrm>
        </p:spPr>
        <p:txBody>
          <a:bodyPr vert="horz" wrap="square" lIns="63500" tIns="25400" rIns="63500" bIns="25400" numCol="1" anchor="t" anchorCtr="0" compatLnSpc="1">
            <a:prstTxWarp prst="textNoShape">
              <a:avLst/>
            </a:prstTxWarp>
            <a:spAutoFit/>
          </a:bodyPr>
          <a:lstStyle/>
          <a:p>
            <a:r>
              <a:rPr lang="zh-CN" altLang="en-US" sz="3600" dirty="0">
                <a:solidFill>
                  <a:srgbClr val="FF0000"/>
                </a:solidFill>
                <a:ea typeface="黑体" charset="-122"/>
              </a:rPr>
              <a:t>第七章 进程切换和系统的运行</a:t>
            </a:r>
            <a:endParaRPr lang="zh-CN" altLang="en-US" sz="3600" dirty="0">
              <a:ea typeface="黑体" charset="-122"/>
            </a:endParaRPr>
          </a:p>
        </p:txBody>
      </p:sp>
      <p:sp>
        <p:nvSpPr>
          <p:cNvPr id="2" name="文本框 1"/>
          <p:cNvSpPr txBox="1"/>
          <p:nvPr/>
        </p:nvSpPr>
        <p:spPr>
          <a:xfrm>
            <a:off x="731520" y="1847806"/>
            <a:ext cx="10355581" cy="3108543"/>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Wingdings" charset="2"/>
              <a:buChar char="u"/>
            </a:pPr>
            <a:r>
              <a:rPr kumimoji="1" lang="zh-CN" altLang="en-US" sz="2800" dirty="0">
                <a:latin typeface="Microsoft YaHei" charset="-122"/>
                <a:ea typeface="Microsoft YaHei" charset="-122"/>
                <a:cs typeface="Microsoft YaHei" charset="-122"/>
              </a:rPr>
              <a:t>进程调度时机</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zh-CN" altLang="en-US" sz="2800" dirty="0">
                <a:latin typeface="Microsoft YaHei" charset="-122"/>
                <a:ea typeface="Microsoft YaHei" charset="-122"/>
                <a:cs typeface="Microsoft YaHei" charset="-122"/>
              </a:rPr>
              <a:t>调度策略与算法</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zh-CN" altLang="en-US" sz="2800" dirty="0">
                <a:latin typeface="Microsoft YaHei" charset="-122"/>
                <a:ea typeface="Microsoft YaHei" charset="-122"/>
                <a:cs typeface="Microsoft YaHei" charset="-122"/>
              </a:rPr>
              <a:t>进程上下文切换</a:t>
            </a: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endParaRPr kumimoji="1" lang="en-US" altLang="zh-CN" sz="2800" dirty="0">
              <a:latin typeface="Microsoft YaHei" charset="-122"/>
              <a:ea typeface="Microsoft YaHei" charset="-122"/>
              <a:cs typeface="Microsoft YaHei" charset="-122"/>
            </a:endParaRPr>
          </a:p>
          <a:p>
            <a:pPr marL="342900" indent="-342900">
              <a:buFont typeface="Wingdings" charset="2"/>
              <a:buChar char="u"/>
            </a:pPr>
            <a:r>
              <a:rPr kumimoji="1" lang="en-US" altLang="zh-CN" sz="2800" dirty="0">
                <a:latin typeface="Microsoft YaHei" charset="-122"/>
                <a:ea typeface="Microsoft YaHei" charset="-122"/>
                <a:cs typeface="Microsoft YaHei" charset="-122"/>
              </a:rPr>
              <a:t>Linux</a:t>
            </a:r>
            <a:r>
              <a:rPr kumimoji="1" lang="zh-CN" altLang="en-US" sz="2800" dirty="0">
                <a:latin typeface="Microsoft YaHei" charset="-122"/>
                <a:ea typeface="Microsoft YaHei" charset="-122"/>
                <a:cs typeface="Microsoft YaHei" charset="-122"/>
              </a:rPr>
              <a:t>的系统运行</a:t>
            </a:r>
            <a:endParaRPr kumimoji="1" lang="en-US" altLang="zh-CN" sz="2800" dirty="0">
              <a:latin typeface="Microsoft YaHei" charset="-122"/>
              <a:ea typeface="Microsoft YaHei" charset="-122"/>
              <a:cs typeface="Microsoft YaHei" charset="-122"/>
            </a:endParaRPr>
          </a:p>
        </p:txBody>
      </p:sp>
      <p:sp>
        <p:nvSpPr>
          <p:cNvPr id="3" name="文本框 2"/>
          <p:cNvSpPr txBox="1"/>
          <p:nvPr/>
        </p:nvSpPr>
        <p:spPr>
          <a:xfrm>
            <a:off x="731520" y="1014153"/>
            <a:ext cx="4455622" cy="523220"/>
          </a:xfrm>
          <a:prstGeom prst="rect">
            <a:avLst/>
          </a:prstGeom>
          <a:noFill/>
        </p:spPr>
        <p:txBody>
          <a:bodyPr wrap="square" rtlCol="0">
            <a:spAutoFit/>
          </a:bodyPr>
          <a:lstStyle/>
          <a:p>
            <a:r>
              <a:rPr kumimoji="1" lang="zh-CN" altLang="en-US" sz="2800" dirty="0">
                <a:latin typeface="Microsoft YaHei" charset="-122"/>
                <a:ea typeface="Microsoft YaHei" charset="-122"/>
                <a:cs typeface="Microsoft YaHei" charset="-122"/>
              </a:rPr>
              <a:t>主要内容：</a:t>
            </a:r>
          </a:p>
        </p:txBody>
      </p:sp>
    </p:spTree>
    <p:extLst>
      <p:ext uri="{BB962C8B-B14F-4D97-AF65-F5344CB8AC3E}">
        <p14:creationId xmlns:p14="http://schemas.microsoft.com/office/powerpoint/2010/main" val="14272465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进程上下文切换</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192943"/>
          </a:xfrm>
          <a:prstGeom prst="rect">
            <a:avLst/>
          </a:prstGeom>
        </p:spPr>
        <p:txBody>
          <a:bodyPr wrap="square">
            <a:spAutoFit/>
          </a:bodyPr>
          <a:lstStyle/>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进程上下文切换：</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70C0"/>
                </a:solidFill>
                <a:latin typeface="微软雅黑" panose="020B0503020204020204" pitchFamily="34" charset="-122"/>
                <a:ea typeface="微软雅黑" panose="020B0503020204020204" pitchFamily="34" charset="-122"/>
              </a:rPr>
              <a:t>地址空间的切换</a:t>
            </a:r>
            <a:endParaRPr lang="en-US" altLang="zh-CN" sz="20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70C0"/>
                </a:solidFill>
                <a:latin typeface="微软雅黑" panose="020B0503020204020204" pitchFamily="34" charset="-122"/>
                <a:ea typeface="微软雅黑" panose="020B0503020204020204" pitchFamily="34" charset="-122"/>
              </a:rPr>
              <a:t>    内核堆栈的切换</a:t>
            </a:r>
            <a:endParaRPr lang="en-US" altLang="zh-CN" sz="20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70C0"/>
                </a:solidFill>
                <a:latin typeface="微软雅黑" panose="020B0503020204020204" pitchFamily="34" charset="-122"/>
                <a:ea typeface="微软雅黑" panose="020B0503020204020204" pitchFamily="34" charset="-122"/>
              </a:rPr>
              <a:t>    寄存器环境切换</a:t>
            </a:r>
            <a:endParaRPr lang="en-US" altLang="zh-CN" sz="20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大部分的寄存器保存在</a:t>
            </a:r>
            <a:r>
              <a:rPr lang="en-US" altLang="zh-CN" sz="2000" dirty="0" err="1">
                <a:solidFill>
                  <a:srgbClr val="FF0000"/>
                </a:solidFill>
                <a:latin typeface="微软雅黑" panose="020B0503020204020204" pitchFamily="34" charset="-122"/>
                <a:ea typeface="微软雅黑" panose="020B0503020204020204" pitchFamily="34" charset="-122"/>
              </a:rPr>
              <a:t>Task_struct</a:t>
            </a:r>
            <a:r>
              <a:rPr lang="zh-CN" altLang="en-US" sz="2000" dirty="0">
                <a:solidFill>
                  <a:srgbClr val="FF0000"/>
                </a:solidFill>
                <a:latin typeface="微软雅黑" panose="020B0503020204020204" pitchFamily="34" charset="-122"/>
                <a:ea typeface="微软雅黑" panose="020B0503020204020204" pitchFamily="34" charset="-122"/>
              </a:rPr>
              <a:t>的</a:t>
            </a:r>
            <a:r>
              <a:rPr lang="en-US" altLang="zh-CN" sz="2000" dirty="0" err="1">
                <a:solidFill>
                  <a:srgbClr val="FF0000"/>
                </a:solidFill>
                <a:latin typeface="微软雅黑" panose="020B0503020204020204" pitchFamily="34" charset="-122"/>
                <a:ea typeface="微软雅黑" panose="020B0503020204020204" pitchFamily="34" charset="-122"/>
              </a:rPr>
              <a:t>thread_struct</a:t>
            </a:r>
            <a:r>
              <a:rPr lang="zh-CN" altLang="en-US" sz="2000" dirty="0">
                <a:solidFill>
                  <a:srgbClr val="FF0000"/>
                </a:solidFill>
                <a:latin typeface="微软雅黑" panose="020B0503020204020204" pitchFamily="34" charset="-122"/>
                <a:ea typeface="微软雅黑" panose="020B0503020204020204" pitchFamily="34" charset="-122"/>
              </a:rPr>
              <a:t>中，通用寄存器保存在内核堆栈中。</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上下文切换只能发生在内核态中</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上下文切换通常是计算密集型的。也就是说，它需要相当可观的处理器时间，在每秒几十上百次的切换中，每次切换都需要纳秒量级的时间。所以，上下文切换对系统来说意味着消耗大量的 </a:t>
            </a:r>
            <a:r>
              <a:rPr lang="en-US" altLang="zh-CN" sz="2000" dirty="0">
                <a:solidFill>
                  <a:srgbClr val="FF0000"/>
                </a:solidFill>
                <a:latin typeface="微软雅黑" panose="020B0503020204020204" pitchFamily="34" charset="-122"/>
                <a:ea typeface="微软雅黑" panose="020B0503020204020204" pitchFamily="34" charset="-122"/>
              </a:rPr>
              <a:t>CPU </a:t>
            </a:r>
            <a:r>
              <a:rPr lang="zh-CN" altLang="en-US" sz="2000" dirty="0">
                <a:solidFill>
                  <a:srgbClr val="FF0000"/>
                </a:solidFill>
                <a:latin typeface="微软雅黑" panose="020B0503020204020204" pitchFamily="34" charset="-122"/>
                <a:ea typeface="微软雅黑" panose="020B0503020204020204" pitchFamily="34" charset="-122"/>
              </a:rPr>
              <a:t>时间，事实上，可能是操作系统中时间消耗最大的操作。 </a:t>
            </a:r>
          </a:p>
        </p:txBody>
      </p:sp>
    </p:spTree>
    <p:extLst>
      <p:ext uri="{BB962C8B-B14F-4D97-AF65-F5344CB8AC3E}">
        <p14:creationId xmlns:p14="http://schemas.microsoft.com/office/powerpoint/2010/main" val="165101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第三节 进程上下文切换</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670270"/>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二、</a:t>
            </a:r>
            <a:r>
              <a:rPr lang="en-US" altLang="zh-CN" sz="2400" dirty="0">
                <a:solidFill>
                  <a:srgbClr val="34A509"/>
                </a:solidFill>
                <a:latin typeface="微软雅黑" panose="020B0503020204020204" pitchFamily="34" charset="-122"/>
                <a:ea typeface="微软雅黑" panose="020B0503020204020204" pitchFamily="34" charset="-122"/>
              </a:rPr>
              <a:t> </a:t>
            </a:r>
            <a:r>
              <a:rPr lang="en-US" altLang="zh-CN" sz="2400" dirty="0" err="1">
                <a:solidFill>
                  <a:srgbClr val="34A509"/>
                </a:solidFill>
                <a:latin typeface="微软雅黑" panose="020B0503020204020204" pitchFamily="34" charset="-122"/>
                <a:ea typeface="微软雅黑" panose="020B0503020204020204" pitchFamily="34" charset="-122"/>
              </a:rPr>
              <a:t>context_switch</a:t>
            </a:r>
            <a:r>
              <a:rPr lang="zh-CN" altLang="en-US" sz="2400" dirty="0">
                <a:solidFill>
                  <a:srgbClr val="34A509"/>
                </a:solidFill>
                <a:latin typeface="微软雅黑" panose="020B0503020204020204" pitchFamily="34" charset="-122"/>
                <a:ea typeface="微软雅黑" panose="020B0503020204020204" pitchFamily="34" charset="-122"/>
              </a:rPr>
              <a:t>进程上下文切换</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中进程调度时</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内核在选择新进程之后进行抢占时</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通过</a:t>
            </a:r>
            <a:r>
              <a:rPr lang="en-US" altLang="zh-CN" sz="2000" dirty="0">
                <a:solidFill>
                  <a:srgbClr val="FF0000"/>
                </a:solidFill>
                <a:latin typeface="微软雅黑" panose="020B0503020204020204" pitchFamily="34" charset="-122"/>
                <a:ea typeface="微软雅黑" panose="020B0503020204020204" pitchFamily="34" charset="-122"/>
              </a:rPr>
              <a:t>context_switch</a:t>
            </a:r>
            <a:r>
              <a:rPr lang="zh-CN" altLang="en-US" sz="2000" dirty="0">
                <a:solidFill>
                  <a:srgbClr val="FF0000"/>
                </a:solidFill>
                <a:latin typeface="微软雅黑" panose="020B0503020204020204" pitchFamily="34" charset="-122"/>
                <a:ea typeface="微软雅黑" panose="020B0503020204020204" pitchFamily="34" charset="-122"/>
              </a:rPr>
              <a:t>完成进程上下文切换。</a:t>
            </a:r>
            <a:r>
              <a:rPr lang="en-US" altLang="zh-CN" sz="2000" dirty="0">
                <a:solidFill>
                  <a:srgbClr val="FF0000"/>
                </a:solidFill>
                <a:latin typeface="微软雅黑" panose="020B0503020204020204" pitchFamily="34" charset="-122"/>
                <a:ea typeface="微软雅黑" panose="020B0503020204020204" pitchFamily="34" charset="-122"/>
              </a:rPr>
              <a:t> context_switch</a:t>
            </a:r>
            <a:r>
              <a:rPr lang="zh-CN" altLang="en-US" sz="2000" dirty="0">
                <a:solidFill>
                  <a:srgbClr val="FF0000"/>
                </a:solidFill>
                <a:latin typeface="微软雅黑" panose="020B0503020204020204" pitchFamily="34" charset="-122"/>
                <a:ea typeface="微软雅黑" panose="020B0503020204020204" pitchFamily="34" charset="-122"/>
              </a:rPr>
              <a:t>是</a:t>
            </a:r>
            <a:r>
              <a:rPr lang="en-US" altLang="zh-CN" sz="2000" dirty="0">
                <a:solidFill>
                  <a:srgbClr val="FF0000"/>
                </a:solidFill>
                <a:latin typeface="微软雅黑" panose="020B0503020204020204" pitchFamily="34" charset="-122"/>
                <a:ea typeface="微软雅黑" panose="020B0503020204020204" pitchFamily="34" charset="-122"/>
              </a:rPr>
              <a:t>schedule()</a:t>
            </a:r>
            <a:r>
              <a:rPr lang="zh-CN" altLang="en-US" sz="2000" dirty="0">
                <a:solidFill>
                  <a:srgbClr val="FF0000"/>
                </a:solidFill>
                <a:latin typeface="微软雅黑" panose="020B0503020204020204" pitchFamily="34" charset="-122"/>
                <a:ea typeface="微软雅黑" panose="020B0503020204020204" pitchFamily="34" charset="-122"/>
              </a:rPr>
              <a:t>的后续过程。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context_switch</a:t>
            </a:r>
            <a:r>
              <a:rPr lang="zh-CN" altLang="en-US" sz="2000" dirty="0">
                <a:solidFill>
                  <a:srgbClr val="002060"/>
                </a:solidFill>
                <a:latin typeface="微软雅黑" panose="020B0503020204020204" pitchFamily="34" charset="-122"/>
                <a:ea typeface="微软雅黑" panose="020B0503020204020204" pitchFamily="34" charset="-122"/>
              </a:rPr>
              <a:t>的功能 </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switch_mm</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把虚拟内存从一个进程映射切换到新进程中，</a:t>
            </a:r>
            <a:r>
              <a:rPr lang="en-US" altLang="zh-CN" sz="2000" dirty="0" err="1">
                <a:solidFill>
                  <a:srgbClr val="FF0000"/>
                </a:solidFill>
                <a:latin typeface="微软雅黑" panose="020B0503020204020204" pitchFamily="34" charset="-122"/>
                <a:ea typeface="微软雅黑" panose="020B0503020204020204" pitchFamily="34" charset="-122"/>
              </a:rPr>
              <a:t>switch_mm</a:t>
            </a:r>
            <a:r>
              <a:rPr lang="zh-CN" altLang="en-US" sz="2000" dirty="0">
                <a:solidFill>
                  <a:srgbClr val="FF0000"/>
                </a:solidFill>
                <a:latin typeface="微软雅黑" panose="020B0503020204020204" pitchFamily="34" charset="-122"/>
                <a:ea typeface="微软雅黑" panose="020B0503020204020204" pitchFamily="34" charset="-122"/>
              </a:rPr>
              <a:t>更换通过</a:t>
            </a:r>
            <a:r>
              <a:rPr lang="en-US" altLang="zh-CN" sz="2000" dirty="0" err="1">
                <a:solidFill>
                  <a:srgbClr val="FF0000"/>
                </a:solidFill>
                <a:latin typeface="微软雅黑" panose="020B0503020204020204" pitchFamily="34" charset="-122"/>
                <a:ea typeface="微软雅黑" panose="020B0503020204020204" pitchFamily="34" charset="-122"/>
              </a:rPr>
              <a:t>task_struct</a:t>
            </a:r>
            <a:r>
              <a:rPr lang="en-US" altLang="zh-CN" sz="2000" dirty="0">
                <a:solidFill>
                  <a:srgbClr val="FF0000"/>
                </a:solidFill>
                <a:latin typeface="微软雅黑" panose="020B0503020204020204" pitchFamily="34" charset="-122"/>
                <a:ea typeface="微软雅黑" panose="020B0503020204020204" pitchFamily="34" charset="-122"/>
              </a:rPr>
              <a:t>-&gt;mm</a:t>
            </a:r>
            <a:r>
              <a:rPr lang="zh-CN" altLang="en-US" sz="2000" dirty="0">
                <a:solidFill>
                  <a:srgbClr val="FF0000"/>
                </a:solidFill>
                <a:latin typeface="微软雅黑" panose="020B0503020204020204" pitchFamily="34" charset="-122"/>
                <a:ea typeface="微软雅黑" panose="020B0503020204020204" pitchFamily="34" charset="-122"/>
              </a:rPr>
              <a:t>描述的内存管理上下文</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该工作的细节取决于处理器</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主要包括加载页表</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刷出地址转换后备缓冲器</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部分或者全部</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向内存管理单元</a:t>
            </a:r>
            <a:r>
              <a:rPr lang="en-US" altLang="zh-CN" sz="2000" dirty="0">
                <a:solidFill>
                  <a:srgbClr val="FF0000"/>
                </a:solidFill>
                <a:latin typeface="微软雅黑" panose="020B0503020204020204" pitchFamily="34" charset="-122"/>
                <a:ea typeface="微软雅黑" panose="020B0503020204020204" pitchFamily="34" charset="-122"/>
              </a:rPr>
              <a:t>(MMU)</a:t>
            </a:r>
            <a:r>
              <a:rPr lang="zh-CN" altLang="en-US" sz="2000" dirty="0">
                <a:solidFill>
                  <a:srgbClr val="FF0000"/>
                </a:solidFill>
                <a:latin typeface="微软雅黑" panose="020B0503020204020204" pitchFamily="34" charset="-122"/>
                <a:ea typeface="微软雅黑" panose="020B0503020204020204" pitchFamily="34" charset="-122"/>
              </a:rPr>
              <a:t>提供新的信息调用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switch_to</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从上一个进程的处理器状态切换到新进程的处理器状态。这包括保存、恢复栈信息和寄存器信息</a:t>
            </a:r>
            <a:r>
              <a:rPr lang="en-US" altLang="zh-CN" sz="2000" dirty="0" err="1">
                <a:solidFill>
                  <a:srgbClr val="FF0000"/>
                </a:solidFill>
                <a:latin typeface="微软雅黑" panose="020B0503020204020204" pitchFamily="34" charset="-122"/>
                <a:ea typeface="微软雅黑" panose="020B0503020204020204" pitchFamily="34" charset="-122"/>
              </a:rPr>
              <a:t>switch_to</a:t>
            </a:r>
            <a:r>
              <a:rPr lang="zh-CN" altLang="en-US" sz="2000" dirty="0">
                <a:solidFill>
                  <a:srgbClr val="FF0000"/>
                </a:solidFill>
                <a:latin typeface="微软雅黑" panose="020B0503020204020204" pitchFamily="34" charset="-122"/>
                <a:ea typeface="微软雅黑" panose="020B0503020204020204" pitchFamily="34" charset="-122"/>
              </a:rPr>
              <a:t>切换处理器寄存器的呢内容和内核栈</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虚拟地址空间的用户部分已经通过</a:t>
            </a:r>
            <a:r>
              <a:rPr lang="en-US" altLang="zh-CN" sz="2000" dirty="0" err="1">
                <a:solidFill>
                  <a:srgbClr val="FF0000"/>
                </a:solidFill>
                <a:latin typeface="微软雅黑" panose="020B0503020204020204" pitchFamily="34" charset="-122"/>
                <a:ea typeface="微软雅黑" panose="020B0503020204020204" pitchFamily="34" charset="-122"/>
              </a:rPr>
              <a:t>switch_mm</a:t>
            </a:r>
            <a:r>
              <a:rPr lang="zh-CN" altLang="en-US" sz="2000" dirty="0">
                <a:solidFill>
                  <a:srgbClr val="FF0000"/>
                </a:solidFill>
                <a:latin typeface="微软雅黑" panose="020B0503020204020204" pitchFamily="34" charset="-122"/>
                <a:ea typeface="微软雅黑" panose="020B0503020204020204" pitchFamily="34" charset="-122"/>
              </a:rPr>
              <a:t>变更</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其中也包括了用户状态下的栈</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因此</a:t>
            </a:r>
            <a:r>
              <a:rPr lang="en-US" altLang="zh-CN" sz="2000" dirty="0" err="1">
                <a:solidFill>
                  <a:srgbClr val="FF0000"/>
                </a:solidFill>
                <a:latin typeface="微软雅黑" panose="020B0503020204020204" pitchFamily="34" charset="-122"/>
                <a:ea typeface="微软雅黑" panose="020B0503020204020204" pitchFamily="34" charset="-122"/>
              </a:rPr>
              <a:t>switch_to</a:t>
            </a:r>
            <a:r>
              <a:rPr lang="zh-CN" altLang="en-US" sz="2000" dirty="0">
                <a:solidFill>
                  <a:srgbClr val="FF0000"/>
                </a:solidFill>
                <a:latin typeface="微软雅黑" panose="020B0503020204020204" pitchFamily="34" charset="-122"/>
                <a:ea typeface="微软雅黑" panose="020B0503020204020204" pitchFamily="34" charset="-122"/>
              </a:rPr>
              <a:t>不需要变更用户栈</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只需变更内核栈</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此段代码严重依赖于体系结构</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且代码通常都是用汇编语言编写。</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79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进程调度时机</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208605"/>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一、进程调度与中断的关系</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中断是一种电信号，当设备有某种事件发生时，它就会产生中断，通过总线把电信号发送给中断控制器。如果中断的线是激活的，中断控制器就把电信号发送给处理器的某个特定引脚。处理器于是立即停止自己正在做的事，跳到中断处理程序的入口点，进行中断处理。</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硬中断：</a:t>
            </a:r>
            <a:r>
              <a:rPr lang="zh-CN" altLang="en-US" sz="2000" dirty="0">
                <a:solidFill>
                  <a:srgbClr val="FF0000"/>
                </a:solidFill>
                <a:latin typeface="微软雅黑" panose="020B0503020204020204" pitchFamily="34" charset="-122"/>
                <a:ea typeface="微软雅黑" panose="020B0503020204020204" pitchFamily="34" charset="-122"/>
              </a:rPr>
              <a:t>由与系统相连的外设</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比如网卡、硬盘</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自动产生的。主要是用来通知操作系统系统外设状态的变化。比如当网卡收到数据包的时候，就会发出一个中断。我们通常所说的中断指的是硬中断</a:t>
            </a:r>
            <a:r>
              <a:rPr lang="en-US" altLang="zh-CN"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hardirq</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软中断：</a:t>
            </a:r>
            <a:r>
              <a:rPr lang="zh-CN" altLang="en-US" sz="2000" dirty="0">
                <a:solidFill>
                  <a:srgbClr val="FF0000"/>
                </a:solidFill>
                <a:latin typeface="微软雅黑" panose="020B0503020204020204" pitchFamily="34" charset="-122"/>
                <a:ea typeface="微软雅黑" panose="020B0503020204020204" pitchFamily="34" charset="-122"/>
              </a:rPr>
              <a:t>是利用硬件中断的概念，用软件方式进行模拟，实现宏观上的异步执行效果。</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进程调度在内核完成，用户态程序是通过中断进入内核程序。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50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进程调度时机</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5208605"/>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二、进程调度的时间点</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1</a:t>
            </a:r>
            <a:r>
              <a:rPr lang="zh-CN" altLang="en-US" sz="2000" dirty="0">
                <a:solidFill>
                  <a:srgbClr val="A01761"/>
                </a:solidFill>
                <a:latin typeface="微软雅黑" panose="020B0503020204020204" pitchFamily="34" charset="-122"/>
                <a:ea typeface="微软雅黑" panose="020B0503020204020204" pitchFamily="34" charset="-122"/>
              </a:rPr>
              <a:t>、进程状态转换的时刻：进程终止、进程睡眠；</a:t>
            </a: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进程要调用</a:t>
            </a:r>
            <a:r>
              <a:rPr lang="en-US" altLang="zh-CN" sz="2000" dirty="0">
                <a:solidFill>
                  <a:srgbClr val="A01761"/>
                </a:solidFill>
                <a:latin typeface="微软雅黑" panose="020B0503020204020204" pitchFamily="34" charset="-122"/>
                <a:ea typeface="微软雅黑" panose="020B0503020204020204" pitchFamily="34" charset="-122"/>
              </a:rPr>
              <a:t>sleep</a:t>
            </a:r>
            <a:r>
              <a:rPr lang="zh-CN" altLang="en-US" sz="2000" dirty="0">
                <a:solidFill>
                  <a:srgbClr val="A01761"/>
                </a:solidFill>
                <a:latin typeface="微软雅黑" panose="020B0503020204020204" pitchFamily="34" charset="-122"/>
                <a:ea typeface="微软雅黑" panose="020B0503020204020204" pitchFamily="34" charset="-122"/>
              </a:rPr>
              <a:t>（）或</a:t>
            </a:r>
            <a:r>
              <a:rPr lang="en-US" altLang="zh-CN" sz="2000" dirty="0">
                <a:solidFill>
                  <a:srgbClr val="A01761"/>
                </a:solidFill>
                <a:latin typeface="微软雅黑" panose="020B0503020204020204" pitchFamily="34" charset="-122"/>
                <a:ea typeface="微软雅黑" panose="020B0503020204020204" pitchFamily="34" charset="-122"/>
              </a:rPr>
              <a:t>exit</a:t>
            </a:r>
            <a:r>
              <a:rPr lang="zh-CN" altLang="en-US" sz="2000" dirty="0">
                <a:solidFill>
                  <a:srgbClr val="A01761"/>
                </a:solidFill>
                <a:latin typeface="微软雅黑" panose="020B0503020204020204" pitchFamily="34" charset="-122"/>
                <a:ea typeface="微软雅黑" panose="020B0503020204020204" pitchFamily="34" charset="-122"/>
              </a:rPr>
              <a:t>（）等函数进行状态转换，这些函数会主动调用调度程序进行进程调度；</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2</a:t>
            </a:r>
            <a:r>
              <a:rPr lang="zh-CN" altLang="en-US" sz="2000" dirty="0">
                <a:solidFill>
                  <a:srgbClr val="A01761"/>
                </a:solidFill>
                <a:latin typeface="微软雅黑" panose="020B0503020204020204" pitchFamily="34" charset="-122"/>
                <a:ea typeface="微软雅黑" panose="020B0503020204020204" pitchFamily="34" charset="-122"/>
              </a:rPr>
              <a:t>、当前进程的时间片用完时（</a:t>
            </a:r>
            <a:r>
              <a:rPr lang="en-US" altLang="zh-CN" sz="2000" dirty="0">
                <a:solidFill>
                  <a:srgbClr val="A01761"/>
                </a:solidFill>
                <a:latin typeface="微软雅黑" panose="020B0503020204020204" pitchFamily="34" charset="-122"/>
                <a:ea typeface="微软雅黑" panose="020B0503020204020204" pitchFamily="34" charset="-122"/>
              </a:rPr>
              <a:t>current-&gt;counter=0</a:t>
            </a:r>
            <a:r>
              <a:rPr lang="zh-CN" altLang="en-US" sz="2000" dirty="0">
                <a:solidFill>
                  <a:srgbClr val="A01761"/>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由于进程的时间片是由时钟中断来更新的，因此，这种情况等同中断。</a:t>
            </a:r>
          </a:p>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3</a:t>
            </a:r>
            <a:r>
              <a:rPr lang="zh-CN" altLang="en-US" sz="2000" dirty="0">
                <a:solidFill>
                  <a:srgbClr val="A01761"/>
                </a:solidFill>
                <a:latin typeface="微软雅黑" panose="020B0503020204020204" pitchFamily="34" charset="-122"/>
                <a:ea typeface="微软雅黑" panose="020B0503020204020204" pitchFamily="34" charset="-122"/>
              </a:rPr>
              <a:t>、设备驱动程序</a:t>
            </a: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当设备驱动程序执行长而重复的任务时，直接调用调度程序。在每次反复循环中，驱动程序都检查</a:t>
            </a:r>
            <a:r>
              <a:rPr lang="en-US" altLang="zh-CN" sz="2000" dirty="0" err="1">
                <a:solidFill>
                  <a:srgbClr val="A01761"/>
                </a:solidFill>
                <a:latin typeface="微软雅黑" panose="020B0503020204020204" pitchFamily="34" charset="-122"/>
                <a:ea typeface="微软雅黑" panose="020B0503020204020204" pitchFamily="34" charset="-122"/>
              </a:rPr>
              <a:t>need_resched</a:t>
            </a:r>
            <a:r>
              <a:rPr lang="zh-CN" altLang="en-US" sz="2000" dirty="0">
                <a:solidFill>
                  <a:srgbClr val="A01761"/>
                </a:solidFill>
                <a:latin typeface="微软雅黑" panose="020B0503020204020204" pitchFamily="34" charset="-122"/>
                <a:ea typeface="微软雅黑" panose="020B0503020204020204" pitchFamily="34" charset="-122"/>
              </a:rPr>
              <a:t>的值，如果必要，则调用调度程序</a:t>
            </a:r>
            <a:r>
              <a:rPr lang="en-US" altLang="zh-CN" sz="2000" dirty="0">
                <a:solidFill>
                  <a:srgbClr val="A01761"/>
                </a:solidFill>
                <a:latin typeface="微软雅黑" panose="020B0503020204020204" pitchFamily="34" charset="-122"/>
                <a:ea typeface="微软雅黑" panose="020B0503020204020204" pitchFamily="34" charset="-122"/>
              </a:rPr>
              <a:t>schedule()</a:t>
            </a:r>
            <a:r>
              <a:rPr lang="zh-CN" altLang="en-US" sz="2000" dirty="0">
                <a:solidFill>
                  <a:srgbClr val="A01761"/>
                </a:solidFill>
                <a:latin typeface="微软雅黑" panose="020B0503020204020204" pitchFamily="34" charset="-122"/>
                <a:ea typeface="微软雅黑" panose="020B0503020204020204" pitchFamily="34" charset="-122"/>
              </a:rPr>
              <a:t>主动放弃</a:t>
            </a:r>
            <a:r>
              <a:rPr lang="en-US" altLang="zh-CN" sz="2000" dirty="0">
                <a:solidFill>
                  <a:srgbClr val="A01761"/>
                </a:solidFill>
                <a:latin typeface="微软雅黑" panose="020B0503020204020204" pitchFamily="34" charset="-122"/>
                <a:ea typeface="微软雅黑" panose="020B0503020204020204" pitchFamily="34" charset="-122"/>
              </a:rPr>
              <a:t>CPU</a:t>
            </a:r>
            <a:r>
              <a:rPr lang="zh-CN" altLang="en-US" sz="2000" dirty="0">
                <a:solidFill>
                  <a:srgbClr val="A01761"/>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到用户态，而状态的转换要花费一定的时间，因此，在返回到用户态前，系统把在内核态该处理的事全部做完。</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287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进程调度时机</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2807948"/>
          </a:xfrm>
          <a:prstGeom prst="rect">
            <a:avLst/>
          </a:prstGeom>
        </p:spPr>
        <p:txBody>
          <a:bodyPr wrap="square">
            <a:spAutoFit/>
          </a:bodyPr>
          <a:lstStyle/>
          <a:p>
            <a:pPr>
              <a:lnSpc>
                <a:spcPct val="150000"/>
              </a:lnSpc>
            </a:pPr>
            <a:r>
              <a:rPr lang="en-US" altLang="zh-CN" sz="2000" dirty="0">
                <a:solidFill>
                  <a:srgbClr val="A01761"/>
                </a:solidFill>
                <a:latin typeface="微软雅黑" panose="020B0503020204020204" pitchFamily="34" charset="-122"/>
                <a:ea typeface="微软雅黑" panose="020B0503020204020204" pitchFamily="34" charset="-122"/>
              </a:rPr>
              <a:t>     4</a:t>
            </a:r>
            <a:r>
              <a:rPr lang="zh-CN" altLang="en-US" sz="2000" dirty="0">
                <a:solidFill>
                  <a:srgbClr val="A01761"/>
                </a:solidFill>
                <a:latin typeface="微软雅黑" panose="020B0503020204020204" pitchFamily="34" charset="-122"/>
                <a:ea typeface="微软雅黑" panose="020B0503020204020204" pitchFamily="34" charset="-122"/>
              </a:rPr>
              <a:t>、进程从中断、异常及系统调用返回到用户态时</a:t>
            </a: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不管是从中断、异常还是系统调用返回，最终都调用</a:t>
            </a:r>
            <a:r>
              <a:rPr lang="en-US" altLang="zh-CN" sz="2000" dirty="0" err="1">
                <a:solidFill>
                  <a:srgbClr val="A01761"/>
                </a:solidFill>
                <a:latin typeface="微软雅黑" panose="020B0503020204020204" pitchFamily="34" charset="-122"/>
                <a:ea typeface="微软雅黑" panose="020B0503020204020204" pitchFamily="34" charset="-122"/>
              </a:rPr>
              <a:t>ret_from_sys_call</a:t>
            </a:r>
            <a:r>
              <a:rPr lang="zh-CN" altLang="en-US" sz="2000" dirty="0">
                <a:solidFill>
                  <a:srgbClr val="A01761"/>
                </a:solidFill>
                <a:latin typeface="微软雅黑" panose="020B0503020204020204" pitchFamily="34" charset="-122"/>
                <a:ea typeface="微软雅黑" panose="020B0503020204020204" pitchFamily="34" charset="-122"/>
              </a:rPr>
              <a:t>（），由这个函数进行调度标志的检测，如果必要，则调用调用调度程序。那么，为什么从系统调用返回时要调用调度程序呢？这当然是从效率考虑。从系统调用返回意味着要离开内核态而返回到用户态，而状态的转换要花费一定的时间，因此，在返回到用户态前，系统把在内核态该处理的事全部做完。</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984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进程调度时机</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746941"/>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三、</a:t>
            </a:r>
            <a:r>
              <a:rPr lang="en-US" altLang="zh-CN" sz="2400" dirty="0">
                <a:solidFill>
                  <a:srgbClr val="34A509"/>
                </a:solidFill>
                <a:latin typeface="微软雅黑" panose="020B0503020204020204" pitchFamily="34" charset="-122"/>
                <a:ea typeface="微软雅黑" panose="020B0503020204020204" pitchFamily="34" charset="-122"/>
              </a:rPr>
              <a:t>schedule()</a:t>
            </a:r>
            <a:r>
              <a:rPr lang="zh-CN" altLang="en-US" sz="2400" dirty="0">
                <a:solidFill>
                  <a:srgbClr val="34A509"/>
                </a:solidFill>
                <a:latin typeface="微软雅黑" panose="020B0503020204020204" pitchFamily="34" charset="-122"/>
                <a:ea typeface="微软雅黑" panose="020B0503020204020204" pitchFamily="34" charset="-122"/>
              </a:rPr>
              <a:t>函数</a:t>
            </a:r>
            <a:endParaRPr lang="en-US" altLang="zh-CN" sz="2400" dirty="0">
              <a:solidFill>
                <a:srgbClr val="34A50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A01761"/>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函数</a:t>
            </a:r>
            <a:r>
              <a:rPr lang="en-US" altLang="zh-CN" sz="2000" dirty="0">
                <a:solidFill>
                  <a:srgbClr val="FF0000"/>
                </a:solidFill>
                <a:latin typeface="微软雅黑" panose="020B0503020204020204" pitchFamily="34" charset="-122"/>
                <a:ea typeface="微软雅黑" panose="020B0503020204020204" pitchFamily="34" charset="-122"/>
              </a:rPr>
              <a:t>schedule()</a:t>
            </a:r>
            <a:r>
              <a:rPr lang="zh-CN" altLang="en-US" sz="2000" dirty="0">
                <a:solidFill>
                  <a:srgbClr val="FF0000"/>
                </a:solidFill>
                <a:latin typeface="微软雅黑" panose="020B0503020204020204" pitchFamily="34" charset="-122"/>
                <a:ea typeface="微软雅黑" panose="020B0503020204020204" pitchFamily="34" charset="-122"/>
              </a:rPr>
              <a:t>实现进程的调度。它的任务是从运行队列</a:t>
            </a:r>
            <a:r>
              <a:rPr lang="en-US" altLang="zh-CN" sz="2000" dirty="0" err="1">
                <a:solidFill>
                  <a:srgbClr val="FF0000"/>
                </a:solidFill>
                <a:latin typeface="微软雅黑" panose="020B0503020204020204" pitchFamily="34" charset="-122"/>
                <a:ea typeface="微软雅黑" panose="020B0503020204020204" pitchFamily="34" charset="-122"/>
              </a:rPr>
              <a:t>rq</a:t>
            </a:r>
            <a:r>
              <a:rPr lang="zh-CN" altLang="en-US" sz="2000" dirty="0">
                <a:solidFill>
                  <a:srgbClr val="FF0000"/>
                </a:solidFill>
                <a:latin typeface="微软雅黑" panose="020B0503020204020204" pitchFamily="34" charset="-122"/>
                <a:ea typeface="微软雅黑" panose="020B0503020204020204" pitchFamily="34" charset="-122"/>
              </a:rPr>
              <a:t>中找到一个进程，并随后将</a:t>
            </a:r>
            <a:r>
              <a:rPr lang="en-US" altLang="zh-CN" sz="2000" dirty="0">
                <a:solidFill>
                  <a:srgbClr val="FF0000"/>
                </a:solidFill>
                <a:latin typeface="微软雅黑" panose="020B0503020204020204" pitchFamily="34" charset="-122"/>
                <a:ea typeface="微软雅黑" panose="020B0503020204020204" pitchFamily="34" charset="-122"/>
              </a:rPr>
              <a:t>CPU</a:t>
            </a:r>
            <a:r>
              <a:rPr lang="zh-CN" altLang="en-US" sz="2000" dirty="0">
                <a:solidFill>
                  <a:srgbClr val="FF0000"/>
                </a:solidFill>
                <a:latin typeface="微软雅黑" panose="020B0503020204020204" pitchFamily="34" charset="-122"/>
                <a:ea typeface="微软雅黑" panose="020B0503020204020204" pitchFamily="34" charset="-122"/>
              </a:rPr>
              <a:t>分配给这个进程。</a:t>
            </a:r>
            <a:r>
              <a:rPr lang="en-US" altLang="zh-CN" sz="2000" dirty="0">
                <a:solidFill>
                  <a:srgbClr val="FF0000"/>
                </a:solidFill>
                <a:latin typeface="微软雅黑" panose="020B0503020204020204" pitchFamily="34" charset="-122"/>
                <a:ea typeface="微软雅黑" panose="020B0503020204020204" pitchFamily="34" charset="-122"/>
              </a:rPr>
              <a:t>schedule()</a:t>
            </a:r>
            <a:r>
              <a:rPr lang="zh-CN" altLang="en-US" sz="2000" dirty="0">
                <a:solidFill>
                  <a:srgbClr val="FF0000"/>
                </a:solidFill>
                <a:latin typeface="微软雅黑" panose="020B0503020204020204" pitchFamily="34" charset="-122"/>
                <a:ea typeface="微软雅黑" panose="020B0503020204020204" pitchFamily="34" charset="-122"/>
              </a:rPr>
              <a:t>可以采取主动调用或被动调用（可延迟的）的方式。</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en-US" sz="2000" dirty="0">
                <a:solidFill>
                  <a:srgbClr val="002060"/>
                </a:solidFill>
                <a:latin typeface="微软雅黑" panose="020B0503020204020204" pitchFamily="34" charset="-122"/>
                <a:ea typeface="微软雅黑" panose="020B0503020204020204" pitchFamily="34" charset="-122"/>
              </a:rPr>
              <a:t>直接调用</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如果</a:t>
            </a:r>
            <a:r>
              <a:rPr lang="en-US" altLang="zh-CN" sz="2000" dirty="0">
                <a:solidFill>
                  <a:srgbClr val="FF0000"/>
                </a:solidFill>
                <a:latin typeface="微软雅黑" panose="020B0503020204020204" pitchFamily="34" charset="-122"/>
                <a:ea typeface="微软雅黑" panose="020B0503020204020204" pitchFamily="34" charset="-122"/>
              </a:rPr>
              <a:t>current</a:t>
            </a:r>
            <a:r>
              <a:rPr lang="zh-CN" altLang="en-US" sz="2000" dirty="0">
                <a:solidFill>
                  <a:srgbClr val="FF0000"/>
                </a:solidFill>
                <a:latin typeface="微软雅黑" panose="020B0503020204020204" pitchFamily="34" charset="-122"/>
                <a:ea typeface="微软雅黑" panose="020B0503020204020204" pitchFamily="34" charset="-122"/>
              </a:rPr>
              <a:t>进程因缺乏资源而要立刻被阻塞，就主动调用调度程序。</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a:t>
            </a:r>
            <a:r>
              <a:rPr lang="zh-CN" altLang="en-US" sz="2000" dirty="0">
                <a:solidFill>
                  <a:srgbClr val="FF0000"/>
                </a:solidFill>
                <a:latin typeface="微软雅黑" panose="020B0503020204020204" pitchFamily="34" charset="-122"/>
                <a:ea typeface="微软雅黑" panose="020B0503020204020204" pitchFamily="34" charset="-122"/>
              </a:rPr>
              <a:t>．把</a:t>
            </a:r>
            <a:r>
              <a:rPr lang="en-US" altLang="zh-CN" sz="2000" dirty="0">
                <a:solidFill>
                  <a:srgbClr val="FF0000"/>
                </a:solidFill>
                <a:latin typeface="微软雅黑" panose="020B0503020204020204" pitchFamily="34" charset="-122"/>
                <a:ea typeface="微软雅黑" panose="020B0503020204020204" pitchFamily="34" charset="-122"/>
              </a:rPr>
              <a:t>current</a:t>
            </a:r>
            <a:r>
              <a:rPr lang="zh-CN" altLang="en-US" sz="2000" dirty="0">
                <a:solidFill>
                  <a:srgbClr val="FF0000"/>
                </a:solidFill>
                <a:latin typeface="微软雅黑" panose="020B0503020204020204" pitchFamily="34" charset="-122"/>
                <a:ea typeface="微软雅黑" panose="020B0503020204020204" pitchFamily="34" charset="-122"/>
              </a:rPr>
              <a:t>进程插入适当的等待队列。</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b</a:t>
            </a:r>
            <a:r>
              <a:rPr lang="zh-CN" altLang="en-US" sz="2000" dirty="0">
                <a:solidFill>
                  <a:srgbClr val="FF0000"/>
                </a:solidFill>
                <a:latin typeface="微软雅黑" panose="020B0503020204020204" pitchFamily="34" charset="-122"/>
                <a:ea typeface="微软雅黑" panose="020B0503020204020204" pitchFamily="34" charset="-122"/>
              </a:rPr>
              <a:t>．把</a:t>
            </a:r>
            <a:r>
              <a:rPr lang="en-US" altLang="zh-CN" sz="2000" dirty="0">
                <a:solidFill>
                  <a:srgbClr val="FF0000"/>
                </a:solidFill>
                <a:latin typeface="微软雅黑" panose="020B0503020204020204" pitchFamily="34" charset="-122"/>
                <a:ea typeface="微软雅黑" panose="020B0503020204020204" pitchFamily="34" charset="-122"/>
              </a:rPr>
              <a:t>current</a:t>
            </a:r>
            <a:r>
              <a:rPr lang="zh-CN" altLang="en-US" sz="2000" dirty="0">
                <a:solidFill>
                  <a:srgbClr val="FF0000"/>
                </a:solidFill>
                <a:latin typeface="微软雅黑" panose="020B0503020204020204" pitchFamily="34" charset="-122"/>
                <a:ea typeface="微软雅黑" panose="020B0503020204020204" pitchFamily="34" charset="-122"/>
              </a:rPr>
              <a:t>进程的状态改为</a:t>
            </a:r>
            <a:r>
              <a:rPr lang="en-US" altLang="zh-CN" sz="2000" dirty="0">
                <a:solidFill>
                  <a:srgbClr val="FF0000"/>
                </a:solidFill>
                <a:latin typeface="微软雅黑" panose="020B0503020204020204" pitchFamily="34" charset="-122"/>
                <a:ea typeface="微软雅黑" panose="020B0503020204020204" pitchFamily="34" charset="-122"/>
              </a:rPr>
              <a:t>TASK_INTERRUPTIBLE</a:t>
            </a:r>
            <a:r>
              <a:rPr lang="zh-CN" altLang="en-US" sz="2000" dirty="0">
                <a:solidFill>
                  <a:srgbClr val="FF0000"/>
                </a:solidFill>
                <a:latin typeface="微软雅黑" panose="020B0503020204020204" pitchFamily="34" charset="-122"/>
                <a:ea typeface="微软雅黑" panose="020B0503020204020204" pitchFamily="34" charset="-122"/>
              </a:rPr>
              <a:t>或</a:t>
            </a:r>
            <a:r>
              <a:rPr lang="en-US" altLang="zh-CN" sz="2000" dirty="0">
                <a:solidFill>
                  <a:srgbClr val="FF0000"/>
                </a:solidFill>
                <a:latin typeface="微软雅黑" panose="020B0503020204020204" pitchFamily="34" charset="-122"/>
                <a:ea typeface="微软雅黑" panose="020B0503020204020204" pitchFamily="34" charset="-122"/>
              </a:rPr>
              <a:t>TASK_UNINTERRUPTIBLE</a:t>
            </a:r>
            <a:r>
              <a:rPr lang="zh-CN" altLang="en-US" sz="2000" dirty="0">
                <a:solidFill>
                  <a:srgbClr val="FF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c</a:t>
            </a:r>
            <a:r>
              <a:rPr lang="zh-CN" altLang="en-US" sz="2000" dirty="0">
                <a:solidFill>
                  <a:srgbClr val="FF0000"/>
                </a:solidFill>
                <a:latin typeface="微软雅黑" panose="020B0503020204020204" pitchFamily="34" charset="-122"/>
                <a:ea typeface="微软雅黑" panose="020B0503020204020204" pitchFamily="34" charset="-122"/>
              </a:rPr>
              <a:t>．调用</a:t>
            </a:r>
            <a:r>
              <a:rPr lang="en-US" altLang="zh-CN" sz="2000" dirty="0">
                <a:solidFill>
                  <a:srgbClr val="FF0000"/>
                </a:solidFill>
                <a:latin typeface="微软雅黑" panose="020B0503020204020204" pitchFamily="34" charset="-122"/>
                <a:ea typeface="微软雅黑" panose="020B0503020204020204" pitchFamily="34" charset="-122"/>
              </a:rPr>
              <a:t>schedule()</a:t>
            </a:r>
            <a:r>
              <a:rPr lang="zh-CN" altLang="en-US" sz="2000" dirty="0">
                <a:solidFill>
                  <a:srgbClr val="FF0000"/>
                </a:solidFill>
                <a:latin typeface="微软雅黑" panose="020B0503020204020204" pitchFamily="34" charset="-122"/>
                <a:ea typeface="微软雅黑" panose="020B0503020204020204" pitchFamily="34" charset="-122"/>
              </a:rPr>
              <a:t>。</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11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第一节 进程调度时机</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654608"/>
          </a:xfrm>
          <a:prstGeom prst="rect">
            <a:avLst/>
          </a:prstGeom>
        </p:spPr>
        <p:txBody>
          <a:bodyPr wrap="square">
            <a:spAutoFit/>
          </a:bodyPr>
          <a:lstStyle/>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2 </a:t>
            </a:r>
            <a:r>
              <a:rPr lang="zh-CN" altLang="en-US" sz="2000" dirty="0">
                <a:solidFill>
                  <a:srgbClr val="002060"/>
                </a:solidFill>
                <a:latin typeface="微软雅黑" panose="020B0503020204020204" pitchFamily="34" charset="-122"/>
                <a:ea typeface="微软雅黑" panose="020B0503020204020204" pitchFamily="34" charset="-122"/>
              </a:rPr>
              <a:t>被动调用</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被动调用的方法是，把</a:t>
            </a:r>
            <a:r>
              <a:rPr lang="en-US" altLang="zh-CN" sz="2000" dirty="0">
                <a:solidFill>
                  <a:srgbClr val="FF0000"/>
                </a:solidFill>
                <a:latin typeface="微软雅黑" panose="020B0503020204020204" pitchFamily="34" charset="-122"/>
                <a:ea typeface="微软雅黑" panose="020B0503020204020204" pitchFamily="34" charset="-122"/>
              </a:rPr>
              <a:t>TIF_NEED_RESCHED</a:t>
            </a:r>
            <a:r>
              <a:rPr lang="zh-CN" altLang="en-US" sz="2000" dirty="0">
                <a:solidFill>
                  <a:srgbClr val="FF0000"/>
                </a:solidFill>
                <a:latin typeface="微软雅黑" panose="020B0503020204020204" pitchFamily="34" charset="-122"/>
                <a:ea typeface="微软雅黑" panose="020B0503020204020204" pitchFamily="34" charset="-122"/>
              </a:rPr>
              <a:t>标志设置为</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err="1">
                <a:solidFill>
                  <a:srgbClr val="FF0000"/>
                </a:solidFill>
                <a:latin typeface="微软雅黑" panose="020B0503020204020204" pitchFamily="34" charset="-122"/>
                <a:ea typeface="微软雅黑" panose="020B0503020204020204" pitchFamily="34" charset="-122"/>
              </a:rPr>
              <a:t>thread_info</a:t>
            </a:r>
            <a:r>
              <a:rPr lang="zh-CN" altLang="en-US" sz="2000" dirty="0">
                <a:solidFill>
                  <a:srgbClr val="FF0000"/>
                </a:solidFill>
                <a:latin typeface="微软雅黑" panose="020B0503020204020204" pitchFamily="34" charset="-122"/>
                <a:ea typeface="微软雅黑" panose="020B0503020204020204" pitchFamily="34" charset="-122"/>
              </a:rPr>
              <a:t>），在以后的某个时段调用调度程序</a:t>
            </a:r>
            <a:r>
              <a:rPr lang="en-US" altLang="zh-CN" sz="2000" dirty="0">
                <a:solidFill>
                  <a:srgbClr val="FF0000"/>
                </a:solidFill>
                <a:latin typeface="微软雅黑" panose="020B0503020204020204" pitchFamily="34" charset="-122"/>
                <a:ea typeface="微软雅黑" panose="020B0503020204020204" pitchFamily="34" charset="-122"/>
              </a:rPr>
              <a:t>schedule()</a:t>
            </a:r>
            <a:r>
              <a:rPr lang="zh-CN" altLang="en-US" sz="2000" dirty="0">
                <a:solidFill>
                  <a:srgbClr val="FF0000"/>
                </a:solidFill>
                <a:latin typeface="微软雅黑" panose="020B0503020204020204" pitchFamily="34" charset="-122"/>
                <a:ea typeface="微软雅黑" panose="020B0503020204020204" pitchFamily="34" charset="-122"/>
              </a:rPr>
              <a:t>。由于总是在恢复用户态进程的执行之前检查这个标志的值，所以</a:t>
            </a:r>
            <a:r>
              <a:rPr lang="en-US" altLang="zh-CN" sz="2000" dirty="0">
                <a:solidFill>
                  <a:srgbClr val="FF0000"/>
                </a:solidFill>
                <a:latin typeface="微软雅黑" panose="020B0503020204020204" pitchFamily="34" charset="-122"/>
                <a:ea typeface="微软雅黑" panose="020B0503020204020204" pitchFamily="34" charset="-122"/>
              </a:rPr>
              <a:t>schedule()</a:t>
            </a:r>
            <a:r>
              <a:rPr lang="zh-CN" altLang="en-US" sz="2000" dirty="0">
                <a:solidFill>
                  <a:srgbClr val="FF0000"/>
                </a:solidFill>
                <a:latin typeface="微软雅黑" panose="020B0503020204020204" pitchFamily="34" charset="-122"/>
                <a:ea typeface="微软雅黑" panose="020B0503020204020204" pitchFamily="34" charset="-122"/>
              </a:rPr>
              <a:t>将在不久之后的某个时间被明确地调用。</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被动调用调度程序的典型例子，也是最重要的三个进程调度实务：</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 </a:t>
            </a:r>
            <a:r>
              <a:rPr lang="zh-CN" altLang="en-US" sz="2000" dirty="0">
                <a:solidFill>
                  <a:srgbClr val="FF0000"/>
                </a:solidFill>
                <a:latin typeface="微软雅黑" panose="020B0503020204020204" pitchFamily="34" charset="-122"/>
                <a:ea typeface="微软雅黑" panose="020B0503020204020204" pitchFamily="34" charset="-122"/>
              </a:rPr>
              <a:t>当 </a:t>
            </a:r>
            <a:r>
              <a:rPr lang="en-US" altLang="zh-CN" sz="2000" dirty="0">
                <a:solidFill>
                  <a:srgbClr val="FF0000"/>
                </a:solidFill>
                <a:latin typeface="微软雅黑" panose="020B0503020204020204" pitchFamily="34" charset="-122"/>
                <a:ea typeface="微软雅黑" panose="020B0503020204020204" pitchFamily="34" charset="-122"/>
              </a:rPr>
              <a:t>current </a:t>
            </a:r>
            <a:r>
              <a:rPr lang="zh-CN" altLang="en-US" sz="2000" dirty="0">
                <a:solidFill>
                  <a:srgbClr val="FF0000"/>
                </a:solidFill>
                <a:latin typeface="微软雅黑" panose="020B0503020204020204" pitchFamily="34" charset="-122"/>
                <a:ea typeface="微软雅黑" panose="020B0503020204020204" pitchFamily="34" charset="-122"/>
              </a:rPr>
              <a:t>进程用完了它的</a:t>
            </a:r>
            <a:r>
              <a:rPr lang="en-US" altLang="zh-CN" sz="2000" dirty="0">
                <a:solidFill>
                  <a:srgbClr val="FF0000"/>
                </a:solidFill>
                <a:latin typeface="微软雅黑" panose="020B0503020204020204" pitchFamily="34" charset="-122"/>
                <a:ea typeface="微软雅黑" panose="020B0503020204020204" pitchFamily="34" charset="-122"/>
              </a:rPr>
              <a:t>CPU </a:t>
            </a:r>
            <a:r>
              <a:rPr lang="zh-CN" altLang="en-US" sz="2000" dirty="0">
                <a:solidFill>
                  <a:srgbClr val="FF0000"/>
                </a:solidFill>
                <a:latin typeface="微软雅黑" panose="020B0503020204020204" pitchFamily="34" charset="-122"/>
                <a:ea typeface="微软雅黑" panose="020B0503020204020204" pitchFamily="34" charset="-122"/>
              </a:rPr>
              <a:t>时间片时，由</a:t>
            </a:r>
            <a:r>
              <a:rPr lang="en-US" altLang="zh-CN" sz="2000" dirty="0" err="1">
                <a:solidFill>
                  <a:srgbClr val="FF0000"/>
                </a:solidFill>
                <a:latin typeface="微软雅黑" panose="020B0503020204020204" pitchFamily="34" charset="-122"/>
                <a:ea typeface="微软雅黑" panose="020B0503020204020204" pitchFamily="34" charset="-122"/>
              </a:rPr>
              <a:t>scheduler_tick</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函数做延迟调用。</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b </a:t>
            </a:r>
            <a:r>
              <a:rPr lang="zh-CN" altLang="en-US" sz="2000" dirty="0">
                <a:solidFill>
                  <a:srgbClr val="FF0000"/>
                </a:solidFill>
                <a:latin typeface="微软雅黑" panose="020B0503020204020204" pitchFamily="34" charset="-122"/>
                <a:ea typeface="微软雅黑" panose="020B0503020204020204" pitchFamily="34" charset="-122"/>
              </a:rPr>
              <a:t>当一个被唤醒进程的优先权比当前进程的优先权高时，由</a:t>
            </a:r>
            <a:r>
              <a:rPr lang="en-US" altLang="zh-CN" sz="2000" dirty="0" err="1">
                <a:solidFill>
                  <a:srgbClr val="FF0000"/>
                </a:solidFill>
                <a:latin typeface="微软雅黑" panose="020B0503020204020204" pitchFamily="34" charset="-122"/>
                <a:ea typeface="微软雅黑" panose="020B0503020204020204" pitchFamily="34" charset="-122"/>
              </a:rPr>
              <a:t>try_to_wake_up</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函数做延迟调用。</a:t>
            </a: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c </a:t>
            </a:r>
            <a:r>
              <a:rPr lang="zh-CN" altLang="en-US" sz="2000" dirty="0">
                <a:solidFill>
                  <a:srgbClr val="FF0000"/>
                </a:solidFill>
                <a:latin typeface="微软雅黑" panose="020B0503020204020204" pitchFamily="34" charset="-122"/>
                <a:ea typeface="微软雅黑" panose="020B0503020204020204" pitchFamily="34" charset="-122"/>
              </a:rPr>
              <a:t>当发出系统调用</a:t>
            </a:r>
            <a:r>
              <a:rPr lang="en-US" altLang="zh-CN" sz="2000" dirty="0" err="1">
                <a:solidFill>
                  <a:srgbClr val="FF0000"/>
                </a:solidFill>
                <a:latin typeface="微软雅黑" panose="020B0503020204020204" pitchFamily="34" charset="-122"/>
                <a:ea typeface="微软雅黑" panose="020B0503020204020204" pitchFamily="34" charset="-122"/>
              </a:rPr>
              <a:t>sched_setscheduler</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时。</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590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4285276"/>
          </a:xfrm>
          <a:prstGeom prst="rect">
            <a:avLst/>
          </a:prstGeom>
        </p:spPr>
        <p:txBody>
          <a:bodyPr wrap="square">
            <a:spAutoFit/>
          </a:bodyPr>
          <a:lstStyle/>
          <a:p>
            <a:pPr>
              <a:lnSpc>
                <a:spcPct val="150000"/>
              </a:lnSpc>
            </a:pPr>
            <a:r>
              <a:rPr lang="zh-CN" altLang="en-US" sz="2400" dirty="0">
                <a:solidFill>
                  <a:srgbClr val="34A509"/>
                </a:solidFill>
                <a:latin typeface="微软雅黑" panose="020B0503020204020204" pitchFamily="34" charset="-122"/>
                <a:ea typeface="微软雅黑" panose="020B0503020204020204" pitchFamily="34" charset="-122"/>
              </a:rPr>
              <a:t>一、与进程调度相关的进程分类</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、进程的分类</a:t>
            </a:r>
            <a:r>
              <a:rPr lang="en-US" altLang="zh-CN" sz="2000" dirty="0">
                <a:solidFill>
                  <a:srgbClr val="FF0000"/>
                </a:solidFill>
                <a:latin typeface="微软雅黑" panose="020B0503020204020204" pitchFamily="34" charset="-122"/>
                <a:ea typeface="微软雅黑" panose="020B0503020204020204" pitchFamily="34" charset="-122"/>
              </a:rPr>
              <a:t>1</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I/O</a:t>
            </a:r>
            <a:r>
              <a:rPr lang="zh-CN" altLang="en-US" sz="2000" dirty="0">
                <a:solidFill>
                  <a:srgbClr val="002060"/>
                </a:solidFill>
                <a:latin typeface="微软雅黑" panose="020B0503020204020204" pitchFamily="34" charset="-122"/>
                <a:ea typeface="微软雅黑" panose="020B0503020204020204" pitchFamily="34" charset="-122"/>
              </a:rPr>
              <a:t>消耗型进程  </a:t>
            </a:r>
            <a:r>
              <a:rPr lang="zh-CN" altLang="en-US" sz="2000" dirty="0">
                <a:solidFill>
                  <a:srgbClr val="FF0000"/>
                </a:solidFill>
                <a:latin typeface="微软雅黑" panose="020B0503020204020204" pitchFamily="34" charset="-122"/>
                <a:ea typeface="微软雅黑" panose="020B0503020204020204" pitchFamily="34" charset="-122"/>
              </a:rPr>
              <a:t>需要大量文件操作或网络读写操作，处理器负载不高</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CPU</a:t>
            </a:r>
            <a:r>
              <a:rPr lang="zh-CN" altLang="en-US" sz="2000" dirty="0">
                <a:solidFill>
                  <a:srgbClr val="002060"/>
                </a:solidFill>
                <a:latin typeface="微软雅黑" panose="020B0503020204020204" pitchFamily="34" charset="-122"/>
                <a:ea typeface="微软雅黑" panose="020B0503020204020204" pitchFamily="34" charset="-122"/>
              </a:rPr>
              <a:t>消耗型进程  </a:t>
            </a:r>
            <a:r>
              <a:rPr lang="zh-CN" altLang="en-US" sz="2000" dirty="0">
                <a:solidFill>
                  <a:srgbClr val="FF0000"/>
                </a:solidFill>
                <a:latin typeface="微软雅黑" panose="020B0503020204020204" pitchFamily="34" charset="-122"/>
                <a:ea typeface="微软雅黑" panose="020B0503020204020204" pitchFamily="34" charset="-122"/>
              </a:rPr>
              <a:t>处理器占用率高，没有太多的硬件操作</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2</a:t>
            </a:r>
            <a:r>
              <a:rPr lang="zh-CN" altLang="en-US" sz="2000" dirty="0">
                <a:solidFill>
                  <a:srgbClr val="FF0000"/>
                </a:solidFill>
                <a:latin typeface="微软雅黑" panose="020B0503020204020204" pitchFamily="34" charset="-122"/>
                <a:ea typeface="微软雅黑" panose="020B0503020204020204" pitchFamily="34" charset="-122"/>
              </a:rPr>
              <a:t>、进程的分类</a:t>
            </a:r>
            <a:r>
              <a:rPr lang="en-US" altLang="zh-CN" sz="2000" dirty="0">
                <a:solidFill>
                  <a:srgbClr val="FF0000"/>
                </a:solidFill>
                <a:latin typeface="微软雅黑" panose="020B0503020204020204" pitchFamily="34" charset="-122"/>
                <a:ea typeface="微软雅黑" panose="020B0503020204020204" pitchFamily="34" charset="-122"/>
              </a:rPr>
              <a:t>2</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交互式进程</a:t>
            </a:r>
            <a:r>
              <a:rPr lang="en-US" altLang="zh-CN" sz="2000" dirty="0">
                <a:solidFill>
                  <a:srgbClr val="002060"/>
                </a:solidFill>
                <a:latin typeface="微软雅黑" panose="020B0503020204020204" pitchFamily="34" charset="-122"/>
                <a:ea typeface="微软雅黑" panose="020B0503020204020204" pitchFamily="34" charset="-122"/>
              </a:rPr>
              <a:t>(interactive process)   </a:t>
            </a:r>
            <a:r>
              <a:rPr lang="zh-CN" altLang="en-US" sz="2000" dirty="0">
                <a:solidFill>
                  <a:srgbClr val="FF0000"/>
                </a:solidFill>
                <a:latin typeface="微软雅黑" panose="020B0503020204020204" pitchFamily="34" charset="-122"/>
                <a:ea typeface="微软雅黑" panose="020B0503020204020204" pitchFamily="34" charset="-122"/>
              </a:rPr>
              <a:t>此类进程经常与用户进行交互</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因此需要花费很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多时间等待键盘和鼠标操作</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当接受了用户的输入后</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进程必须很快被唤醒</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否则用</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户会感觉系统反应迟钝</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65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1981200" y="278742"/>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5000"/>
              </a:lnSpc>
              <a:spcBef>
                <a:spcPct val="20000"/>
              </a:spcBef>
              <a:buChar char="•"/>
              <a:defRPr sz="2400" b="1">
                <a:solidFill>
                  <a:schemeClr val="tx1"/>
                </a:solidFill>
                <a:latin typeface="Arial" charset="0"/>
                <a:ea typeface="宋体" charset="-122"/>
              </a:defRPr>
            </a:lvl1pPr>
            <a:lvl2pPr marL="742950" indent="-285750">
              <a:lnSpc>
                <a:spcPct val="115000"/>
              </a:lnSpc>
              <a:spcBef>
                <a:spcPct val="20000"/>
              </a:spcBef>
              <a:buChar char="–"/>
              <a:defRPr sz="2000" b="1">
                <a:solidFill>
                  <a:srgbClr val="0000CC"/>
                </a:solidFill>
                <a:latin typeface="Arial" charset="0"/>
                <a:ea typeface="宋体" charset="-122"/>
              </a:defRPr>
            </a:lvl2pPr>
            <a:lvl3pPr marL="1143000" indent="-228600">
              <a:lnSpc>
                <a:spcPct val="115000"/>
              </a:lnSpc>
              <a:spcBef>
                <a:spcPct val="20000"/>
              </a:spcBef>
              <a:buChar char="•"/>
              <a:defRPr sz="2400" b="1">
                <a:solidFill>
                  <a:srgbClr val="006600"/>
                </a:solidFill>
                <a:latin typeface="Arial" charset="0"/>
                <a:ea typeface="宋体" charset="-122"/>
              </a:defRPr>
            </a:lvl3pPr>
            <a:lvl4pPr marL="1600200" indent="-228600">
              <a:lnSpc>
                <a:spcPct val="115000"/>
              </a:lnSpc>
              <a:spcBef>
                <a:spcPct val="20000"/>
              </a:spcBef>
              <a:buChar char="–"/>
              <a:defRPr sz="1600" b="1">
                <a:solidFill>
                  <a:srgbClr val="CC3300"/>
                </a:solidFill>
                <a:latin typeface="Arial" charset="0"/>
                <a:ea typeface="宋体" charset="-122"/>
              </a:defRPr>
            </a:lvl4pPr>
            <a:lvl5pPr marL="2057400" indent="-228600">
              <a:lnSpc>
                <a:spcPct val="115000"/>
              </a:lnSpc>
              <a:spcBef>
                <a:spcPct val="20000"/>
              </a:spcBef>
              <a:buChar char="»"/>
              <a:defRPr sz="1500" b="1">
                <a:solidFill>
                  <a:srgbClr val="996600"/>
                </a:solidFill>
                <a:latin typeface="Arial" charset="0"/>
                <a:ea typeface="宋体"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charset="0"/>
                <a:ea typeface="宋体" charset="-122"/>
              </a:defRPr>
            </a:lvl9pPr>
          </a:lstStyle>
          <a:p>
            <a:pPr algn="ctr">
              <a:lnSpc>
                <a:spcPct val="100000"/>
              </a:lnSpc>
              <a:spcBef>
                <a:spcPct val="0"/>
              </a:spcBef>
              <a:buNone/>
            </a:pPr>
            <a:r>
              <a:rPr lang="zh-CN" altLang="en-US" sz="3200" dirty="0">
                <a:solidFill>
                  <a:srgbClr val="CC3300"/>
                </a:solidFill>
                <a:latin typeface="+mn-lt"/>
                <a:ea typeface="黑体" charset="-122"/>
              </a:rPr>
              <a:t>第二节 进程调度策略与算法</a:t>
            </a:r>
            <a:endParaRPr kumimoji="1" lang="en-US" altLang="zh-CN" sz="3200" b="0" dirty="0">
              <a:solidFill>
                <a:srgbClr val="FF0000"/>
              </a:solidFill>
              <a:latin typeface="+mn-lt"/>
              <a:ea typeface="Microsoft YaHei" charset="-122"/>
              <a:cs typeface="Microsoft YaHei" charset="-122"/>
            </a:endParaRPr>
          </a:p>
          <a:p>
            <a:pPr algn="ctr">
              <a:lnSpc>
                <a:spcPct val="100000"/>
              </a:lnSpc>
              <a:spcBef>
                <a:spcPct val="0"/>
              </a:spcBef>
              <a:buFontTx/>
              <a:buNone/>
            </a:pPr>
            <a:endParaRPr lang="zh-CN" altLang="en-US" sz="3600" dirty="0">
              <a:solidFill>
                <a:srgbClr val="CC3300"/>
              </a:solidFill>
              <a:ea typeface="黑体" charset="-122"/>
            </a:endParaRPr>
          </a:p>
        </p:txBody>
      </p:sp>
      <p:sp>
        <p:nvSpPr>
          <p:cNvPr id="4" name="矩形 3">
            <a:extLst>
              <a:ext uri="{FF2B5EF4-FFF2-40B4-BE49-F238E27FC236}">
                <a16:creationId xmlns:a16="http://schemas.microsoft.com/office/drawing/2014/main" id="{0EEB0615-8743-4EFD-A491-2E98F63C9C0C}"/>
              </a:ext>
            </a:extLst>
          </p:cNvPr>
          <p:cNvSpPr/>
          <p:nvPr/>
        </p:nvSpPr>
        <p:spPr>
          <a:xfrm>
            <a:off x="1099930" y="840717"/>
            <a:ext cx="10177670" cy="3269613"/>
          </a:xfrm>
          <a:prstGeom prst="rect">
            <a:avLst/>
          </a:prstGeom>
        </p:spPr>
        <p:txBody>
          <a:bodyPr wrap="square">
            <a:spAutoFit/>
          </a:bodyPr>
          <a:lstStyle/>
          <a:p>
            <a:pPr>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批处理进程</a:t>
            </a:r>
            <a:r>
              <a:rPr lang="en-US" altLang="zh-CN" sz="2000" dirty="0">
                <a:solidFill>
                  <a:srgbClr val="002060"/>
                </a:solidFill>
                <a:latin typeface="微软雅黑" panose="020B0503020204020204" pitchFamily="34" charset="-122"/>
                <a:ea typeface="微软雅黑" panose="020B0503020204020204" pitchFamily="34" charset="-122"/>
              </a:rPr>
              <a:t>(batch process)   </a:t>
            </a:r>
            <a:r>
              <a:rPr lang="zh-CN" altLang="en-US" sz="2000" dirty="0">
                <a:solidFill>
                  <a:srgbClr val="FF0000"/>
                </a:solidFill>
                <a:latin typeface="微软雅黑" panose="020B0503020204020204" pitchFamily="34" charset="-122"/>
                <a:ea typeface="微软雅黑" panose="020B0503020204020204" pitchFamily="34" charset="-122"/>
              </a:rPr>
              <a:t>此类进程不必与用户交互</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因此经常在后台运行。</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因</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为这样的进程不必很快相应</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因此常受到调度程序的怠慢</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实时进程</a:t>
            </a:r>
            <a:r>
              <a:rPr lang="en-US" altLang="zh-CN" sz="2000" dirty="0">
                <a:solidFill>
                  <a:srgbClr val="002060"/>
                </a:solidFill>
                <a:latin typeface="微软雅黑" panose="020B0503020204020204" pitchFamily="34" charset="-122"/>
                <a:ea typeface="微软雅黑" panose="020B0503020204020204" pitchFamily="34" charset="-122"/>
              </a:rPr>
              <a:t>(real-time process)</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这些进程由很强的调度需要</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这样的进程绝不会被低</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优先级的进程阻塞</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并且他们的响应时间要尽可能的短</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        根据进程的不同分类</a:t>
            </a:r>
            <a:r>
              <a:rPr lang="en-US" altLang="zh-CN" sz="2000" dirty="0">
                <a:solidFill>
                  <a:srgbClr val="FF0000"/>
                </a:solidFill>
                <a:latin typeface="微软雅黑" panose="020B0503020204020204" pitchFamily="34" charset="-122"/>
                <a:ea typeface="微软雅黑" panose="020B0503020204020204" pitchFamily="34" charset="-122"/>
              </a:rPr>
              <a:t>Linux</a:t>
            </a:r>
            <a:r>
              <a:rPr lang="zh-CN" altLang="en-US" sz="2000" dirty="0">
                <a:solidFill>
                  <a:srgbClr val="FF0000"/>
                </a:solidFill>
                <a:latin typeface="微软雅黑" panose="020B0503020204020204" pitchFamily="34" charset="-122"/>
                <a:ea typeface="微软雅黑" panose="020B0503020204020204" pitchFamily="34" charset="-122"/>
              </a:rPr>
              <a:t>采用不同的调度策略。</a:t>
            </a:r>
            <a:endParaRPr lang="zh-CN" altLang="zh-CN"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154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7625</TotalTime>
  <Words>2774</Words>
  <Application>Microsoft Office PowerPoint</Application>
  <PresentationFormat>宽屏</PresentationFormat>
  <Paragraphs>165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DengXian</vt:lpstr>
      <vt:lpstr>DengXian Light</vt:lpstr>
      <vt:lpstr>SimHei</vt:lpstr>
      <vt:lpstr>SimSun</vt:lpstr>
      <vt:lpstr>Microsoft YaHei</vt:lpstr>
      <vt:lpstr>Microsoft YaHei</vt:lpstr>
      <vt:lpstr>Arial</vt:lpstr>
      <vt:lpstr>Times New Roman</vt:lpstr>
      <vt:lpstr>Wingdings</vt:lpstr>
      <vt:lpstr>Office 主题</vt:lpstr>
      <vt:lpstr>默认设计模板</vt:lpstr>
      <vt:lpstr> </vt:lpstr>
      <vt:lpstr>第七章 进程切换和系统的运行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Long X</cp:lastModifiedBy>
  <cp:revision>620</cp:revision>
  <dcterms:created xsi:type="dcterms:W3CDTF">2019-02-22T02:53:30Z</dcterms:created>
  <dcterms:modified xsi:type="dcterms:W3CDTF">2023-12-25T01:38:15Z</dcterms:modified>
</cp:coreProperties>
</file>