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DM Serif Display" charset="1" panose="00000000000000000000"/>
      <p:regular r:id="rId23"/>
    </p:embeddedFont>
    <p:embeddedFont>
      <p:font typeface="Open Sauce" charset="1" panose="00000500000000000000"/>
      <p:regular r:id="rId25"/>
    </p:embeddedFont>
    <p:embeddedFont>
      <p:font typeface="Open Sauce Bold" charset="1" panose="000008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notesMasters/notesMaster1.xml" Type="http://schemas.openxmlformats.org/officeDocument/2006/relationships/notesMaster"/><Relationship Id="rId21" Target="theme/theme2.xml" Type="http://schemas.openxmlformats.org/officeDocument/2006/relationships/theme"/><Relationship Id="rId22" Target="notesSlides/notesSlide1.xml" Type="http://schemas.openxmlformats.org/officeDocument/2006/relationships/notesSlide"/><Relationship Id="rId23" Target="fonts/font23.fntdata" Type="http://schemas.openxmlformats.org/officeDocument/2006/relationships/font"/><Relationship Id="rId24" Target="notesSlides/notesSlide2.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notesSlides/notesSlide3.xml" Type="http://schemas.openxmlformats.org/officeDocument/2006/relationships/notesSlide"/><Relationship Id="rId28" Target="notesSlides/notesSlide4.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our group is Adelaide Navigator. Today, we are going to introduce a better navigation app designed for pedestrians. You might ask, Better in what way? Well, imagine you’re walking through unfamiliar streets without the proper navigation tools. Then imagine you’re getting turned around because your compass was pointing in the wrong direction, leading you to walk the wrong way and you didn’t realise until you’re too far in the wrong direction. </a:t>
            </a:r>
          </a:p>
          <a:p>
            <a:r>
              <a:rPr lang="en-US"/>
              <a:t/>
            </a:r>
          </a:p>
          <a:p>
            <a:r>
              <a:rPr lang="en-US"/>
              <a:t>Frustrating right? </a:t>
            </a:r>
          </a:p>
          <a:p>
            <a:r>
              <a:rPr lang="en-US"/>
              <a:t/>
            </a:r>
          </a:p>
          <a:p>
            <a:r>
              <a:rPr lang="en-US"/>
              <a:t>Enter the Adelaide Navigator. Specifically designed for Adelaide’s narrow, winding, twisting streets. Now you’ll always get there on time with no hassle. </a:t>
            </a:r>
          </a:p>
          <a:p>
            <a:r>
              <a:rPr lang="en-US"/>
              <a:t/>
            </a:r>
          </a:p>
          <a:p>
            <a:r>
              <a:rPr lang="en-US"/>
              <a:t>In this presentation, we’ll be discussing the prototype along with the features and solutions we have come up with to solve our general problem. We’ll also share some challenges we faced during production as well as any possible future extensions.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Some issues we've identified with the already available navigation apps on the market are as follows...</a:t>
            </a:r>
          </a:p>
          <a:p>
            <a:r>
              <a:rPr lang="en-US"/>
              <a:t/>
            </a:r>
          </a:p>
          <a:p>
            <a:r>
              <a:rPr lang="en-US"/>
              <a:t>Like we established, the compass can be inaccurate, especially in dense city areas and the app can sometimes rotate unpredictably making it hard to know which way to start walking. </a:t>
            </a:r>
          </a:p>
          <a:p>
            <a:r>
              <a:rPr lang="en-US"/>
              <a:t>It doesn’t consider sidewalk quality, shade, safety, or crowdedness. </a:t>
            </a:r>
          </a:p>
          <a:p>
            <a:r>
              <a:rPr lang="en-US"/>
              <a:t/>
            </a:r>
          </a:p>
          <a:p>
            <a:r>
              <a:rPr lang="en-US"/>
              <a:t>Poor indoor navigation (through malls or campuses) </a:t>
            </a:r>
          </a:p>
          <a:p>
            <a:r>
              <a:rPr lang="en-US"/>
              <a:t>Limited accessibility features for people with mobility or vision impairments. </a:t>
            </a:r>
          </a:p>
          <a:p>
            <a:r>
              <a:rPr lang="en-US"/>
              <a:t/>
            </a:r>
          </a:p>
          <a:p>
            <a:r>
              <a:rPr lang="en-US"/>
              <a:t>No subtle cues (like haptic feedback or clearer facing-direction indicators) to help when you’re holding the phone down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During our testing and feedback stage, we received some helpful notes from our fellow classmates. </a:t>
            </a:r>
          </a:p>
          <a:p>
            <a:r>
              <a:rPr lang="en-US"/>
              <a:t/>
            </a:r>
          </a:p>
          <a:p>
            <a:r>
              <a:rPr lang="en-US"/>
              <a:t>Mainly it was about how we could target it more towards the pedestrians as the navigation apps on the current market are more catered for drivers and we agree. For such a walkable city like Adelaide, it can also help encourage people to walk more and not depend on their cars. </a:t>
            </a:r>
          </a:p>
          <a:p>
            <a:r>
              <a:rPr lang="en-US"/>
              <a:t/>
            </a:r>
          </a:p>
          <a:p>
            <a:r>
              <a:rPr lang="en-US"/>
              <a:t>There was also the question of street view and if we would include more accessibility options.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believe there's a lot of potential for our idea as we can possibly gamify it, which may interest a broader audience. Turning it into something like those fitness apps may encourage people to walk more. </a:t>
            </a:r>
          </a:p>
          <a:p>
            <a:r>
              <a:rPr lang="en-US"/>
              <a:t/>
            </a:r>
          </a:p>
          <a:p>
            <a:r>
              <a:rPr lang="en-US"/>
              <a:t>There's also the idea to incorporate satellite views and AI, where the AI can automatically scan through the data from the satellite to identify any streets that may need fixing and avoid suggesting those paths on the routes.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jpe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jpe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www.figma.com/make/dH9TcAKol9gsLsYw6KAgFn/Pedestrian-Navigation-Prototype?fullscreen=1"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50000"/>
            </a:blip>
            <a:stretch>
              <a:fillRect l="0" t="0" r="0" b="0"/>
            </a:stretch>
          </a:blipFill>
        </p:spPr>
      </p:sp>
      <p:sp>
        <p:nvSpPr>
          <p:cNvPr name="TextBox 3" id="3"/>
          <p:cNvSpPr txBox="true"/>
          <p:nvPr/>
        </p:nvSpPr>
        <p:spPr>
          <a:xfrm rot="0">
            <a:off x="4180543" y="3319233"/>
            <a:ext cx="10475272"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DM Serif Display"/>
                <a:ea typeface="DM Serif Display"/>
                <a:cs typeface="DM Serif Display"/>
                <a:sym typeface="DM Serif Display"/>
              </a:rPr>
              <a:t>Adelaide Navigator</a:t>
            </a:r>
          </a:p>
        </p:txBody>
      </p:sp>
      <p:sp>
        <p:nvSpPr>
          <p:cNvPr name="TextBox 4" id="4"/>
          <p:cNvSpPr txBox="true"/>
          <p:nvPr/>
        </p:nvSpPr>
        <p:spPr>
          <a:xfrm rot="0">
            <a:off x="6667891" y="8339096"/>
            <a:ext cx="4952217"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alpha val="49804"/>
                  </a:srgbClr>
                </a:solidFill>
                <a:latin typeface="DM Serif Display"/>
                <a:ea typeface="DM Serif Display"/>
                <a:cs typeface="DM Serif Display"/>
                <a:sym typeface="DM Serif Display"/>
              </a:rPr>
              <a:t>Dream, Flash, Stephanie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grpSp>
        <p:nvGrpSpPr>
          <p:cNvPr name="Group 3" id="3"/>
          <p:cNvGrpSpPr/>
          <p:nvPr/>
        </p:nvGrpSpPr>
        <p:grpSpPr>
          <a:xfrm rot="0">
            <a:off x="1028700" y="3415610"/>
            <a:ext cx="9699190" cy="909958"/>
            <a:chOff x="0" y="0"/>
            <a:chExt cx="12932253" cy="1213278"/>
          </a:xfrm>
        </p:grpSpPr>
        <p:sp>
          <p:nvSpPr>
            <p:cNvPr name="TextBox 4" id="4"/>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Critical Thinking</a:t>
              </a:r>
            </a:p>
          </p:txBody>
        </p:sp>
        <p:grpSp>
          <p:nvGrpSpPr>
            <p:cNvPr name="Group 5" id="5"/>
            <p:cNvGrpSpPr/>
            <p:nvPr/>
          </p:nvGrpSpPr>
          <p:grpSpPr>
            <a:xfrm rot="0">
              <a:off x="0" y="0"/>
              <a:ext cx="1213278" cy="121327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1</a:t>
              </a:r>
            </a:p>
          </p:txBody>
        </p:sp>
      </p:grpSp>
      <p:grpSp>
        <p:nvGrpSpPr>
          <p:cNvPr name="Group 9" id="9"/>
          <p:cNvGrpSpPr/>
          <p:nvPr/>
        </p:nvGrpSpPr>
        <p:grpSpPr>
          <a:xfrm rot="0">
            <a:off x="1028700" y="5092830"/>
            <a:ext cx="9699190" cy="909958"/>
            <a:chOff x="0" y="0"/>
            <a:chExt cx="12932253" cy="1213278"/>
          </a:xfrm>
        </p:grpSpPr>
        <p:sp>
          <p:nvSpPr>
            <p:cNvPr name="TextBox 10" id="10"/>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Problem Solving</a:t>
              </a:r>
            </a:p>
          </p:txBody>
        </p:sp>
        <p:grpSp>
          <p:nvGrpSpPr>
            <p:cNvPr name="Group 11" id="11"/>
            <p:cNvGrpSpPr/>
            <p:nvPr/>
          </p:nvGrpSpPr>
          <p:grpSpPr>
            <a:xfrm rot="0">
              <a:off x="0" y="0"/>
              <a:ext cx="1213278" cy="121327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492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2</a:t>
              </a:r>
            </a:p>
          </p:txBody>
        </p:sp>
      </p:grpSp>
      <p:grpSp>
        <p:nvGrpSpPr>
          <p:cNvPr name="Group 15" id="15"/>
          <p:cNvGrpSpPr/>
          <p:nvPr/>
        </p:nvGrpSpPr>
        <p:grpSpPr>
          <a:xfrm rot="0">
            <a:off x="1028700" y="6770050"/>
            <a:ext cx="9699190" cy="909958"/>
            <a:chOff x="0" y="0"/>
            <a:chExt cx="12932253" cy="1213278"/>
          </a:xfrm>
        </p:grpSpPr>
        <p:sp>
          <p:nvSpPr>
            <p:cNvPr name="TextBox 16" id="16"/>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Software Development Process</a:t>
              </a:r>
            </a:p>
          </p:txBody>
        </p:sp>
        <p:grpSp>
          <p:nvGrpSpPr>
            <p:cNvPr name="Group 17" id="17"/>
            <p:cNvGrpSpPr/>
            <p:nvPr/>
          </p:nvGrpSpPr>
          <p:grpSpPr>
            <a:xfrm rot="0">
              <a:off x="0" y="0"/>
              <a:ext cx="1213278" cy="121327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0" id="20"/>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3</a:t>
              </a:r>
            </a:p>
          </p:txBody>
        </p:sp>
      </p:grpSp>
      <p:sp>
        <p:nvSpPr>
          <p:cNvPr name="Freeform 21" id="21"/>
          <p:cNvSpPr/>
          <p:nvPr/>
        </p:nvSpPr>
        <p:spPr>
          <a:xfrm flipH="false" flipV="false" rot="0">
            <a:off x="14138672" y="6671016"/>
            <a:ext cx="3120628" cy="2587284"/>
          </a:xfrm>
          <a:custGeom>
            <a:avLst/>
            <a:gdLst/>
            <a:ahLst/>
            <a:cxnLst/>
            <a:rect r="r" b="b" t="t" l="l"/>
            <a:pathLst>
              <a:path h="2587284" w="3120628">
                <a:moveTo>
                  <a:pt x="0" y="0"/>
                </a:moveTo>
                <a:lnTo>
                  <a:pt x="3120628" y="0"/>
                </a:lnTo>
                <a:lnTo>
                  <a:pt x="3120628" y="2587284"/>
                </a:lnTo>
                <a:lnTo>
                  <a:pt x="0" y="25872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2" id="22"/>
          <p:cNvSpPr txBox="true"/>
          <p:nvPr/>
        </p:nvSpPr>
        <p:spPr>
          <a:xfrm rot="0">
            <a:off x="948441" y="914400"/>
            <a:ext cx="9763563"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Reflection - Key Learning</a:t>
            </a:r>
          </a:p>
        </p:txBody>
      </p:sp>
      <p:sp>
        <p:nvSpPr>
          <p:cNvPr name="TextBox 23" id="23"/>
          <p:cNvSpPr txBox="true"/>
          <p:nvPr/>
        </p:nvSpPr>
        <p:spPr>
          <a:xfrm rot="0">
            <a:off x="957966" y="2092008"/>
            <a:ext cx="11538461" cy="459105"/>
          </a:xfrm>
          <a:prstGeom prst="rect">
            <a:avLst/>
          </a:prstGeom>
        </p:spPr>
        <p:txBody>
          <a:bodyPr anchor="t" rtlCol="false" tIns="0" lIns="0" bIns="0" rIns="0">
            <a:spAutoFit/>
          </a:bodyPr>
          <a:lstStyle/>
          <a:p>
            <a:pPr algn="l" marL="0" indent="0" lvl="0">
              <a:lnSpc>
                <a:spcPts val="3840"/>
              </a:lnSpc>
              <a:spcBef>
                <a:spcPct val="0"/>
              </a:spcBef>
            </a:pPr>
            <a:r>
              <a:rPr lang="en-US" sz="2400">
                <a:solidFill>
                  <a:srgbClr val="000000"/>
                </a:solidFill>
                <a:latin typeface="Open Sauce"/>
                <a:ea typeface="Open Sauce"/>
                <a:cs typeface="Open Sauce"/>
                <a:sym typeface="Open Sauce"/>
              </a:rPr>
              <a:t>Key learning, challenges, and possible future directions.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TextBox 3" id="3"/>
          <p:cNvSpPr txBox="true"/>
          <p:nvPr/>
        </p:nvSpPr>
        <p:spPr>
          <a:xfrm rot="0">
            <a:off x="948441" y="914400"/>
            <a:ext cx="9763563"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Reflection - Challenges</a:t>
            </a:r>
          </a:p>
        </p:txBody>
      </p:sp>
      <p:sp>
        <p:nvSpPr>
          <p:cNvPr name="TextBox 4" id="4"/>
          <p:cNvSpPr txBox="true"/>
          <p:nvPr/>
        </p:nvSpPr>
        <p:spPr>
          <a:xfrm rot="0">
            <a:off x="957966" y="2092008"/>
            <a:ext cx="11538461" cy="459105"/>
          </a:xfrm>
          <a:prstGeom prst="rect">
            <a:avLst/>
          </a:prstGeom>
        </p:spPr>
        <p:txBody>
          <a:bodyPr anchor="t" rtlCol="false" tIns="0" lIns="0" bIns="0" rIns="0">
            <a:spAutoFit/>
          </a:bodyPr>
          <a:lstStyle/>
          <a:p>
            <a:pPr algn="l" marL="0" indent="0" lvl="0">
              <a:lnSpc>
                <a:spcPts val="3840"/>
              </a:lnSpc>
              <a:spcBef>
                <a:spcPct val="0"/>
              </a:spcBef>
            </a:pPr>
            <a:r>
              <a:rPr lang="en-US" sz="2400">
                <a:solidFill>
                  <a:srgbClr val="000000"/>
                </a:solidFill>
                <a:latin typeface="Open Sauce"/>
                <a:ea typeface="Open Sauce"/>
                <a:cs typeface="Open Sauce"/>
                <a:sym typeface="Open Sauce"/>
              </a:rPr>
              <a:t>Key learning, challenges, and possible future directions.</a:t>
            </a:r>
          </a:p>
        </p:txBody>
      </p:sp>
      <p:grpSp>
        <p:nvGrpSpPr>
          <p:cNvPr name="Group 5" id="5"/>
          <p:cNvGrpSpPr/>
          <p:nvPr/>
        </p:nvGrpSpPr>
        <p:grpSpPr>
          <a:xfrm rot="0">
            <a:off x="1028700" y="3415610"/>
            <a:ext cx="9699190" cy="909958"/>
            <a:chOff x="0" y="0"/>
            <a:chExt cx="12932253" cy="1213278"/>
          </a:xfrm>
        </p:grpSpPr>
        <p:sp>
          <p:nvSpPr>
            <p:cNvPr name="TextBox 6" id="6"/>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Building a prototype for the first time</a:t>
              </a:r>
            </a:p>
          </p:txBody>
        </p:sp>
        <p:grpSp>
          <p:nvGrpSpPr>
            <p:cNvPr name="Group 7" id="7"/>
            <p:cNvGrpSpPr/>
            <p:nvPr/>
          </p:nvGrpSpPr>
          <p:grpSpPr>
            <a:xfrm rot="0">
              <a:off x="0" y="0"/>
              <a:ext cx="1213278" cy="121327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0" id="10"/>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1</a:t>
              </a:r>
            </a:p>
          </p:txBody>
        </p:sp>
      </p:grpSp>
      <p:grpSp>
        <p:nvGrpSpPr>
          <p:cNvPr name="Group 11" id="11"/>
          <p:cNvGrpSpPr/>
          <p:nvPr/>
        </p:nvGrpSpPr>
        <p:grpSpPr>
          <a:xfrm rot="0">
            <a:off x="1028700" y="5092830"/>
            <a:ext cx="9699190" cy="909958"/>
            <a:chOff x="0" y="0"/>
            <a:chExt cx="12932253" cy="1213278"/>
          </a:xfrm>
        </p:grpSpPr>
        <p:sp>
          <p:nvSpPr>
            <p:cNvPr name="TextBox 12" id="12"/>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Create a UI that is not overwhelming</a:t>
              </a:r>
            </a:p>
          </p:txBody>
        </p:sp>
        <p:grpSp>
          <p:nvGrpSpPr>
            <p:cNvPr name="Group 13" id="13"/>
            <p:cNvGrpSpPr/>
            <p:nvPr/>
          </p:nvGrpSpPr>
          <p:grpSpPr>
            <a:xfrm rot="0">
              <a:off x="0" y="0"/>
              <a:ext cx="1213278" cy="121327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6" id="16"/>
            <p:cNvSpPr txBox="true"/>
            <p:nvPr/>
          </p:nvSpPr>
          <p:spPr>
            <a:xfrm rot="0">
              <a:off x="492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2</a:t>
              </a:r>
            </a:p>
          </p:txBody>
        </p:sp>
      </p:grpSp>
      <p:grpSp>
        <p:nvGrpSpPr>
          <p:cNvPr name="Group 17" id="17"/>
          <p:cNvGrpSpPr/>
          <p:nvPr/>
        </p:nvGrpSpPr>
        <p:grpSpPr>
          <a:xfrm rot="0">
            <a:off x="1028700" y="6770050"/>
            <a:ext cx="9699190" cy="909958"/>
            <a:chOff x="0" y="0"/>
            <a:chExt cx="12932253" cy="1213278"/>
          </a:xfrm>
        </p:grpSpPr>
        <p:sp>
          <p:nvSpPr>
            <p:cNvPr name="TextBox 18" id="18"/>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Realistic goals</a:t>
              </a:r>
            </a:p>
          </p:txBody>
        </p:sp>
        <p:grpSp>
          <p:nvGrpSpPr>
            <p:cNvPr name="Group 19" id="19"/>
            <p:cNvGrpSpPr/>
            <p:nvPr/>
          </p:nvGrpSpPr>
          <p:grpSpPr>
            <a:xfrm rot="0">
              <a:off x="0" y="0"/>
              <a:ext cx="1213278" cy="121327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2" id="22"/>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3</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50000"/>
            </a:blip>
            <a:stretch>
              <a:fillRect l="0" t="0" r="0" b="0"/>
            </a:stretch>
          </a:blipFill>
          <a:ln cap="sq">
            <a:noFill/>
            <a:prstDash val="solid"/>
            <a:miter/>
          </a:ln>
        </p:spPr>
      </p:sp>
      <p:grpSp>
        <p:nvGrpSpPr>
          <p:cNvPr name="Group 3" id="3"/>
          <p:cNvGrpSpPr/>
          <p:nvPr/>
        </p:nvGrpSpPr>
        <p:grpSpPr>
          <a:xfrm rot="0">
            <a:off x="1028700" y="3415610"/>
            <a:ext cx="9699190" cy="909958"/>
            <a:chOff x="0" y="0"/>
            <a:chExt cx="12932253" cy="1213278"/>
          </a:xfrm>
        </p:grpSpPr>
        <p:sp>
          <p:nvSpPr>
            <p:cNvPr name="TextBox 4" id="4"/>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Gamify it?</a:t>
              </a:r>
            </a:p>
          </p:txBody>
        </p:sp>
        <p:grpSp>
          <p:nvGrpSpPr>
            <p:cNvPr name="Group 5" id="5"/>
            <p:cNvGrpSpPr/>
            <p:nvPr/>
          </p:nvGrpSpPr>
          <p:grpSpPr>
            <a:xfrm rot="0">
              <a:off x="0" y="0"/>
              <a:ext cx="1213278" cy="121327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1</a:t>
              </a:r>
            </a:p>
          </p:txBody>
        </p:sp>
      </p:grpSp>
      <p:grpSp>
        <p:nvGrpSpPr>
          <p:cNvPr name="Group 9" id="9"/>
          <p:cNvGrpSpPr/>
          <p:nvPr/>
        </p:nvGrpSpPr>
        <p:grpSpPr>
          <a:xfrm rot="0">
            <a:off x="1028700" y="5092830"/>
            <a:ext cx="9699190" cy="909958"/>
            <a:chOff x="0" y="0"/>
            <a:chExt cx="12932253" cy="1213278"/>
          </a:xfrm>
        </p:grpSpPr>
        <p:sp>
          <p:nvSpPr>
            <p:cNvPr name="TextBox 10" id="10"/>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Add satellite views?</a:t>
              </a:r>
            </a:p>
          </p:txBody>
        </p:sp>
        <p:grpSp>
          <p:nvGrpSpPr>
            <p:cNvPr name="Group 11" id="11"/>
            <p:cNvGrpSpPr/>
            <p:nvPr/>
          </p:nvGrpSpPr>
          <p:grpSpPr>
            <a:xfrm rot="0">
              <a:off x="0" y="0"/>
              <a:ext cx="1213278" cy="121327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492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2</a:t>
              </a:r>
            </a:p>
          </p:txBody>
        </p:sp>
      </p:grpSp>
      <p:grpSp>
        <p:nvGrpSpPr>
          <p:cNvPr name="Group 15" id="15"/>
          <p:cNvGrpSpPr/>
          <p:nvPr/>
        </p:nvGrpSpPr>
        <p:grpSpPr>
          <a:xfrm rot="0">
            <a:off x="1028700" y="6770050"/>
            <a:ext cx="9699190" cy="909958"/>
            <a:chOff x="0" y="0"/>
            <a:chExt cx="12932253" cy="1213278"/>
          </a:xfrm>
        </p:grpSpPr>
        <p:sp>
          <p:nvSpPr>
            <p:cNvPr name="TextBox 16" id="16"/>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AI use for optimization?</a:t>
              </a:r>
            </a:p>
          </p:txBody>
        </p:sp>
        <p:grpSp>
          <p:nvGrpSpPr>
            <p:cNvPr name="Group 17" id="17"/>
            <p:cNvGrpSpPr/>
            <p:nvPr/>
          </p:nvGrpSpPr>
          <p:grpSpPr>
            <a:xfrm rot="0">
              <a:off x="0" y="0"/>
              <a:ext cx="1213278" cy="121327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0" id="20"/>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3</a:t>
              </a:r>
            </a:p>
          </p:txBody>
        </p:sp>
      </p:grpSp>
      <p:sp>
        <p:nvSpPr>
          <p:cNvPr name="Freeform 21" id="21"/>
          <p:cNvSpPr/>
          <p:nvPr/>
        </p:nvSpPr>
        <p:spPr>
          <a:xfrm flipH="false" flipV="false" rot="0">
            <a:off x="13849535" y="2797406"/>
            <a:ext cx="2347736" cy="1528162"/>
          </a:xfrm>
          <a:custGeom>
            <a:avLst/>
            <a:gdLst/>
            <a:ahLst/>
            <a:cxnLst/>
            <a:rect r="r" b="b" t="t" l="l"/>
            <a:pathLst>
              <a:path h="1528162" w="2347736">
                <a:moveTo>
                  <a:pt x="0" y="0"/>
                </a:moveTo>
                <a:lnTo>
                  <a:pt x="2347735" y="0"/>
                </a:lnTo>
                <a:lnTo>
                  <a:pt x="2347735" y="1528162"/>
                </a:lnTo>
                <a:lnTo>
                  <a:pt x="0" y="15281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13959600" y="4705593"/>
            <a:ext cx="2237670" cy="2237670"/>
          </a:xfrm>
          <a:custGeom>
            <a:avLst/>
            <a:gdLst/>
            <a:ahLst/>
            <a:cxnLst/>
            <a:rect r="r" b="b" t="t" l="l"/>
            <a:pathLst>
              <a:path h="2237670" w="2237670">
                <a:moveTo>
                  <a:pt x="0" y="0"/>
                </a:moveTo>
                <a:lnTo>
                  <a:pt x="2237670" y="0"/>
                </a:lnTo>
                <a:lnTo>
                  <a:pt x="2237670" y="2237671"/>
                </a:lnTo>
                <a:lnTo>
                  <a:pt x="0" y="22376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3959600" y="7324264"/>
            <a:ext cx="2322093" cy="2322093"/>
          </a:xfrm>
          <a:custGeom>
            <a:avLst/>
            <a:gdLst/>
            <a:ahLst/>
            <a:cxnLst/>
            <a:rect r="r" b="b" t="t" l="l"/>
            <a:pathLst>
              <a:path h="2322093" w="2322093">
                <a:moveTo>
                  <a:pt x="0" y="0"/>
                </a:moveTo>
                <a:lnTo>
                  <a:pt x="2322093" y="0"/>
                </a:lnTo>
                <a:lnTo>
                  <a:pt x="2322093" y="2322093"/>
                </a:lnTo>
                <a:lnTo>
                  <a:pt x="0" y="23220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948441" y="914400"/>
            <a:ext cx="11046635"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Reflection - Future Directions</a:t>
            </a:r>
          </a:p>
        </p:txBody>
      </p:sp>
      <p:sp>
        <p:nvSpPr>
          <p:cNvPr name="TextBox 25" id="25"/>
          <p:cNvSpPr txBox="true"/>
          <p:nvPr/>
        </p:nvSpPr>
        <p:spPr>
          <a:xfrm rot="0">
            <a:off x="957966" y="2092008"/>
            <a:ext cx="11538461" cy="459105"/>
          </a:xfrm>
          <a:prstGeom prst="rect">
            <a:avLst/>
          </a:prstGeom>
        </p:spPr>
        <p:txBody>
          <a:bodyPr anchor="t" rtlCol="false" tIns="0" lIns="0" bIns="0" rIns="0">
            <a:spAutoFit/>
          </a:bodyPr>
          <a:lstStyle/>
          <a:p>
            <a:pPr algn="l" marL="0" indent="0" lvl="0">
              <a:lnSpc>
                <a:spcPts val="3840"/>
              </a:lnSpc>
              <a:spcBef>
                <a:spcPct val="0"/>
              </a:spcBef>
            </a:pPr>
            <a:r>
              <a:rPr lang="en-US" sz="2400">
                <a:solidFill>
                  <a:srgbClr val="000000"/>
                </a:solidFill>
                <a:latin typeface="Open Sauce"/>
                <a:ea typeface="Open Sauce"/>
                <a:cs typeface="Open Sauce"/>
                <a:sym typeface="Open Sauce"/>
              </a:rPr>
              <a:t>Key learning, challenges, and possible future directions.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p:spPr>
      </p:sp>
      <p:sp>
        <p:nvSpPr>
          <p:cNvPr name="TextBox 3" id="3"/>
          <p:cNvSpPr txBox="true"/>
          <p:nvPr/>
        </p:nvSpPr>
        <p:spPr>
          <a:xfrm rot="0">
            <a:off x="4485814" y="3783330"/>
            <a:ext cx="9316373" cy="2453640"/>
          </a:xfrm>
          <a:prstGeom prst="rect">
            <a:avLst/>
          </a:prstGeom>
        </p:spPr>
        <p:txBody>
          <a:bodyPr anchor="t" rtlCol="false" tIns="0" lIns="0" bIns="0" rIns="0">
            <a:spAutoFit/>
          </a:bodyPr>
          <a:lstStyle/>
          <a:p>
            <a:pPr algn="ctr">
              <a:lnSpc>
                <a:spcPts val="20160"/>
              </a:lnSpc>
            </a:pPr>
            <a:r>
              <a:rPr lang="en-US" sz="14400">
                <a:solidFill>
                  <a:srgbClr val="000000"/>
                </a:solidFill>
                <a:latin typeface="DM Serif Display"/>
                <a:ea typeface="DM Serif Display"/>
                <a:cs typeface="DM Serif Display"/>
                <a:sym typeface="DM Serif Display"/>
              </a:rPr>
              <a:t>Conclusion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p:spPr>
      </p:sp>
      <p:sp>
        <p:nvSpPr>
          <p:cNvPr name="TextBox 3" id="3"/>
          <p:cNvSpPr txBox="true"/>
          <p:nvPr/>
        </p:nvSpPr>
        <p:spPr>
          <a:xfrm rot="0">
            <a:off x="4485814" y="2762204"/>
            <a:ext cx="9316373" cy="2453640"/>
          </a:xfrm>
          <a:prstGeom prst="rect">
            <a:avLst/>
          </a:prstGeom>
        </p:spPr>
        <p:txBody>
          <a:bodyPr anchor="t" rtlCol="false" tIns="0" lIns="0" bIns="0" rIns="0">
            <a:spAutoFit/>
          </a:bodyPr>
          <a:lstStyle/>
          <a:p>
            <a:pPr algn="ctr">
              <a:lnSpc>
                <a:spcPts val="20160"/>
              </a:lnSpc>
            </a:pPr>
            <a:r>
              <a:rPr lang="en-US" sz="14400">
                <a:solidFill>
                  <a:srgbClr val="000000"/>
                </a:solidFill>
                <a:latin typeface="DM Serif Display"/>
                <a:ea typeface="DM Serif Display"/>
                <a:cs typeface="DM Serif Display"/>
                <a:sym typeface="DM Serif Display"/>
              </a:rPr>
              <a:t>The End</a:t>
            </a:r>
          </a:p>
        </p:txBody>
      </p:sp>
      <p:sp>
        <p:nvSpPr>
          <p:cNvPr name="TextBox 4" id="4"/>
          <p:cNvSpPr txBox="true"/>
          <p:nvPr/>
        </p:nvSpPr>
        <p:spPr>
          <a:xfrm rot="0">
            <a:off x="4180543" y="5328331"/>
            <a:ext cx="9926914" cy="405765"/>
          </a:xfrm>
          <a:prstGeom prst="rect">
            <a:avLst/>
          </a:prstGeom>
        </p:spPr>
        <p:txBody>
          <a:bodyPr anchor="t" rtlCol="false" tIns="0" lIns="0" bIns="0" rIns="0">
            <a:spAutoFit/>
          </a:bodyPr>
          <a:lstStyle/>
          <a:p>
            <a:pPr algn="ctr">
              <a:lnSpc>
                <a:spcPts val="3359"/>
              </a:lnSpc>
              <a:spcBef>
                <a:spcPct val="0"/>
              </a:spcBef>
            </a:pPr>
            <a:r>
              <a:rPr lang="en-US" sz="2400" spc="240">
                <a:solidFill>
                  <a:srgbClr val="000000"/>
                </a:solidFill>
                <a:latin typeface="Open Sauce"/>
                <a:ea typeface="Open Sauce"/>
                <a:cs typeface="Open Sauce"/>
                <a:sym typeface="Open Sauce"/>
              </a:rPr>
              <a:t>THANK YOU FOR LISTENING – ANY QUESTIONS?</a:t>
            </a:r>
          </a:p>
        </p:txBody>
      </p:sp>
      <p:sp>
        <p:nvSpPr>
          <p:cNvPr name="TextBox 5" id="5"/>
          <p:cNvSpPr txBox="true"/>
          <p:nvPr/>
        </p:nvSpPr>
        <p:spPr>
          <a:xfrm rot="0">
            <a:off x="7344933" y="8480425"/>
            <a:ext cx="3598133"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alpha val="49804"/>
                  </a:srgbClr>
                </a:solidFill>
                <a:latin typeface="DM Serif Display"/>
                <a:ea typeface="DM Serif Display"/>
                <a:cs typeface="DM Serif Display"/>
                <a:sym typeface="DM Serif Display"/>
              </a:rPr>
              <a:t>Adelaide Navigator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50000"/>
            </a:blip>
            <a:stretch>
              <a:fillRect l="0" t="0" r="0" b="0"/>
            </a:stretch>
          </a:blipFill>
        </p:spPr>
      </p:sp>
      <p:grpSp>
        <p:nvGrpSpPr>
          <p:cNvPr name="Group 3" id="3"/>
          <p:cNvGrpSpPr/>
          <p:nvPr/>
        </p:nvGrpSpPr>
        <p:grpSpPr>
          <a:xfrm rot="0">
            <a:off x="1028700" y="3415610"/>
            <a:ext cx="9699190" cy="909958"/>
            <a:chOff x="0" y="0"/>
            <a:chExt cx="12932253" cy="1213278"/>
          </a:xfrm>
        </p:grpSpPr>
        <p:sp>
          <p:nvSpPr>
            <p:cNvPr name="TextBox 4" id="4"/>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Inaccurate Compass</a:t>
              </a:r>
            </a:p>
          </p:txBody>
        </p:sp>
        <p:grpSp>
          <p:nvGrpSpPr>
            <p:cNvPr name="Group 5" id="5"/>
            <p:cNvGrpSpPr/>
            <p:nvPr/>
          </p:nvGrpSpPr>
          <p:grpSpPr>
            <a:xfrm rot="0">
              <a:off x="0" y="0"/>
              <a:ext cx="1213278" cy="121327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1</a:t>
              </a:r>
            </a:p>
          </p:txBody>
        </p:sp>
      </p:grpSp>
      <p:grpSp>
        <p:nvGrpSpPr>
          <p:cNvPr name="Group 9" id="9"/>
          <p:cNvGrpSpPr/>
          <p:nvPr/>
        </p:nvGrpSpPr>
        <p:grpSpPr>
          <a:xfrm rot="0">
            <a:off x="1028700" y="4794290"/>
            <a:ext cx="9699190" cy="909958"/>
            <a:chOff x="0" y="0"/>
            <a:chExt cx="12932253" cy="1213278"/>
          </a:xfrm>
        </p:grpSpPr>
        <p:sp>
          <p:nvSpPr>
            <p:cNvPr name="TextBox 10" id="10"/>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Safety Issues</a:t>
              </a:r>
            </a:p>
          </p:txBody>
        </p:sp>
        <p:grpSp>
          <p:nvGrpSpPr>
            <p:cNvPr name="Group 11" id="11"/>
            <p:cNvGrpSpPr/>
            <p:nvPr/>
          </p:nvGrpSpPr>
          <p:grpSpPr>
            <a:xfrm rot="0">
              <a:off x="0" y="0"/>
              <a:ext cx="1213278" cy="121327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492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2</a:t>
              </a:r>
            </a:p>
          </p:txBody>
        </p:sp>
      </p:grpSp>
      <p:grpSp>
        <p:nvGrpSpPr>
          <p:cNvPr name="Group 15" id="15"/>
          <p:cNvGrpSpPr/>
          <p:nvPr/>
        </p:nvGrpSpPr>
        <p:grpSpPr>
          <a:xfrm rot="0">
            <a:off x="1028700" y="6172970"/>
            <a:ext cx="9699190" cy="909958"/>
            <a:chOff x="0" y="0"/>
            <a:chExt cx="12932253" cy="1213278"/>
          </a:xfrm>
        </p:grpSpPr>
        <p:sp>
          <p:nvSpPr>
            <p:cNvPr name="TextBox 16" id="16"/>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Poor indoor &amp; multilevel navigation</a:t>
              </a:r>
            </a:p>
          </p:txBody>
        </p:sp>
        <p:grpSp>
          <p:nvGrpSpPr>
            <p:cNvPr name="Group 17" id="17"/>
            <p:cNvGrpSpPr/>
            <p:nvPr/>
          </p:nvGrpSpPr>
          <p:grpSpPr>
            <a:xfrm rot="0">
              <a:off x="0" y="0"/>
              <a:ext cx="1213278" cy="121327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0" id="20"/>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3</a:t>
              </a:r>
            </a:p>
          </p:txBody>
        </p:sp>
      </p:grpSp>
      <p:grpSp>
        <p:nvGrpSpPr>
          <p:cNvPr name="Group 21" id="21"/>
          <p:cNvGrpSpPr/>
          <p:nvPr/>
        </p:nvGrpSpPr>
        <p:grpSpPr>
          <a:xfrm rot="0">
            <a:off x="1028700" y="7657418"/>
            <a:ext cx="9699190" cy="909958"/>
            <a:chOff x="0" y="0"/>
            <a:chExt cx="12932253" cy="1213278"/>
          </a:xfrm>
        </p:grpSpPr>
        <p:sp>
          <p:nvSpPr>
            <p:cNvPr name="TextBox 22" id="22"/>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No Subtle Cues</a:t>
              </a:r>
            </a:p>
          </p:txBody>
        </p:sp>
        <p:grpSp>
          <p:nvGrpSpPr>
            <p:cNvPr name="Group 23" id="23"/>
            <p:cNvGrpSpPr/>
            <p:nvPr/>
          </p:nvGrpSpPr>
          <p:grpSpPr>
            <a:xfrm rot="0">
              <a:off x="0" y="0"/>
              <a:ext cx="1213278" cy="121327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25" id="25"/>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6" id="26"/>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4</a:t>
              </a:r>
            </a:p>
          </p:txBody>
        </p:sp>
      </p:grpSp>
      <p:sp>
        <p:nvSpPr>
          <p:cNvPr name="Freeform 27" id="27"/>
          <p:cNvSpPr/>
          <p:nvPr/>
        </p:nvSpPr>
        <p:spPr>
          <a:xfrm flipH="false" flipV="false" rot="0">
            <a:off x="15186699" y="7185699"/>
            <a:ext cx="2072601" cy="2072601"/>
          </a:xfrm>
          <a:custGeom>
            <a:avLst/>
            <a:gdLst/>
            <a:ahLst/>
            <a:cxnLst/>
            <a:rect r="r" b="b" t="t" l="l"/>
            <a:pathLst>
              <a:path h="2072601" w="2072601">
                <a:moveTo>
                  <a:pt x="0" y="0"/>
                </a:moveTo>
                <a:lnTo>
                  <a:pt x="2072601" y="0"/>
                </a:lnTo>
                <a:lnTo>
                  <a:pt x="2072601" y="2072601"/>
                </a:lnTo>
                <a:lnTo>
                  <a:pt x="0" y="2072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8" id="28"/>
          <p:cNvSpPr txBox="true"/>
          <p:nvPr/>
        </p:nvSpPr>
        <p:spPr>
          <a:xfrm rot="0">
            <a:off x="1028700" y="914400"/>
            <a:ext cx="10475272"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Problem Statement</a:t>
            </a:r>
          </a:p>
        </p:txBody>
      </p:sp>
      <p:sp>
        <p:nvSpPr>
          <p:cNvPr name="TextBox 29" id="29"/>
          <p:cNvSpPr txBox="true"/>
          <p:nvPr/>
        </p:nvSpPr>
        <p:spPr>
          <a:xfrm rot="0">
            <a:off x="1028700" y="1951990"/>
            <a:ext cx="9926914" cy="405765"/>
          </a:xfrm>
          <a:prstGeom prst="rect">
            <a:avLst/>
          </a:prstGeom>
        </p:spPr>
        <p:txBody>
          <a:bodyPr anchor="t" rtlCol="false" tIns="0" lIns="0" bIns="0" rIns="0">
            <a:spAutoFit/>
          </a:bodyPr>
          <a:lstStyle/>
          <a:p>
            <a:pPr algn="l">
              <a:lnSpc>
                <a:spcPts val="3359"/>
              </a:lnSpc>
              <a:spcBef>
                <a:spcPct val="0"/>
              </a:spcBef>
            </a:pPr>
            <a:r>
              <a:rPr lang="en-US" sz="2400" spc="240">
                <a:solidFill>
                  <a:srgbClr val="000000"/>
                </a:solidFill>
                <a:latin typeface="Open Sauce"/>
                <a:ea typeface="Open Sauce"/>
                <a:cs typeface="Open Sauce"/>
                <a:sym typeface="Open Sauce"/>
              </a:rPr>
              <a:t>WHAT ISSUE DID YOU IDENTIFY?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75924" y="5715000"/>
            <a:ext cx="15936153" cy="0"/>
          </a:xfrm>
          <a:prstGeom prst="line">
            <a:avLst/>
          </a:prstGeom>
          <a:ln cap="flat" w="38100">
            <a:solidFill>
              <a:srgbClr val="000000"/>
            </a:solidFill>
            <a:prstDash val="solid"/>
            <a:headEnd type="none" len="sm" w="sm"/>
            <a:tailEnd type="none" len="sm" w="sm"/>
          </a:ln>
        </p:spPr>
      </p:sp>
      <p:sp>
        <p:nvSpPr>
          <p:cNvPr name="AutoShape 4" id="4"/>
          <p:cNvSpPr/>
          <p:nvPr/>
        </p:nvSpPr>
        <p:spPr>
          <a:xfrm>
            <a:off x="1747424" y="3785659"/>
            <a:ext cx="0" cy="1940701"/>
          </a:xfrm>
          <a:prstGeom prst="line">
            <a:avLst/>
          </a:prstGeom>
          <a:ln cap="rnd" w="38100">
            <a:solidFill>
              <a:srgbClr val="000000"/>
            </a:solidFill>
            <a:prstDash val="solid"/>
            <a:headEnd type="oval" len="lg" w="lg"/>
            <a:tailEnd type="none" len="sm" w="sm"/>
          </a:ln>
        </p:spPr>
      </p:sp>
      <p:sp>
        <p:nvSpPr>
          <p:cNvPr name="AutoShape 5" id="5"/>
          <p:cNvSpPr/>
          <p:nvPr/>
        </p:nvSpPr>
        <p:spPr>
          <a:xfrm>
            <a:off x="5348870" y="5684662"/>
            <a:ext cx="0" cy="1940701"/>
          </a:xfrm>
          <a:prstGeom prst="line">
            <a:avLst/>
          </a:prstGeom>
          <a:ln cap="rnd" w="38100">
            <a:solidFill>
              <a:srgbClr val="000000"/>
            </a:solidFill>
            <a:prstDash val="solid"/>
            <a:headEnd type="none" len="sm" w="sm"/>
            <a:tailEnd type="oval" len="lg" w="lg"/>
          </a:ln>
        </p:spPr>
      </p:sp>
      <p:sp>
        <p:nvSpPr>
          <p:cNvPr name="AutoShape 6" id="6"/>
          <p:cNvSpPr/>
          <p:nvPr/>
        </p:nvSpPr>
        <p:spPr>
          <a:xfrm>
            <a:off x="9707729" y="3785659"/>
            <a:ext cx="0" cy="1940701"/>
          </a:xfrm>
          <a:prstGeom prst="line">
            <a:avLst/>
          </a:prstGeom>
          <a:ln cap="rnd" w="38100">
            <a:solidFill>
              <a:srgbClr val="000000"/>
            </a:solidFill>
            <a:prstDash val="solid"/>
            <a:headEnd type="oval" len="lg" w="lg"/>
            <a:tailEnd type="none" len="sm" w="sm"/>
          </a:ln>
        </p:spPr>
      </p:sp>
      <p:sp>
        <p:nvSpPr>
          <p:cNvPr name="AutoShape 7" id="7"/>
          <p:cNvSpPr/>
          <p:nvPr/>
        </p:nvSpPr>
        <p:spPr>
          <a:xfrm>
            <a:off x="13309175" y="5684662"/>
            <a:ext cx="0" cy="1940701"/>
          </a:xfrm>
          <a:prstGeom prst="line">
            <a:avLst/>
          </a:prstGeom>
          <a:ln cap="rnd" w="38100">
            <a:solidFill>
              <a:srgbClr val="000000"/>
            </a:solidFill>
            <a:prstDash val="solid"/>
            <a:headEnd type="none" len="sm" w="sm"/>
            <a:tailEnd type="oval" len="lg" w="lg"/>
          </a:ln>
        </p:spPr>
      </p:sp>
      <p:sp>
        <p:nvSpPr>
          <p:cNvPr name="Freeform 8" id="8"/>
          <p:cNvSpPr/>
          <p:nvPr/>
        </p:nvSpPr>
        <p:spPr>
          <a:xfrm flipH="false" flipV="false" rot="0">
            <a:off x="2044137" y="4255053"/>
            <a:ext cx="5102524" cy="1306643"/>
          </a:xfrm>
          <a:custGeom>
            <a:avLst/>
            <a:gdLst/>
            <a:ahLst/>
            <a:cxnLst/>
            <a:rect r="r" b="b" t="t" l="l"/>
            <a:pathLst>
              <a:path h="1306643" w="5102524">
                <a:moveTo>
                  <a:pt x="0" y="0"/>
                </a:moveTo>
                <a:lnTo>
                  <a:pt x="5102524" y="0"/>
                </a:lnTo>
                <a:lnTo>
                  <a:pt x="5102524" y="1306643"/>
                </a:lnTo>
                <a:lnTo>
                  <a:pt x="0" y="1306643"/>
                </a:lnTo>
                <a:lnTo>
                  <a:pt x="0" y="0"/>
                </a:lnTo>
                <a:close/>
              </a:path>
            </a:pathLst>
          </a:custGeom>
          <a:blipFill>
            <a:blip r:embed="rId3"/>
            <a:stretch>
              <a:fillRect l="0" t="0" r="0" b="0"/>
            </a:stretch>
          </a:blipFill>
        </p:spPr>
      </p:sp>
      <p:sp>
        <p:nvSpPr>
          <p:cNvPr name="Freeform 9" id="9"/>
          <p:cNvSpPr/>
          <p:nvPr/>
        </p:nvSpPr>
        <p:spPr>
          <a:xfrm flipH="false" flipV="false" rot="0">
            <a:off x="9875671" y="5972175"/>
            <a:ext cx="3014895" cy="3798955"/>
          </a:xfrm>
          <a:custGeom>
            <a:avLst/>
            <a:gdLst/>
            <a:ahLst/>
            <a:cxnLst/>
            <a:rect r="r" b="b" t="t" l="l"/>
            <a:pathLst>
              <a:path h="3798955" w="3014895">
                <a:moveTo>
                  <a:pt x="0" y="0"/>
                </a:moveTo>
                <a:lnTo>
                  <a:pt x="3014895" y="0"/>
                </a:lnTo>
                <a:lnTo>
                  <a:pt x="3014895" y="3798955"/>
                </a:lnTo>
                <a:lnTo>
                  <a:pt x="0" y="3798955"/>
                </a:lnTo>
                <a:lnTo>
                  <a:pt x="0" y="0"/>
                </a:lnTo>
                <a:close/>
              </a:path>
            </a:pathLst>
          </a:custGeom>
          <a:blipFill>
            <a:blip r:embed="rId4"/>
            <a:stretch>
              <a:fillRect l="0" t="0" r="0" b="0"/>
            </a:stretch>
          </a:blipFill>
        </p:spPr>
      </p:sp>
      <p:sp>
        <p:nvSpPr>
          <p:cNvPr name="TextBox 10" id="10"/>
          <p:cNvSpPr txBox="true"/>
          <p:nvPr/>
        </p:nvSpPr>
        <p:spPr>
          <a:xfrm rot="0">
            <a:off x="1028700" y="914400"/>
            <a:ext cx="10399168"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Ideation Process</a:t>
            </a:r>
          </a:p>
        </p:txBody>
      </p:sp>
      <p:sp>
        <p:nvSpPr>
          <p:cNvPr name="TextBox 11" id="11"/>
          <p:cNvSpPr txBox="true"/>
          <p:nvPr/>
        </p:nvSpPr>
        <p:spPr>
          <a:xfrm rot="0">
            <a:off x="2051368" y="2614543"/>
            <a:ext cx="3440951" cy="608965"/>
          </a:xfrm>
          <a:prstGeom prst="rect">
            <a:avLst/>
          </a:prstGeom>
        </p:spPr>
        <p:txBody>
          <a:bodyPr anchor="t" rtlCol="false" tIns="0" lIns="0" bIns="0" rIns="0">
            <a:spAutoFit/>
          </a:bodyPr>
          <a:lstStyle/>
          <a:p>
            <a:pPr algn="l" marL="0" indent="0" lvl="0">
              <a:lnSpc>
                <a:spcPts val="5120"/>
              </a:lnSpc>
              <a:spcBef>
                <a:spcPct val="0"/>
              </a:spcBef>
            </a:pPr>
            <a:r>
              <a:rPr lang="en-US" b="true" sz="3200" strike="noStrike" u="none">
                <a:solidFill>
                  <a:srgbClr val="000000"/>
                </a:solidFill>
                <a:latin typeface="Open Sauce Bold"/>
                <a:ea typeface="Open Sauce Bold"/>
                <a:cs typeface="Open Sauce Bold"/>
                <a:sym typeface="Open Sauce Bold"/>
              </a:rPr>
              <a:t>Phase 1</a:t>
            </a:r>
          </a:p>
        </p:txBody>
      </p:sp>
      <p:sp>
        <p:nvSpPr>
          <p:cNvPr name="TextBox 12" id="12"/>
          <p:cNvSpPr txBox="true"/>
          <p:nvPr/>
        </p:nvSpPr>
        <p:spPr>
          <a:xfrm rot="0">
            <a:off x="2044137" y="3187207"/>
            <a:ext cx="3237203" cy="944880"/>
          </a:xfrm>
          <a:prstGeom prst="rect">
            <a:avLst/>
          </a:prstGeom>
        </p:spPr>
        <p:txBody>
          <a:bodyPr anchor="t" rtlCol="false" tIns="0" lIns="0" bIns="0" rIns="0">
            <a:spAutoFit/>
          </a:bodyPr>
          <a:lstStyle/>
          <a:p>
            <a:pPr algn="l">
              <a:lnSpc>
                <a:spcPts val="3840"/>
              </a:lnSpc>
            </a:pPr>
            <a:r>
              <a:rPr lang="en-US" sz="2400">
                <a:solidFill>
                  <a:srgbClr val="000000"/>
                </a:solidFill>
                <a:latin typeface="Open Sauce"/>
                <a:ea typeface="Open Sauce"/>
                <a:cs typeface="Open Sauce"/>
                <a:sym typeface="Open Sauce"/>
              </a:rPr>
              <a:t>Wrote out our problem statement</a:t>
            </a:r>
          </a:p>
        </p:txBody>
      </p:sp>
      <p:sp>
        <p:nvSpPr>
          <p:cNvPr name="TextBox 13" id="13"/>
          <p:cNvSpPr txBox="true"/>
          <p:nvPr/>
        </p:nvSpPr>
        <p:spPr>
          <a:xfrm rot="0">
            <a:off x="5720345" y="7019925"/>
            <a:ext cx="3440951" cy="608965"/>
          </a:xfrm>
          <a:prstGeom prst="rect">
            <a:avLst/>
          </a:prstGeom>
        </p:spPr>
        <p:txBody>
          <a:bodyPr anchor="t" rtlCol="false" tIns="0" lIns="0" bIns="0" rIns="0">
            <a:spAutoFit/>
          </a:bodyPr>
          <a:lstStyle/>
          <a:p>
            <a:pPr algn="l" marL="0" indent="0" lvl="0">
              <a:lnSpc>
                <a:spcPts val="5120"/>
              </a:lnSpc>
              <a:spcBef>
                <a:spcPct val="0"/>
              </a:spcBef>
            </a:pPr>
            <a:r>
              <a:rPr lang="en-US" b="true" sz="3200" strike="noStrike" u="none">
                <a:solidFill>
                  <a:srgbClr val="000000"/>
                </a:solidFill>
                <a:latin typeface="Open Sauce Bold"/>
                <a:ea typeface="Open Sauce Bold"/>
                <a:cs typeface="Open Sauce Bold"/>
                <a:sym typeface="Open Sauce Bold"/>
              </a:rPr>
              <a:t>Phase 2</a:t>
            </a:r>
          </a:p>
        </p:txBody>
      </p:sp>
      <p:sp>
        <p:nvSpPr>
          <p:cNvPr name="TextBox 14" id="14"/>
          <p:cNvSpPr txBox="true"/>
          <p:nvPr/>
        </p:nvSpPr>
        <p:spPr>
          <a:xfrm rot="0">
            <a:off x="5720345" y="7770495"/>
            <a:ext cx="3237203" cy="944880"/>
          </a:xfrm>
          <a:prstGeom prst="rect">
            <a:avLst/>
          </a:prstGeom>
        </p:spPr>
        <p:txBody>
          <a:bodyPr anchor="t" rtlCol="false" tIns="0" lIns="0" bIns="0" rIns="0">
            <a:spAutoFit/>
          </a:bodyPr>
          <a:lstStyle/>
          <a:p>
            <a:pPr algn="l">
              <a:lnSpc>
                <a:spcPts val="3840"/>
              </a:lnSpc>
            </a:pPr>
            <a:r>
              <a:rPr lang="en-US" sz="2400">
                <a:solidFill>
                  <a:srgbClr val="000000"/>
                </a:solidFill>
                <a:latin typeface="Open Sauce"/>
                <a:ea typeface="Open Sauce"/>
                <a:cs typeface="Open Sauce"/>
                <a:sym typeface="Open Sauce"/>
              </a:rPr>
              <a:t>Brainstorm for solutions</a:t>
            </a:r>
          </a:p>
        </p:txBody>
      </p:sp>
      <p:sp>
        <p:nvSpPr>
          <p:cNvPr name="TextBox 15" id="15"/>
          <p:cNvSpPr txBox="true"/>
          <p:nvPr/>
        </p:nvSpPr>
        <p:spPr>
          <a:xfrm rot="0">
            <a:off x="10079204" y="2928479"/>
            <a:ext cx="3440951" cy="608965"/>
          </a:xfrm>
          <a:prstGeom prst="rect">
            <a:avLst/>
          </a:prstGeom>
        </p:spPr>
        <p:txBody>
          <a:bodyPr anchor="t" rtlCol="false" tIns="0" lIns="0" bIns="0" rIns="0">
            <a:spAutoFit/>
          </a:bodyPr>
          <a:lstStyle/>
          <a:p>
            <a:pPr algn="l" marL="0" indent="0" lvl="0">
              <a:lnSpc>
                <a:spcPts val="5120"/>
              </a:lnSpc>
              <a:spcBef>
                <a:spcPct val="0"/>
              </a:spcBef>
            </a:pPr>
            <a:r>
              <a:rPr lang="en-US" b="true" sz="3200" strike="noStrike" u="none">
                <a:solidFill>
                  <a:srgbClr val="000000"/>
                </a:solidFill>
                <a:latin typeface="Open Sauce Bold"/>
                <a:ea typeface="Open Sauce Bold"/>
                <a:cs typeface="Open Sauce Bold"/>
                <a:sym typeface="Open Sauce Bold"/>
              </a:rPr>
              <a:t>Phase 3</a:t>
            </a:r>
          </a:p>
        </p:txBody>
      </p:sp>
      <p:sp>
        <p:nvSpPr>
          <p:cNvPr name="TextBox 16" id="16"/>
          <p:cNvSpPr txBox="true"/>
          <p:nvPr/>
        </p:nvSpPr>
        <p:spPr>
          <a:xfrm rot="0">
            <a:off x="10079204" y="3679049"/>
            <a:ext cx="3237203" cy="944880"/>
          </a:xfrm>
          <a:prstGeom prst="rect">
            <a:avLst/>
          </a:prstGeom>
        </p:spPr>
        <p:txBody>
          <a:bodyPr anchor="t" rtlCol="false" tIns="0" lIns="0" bIns="0" rIns="0">
            <a:spAutoFit/>
          </a:bodyPr>
          <a:lstStyle/>
          <a:p>
            <a:pPr algn="l">
              <a:lnSpc>
                <a:spcPts val="3840"/>
              </a:lnSpc>
            </a:pPr>
            <a:r>
              <a:rPr lang="en-US" sz="2400">
                <a:solidFill>
                  <a:srgbClr val="000000"/>
                </a:solidFill>
                <a:latin typeface="Open Sauce"/>
                <a:ea typeface="Open Sauce"/>
                <a:cs typeface="Open Sauce"/>
                <a:sym typeface="Open Sauce"/>
              </a:rPr>
              <a:t>Sketched out the wireframe on paper</a:t>
            </a:r>
          </a:p>
        </p:txBody>
      </p:sp>
      <p:sp>
        <p:nvSpPr>
          <p:cNvPr name="TextBox 17" id="17"/>
          <p:cNvSpPr txBox="true"/>
          <p:nvPr/>
        </p:nvSpPr>
        <p:spPr>
          <a:xfrm rot="0">
            <a:off x="13680650" y="7019925"/>
            <a:ext cx="3440951" cy="608965"/>
          </a:xfrm>
          <a:prstGeom prst="rect">
            <a:avLst/>
          </a:prstGeom>
        </p:spPr>
        <p:txBody>
          <a:bodyPr anchor="t" rtlCol="false" tIns="0" lIns="0" bIns="0" rIns="0">
            <a:spAutoFit/>
          </a:bodyPr>
          <a:lstStyle/>
          <a:p>
            <a:pPr algn="l" marL="0" indent="0" lvl="0">
              <a:lnSpc>
                <a:spcPts val="5120"/>
              </a:lnSpc>
              <a:spcBef>
                <a:spcPct val="0"/>
              </a:spcBef>
            </a:pPr>
            <a:r>
              <a:rPr lang="en-US" b="true" sz="3200" strike="noStrike" u="none">
                <a:solidFill>
                  <a:srgbClr val="000000"/>
                </a:solidFill>
                <a:latin typeface="Open Sauce Bold"/>
                <a:ea typeface="Open Sauce Bold"/>
                <a:cs typeface="Open Sauce Bold"/>
                <a:sym typeface="Open Sauce Bold"/>
              </a:rPr>
              <a:t>Phase 4</a:t>
            </a:r>
          </a:p>
        </p:txBody>
      </p:sp>
      <p:sp>
        <p:nvSpPr>
          <p:cNvPr name="TextBox 18" id="18"/>
          <p:cNvSpPr txBox="true"/>
          <p:nvPr/>
        </p:nvSpPr>
        <p:spPr>
          <a:xfrm rot="0">
            <a:off x="13680650" y="7770495"/>
            <a:ext cx="3237203" cy="944880"/>
          </a:xfrm>
          <a:prstGeom prst="rect">
            <a:avLst/>
          </a:prstGeom>
        </p:spPr>
        <p:txBody>
          <a:bodyPr anchor="t" rtlCol="false" tIns="0" lIns="0" bIns="0" rIns="0">
            <a:spAutoFit/>
          </a:bodyPr>
          <a:lstStyle/>
          <a:p>
            <a:pPr algn="l">
              <a:lnSpc>
                <a:spcPts val="3840"/>
              </a:lnSpc>
            </a:pPr>
            <a:r>
              <a:rPr lang="en-US" sz="2400">
                <a:solidFill>
                  <a:srgbClr val="000000"/>
                </a:solidFill>
                <a:latin typeface="Open Sauce"/>
                <a:ea typeface="Open Sauce"/>
                <a:cs typeface="Open Sauce"/>
                <a:sym typeface="Open Sauce"/>
              </a:rPr>
              <a:t>Created a mock-up on Figma</a:t>
            </a:r>
          </a:p>
        </p:txBody>
      </p:sp>
      <p:sp>
        <p:nvSpPr>
          <p:cNvPr name="TextBox 19" id="19"/>
          <p:cNvSpPr txBox="true"/>
          <p:nvPr/>
        </p:nvSpPr>
        <p:spPr>
          <a:xfrm rot="0">
            <a:off x="1028700" y="1951990"/>
            <a:ext cx="9926914" cy="405765"/>
          </a:xfrm>
          <a:prstGeom prst="rect">
            <a:avLst/>
          </a:prstGeom>
        </p:spPr>
        <p:txBody>
          <a:bodyPr anchor="t" rtlCol="false" tIns="0" lIns="0" bIns="0" rIns="0">
            <a:spAutoFit/>
          </a:bodyPr>
          <a:lstStyle/>
          <a:p>
            <a:pPr algn="l">
              <a:lnSpc>
                <a:spcPts val="3359"/>
              </a:lnSpc>
              <a:spcBef>
                <a:spcPct val="0"/>
              </a:spcBef>
            </a:pPr>
            <a:r>
              <a:rPr lang="en-US" sz="2400" spc="240">
                <a:solidFill>
                  <a:srgbClr val="000000"/>
                </a:solidFill>
                <a:latin typeface="Open Sauce"/>
                <a:ea typeface="Open Sauce"/>
                <a:cs typeface="Open Sauce"/>
                <a:sym typeface="Open Sauce"/>
              </a:rPr>
              <a:t>HOW DID YOU BRAINSTORM AND CHOOSE IDEAS?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Freeform 3" id="3"/>
          <p:cNvSpPr/>
          <p:nvPr/>
        </p:nvSpPr>
        <p:spPr>
          <a:xfrm flipH="false" flipV="false" rot="0">
            <a:off x="11271517" y="2358422"/>
            <a:ext cx="5850084" cy="6477562"/>
          </a:xfrm>
          <a:custGeom>
            <a:avLst/>
            <a:gdLst/>
            <a:ahLst/>
            <a:cxnLst/>
            <a:rect r="r" b="b" t="t" l="l"/>
            <a:pathLst>
              <a:path h="6477562" w="5850084">
                <a:moveTo>
                  <a:pt x="0" y="0"/>
                </a:moveTo>
                <a:lnTo>
                  <a:pt x="5850084" y="0"/>
                </a:lnTo>
                <a:lnTo>
                  <a:pt x="5850084" y="6477562"/>
                </a:lnTo>
                <a:lnTo>
                  <a:pt x="0" y="6477562"/>
                </a:lnTo>
                <a:lnTo>
                  <a:pt x="0" y="0"/>
                </a:lnTo>
                <a:close/>
              </a:path>
            </a:pathLst>
          </a:custGeom>
          <a:blipFill>
            <a:blip r:embed="rId3"/>
            <a:stretch>
              <a:fillRect l="-2968" t="0" r="0" b="0"/>
            </a:stretch>
          </a:blipFill>
        </p:spPr>
      </p:sp>
      <p:grpSp>
        <p:nvGrpSpPr>
          <p:cNvPr name="Group 4" id="4"/>
          <p:cNvGrpSpPr/>
          <p:nvPr/>
        </p:nvGrpSpPr>
        <p:grpSpPr>
          <a:xfrm rot="0">
            <a:off x="1028700" y="3208533"/>
            <a:ext cx="9699190" cy="981710"/>
            <a:chOff x="0" y="0"/>
            <a:chExt cx="12932253" cy="1308947"/>
          </a:xfrm>
        </p:grpSpPr>
        <p:sp>
          <p:nvSpPr>
            <p:cNvPr name="TextBox 5" id="5"/>
            <p:cNvSpPr txBox="true"/>
            <p:nvPr/>
          </p:nvSpPr>
          <p:spPr>
            <a:xfrm rot="0">
              <a:off x="1855086" y="-114300"/>
              <a:ext cx="11077167" cy="1423247"/>
            </a:xfrm>
            <a:prstGeom prst="rect">
              <a:avLst/>
            </a:prstGeom>
          </p:spPr>
          <p:txBody>
            <a:bodyPr anchor="t" rtlCol="false" tIns="0" lIns="0" bIns="0" rIns="0">
              <a:spAutoFit/>
            </a:bodyPr>
            <a:lstStyle/>
            <a:p>
              <a:pPr algn="l">
                <a:lnSpc>
                  <a:spcPts val="4479"/>
                </a:lnSpc>
              </a:pPr>
              <a:r>
                <a:rPr lang="en-US" sz="2799">
                  <a:solidFill>
                    <a:srgbClr val="000000"/>
                  </a:solidFill>
                  <a:latin typeface="Open Sauce"/>
                  <a:ea typeface="Open Sauce"/>
                  <a:cs typeface="Open Sauce"/>
                  <a:sym typeface="Open Sauce"/>
                </a:rPr>
                <a:t>Vibration Compass, Landmark Anchoring, </a:t>
              </a:r>
            </a:p>
            <a:p>
              <a:pPr algn="l" marL="0" indent="0" lvl="0">
                <a:lnSpc>
                  <a:spcPts val="4479"/>
                </a:lnSpc>
              </a:pPr>
              <a:r>
                <a:rPr lang="en-US" sz="2799">
                  <a:solidFill>
                    <a:srgbClr val="000000"/>
                  </a:solidFill>
                  <a:latin typeface="Open Sauce"/>
                  <a:ea typeface="Open Sauce"/>
                  <a:cs typeface="Open Sauce"/>
                  <a:sym typeface="Open Sauce"/>
                </a:rPr>
                <a:t>Audio Navigation</a:t>
              </a:r>
            </a:p>
          </p:txBody>
        </p:sp>
        <p:grpSp>
          <p:nvGrpSpPr>
            <p:cNvPr name="Group 6" id="6"/>
            <p:cNvGrpSpPr/>
            <p:nvPr/>
          </p:nvGrpSpPr>
          <p:grpSpPr>
            <a:xfrm rot="0">
              <a:off x="0" y="35995"/>
              <a:ext cx="1213278" cy="121327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36557" y="208082"/>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1</a:t>
              </a:r>
            </a:p>
          </p:txBody>
        </p:sp>
      </p:grpSp>
      <p:sp>
        <p:nvSpPr>
          <p:cNvPr name="Freeform 10" id="10"/>
          <p:cNvSpPr/>
          <p:nvPr/>
        </p:nvSpPr>
        <p:spPr>
          <a:xfrm flipH="false" flipV="false" rot="0">
            <a:off x="949289" y="4675618"/>
            <a:ext cx="10085735" cy="4160366"/>
          </a:xfrm>
          <a:custGeom>
            <a:avLst/>
            <a:gdLst/>
            <a:ahLst/>
            <a:cxnLst/>
            <a:rect r="r" b="b" t="t" l="l"/>
            <a:pathLst>
              <a:path h="4160366" w="10085735">
                <a:moveTo>
                  <a:pt x="0" y="0"/>
                </a:moveTo>
                <a:lnTo>
                  <a:pt x="10085735" y="0"/>
                </a:lnTo>
                <a:lnTo>
                  <a:pt x="10085735" y="4160366"/>
                </a:lnTo>
                <a:lnTo>
                  <a:pt x="0" y="4160366"/>
                </a:lnTo>
                <a:lnTo>
                  <a:pt x="0" y="0"/>
                </a:lnTo>
                <a:close/>
              </a:path>
            </a:pathLst>
          </a:custGeom>
          <a:blipFill>
            <a:blip r:embed="rId4"/>
            <a:stretch>
              <a:fillRect l="0" t="0" r="0" b="0"/>
            </a:stretch>
          </a:blipFill>
        </p:spPr>
      </p:sp>
      <p:sp>
        <p:nvSpPr>
          <p:cNvPr name="TextBox 11" id="11"/>
          <p:cNvSpPr txBox="true"/>
          <p:nvPr/>
        </p:nvSpPr>
        <p:spPr>
          <a:xfrm rot="0">
            <a:off x="1028700" y="914400"/>
            <a:ext cx="4331574"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Prototypes</a:t>
            </a:r>
          </a:p>
        </p:txBody>
      </p:sp>
      <p:sp>
        <p:nvSpPr>
          <p:cNvPr name="TextBox 12" id="12"/>
          <p:cNvSpPr txBox="true"/>
          <p:nvPr/>
        </p:nvSpPr>
        <p:spPr>
          <a:xfrm rot="0">
            <a:off x="1028700" y="1951990"/>
            <a:ext cx="9926914" cy="405765"/>
          </a:xfrm>
          <a:prstGeom prst="rect">
            <a:avLst/>
          </a:prstGeom>
        </p:spPr>
        <p:txBody>
          <a:bodyPr anchor="t" rtlCol="false" tIns="0" lIns="0" bIns="0" rIns="0">
            <a:spAutoFit/>
          </a:bodyPr>
          <a:lstStyle/>
          <a:p>
            <a:pPr algn="l">
              <a:lnSpc>
                <a:spcPts val="3359"/>
              </a:lnSpc>
              <a:spcBef>
                <a:spcPct val="0"/>
              </a:spcBef>
            </a:pPr>
            <a:r>
              <a:rPr lang="en-US" sz="2400" spc="240">
                <a:solidFill>
                  <a:srgbClr val="000000"/>
                </a:solidFill>
                <a:latin typeface="Open Sauce"/>
                <a:ea typeface="Open Sauce"/>
                <a:cs typeface="Open Sauce"/>
                <a:sym typeface="Open Sauce"/>
              </a:rPr>
              <a:t>WHAT SOLUTIONS DID YOU CREATE?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grpSp>
        <p:nvGrpSpPr>
          <p:cNvPr name="Group 3" id="3"/>
          <p:cNvGrpSpPr/>
          <p:nvPr/>
        </p:nvGrpSpPr>
        <p:grpSpPr>
          <a:xfrm rot="0">
            <a:off x="1028700" y="3235529"/>
            <a:ext cx="9699190" cy="909958"/>
            <a:chOff x="0" y="0"/>
            <a:chExt cx="12932253" cy="1213278"/>
          </a:xfrm>
        </p:grpSpPr>
        <p:sp>
          <p:nvSpPr>
            <p:cNvPr name="TextBox 4" id="4"/>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Different Travel Modes</a:t>
              </a:r>
            </a:p>
          </p:txBody>
        </p:sp>
        <p:grpSp>
          <p:nvGrpSpPr>
            <p:cNvPr name="Group 5" id="5"/>
            <p:cNvGrpSpPr/>
            <p:nvPr/>
          </p:nvGrpSpPr>
          <p:grpSpPr>
            <a:xfrm rot="0">
              <a:off x="0" y="0"/>
              <a:ext cx="1213278" cy="121327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2</a:t>
              </a:r>
            </a:p>
          </p:txBody>
        </p:sp>
      </p:grpSp>
      <p:sp>
        <p:nvSpPr>
          <p:cNvPr name="TextBox 9" id="9"/>
          <p:cNvSpPr txBox="true"/>
          <p:nvPr/>
        </p:nvSpPr>
        <p:spPr>
          <a:xfrm rot="0">
            <a:off x="1028700" y="914400"/>
            <a:ext cx="4331574"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Prototypes</a:t>
            </a:r>
          </a:p>
        </p:txBody>
      </p:sp>
      <p:sp>
        <p:nvSpPr>
          <p:cNvPr name="TextBox 10" id="10"/>
          <p:cNvSpPr txBox="true"/>
          <p:nvPr/>
        </p:nvSpPr>
        <p:spPr>
          <a:xfrm rot="0">
            <a:off x="1028700" y="1951990"/>
            <a:ext cx="9926914" cy="405765"/>
          </a:xfrm>
          <a:prstGeom prst="rect">
            <a:avLst/>
          </a:prstGeom>
        </p:spPr>
        <p:txBody>
          <a:bodyPr anchor="t" rtlCol="false" tIns="0" lIns="0" bIns="0" rIns="0">
            <a:spAutoFit/>
          </a:bodyPr>
          <a:lstStyle/>
          <a:p>
            <a:pPr algn="l">
              <a:lnSpc>
                <a:spcPts val="3359"/>
              </a:lnSpc>
              <a:spcBef>
                <a:spcPct val="0"/>
              </a:spcBef>
            </a:pPr>
            <a:r>
              <a:rPr lang="en-US" sz="2400" spc="240">
                <a:solidFill>
                  <a:srgbClr val="000000"/>
                </a:solidFill>
                <a:latin typeface="Open Sauce"/>
                <a:ea typeface="Open Sauce"/>
                <a:cs typeface="Open Sauce"/>
                <a:sym typeface="Open Sauce"/>
              </a:rPr>
              <a:t>WHAT SOLUTIONS DID YOU CREATE?</a:t>
            </a:r>
          </a:p>
        </p:txBody>
      </p:sp>
      <p:sp>
        <p:nvSpPr>
          <p:cNvPr name="Freeform 11" id="11"/>
          <p:cNvSpPr/>
          <p:nvPr/>
        </p:nvSpPr>
        <p:spPr>
          <a:xfrm flipH="false" flipV="false" rot="0">
            <a:off x="10195708" y="2907169"/>
            <a:ext cx="7063592" cy="5594159"/>
          </a:xfrm>
          <a:custGeom>
            <a:avLst/>
            <a:gdLst/>
            <a:ahLst/>
            <a:cxnLst/>
            <a:rect r="r" b="b" t="t" l="l"/>
            <a:pathLst>
              <a:path h="5594159" w="7063592">
                <a:moveTo>
                  <a:pt x="0" y="0"/>
                </a:moveTo>
                <a:lnTo>
                  <a:pt x="7063592" y="0"/>
                </a:lnTo>
                <a:lnTo>
                  <a:pt x="7063592" y="5594158"/>
                </a:lnTo>
                <a:lnTo>
                  <a:pt x="0" y="5594158"/>
                </a:lnTo>
                <a:lnTo>
                  <a:pt x="0" y="0"/>
                </a:lnTo>
                <a:close/>
              </a:path>
            </a:pathLst>
          </a:custGeom>
          <a:blipFill>
            <a:blip r:embed="rId3"/>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grpSp>
        <p:nvGrpSpPr>
          <p:cNvPr name="Group 3" id="3"/>
          <p:cNvGrpSpPr/>
          <p:nvPr/>
        </p:nvGrpSpPr>
        <p:grpSpPr>
          <a:xfrm rot="0">
            <a:off x="1028700" y="3235529"/>
            <a:ext cx="9699190" cy="909958"/>
            <a:chOff x="0" y="0"/>
            <a:chExt cx="12932253" cy="1213278"/>
          </a:xfrm>
        </p:grpSpPr>
        <p:sp>
          <p:nvSpPr>
            <p:cNvPr name="TextBox 4" id="4"/>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Map Preview</a:t>
              </a:r>
            </a:p>
          </p:txBody>
        </p:sp>
        <p:grpSp>
          <p:nvGrpSpPr>
            <p:cNvPr name="Group 5" id="5"/>
            <p:cNvGrpSpPr/>
            <p:nvPr/>
          </p:nvGrpSpPr>
          <p:grpSpPr>
            <a:xfrm rot="0">
              <a:off x="0" y="0"/>
              <a:ext cx="1213278" cy="121327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3</a:t>
              </a:r>
            </a:p>
          </p:txBody>
        </p:sp>
      </p:grpSp>
      <p:sp>
        <p:nvSpPr>
          <p:cNvPr name="TextBox 9" id="9"/>
          <p:cNvSpPr txBox="true"/>
          <p:nvPr/>
        </p:nvSpPr>
        <p:spPr>
          <a:xfrm rot="0">
            <a:off x="1028700" y="914400"/>
            <a:ext cx="4331574"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Prototypes</a:t>
            </a:r>
          </a:p>
        </p:txBody>
      </p:sp>
      <p:sp>
        <p:nvSpPr>
          <p:cNvPr name="TextBox 10" id="10"/>
          <p:cNvSpPr txBox="true"/>
          <p:nvPr/>
        </p:nvSpPr>
        <p:spPr>
          <a:xfrm rot="0">
            <a:off x="1028700" y="1951990"/>
            <a:ext cx="9926914" cy="405765"/>
          </a:xfrm>
          <a:prstGeom prst="rect">
            <a:avLst/>
          </a:prstGeom>
        </p:spPr>
        <p:txBody>
          <a:bodyPr anchor="t" rtlCol="false" tIns="0" lIns="0" bIns="0" rIns="0">
            <a:spAutoFit/>
          </a:bodyPr>
          <a:lstStyle/>
          <a:p>
            <a:pPr algn="l">
              <a:lnSpc>
                <a:spcPts val="3359"/>
              </a:lnSpc>
              <a:spcBef>
                <a:spcPct val="0"/>
              </a:spcBef>
            </a:pPr>
            <a:r>
              <a:rPr lang="en-US" sz="2400" spc="240">
                <a:solidFill>
                  <a:srgbClr val="000000"/>
                </a:solidFill>
                <a:latin typeface="Open Sauce"/>
                <a:ea typeface="Open Sauce"/>
                <a:cs typeface="Open Sauce"/>
                <a:sym typeface="Open Sauce"/>
              </a:rPr>
              <a:t>WHAT SOLUTIONS DID YOU CREATE?</a:t>
            </a:r>
          </a:p>
        </p:txBody>
      </p:sp>
      <p:sp>
        <p:nvSpPr>
          <p:cNvPr name="Freeform 11" id="11"/>
          <p:cNvSpPr/>
          <p:nvPr/>
        </p:nvSpPr>
        <p:spPr>
          <a:xfrm flipH="false" flipV="false" rot="0">
            <a:off x="9338063" y="2670408"/>
            <a:ext cx="6953306" cy="6197134"/>
          </a:xfrm>
          <a:custGeom>
            <a:avLst/>
            <a:gdLst/>
            <a:ahLst/>
            <a:cxnLst/>
            <a:rect r="r" b="b" t="t" l="l"/>
            <a:pathLst>
              <a:path h="6197134" w="6953306">
                <a:moveTo>
                  <a:pt x="0" y="0"/>
                </a:moveTo>
                <a:lnTo>
                  <a:pt x="6953305" y="0"/>
                </a:lnTo>
                <a:lnTo>
                  <a:pt x="6953305" y="6197134"/>
                </a:lnTo>
                <a:lnTo>
                  <a:pt x="0" y="6197134"/>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grpSp>
        <p:nvGrpSpPr>
          <p:cNvPr name="Group 3" id="3"/>
          <p:cNvGrpSpPr/>
          <p:nvPr/>
        </p:nvGrpSpPr>
        <p:grpSpPr>
          <a:xfrm rot="0">
            <a:off x="1028700" y="3235529"/>
            <a:ext cx="9699190" cy="909958"/>
            <a:chOff x="0" y="0"/>
            <a:chExt cx="12932253" cy="1213278"/>
          </a:xfrm>
        </p:grpSpPr>
        <p:sp>
          <p:nvSpPr>
            <p:cNvPr name="TextBox 4" id="4"/>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History and Popular Locations</a:t>
              </a:r>
            </a:p>
          </p:txBody>
        </p:sp>
        <p:grpSp>
          <p:nvGrpSpPr>
            <p:cNvPr name="Group 5" id="5"/>
            <p:cNvGrpSpPr/>
            <p:nvPr/>
          </p:nvGrpSpPr>
          <p:grpSpPr>
            <a:xfrm rot="0">
              <a:off x="0" y="0"/>
              <a:ext cx="1213278" cy="121327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4</a:t>
              </a:r>
            </a:p>
          </p:txBody>
        </p:sp>
      </p:grpSp>
      <p:sp>
        <p:nvSpPr>
          <p:cNvPr name="TextBox 9" id="9"/>
          <p:cNvSpPr txBox="true"/>
          <p:nvPr/>
        </p:nvSpPr>
        <p:spPr>
          <a:xfrm rot="0">
            <a:off x="1028700" y="914400"/>
            <a:ext cx="4331574"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Prototypes</a:t>
            </a:r>
          </a:p>
        </p:txBody>
      </p:sp>
      <p:sp>
        <p:nvSpPr>
          <p:cNvPr name="TextBox 10" id="10"/>
          <p:cNvSpPr txBox="true"/>
          <p:nvPr/>
        </p:nvSpPr>
        <p:spPr>
          <a:xfrm rot="0">
            <a:off x="1028700" y="1951990"/>
            <a:ext cx="9926914" cy="405765"/>
          </a:xfrm>
          <a:prstGeom prst="rect">
            <a:avLst/>
          </a:prstGeom>
        </p:spPr>
        <p:txBody>
          <a:bodyPr anchor="t" rtlCol="false" tIns="0" lIns="0" bIns="0" rIns="0">
            <a:spAutoFit/>
          </a:bodyPr>
          <a:lstStyle/>
          <a:p>
            <a:pPr algn="l">
              <a:lnSpc>
                <a:spcPts val="3359"/>
              </a:lnSpc>
              <a:spcBef>
                <a:spcPct val="0"/>
              </a:spcBef>
            </a:pPr>
            <a:r>
              <a:rPr lang="en-US" sz="2400" spc="240">
                <a:solidFill>
                  <a:srgbClr val="000000"/>
                </a:solidFill>
                <a:latin typeface="Open Sauce"/>
                <a:ea typeface="Open Sauce"/>
                <a:cs typeface="Open Sauce"/>
                <a:sym typeface="Open Sauce"/>
              </a:rPr>
              <a:t>WHAT SOLUTIONS DID YOU CREATE?</a:t>
            </a:r>
          </a:p>
        </p:txBody>
      </p:sp>
      <p:sp>
        <p:nvSpPr>
          <p:cNvPr name="Freeform 11" id="11"/>
          <p:cNvSpPr/>
          <p:nvPr/>
        </p:nvSpPr>
        <p:spPr>
          <a:xfrm flipH="false" flipV="false" rot="0">
            <a:off x="10727890" y="2550808"/>
            <a:ext cx="5164769" cy="6707492"/>
          </a:xfrm>
          <a:custGeom>
            <a:avLst/>
            <a:gdLst/>
            <a:ahLst/>
            <a:cxnLst/>
            <a:rect r="r" b="b" t="t" l="l"/>
            <a:pathLst>
              <a:path h="6707492" w="5164769">
                <a:moveTo>
                  <a:pt x="0" y="0"/>
                </a:moveTo>
                <a:lnTo>
                  <a:pt x="5164768" y="0"/>
                </a:lnTo>
                <a:lnTo>
                  <a:pt x="5164768" y="6707492"/>
                </a:lnTo>
                <a:lnTo>
                  <a:pt x="0" y="6707492"/>
                </a:lnTo>
                <a:lnTo>
                  <a:pt x="0" y="0"/>
                </a:lnTo>
                <a:close/>
              </a:path>
            </a:pathLst>
          </a:custGeom>
          <a:blipFill>
            <a:blip r:embed="rId3"/>
            <a:stretch>
              <a:fillRect l="0" t="0" r="0" b="0"/>
            </a:stretch>
          </a:blipFill>
        </p:spPr>
      </p:sp>
      <p:sp>
        <p:nvSpPr>
          <p:cNvPr name="Freeform 12" id="12"/>
          <p:cNvSpPr/>
          <p:nvPr/>
        </p:nvSpPr>
        <p:spPr>
          <a:xfrm flipH="false" flipV="false" rot="0">
            <a:off x="2989444" y="4181516"/>
            <a:ext cx="4741659" cy="5076784"/>
          </a:xfrm>
          <a:custGeom>
            <a:avLst/>
            <a:gdLst/>
            <a:ahLst/>
            <a:cxnLst/>
            <a:rect r="r" b="b" t="t" l="l"/>
            <a:pathLst>
              <a:path h="5076784" w="4741659">
                <a:moveTo>
                  <a:pt x="0" y="0"/>
                </a:moveTo>
                <a:lnTo>
                  <a:pt x="4741659" y="0"/>
                </a:lnTo>
                <a:lnTo>
                  <a:pt x="4741659" y="5076784"/>
                </a:lnTo>
                <a:lnTo>
                  <a:pt x="0" y="5076784"/>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alphaModFix amt="50000"/>
            </a:blip>
            <a:stretch>
              <a:fillRect l="0" t="0" r="0" b="0"/>
            </a:stretch>
          </a:blipFill>
        </p:spPr>
      </p:sp>
      <p:grpSp>
        <p:nvGrpSpPr>
          <p:cNvPr name="Group 3" id="3"/>
          <p:cNvGrpSpPr/>
          <p:nvPr/>
        </p:nvGrpSpPr>
        <p:grpSpPr>
          <a:xfrm rot="0">
            <a:off x="1028700" y="3415610"/>
            <a:ext cx="9699190" cy="909958"/>
            <a:chOff x="0" y="0"/>
            <a:chExt cx="12932253" cy="1213278"/>
          </a:xfrm>
        </p:grpSpPr>
        <p:sp>
          <p:nvSpPr>
            <p:cNvPr name="TextBox 4" id="4"/>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Switch to pedestrian-focused app?</a:t>
              </a:r>
            </a:p>
          </p:txBody>
        </p:sp>
        <p:grpSp>
          <p:nvGrpSpPr>
            <p:cNvPr name="Group 5" id="5"/>
            <p:cNvGrpSpPr/>
            <p:nvPr/>
          </p:nvGrpSpPr>
          <p:grpSpPr>
            <a:xfrm rot="0">
              <a:off x="0" y="0"/>
              <a:ext cx="1213278" cy="121327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8" id="8"/>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1</a:t>
              </a:r>
            </a:p>
          </p:txBody>
        </p:sp>
      </p:grpSp>
      <p:grpSp>
        <p:nvGrpSpPr>
          <p:cNvPr name="Group 9" id="9"/>
          <p:cNvGrpSpPr/>
          <p:nvPr/>
        </p:nvGrpSpPr>
        <p:grpSpPr>
          <a:xfrm rot="0">
            <a:off x="1038225" y="4794290"/>
            <a:ext cx="9699190" cy="909958"/>
            <a:chOff x="0" y="0"/>
            <a:chExt cx="12932253" cy="1213278"/>
          </a:xfrm>
        </p:grpSpPr>
        <p:sp>
          <p:nvSpPr>
            <p:cNvPr name="TextBox 10" id="10"/>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More accessibility options?</a:t>
              </a:r>
            </a:p>
          </p:txBody>
        </p:sp>
        <p:grpSp>
          <p:nvGrpSpPr>
            <p:cNvPr name="Group 11" id="11"/>
            <p:cNvGrpSpPr/>
            <p:nvPr/>
          </p:nvGrpSpPr>
          <p:grpSpPr>
            <a:xfrm rot="0">
              <a:off x="0" y="0"/>
              <a:ext cx="1213278" cy="121327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492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2</a:t>
              </a:r>
            </a:p>
          </p:txBody>
        </p:sp>
      </p:grpSp>
      <p:grpSp>
        <p:nvGrpSpPr>
          <p:cNvPr name="Group 15" id="15"/>
          <p:cNvGrpSpPr/>
          <p:nvPr/>
        </p:nvGrpSpPr>
        <p:grpSpPr>
          <a:xfrm rot="0">
            <a:off x="1028700" y="6172970"/>
            <a:ext cx="9699190" cy="909958"/>
            <a:chOff x="0" y="0"/>
            <a:chExt cx="12932253" cy="1213278"/>
          </a:xfrm>
        </p:grpSpPr>
        <p:sp>
          <p:nvSpPr>
            <p:cNvPr name="TextBox 16" id="16"/>
            <p:cNvSpPr txBox="true"/>
            <p:nvPr/>
          </p:nvSpPr>
          <p:spPr>
            <a:xfrm rot="0">
              <a:off x="1855086" y="224355"/>
              <a:ext cx="11077167" cy="673947"/>
            </a:xfrm>
            <a:prstGeom prst="rect">
              <a:avLst/>
            </a:prstGeom>
          </p:spPr>
          <p:txBody>
            <a:bodyPr anchor="t" rtlCol="false" tIns="0" lIns="0" bIns="0" rIns="0">
              <a:spAutoFit/>
            </a:bodyPr>
            <a:lstStyle/>
            <a:p>
              <a:pPr algn="l" marL="0" indent="0" lvl="0">
                <a:lnSpc>
                  <a:spcPts val="4479"/>
                </a:lnSpc>
              </a:pPr>
              <a:r>
                <a:rPr lang="en-US" sz="2799">
                  <a:solidFill>
                    <a:srgbClr val="000000"/>
                  </a:solidFill>
                  <a:latin typeface="Open Sauce"/>
                  <a:ea typeface="Open Sauce"/>
                  <a:cs typeface="Open Sauce"/>
                  <a:sym typeface="Open Sauce"/>
                </a:rPr>
                <a:t>Street view?</a:t>
              </a:r>
            </a:p>
          </p:txBody>
        </p:sp>
        <p:grpSp>
          <p:nvGrpSpPr>
            <p:cNvPr name="Group 17" id="17"/>
            <p:cNvGrpSpPr/>
            <p:nvPr/>
          </p:nvGrpSpPr>
          <p:grpSpPr>
            <a:xfrm rot="0">
              <a:off x="0" y="0"/>
              <a:ext cx="1213278" cy="121327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28575" cap="sq">
                <a:solidFill>
                  <a:srgbClr val="000000"/>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0" id="20"/>
            <p:cNvSpPr txBox="true"/>
            <p:nvPr/>
          </p:nvSpPr>
          <p:spPr>
            <a:xfrm rot="0">
              <a:off x="36557" y="172087"/>
              <a:ext cx="1089364" cy="770678"/>
            </a:xfrm>
            <a:prstGeom prst="rect">
              <a:avLst/>
            </a:prstGeom>
          </p:spPr>
          <p:txBody>
            <a:bodyPr anchor="t" rtlCol="false" tIns="0" lIns="0" bIns="0" rIns="0">
              <a:spAutoFit/>
            </a:bodyPr>
            <a:lstStyle/>
            <a:p>
              <a:pPr algn="ctr" marL="0" indent="0" lvl="0">
                <a:lnSpc>
                  <a:spcPts val="5120"/>
                </a:lnSpc>
              </a:pPr>
              <a:r>
                <a:rPr lang="en-US" b="true" sz="3200">
                  <a:solidFill>
                    <a:srgbClr val="000000"/>
                  </a:solidFill>
                  <a:latin typeface="Open Sauce Bold"/>
                  <a:ea typeface="Open Sauce Bold"/>
                  <a:cs typeface="Open Sauce Bold"/>
                  <a:sym typeface="Open Sauce Bold"/>
                </a:rPr>
                <a:t>3</a:t>
              </a:r>
            </a:p>
          </p:txBody>
        </p:sp>
      </p:grpSp>
      <p:sp>
        <p:nvSpPr>
          <p:cNvPr name="Freeform 21" id="21"/>
          <p:cNvSpPr/>
          <p:nvPr/>
        </p:nvSpPr>
        <p:spPr>
          <a:xfrm flipH="false" flipV="false" rot="0">
            <a:off x="15480889" y="7551575"/>
            <a:ext cx="1778411" cy="2168793"/>
          </a:xfrm>
          <a:custGeom>
            <a:avLst/>
            <a:gdLst/>
            <a:ahLst/>
            <a:cxnLst/>
            <a:rect r="r" b="b" t="t" l="l"/>
            <a:pathLst>
              <a:path h="2168793" w="1778411">
                <a:moveTo>
                  <a:pt x="0" y="0"/>
                </a:moveTo>
                <a:lnTo>
                  <a:pt x="1778411" y="0"/>
                </a:lnTo>
                <a:lnTo>
                  <a:pt x="1778411" y="2168793"/>
                </a:lnTo>
                <a:lnTo>
                  <a:pt x="0" y="21687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717242" y="7551575"/>
            <a:ext cx="2357588" cy="2168793"/>
          </a:xfrm>
          <a:custGeom>
            <a:avLst/>
            <a:gdLst/>
            <a:ahLst/>
            <a:cxnLst/>
            <a:rect r="r" b="b" t="t" l="l"/>
            <a:pathLst>
              <a:path h="2168793" w="2357588">
                <a:moveTo>
                  <a:pt x="0" y="0"/>
                </a:moveTo>
                <a:lnTo>
                  <a:pt x="2357587" y="0"/>
                </a:lnTo>
                <a:lnTo>
                  <a:pt x="2357587" y="2168793"/>
                </a:lnTo>
                <a:lnTo>
                  <a:pt x="0" y="21687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3" id="23"/>
          <p:cNvSpPr txBox="true"/>
          <p:nvPr/>
        </p:nvSpPr>
        <p:spPr>
          <a:xfrm rot="0">
            <a:off x="1028700" y="914400"/>
            <a:ext cx="10475272"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Testing &amp; Feedback</a:t>
            </a:r>
          </a:p>
        </p:txBody>
      </p:sp>
      <p:sp>
        <p:nvSpPr>
          <p:cNvPr name="TextBox 24" id="24"/>
          <p:cNvSpPr txBox="true"/>
          <p:nvPr/>
        </p:nvSpPr>
        <p:spPr>
          <a:xfrm rot="0">
            <a:off x="1028700" y="1951990"/>
            <a:ext cx="14157999" cy="405765"/>
          </a:xfrm>
          <a:prstGeom prst="rect">
            <a:avLst/>
          </a:prstGeom>
        </p:spPr>
        <p:txBody>
          <a:bodyPr anchor="t" rtlCol="false" tIns="0" lIns="0" bIns="0" rIns="0">
            <a:spAutoFit/>
          </a:bodyPr>
          <a:lstStyle/>
          <a:p>
            <a:pPr algn="l">
              <a:lnSpc>
                <a:spcPts val="3359"/>
              </a:lnSpc>
              <a:spcBef>
                <a:spcPct val="0"/>
              </a:spcBef>
            </a:pPr>
            <a:r>
              <a:rPr lang="en-US" sz="2400" spc="240">
                <a:solidFill>
                  <a:srgbClr val="000000"/>
                </a:solidFill>
                <a:latin typeface="Open Sauce"/>
                <a:ea typeface="Open Sauce"/>
                <a:cs typeface="Open Sauce"/>
                <a:sym typeface="Open Sauce"/>
              </a:rPr>
              <a:t>WHAT WORKED, WHAT DIDN’T, AND HOW FEEDBACK SHAPED YOUR SOLUTION.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p:spPr>
      </p:sp>
      <p:sp>
        <p:nvSpPr>
          <p:cNvPr name="TextBox 3" id="3"/>
          <p:cNvSpPr txBox="true"/>
          <p:nvPr/>
        </p:nvSpPr>
        <p:spPr>
          <a:xfrm rot="0">
            <a:off x="4485814" y="2762204"/>
            <a:ext cx="9316373" cy="2453640"/>
          </a:xfrm>
          <a:prstGeom prst="rect">
            <a:avLst/>
          </a:prstGeom>
        </p:spPr>
        <p:txBody>
          <a:bodyPr anchor="t" rtlCol="false" tIns="0" lIns="0" bIns="0" rIns="0">
            <a:spAutoFit/>
          </a:bodyPr>
          <a:lstStyle/>
          <a:p>
            <a:pPr algn="ctr">
              <a:lnSpc>
                <a:spcPts val="20160"/>
              </a:lnSpc>
            </a:pPr>
            <a:r>
              <a:rPr lang="en-US" sz="14400" u="sng">
                <a:solidFill>
                  <a:srgbClr val="000000"/>
                </a:solidFill>
                <a:latin typeface="DM Serif Display"/>
                <a:ea typeface="DM Serif Display"/>
                <a:cs typeface="DM Serif Display"/>
                <a:sym typeface="DM Serif Display"/>
                <a:hlinkClick r:id="rId3" tooltip="https://www.figma.com/make/dH9TcAKol9gsLsYw6KAgFn/Pedestrian-Navigation-Prototype?fullscreen=1"/>
              </a:rPr>
              <a:t>Solution</a:t>
            </a:r>
          </a:p>
        </p:txBody>
      </p:sp>
      <p:sp>
        <p:nvSpPr>
          <p:cNvPr name="TextBox 4" id="4"/>
          <p:cNvSpPr txBox="true"/>
          <p:nvPr/>
        </p:nvSpPr>
        <p:spPr>
          <a:xfrm rot="0">
            <a:off x="7344933" y="8480425"/>
            <a:ext cx="3598133" cy="537845"/>
          </a:xfrm>
          <a:prstGeom prst="rect">
            <a:avLst/>
          </a:prstGeom>
        </p:spPr>
        <p:txBody>
          <a:bodyPr anchor="t" rtlCol="false" tIns="0" lIns="0" bIns="0" rIns="0">
            <a:spAutoFit/>
          </a:bodyPr>
          <a:lstStyle/>
          <a:p>
            <a:pPr algn="ctr">
              <a:lnSpc>
                <a:spcPts val="4480"/>
              </a:lnSpc>
              <a:spcBef>
                <a:spcPct val="0"/>
              </a:spcBef>
            </a:pPr>
            <a:r>
              <a:rPr lang="en-US" sz="3200">
                <a:solidFill>
                  <a:srgbClr val="000000">
                    <a:alpha val="49804"/>
                  </a:srgbClr>
                </a:solidFill>
                <a:latin typeface="DM Serif Display"/>
                <a:ea typeface="DM Serif Display"/>
                <a:cs typeface="DM Serif Display"/>
                <a:sym typeface="DM Serif Display"/>
              </a:rPr>
              <a:t>Adelaide Navigator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DAG2naMRi6s</dc:identifier>
  <dcterms:modified xsi:type="dcterms:W3CDTF">2011-08-01T06:04:30Z</dcterms:modified>
  <cp:revision>1</cp:revision>
  <dc:title>Adelaide Navigator</dc:title>
</cp:coreProperties>
</file>