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3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7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5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2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37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0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7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3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A84A-01D3-463C-B013-E580D7863E6F}" type="datetimeFigureOut">
              <a:rPr lang="zh-CN" altLang="en-US" smtClean="0"/>
              <a:t>2020-11-5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F910-95C6-49FE-B6DF-B8A5F72C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85230" y="68188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如果用数据库做搜索会怎么样？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9815" y="1457767"/>
            <a:ext cx="3885576" cy="2182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9814" y="2674798"/>
            <a:ext cx="38363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products where </a:t>
            </a:r>
            <a:r>
              <a:rPr lang="en-US" altLang="zh-CN" sz="12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“%</a:t>
            </a:r>
            <a:r>
              <a:rPr lang="zh-CN" altLang="en-US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牙膏</a:t>
            </a:r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%”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5935702" y="1479596"/>
            <a:ext cx="3877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商品</a:t>
            </a:r>
            <a:r>
              <a:rPr lang="en-US" altLang="zh-CN" sz="1200" dirty="0" smtClean="0">
                <a:solidFill>
                  <a:srgbClr val="00B0F0"/>
                </a:solidFill>
              </a:rPr>
              <a:t>id 	</a:t>
            </a:r>
            <a:r>
              <a:rPr lang="zh-CN" altLang="en-US" sz="1200" dirty="0" smtClean="0">
                <a:solidFill>
                  <a:srgbClr val="00B0F0"/>
                </a:solidFill>
              </a:rPr>
              <a:t>商品名称 </a:t>
            </a:r>
            <a:r>
              <a:rPr lang="en-US" altLang="zh-CN" sz="1200" dirty="0" smtClean="0">
                <a:solidFill>
                  <a:srgbClr val="00B0F0"/>
                </a:solidFill>
              </a:rPr>
              <a:t>		</a:t>
            </a:r>
            <a:r>
              <a:rPr lang="zh-CN" altLang="en-US" sz="1200" dirty="0" smtClean="0">
                <a:solidFill>
                  <a:srgbClr val="00B0F0"/>
                </a:solidFill>
              </a:rPr>
              <a:t>商品描述 </a:t>
            </a:r>
            <a:r>
              <a:rPr lang="en-US" altLang="zh-CN" sz="1200" dirty="0" smtClean="0">
                <a:solidFill>
                  <a:srgbClr val="00B0F0"/>
                </a:solidFill>
              </a:rPr>
              <a:t>	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5702" y="1830344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	</a:t>
            </a:r>
            <a:r>
              <a:rPr lang="zh-CN" altLang="en-US" sz="1200" dirty="0" smtClean="0"/>
              <a:t>高露洁牙膏</a:t>
            </a:r>
            <a:r>
              <a:rPr lang="en-US" altLang="zh-CN" sz="1200" dirty="0" smtClean="0"/>
              <a:t>		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935702" y="2152958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	</a:t>
            </a:r>
            <a:r>
              <a:rPr lang="zh-CN" altLang="en-US" sz="1200" dirty="0" smtClean="0"/>
              <a:t>中华牙膏</a:t>
            </a:r>
            <a:r>
              <a:rPr lang="en-US" altLang="zh-CN" sz="1200" dirty="0" smtClean="0"/>
              <a:t>		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935701" y="2486369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3	</a:t>
            </a:r>
            <a:r>
              <a:rPr lang="zh-CN" altLang="en-US" sz="1200" dirty="0" smtClean="0"/>
              <a:t>佳洁士牙膏</a:t>
            </a:r>
            <a:r>
              <a:rPr lang="en-US" altLang="zh-CN" sz="1200" dirty="0" smtClean="0"/>
              <a:t>		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935700" y="2837117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4	</a:t>
            </a:r>
            <a:r>
              <a:rPr lang="zh-CN" altLang="en-US" sz="1200" dirty="0" smtClean="0"/>
              <a:t>其他牙膏</a:t>
            </a:r>
            <a:r>
              <a:rPr lang="en-US" altLang="zh-CN" sz="1200" dirty="0" smtClean="0"/>
              <a:t>		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920342" y="1169853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京</a:t>
            </a:r>
            <a:r>
              <a:rPr lang="zh-CN" altLang="en-US" sz="1200" dirty="0" smtClean="0">
                <a:solidFill>
                  <a:srgbClr val="7030A0"/>
                </a:solidFill>
              </a:rPr>
              <a:t>东商城搜索框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r="14066"/>
          <a:stretch/>
        </p:blipFill>
        <p:spPr>
          <a:xfrm>
            <a:off x="979560" y="1479596"/>
            <a:ext cx="3806086" cy="96657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35700" y="3188813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      ……   	1</a:t>
            </a:r>
            <a:r>
              <a:rPr lang="zh-CN" altLang="en-US" sz="1200" dirty="0" smtClean="0"/>
              <a:t>万条</a:t>
            </a:r>
            <a:r>
              <a:rPr lang="en-US" altLang="zh-CN" sz="1200" dirty="0" smtClean="0"/>
              <a:t>		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5935700" y="1146242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京</a:t>
            </a:r>
            <a:r>
              <a:rPr lang="zh-CN" altLang="en-US" sz="1200" dirty="0" smtClean="0">
                <a:solidFill>
                  <a:srgbClr val="7030A0"/>
                </a:solidFill>
              </a:rPr>
              <a:t>东商城后台商品表</a:t>
            </a:r>
            <a:r>
              <a:rPr lang="en-US" altLang="zh-CN" sz="1200" dirty="0" smtClean="0">
                <a:solidFill>
                  <a:srgbClr val="7030A0"/>
                </a:solidFill>
              </a:rPr>
              <a:t>	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6" idx="1"/>
          </p:cNvCxnSpPr>
          <p:nvPr/>
        </p:nvCxnSpPr>
        <p:spPr>
          <a:xfrm flipV="1">
            <a:off x="4825391" y="1968844"/>
            <a:ext cx="1110311" cy="57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7" idx="1"/>
          </p:cNvCxnSpPr>
          <p:nvPr/>
        </p:nvCxnSpPr>
        <p:spPr>
          <a:xfrm flipV="1">
            <a:off x="4825391" y="2291458"/>
            <a:ext cx="1110311" cy="25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8" idx="1"/>
          </p:cNvCxnSpPr>
          <p:nvPr/>
        </p:nvCxnSpPr>
        <p:spPr>
          <a:xfrm>
            <a:off x="4825391" y="2548812"/>
            <a:ext cx="1110310" cy="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3"/>
            <a:endCxn id="9" idx="1"/>
          </p:cNvCxnSpPr>
          <p:nvPr/>
        </p:nvCxnSpPr>
        <p:spPr>
          <a:xfrm>
            <a:off x="4825391" y="2548812"/>
            <a:ext cx="1110309" cy="42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  <a:endCxn id="12" idx="1"/>
          </p:cNvCxnSpPr>
          <p:nvPr/>
        </p:nvCxnSpPr>
        <p:spPr>
          <a:xfrm>
            <a:off x="4825391" y="2548812"/>
            <a:ext cx="1110309" cy="77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912076" y="1854862"/>
            <a:ext cx="8446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逐条遍历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0739" y="3675400"/>
            <a:ext cx="446449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）比如说“商品描述”字段的长度，有长达数千个，甚至数万个字符，这个时候，每次都要对每条记录的所有文本进行扫描，判断包不包含我指定的这个关键词（比如说“牙膏”），效率非常低。</a:t>
            </a:r>
          </a:p>
        </p:txBody>
      </p:sp>
      <p:sp>
        <p:nvSpPr>
          <p:cNvPr id="21" name="矩形 20"/>
          <p:cNvSpPr/>
          <p:nvPr/>
        </p:nvSpPr>
        <p:spPr>
          <a:xfrm>
            <a:off x="920342" y="3144815"/>
            <a:ext cx="39150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products where </a:t>
            </a:r>
            <a:r>
              <a:rPr lang="en-US" altLang="zh-CN" sz="12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“%</a:t>
            </a:r>
            <a:r>
              <a:rPr lang="zh-CN" altLang="en-US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生化机</a:t>
            </a:r>
            <a:r>
              <a:rPr lang="en-US" altLang="zh-CN" sz="1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%”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966987" y="4460227"/>
            <a:ext cx="4572000" cy="5248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）还不能将搜索词拆分开来，尽可能去搜索更多的符合你的期望的结果，比如输入“生化机”，就搜索不出来“生化危机”。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920342" y="4045231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用数据库来实现搜索，是不太靠谱的。通常来说，性能会很差的。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92094" y="1793874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千字的商品描述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8198555" y="2111390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千字的商品描述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661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7991" y="51251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倒排索引</a:t>
            </a:r>
            <a:r>
              <a:rPr lang="zh-CN" altLang="en-US" dirty="0" smtClean="0">
                <a:solidFill>
                  <a:srgbClr val="FF0000"/>
                </a:solidFill>
              </a:rPr>
              <a:t>原理简介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3914" y="1468928"/>
            <a:ext cx="12843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关键词</a:t>
            </a:r>
            <a:r>
              <a:rPr lang="en-US" altLang="zh-CN" sz="1200" dirty="0" smtClean="0">
                <a:solidFill>
                  <a:srgbClr val="0070C0"/>
                </a:solidFill>
              </a:rPr>
              <a:t>	ids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9552" y="151641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商品描述</a:t>
            </a:r>
            <a:r>
              <a:rPr lang="en-US" altLang="zh-CN" sz="1200" dirty="0" smtClean="0">
                <a:solidFill>
                  <a:srgbClr val="00B0F0"/>
                </a:solidFill>
              </a:rPr>
              <a:t>1	</a:t>
            </a:r>
            <a:r>
              <a:rPr lang="zh-CN" altLang="en-US" sz="1200" dirty="0" smtClean="0">
                <a:solidFill>
                  <a:srgbClr val="00B0F0"/>
                </a:solidFill>
              </a:rPr>
              <a:t>生化危机电影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商品描述</a:t>
            </a:r>
            <a:r>
              <a:rPr lang="en-US" altLang="zh-CN" sz="1200" dirty="0" smtClean="0">
                <a:solidFill>
                  <a:srgbClr val="00B0F0"/>
                </a:solidFill>
              </a:rPr>
              <a:t>2	</a:t>
            </a:r>
            <a:r>
              <a:rPr lang="zh-CN" altLang="en-US" sz="1200" dirty="0" smtClean="0">
                <a:solidFill>
                  <a:srgbClr val="00B0F0"/>
                </a:solidFill>
              </a:rPr>
              <a:t>生化危机海报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商品描述</a:t>
            </a:r>
            <a:r>
              <a:rPr lang="en-US" altLang="zh-CN" sz="1200" dirty="0" smtClean="0">
                <a:solidFill>
                  <a:srgbClr val="00B0F0"/>
                </a:solidFill>
              </a:rPr>
              <a:t>3	</a:t>
            </a:r>
            <a:r>
              <a:rPr lang="zh-CN" altLang="en-US" sz="1200" dirty="0" smtClean="0">
                <a:solidFill>
                  <a:srgbClr val="00B0F0"/>
                </a:solidFill>
              </a:rPr>
              <a:t>生化危机文章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商品描述</a:t>
            </a:r>
            <a:r>
              <a:rPr lang="en-US" altLang="zh-CN" sz="1200" dirty="0" smtClean="0">
                <a:solidFill>
                  <a:srgbClr val="00B0F0"/>
                </a:solidFill>
              </a:rPr>
              <a:t>4 	</a:t>
            </a:r>
            <a:r>
              <a:rPr lang="zh-CN" altLang="en-US" sz="1200" dirty="0" smtClean="0">
                <a:solidFill>
                  <a:srgbClr val="00B0F0"/>
                </a:solidFill>
              </a:rPr>
              <a:t>生化危机新闻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170" y="1516417"/>
            <a:ext cx="13195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生化   危机   电影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生化   危机   海报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生化   危机   文章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</a:rPr>
              <a:t>生化   危机   新闻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5456" y="1763381"/>
            <a:ext cx="1537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生化</a:t>
            </a:r>
            <a:r>
              <a:rPr lang="en-US" altLang="zh-CN" sz="1200" dirty="0" smtClean="0">
                <a:solidFill>
                  <a:srgbClr val="0070C0"/>
                </a:solidFill>
              </a:rPr>
              <a:t>	1,2,3,4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75456" y="2057834"/>
            <a:ext cx="1537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危机</a:t>
            </a:r>
            <a:r>
              <a:rPr lang="en-US" altLang="zh-CN" sz="1200" dirty="0" smtClean="0">
                <a:solidFill>
                  <a:srgbClr val="0070C0"/>
                </a:solidFill>
              </a:rPr>
              <a:t>	1,2,3,4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75456" y="2334833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电影</a:t>
            </a:r>
            <a:r>
              <a:rPr lang="en-US" altLang="zh-CN" sz="1200" dirty="0" smtClean="0">
                <a:solidFill>
                  <a:srgbClr val="0070C0"/>
                </a:solidFill>
              </a:rPr>
              <a:t>	1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5455" y="2643807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海报</a:t>
            </a:r>
            <a:r>
              <a:rPr lang="en-US" altLang="zh-CN" sz="1200" dirty="0" smtClean="0">
                <a:solidFill>
                  <a:srgbClr val="0070C0"/>
                </a:solidFill>
              </a:rPr>
              <a:t>	2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75454" y="2928023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文章</a:t>
            </a:r>
            <a:r>
              <a:rPr lang="en-US" altLang="zh-CN" sz="1200" dirty="0" smtClean="0">
                <a:solidFill>
                  <a:srgbClr val="0070C0"/>
                </a:solidFill>
              </a:rPr>
              <a:t>	3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75454" y="3244214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新闻</a:t>
            </a:r>
            <a:r>
              <a:rPr lang="en-US" altLang="zh-CN" sz="1200" dirty="0" smtClean="0">
                <a:solidFill>
                  <a:srgbClr val="0070C0"/>
                </a:solidFill>
              </a:rPr>
              <a:t>	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7584" y="1083463"/>
            <a:ext cx="1375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1 </a:t>
            </a:r>
            <a:r>
              <a:rPr lang="zh-CN" altLang="en-US" sz="1200" dirty="0" smtClean="0">
                <a:solidFill>
                  <a:srgbClr val="00B0F0"/>
                </a:solidFill>
              </a:rPr>
              <a:t>数据库</a:t>
            </a:r>
            <a:r>
              <a:rPr lang="zh-CN" altLang="en-US" sz="1200" dirty="0">
                <a:solidFill>
                  <a:srgbClr val="00B0F0"/>
                </a:solidFill>
              </a:rPr>
              <a:t>里的数据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4780252" y="1100918"/>
            <a:ext cx="606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2 </a:t>
            </a:r>
            <a:r>
              <a:rPr lang="zh-CN" altLang="en-US" sz="1200" dirty="0" smtClean="0">
                <a:solidFill>
                  <a:srgbClr val="7030A0"/>
                </a:solidFill>
              </a:rPr>
              <a:t>切</a:t>
            </a:r>
            <a:r>
              <a:rPr lang="zh-CN" altLang="en-US" sz="1200" dirty="0">
                <a:solidFill>
                  <a:srgbClr val="7030A0"/>
                </a:solidFill>
              </a:rPr>
              <a:t>词</a:t>
            </a:r>
          </a:p>
        </p:txBody>
      </p:sp>
      <p:sp>
        <p:nvSpPr>
          <p:cNvPr id="14" name="矩形 13"/>
          <p:cNvSpPr/>
          <p:nvPr/>
        </p:nvSpPr>
        <p:spPr>
          <a:xfrm>
            <a:off x="7093914" y="1083462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3 </a:t>
            </a:r>
            <a:r>
              <a:rPr lang="zh-CN" altLang="en-US" sz="1200" dirty="0" smtClean="0">
                <a:solidFill>
                  <a:srgbClr val="0070C0"/>
                </a:solidFill>
              </a:rPr>
              <a:t>倒排索引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2307" y="3934618"/>
            <a:ext cx="4201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</a:rPr>
              <a:t>总结</a:t>
            </a:r>
            <a:r>
              <a:rPr lang="en-US" altLang="zh-CN" sz="1200" dirty="0" smtClean="0">
                <a:solidFill>
                  <a:srgbClr val="C00000"/>
                </a:solidFill>
              </a:rPr>
              <a:t>1</a:t>
            </a:r>
            <a:r>
              <a:rPr lang="zh-CN" altLang="en-US" sz="1200" dirty="0" smtClean="0">
                <a:solidFill>
                  <a:srgbClr val="C00000"/>
                </a:solidFill>
              </a:rPr>
              <a:t>：数据库里的数据，一共</a:t>
            </a:r>
            <a:r>
              <a:rPr lang="en-US" altLang="zh-CN" sz="1200" dirty="0" smtClean="0">
                <a:solidFill>
                  <a:srgbClr val="C00000"/>
                </a:solidFill>
              </a:rPr>
              <a:t>100</a:t>
            </a:r>
            <a:r>
              <a:rPr lang="zh-CN" altLang="en-US" sz="1200" dirty="0" smtClean="0">
                <a:solidFill>
                  <a:srgbClr val="C00000"/>
                </a:solidFill>
              </a:rPr>
              <a:t>万条，按照之前的思路，其实就要扫描</a:t>
            </a:r>
            <a:r>
              <a:rPr lang="en-US" altLang="zh-CN" sz="1200" dirty="0" smtClean="0">
                <a:solidFill>
                  <a:srgbClr val="C00000"/>
                </a:solidFill>
              </a:rPr>
              <a:t>100</a:t>
            </a:r>
            <a:r>
              <a:rPr lang="zh-CN" altLang="en-US" sz="1200" dirty="0" smtClean="0">
                <a:solidFill>
                  <a:srgbClr val="C00000"/>
                </a:solidFill>
              </a:rPr>
              <a:t>万次，而且每次扫描，都需要匹配那个文本所有的字符，确认是否包含搜索的关键词，而且还不能将搜索词拆解开来进行检索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85959" y="3934618"/>
            <a:ext cx="41299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总结</a:t>
            </a:r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</a:rPr>
              <a:t>：利用倒排索引，进行搜索的话，假设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zh-CN" altLang="en-US" sz="1200" dirty="0" smtClean="0">
                <a:solidFill>
                  <a:srgbClr val="FF0000"/>
                </a:solidFill>
              </a:rPr>
              <a:t>万条数据，拆分出来的词语，假设有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万个词语，那么在倒排索引中，就有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万行，我们可能并不需要搜索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万次，很可能，在搜索到第一次的时候，我们就可以找到这个搜索词对应的数据。也可能滴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zh-CN" altLang="en-US" sz="1200" dirty="0" smtClean="0">
                <a:solidFill>
                  <a:srgbClr val="FF0000"/>
                </a:solidFill>
              </a:rPr>
              <a:t>次，或者第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9552" y="278952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查找：生化机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>
            <a:stCxn id="17" idx="3"/>
            <a:endCxn id="6" idx="1"/>
          </p:cNvCxnSpPr>
          <p:nvPr/>
        </p:nvCxnSpPr>
        <p:spPr>
          <a:xfrm flipV="1">
            <a:off x="2657548" y="1901881"/>
            <a:ext cx="4417908" cy="10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676720" y="2669920"/>
            <a:ext cx="1229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返回</a:t>
            </a:r>
            <a:r>
              <a:rPr lang="en-US" altLang="zh-CN" sz="1200" dirty="0" smtClean="0">
                <a:solidFill>
                  <a:srgbClr val="0070C0"/>
                </a:solidFill>
              </a:rPr>
              <a:t>1,2,3,4</a:t>
            </a:r>
            <a:r>
              <a:rPr lang="zh-CN" altLang="en-US" sz="1200" dirty="0" smtClean="0">
                <a:solidFill>
                  <a:srgbClr val="0070C0"/>
                </a:solidFill>
              </a:rPr>
              <a:t>商品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657547" y="2047597"/>
            <a:ext cx="4436367" cy="102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2915" y="546572"/>
            <a:ext cx="3099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Elasticsearch</a:t>
            </a:r>
            <a:r>
              <a:rPr lang="zh-CN" altLang="en-US" sz="1400" dirty="0" smtClean="0">
                <a:solidFill>
                  <a:srgbClr val="FF0000"/>
                </a:solidFill>
              </a:rPr>
              <a:t>存入数据和搜索数据机制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987574"/>
            <a:ext cx="2880320" cy="12772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Article文章（Document对象）</a:t>
            </a:r>
          </a:p>
          <a:p>
            <a:r>
              <a:rPr lang="zh-CN" altLang="en-US" sz="1100" dirty="0"/>
              <a:t>{</a:t>
            </a:r>
          </a:p>
          <a:p>
            <a:r>
              <a:rPr lang="zh-CN" altLang="en-US" sz="1100" dirty="0" smtClean="0"/>
              <a:t>    id</a:t>
            </a:r>
            <a:r>
              <a:rPr lang="zh-CN" altLang="en-US" sz="1100" dirty="0"/>
              <a:t>:1</a:t>
            </a:r>
          </a:p>
          <a:p>
            <a:r>
              <a:rPr lang="zh-CN" altLang="en-US" sz="1100" dirty="0" smtClean="0"/>
              <a:t>    title</a:t>
            </a:r>
            <a:r>
              <a:rPr lang="zh-CN" altLang="en-US" sz="1100" dirty="0"/>
              <a:t>:学习Elasticsearch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content</a:t>
            </a:r>
            <a:r>
              <a:rPr lang="zh-CN" altLang="en-US" sz="1100" dirty="0"/>
              <a:t>:Elasticsearch是一个非常不错的全文检索的搜索服务器</a:t>
            </a:r>
          </a:p>
          <a:p>
            <a:r>
              <a:rPr lang="zh-CN" altLang="en-US" sz="11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3742749"/>
            <a:ext cx="288032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800" dirty="0" smtClean="0"/>
              <a:t>Mapping</a:t>
            </a:r>
            <a:endParaRPr lang="zh-CN" altLang="zh-CN" sz="800" dirty="0"/>
          </a:p>
          <a:p>
            <a:r>
              <a:rPr lang="en-US" altLang="zh-CN" sz="800" dirty="0"/>
              <a:t>    index : 'blog',</a:t>
            </a:r>
            <a:endParaRPr lang="zh-CN" altLang="zh-CN" sz="800" dirty="0"/>
          </a:p>
          <a:p>
            <a:r>
              <a:rPr lang="en-US" altLang="zh-CN" sz="800" dirty="0"/>
              <a:t>    type : 'article',</a:t>
            </a:r>
            <a:endParaRPr lang="zh-CN" altLang="zh-CN" sz="800" dirty="0"/>
          </a:p>
          <a:p>
            <a:r>
              <a:rPr lang="en-US" altLang="zh-CN" sz="800" dirty="0"/>
              <a:t>    body : {</a:t>
            </a:r>
            <a:endParaRPr lang="zh-CN" altLang="zh-CN" sz="800" dirty="0"/>
          </a:p>
          <a:p>
            <a:r>
              <a:rPr lang="en-US" altLang="zh-CN" sz="800" dirty="0"/>
              <a:t>        article: {</a:t>
            </a:r>
            <a:endParaRPr lang="zh-CN" altLang="zh-CN" sz="800" dirty="0"/>
          </a:p>
          <a:p>
            <a:r>
              <a:rPr lang="en-US" altLang="zh-CN" sz="800" dirty="0"/>
              <a:t>            properties: {</a:t>
            </a:r>
            <a:endParaRPr lang="zh-CN" altLang="zh-CN" sz="800" dirty="0"/>
          </a:p>
          <a:p>
            <a:r>
              <a:rPr lang="en-US" altLang="zh-CN" sz="800" dirty="0"/>
              <a:t>                id: {</a:t>
            </a:r>
            <a:endParaRPr lang="zh-CN" altLang="zh-CN" sz="800" dirty="0"/>
          </a:p>
          <a:p>
            <a:r>
              <a:rPr lang="en-US" altLang="zh-CN" sz="800" dirty="0"/>
              <a:t>                    type: 'string',</a:t>
            </a:r>
            <a:endParaRPr lang="zh-CN" altLang="zh-CN" sz="800" dirty="0"/>
          </a:p>
          <a:p>
            <a:r>
              <a:rPr lang="en-US" altLang="zh-CN" sz="800" dirty="0"/>
              <a:t>                    analyzer: '</a:t>
            </a:r>
            <a:r>
              <a:rPr lang="en-US" altLang="zh-CN" sz="800" dirty="0" err="1"/>
              <a:t>ik</a:t>
            </a:r>
            <a:r>
              <a:rPr lang="en-US" altLang="zh-CN" sz="800" dirty="0"/>
              <a:t>',</a:t>
            </a:r>
            <a:endParaRPr lang="zh-CN" altLang="zh-CN" sz="800" dirty="0"/>
          </a:p>
          <a:p>
            <a:r>
              <a:rPr lang="en-US" altLang="zh-CN" sz="800" dirty="0"/>
              <a:t>                   </a:t>
            </a:r>
            <a:r>
              <a:rPr lang="en-US" altLang="zh-CN" sz="800" dirty="0" smtClean="0"/>
              <a:t>store: ‘yes',</a:t>
            </a:r>
            <a:endParaRPr lang="zh-CN" altLang="zh-CN" sz="800" dirty="0"/>
          </a:p>
        </p:txBody>
      </p:sp>
      <p:sp>
        <p:nvSpPr>
          <p:cNvPr id="5" name="矩形 4"/>
          <p:cNvSpPr/>
          <p:nvPr/>
        </p:nvSpPr>
        <p:spPr>
          <a:xfrm>
            <a:off x="3707904" y="987574"/>
            <a:ext cx="4968552" cy="3240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58880" y="1017807"/>
            <a:ext cx="1417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创建索引的对象</a:t>
            </a:r>
            <a:r>
              <a:rPr lang="en-US" altLang="zh-CN" sz="1100" dirty="0" smtClean="0"/>
              <a:t>blog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4067944" y="1682225"/>
            <a:ext cx="2675428" cy="23297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49036" y="1406072"/>
            <a:ext cx="14029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Article</a:t>
            </a:r>
            <a:r>
              <a:rPr lang="zh-CN" altLang="en-US" sz="1100" dirty="0" smtClean="0"/>
              <a:t>类型（文章）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6876256" y="1682225"/>
            <a:ext cx="1523300" cy="23297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40251" y="1420615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Comment</a:t>
            </a:r>
            <a:r>
              <a:rPr lang="zh-CN" altLang="en-US" sz="1100" dirty="0" smtClean="0"/>
              <a:t>类型（评论）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4193354" y="2036147"/>
            <a:ext cx="1057156" cy="1819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78732" y="1774536"/>
            <a:ext cx="7489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索引区域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5538542" y="2051621"/>
            <a:ext cx="1057156" cy="1803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03719" y="1790011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数据区域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4315810" y="2136208"/>
            <a:ext cx="99257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学习 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2</a:t>
            </a:r>
          </a:p>
          <a:p>
            <a:r>
              <a:rPr lang="en-US" altLang="zh-CN" sz="1100" dirty="0" smtClean="0"/>
              <a:t>Elasticsearch1</a:t>
            </a:r>
          </a:p>
          <a:p>
            <a:r>
              <a:rPr lang="zh-CN" altLang="en-US" sz="1100" dirty="0" smtClean="0"/>
              <a:t>非常 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不错 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全文 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检索 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搜索 </a:t>
            </a:r>
            <a:r>
              <a:rPr lang="en-US" altLang="zh-CN" sz="1100" dirty="0" smtClean="0"/>
              <a:t>1 2</a:t>
            </a:r>
          </a:p>
          <a:p>
            <a:r>
              <a:rPr lang="zh-CN" altLang="en-US" sz="1100" dirty="0" smtClean="0"/>
              <a:t>服务器 </a:t>
            </a:r>
            <a:r>
              <a:rPr lang="en-US" altLang="zh-CN" sz="1100" dirty="0" smtClean="0"/>
              <a:t>1 2</a:t>
            </a:r>
            <a:endParaRPr lang="zh-CN" altLang="en-US" sz="11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93" y="2431236"/>
            <a:ext cx="1378331" cy="6469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625501" y="2182426"/>
            <a:ext cx="7489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/>
              <a:t>Docid</a:t>
            </a:r>
            <a:r>
              <a:rPr lang="en-US" altLang="zh-CN" sz="1100" dirty="0" smtClean="0"/>
              <a:t>=1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374097" y="3484118"/>
            <a:ext cx="25827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映射：字段类型、是否存储、是否分词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23528" y="2302148"/>
            <a:ext cx="288032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Article文章（Document对象）</a:t>
            </a:r>
          </a:p>
          <a:p>
            <a:r>
              <a:rPr lang="zh-CN" altLang="en-US" sz="1100" dirty="0"/>
              <a:t>{</a:t>
            </a:r>
          </a:p>
          <a:p>
            <a:r>
              <a:rPr lang="zh-CN" altLang="en-US" sz="1100" dirty="0" smtClean="0"/>
              <a:t>    id:</a:t>
            </a:r>
            <a:r>
              <a:rPr lang="en-US" altLang="zh-CN" sz="1100" dirty="0" smtClean="0"/>
              <a:t>2</a:t>
            </a:r>
            <a:endParaRPr lang="zh-CN" altLang="en-US" sz="1100" dirty="0"/>
          </a:p>
          <a:p>
            <a:r>
              <a:rPr lang="zh-CN" altLang="en-US" sz="1100" dirty="0" smtClean="0"/>
              <a:t>    title</a:t>
            </a:r>
            <a:r>
              <a:rPr lang="zh-CN" altLang="en-US" sz="1100" dirty="0"/>
              <a:t>:</a:t>
            </a:r>
            <a:r>
              <a:rPr lang="zh-CN" altLang="en-US" sz="1100" dirty="0" smtClean="0"/>
              <a:t>学习</a:t>
            </a:r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r>
              <a:rPr lang="zh-CN" altLang="en-US" sz="1100" dirty="0" smtClean="0"/>
              <a:t>content:搜索</a:t>
            </a:r>
            <a:r>
              <a:rPr lang="zh-CN" altLang="en-US" sz="1100" dirty="0"/>
              <a:t>服务器</a:t>
            </a:r>
          </a:p>
          <a:p>
            <a:r>
              <a:rPr lang="zh-CN" altLang="en-US" sz="1100" dirty="0"/>
              <a:t>}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20" y="3324010"/>
            <a:ext cx="1368639" cy="52200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672979" y="3006645"/>
            <a:ext cx="7489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/>
              <a:t>Docid</a:t>
            </a:r>
            <a:r>
              <a:rPr lang="en-US" altLang="zh-CN" sz="1100" dirty="0" smtClean="0"/>
              <a:t>=2</a:t>
            </a:r>
            <a:endParaRPr lang="zh-CN" altLang="en-US" sz="1100" dirty="0"/>
          </a:p>
        </p:txBody>
      </p:sp>
      <p:cxnSp>
        <p:nvCxnSpPr>
          <p:cNvPr id="22" name="直接箭头连接符 21"/>
          <p:cNvCxnSpPr>
            <a:stCxn id="3" idx="3"/>
            <a:endCxn id="5" idx="1"/>
          </p:cNvCxnSpPr>
          <p:nvPr/>
        </p:nvCxnSpPr>
        <p:spPr>
          <a:xfrm>
            <a:off x="3203848" y="1626211"/>
            <a:ext cx="504056" cy="98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3"/>
            <a:endCxn id="5" idx="1"/>
          </p:cNvCxnSpPr>
          <p:nvPr/>
        </p:nvCxnSpPr>
        <p:spPr>
          <a:xfrm flipV="1">
            <a:off x="3203848" y="2607754"/>
            <a:ext cx="504056" cy="24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5" idx="1"/>
          </p:cNvCxnSpPr>
          <p:nvPr/>
        </p:nvCxnSpPr>
        <p:spPr>
          <a:xfrm flipV="1">
            <a:off x="3203848" y="2607754"/>
            <a:ext cx="504056" cy="179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00643" y="4396690"/>
            <a:ext cx="55322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搜索</a:t>
            </a:r>
            <a:r>
              <a:rPr lang="en-US" altLang="zh-CN" sz="1100" dirty="0" err="1" smtClean="0"/>
              <a:t>Elasticsearch</a:t>
            </a:r>
            <a:endParaRPr lang="en-US" altLang="zh-CN" sz="1100" dirty="0" smtClean="0"/>
          </a:p>
          <a:p>
            <a:r>
              <a:rPr lang="zh-CN" altLang="en-US" sz="1100" dirty="0" smtClean="0"/>
              <a:t>通过倒排索引，先搜索索引区域，查找到对应的</a:t>
            </a:r>
            <a:r>
              <a:rPr lang="en-US" altLang="zh-CN" sz="1100" dirty="0" err="1" smtClean="0"/>
              <a:t>docID</a:t>
            </a:r>
            <a:r>
              <a:rPr lang="zh-CN" altLang="en-US" sz="1100" dirty="0" smtClean="0"/>
              <a:t>，通过</a:t>
            </a:r>
            <a:r>
              <a:rPr lang="en-US" altLang="zh-CN" sz="1100" dirty="0" err="1" smtClean="0"/>
              <a:t>docID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去数据区域查找数据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827584" y="690467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待存储的内容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020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17" grpId="0"/>
      <p:bldP spid="18" grpId="0"/>
      <p:bldP spid="19" grpId="0" animBg="1"/>
      <p:bldP spid="21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0615" y="592326"/>
            <a:ext cx="255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单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zh-CN" dirty="0">
                <a:solidFill>
                  <a:srgbClr val="FF0000"/>
                </a:solidFill>
              </a:rPr>
              <a:t>环境下创建</a:t>
            </a:r>
            <a:r>
              <a:rPr lang="en-US" altLang="zh-CN" dirty="0">
                <a:solidFill>
                  <a:srgbClr val="FF0000"/>
                </a:solidFill>
              </a:rPr>
              <a:t>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5009" y="1419622"/>
            <a:ext cx="309634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1619672" y="2283718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p0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563268" y="2283718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536511" y="2283718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p2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2195736" y="1554346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node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2085" y="2689419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primary shard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292080" y="2183438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replica 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shard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无法分配，集群状态为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yellow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284547" y="3075806"/>
            <a:ext cx="36615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集群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可以正常工作，但是一旦出现节点宕机，数据全部丢失，而且集群不可用，无法承接任何请求</a:t>
            </a:r>
          </a:p>
        </p:txBody>
      </p:sp>
      <p:sp>
        <p:nvSpPr>
          <p:cNvPr id="11" name="矩形 10"/>
          <p:cNvSpPr/>
          <p:nvPr/>
        </p:nvSpPr>
        <p:spPr>
          <a:xfrm>
            <a:off x="5292080" y="1272507"/>
            <a:ext cx="35283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）单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环境下，创建一个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index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primary shard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replica shard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1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0615" y="592326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node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环境下创建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1411038"/>
            <a:ext cx="309634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1452287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p0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395883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369126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p2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2076600" y="1545762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node1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4700" y="2680835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primary shard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932040" y="1411038"/>
            <a:ext cx="3096344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5196703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6140299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R1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7113542" y="2275134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R2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876528" y="1545762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node2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49116" y="2680835"/>
            <a:ext cx="1388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dirty="0"/>
              <a:t>replica shard</a:t>
            </a:r>
            <a:endParaRPr lang="zh-CN" altLang="en-US" sz="1400" dirty="0"/>
          </a:p>
        </p:txBody>
      </p:sp>
      <p:cxnSp>
        <p:nvCxnSpPr>
          <p:cNvPr id="15" name="肘形连接符 14"/>
          <p:cNvCxnSpPr>
            <a:stCxn id="4" idx="2"/>
            <a:endCxn id="10" idx="2"/>
          </p:cNvCxnSpPr>
          <p:nvPr/>
        </p:nvCxnSpPr>
        <p:spPr>
          <a:xfrm rot="16200000" flipH="1">
            <a:off x="3664408" y="725586"/>
            <a:ext cx="12700" cy="3744416"/>
          </a:xfrm>
          <a:prstGeom prst="bentConnector3">
            <a:avLst>
              <a:gd name="adj1" fmla="val 6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0"/>
            <a:endCxn id="11" idx="0"/>
          </p:cNvCxnSpPr>
          <p:nvPr/>
        </p:nvCxnSpPr>
        <p:spPr>
          <a:xfrm rot="5400000" flipH="1" flipV="1">
            <a:off x="4608004" y="402926"/>
            <a:ext cx="12700" cy="3744416"/>
          </a:xfrm>
          <a:prstGeom prst="bentConnector3">
            <a:avLst>
              <a:gd name="adj1" fmla="val 241715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2"/>
            <a:endCxn id="12" idx="2"/>
          </p:cNvCxnSpPr>
          <p:nvPr/>
        </p:nvCxnSpPr>
        <p:spPr>
          <a:xfrm rot="16200000" flipH="1">
            <a:off x="5581247" y="725586"/>
            <a:ext cx="12700" cy="3744416"/>
          </a:xfrm>
          <a:prstGeom prst="bentConnector3">
            <a:avLst>
              <a:gd name="adj1" fmla="val 529714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8496" y="3513600"/>
            <a:ext cx="32361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）两个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环境下，创建一个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index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primary shard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replica shard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8496" y="4274403"/>
            <a:ext cx="26773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primary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数据同步到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replica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42966" y="3984302"/>
            <a:ext cx="31758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读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取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primary/replica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中数据都可以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95037" y="4051688"/>
            <a:ext cx="1592560" cy="322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Java</a:t>
            </a:r>
            <a:r>
              <a:rPr lang="zh-CN" altLang="en-US" sz="1400" dirty="0" smtClean="0"/>
              <a:t>程序读数据</a:t>
            </a:r>
            <a:endParaRPr lang="zh-CN" altLang="en-US" sz="1400" dirty="0"/>
          </a:p>
        </p:txBody>
      </p:sp>
      <p:cxnSp>
        <p:nvCxnSpPr>
          <p:cNvPr id="22" name="直接箭头连接符 21"/>
          <p:cNvCxnSpPr>
            <a:stCxn id="21" idx="0"/>
            <a:endCxn id="6" idx="2"/>
          </p:cNvCxnSpPr>
          <p:nvPr/>
        </p:nvCxnSpPr>
        <p:spPr>
          <a:xfrm flipH="1" flipV="1">
            <a:off x="3709039" y="2597794"/>
            <a:ext cx="1082278" cy="145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V="1">
            <a:off x="4791317" y="2604145"/>
            <a:ext cx="2668489" cy="144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8" grpId="0"/>
      <p:bldP spid="19" grpId="0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5389" y="59084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容错恢复机制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990018"/>
            <a:ext cx="2527765" cy="1232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490520" y="2521097"/>
            <a:ext cx="679825" cy="322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285816" y="2522963"/>
            <a:ext cx="679825" cy="322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r1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132745" y="2528549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r2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865405" y="2048909"/>
            <a:ext cx="1748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Master node1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85896" y="1990018"/>
            <a:ext cx="2527765" cy="1232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3380880" y="2521097"/>
            <a:ext cx="679825" cy="322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r0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176176" y="2522963"/>
            <a:ext cx="679825" cy="322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5023105" y="2528549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R2-2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955705" y="2048909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node2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76256" y="1990018"/>
            <a:ext cx="2527765" cy="1232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6271240" y="2521097"/>
            <a:ext cx="679825" cy="322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r0-2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066536" y="2522963"/>
            <a:ext cx="679825" cy="322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r1-2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7913465" y="2528549"/>
            <a:ext cx="679825" cy="32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p2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846065" y="2048909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集群中</a:t>
            </a:r>
            <a:r>
              <a:rPr lang="en-US" altLang="zh-CN" sz="1400" dirty="0" smtClean="0"/>
              <a:t>node3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955958" y="1779662"/>
            <a:ext cx="1516699" cy="1656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65405" y="1779662"/>
            <a:ext cx="1632447" cy="1656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6640" y="902277"/>
            <a:ext cx="5613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）重启故障的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node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new master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，会将缺失的副本都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copy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一份到该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node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上去，而且该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node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会使用之前已有的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数据，只是同步一下宕机之后发生过的修改。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Cluster status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变为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green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，因为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 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replica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都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Active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了。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44209" y="902277"/>
            <a:ext cx="2924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master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选举，自动选举另外一个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node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成为新的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master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，承担起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master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的责任来。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74071" y="2891003"/>
            <a:ext cx="1529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New master node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104" y="3601493"/>
            <a:ext cx="33605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）新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master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，将丢失的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的某个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replica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提升为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，此时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cluster status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会变为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yellow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，因为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全都变成了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Active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。但是少了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replica shard,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所以不是所有的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replica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都是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Active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了。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407413" y="2438234"/>
            <a:ext cx="535502" cy="4883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271240" y="2887765"/>
            <a:ext cx="679825" cy="322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p0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04798" y="3739993"/>
            <a:ext cx="2924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master node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宕机的一瞬间，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p0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这个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就没了，此时就不是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Active status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，就不是所有的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primary shard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都是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Active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了。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cluster status =red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20" grpId="0"/>
      <p:bldP spid="21" grpId="0"/>
      <p:bldP spid="22" grpId="0"/>
      <p:bldP spid="23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39454" y="590832"/>
            <a:ext cx="2560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Elasticsearch</a:t>
            </a:r>
            <a:r>
              <a:rPr lang="zh-CN" altLang="en-US" sz="1400" dirty="0" smtClean="0">
                <a:solidFill>
                  <a:srgbClr val="FF0000"/>
                </a:solidFill>
              </a:rPr>
              <a:t>数据写入存储流程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流程图: 磁盘 2"/>
          <p:cNvSpPr/>
          <p:nvPr/>
        </p:nvSpPr>
        <p:spPr>
          <a:xfrm>
            <a:off x="1115616" y="1737271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张三</a:t>
            </a:r>
            <a:endParaRPr lang="zh-CN" altLang="en-US" sz="1400" dirty="0"/>
          </a:p>
        </p:txBody>
      </p:sp>
      <p:sp>
        <p:nvSpPr>
          <p:cNvPr id="4" name="流程图: 磁盘 3"/>
          <p:cNvSpPr/>
          <p:nvPr/>
        </p:nvSpPr>
        <p:spPr>
          <a:xfrm>
            <a:off x="2051720" y="1737271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李四</a:t>
            </a:r>
            <a:endParaRPr lang="zh-CN" altLang="en-US" sz="1400" dirty="0"/>
          </a:p>
        </p:txBody>
      </p:sp>
      <p:sp>
        <p:nvSpPr>
          <p:cNvPr id="5" name="流程图: 磁盘 4"/>
          <p:cNvSpPr/>
          <p:nvPr/>
        </p:nvSpPr>
        <p:spPr>
          <a:xfrm>
            <a:off x="2987824" y="1737271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王五</a:t>
            </a:r>
            <a:endParaRPr lang="zh-CN" altLang="en-US" sz="1400" dirty="0"/>
          </a:p>
        </p:txBody>
      </p:sp>
      <p:sp>
        <p:nvSpPr>
          <p:cNvPr id="6" name="流程图: 多文档 5"/>
          <p:cNvSpPr/>
          <p:nvPr/>
        </p:nvSpPr>
        <p:spPr>
          <a:xfrm>
            <a:off x="881666" y="3434047"/>
            <a:ext cx="1080120" cy="64807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流程图: 多文档 6"/>
          <p:cNvSpPr/>
          <p:nvPr/>
        </p:nvSpPr>
        <p:spPr>
          <a:xfrm>
            <a:off x="6660232" y="3445087"/>
            <a:ext cx="1080120" cy="64807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91680" y="2458029"/>
            <a:ext cx="98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Searchable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745711" y="987574"/>
            <a:ext cx="1188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Commit point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9" idx="2"/>
            <a:endCxn id="3" idx="1"/>
          </p:cNvCxnSpPr>
          <p:nvPr/>
        </p:nvCxnSpPr>
        <p:spPr>
          <a:xfrm flipH="1">
            <a:off x="1403648" y="1295351"/>
            <a:ext cx="936104" cy="44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2"/>
            <a:endCxn id="5" idx="1"/>
          </p:cNvCxnSpPr>
          <p:nvPr/>
        </p:nvCxnSpPr>
        <p:spPr>
          <a:xfrm>
            <a:off x="2339752" y="1295351"/>
            <a:ext cx="936104" cy="44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4" idx="1"/>
          </p:cNvCxnSpPr>
          <p:nvPr/>
        </p:nvCxnSpPr>
        <p:spPr>
          <a:xfrm>
            <a:off x="2339752" y="1295351"/>
            <a:ext cx="0" cy="44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48428" y="4143083"/>
            <a:ext cx="1283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memory buffer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660232" y="4118646"/>
            <a:ext cx="793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Translog</a:t>
            </a:r>
            <a:endParaRPr lang="en-US" altLang="zh-CN" sz="1400" dirty="0" smtClean="0"/>
          </a:p>
        </p:txBody>
      </p:sp>
      <p:sp>
        <p:nvSpPr>
          <p:cNvPr id="15" name="流程图: 磁盘 14"/>
          <p:cNvSpPr/>
          <p:nvPr/>
        </p:nvSpPr>
        <p:spPr>
          <a:xfrm>
            <a:off x="3967417" y="1730052"/>
            <a:ext cx="57606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李四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1043686" y="2798741"/>
            <a:ext cx="2579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）当前索引有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segment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5576" y="4401901"/>
            <a:ext cx="1921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新接收的数据进入内存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buffer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5411" y="4143083"/>
            <a:ext cx="2874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buffer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生成一个新的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segment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，刷到文件系统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cache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Lucene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即可检索这个新的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segment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此时，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memorybuffer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被清空。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9" name="波形 18"/>
          <p:cNvSpPr/>
          <p:nvPr/>
        </p:nvSpPr>
        <p:spPr>
          <a:xfrm>
            <a:off x="3779912" y="3478257"/>
            <a:ext cx="956279" cy="614902"/>
          </a:xfrm>
          <a:prstGeom prst="wav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1032" y="3530585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new segment</a:t>
            </a:r>
          </a:p>
          <a:p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李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四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6" idx="3"/>
            <a:endCxn id="41" idx="1"/>
          </p:cNvCxnSpPr>
          <p:nvPr/>
        </p:nvCxnSpPr>
        <p:spPr>
          <a:xfrm flipV="1">
            <a:off x="1961786" y="3753461"/>
            <a:ext cx="1729246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3"/>
          </p:cNvCxnSpPr>
          <p:nvPr/>
        </p:nvCxnSpPr>
        <p:spPr>
          <a:xfrm flipV="1">
            <a:off x="4251881" y="2378124"/>
            <a:ext cx="3568" cy="100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5" idx="1"/>
          </p:cNvCxnSpPr>
          <p:nvPr/>
        </p:nvCxnSpPr>
        <p:spPr>
          <a:xfrm>
            <a:off x="2339752" y="1295351"/>
            <a:ext cx="1915697" cy="43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179127" y="2499181"/>
            <a:ext cx="2369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5</a:t>
            </a:r>
            <a:r>
              <a:rPr lang="zh-CN" altLang="en-US" sz="1400" dirty="0" smtClean="0">
                <a:solidFill>
                  <a:srgbClr val="7030A0"/>
                </a:solidFill>
              </a:rPr>
              <a:t>）刷新</a:t>
            </a:r>
            <a:r>
              <a:rPr lang="en-US" altLang="zh-CN" sz="1400" dirty="0" smtClean="0">
                <a:solidFill>
                  <a:srgbClr val="7030A0"/>
                </a:solidFill>
              </a:rPr>
              <a:t>segment</a:t>
            </a:r>
            <a:r>
              <a:rPr lang="zh-CN" altLang="en-US" sz="1400" dirty="0" smtClean="0">
                <a:solidFill>
                  <a:srgbClr val="7030A0"/>
                </a:solidFill>
              </a:rPr>
              <a:t>到磁盘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06621" y="2538535"/>
            <a:ext cx="26509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6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translog</a:t>
            </a:r>
            <a:r>
              <a:rPr lang="zh-CN" altLang="en-US" sz="1400" dirty="0" smtClean="0">
                <a:solidFill>
                  <a:srgbClr val="7030A0"/>
                </a:solidFill>
              </a:rPr>
              <a:t>中保存的数据被清空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26" name="流程图: 磁盘 25"/>
          <p:cNvSpPr/>
          <p:nvPr/>
        </p:nvSpPr>
        <p:spPr>
          <a:xfrm>
            <a:off x="6084168" y="1416967"/>
            <a:ext cx="57606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李四</a:t>
            </a:r>
            <a:endParaRPr lang="zh-CN" altLang="en-US" sz="1400" dirty="0"/>
          </a:p>
        </p:txBody>
      </p:sp>
      <p:sp>
        <p:nvSpPr>
          <p:cNvPr id="27" name="流程图: 磁盘 26"/>
          <p:cNvSpPr/>
          <p:nvPr/>
        </p:nvSpPr>
        <p:spPr>
          <a:xfrm>
            <a:off x="6084168" y="987574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李四</a:t>
            </a:r>
            <a:endParaRPr lang="zh-CN" altLang="en-US" sz="1400" dirty="0"/>
          </a:p>
        </p:txBody>
      </p:sp>
      <p:cxnSp>
        <p:nvCxnSpPr>
          <p:cNvPr id="28" name="直接箭头连接符 27"/>
          <p:cNvCxnSpPr>
            <a:stCxn id="4" idx="1"/>
            <a:endCxn id="27" idx="2"/>
          </p:cNvCxnSpPr>
          <p:nvPr/>
        </p:nvCxnSpPr>
        <p:spPr>
          <a:xfrm flipV="1">
            <a:off x="2339752" y="1311610"/>
            <a:ext cx="3744416" cy="4256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4"/>
            <a:endCxn id="26" idx="2"/>
          </p:cNvCxnSpPr>
          <p:nvPr/>
        </p:nvCxnSpPr>
        <p:spPr>
          <a:xfrm flipV="1">
            <a:off x="4543481" y="1741003"/>
            <a:ext cx="1540687" cy="3130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919615" y="1155473"/>
            <a:ext cx="1444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8</a:t>
            </a:r>
            <a:r>
              <a:rPr lang="zh-CN" altLang="en-US" sz="1400" dirty="0" smtClean="0">
                <a:solidFill>
                  <a:srgbClr val="7030A0"/>
                </a:solidFill>
              </a:rPr>
              <a:t>）归并</a:t>
            </a:r>
            <a:r>
              <a:rPr lang="en-US" altLang="zh-CN" sz="1400" dirty="0" smtClean="0">
                <a:solidFill>
                  <a:srgbClr val="7030A0"/>
                </a:solidFill>
              </a:rPr>
              <a:t>segment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991545" y="1686459"/>
            <a:ext cx="720080" cy="822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859127" y="1610497"/>
            <a:ext cx="720080" cy="822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929337" y="1619387"/>
            <a:ext cx="649870" cy="835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014818" y="1686460"/>
            <a:ext cx="628704" cy="818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</p:cNvCxnSpPr>
          <p:nvPr/>
        </p:nvCxnSpPr>
        <p:spPr>
          <a:xfrm flipV="1">
            <a:off x="2339752" y="1044440"/>
            <a:ext cx="3744415" cy="25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91032" y="834135"/>
            <a:ext cx="1862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9</a:t>
            </a:r>
            <a:r>
              <a:rPr lang="zh-CN" altLang="en-US" sz="1400" dirty="0" smtClean="0">
                <a:solidFill>
                  <a:srgbClr val="7030A0"/>
                </a:solidFill>
              </a:rPr>
              <a:t>）删除就的</a:t>
            </a:r>
            <a:r>
              <a:rPr lang="en-US" altLang="zh-CN" sz="1400" dirty="0" smtClean="0">
                <a:solidFill>
                  <a:srgbClr val="7030A0"/>
                </a:solidFill>
              </a:rPr>
              <a:t>segment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5505" y="3245212"/>
            <a:ext cx="16385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每隔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秒，数据从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被写入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segment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93031" y="4396585"/>
            <a:ext cx="1921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</a:t>
            </a:r>
            <a:r>
              <a:rPr lang="zh-CN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新接收的数据进入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Translog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39" name="波形 38"/>
          <p:cNvSpPr/>
          <p:nvPr/>
        </p:nvSpPr>
        <p:spPr>
          <a:xfrm>
            <a:off x="4920576" y="3514880"/>
            <a:ext cx="956279" cy="614902"/>
          </a:xfrm>
          <a:prstGeom prst="wav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971994" y="3656456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segment</a:t>
            </a:r>
          </a:p>
        </p:txBody>
      </p:sp>
      <p:sp>
        <p:nvSpPr>
          <p:cNvPr id="41" name="矩形 40"/>
          <p:cNvSpPr/>
          <p:nvPr/>
        </p:nvSpPr>
        <p:spPr>
          <a:xfrm>
            <a:off x="3691032" y="3363838"/>
            <a:ext cx="2393135" cy="77924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35557" y="3289366"/>
            <a:ext cx="892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7030A0"/>
                </a:solidFill>
              </a:rPr>
              <a:t>Os</a:t>
            </a:r>
            <a:r>
              <a:rPr lang="en-US" altLang="zh-CN" sz="1400" dirty="0" smtClean="0">
                <a:solidFill>
                  <a:srgbClr val="7030A0"/>
                </a:solidFill>
              </a:rPr>
              <a:t> cache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71381" y="2836618"/>
            <a:ext cx="3064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7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translog</a:t>
            </a:r>
            <a:r>
              <a:rPr lang="zh-CN" altLang="en-US" sz="1400" dirty="0" smtClean="0">
                <a:solidFill>
                  <a:srgbClr val="7030A0"/>
                </a:solidFill>
              </a:rPr>
              <a:t>中记录增删改操作日志，并持久化到磁盘，用于故障数据恢复。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3" grpId="0"/>
      <p:bldP spid="14" grpId="0"/>
      <p:bldP spid="15" grpId="0" animBg="1"/>
      <p:bldP spid="16" grpId="0"/>
      <p:bldP spid="17" grpId="0"/>
      <p:bldP spid="18" grpId="0"/>
      <p:bldP spid="19" grpId="0" animBg="1"/>
      <p:bldP spid="20" grpId="0"/>
      <p:bldP spid="24" grpId="0"/>
      <p:bldP spid="25" grpId="0"/>
      <p:bldP spid="26" grpId="0" animBg="1"/>
      <p:bldP spid="27" grpId="0" animBg="1"/>
      <p:bldP spid="30" grpId="0"/>
      <p:bldP spid="36" grpId="0"/>
      <p:bldP spid="37" grpId="0"/>
      <p:bldP spid="38" grpId="0"/>
      <p:bldP spid="39" grpId="0" animBg="1"/>
      <p:bldP spid="40" grpId="0"/>
      <p:bldP spid="41" grpId="0" animBg="1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995</Words>
  <Application>Microsoft Office PowerPoint</Application>
  <PresentationFormat>宽屏</PresentationFormat>
  <Paragraphs>150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</dc:creator>
  <cp:lastModifiedBy>DH</cp:lastModifiedBy>
  <cp:revision>10</cp:revision>
  <dcterms:created xsi:type="dcterms:W3CDTF">2020-11-05T06:28:48Z</dcterms:created>
  <dcterms:modified xsi:type="dcterms:W3CDTF">2020-11-05T06:34:08Z</dcterms:modified>
</cp:coreProperties>
</file>